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7" r:id="rId4"/>
    <p:sldId id="259" r:id="rId5"/>
    <p:sldId id="261" r:id="rId6"/>
    <p:sldId id="260" r:id="rId7"/>
    <p:sldId id="262" r:id="rId8"/>
    <p:sldId id="263" r:id="rId9"/>
    <p:sldId id="2592" r:id="rId10"/>
    <p:sldId id="2595" r:id="rId11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93E442-4613-4DE6-BC18-36CE1B1D4537}" v="19" dt="2026-06-26T11:00:22.2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BulletTimelineDefaultColorVariant#1">
  <dgm:title val="Bullet Timeline Default Color Variant"/>
  <dgm:desc val="Bullet Timeline Default Color Variant"/>
  <dgm:catLst>
    <dgm:cat type="Other" pri="2"/>
  </dgm:catLst>
  <dgm:styleLbl name="node0">
    <dgm:fillClrLst meth="repeat">
      <a:srgbClr val="103B2A"/>
    </dgm:fillClrLst>
    <dgm:linClrLst meth="repeat">
      <a:srgbClr val="103B2A"/>
    </dgm:linClrLst>
    <dgm:effectClrLst/>
    <dgm:txLinClrLst/>
    <dgm:txFillClrLst/>
    <dgm:txEffectClrLst/>
  </dgm:styleLbl>
  <dgm:styleLbl name="node1">
    <dgm:fillClrLst meth="repeat">
      <a:srgbClr val="103B2A"/>
    </dgm:fillClrLst>
    <dgm:linClrLst meth="repeat">
      <a:srgbClr val="103B2A"/>
    </dgm:linClrLst>
    <dgm:effectClrLst/>
    <dgm:txLinClrLst/>
    <dgm:txFillClrLst/>
    <dgm:txEffectClrLst/>
  </dgm:styleLbl>
  <dgm:styleLbl name="alignNode1">
    <dgm:fillClrLst meth="repeat">
      <a:srgbClr val="103B2A"/>
    </dgm:fillClrLst>
    <dgm:linClrLst meth="repeat">
      <a:srgbClr val="103B2A"/>
    </dgm:linClrLst>
    <dgm:effectClrLst/>
    <dgm:txLinClrLst/>
    <dgm:txFillClrLst/>
    <dgm:txEffectClrLst/>
  </dgm:styleLbl>
  <dgm:styleLbl name="lnNode1">
    <dgm:fillClrLst meth="repeat">
      <a:srgbClr val="103B2A"/>
    </dgm:fillClrLst>
    <dgm:linClrLst meth="repeat">
      <a:srgbClr val="103B2A"/>
    </dgm:linClrLst>
    <dgm:effectClrLst/>
    <dgm:txLinClrLst/>
    <dgm:txFillClrLst/>
    <dgm:txEffectClrLst/>
  </dgm:styleLbl>
  <dgm:styleLbl name="vennNode1">
    <dgm:fillClrLst meth="repeat">
      <a:srgbClr val="103B2A"/>
    </dgm:fillClrLst>
    <dgm:linClrLst meth="repeat">
      <a:srgbClr val="103B2A"/>
    </dgm:linClrLst>
    <dgm:effectClrLst/>
    <dgm:txLinClrLst/>
    <dgm:txFillClrLst/>
    <dgm:txEffectClrLst/>
  </dgm:styleLbl>
  <dgm:styleLbl name="node2">
    <dgm:fillClrLst meth="repeat">
      <a:srgbClr val="007A4D"/>
    </dgm:fillClrLst>
    <dgm:linClrLst meth="repeat">
      <a:srgbClr val="007A4D"/>
    </dgm:linClrLst>
    <dgm:effectClrLst/>
    <dgm:txLinClrLst/>
    <dgm:txFillClrLst/>
    <dgm:txEffectClrLst/>
  </dgm:styleLbl>
  <dgm:styleLbl name="node3">
    <dgm:fillClrLst meth="repeat">
      <a:srgbClr val="103B2A"/>
    </dgm:fillClrLst>
    <dgm:linClrLst meth="repeat">
      <a:srgbClr val="103B2A"/>
    </dgm:linClrLst>
    <dgm:effectClrLst/>
    <dgm:txLinClrLst/>
    <dgm:txFillClrLst/>
    <dgm:txEffectClrLst/>
  </dgm:styleLbl>
  <dgm:styleLbl name="node4">
    <dgm:fillClrLst meth="repeat">
      <a:srgbClr val="103B2A"/>
    </dgm:fillClrLst>
    <dgm:linClrLst meth="repeat">
      <a:srgbClr val="103B2A"/>
    </dgm:linClrLst>
    <dgm:effectClrLst/>
    <dgm:txLinClrLst/>
    <dgm:txFillClrLst/>
    <dgm:txEffectClrLst/>
  </dgm:styleLbl>
  <dgm:styleLbl name="fgImgPlace1">
    <dgm:fillClrLst meth="repeat">
      <a:srgbClr val="103B2A"/>
    </dgm:fillClrLst>
    <dgm:linClrLst meth="repeat">
      <a:srgbClr val="103B2A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rgbClr val="103B2A"/>
    </dgm:fillClrLst>
    <dgm:linClrLst meth="repeat">
      <a:srgbClr val="103B2A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rgbClr val="103B2A"/>
    </dgm:fillClrLst>
    <dgm:linClrLst meth="repeat">
      <a:srgbClr val="103B2A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rgbClr val="103B2A"/>
    </dgm:fillClrLst>
    <dgm:linClrLst meth="repeat">
      <a:srgbClr val="103B2A"/>
    </dgm:linClrLst>
    <dgm:effectClrLst/>
    <dgm:txLinClrLst/>
    <dgm:txFillClrLst/>
    <dgm:txEffectClrLst/>
  </dgm:styleLbl>
  <dgm:styleLbl name="fgSibTrans2D1">
    <dgm:fillClrLst meth="repeat">
      <a:srgbClr val="103B2A"/>
    </dgm:fillClrLst>
    <dgm:linClrLst meth="repeat">
      <a:srgbClr val="103B2A"/>
    </dgm:linClrLst>
    <dgm:effectClrLst/>
    <dgm:txLinClrLst/>
    <dgm:txFillClrLst/>
    <dgm:txEffectClrLst/>
  </dgm:styleLbl>
  <dgm:styleLbl name="bgSibTrans2D1">
    <dgm:fillClrLst meth="repeat">
      <a:srgbClr val="103B2A"/>
    </dgm:fillClrLst>
    <dgm:linClrLst meth="repeat">
      <a:srgbClr val="103B2A"/>
    </dgm:linClrLst>
    <dgm:effectClrLst/>
    <dgm:txLinClrLst/>
    <dgm:txFillClrLst/>
    <dgm:txEffectClrLst/>
  </dgm:styleLbl>
  <dgm:styleLbl name="sibTrans1D1">
    <dgm:fillClrLst meth="repeat">
      <a:srgbClr val="103B2A"/>
    </dgm:fillClrLst>
    <dgm:linClrLst meth="repeat">
      <a:srgbClr val="103B2A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rgbClr val="103B2A"/>
    </dgm:fillClrLst>
    <dgm:linClrLst meth="repeat">
      <a:srgbClr val="103B2A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rgbClr val="103B2A"/>
    </dgm:fillClrLst>
    <dgm:linClrLst meth="repeat">
      <a:srgbClr val="103B2A"/>
    </dgm:linClrLst>
    <dgm:effectClrLst/>
    <dgm:txLinClrLst/>
    <dgm:txFillClrLst/>
    <dgm:txEffectClrLst/>
  </dgm:styleLbl>
  <dgm:styleLbl name="asst1">
    <dgm:fillClrLst meth="repeat">
      <a:srgbClr val="103B2A"/>
    </dgm:fillClrLst>
    <dgm:linClrLst meth="repeat">
      <a:srgbClr val="103B2A"/>
    </dgm:linClrLst>
    <dgm:effectClrLst/>
    <dgm:txLinClrLst/>
    <dgm:txFillClrLst/>
    <dgm:txEffectClrLst/>
  </dgm:styleLbl>
  <dgm:styleLbl name="asst2">
    <dgm:fillClrLst meth="repeat">
      <a:srgbClr val="103B2A"/>
    </dgm:fillClrLst>
    <dgm:linClrLst meth="repeat">
      <a:srgbClr val="103B2A"/>
    </dgm:linClrLst>
    <dgm:effectClrLst/>
    <dgm:txLinClrLst/>
    <dgm:txFillClrLst/>
    <dgm:txEffectClrLst/>
  </dgm:styleLbl>
  <dgm:styleLbl name="asst3">
    <dgm:fillClrLst meth="repeat">
      <a:srgbClr val="103B2A"/>
    </dgm:fillClrLst>
    <dgm:linClrLst meth="repeat">
      <a:srgbClr val="103B2A"/>
    </dgm:linClrLst>
    <dgm:effectClrLst/>
    <dgm:txLinClrLst/>
    <dgm:txFillClrLst/>
    <dgm:txEffectClrLst/>
  </dgm:styleLbl>
  <dgm:styleLbl name="asst4">
    <dgm:fillClrLst meth="repeat">
      <a:srgbClr val="103B2A"/>
    </dgm:fillClrLst>
    <dgm:linClrLst meth="repeat">
      <a:srgbClr val="103B2A"/>
    </dgm:linClrLst>
    <dgm:effectClrLst/>
    <dgm:txLinClrLst/>
    <dgm:txFillClrLst/>
    <dgm:txEffectClrLst/>
  </dgm:styleLbl>
  <dgm:styleLbl name="parChTrans2D1">
    <dgm:fillClrLst meth="repeat">
      <a:srgbClr val="103B2A"/>
    </dgm:fillClrLst>
    <dgm:linClrLst meth="repeat">
      <a:srgbClr val="103B2A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rgbClr val="103B2A"/>
    </dgm:fillClrLst>
    <dgm:linClrLst meth="repeat">
      <a:srgbClr val="103B2A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rgbClr val="103B2A"/>
    </dgm:fillClrLst>
    <dgm:linClrLst meth="repeat">
      <a:srgbClr val="103B2A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rgbClr val="103B2A"/>
    </dgm:fillClrLst>
    <dgm:linClrLst meth="repeat">
      <a:srgbClr val="103B2A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rgbClr val="103B2A"/>
    </dgm:fillClrLst>
    <dgm:linClrLst meth="repeat">
      <a:srgbClr val="103B2A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rgbClr val="103B2A"/>
    </dgm:fillClrLst>
    <dgm:linClrLst meth="repeat">
      <a:srgbClr val="103B2A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rgbClr val="103B2A"/>
    </dgm:fillClrLst>
    <dgm:linClrLst meth="repeat">
      <a:srgbClr val="103B2A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rgbClr val="103B2A"/>
    </dgm:fillClrLst>
    <dgm:linClrLst meth="repeat">
      <a:srgbClr val="103B2A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rgbClr val="007A4D"/>
    </dgm:fillClrLst>
    <dgm:linClrLst meth="repeat">
      <a:srgbClr val="007A4D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rgbClr val="103B2A"/>
    </dgm:fillClrLst>
    <dgm:linClrLst meth="repeat">
      <a:srgbClr val="103B2A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rgbClr val="103B2A"/>
    </dgm:fillClrLst>
    <dgm:linClrLst meth="repeat">
      <a:srgbClr val="103B2A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rgbClr val="103B2A"/>
    </dgm:fillClrLst>
    <dgm:linClrLst meth="repeat">
      <a:srgbClr val="103B2A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rgbClr val="103B2A"/>
    </dgm:fillClrLst>
    <dgm:linClrLst meth="repeat">
      <a:srgbClr val="103B2A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rgbClr val="103B2A"/>
    </dgm:fillClrLst>
    <dgm:linClrLst meth="repeat">
      <a:srgbClr val="103B2A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rgbClr val="103B2A"/>
    </dgm:fillClrLst>
    <dgm:linClrLst meth="repeat">
      <a:srgbClr val="103B2A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rgbClr val="103B2A"/>
    </dgm:fillClrLst>
    <dgm:linClrLst meth="repeat">
      <a:srgbClr val="103B2A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rgbClr val="103B2A"/>
    </dgm:fillClrLst>
    <dgm:linClrLst meth="repeat">
      <a:srgbClr val="103B2A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rgbClr val="103B2A"/>
    </dgm:fillClrLst>
    <dgm:linClrLst meth="repeat">
      <a:srgbClr val="103B2A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rgbClr val="103B2A"/>
    </dgm:fillClrLst>
    <dgm:linClrLst meth="repeat">
      <a:srgbClr val="103B2A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rgbClr val="103B2A"/>
    </dgm:fillClrLst>
    <dgm:linClrLst meth="repeat">
      <a:srgbClr val="103B2A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rgbClr val="103B2A"/>
    </dgm:fillClrLst>
    <dgm:linClrLst meth="repeat">
      <a:srgbClr val="103B2A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rgbClr val="103B2A"/>
    </dgm:fillClrLst>
    <dgm:linClrLst meth="repeat">
      <a:srgbClr val="103B2A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rgbClr val="103B2A"/>
    </dgm:fillClrLst>
    <dgm:linClrLst meth="repeat">
      <a:srgbClr val="103B2A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rgbClr val="103B2A"/>
    </dgm:fillClrLst>
    <dgm:linClrLst meth="repeat">
      <a:srgbClr val="103B2A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rgbClr val="103B2A"/>
    </dgm:fillClrLst>
    <dgm:linClrLst meth="repeat">
      <a:srgbClr val="103B2A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rgbClr val="103B2A"/>
    </dgm:fillClrLst>
    <dgm:linClrLst meth="repeat">
      <a:srgbClr val="103B2A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rgbClr val="103B2A"/>
    </dgm:fillClrLst>
    <dgm:linClrLst meth="repeat">
      <a:srgbClr val="103B2A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rgbClr val="103B2A"/>
    </dgm:fillClrLst>
    <dgm:linClrLst meth="repeat">
      <a:srgbClr val="103B2A"/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964AFE-B8B7-4D51-872E-30CCDA62F8E4}" type="doc">
      <dgm:prSet loTypeId="urn:microsoft.com/office/officeart/2024/3/layout/BulletTimelineDefaultVariant" loCatId="Timeline" qsTypeId="urn:microsoft.com/office/officeart/2005/8/quickstyle/simple1" qsCatId="simple" csTypeId="urn:microsoft.com/office/officeart/2005/8/colors/BulletTimelineDefaultColorVariant#1" csCatId="other" phldr="1"/>
      <dgm:spPr/>
      <dgm:t>
        <a:bodyPr/>
        <a:lstStyle/>
        <a:p>
          <a:endParaRPr lang="en-US"/>
        </a:p>
      </dgm:t>
    </dgm:pt>
    <dgm:pt modelId="{24A35684-4BB5-4C21-86C3-653FA0EE406D}">
      <dgm:prSet custT="1"/>
      <dgm:spPr/>
      <dgm:t>
        <a:bodyPr/>
        <a:lstStyle/>
        <a:p>
          <a:pPr>
            <a:defRPr b="1"/>
          </a:pPr>
          <a:r>
            <a:rPr lang="en-US" sz="1800" dirty="0">
              <a:latin typeface="Aptos" panose="020B0004020202020204" pitchFamily="34" charset="0"/>
            </a:rPr>
            <a:t>1. Expand dispersed accommodation</a:t>
          </a:r>
        </a:p>
      </dgm:t>
    </dgm:pt>
    <dgm:pt modelId="{AA4B4BD4-7D75-4E32-AA14-BB532636D0C6}" type="parTrans" cxnId="{63CF6006-FC79-418C-91C8-1EBF8B465BEB}">
      <dgm:prSet/>
      <dgm:spPr/>
      <dgm:t>
        <a:bodyPr/>
        <a:lstStyle/>
        <a:p>
          <a:endParaRPr lang="en-US" sz="3600"/>
        </a:p>
      </dgm:t>
    </dgm:pt>
    <dgm:pt modelId="{AE6418BD-E50B-44E1-9339-BC6F7F9B6777}" type="sibTrans" cxnId="{63CF6006-FC79-418C-91C8-1EBF8B465BEB}">
      <dgm:prSet/>
      <dgm:spPr/>
      <dgm:t>
        <a:bodyPr/>
        <a:lstStyle/>
        <a:p>
          <a:endParaRPr lang="en-US" sz="2400"/>
        </a:p>
      </dgm:t>
    </dgm:pt>
    <dgm:pt modelId="{FC2D2168-8973-44BC-959D-6434424C0962}">
      <dgm:prSet custT="1"/>
      <dgm:spPr/>
      <dgm:t>
        <a:bodyPr/>
        <a:lstStyle/>
        <a:p>
          <a:r>
            <a:rPr lang="en-US" sz="1600">
              <a:latin typeface="Aptos" panose="020B0004020202020204" pitchFamily="34" charset="0"/>
            </a:rPr>
            <a:t>Targeted training, while strengthening flexible funding for emergency phones, vouchers, and travel.</a:t>
          </a:r>
        </a:p>
      </dgm:t>
    </dgm:pt>
    <dgm:pt modelId="{E4842333-CF7C-401A-8903-C8B66964A092}" type="parTrans" cxnId="{B29B63A8-9B92-4F20-A54B-46DC5486122C}">
      <dgm:prSet/>
      <dgm:spPr/>
      <dgm:t>
        <a:bodyPr/>
        <a:lstStyle/>
        <a:p>
          <a:endParaRPr lang="en-US" sz="3600"/>
        </a:p>
      </dgm:t>
    </dgm:pt>
    <dgm:pt modelId="{C891E2C8-94FF-43AC-A7F6-38BAC10AE749}" type="sibTrans" cxnId="{B29B63A8-9B92-4F20-A54B-46DC5486122C}">
      <dgm:prSet/>
      <dgm:spPr/>
      <dgm:t>
        <a:bodyPr/>
        <a:lstStyle/>
        <a:p>
          <a:endParaRPr lang="en-US" sz="2400"/>
        </a:p>
      </dgm:t>
    </dgm:pt>
    <dgm:pt modelId="{FC80653A-8AEF-4D56-AF9E-CF0E572C9B41}">
      <dgm:prSet custT="1"/>
      <dgm:spPr/>
      <dgm:t>
        <a:bodyPr/>
        <a:lstStyle/>
        <a:p>
          <a:r>
            <a:rPr lang="en-US" sz="1600" dirty="0">
              <a:latin typeface="Aptos" panose="020B0004020202020204" pitchFamily="34" charset="0"/>
            </a:rPr>
            <a:t>Peterborough City Council will add 8 safe dispersed units, including 2 units for people with NRPF.</a:t>
          </a:r>
        </a:p>
      </dgm:t>
    </dgm:pt>
    <dgm:pt modelId="{9B080B57-DFC6-494E-B51C-FA77760BFC25}" type="sibTrans" cxnId="{15D102A4-9580-420B-8F1B-39728594354F}">
      <dgm:prSet/>
      <dgm:spPr/>
      <dgm:t>
        <a:bodyPr/>
        <a:lstStyle/>
        <a:p>
          <a:endParaRPr lang="en-US" sz="2400"/>
        </a:p>
      </dgm:t>
    </dgm:pt>
    <dgm:pt modelId="{021D7B1A-C5C4-4D5A-8BC8-13A553C82AD8}" type="parTrans" cxnId="{15D102A4-9580-420B-8F1B-39728594354F}">
      <dgm:prSet/>
      <dgm:spPr/>
      <dgm:t>
        <a:bodyPr/>
        <a:lstStyle/>
        <a:p>
          <a:endParaRPr lang="en-US" sz="3600"/>
        </a:p>
      </dgm:t>
    </dgm:pt>
    <dgm:pt modelId="{B8D0C732-BA0A-49D0-BD7C-972E7E503D0E}">
      <dgm:prSet custT="1"/>
      <dgm:spPr/>
      <dgm:t>
        <a:bodyPr/>
        <a:lstStyle/>
        <a:p>
          <a:pPr>
            <a:defRPr b="1"/>
          </a:pPr>
          <a:r>
            <a:rPr lang="en-US" sz="1800" dirty="0">
              <a:latin typeface="Aptos" panose="020B0004020202020204" pitchFamily="34" charset="0"/>
            </a:rPr>
            <a:t>2. Broaden accommodation types</a:t>
          </a:r>
        </a:p>
      </dgm:t>
    </dgm:pt>
    <dgm:pt modelId="{1CB58621-F6AB-46FA-9228-3DE2E76C5E68}" type="sibTrans" cxnId="{E6BE349A-6790-4B45-9DA7-C3795DCB8467}">
      <dgm:prSet/>
      <dgm:spPr/>
      <dgm:t>
        <a:bodyPr/>
        <a:lstStyle/>
        <a:p>
          <a:endParaRPr lang="en-US" sz="2400"/>
        </a:p>
      </dgm:t>
    </dgm:pt>
    <dgm:pt modelId="{D14356C7-A4AC-4DA9-BF8A-2E9E28A11288}" type="parTrans" cxnId="{E6BE349A-6790-4B45-9DA7-C3795DCB8467}">
      <dgm:prSet/>
      <dgm:spPr/>
      <dgm:t>
        <a:bodyPr/>
        <a:lstStyle/>
        <a:p>
          <a:endParaRPr lang="en-US" sz="3600"/>
        </a:p>
      </dgm:t>
    </dgm:pt>
    <dgm:pt modelId="{0DE847FD-7F52-4AF6-AB76-1AB972140B94}">
      <dgm:prSet custT="1"/>
      <dgm:spPr/>
      <dgm:t>
        <a:bodyPr/>
        <a:lstStyle/>
        <a:p>
          <a:r>
            <a:rPr lang="en-US" sz="1600" dirty="0">
              <a:latin typeface="Aptos" panose="020B0004020202020204" pitchFamily="34" charset="0"/>
            </a:rPr>
            <a:t>New dispersed provision will include self-contained and pet-friendly options to remove access barriers.</a:t>
          </a:r>
        </a:p>
      </dgm:t>
    </dgm:pt>
    <dgm:pt modelId="{27D3867E-8747-4215-BE4D-D307E2432B8B}" type="sibTrans" cxnId="{1446FA1A-4170-4982-9C6D-BA1FC7A158C5}">
      <dgm:prSet/>
      <dgm:spPr/>
      <dgm:t>
        <a:bodyPr/>
        <a:lstStyle/>
        <a:p>
          <a:endParaRPr lang="en-US" sz="2400"/>
        </a:p>
      </dgm:t>
    </dgm:pt>
    <dgm:pt modelId="{56BCB9F5-80EC-4796-95AB-BF9A07C28204}" type="parTrans" cxnId="{1446FA1A-4170-4982-9C6D-BA1FC7A158C5}">
      <dgm:prSet/>
      <dgm:spPr/>
      <dgm:t>
        <a:bodyPr/>
        <a:lstStyle/>
        <a:p>
          <a:endParaRPr lang="en-US" sz="3600"/>
        </a:p>
      </dgm:t>
    </dgm:pt>
    <dgm:pt modelId="{ACFCB059-0B4F-40F6-8D40-39A608B91A12}">
      <dgm:prSet custT="1"/>
      <dgm:spPr/>
      <dgm:t>
        <a:bodyPr/>
        <a:lstStyle/>
        <a:p>
          <a:pPr>
            <a:defRPr b="1"/>
          </a:pPr>
          <a:r>
            <a:rPr lang="en-US" sz="1800" dirty="0">
              <a:latin typeface="Aptos" panose="020B0004020202020204" pitchFamily="34" charset="0"/>
            </a:rPr>
            <a:t>3. Increase women-only specialist provision</a:t>
          </a:r>
        </a:p>
      </dgm:t>
    </dgm:pt>
    <dgm:pt modelId="{8D921CA9-2849-4A86-AA22-03B30EE77201}" type="sibTrans" cxnId="{C02DDFDB-A4D6-40D9-92C3-3A07D56E40D2}">
      <dgm:prSet/>
      <dgm:spPr/>
      <dgm:t>
        <a:bodyPr/>
        <a:lstStyle/>
        <a:p>
          <a:endParaRPr lang="en-US" sz="2400"/>
        </a:p>
      </dgm:t>
    </dgm:pt>
    <dgm:pt modelId="{DC13C5BD-C24E-47F2-9DC4-216454BD6744}" type="parTrans" cxnId="{C02DDFDB-A4D6-40D9-92C3-3A07D56E40D2}">
      <dgm:prSet/>
      <dgm:spPr/>
      <dgm:t>
        <a:bodyPr/>
        <a:lstStyle/>
        <a:p>
          <a:endParaRPr lang="en-US" sz="3600"/>
        </a:p>
      </dgm:t>
    </dgm:pt>
    <dgm:pt modelId="{98D81B79-93B4-46E4-BF32-11FED76CD680}">
      <dgm:prSet custT="1"/>
      <dgm:spPr/>
      <dgm:t>
        <a:bodyPr/>
        <a:lstStyle/>
        <a:p>
          <a:r>
            <a:rPr lang="en-US" sz="1600">
              <a:latin typeface="Aptos" panose="020B0004020202020204" pitchFamily="34" charset="0"/>
            </a:rPr>
            <a:t>Peterborough City Council has commissioned 5 women-only units supported by Peterborough Women’s Aid.</a:t>
          </a:r>
        </a:p>
      </dgm:t>
    </dgm:pt>
    <dgm:pt modelId="{A43D7BC1-70B3-48C3-9CB8-0557F86F5302}" type="sibTrans" cxnId="{373B7774-2AA7-41F8-BACA-3F672E4E0773}">
      <dgm:prSet/>
      <dgm:spPr/>
      <dgm:t>
        <a:bodyPr/>
        <a:lstStyle/>
        <a:p>
          <a:endParaRPr lang="en-US" sz="2400"/>
        </a:p>
      </dgm:t>
    </dgm:pt>
    <dgm:pt modelId="{6076C2DE-3E56-49F1-B36B-80259086D95A}" type="parTrans" cxnId="{373B7774-2AA7-41F8-BACA-3F672E4E0773}">
      <dgm:prSet/>
      <dgm:spPr/>
      <dgm:t>
        <a:bodyPr/>
        <a:lstStyle/>
        <a:p>
          <a:endParaRPr lang="en-US" sz="3600"/>
        </a:p>
      </dgm:t>
    </dgm:pt>
    <dgm:pt modelId="{1F71E236-6802-49B5-850E-324316956AC0}">
      <dgm:prSet custT="1"/>
      <dgm:spPr/>
      <dgm:t>
        <a:bodyPr/>
        <a:lstStyle/>
        <a:p>
          <a:pPr>
            <a:defRPr b="1"/>
          </a:pPr>
          <a:r>
            <a:rPr lang="en-US" sz="1800" dirty="0">
              <a:latin typeface="Aptos" panose="020B0004020202020204" pitchFamily="34" charset="0"/>
            </a:rPr>
            <a:t>4. Improve housing guidance</a:t>
          </a:r>
        </a:p>
      </dgm:t>
    </dgm:pt>
    <dgm:pt modelId="{B078E1D7-8023-4BF3-A47D-D44ED1AA3C5E}" type="sibTrans" cxnId="{C9484846-BBEA-42A7-A6D2-81F2779CFBD5}">
      <dgm:prSet/>
      <dgm:spPr/>
      <dgm:t>
        <a:bodyPr/>
        <a:lstStyle/>
        <a:p>
          <a:endParaRPr lang="en-US" sz="2400"/>
        </a:p>
      </dgm:t>
    </dgm:pt>
    <dgm:pt modelId="{3356DA36-6C5C-4994-88ED-6936E7AF13AC}" type="parTrans" cxnId="{C9484846-BBEA-42A7-A6D2-81F2779CFBD5}">
      <dgm:prSet/>
      <dgm:spPr/>
      <dgm:t>
        <a:bodyPr/>
        <a:lstStyle/>
        <a:p>
          <a:endParaRPr lang="en-US" sz="3600"/>
        </a:p>
      </dgm:t>
    </dgm:pt>
    <dgm:pt modelId="{5D83B56C-2A45-4F88-B739-E5A2C5DA28C2}">
      <dgm:prSet custT="1"/>
      <dgm:spPr/>
      <dgm:t>
        <a:bodyPr/>
        <a:lstStyle/>
        <a:p>
          <a:r>
            <a:rPr lang="en-US" sz="1600">
              <a:latin typeface="Aptos" panose="020B0004020202020204" pitchFamily="34" charset="0"/>
            </a:rPr>
            <a:t>Develop clearer guidance for housing staff on available options, especially where individuals are employed.</a:t>
          </a:r>
        </a:p>
      </dgm:t>
    </dgm:pt>
    <dgm:pt modelId="{E5021849-C0FC-4F60-8820-062E7EFB2F47}" type="sibTrans" cxnId="{E43F26AC-4C1A-4B16-91F4-AC6D947BDEE8}">
      <dgm:prSet/>
      <dgm:spPr/>
      <dgm:t>
        <a:bodyPr/>
        <a:lstStyle/>
        <a:p>
          <a:endParaRPr lang="en-US" sz="2400"/>
        </a:p>
      </dgm:t>
    </dgm:pt>
    <dgm:pt modelId="{207B7C0A-A5E0-4251-82A9-8E69880662D7}" type="parTrans" cxnId="{E43F26AC-4C1A-4B16-91F4-AC6D947BDEE8}">
      <dgm:prSet/>
      <dgm:spPr/>
      <dgm:t>
        <a:bodyPr/>
        <a:lstStyle/>
        <a:p>
          <a:endParaRPr lang="en-US" sz="3600"/>
        </a:p>
      </dgm:t>
    </dgm:pt>
    <dgm:pt modelId="{048C7999-EC42-4FBE-ADA0-A057DE7E40C9}">
      <dgm:prSet custT="1"/>
      <dgm:spPr/>
      <dgm:t>
        <a:bodyPr/>
        <a:lstStyle/>
        <a:p>
          <a:pPr>
            <a:defRPr b="1"/>
          </a:pPr>
          <a:r>
            <a:rPr lang="en-US" sz="1800" dirty="0">
              <a:latin typeface="Aptos" panose="020B0004020202020204" pitchFamily="34" charset="0"/>
            </a:rPr>
            <a:t>5. Strengthen housing response and flexible support</a:t>
          </a:r>
        </a:p>
      </dgm:t>
    </dgm:pt>
    <dgm:pt modelId="{1C9CFE46-FD89-4B13-97EB-8F5440AF3EE9}" type="sibTrans" cxnId="{14CDF5B4-9FBE-48C0-9C23-A47A6CE728C0}">
      <dgm:prSet/>
      <dgm:spPr/>
      <dgm:t>
        <a:bodyPr/>
        <a:lstStyle/>
        <a:p>
          <a:endParaRPr lang="en-US" sz="2400"/>
        </a:p>
      </dgm:t>
    </dgm:pt>
    <dgm:pt modelId="{613CE409-8ADD-4EB4-98A3-FCD407EB15BB}" type="parTrans" cxnId="{14CDF5B4-9FBE-48C0-9C23-A47A6CE728C0}">
      <dgm:prSet/>
      <dgm:spPr/>
      <dgm:t>
        <a:bodyPr/>
        <a:lstStyle/>
        <a:p>
          <a:endParaRPr lang="en-US" sz="3600"/>
        </a:p>
      </dgm:t>
    </dgm:pt>
    <dgm:pt modelId="{7834170A-C22E-4814-BD41-269F5C7FF933}" type="pres">
      <dgm:prSet presAssocID="{05964AFE-B8B7-4D51-872E-30CCDA62F8E4}" presName="root" presStyleCnt="0">
        <dgm:presLayoutVars>
          <dgm:chMax/>
          <dgm:chPref/>
          <dgm:animLvl val="lvl"/>
        </dgm:presLayoutVars>
      </dgm:prSet>
      <dgm:spPr/>
    </dgm:pt>
    <dgm:pt modelId="{E7794F51-532A-4BF3-BEF8-83E4BF80EB4E}" type="pres">
      <dgm:prSet presAssocID="{05964AFE-B8B7-4D51-872E-30CCDA62F8E4}" presName="divider" presStyleLbl="fgAcc1" presStyleIdx="0" presStyleCnt="1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triangle" w="lg" len="lg"/>
        </a:ln>
        <a:effectLst/>
      </dgm:spPr>
    </dgm:pt>
    <dgm:pt modelId="{265911CC-35E3-4702-BCC0-EFE186C0AD7D}" type="pres">
      <dgm:prSet presAssocID="{05964AFE-B8B7-4D51-872E-30CCDA62F8E4}" presName="nodes" presStyleCnt="0">
        <dgm:presLayoutVars>
          <dgm:chMax/>
          <dgm:chPref/>
          <dgm:animLvl val="lvl"/>
        </dgm:presLayoutVars>
      </dgm:prSet>
      <dgm:spPr/>
    </dgm:pt>
    <dgm:pt modelId="{A21D0739-D008-4F15-9745-80A12CFB8A1E}" type="pres">
      <dgm:prSet presAssocID="{24A35684-4BB5-4C21-86C3-653FA0EE406D}" presName="composite" presStyleCnt="0"/>
      <dgm:spPr/>
    </dgm:pt>
    <dgm:pt modelId="{67E9BDBB-F664-41D3-B9A9-50593648EAD5}" type="pres">
      <dgm:prSet presAssocID="{24A35684-4BB5-4C21-86C3-653FA0EE406D}" presName="ConnectorPoint" presStyleLbl="lnNode1" presStyleIdx="0" presStyleCnt="5"/>
      <dgm:spPr>
        <a:solidFill>
          <a:schemeClr val="dk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7D1640AB-7C73-4EA6-B467-8FE3F290DC14}" type="pres">
      <dgm:prSet presAssocID="{24A35684-4BB5-4C21-86C3-653FA0EE406D}" presName="DropPinPlaceHolder" presStyleCnt="0"/>
      <dgm:spPr/>
    </dgm:pt>
    <dgm:pt modelId="{28616EBB-F9B8-4469-8A2C-64EB53B5D917}" type="pres">
      <dgm:prSet presAssocID="{24A35684-4BB5-4C21-86C3-653FA0EE406D}" presName="DropPin" presStyleLbl="revTx" presStyleIdx="0" presStyleCnt="15"/>
      <dgm:spPr/>
    </dgm:pt>
    <dgm:pt modelId="{0FBD7726-D1CF-4F20-99C0-3E3A33F857BF}" type="pres">
      <dgm:prSet presAssocID="{24A35684-4BB5-4C21-86C3-653FA0EE406D}" presName="Ellipse" presStyleLbl="node2" presStyleIdx="0" presStyleCnt="5"/>
      <dgm:spPr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79E5B0D5-8E1C-4A9B-8FD2-0D3C5887125D}" type="pres">
      <dgm:prSet presAssocID="{24A35684-4BB5-4C21-86C3-653FA0EE406D}" presName="L2TextContainer" presStyleLbl="revTx" presStyleIdx="1" presStyleCnt="15">
        <dgm:presLayoutVars>
          <dgm:bulletEnabled val="1"/>
        </dgm:presLayoutVars>
      </dgm:prSet>
      <dgm:spPr/>
    </dgm:pt>
    <dgm:pt modelId="{85E8212B-C8D1-4D12-95E4-EEF18E1C1E51}" type="pres">
      <dgm:prSet presAssocID="{24A35684-4BB5-4C21-86C3-653FA0EE406D}" presName="L1TextContainer" presStyleLbl="revTx" presStyleIdx="2" presStyleCnt="15">
        <dgm:presLayoutVars>
          <dgm:chMax val="1"/>
          <dgm:chPref val="1"/>
          <dgm:bulletEnabled val="1"/>
        </dgm:presLayoutVars>
      </dgm:prSet>
      <dgm:spPr/>
    </dgm:pt>
    <dgm:pt modelId="{85DE1142-EB04-4954-A11C-02ED2D8A729F}" type="pres">
      <dgm:prSet presAssocID="{24A35684-4BB5-4C21-86C3-653FA0EE406D}" presName="ConnectLine" presStyleLbl="sibTrans1D1" presStyleIdx="0" presStyleCnt="5"/>
      <dgm:spPr/>
    </dgm:pt>
    <dgm:pt modelId="{3F70BCE9-F289-4D60-8D0D-605E6CA131B8}" type="pres">
      <dgm:prSet presAssocID="{24A35684-4BB5-4C21-86C3-653FA0EE406D}" presName="EmptyPlaceHolder" presStyleCnt="0"/>
      <dgm:spPr/>
    </dgm:pt>
    <dgm:pt modelId="{32B65F78-883A-4F3D-92E3-03913B8E8688}" type="pres">
      <dgm:prSet presAssocID="{AE6418BD-E50B-44E1-9339-BC6F7F9B6777}" presName="spaceBetweenRectangles" presStyleCnt="0"/>
      <dgm:spPr/>
    </dgm:pt>
    <dgm:pt modelId="{EFD96BFA-DD3B-4839-9C09-2F18A5067363}" type="pres">
      <dgm:prSet presAssocID="{B8D0C732-BA0A-49D0-BD7C-972E7E503D0E}" presName="composite" presStyleCnt="0"/>
      <dgm:spPr/>
    </dgm:pt>
    <dgm:pt modelId="{A67E34CF-800D-422D-BDF2-A87164848608}" type="pres">
      <dgm:prSet presAssocID="{B8D0C732-BA0A-49D0-BD7C-972E7E503D0E}" presName="ConnectorPoint" presStyleLbl="lnNode1" presStyleIdx="1" presStyleCnt="5"/>
      <dgm:spPr>
        <a:solidFill>
          <a:schemeClr val="dk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8CEC47EC-150E-4A1D-9161-720CED31CC41}" type="pres">
      <dgm:prSet presAssocID="{B8D0C732-BA0A-49D0-BD7C-972E7E503D0E}" presName="DropPinPlaceHolder" presStyleCnt="0"/>
      <dgm:spPr/>
    </dgm:pt>
    <dgm:pt modelId="{83BF45FC-84FC-4BE8-AFC6-3982F21175AC}" type="pres">
      <dgm:prSet presAssocID="{B8D0C732-BA0A-49D0-BD7C-972E7E503D0E}" presName="DropPin" presStyleLbl="revTx" presStyleIdx="3" presStyleCnt="15"/>
      <dgm:spPr/>
    </dgm:pt>
    <dgm:pt modelId="{8A6B0558-BA0C-47AA-9B5B-957DF5990B23}" type="pres">
      <dgm:prSet presAssocID="{B8D0C732-BA0A-49D0-BD7C-972E7E503D0E}" presName="Ellipse" presStyleLbl="node2" presStyleIdx="1" presStyleCnt="5"/>
      <dgm:spPr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2D9D48E0-C905-4F76-A4F9-7A18E86A6FB8}" type="pres">
      <dgm:prSet presAssocID="{B8D0C732-BA0A-49D0-BD7C-972E7E503D0E}" presName="L2TextContainer" presStyleLbl="revTx" presStyleIdx="4" presStyleCnt="15">
        <dgm:presLayoutVars>
          <dgm:bulletEnabled val="1"/>
        </dgm:presLayoutVars>
      </dgm:prSet>
      <dgm:spPr/>
    </dgm:pt>
    <dgm:pt modelId="{3B6098C6-ED8A-4046-BF8B-F33AE0E9AB94}" type="pres">
      <dgm:prSet presAssocID="{B8D0C732-BA0A-49D0-BD7C-972E7E503D0E}" presName="L1TextContainer" presStyleLbl="revTx" presStyleIdx="5" presStyleCnt="15">
        <dgm:presLayoutVars>
          <dgm:chMax val="1"/>
          <dgm:chPref val="1"/>
          <dgm:bulletEnabled val="1"/>
        </dgm:presLayoutVars>
      </dgm:prSet>
      <dgm:spPr/>
    </dgm:pt>
    <dgm:pt modelId="{A05BFC08-71FB-49EE-9FEB-98DC7B5DAC91}" type="pres">
      <dgm:prSet presAssocID="{B8D0C732-BA0A-49D0-BD7C-972E7E503D0E}" presName="ConnectLine" presStyleLbl="sibTrans1D1" presStyleIdx="1" presStyleCnt="5"/>
      <dgm:spPr/>
    </dgm:pt>
    <dgm:pt modelId="{65661F08-2FF6-49FA-A3DC-369BA99BFBBE}" type="pres">
      <dgm:prSet presAssocID="{B8D0C732-BA0A-49D0-BD7C-972E7E503D0E}" presName="EmptyPlaceHolder" presStyleCnt="0"/>
      <dgm:spPr/>
    </dgm:pt>
    <dgm:pt modelId="{89AC695C-613C-4414-8CA6-FBE3F9BE7B88}" type="pres">
      <dgm:prSet presAssocID="{1CB58621-F6AB-46FA-9228-3DE2E76C5E68}" presName="spaceBetweenRectangles" presStyleCnt="0"/>
      <dgm:spPr/>
    </dgm:pt>
    <dgm:pt modelId="{B8C1C65C-146D-44C8-AEBB-3A2E861A3A6F}" type="pres">
      <dgm:prSet presAssocID="{ACFCB059-0B4F-40F6-8D40-39A608B91A12}" presName="composite" presStyleCnt="0"/>
      <dgm:spPr/>
    </dgm:pt>
    <dgm:pt modelId="{16BD91EA-ECB8-4FDD-85E2-8399D3189C83}" type="pres">
      <dgm:prSet presAssocID="{ACFCB059-0B4F-40F6-8D40-39A608B91A12}" presName="ConnectorPoint" presStyleLbl="lnNode1" presStyleIdx="2" presStyleCnt="5"/>
      <dgm:spPr>
        <a:solidFill>
          <a:schemeClr val="dk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DEBBBCE5-21CB-48A5-94F2-D49797752F9F}" type="pres">
      <dgm:prSet presAssocID="{ACFCB059-0B4F-40F6-8D40-39A608B91A12}" presName="DropPinPlaceHolder" presStyleCnt="0"/>
      <dgm:spPr/>
    </dgm:pt>
    <dgm:pt modelId="{4702533E-020E-4596-ADC9-FAC24D49BD34}" type="pres">
      <dgm:prSet presAssocID="{ACFCB059-0B4F-40F6-8D40-39A608B91A12}" presName="DropPin" presStyleLbl="revTx" presStyleIdx="6" presStyleCnt="15"/>
      <dgm:spPr/>
    </dgm:pt>
    <dgm:pt modelId="{5DCEFB2F-F2A7-4C49-80F5-E129DCD7D2C9}" type="pres">
      <dgm:prSet presAssocID="{ACFCB059-0B4F-40F6-8D40-39A608B91A12}" presName="Ellipse" presStyleLbl="node2" presStyleIdx="2" presStyleCnt="5"/>
      <dgm:spPr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D2F1D95C-93AF-4FFA-B03A-703AAEC696E2}" type="pres">
      <dgm:prSet presAssocID="{ACFCB059-0B4F-40F6-8D40-39A608B91A12}" presName="L2TextContainer" presStyleLbl="revTx" presStyleIdx="7" presStyleCnt="15">
        <dgm:presLayoutVars>
          <dgm:bulletEnabled val="1"/>
        </dgm:presLayoutVars>
      </dgm:prSet>
      <dgm:spPr/>
    </dgm:pt>
    <dgm:pt modelId="{58724E02-BA90-4EDB-B99A-54AA52D4CD8D}" type="pres">
      <dgm:prSet presAssocID="{ACFCB059-0B4F-40F6-8D40-39A608B91A12}" presName="L1TextContainer" presStyleLbl="revTx" presStyleIdx="8" presStyleCnt="15">
        <dgm:presLayoutVars>
          <dgm:chMax val="1"/>
          <dgm:chPref val="1"/>
          <dgm:bulletEnabled val="1"/>
        </dgm:presLayoutVars>
      </dgm:prSet>
      <dgm:spPr/>
    </dgm:pt>
    <dgm:pt modelId="{E7C79023-FCDF-48F1-BA47-CA5FE06A75AB}" type="pres">
      <dgm:prSet presAssocID="{ACFCB059-0B4F-40F6-8D40-39A608B91A12}" presName="ConnectLine" presStyleLbl="sibTrans1D1" presStyleIdx="2" presStyleCnt="5"/>
      <dgm:spPr/>
    </dgm:pt>
    <dgm:pt modelId="{8B85C57B-A4A9-4633-953A-FC40AFD7DA39}" type="pres">
      <dgm:prSet presAssocID="{ACFCB059-0B4F-40F6-8D40-39A608B91A12}" presName="EmptyPlaceHolder" presStyleCnt="0"/>
      <dgm:spPr/>
    </dgm:pt>
    <dgm:pt modelId="{57A57C4B-251C-428B-A27C-D64E1F39DC84}" type="pres">
      <dgm:prSet presAssocID="{8D921CA9-2849-4A86-AA22-03B30EE77201}" presName="spaceBetweenRectangles" presStyleCnt="0"/>
      <dgm:spPr/>
    </dgm:pt>
    <dgm:pt modelId="{6DD51404-70CB-4BA6-B869-566B6FFE3DDF}" type="pres">
      <dgm:prSet presAssocID="{1F71E236-6802-49B5-850E-324316956AC0}" presName="composite" presStyleCnt="0"/>
      <dgm:spPr/>
    </dgm:pt>
    <dgm:pt modelId="{90C64B7D-82C0-45AA-96B8-6F92D9CAD5E7}" type="pres">
      <dgm:prSet presAssocID="{1F71E236-6802-49B5-850E-324316956AC0}" presName="ConnectorPoint" presStyleLbl="lnNode1" presStyleIdx="3" presStyleCnt="5"/>
      <dgm:spPr>
        <a:solidFill>
          <a:schemeClr val="dk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1E2FE89E-F22E-42D6-8002-BDAEAB13A514}" type="pres">
      <dgm:prSet presAssocID="{1F71E236-6802-49B5-850E-324316956AC0}" presName="DropPinPlaceHolder" presStyleCnt="0"/>
      <dgm:spPr/>
    </dgm:pt>
    <dgm:pt modelId="{145865A5-4FF3-4130-BF7F-81A4A2626C60}" type="pres">
      <dgm:prSet presAssocID="{1F71E236-6802-49B5-850E-324316956AC0}" presName="DropPin" presStyleLbl="revTx" presStyleIdx="9" presStyleCnt="15"/>
      <dgm:spPr/>
    </dgm:pt>
    <dgm:pt modelId="{35F95F69-21C7-4687-A5F7-29B490715C0D}" type="pres">
      <dgm:prSet presAssocID="{1F71E236-6802-49B5-850E-324316956AC0}" presName="Ellipse" presStyleLbl="node2" presStyleIdx="3" presStyleCnt="5"/>
      <dgm:spPr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F2385132-A51C-4EA7-9AFC-62034304685E}" type="pres">
      <dgm:prSet presAssocID="{1F71E236-6802-49B5-850E-324316956AC0}" presName="L2TextContainer" presStyleLbl="revTx" presStyleIdx="10" presStyleCnt="15">
        <dgm:presLayoutVars>
          <dgm:bulletEnabled val="1"/>
        </dgm:presLayoutVars>
      </dgm:prSet>
      <dgm:spPr/>
    </dgm:pt>
    <dgm:pt modelId="{B6A1A717-1B89-4C68-8B19-4BC2641CB564}" type="pres">
      <dgm:prSet presAssocID="{1F71E236-6802-49B5-850E-324316956AC0}" presName="L1TextContainer" presStyleLbl="revTx" presStyleIdx="11" presStyleCnt="15">
        <dgm:presLayoutVars>
          <dgm:chMax val="1"/>
          <dgm:chPref val="1"/>
          <dgm:bulletEnabled val="1"/>
        </dgm:presLayoutVars>
      </dgm:prSet>
      <dgm:spPr/>
    </dgm:pt>
    <dgm:pt modelId="{0F196A34-B596-47DF-A258-4774293A1D5D}" type="pres">
      <dgm:prSet presAssocID="{1F71E236-6802-49B5-850E-324316956AC0}" presName="ConnectLine" presStyleLbl="sibTrans1D1" presStyleIdx="3" presStyleCnt="5"/>
      <dgm:spPr/>
    </dgm:pt>
    <dgm:pt modelId="{41794201-B435-4E8B-B6C0-60E768A91AFA}" type="pres">
      <dgm:prSet presAssocID="{1F71E236-6802-49B5-850E-324316956AC0}" presName="EmptyPlaceHolder" presStyleCnt="0"/>
      <dgm:spPr/>
    </dgm:pt>
    <dgm:pt modelId="{0BA97021-F5AE-4315-9DFA-528F46511164}" type="pres">
      <dgm:prSet presAssocID="{B078E1D7-8023-4BF3-A47D-D44ED1AA3C5E}" presName="spaceBetweenRectangles" presStyleCnt="0"/>
      <dgm:spPr/>
    </dgm:pt>
    <dgm:pt modelId="{D8C8DB44-C74A-4333-A60A-47F360086061}" type="pres">
      <dgm:prSet presAssocID="{048C7999-EC42-4FBE-ADA0-A057DE7E40C9}" presName="composite" presStyleCnt="0"/>
      <dgm:spPr/>
    </dgm:pt>
    <dgm:pt modelId="{62F86013-CFE8-41DE-9B72-407E4AB1CA85}" type="pres">
      <dgm:prSet presAssocID="{048C7999-EC42-4FBE-ADA0-A057DE7E40C9}" presName="ConnectorPoint" presStyleLbl="lnNode1" presStyleIdx="4" presStyleCnt="5"/>
      <dgm:spPr>
        <a:solidFill>
          <a:schemeClr val="dk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0ED2A072-1C08-4F23-B9BE-45B3B241CB83}" type="pres">
      <dgm:prSet presAssocID="{048C7999-EC42-4FBE-ADA0-A057DE7E40C9}" presName="DropPinPlaceHolder" presStyleCnt="0"/>
      <dgm:spPr/>
    </dgm:pt>
    <dgm:pt modelId="{DAC47B7A-6393-4796-9839-127FE6403B6A}" type="pres">
      <dgm:prSet presAssocID="{048C7999-EC42-4FBE-ADA0-A057DE7E40C9}" presName="DropPin" presStyleLbl="revTx" presStyleIdx="12" presStyleCnt="15"/>
      <dgm:spPr/>
    </dgm:pt>
    <dgm:pt modelId="{E403F236-A39E-475D-80AB-6DDABFA70B13}" type="pres">
      <dgm:prSet presAssocID="{048C7999-EC42-4FBE-ADA0-A057DE7E40C9}" presName="Ellipse" presStyleLbl="node2" presStyleIdx="4" presStyleCnt="5"/>
      <dgm:spPr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B370ACF5-FCDB-4936-AF49-8BE7A93D4914}" type="pres">
      <dgm:prSet presAssocID="{048C7999-EC42-4FBE-ADA0-A057DE7E40C9}" presName="L2TextContainer" presStyleLbl="revTx" presStyleIdx="13" presStyleCnt="15">
        <dgm:presLayoutVars>
          <dgm:bulletEnabled val="1"/>
        </dgm:presLayoutVars>
      </dgm:prSet>
      <dgm:spPr/>
    </dgm:pt>
    <dgm:pt modelId="{CF484258-AA21-4A20-9E6D-4048F062347F}" type="pres">
      <dgm:prSet presAssocID="{048C7999-EC42-4FBE-ADA0-A057DE7E40C9}" presName="L1TextContainer" presStyleLbl="revTx" presStyleIdx="14" presStyleCnt="15">
        <dgm:presLayoutVars>
          <dgm:chMax val="1"/>
          <dgm:chPref val="1"/>
          <dgm:bulletEnabled val="1"/>
        </dgm:presLayoutVars>
      </dgm:prSet>
      <dgm:spPr/>
    </dgm:pt>
    <dgm:pt modelId="{C22E4552-50BF-436A-A0E7-42982A3D4E25}" type="pres">
      <dgm:prSet presAssocID="{048C7999-EC42-4FBE-ADA0-A057DE7E40C9}" presName="ConnectLine" presStyleLbl="sibTrans1D1" presStyleIdx="4" presStyleCnt="5"/>
      <dgm:spPr/>
    </dgm:pt>
    <dgm:pt modelId="{8BF862E3-5BEC-4986-8F50-46133D60F5A9}" type="pres">
      <dgm:prSet presAssocID="{048C7999-EC42-4FBE-ADA0-A057DE7E40C9}" presName="EmptyPlaceHolder" presStyleCnt="0"/>
      <dgm:spPr/>
    </dgm:pt>
  </dgm:ptLst>
  <dgm:cxnLst>
    <dgm:cxn modelId="{63CF6006-FC79-418C-91C8-1EBF8B465BEB}" srcId="{05964AFE-B8B7-4D51-872E-30CCDA62F8E4}" destId="{24A35684-4BB5-4C21-86C3-653FA0EE406D}" srcOrd="0" destOrd="0" parTransId="{AA4B4BD4-7D75-4E32-AA14-BB532636D0C6}" sibTransId="{AE6418BD-E50B-44E1-9339-BC6F7F9B6777}"/>
    <dgm:cxn modelId="{972FEB09-BC85-495F-9D98-AF568946230A}" type="presOf" srcId="{05964AFE-B8B7-4D51-872E-30CCDA62F8E4}" destId="{7834170A-C22E-4814-BD41-269F5C7FF933}" srcOrd="0" destOrd="0" presId="urn:microsoft.com/office/officeart/2024/3/layout/BulletTimelineDefaultVariant"/>
    <dgm:cxn modelId="{35B7C60D-31CD-4766-B110-A4143C3C5AD0}" type="presOf" srcId="{FC80653A-8AEF-4D56-AF9E-CF0E572C9B41}" destId="{79E5B0D5-8E1C-4A9B-8FD2-0D3C5887125D}" srcOrd="0" destOrd="0" presId="urn:microsoft.com/office/officeart/2024/3/layout/BulletTimelineDefaultVariant"/>
    <dgm:cxn modelId="{D8ECC30E-95BC-4F39-9C7D-F8806BCE3B6A}" type="presOf" srcId="{1F71E236-6802-49B5-850E-324316956AC0}" destId="{B6A1A717-1B89-4C68-8B19-4BC2641CB564}" srcOrd="0" destOrd="0" presId="urn:microsoft.com/office/officeart/2024/3/layout/BulletTimelineDefaultVariant"/>
    <dgm:cxn modelId="{1446FA1A-4170-4982-9C6D-BA1FC7A158C5}" srcId="{B8D0C732-BA0A-49D0-BD7C-972E7E503D0E}" destId="{0DE847FD-7F52-4AF6-AB76-1AB972140B94}" srcOrd="0" destOrd="0" parTransId="{56BCB9F5-80EC-4796-95AB-BF9A07C28204}" sibTransId="{27D3867E-8747-4215-BE4D-D307E2432B8B}"/>
    <dgm:cxn modelId="{C0FAB82B-3F61-444D-92F9-335ADC017703}" type="presOf" srcId="{98D81B79-93B4-46E4-BF32-11FED76CD680}" destId="{D2F1D95C-93AF-4FFA-B03A-703AAEC696E2}" srcOrd="0" destOrd="0" presId="urn:microsoft.com/office/officeart/2024/3/layout/BulletTimelineDefaultVariant"/>
    <dgm:cxn modelId="{C9484846-BBEA-42A7-A6D2-81F2779CFBD5}" srcId="{05964AFE-B8B7-4D51-872E-30CCDA62F8E4}" destId="{1F71E236-6802-49B5-850E-324316956AC0}" srcOrd="3" destOrd="0" parTransId="{3356DA36-6C5C-4994-88ED-6936E7AF13AC}" sibTransId="{B078E1D7-8023-4BF3-A47D-D44ED1AA3C5E}"/>
    <dgm:cxn modelId="{9659D268-EDBB-409E-A1B3-C27975E99617}" type="presOf" srcId="{ACFCB059-0B4F-40F6-8D40-39A608B91A12}" destId="{58724E02-BA90-4EDB-B99A-54AA52D4CD8D}" srcOrd="0" destOrd="0" presId="urn:microsoft.com/office/officeart/2024/3/layout/BulletTimelineDefaultVariant"/>
    <dgm:cxn modelId="{77583B6D-A33B-436F-937E-5B4F2EBB137B}" type="presOf" srcId="{B8D0C732-BA0A-49D0-BD7C-972E7E503D0E}" destId="{3B6098C6-ED8A-4046-BF8B-F33AE0E9AB94}" srcOrd="0" destOrd="0" presId="urn:microsoft.com/office/officeart/2024/3/layout/BulletTimelineDefaultVariant"/>
    <dgm:cxn modelId="{373B7774-2AA7-41F8-BACA-3F672E4E0773}" srcId="{ACFCB059-0B4F-40F6-8D40-39A608B91A12}" destId="{98D81B79-93B4-46E4-BF32-11FED76CD680}" srcOrd="0" destOrd="0" parTransId="{6076C2DE-3E56-49F1-B36B-80259086D95A}" sibTransId="{A43D7BC1-70B3-48C3-9CB8-0557F86F5302}"/>
    <dgm:cxn modelId="{E6BE349A-6790-4B45-9DA7-C3795DCB8467}" srcId="{05964AFE-B8B7-4D51-872E-30CCDA62F8E4}" destId="{B8D0C732-BA0A-49D0-BD7C-972E7E503D0E}" srcOrd="1" destOrd="0" parTransId="{D14356C7-A4AC-4DA9-BF8A-2E9E28A11288}" sibTransId="{1CB58621-F6AB-46FA-9228-3DE2E76C5E68}"/>
    <dgm:cxn modelId="{14248F9A-426C-4F0F-9515-E47D3E006630}" type="presOf" srcId="{048C7999-EC42-4FBE-ADA0-A057DE7E40C9}" destId="{CF484258-AA21-4A20-9E6D-4048F062347F}" srcOrd="0" destOrd="0" presId="urn:microsoft.com/office/officeart/2024/3/layout/BulletTimelineDefaultVariant"/>
    <dgm:cxn modelId="{15D102A4-9580-420B-8F1B-39728594354F}" srcId="{24A35684-4BB5-4C21-86C3-653FA0EE406D}" destId="{FC80653A-8AEF-4D56-AF9E-CF0E572C9B41}" srcOrd="0" destOrd="0" parTransId="{021D7B1A-C5C4-4D5A-8BC8-13A553C82AD8}" sibTransId="{9B080B57-DFC6-494E-B51C-FA77760BFC25}"/>
    <dgm:cxn modelId="{B29B63A8-9B92-4F20-A54B-46DC5486122C}" srcId="{048C7999-EC42-4FBE-ADA0-A057DE7E40C9}" destId="{FC2D2168-8973-44BC-959D-6434424C0962}" srcOrd="0" destOrd="0" parTransId="{E4842333-CF7C-401A-8903-C8B66964A092}" sibTransId="{C891E2C8-94FF-43AC-A7F6-38BAC10AE749}"/>
    <dgm:cxn modelId="{FD510CAA-AF19-47EB-AD81-ADCEDB7AE4EB}" type="presOf" srcId="{FC2D2168-8973-44BC-959D-6434424C0962}" destId="{B370ACF5-FCDB-4936-AF49-8BE7A93D4914}" srcOrd="0" destOrd="0" presId="urn:microsoft.com/office/officeart/2024/3/layout/BulletTimelineDefaultVariant"/>
    <dgm:cxn modelId="{E43F26AC-4C1A-4B16-91F4-AC6D947BDEE8}" srcId="{1F71E236-6802-49B5-850E-324316956AC0}" destId="{5D83B56C-2A45-4F88-B739-E5A2C5DA28C2}" srcOrd="0" destOrd="0" parTransId="{207B7C0A-A5E0-4251-82A9-8E69880662D7}" sibTransId="{E5021849-C0FC-4F60-8820-062E7EFB2F47}"/>
    <dgm:cxn modelId="{14CDF5B4-9FBE-48C0-9C23-A47A6CE728C0}" srcId="{05964AFE-B8B7-4D51-872E-30CCDA62F8E4}" destId="{048C7999-EC42-4FBE-ADA0-A057DE7E40C9}" srcOrd="4" destOrd="0" parTransId="{613CE409-8ADD-4EB4-98A3-FCD407EB15BB}" sibTransId="{1C9CFE46-FD89-4B13-97EB-8F5440AF3EE9}"/>
    <dgm:cxn modelId="{C02DDFDB-A4D6-40D9-92C3-3A07D56E40D2}" srcId="{05964AFE-B8B7-4D51-872E-30CCDA62F8E4}" destId="{ACFCB059-0B4F-40F6-8D40-39A608B91A12}" srcOrd="2" destOrd="0" parTransId="{DC13C5BD-C24E-47F2-9DC4-216454BD6744}" sibTransId="{8D921CA9-2849-4A86-AA22-03B30EE77201}"/>
    <dgm:cxn modelId="{F68F0CE4-D04B-44FA-8C86-A9D5B891DD53}" type="presOf" srcId="{5D83B56C-2A45-4F88-B739-E5A2C5DA28C2}" destId="{F2385132-A51C-4EA7-9AFC-62034304685E}" srcOrd="0" destOrd="0" presId="urn:microsoft.com/office/officeart/2024/3/layout/BulletTimelineDefaultVariant"/>
    <dgm:cxn modelId="{4C2AE8EC-E69C-4B6B-9E4C-0ECE649AD028}" type="presOf" srcId="{24A35684-4BB5-4C21-86C3-653FA0EE406D}" destId="{85E8212B-C8D1-4D12-95E4-EEF18E1C1E51}" srcOrd="0" destOrd="0" presId="urn:microsoft.com/office/officeart/2024/3/layout/BulletTimelineDefaultVariant"/>
    <dgm:cxn modelId="{78A4BEFC-F56B-439D-B11F-DDCE81D2C806}" type="presOf" srcId="{0DE847FD-7F52-4AF6-AB76-1AB972140B94}" destId="{2D9D48E0-C905-4F76-A4F9-7A18E86A6FB8}" srcOrd="0" destOrd="0" presId="urn:microsoft.com/office/officeart/2024/3/layout/BulletTimelineDefaultVariant"/>
    <dgm:cxn modelId="{D76A8CF9-83C7-4E67-A067-7252BF097F88}" type="presParOf" srcId="{7834170A-C22E-4814-BD41-269F5C7FF933}" destId="{E7794F51-532A-4BF3-BEF8-83E4BF80EB4E}" srcOrd="0" destOrd="0" presId="urn:microsoft.com/office/officeart/2024/3/layout/BulletTimelineDefaultVariant"/>
    <dgm:cxn modelId="{6C347020-A1F4-47CD-909F-0FAE4B887FB9}" type="presParOf" srcId="{7834170A-C22E-4814-BD41-269F5C7FF933}" destId="{265911CC-35E3-4702-BCC0-EFE186C0AD7D}" srcOrd="1" destOrd="0" presId="urn:microsoft.com/office/officeart/2024/3/layout/BulletTimelineDefaultVariant"/>
    <dgm:cxn modelId="{4B0C3DE3-FDE0-468E-84BD-8E729CAA6937}" type="presParOf" srcId="{265911CC-35E3-4702-BCC0-EFE186C0AD7D}" destId="{A21D0739-D008-4F15-9745-80A12CFB8A1E}" srcOrd="0" destOrd="0" presId="urn:microsoft.com/office/officeart/2024/3/layout/BulletTimelineDefaultVariant"/>
    <dgm:cxn modelId="{BA197A0A-2971-4330-89A0-677B48544A33}" type="presParOf" srcId="{A21D0739-D008-4F15-9745-80A12CFB8A1E}" destId="{67E9BDBB-F664-41D3-B9A9-50593648EAD5}" srcOrd="0" destOrd="0" presId="urn:microsoft.com/office/officeart/2024/3/layout/BulletTimelineDefaultVariant"/>
    <dgm:cxn modelId="{1BB12F6E-3001-4A6C-8561-387256F0E583}" type="presParOf" srcId="{A21D0739-D008-4F15-9745-80A12CFB8A1E}" destId="{7D1640AB-7C73-4EA6-B467-8FE3F290DC14}" srcOrd="1" destOrd="0" presId="urn:microsoft.com/office/officeart/2024/3/layout/BulletTimelineDefaultVariant"/>
    <dgm:cxn modelId="{E3504EDF-4D29-47B0-B776-DAAE8A82F1F1}" type="presParOf" srcId="{7D1640AB-7C73-4EA6-B467-8FE3F290DC14}" destId="{28616EBB-F9B8-4469-8A2C-64EB53B5D917}" srcOrd="0" destOrd="0" presId="urn:microsoft.com/office/officeart/2024/3/layout/BulletTimelineDefaultVariant"/>
    <dgm:cxn modelId="{2596A947-82B3-4C70-BC76-79A4DE5E0CD0}" type="presParOf" srcId="{7D1640AB-7C73-4EA6-B467-8FE3F290DC14}" destId="{0FBD7726-D1CF-4F20-99C0-3E3A33F857BF}" srcOrd="1" destOrd="0" presId="urn:microsoft.com/office/officeart/2024/3/layout/BulletTimelineDefaultVariant"/>
    <dgm:cxn modelId="{5B98BE5F-1B62-4289-A75F-DA464ABCF6C4}" type="presParOf" srcId="{A21D0739-D008-4F15-9745-80A12CFB8A1E}" destId="{79E5B0D5-8E1C-4A9B-8FD2-0D3C5887125D}" srcOrd="2" destOrd="0" presId="urn:microsoft.com/office/officeart/2024/3/layout/BulletTimelineDefaultVariant"/>
    <dgm:cxn modelId="{A41C7493-C704-44A9-B94A-6DBA1D64E5F3}" type="presParOf" srcId="{A21D0739-D008-4F15-9745-80A12CFB8A1E}" destId="{85E8212B-C8D1-4D12-95E4-EEF18E1C1E51}" srcOrd="3" destOrd="0" presId="urn:microsoft.com/office/officeart/2024/3/layout/BulletTimelineDefaultVariant"/>
    <dgm:cxn modelId="{1A8A3DD1-18AF-4E68-AED2-9782D6FD4D9E}" type="presParOf" srcId="{A21D0739-D008-4F15-9745-80A12CFB8A1E}" destId="{85DE1142-EB04-4954-A11C-02ED2D8A729F}" srcOrd="4" destOrd="0" presId="urn:microsoft.com/office/officeart/2024/3/layout/BulletTimelineDefaultVariant"/>
    <dgm:cxn modelId="{02B266C6-88CE-4943-BF5C-6B308B33B2E7}" type="presParOf" srcId="{A21D0739-D008-4F15-9745-80A12CFB8A1E}" destId="{3F70BCE9-F289-4D60-8D0D-605E6CA131B8}" srcOrd="5" destOrd="0" presId="urn:microsoft.com/office/officeart/2024/3/layout/BulletTimelineDefaultVariant"/>
    <dgm:cxn modelId="{F843480D-D80F-4B94-80BC-94F8B176334A}" type="presParOf" srcId="{265911CC-35E3-4702-BCC0-EFE186C0AD7D}" destId="{32B65F78-883A-4F3D-92E3-03913B8E8688}" srcOrd="1" destOrd="0" presId="urn:microsoft.com/office/officeart/2024/3/layout/BulletTimelineDefaultVariant"/>
    <dgm:cxn modelId="{7246C74F-1C48-4F01-8FF9-E132488055FD}" type="presParOf" srcId="{265911CC-35E3-4702-BCC0-EFE186C0AD7D}" destId="{EFD96BFA-DD3B-4839-9C09-2F18A5067363}" srcOrd="2" destOrd="0" presId="urn:microsoft.com/office/officeart/2024/3/layout/BulletTimelineDefaultVariant"/>
    <dgm:cxn modelId="{0B7AA0D9-04DC-4DA4-8333-DE5E5628DB3D}" type="presParOf" srcId="{EFD96BFA-DD3B-4839-9C09-2F18A5067363}" destId="{A67E34CF-800D-422D-BDF2-A87164848608}" srcOrd="0" destOrd="0" presId="urn:microsoft.com/office/officeart/2024/3/layout/BulletTimelineDefaultVariant"/>
    <dgm:cxn modelId="{DB1BF006-9471-4B54-B4FB-ED399F981186}" type="presParOf" srcId="{EFD96BFA-DD3B-4839-9C09-2F18A5067363}" destId="{8CEC47EC-150E-4A1D-9161-720CED31CC41}" srcOrd="1" destOrd="0" presId="urn:microsoft.com/office/officeart/2024/3/layout/BulletTimelineDefaultVariant"/>
    <dgm:cxn modelId="{B13F6E54-AAD5-4FDB-A241-B7353E9DCFCE}" type="presParOf" srcId="{8CEC47EC-150E-4A1D-9161-720CED31CC41}" destId="{83BF45FC-84FC-4BE8-AFC6-3982F21175AC}" srcOrd="0" destOrd="0" presId="urn:microsoft.com/office/officeart/2024/3/layout/BulletTimelineDefaultVariant"/>
    <dgm:cxn modelId="{C7376B77-997D-4BF9-8290-7CE71809D424}" type="presParOf" srcId="{8CEC47EC-150E-4A1D-9161-720CED31CC41}" destId="{8A6B0558-BA0C-47AA-9B5B-957DF5990B23}" srcOrd="1" destOrd="0" presId="urn:microsoft.com/office/officeart/2024/3/layout/BulletTimelineDefaultVariant"/>
    <dgm:cxn modelId="{73F93AA7-72E7-4D95-9C2A-D960D474068B}" type="presParOf" srcId="{EFD96BFA-DD3B-4839-9C09-2F18A5067363}" destId="{2D9D48E0-C905-4F76-A4F9-7A18E86A6FB8}" srcOrd="2" destOrd="0" presId="urn:microsoft.com/office/officeart/2024/3/layout/BulletTimelineDefaultVariant"/>
    <dgm:cxn modelId="{6D916D12-397A-4CBC-A691-0DDB9FD2D898}" type="presParOf" srcId="{EFD96BFA-DD3B-4839-9C09-2F18A5067363}" destId="{3B6098C6-ED8A-4046-BF8B-F33AE0E9AB94}" srcOrd="3" destOrd="0" presId="urn:microsoft.com/office/officeart/2024/3/layout/BulletTimelineDefaultVariant"/>
    <dgm:cxn modelId="{61948C18-9032-4BEF-8314-B848FE02D34E}" type="presParOf" srcId="{EFD96BFA-DD3B-4839-9C09-2F18A5067363}" destId="{A05BFC08-71FB-49EE-9FEB-98DC7B5DAC91}" srcOrd="4" destOrd="0" presId="urn:microsoft.com/office/officeart/2024/3/layout/BulletTimelineDefaultVariant"/>
    <dgm:cxn modelId="{7E100655-01DD-45F3-BCEC-2DD84A7BD98D}" type="presParOf" srcId="{EFD96BFA-DD3B-4839-9C09-2F18A5067363}" destId="{65661F08-2FF6-49FA-A3DC-369BA99BFBBE}" srcOrd="5" destOrd="0" presId="urn:microsoft.com/office/officeart/2024/3/layout/BulletTimelineDefaultVariant"/>
    <dgm:cxn modelId="{8B796C44-A5A4-4279-AC94-4374FAF46A03}" type="presParOf" srcId="{265911CC-35E3-4702-BCC0-EFE186C0AD7D}" destId="{89AC695C-613C-4414-8CA6-FBE3F9BE7B88}" srcOrd="3" destOrd="0" presId="urn:microsoft.com/office/officeart/2024/3/layout/BulletTimelineDefaultVariant"/>
    <dgm:cxn modelId="{9D87B1C6-9772-401A-8E94-AA87B7DE0675}" type="presParOf" srcId="{265911CC-35E3-4702-BCC0-EFE186C0AD7D}" destId="{B8C1C65C-146D-44C8-AEBB-3A2E861A3A6F}" srcOrd="4" destOrd="0" presId="urn:microsoft.com/office/officeart/2024/3/layout/BulletTimelineDefaultVariant"/>
    <dgm:cxn modelId="{4C59EFC4-D373-40C5-8495-2C3D31321219}" type="presParOf" srcId="{B8C1C65C-146D-44C8-AEBB-3A2E861A3A6F}" destId="{16BD91EA-ECB8-4FDD-85E2-8399D3189C83}" srcOrd="0" destOrd="0" presId="urn:microsoft.com/office/officeart/2024/3/layout/BulletTimelineDefaultVariant"/>
    <dgm:cxn modelId="{7472BD92-58F3-44DE-8006-AF63DF7256BD}" type="presParOf" srcId="{B8C1C65C-146D-44C8-AEBB-3A2E861A3A6F}" destId="{DEBBBCE5-21CB-48A5-94F2-D49797752F9F}" srcOrd="1" destOrd="0" presId="urn:microsoft.com/office/officeart/2024/3/layout/BulletTimelineDefaultVariant"/>
    <dgm:cxn modelId="{3CA5F98B-2A5A-4341-9E31-45F594E13061}" type="presParOf" srcId="{DEBBBCE5-21CB-48A5-94F2-D49797752F9F}" destId="{4702533E-020E-4596-ADC9-FAC24D49BD34}" srcOrd="0" destOrd="0" presId="urn:microsoft.com/office/officeart/2024/3/layout/BulletTimelineDefaultVariant"/>
    <dgm:cxn modelId="{AF5F3868-DB66-4966-840B-1DE3E8509289}" type="presParOf" srcId="{DEBBBCE5-21CB-48A5-94F2-D49797752F9F}" destId="{5DCEFB2F-F2A7-4C49-80F5-E129DCD7D2C9}" srcOrd="1" destOrd="0" presId="urn:microsoft.com/office/officeart/2024/3/layout/BulletTimelineDefaultVariant"/>
    <dgm:cxn modelId="{4254E1DE-7423-460B-8958-C5AA93923CE4}" type="presParOf" srcId="{B8C1C65C-146D-44C8-AEBB-3A2E861A3A6F}" destId="{D2F1D95C-93AF-4FFA-B03A-703AAEC696E2}" srcOrd="2" destOrd="0" presId="urn:microsoft.com/office/officeart/2024/3/layout/BulletTimelineDefaultVariant"/>
    <dgm:cxn modelId="{D1118530-2DEE-4AB4-A787-DA2BC8912D6D}" type="presParOf" srcId="{B8C1C65C-146D-44C8-AEBB-3A2E861A3A6F}" destId="{58724E02-BA90-4EDB-B99A-54AA52D4CD8D}" srcOrd="3" destOrd="0" presId="urn:microsoft.com/office/officeart/2024/3/layout/BulletTimelineDefaultVariant"/>
    <dgm:cxn modelId="{CE0A6303-7A87-46A9-BB8D-A8386AD1471F}" type="presParOf" srcId="{B8C1C65C-146D-44C8-AEBB-3A2E861A3A6F}" destId="{E7C79023-FCDF-48F1-BA47-CA5FE06A75AB}" srcOrd="4" destOrd="0" presId="urn:microsoft.com/office/officeart/2024/3/layout/BulletTimelineDefaultVariant"/>
    <dgm:cxn modelId="{89D9080A-865F-46C7-A108-DB918361504C}" type="presParOf" srcId="{B8C1C65C-146D-44C8-AEBB-3A2E861A3A6F}" destId="{8B85C57B-A4A9-4633-953A-FC40AFD7DA39}" srcOrd="5" destOrd="0" presId="urn:microsoft.com/office/officeart/2024/3/layout/BulletTimelineDefaultVariant"/>
    <dgm:cxn modelId="{8ECC5E01-ECDB-40EA-BE14-5002B3FDDB26}" type="presParOf" srcId="{265911CC-35E3-4702-BCC0-EFE186C0AD7D}" destId="{57A57C4B-251C-428B-A27C-D64E1F39DC84}" srcOrd="5" destOrd="0" presId="urn:microsoft.com/office/officeart/2024/3/layout/BulletTimelineDefaultVariant"/>
    <dgm:cxn modelId="{7F5B0C31-99CC-46CD-9071-DD69D59A85B9}" type="presParOf" srcId="{265911CC-35E3-4702-BCC0-EFE186C0AD7D}" destId="{6DD51404-70CB-4BA6-B869-566B6FFE3DDF}" srcOrd="6" destOrd="0" presId="urn:microsoft.com/office/officeart/2024/3/layout/BulletTimelineDefaultVariant"/>
    <dgm:cxn modelId="{40D54B3B-878F-403B-82C4-A9AA090CFE4F}" type="presParOf" srcId="{6DD51404-70CB-4BA6-B869-566B6FFE3DDF}" destId="{90C64B7D-82C0-45AA-96B8-6F92D9CAD5E7}" srcOrd="0" destOrd="0" presId="urn:microsoft.com/office/officeart/2024/3/layout/BulletTimelineDefaultVariant"/>
    <dgm:cxn modelId="{C79BFC91-D0D4-4664-BA27-FE2F74993A03}" type="presParOf" srcId="{6DD51404-70CB-4BA6-B869-566B6FFE3DDF}" destId="{1E2FE89E-F22E-42D6-8002-BDAEAB13A514}" srcOrd="1" destOrd="0" presId="urn:microsoft.com/office/officeart/2024/3/layout/BulletTimelineDefaultVariant"/>
    <dgm:cxn modelId="{7FAC4E62-272C-4874-97A2-33FCA5429349}" type="presParOf" srcId="{1E2FE89E-F22E-42D6-8002-BDAEAB13A514}" destId="{145865A5-4FF3-4130-BF7F-81A4A2626C60}" srcOrd="0" destOrd="0" presId="urn:microsoft.com/office/officeart/2024/3/layout/BulletTimelineDefaultVariant"/>
    <dgm:cxn modelId="{4BF7F9EF-E62F-488B-A170-DB8EF546FB44}" type="presParOf" srcId="{1E2FE89E-F22E-42D6-8002-BDAEAB13A514}" destId="{35F95F69-21C7-4687-A5F7-29B490715C0D}" srcOrd="1" destOrd="0" presId="urn:microsoft.com/office/officeart/2024/3/layout/BulletTimelineDefaultVariant"/>
    <dgm:cxn modelId="{15D048CF-F6AB-49A9-A0C3-E9518CB71824}" type="presParOf" srcId="{6DD51404-70CB-4BA6-B869-566B6FFE3DDF}" destId="{F2385132-A51C-4EA7-9AFC-62034304685E}" srcOrd="2" destOrd="0" presId="urn:microsoft.com/office/officeart/2024/3/layout/BulletTimelineDefaultVariant"/>
    <dgm:cxn modelId="{463EC2B0-FCDF-454F-BC22-90230DD44F0D}" type="presParOf" srcId="{6DD51404-70CB-4BA6-B869-566B6FFE3DDF}" destId="{B6A1A717-1B89-4C68-8B19-4BC2641CB564}" srcOrd="3" destOrd="0" presId="urn:microsoft.com/office/officeart/2024/3/layout/BulletTimelineDefaultVariant"/>
    <dgm:cxn modelId="{1CED8320-99DE-482F-8C9E-6450E6599E53}" type="presParOf" srcId="{6DD51404-70CB-4BA6-B869-566B6FFE3DDF}" destId="{0F196A34-B596-47DF-A258-4774293A1D5D}" srcOrd="4" destOrd="0" presId="urn:microsoft.com/office/officeart/2024/3/layout/BulletTimelineDefaultVariant"/>
    <dgm:cxn modelId="{98BB56B4-553E-4DB0-B800-33A449D51586}" type="presParOf" srcId="{6DD51404-70CB-4BA6-B869-566B6FFE3DDF}" destId="{41794201-B435-4E8B-B6C0-60E768A91AFA}" srcOrd="5" destOrd="0" presId="urn:microsoft.com/office/officeart/2024/3/layout/BulletTimelineDefaultVariant"/>
    <dgm:cxn modelId="{AFF9EF1A-DB9B-4690-889A-7ECF45D581B5}" type="presParOf" srcId="{265911CC-35E3-4702-BCC0-EFE186C0AD7D}" destId="{0BA97021-F5AE-4315-9DFA-528F46511164}" srcOrd="7" destOrd="0" presId="urn:microsoft.com/office/officeart/2024/3/layout/BulletTimelineDefaultVariant"/>
    <dgm:cxn modelId="{F449D141-7F23-4303-AB4A-3C1E60D277BA}" type="presParOf" srcId="{265911CC-35E3-4702-BCC0-EFE186C0AD7D}" destId="{D8C8DB44-C74A-4333-A60A-47F360086061}" srcOrd="8" destOrd="0" presId="urn:microsoft.com/office/officeart/2024/3/layout/BulletTimelineDefaultVariant"/>
    <dgm:cxn modelId="{32AF33E0-43B0-4D8E-B4D7-6AF690B4BCA3}" type="presParOf" srcId="{D8C8DB44-C74A-4333-A60A-47F360086061}" destId="{62F86013-CFE8-41DE-9B72-407E4AB1CA85}" srcOrd="0" destOrd="0" presId="urn:microsoft.com/office/officeart/2024/3/layout/BulletTimelineDefaultVariant"/>
    <dgm:cxn modelId="{F76AAA2F-CF9D-49B1-866C-F8BF91098486}" type="presParOf" srcId="{D8C8DB44-C74A-4333-A60A-47F360086061}" destId="{0ED2A072-1C08-4F23-B9BE-45B3B241CB83}" srcOrd="1" destOrd="0" presId="urn:microsoft.com/office/officeart/2024/3/layout/BulletTimelineDefaultVariant"/>
    <dgm:cxn modelId="{759CD258-2076-4798-AD4C-ADFFD334F6E8}" type="presParOf" srcId="{0ED2A072-1C08-4F23-B9BE-45B3B241CB83}" destId="{DAC47B7A-6393-4796-9839-127FE6403B6A}" srcOrd="0" destOrd="0" presId="urn:microsoft.com/office/officeart/2024/3/layout/BulletTimelineDefaultVariant"/>
    <dgm:cxn modelId="{8CF90487-3BD1-4B82-944C-A5CFA105418A}" type="presParOf" srcId="{0ED2A072-1C08-4F23-B9BE-45B3B241CB83}" destId="{E403F236-A39E-475D-80AB-6DDABFA70B13}" srcOrd="1" destOrd="0" presId="urn:microsoft.com/office/officeart/2024/3/layout/BulletTimelineDefaultVariant"/>
    <dgm:cxn modelId="{139FA20F-6C44-4969-91EA-276C12CB3C25}" type="presParOf" srcId="{D8C8DB44-C74A-4333-A60A-47F360086061}" destId="{B370ACF5-FCDB-4936-AF49-8BE7A93D4914}" srcOrd="2" destOrd="0" presId="urn:microsoft.com/office/officeart/2024/3/layout/BulletTimelineDefaultVariant"/>
    <dgm:cxn modelId="{7504F4CC-1D67-4DBF-B3AF-DC80736F9C7C}" type="presParOf" srcId="{D8C8DB44-C74A-4333-A60A-47F360086061}" destId="{CF484258-AA21-4A20-9E6D-4048F062347F}" srcOrd="3" destOrd="0" presId="urn:microsoft.com/office/officeart/2024/3/layout/BulletTimelineDefaultVariant"/>
    <dgm:cxn modelId="{97416110-0FD4-446E-B318-8B3BF37EC9FF}" type="presParOf" srcId="{D8C8DB44-C74A-4333-A60A-47F360086061}" destId="{C22E4552-50BF-436A-A0E7-42982A3D4E25}" srcOrd="4" destOrd="0" presId="urn:microsoft.com/office/officeart/2024/3/layout/BulletTimelineDefaultVariant"/>
    <dgm:cxn modelId="{8881913B-A4EB-44CC-8CE0-7651E029F3DB}" type="presParOf" srcId="{D8C8DB44-C74A-4333-A60A-47F360086061}" destId="{8BF862E3-5BEC-4986-8F50-46133D60F5A9}" srcOrd="5" destOrd="0" presId="urn:microsoft.com/office/officeart/2024/3/layout/BulletTimelineDefaultVarian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794F51-532A-4BF3-BEF8-83E4BF80EB4E}">
      <dsp:nvSpPr>
        <dsp:cNvPr id="0" name=""/>
        <dsp:cNvSpPr/>
      </dsp:nvSpPr>
      <dsp:spPr>
        <a:xfrm>
          <a:off x="0" y="2194560"/>
          <a:ext cx="10789920" cy="0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triangle" w="lg" len="lg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616EBB-F9B8-4469-8A2C-64EB53B5D917}">
      <dsp:nvSpPr>
        <dsp:cNvPr id="0" name=""/>
        <dsp:cNvSpPr/>
      </dsp:nvSpPr>
      <dsp:spPr>
        <a:xfrm rot="8100000">
          <a:off x="66924" y="505760"/>
          <a:ext cx="322771" cy="322771"/>
        </a:xfrm>
        <a:prstGeom prst="teardrop">
          <a:avLst>
            <a:gd name="adj" fmla="val 11500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BD7726-D1CF-4F20-99C0-3E3A33F857BF}">
      <dsp:nvSpPr>
        <dsp:cNvPr id="0" name=""/>
        <dsp:cNvSpPr/>
      </dsp:nvSpPr>
      <dsp:spPr>
        <a:xfrm>
          <a:off x="137016" y="575852"/>
          <a:ext cx="182587" cy="18258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E5B0D5-8E1C-4A9B-8FD2-0D3C5887125D}">
      <dsp:nvSpPr>
        <dsp:cNvPr id="0" name=""/>
        <dsp:cNvSpPr/>
      </dsp:nvSpPr>
      <dsp:spPr>
        <a:xfrm>
          <a:off x="456544" y="1063922"/>
          <a:ext cx="2992765" cy="11306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1600" rIns="101600" bIns="15240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Aptos" panose="020B0004020202020204" pitchFamily="34" charset="0"/>
            </a:rPr>
            <a:t>Peterborough City Council will add 8 safe dispersed units, including 2 units for people with NRPF.</a:t>
          </a:r>
        </a:p>
      </dsp:txBody>
      <dsp:txXfrm>
        <a:off x="456544" y="1063922"/>
        <a:ext cx="2992765" cy="1130637"/>
      </dsp:txXfrm>
    </dsp:sp>
    <dsp:sp modelId="{85E8212B-C8D1-4D12-95E4-EEF18E1C1E51}">
      <dsp:nvSpPr>
        <dsp:cNvPr id="0" name=""/>
        <dsp:cNvSpPr/>
      </dsp:nvSpPr>
      <dsp:spPr>
        <a:xfrm>
          <a:off x="456544" y="438912"/>
          <a:ext cx="2992765" cy="6250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1430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kern="1200" dirty="0">
              <a:latin typeface="Aptos" panose="020B0004020202020204" pitchFamily="34" charset="0"/>
            </a:rPr>
            <a:t>1. Expand dispersed accommodation</a:t>
          </a:r>
        </a:p>
      </dsp:txBody>
      <dsp:txXfrm>
        <a:off x="456544" y="438912"/>
        <a:ext cx="2992765" cy="625010"/>
      </dsp:txXfrm>
    </dsp:sp>
    <dsp:sp modelId="{85DE1142-EB04-4954-A11C-02ED2D8A729F}">
      <dsp:nvSpPr>
        <dsp:cNvPr id="0" name=""/>
        <dsp:cNvSpPr/>
      </dsp:nvSpPr>
      <dsp:spPr>
        <a:xfrm>
          <a:off x="228310" y="804086"/>
          <a:ext cx="0" cy="1390473"/>
        </a:xfrm>
        <a:prstGeom prst="line">
          <a:avLst/>
        </a:prstGeom>
        <a:noFill/>
        <a:ln w="12700" cap="flat" cmpd="sng" algn="ctr">
          <a:solidFill>
            <a:srgbClr val="103B2A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E9BDBB-F664-41D3-B9A9-50593648EAD5}">
      <dsp:nvSpPr>
        <dsp:cNvPr id="0" name=""/>
        <dsp:cNvSpPr/>
      </dsp:nvSpPr>
      <dsp:spPr>
        <a:xfrm>
          <a:off x="187228" y="2153477"/>
          <a:ext cx="82164" cy="82164"/>
        </a:xfrm>
        <a:prstGeom prst="ellipse">
          <a:avLst/>
        </a:prstGeom>
        <a:solidFill>
          <a:schemeClr val="dk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BF45FC-84FC-4BE8-AFC6-3982F21175AC}">
      <dsp:nvSpPr>
        <dsp:cNvPr id="0" name=""/>
        <dsp:cNvSpPr/>
      </dsp:nvSpPr>
      <dsp:spPr>
        <a:xfrm rot="18900000">
          <a:off x="1862931" y="3560587"/>
          <a:ext cx="322771" cy="322771"/>
        </a:xfrm>
        <a:prstGeom prst="teardrop">
          <a:avLst>
            <a:gd name="adj" fmla="val 11500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6B0558-BA0C-47AA-9B5B-957DF5990B23}">
      <dsp:nvSpPr>
        <dsp:cNvPr id="0" name=""/>
        <dsp:cNvSpPr/>
      </dsp:nvSpPr>
      <dsp:spPr>
        <a:xfrm>
          <a:off x="1933023" y="3630680"/>
          <a:ext cx="182587" cy="18258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9D48E0-C905-4F76-A4F9-7A18E86A6FB8}">
      <dsp:nvSpPr>
        <dsp:cNvPr id="0" name=""/>
        <dsp:cNvSpPr/>
      </dsp:nvSpPr>
      <dsp:spPr>
        <a:xfrm>
          <a:off x="2252551" y="2995135"/>
          <a:ext cx="2992765" cy="9550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52400" rIns="0" bIns="10160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Aptos" panose="020B0004020202020204" pitchFamily="34" charset="0"/>
            </a:rPr>
            <a:t>New dispersed provision will include self-contained and pet-friendly options to remove access barriers.</a:t>
          </a:r>
        </a:p>
      </dsp:txBody>
      <dsp:txXfrm>
        <a:off x="2252551" y="2995135"/>
        <a:ext cx="2992765" cy="955072"/>
      </dsp:txXfrm>
    </dsp:sp>
    <dsp:sp modelId="{3B6098C6-ED8A-4046-BF8B-F33AE0E9AB94}">
      <dsp:nvSpPr>
        <dsp:cNvPr id="0" name=""/>
        <dsp:cNvSpPr/>
      </dsp:nvSpPr>
      <dsp:spPr>
        <a:xfrm>
          <a:off x="2252551" y="2370124"/>
          <a:ext cx="2992765" cy="6250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1430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kern="1200" dirty="0">
              <a:latin typeface="Aptos" panose="020B0004020202020204" pitchFamily="34" charset="0"/>
            </a:rPr>
            <a:t>2. Broaden accommodation types</a:t>
          </a:r>
        </a:p>
      </dsp:txBody>
      <dsp:txXfrm>
        <a:off x="2252551" y="2370124"/>
        <a:ext cx="2992765" cy="625010"/>
      </dsp:txXfrm>
    </dsp:sp>
    <dsp:sp modelId="{A05BFC08-71FB-49EE-9FEB-98DC7B5DAC91}">
      <dsp:nvSpPr>
        <dsp:cNvPr id="0" name=""/>
        <dsp:cNvSpPr/>
      </dsp:nvSpPr>
      <dsp:spPr>
        <a:xfrm>
          <a:off x="2024317" y="2194560"/>
          <a:ext cx="0" cy="1369405"/>
        </a:xfrm>
        <a:prstGeom prst="line">
          <a:avLst/>
        </a:prstGeom>
        <a:noFill/>
        <a:ln w="12700" cap="flat" cmpd="sng" algn="ctr">
          <a:solidFill>
            <a:srgbClr val="103B2A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7E34CF-800D-422D-BDF2-A87164848608}">
      <dsp:nvSpPr>
        <dsp:cNvPr id="0" name=""/>
        <dsp:cNvSpPr/>
      </dsp:nvSpPr>
      <dsp:spPr>
        <a:xfrm>
          <a:off x="1983234" y="2153477"/>
          <a:ext cx="82164" cy="82164"/>
        </a:xfrm>
        <a:prstGeom prst="ellipse">
          <a:avLst/>
        </a:prstGeom>
        <a:solidFill>
          <a:schemeClr val="dk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02533E-020E-4596-ADC9-FAC24D49BD34}">
      <dsp:nvSpPr>
        <dsp:cNvPr id="0" name=""/>
        <dsp:cNvSpPr/>
      </dsp:nvSpPr>
      <dsp:spPr>
        <a:xfrm rot="8100000">
          <a:off x="3658937" y="505760"/>
          <a:ext cx="322771" cy="322771"/>
        </a:xfrm>
        <a:prstGeom prst="teardrop">
          <a:avLst>
            <a:gd name="adj" fmla="val 11500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CEFB2F-F2A7-4C49-80F5-E129DCD7D2C9}">
      <dsp:nvSpPr>
        <dsp:cNvPr id="0" name=""/>
        <dsp:cNvSpPr/>
      </dsp:nvSpPr>
      <dsp:spPr>
        <a:xfrm>
          <a:off x="3729029" y="575852"/>
          <a:ext cx="182587" cy="18258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F1D95C-93AF-4FFA-B03A-703AAEC696E2}">
      <dsp:nvSpPr>
        <dsp:cNvPr id="0" name=""/>
        <dsp:cNvSpPr/>
      </dsp:nvSpPr>
      <dsp:spPr>
        <a:xfrm>
          <a:off x="4048557" y="1063922"/>
          <a:ext cx="2992765" cy="11306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1600" rIns="101600" bIns="15240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>
              <a:latin typeface="Aptos" panose="020B0004020202020204" pitchFamily="34" charset="0"/>
            </a:rPr>
            <a:t>Peterborough City Council has commissioned 5 women-only units supported by Peterborough Women’s Aid.</a:t>
          </a:r>
        </a:p>
      </dsp:txBody>
      <dsp:txXfrm>
        <a:off x="4048557" y="1063922"/>
        <a:ext cx="2992765" cy="1130637"/>
      </dsp:txXfrm>
    </dsp:sp>
    <dsp:sp modelId="{58724E02-BA90-4EDB-B99A-54AA52D4CD8D}">
      <dsp:nvSpPr>
        <dsp:cNvPr id="0" name=""/>
        <dsp:cNvSpPr/>
      </dsp:nvSpPr>
      <dsp:spPr>
        <a:xfrm>
          <a:off x="4048557" y="438912"/>
          <a:ext cx="2992765" cy="6250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1430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kern="1200" dirty="0">
              <a:latin typeface="Aptos" panose="020B0004020202020204" pitchFamily="34" charset="0"/>
            </a:rPr>
            <a:t>3. Increase women-only specialist provision</a:t>
          </a:r>
        </a:p>
      </dsp:txBody>
      <dsp:txXfrm>
        <a:off x="4048557" y="438912"/>
        <a:ext cx="2992765" cy="625010"/>
      </dsp:txXfrm>
    </dsp:sp>
    <dsp:sp modelId="{E7C79023-FCDF-48F1-BA47-CA5FE06A75AB}">
      <dsp:nvSpPr>
        <dsp:cNvPr id="0" name=""/>
        <dsp:cNvSpPr/>
      </dsp:nvSpPr>
      <dsp:spPr>
        <a:xfrm>
          <a:off x="3820323" y="804086"/>
          <a:ext cx="0" cy="1390473"/>
        </a:xfrm>
        <a:prstGeom prst="line">
          <a:avLst/>
        </a:prstGeom>
        <a:noFill/>
        <a:ln w="12700" cap="flat" cmpd="sng" algn="ctr">
          <a:solidFill>
            <a:srgbClr val="103B2A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BD91EA-ECB8-4FDD-85E2-8399D3189C83}">
      <dsp:nvSpPr>
        <dsp:cNvPr id="0" name=""/>
        <dsp:cNvSpPr/>
      </dsp:nvSpPr>
      <dsp:spPr>
        <a:xfrm>
          <a:off x="3779241" y="2153477"/>
          <a:ext cx="82164" cy="82164"/>
        </a:xfrm>
        <a:prstGeom prst="ellipse">
          <a:avLst/>
        </a:prstGeom>
        <a:solidFill>
          <a:schemeClr val="dk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5865A5-4FF3-4130-BF7F-81A4A2626C60}">
      <dsp:nvSpPr>
        <dsp:cNvPr id="0" name=""/>
        <dsp:cNvSpPr/>
      </dsp:nvSpPr>
      <dsp:spPr>
        <a:xfrm rot="18900000">
          <a:off x="5454943" y="3560587"/>
          <a:ext cx="322771" cy="322771"/>
        </a:xfrm>
        <a:prstGeom prst="teardrop">
          <a:avLst>
            <a:gd name="adj" fmla="val 11500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F95F69-21C7-4687-A5F7-29B490715C0D}">
      <dsp:nvSpPr>
        <dsp:cNvPr id="0" name=""/>
        <dsp:cNvSpPr/>
      </dsp:nvSpPr>
      <dsp:spPr>
        <a:xfrm>
          <a:off x="5525036" y="3630680"/>
          <a:ext cx="182587" cy="18258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385132-A51C-4EA7-9AFC-62034304685E}">
      <dsp:nvSpPr>
        <dsp:cNvPr id="0" name=""/>
        <dsp:cNvSpPr/>
      </dsp:nvSpPr>
      <dsp:spPr>
        <a:xfrm>
          <a:off x="5844564" y="2995135"/>
          <a:ext cx="2992765" cy="9550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52400" rIns="0" bIns="10160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>
              <a:latin typeface="Aptos" panose="020B0004020202020204" pitchFamily="34" charset="0"/>
            </a:rPr>
            <a:t>Develop clearer guidance for housing staff on available options, especially where individuals are employed.</a:t>
          </a:r>
        </a:p>
      </dsp:txBody>
      <dsp:txXfrm>
        <a:off x="5844564" y="2995135"/>
        <a:ext cx="2992765" cy="955072"/>
      </dsp:txXfrm>
    </dsp:sp>
    <dsp:sp modelId="{B6A1A717-1B89-4C68-8B19-4BC2641CB564}">
      <dsp:nvSpPr>
        <dsp:cNvPr id="0" name=""/>
        <dsp:cNvSpPr/>
      </dsp:nvSpPr>
      <dsp:spPr>
        <a:xfrm>
          <a:off x="5844564" y="2370124"/>
          <a:ext cx="2992765" cy="6250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1430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kern="1200" dirty="0">
              <a:latin typeface="Aptos" panose="020B0004020202020204" pitchFamily="34" charset="0"/>
            </a:rPr>
            <a:t>4. Improve housing guidance</a:t>
          </a:r>
        </a:p>
      </dsp:txBody>
      <dsp:txXfrm>
        <a:off x="5844564" y="2370124"/>
        <a:ext cx="2992765" cy="625010"/>
      </dsp:txXfrm>
    </dsp:sp>
    <dsp:sp modelId="{0F196A34-B596-47DF-A258-4774293A1D5D}">
      <dsp:nvSpPr>
        <dsp:cNvPr id="0" name=""/>
        <dsp:cNvSpPr/>
      </dsp:nvSpPr>
      <dsp:spPr>
        <a:xfrm>
          <a:off x="5616329" y="2194560"/>
          <a:ext cx="0" cy="1369405"/>
        </a:xfrm>
        <a:prstGeom prst="line">
          <a:avLst/>
        </a:prstGeom>
        <a:noFill/>
        <a:ln w="12700" cap="flat" cmpd="sng" algn="ctr">
          <a:solidFill>
            <a:srgbClr val="103B2A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C64B7D-82C0-45AA-96B8-6F92D9CAD5E7}">
      <dsp:nvSpPr>
        <dsp:cNvPr id="0" name=""/>
        <dsp:cNvSpPr/>
      </dsp:nvSpPr>
      <dsp:spPr>
        <a:xfrm>
          <a:off x="5575247" y="2153477"/>
          <a:ext cx="82164" cy="82164"/>
        </a:xfrm>
        <a:prstGeom prst="ellipse">
          <a:avLst/>
        </a:prstGeom>
        <a:solidFill>
          <a:schemeClr val="dk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C47B7A-6393-4796-9839-127FE6403B6A}">
      <dsp:nvSpPr>
        <dsp:cNvPr id="0" name=""/>
        <dsp:cNvSpPr/>
      </dsp:nvSpPr>
      <dsp:spPr>
        <a:xfrm rot="8100000">
          <a:off x="7250950" y="505760"/>
          <a:ext cx="322771" cy="322771"/>
        </a:xfrm>
        <a:prstGeom prst="teardrop">
          <a:avLst>
            <a:gd name="adj" fmla="val 11500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03F236-A39E-475D-80AB-6DDABFA70B13}">
      <dsp:nvSpPr>
        <dsp:cNvPr id="0" name=""/>
        <dsp:cNvSpPr/>
      </dsp:nvSpPr>
      <dsp:spPr>
        <a:xfrm>
          <a:off x="7321042" y="575852"/>
          <a:ext cx="182587" cy="18258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70ACF5-FCDB-4936-AF49-8BE7A93D4914}">
      <dsp:nvSpPr>
        <dsp:cNvPr id="0" name=""/>
        <dsp:cNvSpPr/>
      </dsp:nvSpPr>
      <dsp:spPr>
        <a:xfrm>
          <a:off x="7640570" y="1063922"/>
          <a:ext cx="2992765" cy="11306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1600" rIns="101600" bIns="15240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>
              <a:latin typeface="Aptos" panose="020B0004020202020204" pitchFamily="34" charset="0"/>
            </a:rPr>
            <a:t>Targeted training, while strengthening flexible funding for emergency phones, vouchers, and travel.</a:t>
          </a:r>
        </a:p>
      </dsp:txBody>
      <dsp:txXfrm>
        <a:off x="7640570" y="1063922"/>
        <a:ext cx="2992765" cy="1130637"/>
      </dsp:txXfrm>
    </dsp:sp>
    <dsp:sp modelId="{CF484258-AA21-4A20-9E6D-4048F062347F}">
      <dsp:nvSpPr>
        <dsp:cNvPr id="0" name=""/>
        <dsp:cNvSpPr/>
      </dsp:nvSpPr>
      <dsp:spPr>
        <a:xfrm>
          <a:off x="7640570" y="438912"/>
          <a:ext cx="2992765" cy="6250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1430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kern="1200" dirty="0">
              <a:latin typeface="Aptos" panose="020B0004020202020204" pitchFamily="34" charset="0"/>
            </a:rPr>
            <a:t>5. Strengthen housing response and flexible support</a:t>
          </a:r>
        </a:p>
      </dsp:txBody>
      <dsp:txXfrm>
        <a:off x="7640570" y="438912"/>
        <a:ext cx="2992765" cy="625010"/>
      </dsp:txXfrm>
    </dsp:sp>
    <dsp:sp modelId="{C22E4552-50BF-436A-A0E7-42982A3D4E25}">
      <dsp:nvSpPr>
        <dsp:cNvPr id="0" name=""/>
        <dsp:cNvSpPr/>
      </dsp:nvSpPr>
      <dsp:spPr>
        <a:xfrm>
          <a:off x="7412336" y="804086"/>
          <a:ext cx="0" cy="1390473"/>
        </a:xfrm>
        <a:prstGeom prst="line">
          <a:avLst/>
        </a:prstGeom>
        <a:noFill/>
        <a:ln w="12700" cap="flat" cmpd="sng" algn="ctr">
          <a:solidFill>
            <a:srgbClr val="103B2A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F86013-CFE8-41DE-9B72-407E4AB1CA85}">
      <dsp:nvSpPr>
        <dsp:cNvPr id="0" name=""/>
        <dsp:cNvSpPr/>
      </dsp:nvSpPr>
      <dsp:spPr>
        <a:xfrm>
          <a:off x="7371254" y="2153477"/>
          <a:ext cx="82164" cy="82164"/>
        </a:xfrm>
        <a:prstGeom prst="ellipse">
          <a:avLst/>
        </a:prstGeom>
        <a:solidFill>
          <a:schemeClr val="dk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24/3/layout/BulletTimelineDefaultVariant">
  <dgm:title val="Bullet Timeline"/>
  <dgm:desc val="Displays bulleted events in chronological order. Each event should have a date or name up to medium length and the option to add a description that can be medium or a bit longer in length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">
    <dgm:varLst>
      <dgm:chMax/>
      <dgm:chPref/>
      <dgm:animLvl val="lvl"/>
    </dgm:varLst>
    <dgm:alg type="composite"/>
    <dgm:shape xmlns:r="http://schemas.openxmlformats.org/officeDocument/2006/relationships" r:blip="">
      <dgm:adjLst/>
    </dgm:shape>
    <dgm:constrLst>
      <dgm:constr type="w" for="ch" forName="divider" refType="w"/>
      <dgm:constr type="h" for="ch" forName="divider"/>
      <dgm:constr type="ctrY" for="ch" forName="divider" refType="h" fact="0.5"/>
      <dgm:constr type="l" for="ch" forName="divider"/>
      <dgm:constr type="w" for="ch" forName="nodes" refType="w"/>
      <dgm:constr type="h" for="ch" forName="nodes" refType="h" fact="0.8"/>
      <dgm:constr type="ctrY" for="ch" forName="nodes" refType="h" fact="0.5"/>
    </dgm:constrLst>
    <dgm:layoutNode name="divider" styleLbl="fgAcc1">
      <dgm:alg type="sp"/>
      <dgm:choose name="ArrowShape">
        <dgm:if name="ArrowShapeLTR" func="var" arg="dir" op="equ" val="norm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 w="12700">
                    <a:solidFill>
                      <a:srgbClr val="000000"/>
                    </a:solidFill>
                    <a:tailEnd type="triangle" w="lg" len="lg"/>
                  </a:ln>
                </dgm1612:spPr>
              </a:ext>
            </dgm:extLst>
          </dgm:shape>
        </dgm:if>
        <dgm:else name="ArrowShapeRTL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>
                    <a:solidFill>
                      <a:srgbClr val="000000"/>
                    </a:solidFill>
                    <a:headEnd type="triangle" w="lg" len="lg"/>
                  </a:ln>
                </dgm1612:spPr>
              </a:ext>
            </dgm:extLst>
          </dgm:shape>
        </dgm:else>
      </dgm:choose>
      <dgm:presOf/>
      <dgm:constrLst/>
      <dgm:ruleLst/>
    </dgm:layoutNode>
    <dgm:layoutNode name="nodes">
      <dgm:varLst>
        <dgm:chMax/>
        <dgm:chPref/>
        <dgm:animLvl val="lvl"/>
      </dgm:varLst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constrLst>
        <dgm:constr type="primFontSz" for="des" forName="L1TextContainer" val="20"/>
        <dgm:constr type="primFontSz" for="des" forName="L2TextContainer" refType="primFontSz" refFor="des" refForName="L1TextContainer" op="equ" fact="0.75"/>
        <dgm:constr type="w" for="ch" forName="composite" refType="w"/>
        <dgm:constr type="h" for="ch" forName="composite" refType="h"/>
        <dgm:constr type="w" for="ch" forName="spaceBetweenRectangles" refType="w" refFor="ch" refForName="composite" fact="-0.5"/>
        <dgm:constr type="w" for="ch" ptType="sibTrans" op="equ"/>
        <dgm:constr type="primFontSz" for="des" forName="L1TextContainer" op="equ"/>
        <dgm:constr type="primFontSz" for="des" forName="L2TextContainer" op="equ"/>
        <dgm:constr type="primFontSz" for="des" forName="L1TextContainer1" val="20"/>
        <dgm:constr type="primFontSz" for="des" forName="L2TextContainer1" refType="primFontSz" refFor="des" refForName="L1TextContainer1" op="equ" fact="0.75"/>
        <dgm:constr type="w" for="ch" forName="composite1" refType="w"/>
        <dgm:constr type="h" for="ch" forName="composite1" refType="h"/>
        <dgm:constr type="w" for="ch" forName="spaceBetweenRectangles1" refType="w" refFor="ch" refForName="composite1" fact="0.28"/>
        <dgm:constr type="primFontSz" for="des" forName="L1TextContainer1" op="equ"/>
        <dgm:constr type="primFontSz" for="des" forName="L2TextContainer1" op="equ"/>
      </dgm:constrLst>
      <dgm:choose name="LayoutBasedOnCountOfNodes">
        <dgm:if name="LessThanOrEqualToTwoNodes" axis="ch" ptType="node" func="cnt" op="lte" val="2">
          <dgm:forEach name="nodesForEach1" axis="ch" ptType="node">
            <dgm:layoutNode name="composite1">
              <dgm:alg type="composite"/>
              <dgm:shape xmlns:r="http://schemas.openxmlformats.org/officeDocument/2006/relationships" r:blip="">
                <dgm:adjLst/>
              </dgm:shape>
              <dgm:choose name="CaseForLayoutDirection1">
                <dgm:if name="CaseForLayoutDirectionLTR1" func="var" arg="dir" op="equ" val="norm">
                  <dgm:choose name="CaseForPlacingNodesAboveAndBelowDividerLTR1">
                    <dgm:if name="CaseForPlacingNodeAboveDividerLTR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h" fact="0.178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h" fact="0.178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 fact="0.8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LTR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t" for="ch" forName="L1TextContainer1" refType="h" fact="0.55"/>
                        <dgm:constr type="b" for="ch" forName="L1TextContainer1" refType="h" fact="0.728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b" refFor="ch" refForName="DropPinPlaceHolder1"/>
                        <dgm:constr type="t" for="ch" forName="L2TextContainer1" refType="h" fact="0.728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b" refFor="ch" refForName="DropPinPlaceHolder1" fact="0.89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if>
                <dgm:else name="CaseForLayoutDirectionRTL1">
                  <dgm:choose name="CaseForPlacingNodesAboveAndBelowDividerRTL1">
                    <dgm:if name="CaseForPlacingNodeAboveDividerRTL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h" fact="0.178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h" fact="0.178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 fact="0.8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RTL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t" for="ch" forName="L1TextContainer1" refType="h" fact="0.55"/>
                        <dgm:constr type="b" for="ch" forName="L1TextContainer1" refType="h" fact="0.728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b" refFor="ch" refForName="DropPinPlaceHolder1"/>
                        <dgm:constr type="t" for="ch" forName="L2TextContainer1" refType="h" fact="0.728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b" refFor="ch" refForName="DropPinPlaceHolder1" fact="0.89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else>
              </dgm:choose>
              <dgm:layoutNode name="ConnectorPoint1" styleLbl="lnNode1" moveWith="ConnectLine1">
                <dgm:alg type="sp"/>
                <dgm:shape xmlns:r="http://schemas.openxmlformats.org/officeDocument/2006/relationships" type="ellipse" r:blip="" zOrderOff="10">
                  <dgm:adjLst/>
                </dgm:shape>
                <dgm:presOf/>
                <dgm:constrLst>
                  <dgm:constr type="w" refType="h" op="equ"/>
                </dgm:constrLst>
              </dgm:layoutNode>
              <dgm:layoutNode name="DropPinPlaceHolder1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1" refType="w"/>
                  <dgm:constr type="h" for="ch" forName="DropPin1" refType="h"/>
                  <dgm:constr type="ctrX" for="ch" forName="DropPin1" refType="w" fact="0.5"/>
                  <dgm:constr type="ctrY" for="ch" forName="DropPin1" refType="h" fact="0.5"/>
                  <dgm:constr type="w" for="ch" forName="Ellipse1" refType="w" refFor="ch" refForName="DropPin1" fact="0.4"/>
                  <dgm:constr type="h" for="ch" forName="Ellipse1" refType="w" refFor="ch" refForName="DropPin1" fact="0.4"/>
                  <dgm:constr type="ctrX" for="ch" forName="Ellipse1" refType="ctrX" refFor="ch" refForName="DropPin1"/>
                  <dgm:constr type="ctrY" for="ch" forName="Ellipse1" refType="ctrY" refFor="ch" refForName="DropPin1"/>
                </dgm:constrLst>
                <dgm:layoutNode name="DropPin1" styleLbl="revTx">
                  <dgm:alg type="sp"/>
                  <dgm:choose name="CaseForPlacingTearDropAboveAndBelowDivider1">
                    <dgm:if name="CaseForPlacingTearDropAboveDivider1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1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1" styleLbl="node2" moveWith="DropPin1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1" styleLbl="revTx" moveWith="L1TextContainer">
                <dgm:varLst>
                  <dgm:bulletEnabled val="1"/>
                </dgm:varLst>
                <dgm:choose name="casesForTxtDirLogic1">
                  <dgm:if name="Name771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5"/>
                      <dgm:constr type="bMarg" refType="primFontSz" fact="0.75"/>
                    </dgm:constrLst>
                  </dgm:if>
                  <dgm:else name="Name88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5" fact="NaN" max="NaN"/>
                </dgm:ruleLst>
              </dgm:layoutNode>
              <dgm:layoutNode name="L1TextContainer1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  <dgm:layoutNode name="ConnectLine1" styleLbl="sibTrans1D1">
                <dgm:alg type="sp"/>
                <dgm:shape xmlns:r="http://schemas.openxmlformats.org/officeDocument/2006/relationships" type="line" r:blip="">
                  <dgm:adjLst/>
                </dgm:shape>
                <dgm:presOf/>
                <dgm:constrLst/>
              </dgm:layoutNode>
              <dgm:layoutNode name="EmptyPlaceHolder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1" axis="followSib" ptType="sibTrans" cnt="1">
              <dgm:layoutNode name="spaceBetweenRectangles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if>
        <dgm:else name="MoreThanTwoNodes">
          <dgm:forEach name="nodesForEach" axis="ch" ptType="node">
            <dgm:layoutNode name="composite">
              <dgm:alg type="composite"/>
              <dgm:shape xmlns:r="http://schemas.openxmlformats.org/officeDocument/2006/relationships" r:blip="">
                <dgm:adjLst/>
              </dgm:shape>
              <dgm:choose name="CaseForLayoutDirection">
                <dgm:if name="CaseForLayoutDirectionLTR" func="var" arg="dir" op="equ" val="norm">
                  <dgm:choose name="CaseForPlacingNodesAboveAndBelowDividerLTR">
                    <dgm:if name="CaseForPlacingNodeAboveDividerLTR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h" fact="0.178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h" fact="0.178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 fact="0.8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LTR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t" for="ch" forName="L1TextContainer" refType="h" fact="0.55"/>
                        <dgm:constr type="b" for="ch" forName="L1TextContainer" refType="h" fact="0.728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b" refFor="ch" refForName="DropPinPlaceHolder"/>
                        <dgm:constr type="t" for="ch" forName="L2TextContainer" refType="h" fact="0.728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b" refFor="ch" refForName="DropPinPlaceHolder" fact="0.89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if>
                <dgm:else name="CaseForLayoutDirectionRTL">
                  <dgm:choose name="CaseForPlacingNodesAboveAndBelowDividerRTL">
                    <dgm:if name="CaseForPlacingNodeAboveDividerRTL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h" fact="0.178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h" fact="0.178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 fact="0.8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RTL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t" for="ch" forName="L1TextContainer" refType="h" fact="0.55"/>
                        <dgm:constr type="b" for="ch" forName="L1TextContainer" refType="h" fact="0.728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b" refFor="ch" refForName="DropPinPlaceHolder"/>
                        <dgm:constr type="t" for="ch" forName="L2TextContainer" refType="h" fact="0.728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b" refFor="ch" refForName="DropPinPlaceHolder" fact="0.89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else>
              </dgm:choose>
              <dgm:layoutNode name="ConnectorPoint" styleLbl="lnNode1" moveWith="ConnectLine">
                <dgm:alg type="sp"/>
                <dgm:shape xmlns:r="http://schemas.openxmlformats.org/officeDocument/2006/relationships" type="ellipse" r:blip="" zOrderOff="10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6350"/>
                      </dgm1612:spPr>
                    </a:ext>
                  </dgm:extLst>
                </dgm:shape>
                <dgm:presOf/>
                <dgm:constrLst>
                  <dgm:constr type="w" refType="h" op="equ"/>
                </dgm:constrLst>
              </dgm:layoutNode>
              <dgm:layoutNode name="DropPinPlaceHolder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" refType="w"/>
                  <dgm:constr type="h" for="ch" forName="DropPin" refType="h"/>
                  <dgm:constr type="ctrX" for="ch" forName="DropPin" refType="w" fact="0.5"/>
                  <dgm:constr type="ctrY" for="ch" forName="DropPin" refType="h" fact="0.5"/>
                  <dgm:constr type="w" for="ch" forName="Ellipse" refType="w" refFor="ch" refForName="DropPin" fact="0.4"/>
                  <dgm:constr type="h" for="ch" forName="Ellipse" refType="w" refFor="ch" refForName="DropPin" fact="0.4"/>
                  <dgm:constr type="ctrX" for="ch" forName="Ellipse" refType="ctrX" refFor="ch" refForName="DropPin"/>
                  <dgm:constr type="ctrY" for="ch" forName="Ellipse" refType="ctrY" refFor="ch" refForName="DropPin"/>
                </dgm:constrLst>
                <dgm:layoutNode name="DropPin" styleLbl="revTx">
                  <dgm:alg type="sp"/>
                  <dgm:choose name="CaseForPlacingTearDropAboveAndBelowDivider">
                    <dgm:if name="CaseForPlacingTearDropAboveDivider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" styleLbl="node2" moveWith="DropPin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" styleLbl="revTx" moveWith="L1TextContainer">
                <dgm:varLst>
                  <dgm:bulletEnabled val="1"/>
                </dgm:varLst>
                <dgm:choose name="casesForTxtDirLogic">
                  <dgm:if name="Name77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5"/>
                      <dgm:constr type="bMarg" refType="primFontSz" fact="0.75"/>
                    </dgm:constrLst>
                  </dgm:if>
                  <dgm:else name="Name88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5" fact="NaN" max="NaN"/>
                </dgm:ruleLst>
              </dgm:layoutNode>
              <dgm:layoutNode name="L1TextContainer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  <dgm:layoutNode name="ConnectLine" styleLbl="sibTrans1D1">
                <dgm:alg type="sp"/>
                <dgm:shape xmlns:r="http://schemas.openxmlformats.org/officeDocument/2006/relationships" type="line" r:blip="">
                  <dgm:adjLst/>
                </dgm:shape>
                <dgm:presOf/>
                <dgm:constrLst/>
              </dgm:layoutNode>
              <dgm:layoutNode name="EmptyPlaceHolder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" axis="followSib" ptType="sibTrans" cnt="1">
              <dgm:layoutNode name="spaceBetweenRectangles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else>
      </dgm:choose>
    </dgm:layoutNode>
  </dgm:layoutNode>
  <dgm:extLst>
    <a:ext uri="{68A01E43-0DF5-4B5B-8FA6-DAF915123BFB}">
      <dgm1612:lstStyle xmlns:dgm1612="http://schemas.microsoft.com/office/drawing/2016/12/diagram">
        <a:lvl1pPr>
          <a:defRPr b="1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2400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BA8553-596E-C7DF-A5B3-F90A5D917F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4A996F0-FF36-DFC0-7DAC-500B5C624A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8AE5DB8-C46D-8208-2C72-78DE15D86A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A628F8-DE8A-D82E-A55E-035C0BB979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854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79C74-B160-31C2-B932-EBB254695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9A352C-9DC6-4529-1E1E-755FD20D27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59DEFC-AC22-8BCF-640F-F259143122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98A6E3-B931-D6FB-95D4-58113CD49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54245-45D2-4646-8E5B-2E116B9BDDE7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63B1E5-EF63-EB61-5BA2-AFDE1D4651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70CF5B-BC67-ECC1-F753-BF6746964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8775C-29A7-468F-9EDE-4FD7DFB205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2079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C2803E-8D99-6D11-81CB-DA9447DDF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C8BAFE-E13B-802F-5681-B4CB81BCCC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D36420-7CB0-EC1C-F40F-3618CF849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54245-45D2-4646-8E5B-2E116B9BDDE7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9A11B-EBB0-0D6B-6DED-F3C343700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805E37-DF05-37EC-5E1F-C79868524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8775C-29A7-468F-9EDE-4FD7DFB205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7337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8CF6E6-D25D-AE4B-6379-74A004AE4C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3CA3C8-D43C-2E57-07DE-61A80C167F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7A8C81-0AE5-6C77-3093-051E83618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54245-45D2-4646-8E5B-2E116B9BDDE7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836CF9-1230-4754-D8ED-5013CC96B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EE8278-6512-1BF9-E134-2EB1BA441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8775C-29A7-468F-9EDE-4FD7DFB205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2428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801B0-71D0-170E-2C89-B3217C1109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0EC8FC-0855-8E46-4B60-FBFB6B0660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52226E-B9E3-11C5-AD2E-B1BF2F987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54245-45D2-4646-8E5B-2E116B9BDDE7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8A2181-2096-F4DF-0AE6-41B78F9E1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BAE090-032A-AC79-AC55-5EC4E6B33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8775C-29A7-468F-9EDE-4FD7DFB205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555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A7055-F0B1-4604-C70B-B03AC6C59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8D36F3-DD9C-DF04-23C6-B6D5D298C0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44B15-3DA1-B701-5565-D3BECFE72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54245-45D2-4646-8E5B-2E116B9BDDE7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2F91FD-0802-26F9-41A8-9D9804E8F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3D1C5F-4D59-B763-E903-55F77DE05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8775C-29A7-468F-9EDE-4FD7DFB205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2838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22A52-4E83-4502-200C-C03A5926D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AF9119-CE6A-768F-58B6-3693A680CB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AC3FAD-36D4-6F80-8323-06268641A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54245-45D2-4646-8E5B-2E116B9BDDE7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87B113-DE37-F6EF-6035-07C154422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17CDFC-A093-4974-BD4F-811DB8DFF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8775C-29A7-468F-9EDE-4FD7DFB205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339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B87F-6B1E-984C-029A-1410C6425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314C5D-B2C3-4581-6DF2-6A59AB9711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6D66BE-3253-6C76-3365-EF5AD4B101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78C55F-88DE-1C5C-D31F-4602068D6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54245-45D2-4646-8E5B-2E116B9BDDE7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BE980B-00FD-CCF7-6DAF-567FBF602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9F4AA1-CE97-272E-2803-6E12AB86C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8775C-29A7-468F-9EDE-4FD7DFB205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6115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A59DE-FDD3-8E01-14B4-1BEC0B2E6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D5FA04-1E8A-D994-BDAE-9D7F4BAFD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53A6BD-8950-992C-267C-4CC357148F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3C8130-A21C-5758-598F-E131D82E27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50886B-C22A-373E-DBAA-A486FE21AD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4FA0DE-6B0E-D707-D7D9-B44ECF56E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54245-45D2-4646-8E5B-2E116B9BDDE7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59962C-8E3E-552F-8BF5-350317B98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27C767-56EA-EE96-39EF-B6FE9A3FE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8775C-29A7-468F-9EDE-4FD7DFB205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496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5C1308-E202-6B7D-0A27-6EA7D5600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CF6BFE-9B36-5F00-25BF-45A695A27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54245-45D2-4646-8E5B-2E116B9BDDE7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8649FC-0C3F-34EC-78A9-201BC5FEC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9406E1-82B3-0E59-D3DF-119F943F4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8775C-29A7-468F-9EDE-4FD7DFB205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879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D0BAE0-E712-656D-D03A-DA421381F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54245-45D2-4646-8E5B-2E116B9BDDE7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8D2093-121B-D141-2BA6-84344DC9C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FC09ED-2E43-1794-0DE7-82D3491B6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8775C-29A7-468F-9EDE-4FD7DFB205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2067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E9CAE-EC37-14DC-B68B-294DC62BD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E21459-8877-8F1D-8C28-52B52809ED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436145-7DBD-376F-FB2B-18D156AAFC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031824-48A6-6149-4390-EC98D0824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54245-45D2-4646-8E5B-2E116B9BDDE7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7B0464-904F-4459-EF08-ACD7AEC71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0D2615-583D-EAD9-B18D-099E96F13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8775C-29A7-468F-9EDE-4FD7DFB205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1113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B28449-BBE0-90B2-33F0-A6B521201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A6EB81-2594-9409-139C-0A17287BAC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073942-E1E3-C5EA-BBB1-E1768D3A05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C54245-45D2-4646-8E5B-2E116B9BDDE7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6EE6FA-BD6E-4F83-5960-22C96F2FAE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36B113-11D6-D4DF-385B-A1F2E0128A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B8775C-29A7-468F-9EDE-4FD7DFB205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5463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03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8DC63F"/>
          </a:solidFill>
          <a:ln w="12700">
            <a:solidFill>
              <a:srgbClr val="8DC63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256032" y="0"/>
            <a:ext cx="91440" cy="6858000"/>
          </a:xfrm>
          <a:prstGeom prst="rect">
            <a:avLst/>
          </a:prstGeom>
          <a:solidFill>
            <a:srgbClr val="00A19A">
              <a:alpha val="85000"/>
            </a:srgbClr>
          </a:solidFill>
          <a:ln w="12700">
            <a:solidFill>
              <a:srgbClr val="00A19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Shape 2"/>
          <p:cNvSpPr/>
          <p:nvPr/>
        </p:nvSpPr>
        <p:spPr>
          <a:xfrm>
            <a:off x="347472" y="0"/>
            <a:ext cx="73152" cy="6858000"/>
          </a:xfrm>
          <a:prstGeom prst="rect">
            <a:avLst/>
          </a:prstGeom>
          <a:solidFill>
            <a:srgbClr val="007A4D"/>
          </a:solidFill>
          <a:ln w="12700">
            <a:solidFill>
              <a:srgbClr val="007A4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Shape 3"/>
          <p:cNvSpPr/>
          <p:nvPr/>
        </p:nvSpPr>
        <p:spPr>
          <a:xfrm>
            <a:off x="10899648" y="0"/>
            <a:ext cx="1280160" cy="6858000"/>
          </a:xfrm>
          <a:prstGeom prst="rect">
            <a:avLst/>
          </a:prstGeom>
          <a:solidFill>
            <a:srgbClr val="007A4D">
              <a:alpha val="32000"/>
            </a:srgbClr>
          </a:solidFill>
          <a:ln w="12700">
            <a:solidFill>
              <a:srgbClr val="007A4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Shape 4"/>
          <p:cNvSpPr/>
          <p:nvPr/>
        </p:nvSpPr>
        <p:spPr>
          <a:xfrm>
            <a:off x="11356848" y="0"/>
            <a:ext cx="822960" cy="6858000"/>
          </a:xfrm>
          <a:prstGeom prst="rect">
            <a:avLst/>
          </a:prstGeom>
          <a:solidFill>
            <a:srgbClr val="8DC63F">
              <a:alpha val="14000"/>
            </a:srgbClr>
          </a:solidFill>
          <a:ln w="12700">
            <a:solidFill>
              <a:srgbClr val="8DC63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Shape 5"/>
          <p:cNvSpPr/>
          <p:nvPr/>
        </p:nvSpPr>
        <p:spPr>
          <a:xfrm>
            <a:off x="640080" y="5340096"/>
            <a:ext cx="7909560" cy="18288"/>
          </a:xfrm>
          <a:prstGeom prst="rect">
            <a:avLst/>
          </a:prstGeom>
          <a:solidFill>
            <a:srgbClr val="8DC63F"/>
          </a:solidFill>
          <a:ln w="12700">
            <a:solidFill>
              <a:srgbClr val="8DC63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Text 6"/>
          <p:cNvSpPr/>
          <p:nvPr/>
        </p:nvSpPr>
        <p:spPr>
          <a:xfrm>
            <a:off x="685800" y="1225296"/>
            <a:ext cx="7132320" cy="12252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Safe Accommodation</a:t>
            </a:r>
            <a:endParaRPr lang="en-US" sz="3400" dirty="0"/>
          </a:p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Strategy Update</a:t>
            </a:r>
            <a:endParaRPr lang="en-US" sz="3400" dirty="0"/>
          </a:p>
        </p:txBody>
      </p:sp>
      <p:sp>
        <p:nvSpPr>
          <p:cNvPr id="9" name="Text 7"/>
          <p:cNvSpPr/>
          <p:nvPr/>
        </p:nvSpPr>
        <p:spPr>
          <a:xfrm>
            <a:off x="713232" y="2697480"/>
            <a:ext cx="6949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700" dirty="0">
                <a:solidFill>
                  <a:srgbClr val="D7EEE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Progress in 2025–26 and focus for 2026–27</a:t>
            </a:r>
            <a:endParaRPr lang="en-US" sz="17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EB3C0EC-94F5-0CF9-88E3-C43971314281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504" y="5500122"/>
            <a:ext cx="2610214" cy="120984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3B2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AF6B2DF-788B-0F9F-2748-17EAFB501D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8BA89075-15FA-E740-4959-1E0865FCD733}"/>
              </a:ext>
            </a:extLst>
          </p:cNvPr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8DC63F"/>
          </a:solidFill>
          <a:ln w="12700">
            <a:solidFill>
              <a:srgbClr val="8DC63F">
                <a:alpha val="0"/>
              </a:srgbClr>
            </a:solidFill>
            <a:prstDash val="solid"/>
          </a:ln>
        </p:spPr>
        <p:txBody>
          <a:bodyPr wrap="square"/>
          <a:lstStyle/>
          <a:p>
            <a:endParaRPr lang="en-GB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92C3A154-9F19-1D59-7AF6-B9E20B5BF93D}"/>
              </a:ext>
            </a:extLst>
          </p:cNvPr>
          <p:cNvSpPr/>
          <p:nvPr/>
        </p:nvSpPr>
        <p:spPr>
          <a:xfrm>
            <a:off x="256032" y="0"/>
            <a:ext cx="91440" cy="6858000"/>
          </a:xfrm>
          <a:prstGeom prst="rect">
            <a:avLst/>
          </a:prstGeom>
          <a:solidFill>
            <a:srgbClr val="00A19A">
              <a:alpha val="85000"/>
            </a:srgbClr>
          </a:solidFill>
          <a:ln w="12700">
            <a:solidFill>
              <a:srgbClr val="00A19A">
                <a:alpha val="0"/>
              </a:srgbClr>
            </a:solidFill>
            <a:prstDash val="solid"/>
          </a:ln>
        </p:spPr>
        <p:txBody>
          <a:bodyPr wrap="square"/>
          <a:lstStyle/>
          <a:p>
            <a:endParaRPr lang="en-GB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C668A875-3289-244B-BE56-7C3ACCFEC726}"/>
              </a:ext>
            </a:extLst>
          </p:cNvPr>
          <p:cNvSpPr/>
          <p:nvPr/>
        </p:nvSpPr>
        <p:spPr>
          <a:xfrm>
            <a:off x="347472" y="0"/>
            <a:ext cx="73152" cy="6858000"/>
          </a:xfrm>
          <a:prstGeom prst="rect">
            <a:avLst/>
          </a:prstGeom>
          <a:solidFill>
            <a:srgbClr val="007A4D"/>
          </a:solidFill>
          <a:ln w="12700">
            <a:solidFill>
              <a:srgbClr val="007A4D">
                <a:alpha val="0"/>
              </a:srgbClr>
            </a:solidFill>
            <a:prstDash val="solid"/>
          </a:ln>
        </p:spPr>
        <p:txBody>
          <a:bodyPr wrap="square"/>
          <a:lstStyle/>
          <a:p>
            <a:endParaRPr lang="en-GB"/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499E3563-FA0C-76A3-0B7C-5D223A4374C3}"/>
              </a:ext>
            </a:extLst>
          </p:cNvPr>
          <p:cNvSpPr/>
          <p:nvPr/>
        </p:nvSpPr>
        <p:spPr>
          <a:xfrm>
            <a:off x="10899648" y="0"/>
            <a:ext cx="1280160" cy="6858000"/>
          </a:xfrm>
          <a:prstGeom prst="rect">
            <a:avLst/>
          </a:prstGeom>
          <a:solidFill>
            <a:srgbClr val="007A4D">
              <a:alpha val="32000"/>
            </a:srgbClr>
          </a:solidFill>
          <a:ln w="12700">
            <a:solidFill>
              <a:srgbClr val="007A4D">
                <a:alpha val="0"/>
              </a:srgbClr>
            </a:solidFill>
            <a:prstDash val="solid"/>
          </a:ln>
        </p:spPr>
        <p:txBody>
          <a:bodyPr wrap="square"/>
          <a:lstStyle/>
          <a:p>
            <a:endParaRPr lang="en-GB"/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4293CFC0-0A34-5212-5180-7C7ECA14FA75}"/>
              </a:ext>
            </a:extLst>
          </p:cNvPr>
          <p:cNvSpPr/>
          <p:nvPr/>
        </p:nvSpPr>
        <p:spPr>
          <a:xfrm>
            <a:off x="11356848" y="0"/>
            <a:ext cx="822960" cy="6858000"/>
          </a:xfrm>
          <a:prstGeom prst="rect">
            <a:avLst/>
          </a:prstGeom>
          <a:solidFill>
            <a:srgbClr val="8DC63F">
              <a:alpha val="14000"/>
            </a:srgbClr>
          </a:solidFill>
          <a:ln w="12700">
            <a:solidFill>
              <a:srgbClr val="8DC63F">
                <a:alpha val="0"/>
              </a:srgbClr>
            </a:solidFill>
            <a:prstDash val="solid"/>
          </a:ln>
        </p:spPr>
        <p:txBody>
          <a:bodyPr wrap="square"/>
          <a:lstStyle/>
          <a:p>
            <a:endParaRPr lang="en-GB"/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6FB8DB2E-CCC0-4756-4500-BC48FD696207}"/>
              </a:ext>
            </a:extLst>
          </p:cNvPr>
          <p:cNvSpPr/>
          <p:nvPr/>
        </p:nvSpPr>
        <p:spPr>
          <a:xfrm>
            <a:off x="640080" y="5340096"/>
            <a:ext cx="7909560" cy="18288"/>
          </a:xfrm>
          <a:prstGeom prst="rect">
            <a:avLst/>
          </a:prstGeom>
          <a:solidFill>
            <a:srgbClr val="8DC63F"/>
          </a:solidFill>
          <a:ln w="12700">
            <a:solidFill>
              <a:srgbClr val="8DC63F">
                <a:alpha val="0"/>
              </a:srgbClr>
            </a:solidFill>
            <a:prstDash val="solid"/>
          </a:ln>
        </p:spPr>
        <p:txBody>
          <a:bodyPr wrap="square"/>
          <a:lstStyle/>
          <a:p>
            <a:endParaRPr lang="en-GB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3472F204-3619-94A8-4607-CB896D92852C}"/>
              </a:ext>
            </a:extLst>
          </p:cNvPr>
          <p:cNvSpPr/>
          <p:nvPr/>
        </p:nvSpPr>
        <p:spPr>
          <a:xfrm>
            <a:off x="1774372" y="1769582"/>
            <a:ext cx="7132320" cy="12252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Questions?</a:t>
            </a:r>
            <a:endParaRPr lang="en-US" sz="34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B7011D7-8391-0D9B-FFE9-67F1F15378F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504" y="5500122"/>
            <a:ext cx="2610214" cy="1209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275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B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07A4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>
                <a:solidFill/>
              </a:defRPr>
            </a:pPr>
            <a:endParaRPr/>
          </a:p>
        </p:txBody>
      </p:sp>
      <p:sp>
        <p:nvSpPr>
          <p:cNvPr id="28" name="Rectangle 27"/>
          <p:cNvSpPr/>
          <p:nvPr/>
        </p:nvSpPr>
        <p:spPr>
          <a:xfrm>
            <a:off x="164592" y="0"/>
            <a:ext cx="36576" cy="6858000"/>
          </a:xfrm>
          <a:prstGeom prst="rect">
            <a:avLst/>
          </a:prstGeom>
          <a:solidFill>
            <a:srgbClr val="8DC63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>
                <a:solidFill/>
              </a:defRPr>
            </a:pPr>
            <a:endParaRPr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BF7EDA16-9B5E-2632-15A4-8A0A570EBA84}"/>
              </a:ext>
            </a:extLst>
          </p:cNvPr>
          <p:cNvGrpSpPr/>
          <p:nvPr/>
        </p:nvGrpSpPr>
        <p:grpSpPr>
          <a:xfrm>
            <a:off x="1595053" y="603938"/>
            <a:ext cx="6080760" cy="5372315"/>
            <a:chOff x="5321808" y="658368"/>
            <a:chExt cx="6080760" cy="4590288"/>
          </a:xfrm>
        </p:grpSpPr>
        <p:sp>
          <p:nvSpPr>
            <p:cNvPr id="11" name="Shape 8"/>
            <p:cNvSpPr/>
            <p:nvPr/>
          </p:nvSpPr>
          <p:spPr>
            <a:xfrm>
              <a:off x="5550408" y="2496312"/>
              <a:ext cx="0" cy="877824"/>
            </a:xfrm>
            <a:prstGeom prst="line">
              <a:avLst/>
            </a:prstGeom>
            <a:noFill/>
            <a:ln w="17780">
              <a:noFill/>
              <a:prstDash val="solid"/>
            </a:ln>
          </p:spPr>
          <p:txBody>
            <a:bodyPr/>
            <a:lstStyle/>
            <a:p>
              <a:pPr>
                <a:defRPr>
                  <a:solidFill/>
                </a:defRPr>
              </a:pPr>
              <a:endParaRPr lang="en-GB"/>
            </a:p>
          </p:txBody>
        </p:sp>
        <p:sp>
          <p:nvSpPr>
            <p:cNvPr id="16" name="Shape 13"/>
            <p:cNvSpPr/>
            <p:nvPr/>
          </p:nvSpPr>
          <p:spPr>
            <a:xfrm>
              <a:off x="5550408" y="3739896"/>
              <a:ext cx="0" cy="877824"/>
            </a:xfrm>
            <a:prstGeom prst="line">
              <a:avLst/>
            </a:prstGeom>
            <a:noFill/>
            <a:ln w="17780">
              <a:noFill/>
              <a:prstDash val="solid"/>
            </a:ln>
          </p:spPr>
          <p:txBody>
            <a:bodyPr/>
            <a:lstStyle/>
            <a:p>
              <a:pPr>
                <a:defRPr>
                  <a:solidFill/>
                </a:defRPr>
              </a:pPr>
              <a:endParaRPr lang="en-GB"/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92EA26F5-1834-0A83-30E0-D7B95361158A}"/>
                </a:ext>
              </a:extLst>
            </p:cNvPr>
            <p:cNvGrpSpPr/>
            <p:nvPr/>
          </p:nvGrpSpPr>
          <p:grpSpPr>
            <a:xfrm>
              <a:off x="5321808" y="658368"/>
              <a:ext cx="6080760" cy="4590288"/>
              <a:chOff x="5321808" y="658368"/>
              <a:chExt cx="6080760" cy="4590288"/>
            </a:xfrm>
          </p:grpSpPr>
          <p:sp>
            <p:nvSpPr>
              <p:cNvPr id="4" name="Text 1"/>
              <p:cNvSpPr/>
              <p:nvPr/>
            </p:nvSpPr>
            <p:spPr>
              <a:xfrm>
                <a:off x="5321808" y="658368"/>
                <a:ext cx="6080760" cy="6766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254" tIns="254" rIns="254" bIns="254" rtlCol="0" anchor="ctr">
                <a:normAutofit/>
              </a:bodyPr>
              <a:lstStyle/>
              <a:p>
                <a:pPr marL="0" indent="0">
                  <a:buNone/>
                  <a:defRPr>
                    <a:solidFill/>
                  </a:defRPr>
                </a:pPr>
                <a:r>
                  <a:rPr lang="en-US" sz="2700" b="1">
                    <a:solidFill>
                      <a:srgbClr val="103B2A"/>
                    </a:solidFill>
                    <a:latin typeface="Aptos Display" pitchFamily="34" charset="0"/>
                    <a:ea typeface="Aptos Display" pitchFamily="34" charset="-122"/>
                    <a:cs typeface="Aptos Display" pitchFamily="34" charset="-120"/>
                  </a:rPr>
                  <a:t>The strategy lens: Whole Housing Approach</a:t>
                </a:r>
                <a:endParaRPr lang="en-US" sz="2700"/>
              </a:p>
            </p:txBody>
          </p:sp>
          <p:sp>
            <p:nvSpPr>
              <p:cNvPr id="5" name="Shape 2"/>
              <p:cNvSpPr/>
              <p:nvPr/>
            </p:nvSpPr>
            <p:spPr>
              <a:xfrm>
                <a:off x="5321808" y="1371600"/>
                <a:ext cx="841248" cy="64008"/>
              </a:xfrm>
              <a:prstGeom prst="rect">
                <a:avLst/>
              </a:prstGeom>
              <a:solidFill>
                <a:srgbClr val="8DC63F"/>
              </a:solidFill>
              <a:ln w="12700">
                <a:noFill/>
                <a:prstDash val="solid"/>
              </a:ln>
            </p:spPr>
            <p:txBody>
              <a:bodyPr/>
              <a:lstStyle/>
              <a:p>
                <a:pPr>
                  <a:defRPr>
                    <a:solidFill/>
                  </a:defRPr>
                </a:pPr>
                <a:endParaRPr lang="en-GB"/>
              </a:p>
            </p:txBody>
          </p:sp>
          <p:sp>
            <p:nvSpPr>
              <p:cNvPr id="6" name="Text 3"/>
              <p:cNvSpPr/>
              <p:nvPr/>
            </p:nvSpPr>
            <p:spPr>
              <a:xfrm>
                <a:off x="5321808" y="1545336"/>
                <a:ext cx="5806440" cy="4114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rtlCol="0" anchor="ctr">
                <a:normAutofit/>
              </a:bodyPr>
              <a:lstStyle/>
              <a:p>
                <a:pPr marL="0" indent="0">
                  <a:buNone/>
                  <a:defRPr>
                    <a:solidFill/>
                  </a:defRPr>
                </a:pPr>
                <a:r>
                  <a:rPr lang="en-US" sz="1550">
                    <a:solidFill>
                      <a:srgbClr val="6D7875"/>
                    </a:solidFill>
                    <a:latin typeface="Aptos" pitchFamily="34" charset="0"/>
                    <a:ea typeface="Aptos" pitchFamily="34" charset="-122"/>
                    <a:cs typeface="Aptos" pitchFamily="34" charset="-120"/>
                  </a:rPr>
                  <a:t>Three aims from the 2024–27 strategy anchor next steps</a:t>
                </a:r>
                <a:endParaRPr lang="en-US" sz="1550"/>
              </a:p>
            </p:txBody>
          </p:sp>
          <p:sp>
            <p:nvSpPr>
              <p:cNvPr id="7" name="Shape 4"/>
              <p:cNvSpPr/>
              <p:nvPr/>
            </p:nvSpPr>
            <p:spPr>
              <a:xfrm>
                <a:off x="5358384" y="2039112"/>
                <a:ext cx="393192" cy="393192"/>
              </a:xfrm>
              <a:prstGeom prst="ellipse">
                <a:avLst/>
              </a:prstGeom>
              <a:solidFill>
                <a:srgbClr val="007A4D"/>
              </a:solidFill>
              <a:ln w="12700">
                <a:noFill/>
                <a:prstDash val="solid"/>
              </a:ln>
            </p:spPr>
            <p:txBody>
              <a:bodyPr/>
              <a:lstStyle/>
              <a:p>
                <a:pPr>
                  <a:defRPr>
                    <a:solidFill/>
                  </a:defRPr>
                </a:pPr>
                <a:endParaRPr lang="en-GB"/>
              </a:p>
            </p:txBody>
          </p:sp>
          <p:sp>
            <p:nvSpPr>
              <p:cNvPr id="8" name="Text 5"/>
              <p:cNvSpPr/>
              <p:nvPr/>
            </p:nvSpPr>
            <p:spPr>
              <a:xfrm>
                <a:off x="5358384" y="2066544"/>
                <a:ext cx="393192" cy="2194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rtlCol="0" anchor="ctr">
                <a:normAutofit/>
              </a:bodyPr>
              <a:lstStyle/>
              <a:p>
                <a:pPr marL="0" indent="0" algn="ctr">
                  <a:buNone/>
                  <a:defRPr>
                    <a:solidFill/>
                  </a:defRPr>
                </a:pPr>
                <a:r>
                  <a:rPr lang="en-US" sz="1400" b="1">
                    <a:solidFill>
                      <a:srgbClr val="FFFFFF"/>
                    </a:solidFill>
                    <a:latin typeface="Aptos" pitchFamily="34" charset="0"/>
                    <a:ea typeface="Aptos" pitchFamily="34" charset="-122"/>
                    <a:cs typeface="Aptos" pitchFamily="34" charset="-120"/>
                  </a:rPr>
                  <a:t>1</a:t>
                </a:r>
                <a:endParaRPr lang="en-US" sz="1400"/>
              </a:p>
            </p:txBody>
          </p:sp>
          <p:sp>
            <p:nvSpPr>
              <p:cNvPr id="9" name="Text 6"/>
              <p:cNvSpPr/>
              <p:nvPr/>
            </p:nvSpPr>
            <p:spPr>
              <a:xfrm>
                <a:off x="5897880" y="1993392"/>
                <a:ext cx="5257800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rtlCol="0" anchor="ctr">
                <a:normAutofit/>
              </a:bodyPr>
              <a:lstStyle/>
              <a:p>
                <a:pPr marL="0" indent="0">
                  <a:buNone/>
                  <a:defRPr>
                    <a:solidFill/>
                  </a:defRPr>
                </a:pPr>
                <a:r>
                  <a:rPr lang="en-US" sz="1720" b="1">
                    <a:solidFill>
                      <a:srgbClr val="103B2A"/>
                    </a:solidFill>
                    <a:latin typeface="Aptos Display" pitchFamily="34" charset="0"/>
                    <a:ea typeface="Aptos Display" pitchFamily="34" charset="-122"/>
                    <a:cs typeface="Aptos Display" pitchFamily="34" charset="-120"/>
                  </a:rPr>
                  <a:t>Earlier identification and intervention</a:t>
                </a:r>
                <a:endParaRPr lang="en-US" sz="1720"/>
              </a:p>
            </p:txBody>
          </p:sp>
          <p:sp>
            <p:nvSpPr>
              <p:cNvPr id="10" name="Text 7"/>
              <p:cNvSpPr/>
              <p:nvPr/>
            </p:nvSpPr>
            <p:spPr>
              <a:xfrm>
                <a:off x="5897880" y="2377440"/>
                <a:ext cx="5166360" cy="38404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rtlCol="0" anchor="t">
                <a:normAutofit/>
              </a:bodyPr>
              <a:lstStyle/>
              <a:p>
                <a:pPr marL="0" indent="0">
                  <a:buNone/>
                  <a:defRPr>
                    <a:solidFill/>
                  </a:defRPr>
                </a:pPr>
                <a:r>
                  <a:rPr lang="en-US" sz="1400">
                    <a:solidFill>
                      <a:srgbClr val="183B4D"/>
                    </a:solidFill>
                    <a:latin typeface="Aptos" pitchFamily="34" charset="0"/>
                    <a:ea typeface="Aptos" pitchFamily="34" charset="-122"/>
                    <a:cs typeface="Aptos" pitchFamily="34" charset="-120"/>
                  </a:rPr>
                  <a:t>Access to domestic abuse support, housing advice and social/private landlord pathways.</a:t>
                </a:r>
                <a:endParaRPr lang="en-US" sz="1400"/>
              </a:p>
            </p:txBody>
          </p:sp>
          <p:sp>
            <p:nvSpPr>
              <p:cNvPr id="12" name="Shape 9"/>
              <p:cNvSpPr/>
              <p:nvPr/>
            </p:nvSpPr>
            <p:spPr>
              <a:xfrm>
                <a:off x="5358384" y="3282696"/>
                <a:ext cx="393192" cy="393192"/>
              </a:xfrm>
              <a:prstGeom prst="ellipse">
                <a:avLst/>
              </a:prstGeom>
              <a:solidFill>
                <a:srgbClr val="8DC63F"/>
              </a:solidFill>
              <a:ln w="12700">
                <a:noFill/>
                <a:prstDash val="solid"/>
              </a:ln>
            </p:spPr>
            <p:txBody>
              <a:bodyPr/>
              <a:lstStyle/>
              <a:p>
                <a:pPr>
                  <a:defRPr>
                    <a:solidFill/>
                  </a:defRPr>
                </a:pPr>
                <a:endParaRPr lang="en-GB"/>
              </a:p>
            </p:txBody>
          </p:sp>
          <p:sp>
            <p:nvSpPr>
              <p:cNvPr id="13" name="Text 10"/>
              <p:cNvSpPr/>
              <p:nvPr/>
            </p:nvSpPr>
            <p:spPr>
              <a:xfrm>
                <a:off x="5358384" y="3310128"/>
                <a:ext cx="393192" cy="2194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rtlCol="0" anchor="ctr">
                <a:normAutofit/>
              </a:bodyPr>
              <a:lstStyle/>
              <a:p>
                <a:pPr marL="0" indent="0" algn="ctr">
                  <a:buNone/>
                  <a:defRPr>
                    <a:solidFill/>
                  </a:defRPr>
                </a:pPr>
                <a:r>
                  <a:rPr lang="en-US" sz="1400" b="1">
                    <a:solidFill>
                      <a:srgbClr val="FFFFFF"/>
                    </a:solidFill>
                    <a:latin typeface="Aptos" pitchFamily="34" charset="0"/>
                    <a:ea typeface="Aptos" pitchFamily="34" charset="-122"/>
                    <a:cs typeface="Aptos" pitchFamily="34" charset="-120"/>
                  </a:rPr>
                  <a:t>2</a:t>
                </a:r>
                <a:endParaRPr lang="en-US" sz="1400"/>
              </a:p>
            </p:txBody>
          </p:sp>
          <p:sp>
            <p:nvSpPr>
              <p:cNvPr id="14" name="Text 11"/>
              <p:cNvSpPr/>
              <p:nvPr/>
            </p:nvSpPr>
            <p:spPr>
              <a:xfrm>
                <a:off x="5897880" y="3236976"/>
                <a:ext cx="5257800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rtlCol="0" anchor="ctr">
                <a:normAutofit/>
              </a:bodyPr>
              <a:lstStyle/>
              <a:p>
                <a:pPr marL="0" indent="0">
                  <a:buNone/>
                  <a:defRPr>
                    <a:solidFill/>
                  </a:defRPr>
                </a:pPr>
                <a:r>
                  <a:rPr lang="en-US" sz="1720" b="1">
                    <a:solidFill>
                      <a:srgbClr val="103B2A"/>
                    </a:solidFill>
                    <a:latin typeface="Aptos Display" pitchFamily="34" charset="0"/>
                    <a:ea typeface="Aptos Display" pitchFamily="34" charset="-122"/>
                    <a:cs typeface="Aptos Display" pitchFamily="34" charset="-120"/>
                  </a:rPr>
                  <a:t>Reduce homelessness caused by domestic abuse</a:t>
                </a:r>
                <a:endParaRPr lang="en-US" sz="1720"/>
              </a:p>
            </p:txBody>
          </p:sp>
          <p:sp>
            <p:nvSpPr>
              <p:cNvPr id="15" name="Text 12"/>
              <p:cNvSpPr/>
              <p:nvPr/>
            </p:nvSpPr>
            <p:spPr>
              <a:xfrm>
                <a:off x="5897880" y="3621024"/>
                <a:ext cx="5166360" cy="38404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rtlCol="0" anchor="t">
                <a:normAutofit/>
              </a:bodyPr>
              <a:lstStyle/>
              <a:p>
                <a:pPr marL="0" indent="0">
                  <a:buNone/>
                  <a:defRPr>
                    <a:solidFill/>
                  </a:defRPr>
                </a:pPr>
                <a:r>
                  <a:rPr lang="en-US" sz="1400">
                    <a:solidFill>
                      <a:srgbClr val="183B4D"/>
                    </a:solidFill>
                    <a:latin typeface="Aptos" pitchFamily="34" charset="0"/>
                    <a:ea typeface="Aptos" pitchFamily="34" charset="-122"/>
                    <a:cs typeface="Aptos" pitchFamily="34" charset="-120"/>
                  </a:rPr>
                  <a:t>Better crisis response, move-on options and advocacy through statutory housing processes.</a:t>
                </a:r>
                <a:endParaRPr lang="en-US" sz="1400"/>
              </a:p>
            </p:txBody>
          </p:sp>
          <p:sp>
            <p:nvSpPr>
              <p:cNvPr id="17" name="Shape 14"/>
              <p:cNvSpPr/>
              <p:nvPr/>
            </p:nvSpPr>
            <p:spPr>
              <a:xfrm>
                <a:off x="5358384" y="4526280"/>
                <a:ext cx="393192" cy="393192"/>
              </a:xfrm>
              <a:prstGeom prst="ellipse">
                <a:avLst/>
              </a:prstGeom>
              <a:solidFill>
                <a:srgbClr val="007A4D"/>
              </a:solidFill>
              <a:ln w="12700">
                <a:noFill/>
                <a:prstDash val="solid"/>
              </a:ln>
            </p:spPr>
            <p:txBody>
              <a:bodyPr/>
              <a:lstStyle/>
              <a:p>
                <a:pPr>
                  <a:defRPr>
                    <a:solidFill/>
                  </a:defRPr>
                </a:pPr>
                <a:endParaRPr lang="en-GB"/>
              </a:p>
            </p:txBody>
          </p:sp>
          <p:sp>
            <p:nvSpPr>
              <p:cNvPr id="18" name="Text 15"/>
              <p:cNvSpPr/>
              <p:nvPr/>
            </p:nvSpPr>
            <p:spPr>
              <a:xfrm>
                <a:off x="5358384" y="4553712"/>
                <a:ext cx="393192" cy="2194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rtlCol="0" anchor="ctr">
                <a:normAutofit/>
              </a:bodyPr>
              <a:lstStyle/>
              <a:p>
                <a:pPr marL="0" indent="0" algn="ctr">
                  <a:buNone/>
                  <a:defRPr>
                    <a:solidFill/>
                  </a:defRPr>
                </a:pPr>
                <a:r>
                  <a:rPr lang="en-US" sz="1400" b="1">
                    <a:solidFill>
                      <a:srgbClr val="FFFFFF"/>
                    </a:solidFill>
                    <a:latin typeface="Aptos" pitchFamily="34" charset="0"/>
                    <a:ea typeface="Aptos" pitchFamily="34" charset="-122"/>
                    <a:cs typeface="Aptos" pitchFamily="34" charset="-120"/>
                  </a:rPr>
                  <a:t>3</a:t>
                </a:r>
                <a:endParaRPr lang="en-US" sz="1400"/>
              </a:p>
            </p:txBody>
          </p:sp>
          <p:sp>
            <p:nvSpPr>
              <p:cNvPr id="19" name="Text 16"/>
              <p:cNvSpPr/>
              <p:nvPr/>
            </p:nvSpPr>
            <p:spPr>
              <a:xfrm>
                <a:off x="5897880" y="4480560"/>
                <a:ext cx="5257800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rtlCol="0" anchor="ctr">
                <a:normAutofit/>
              </a:bodyPr>
              <a:lstStyle/>
              <a:p>
                <a:pPr marL="0" indent="0">
                  <a:buNone/>
                  <a:defRPr>
                    <a:solidFill/>
                  </a:defRPr>
                </a:pPr>
                <a:r>
                  <a:rPr lang="en-US" sz="1720" b="1">
                    <a:solidFill>
                      <a:srgbClr val="103B2A"/>
                    </a:solidFill>
                    <a:latin typeface="Aptos Display" pitchFamily="34" charset="0"/>
                    <a:ea typeface="Aptos Display" pitchFamily="34" charset="-122"/>
                    <a:cs typeface="Aptos Display" pitchFamily="34" charset="-120"/>
                  </a:rPr>
                  <a:t>Increase housing sustainment options</a:t>
                </a:r>
                <a:endParaRPr lang="en-US" sz="1720"/>
              </a:p>
            </p:txBody>
          </p:sp>
          <p:sp>
            <p:nvSpPr>
              <p:cNvPr id="20" name="Text 17"/>
              <p:cNvSpPr/>
              <p:nvPr/>
            </p:nvSpPr>
            <p:spPr>
              <a:xfrm>
                <a:off x="5897880" y="4864608"/>
                <a:ext cx="5166360" cy="38404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rtlCol="0" anchor="t">
                <a:normAutofit/>
              </a:bodyPr>
              <a:lstStyle/>
              <a:p>
                <a:pPr marL="0" indent="0">
                  <a:buNone/>
                  <a:defRPr>
                    <a:solidFill/>
                  </a:defRPr>
                </a:pPr>
                <a:r>
                  <a:rPr lang="en-US" sz="1400">
                    <a:solidFill>
                      <a:srgbClr val="183B4D"/>
                    </a:solidFill>
                    <a:latin typeface="Aptos" pitchFamily="34" charset="0"/>
                    <a:ea typeface="Aptos" pitchFamily="34" charset="-122"/>
                    <a:cs typeface="Aptos" pitchFamily="34" charset="-120"/>
                  </a:rPr>
                  <a:t>Enable people to remain safely where they choose or relocate without losing tenancy security.</a:t>
                </a:r>
                <a:endParaRPr lang="en-US" sz="1400"/>
              </a:p>
            </p:txBody>
          </p:sp>
        </p:grpSp>
      </p:grpSp>
      <p:sp>
        <p:nvSpPr>
          <p:cNvPr id="23" name="Shape 20"/>
          <p:cNvSpPr/>
          <p:nvPr/>
        </p:nvSpPr>
        <p:spPr>
          <a:xfrm>
            <a:off x="5321808" y="6510528"/>
            <a:ext cx="6080760" cy="0"/>
          </a:xfrm>
          <a:prstGeom prst="line">
            <a:avLst/>
          </a:prstGeom>
          <a:noFill/>
          <a:ln w="10160">
            <a:noFill/>
            <a:prstDash val="solid"/>
          </a:ln>
        </p:spPr>
        <p:txBody>
          <a:bodyPr/>
          <a:lstStyle/>
          <a:p>
            <a:pPr>
              <a:defRPr>
                <a:solidFill/>
              </a:defRPr>
            </a:pPr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B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07A4D"/>
          </a:solidFill>
          <a:ln w="12700">
            <a:solidFill>
              <a:srgbClr val="007A4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36576" cy="6858000"/>
          </a:xfrm>
          <a:prstGeom prst="rect">
            <a:avLst/>
          </a:prstGeom>
          <a:solidFill>
            <a:srgbClr val="8DC63F"/>
          </a:solidFill>
          <a:ln w="12700">
            <a:solidFill>
              <a:srgbClr val="8DC63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Shape 2"/>
          <p:cNvSpPr/>
          <p:nvPr/>
        </p:nvSpPr>
        <p:spPr>
          <a:xfrm>
            <a:off x="676656" y="6364224"/>
            <a:ext cx="9052560" cy="13716"/>
          </a:xfrm>
          <a:prstGeom prst="rect">
            <a:avLst/>
          </a:prstGeom>
          <a:solidFill>
            <a:srgbClr val="E6EEE9"/>
          </a:solidFill>
          <a:ln w="12700">
            <a:solidFill>
              <a:srgbClr val="E6EEE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Text 5"/>
          <p:cNvSpPr/>
          <p:nvPr/>
        </p:nvSpPr>
        <p:spPr>
          <a:xfrm>
            <a:off x="658368" y="830363"/>
            <a:ext cx="8961120" cy="40233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103B2A"/>
                </a:solidFill>
                <a:latin typeface="Aptos Display" pitchFamily="34" charset="0"/>
              </a:rPr>
              <a:t>Over the last year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324139"/>
            <a:ext cx="960120" cy="54864"/>
          </a:xfrm>
          <a:prstGeom prst="rect">
            <a:avLst/>
          </a:prstGeom>
          <a:solidFill>
            <a:srgbClr val="8DC63F"/>
          </a:solidFill>
          <a:ln w="12700">
            <a:solidFill>
              <a:srgbClr val="8DC63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" name="Text 9"/>
          <p:cNvSpPr/>
          <p:nvPr/>
        </p:nvSpPr>
        <p:spPr>
          <a:xfrm>
            <a:off x="713232" y="1993392"/>
            <a:ext cx="23317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007A4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927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713232" y="2523744"/>
            <a:ext cx="233172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83B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IDVA referrals 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246120" y="1993392"/>
            <a:ext cx="24231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00A19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264</a:t>
            </a:r>
            <a:endParaRPr lang="en-US" sz="3000" dirty="0"/>
          </a:p>
        </p:txBody>
      </p:sp>
      <p:sp>
        <p:nvSpPr>
          <p:cNvPr id="14" name="Text 12"/>
          <p:cNvSpPr/>
          <p:nvPr/>
        </p:nvSpPr>
        <p:spPr>
          <a:xfrm>
            <a:off x="3246120" y="2523744"/>
            <a:ext cx="24231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83B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Referrals to Peacock Project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5897880" y="1993392"/>
            <a:ext cx="24688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5E7F35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57</a:t>
            </a:r>
            <a:endParaRPr lang="en-US" sz="3000" dirty="0"/>
          </a:p>
        </p:txBody>
      </p:sp>
      <p:sp>
        <p:nvSpPr>
          <p:cNvPr id="16" name="Text 14"/>
          <p:cNvSpPr/>
          <p:nvPr/>
        </p:nvSpPr>
        <p:spPr>
          <a:xfrm>
            <a:off x="5897880" y="2523744"/>
            <a:ext cx="246888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83B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Referrals for refuge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8595360" y="1993392"/>
            <a:ext cx="24688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8DC63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442</a:t>
            </a:r>
            <a:endParaRPr lang="en-US" sz="3000" dirty="0"/>
          </a:p>
        </p:txBody>
      </p:sp>
      <p:sp>
        <p:nvSpPr>
          <p:cNvPr id="18" name="Text 16"/>
          <p:cNvSpPr/>
          <p:nvPr/>
        </p:nvSpPr>
        <p:spPr>
          <a:xfrm>
            <a:off x="8595360" y="2523744"/>
            <a:ext cx="246888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83B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People received DASV training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713232" y="5049666"/>
            <a:ext cx="10881360" cy="18288"/>
          </a:xfrm>
          <a:prstGeom prst="rect">
            <a:avLst/>
          </a:prstGeom>
          <a:solidFill>
            <a:srgbClr val="E6EEE9"/>
          </a:solidFill>
          <a:ln w="12700">
            <a:solidFill>
              <a:srgbClr val="E6EEE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1" name="Text 19"/>
          <p:cNvSpPr/>
          <p:nvPr/>
        </p:nvSpPr>
        <p:spPr>
          <a:xfrm>
            <a:off x="658368" y="5427180"/>
            <a:ext cx="10012680" cy="8412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dirty="0">
                <a:solidFill>
                  <a:srgbClr val="183B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Peterborough has maintained refuge, dispersed accommodation, specialist advocacy, flexible funding, sanctuary measures and children’s support. </a:t>
            </a:r>
            <a:endParaRPr lang="en-US" dirty="0"/>
          </a:p>
        </p:txBody>
      </p:sp>
      <p:sp>
        <p:nvSpPr>
          <p:cNvPr id="5" name="Text 9">
            <a:extLst>
              <a:ext uri="{FF2B5EF4-FFF2-40B4-BE49-F238E27FC236}">
                <a16:creationId xmlns:a16="http://schemas.microsoft.com/office/drawing/2014/main" id="{ED7E6518-D49B-BEFF-C734-B967D3DC74E2}"/>
              </a:ext>
            </a:extLst>
          </p:cNvPr>
          <p:cNvSpPr/>
          <p:nvPr/>
        </p:nvSpPr>
        <p:spPr>
          <a:xfrm>
            <a:off x="713232" y="3527406"/>
            <a:ext cx="23317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007A4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445</a:t>
            </a:r>
            <a:endParaRPr lang="en-US" sz="3000" dirty="0"/>
          </a:p>
        </p:txBody>
      </p:sp>
      <p:sp>
        <p:nvSpPr>
          <p:cNvPr id="22" name="Text 10">
            <a:extLst>
              <a:ext uri="{FF2B5EF4-FFF2-40B4-BE49-F238E27FC236}">
                <a16:creationId xmlns:a16="http://schemas.microsoft.com/office/drawing/2014/main" id="{0ECDD535-29E6-2721-453E-C53E9162EB3D}"/>
              </a:ext>
            </a:extLst>
          </p:cNvPr>
          <p:cNvSpPr/>
          <p:nvPr/>
        </p:nvSpPr>
        <p:spPr>
          <a:xfrm>
            <a:off x="713232" y="4057758"/>
            <a:ext cx="233172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83B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MARAC cases heard</a:t>
            </a:r>
            <a:endParaRPr lang="en-US" sz="1400" dirty="0"/>
          </a:p>
        </p:txBody>
      </p:sp>
      <p:sp>
        <p:nvSpPr>
          <p:cNvPr id="23" name="Text 11">
            <a:extLst>
              <a:ext uri="{FF2B5EF4-FFF2-40B4-BE49-F238E27FC236}">
                <a16:creationId xmlns:a16="http://schemas.microsoft.com/office/drawing/2014/main" id="{EBB027A1-D990-A48E-92BA-C035FA2CF3D0}"/>
              </a:ext>
            </a:extLst>
          </p:cNvPr>
          <p:cNvSpPr/>
          <p:nvPr/>
        </p:nvSpPr>
        <p:spPr>
          <a:xfrm>
            <a:off x="3246120" y="3527406"/>
            <a:ext cx="24231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00A19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102</a:t>
            </a:r>
            <a:endParaRPr lang="en-US" sz="3000" dirty="0"/>
          </a:p>
        </p:txBody>
      </p:sp>
      <p:sp>
        <p:nvSpPr>
          <p:cNvPr id="24" name="Text 12">
            <a:extLst>
              <a:ext uri="{FF2B5EF4-FFF2-40B4-BE49-F238E27FC236}">
                <a16:creationId xmlns:a16="http://schemas.microsoft.com/office/drawing/2014/main" id="{85329218-3CC8-5C69-36C0-B1BEA5F63460}"/>
              </a:ext>
            </a:extLst>
          </p:cNvPr>
          <p:cNvSpPr/>
          <p:nvPr/>
        </p:nvSpPr>
        <p:spPr>
          <a:xfrm>
            <a:off x="3246120" y="4057758"/>
            <a:ext cx="24231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83B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Referrals from Housing</a:t>
            </a:r>
            <a:endParaRPr lang="en-US" sz="1400" dirty="0"/>
          </a:p>
        </p:txBody>
      </p:sp>
      <p:sp>
        <p:nvSpPr>
          <p:cNvPr id="25" name="Text 13">
            <a:extLst>
              <a:ext uri="{FF2B5EF4-FFF2-40B4-BE49-F238E27FC236}">
                <a16:creationId xmlns:a16="http://schemas.microsoft.com/office/drawing/2014/main" id="{3E509869-CBD4-1895-C161-13CFDAFFC910}"/>
              </a:ext>
            </a:extLst>
          </p:cNvPr>
          <p:cNvSpPr/>
          <p:nvPr/>
        </p:nvSpPr>
        <p:spPr>
          <a:xfrm>
            <a:off x="5897880" y="3527406"/>
            <a:ext cx="24688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5E7F35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67</a:t>
            </a:r>
            <a:endParaRPr lang="en-US" sz="3000" dirty="0"/>
          </a:p>
        </p:txBody>
      </p:sp>
      <p:sp>
        <p:nvSpPr>
          <p:cNvPr id="26" name="Text 14">
            <a:extLst>
              <a:ext uri="{FF2B5EF4-FFF2-40B4-BE49-F238E27FC236}">
                <a16:creationId xmlns:a16="http://schemas.microsoft.com/office/drawing/2014/main" id="{5E2DEEDF-5F06-C812-76C1-336716AA8267}"/>
              </a:ext>
            </a:extLst>
          </p:cNvPr>
          <p:cNvSpPr/>
          <p:nvPr/>
        </p:nvSpPr>
        <p:spPr>
          <a:xfrm>
            <a:off x="5897880" y="4057758"/>
            <a:ext cx="246888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83B4D"/>
                </a:solidFill>
                <a:latin typeface="Aptos" pitchFamily="34" charset="0"/>
              </a:rPr>
              <a:t>IDVA clients supported by flexible funding</a:t>
            </a:r>
            <a:endParaRPr lang="en-US" sz="1400" dirty="0"/>
          </a:p>
        </p:txBody>
      </p:sp>
      <p:sp>
        <p:nvSpPr>
          <p:cNvPr id="27" name="Text 15">
            <a:extLst>
              <a:ext uri="{FF2B5EF4-FFF2-40B4-BE49-F238E27FC236}">
                <a16:creationId xmlns:a16="http://schemas.microsoft.com/office/drawing/2014/main" id="{2AD0E954-0021-3152-694E-2409AAA9FD92}"/>
              </a:ext>
            </a:extLst>
          </p:cNvPr>
          <p:cNvSpPr/>
          <p:nvPr/>
        </p:nvSpPr>
        <p:spPr>
          <a:xfrm>
            <a:off x="8595360" y="3527406"/>
            <a:ext cx="24688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8DC63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124</a:t>
            </a:r>
            <a:endParaRPr lang="en-US" sz="3000" dirty="0"/>
          </a:p>
        </p:txBody>
      </p:sp>
      <p:sp>
        <p:nvSpPr>
          <p:cNvPr id="28" name="Text 16">
            <a:extLst>
              <a:ext uri="{FF2B5EF4-FFF2-40B4-BE49-F238E27FC236}">
                <a16:creationId xmlns:a16="http://schemas.microsoft.com/office/drawing/2014/main" id="{2789F9E9-3C62-8882-2517-A5532EC1A9DF}"/>
              </a:ext>
            </a:extLst>
          </p:cNvPr>
          <p:cNvSpPr/>
          <p:nvPr/>
        </p:nvSpPr>
        <p:spPr>
          <a:xfrm>
            <a:off x="8595360" y="4057758"/>
            <a:ext cx="246888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83B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Eastern European referrals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B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07A4D"/>
          </a:solidFill>
          <a:ln w="12700">
            <a:solidFill>
              <a:srgbClr val="007A4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36576" cy="6858000"/>
          </a:xfrm>
          <a:prstGeom prst="rect">
            <a:avLst/>
          </a:prstGeom>
          <a:solidFill>
            <a:srgbClr val="8DC63F"/>
          </a:solidFill>
          <a:ln w="12700">
            <a:solidFill>
              <a:srgbClr val="8DC63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Shape 2"/>
          <p:cNvSpPr/>
          <p:nvPr/>
        </p:nvSpPr>
        <p:spPr>
          <a:xfrm>
            <a:off x="676656" y="6364224"/>
            <a:ext cx="9052560" cy="13716"/>
          </a:xfrm>
          <a:prstGeom prst="rect">
            <a:avLst/>
          </a:prstGeom>
          <a:solidFill>
            <a:srgbClr val="E6EEE9"/>
          </a:solidFill>
          <a:ln w="12700">
            <a:solidFill>
              <a:srgbClr val="E6EEE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Text 5"/>
          <p:cNvSpPr/>
          <p:nvPr/>
        </p:nvSpPr>
        <p:spPr>
          <a:xfrm>
            <a:off x="658368" y="1015420"/>
            <a:ext cx="8961120" cy="40233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103B2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Provision and Support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1509196"/>
            <a:ext cx="960120" cy="54864"/>
          </a:xfrm>
          <a:prstGeom prst="rect">
            <a:avLst/>
          </a:prstGeom>
          <a:solidFill>
            <a:srgbClr val="8DC63F"/>
          </a:solidFill>
          <a:ln w="12700">
            <a:solidFill>
              <a:srgbClr val="8DC63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" name="Shape 9"/>
          <p:cNvSpPr/>
          <p:nvPr/>
        </p:nvSpPr>
        <p:spPr>
          <a:xfrm>
            <a:off x="749808" y="2011680"/>
            <a:ext cx="10131552" cy="914"/>
          </a:xfrm>
          <a:prstGeom prst="line">
            <a:avLst/>
          </a:prstGeom>
          <a:noFill/>
          <a:ln w="15240">
            <a:solidFill>
              <a:srgbClr val="E6EEE9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B795D25F-1250-BC0F-E871-401E2B318DC2}"/>
              </a:ext>
            </a:extLst>
          </p:cNvPr>
          <p:cNvGrpSpPr/>
          <p:nvPr/>
        </p:nvGrpSpPr>
        <p:grpSpPr>
          <a:xfrm>
            <a:off x="559090" y="2240280"/>
            <a:ext cx="11106476" cy="3659866"/>
            <a:chOff x="818388" y="2240280"/>
            <a:chExt cx="10062972" cy="2450592"/>
          </a:xfrm>
        </p:grpSpPr>
        <p:pic>
          <p:nvPicPr>
            <p:cNvPr id="12" name="Image 0" descr="/agent/turn1/workspace/input/files/file_ffbe7f3b/images/3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18388" y="2258568"/>
              <a:ext cx="301752" cy="438912"/>
            </a:xfrm>
            <a:prstGeom prst="rect">
              <a:avLst/>
            </a:prstGeom>
          </p:spPr>
        </p:pic>
        <p:sp>
          <p:nvSpPr>
            <p:cNvPr id="13" name="Text 10"/>
            <p:cNvSpPr/>
            <p:nvPr/>
          </p:nvSpPr>
          <p:spPr>
            <a:xfrm>
              <a:off x="1316736" y="2240280"/>
              <a:ext cx="4233672" cy="210312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>
              <a:normAutofit/>
            </a:bodyPr>
            <a:lstStyle/>
            <a:p>
              <a:pPr marL="0" indent="0">
                <a:buNone/>
              </a:pPr>
              <a:r>
                <a:rPr lang="en-US" b="1" dirty="0">
                  <a:solidFill>
                    <a:srgbClr val="103B2A"/>
                  </a:solidFill>
                  <a:latin typeface="Aptos" pitchFamily="34" charset="0"/>
                  <a:ea typeface="Aptos" pitchFamily="34" charset="-122"/>
                  <a:cs typeface="Aptos" pitchFamily="34" charset="-120"/>
                </a:rPr>
                <a:t>Refuge provision</a:t>
              </a:r>
              <a:endParaRPr lang="en-US" dirty="0"/>
            </a:p>
          </p:txBody>
        </p:sp>
        <p:sp>
          <p:nvSpPr>
            <p:cNvPr id="14" name="Text 11"/>
            <p:cNvSpPr/>
            <p:nvPr/>
          </p:nvSpPr>
          <p:spPr>
            <a:xfrm>
              <a:off x="1316736" y="2496312"/>
              <a:ext cx="4233672" cy="420624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>
              <a:normAutofit/>
            </a:bodyPr>
            <a:lstStyle/>
            <a:p>
              <a:pPr marL="0" indent="0">
                <a:buNone/>
              </a:pPr>
              <a:r>
                <a:rPr lang="en-US" sz="1600" dirty="0">
                  <a:solidFill>
                    <a:srgbClr val="183B4D"/>
                  </a:solidFill>
                  <a:latin typeface="Aptos" pitchFamily="34" charset="0"/>
                  <a:ea typeface="Aptos" pitchFamily="34" charset="-122"/>
                  <a:cs typeface="Aptos" pitchFamily="34" charset="-120"/>
                </a:rPr>
                <a:t>8 women and up to 18 children, plus children’s support and move-on help.</a:t>
              </a:r>
              <a:endParaRPr lang="en-US" sz="1600" dirty="0"/>
            </a:p>
          </p:txBody>
        </p:sp>
        <p:pic>
          <p:nvPicPr>
            <p:cNvPr id="15" name="Image 1" descr="/agent/turn1/workspace/input/files/file_ffbe7f3b/images/4.pn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149340" y="2258568"/>
              <a:ext cx="301752" cy="438912"/>
            </a:xfrm>
            <a:prstGeom prst="rect">
              <a:avLst/>
            </a:prstGeom>
          </p:spPr>
        </p:pic>
        <p:sp>
          <p:nvSpPr>
            <p:cNvPr id="16" name="Text 12"/>
            <p:cNvSpPr/>
            <p:nvPr/>
          </p:nvSpPr>
          <p:spPr>
            <a:xfrm>
              <a:off x="6647688" y="2240280"/>
              <a:ext cx="4233672" cy="210312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>
              <a:normAutofit/>
            </a:bodyPr>
            <a:lstStyle/>
            <a:p>
              <a:pPr marL="0" indent="0">
                <a:buNone/>
              </a:pPr>
              <a:r>
                <a:rPr lang="en-US" b="1" dirty="0">
                  <a:solidFill>
                    <a:srgbClr val="103B2A"/>
                  </a:solidFill>
                  <a:latin typeface="Aptos" pitchFamily="34" charset="0"/>
                  <a:ea typeface="Aptos" pitchFamily="34" charset="-122"/>
                  <a:cs typeface="Aptos" pitchFamily="34" charset="-120"/>
                </a:rPr>
                <a:t>Dispersed accommodation</a:t>
              </a:r>
              <a:endParaRPr lang="en-US" dirty="0"/>
            </a:p>
          </p:txBody>
        </p:sp>
        <p:sp>
          <p:nvSpPr>
            <p:cNvPr id="17" name="Text 13"/>
            <p:cNvSpPr/>
            <p:nvPr/>
          </p:nvSpPr>
          <p:spPr>
            <a:xfrm>
              <a:off x="6647688" y="2496312"/>
              <a:ext cx="4233672" cy="420624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>
              <a:normAutofit/>
            </a:bodyPr>
            <a:lstStyle/>
            <a:p>
              <a:pPr marL="0" indent="0">
                <a:buNone/>
              </a:pPr>
              <a:r>
                <a:rPr lang="en-US" sz="1600" dirty="0">
                  <a:solidFill>
                    <a:srgbClr val="183B4D"/>
                  </a:solidFill>
                  <a:latin typeface="Aptos" pitchFamily="34" charset="0"/>
                  <a:ea typeface="Aptos" pitchFamily="34" charset="-122"/>
                  <a:cs typeface="Aptos" pitchFamily="34" charset="-120"/>
                </a:rPr>
                <a:t>Two houses broaden options for larger families, pets, disability and male victims.</a:t>
              </a:r>
              <a:endParaRPr lang="en-US" sz="1600" dirty="0"/>
            </a:p>
          </p:txBody>
        </p:sp>
        <p:pic>
          <p:nvPicPr>
            <p:cNvPr id="18" name="Image 2" descr="/agent/turn1/workspace/input/files/file_ffbe7f3b/images/8.png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18388" y="3145536"/>
              <a:ext cx="301752" cy="438912"/>
            </a:xfrm>
            <a:prstGeom prst="rect">
              <a:avLst/>
            </a:prstGeom>
          </p:spPr>
        </p:pic>
        <p:sp>
          <p:nvSpPr>
            <p:cNvPr id="19" name="Text 14"/>
            <p:cNvSpPr/>
            <p:nvPr/>
          </p:nvSpPr>
          <p:spPr>
            <a:xfrm>
              <a:off x="1316736" y="3127248"/>
              <a:ext cx="4233672" cy="210312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>
              <a:normAutofit/>
            </a:bodyPr>
            <a:lstStyle/>
            <a:p>
              <a:pPr marL="0" indent="0">
                <a:buNone/>
              </a:pPr>
              <a:r>
                <a:rPr lang="en-US" b="1" dirty="0">
                  <a:solidFill>
                    <a:srgbClr val="103B2A"/>
                  </a:solidFill>
                  <a:latin typeface="Aptos" pitchFamily="34" charset="0"/>
                  <a:ea typeface="Aptos" pitchFamily="34" charset="-122"/>
                  <a:cs typeface="Aptos" pitchFamily="34" charset="-120"/>
                </a:rPr>
                <a:t>Specialist advocacy</a:t>
              </a:r>
              <a:endParaRPr lang="en-US" dirty="0"/>
            </a:p>
          </p:txBody>
        </p:sp>
        <p:sp>
          <p:nvSpPr>
            <p:cNvPr id="20" name="Text 15"/>
            <p:cNvSpPr/>
            <p:nvPr/>
          </p:nvSpPr>
          <p:spPr>
            <a:xfrm>
              <a:off x="1316736" y="3383280"/>
              <a:ext cx="4233672" cy="420624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>
              <a:normAutofit/>
            </a:bodyPr>
            <a:lstStyle/>
            <a:p>
              <a:pPr marL="0" indent="0">
                <a:buNone/>
              </a:pPr>
              <a:r>
                <a:rPr lang="en-US" sz="1600" dirty="0">
                  <a:solidFill>
                    <a:srgbClr val="183B4D"/>
                  </a:solidFill>
                  <a:latin typeface="Aptos" pitchFamily="34" charset="0"/>
                  <a:ea typeface="Aptos" pitchFamily="34" charset="-122"/>
                  <a:cs typeface="Aptos" pitchFamily="34" charset="-120"/>
                </a:rPr>
                <a:t>Housing IDVA, direct routes and A8 IDVA strengthen tailored advocacy.</a:t>
              </a:r>
              <a:endParaRPr lang="en-US" sz="1600" dirty="0"/>
            </a:p>
          </p:txBody>
        </p:sp>
        <p:pic>
          <p:nvPicPr>
            <p:cNvPr id="21" name="Image 3" descr="/agent/turn1/workspace/input/files/file_ffbe7f3b/images/6.png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149340" y="3145536"/>
              <a:ext cx="301752" cy="438912"/>
            </a:xfrm>
            <a:prstGeom prst="rect">
              <a:avLst/>
            </a:prstGeom>
          </p:spPr>
        </p:pic>
        <p:sp>
          <p:nvSpPr>
            <p:cNvPr id="22" name="Text 16"/>
            <p:cNvSpPr/>
            <p:nvPr/>
          </p:nvSpPr>
          <p:spPr>
            <a:xfrm>
              <a:off x="6647688" y="3127248"/>
              <a:ext cx="4233672" cy="210312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>
              <a:normAutofit/>
            </a:bodyPr>
            <a:lstStyle/>
            <a:p>
              <a:pPr marL="0" indent="0">
                <a:buNone/>
              </a:pPr>
              <a:r>
                <a:rPr lang="en-US" b="1" dirty="0">
                  <a:solidFill>
                    <a:srgbClr val="103B2A"/>
                  </a:solidFill>
                  <a:latin typeface="Aptos" pitchFamily="34" charset="0"/>
                  <a:ea typeface="Aptos" pitchFamily="34" charset="-122"/>
                  <a:cs typeface="Aptos" pitchFamily="34" charset="-120"/>
                </a:rPr>
                <a:t>Flexible funding</a:t>
              </a:r>
              <a:endParaRPr lang="en-US" dirty="0"/>
            </a:p>
          </p:txBody>
        </p:sp>
        <p:sp>
          <p:nvSpPr>
            <p:cNvPr id="23" name="Text 17"/>
            <p:cNvSpPr/>
            <p:nvPr/>
          </p:nvSpPr>
          <p:spPr>
            <a:xfrm>
              <a:off x="6647688" y="3383280"/>
              <a:ext cx="4233672" cy="420624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>
              <a:normAutofit/>
            </a:bodyPr>
            <a:lstStyle/>
            <a:p>
              <a:pPr marL="0" indent="0">
                <a:buNone/>
              </a:pPr>
              <a:r>
                <a:rPr lang="en-US" sz="1600" dirty="0">
                  <a:solidFill>
                    <a:srgbClr val="183B4D"/>
                  </a:solidFill>
                  <a:latin typeface="Aptos" pitchFamily="34" charset="0"/>
                  <a:ea typeface="Aptos" pitchFamily="34" charset="-122"/>
                  <a:cs typeface="Aptos" pitchFamily="34" charset="-120"/>
                </a:rPr>
                <a:t>Low-barrier help for phones, travel, vouchers and essentials.</a:t>
              </a:r>
              <a:endParaRPr lang="en-US" sz="1600" dirty="0"/>
            </a:p>
          </p:txBody>
        </p:sp>
        <p:pic>
          <p:nvPicPr>
            <p:cNvPr id="24" name="Image 4" descr="/agent/turn1/workspace/input/files/file_ffbe7f3b/images/7.png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18388" y="4032504"/>
              <a:ext cx="301752" cy="438912"/>
            </a:xfrm>
            <a:prstGeom prst="rect">
              <a:avLst/>
            </a:prstGeom>
          </p:spPr>
        </p:pic>
        <p:sp>
          <p:nvSpPr>
            <p:cNvPr id="25" name="Text 18"/>
            <p:cNvSpPr/>
            <p:nvPr/>
          </p:nvSpPr>
          <p:spPr>
            <a:xfrm>
              <a:off x="1316736" y="4014216"/>
              <a:ext cx="4233672" cy="210312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>
              <a:normAutofit/>
            </a:bodyPr>
            <a:lstStyle/>
            <a:p>
              <a:pPr marL="0" indent="0">
                <a:buNone/>
              </a:pPr>
              <a:r>
                <a:rPr lang="en-US" b="1" dirty="0">
                  <a:solidFill>
                    <a:srgbClr val="103B2A"/>
                  </a:solidFill>
                  <a:latin typeface="Aptos" pitchFamily="34" charset="0"/>
                  <a:ea typeface="Aptos" pitchFamily="34" charset="-122"/>
                  <a:cs typeface="Aptos" pitchFamily="34" charset="-120"/>
                </a:rPr>
                <a:t>Sanctuary and security</a:t>
              </a:r>
              <a:endParaRPr lang="en-US" dirty="0"/>
            </a:p>
          </p:txBody>
        </p:sp>
        <p:sp>
          <p:nvSpPr>
            <p:cNvPr id="26" name="Text 19"/>
            <p:cNvSpPr/>
            <p:nvPr/>
          </p:nvSpPr>
          <p:spPr>
            <a:xfrm>
              <a:off x="1316736" y="4270248"/>
              <a:ext cx="4233672" cy="420624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>
              <a:normAutofit/>
            </a:bodyPr>
            <a:lstStyle/>
            <a:p>
              <a:pPr marL="0" indent="0">
                <a:buNone/>
              </a:pPr>
              <a:r>
                <a:rPr lang="en-US" sz="1600" dirty="0">
                  <a:solidFill>
                    <a:srgbClr val="183B4D"/>
                  </a:solidFill>
                  <a:latin typeface="Aptos" pitchFamily="34" charset="0"/>
                  <a:ea typeface="Aptos" pitchFamily="34" charset="-122"/>
                  <a:cs typeface="Aptos" pitchFamily="34" charset="-120"/>
                </a:rPr>
                <a:t>Target hardening helps people remain safely at home where appropriate.</a:t>
              </a:r>
              <a:endParaRPr lang="en-US" sz="1600" dirty="0"/>
            </a:p>
          </p:txBody>
        </p:sp>
        <p:pic>
          <p:nvPicPr>
            <p:cNvPr id="27" name="Image 5" descr="/agent/turn1/workspace/input/files/file_ffbe7f3b/images/5.png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6149340" y="4032504"/>
              <a:ext cx="301752" cy="438912"/>
            </a:xfrm>
            <a:prstGeom prst="rect">
              <a:avLst/>
            </a:prstGeom>
          </p:spPr>
        </p:pic>
        <p:sp>
          <p:nvSpPr>
            <p:cNvPr id="28" name="Text 20"/>
            <p:cNvSpPr/>
            <p:nvPr/>
          </p:nvSpPr>
          <p:spPr>
            <a:xfrm>
              <a:off x="6647688" y="4014216"/>
              <a:ext cx="4233672" cy="210312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>
              <a:normAutofit/>
            </a:bodyPr>
            <a:lstStyle/>
            <a:p>
              <a:pPr marL="0" indent="0">
                <a:buNone/>
              </a:pPr>
              <a:r>
                <a:rPr lang="en-US" b="1" dirty="0">
                  <a:solidFill>
                    <a:srgbClr val="103B2A"/>
                  </a:solidFill>
                  <a:latin typeface="Aptos" pitchFamily="34" charset="0"/>
                  <a:ea typeface="Aptos" pitchFamily="34" charset="-122"/>
                  <a:cs typeface="Aptos" pitchFamily="34" charset="-120"/>
                </a:rPr>
                <a:t>Partnership delivery</a:t>
              </a:r>
              <a:endParaRPr lang="en-US" dirty="0"/>
            </a:p>
          </p:txBody>
        </p:sp>
        <p:sp>
          <p:nvSpPr>
            <p:cNvPr id="29" name="Text 21"/>
            <p:cNvSpPr/>
            <p:nvPr/>
          </p:nvSpPr>
          <p:spPr>
            <a:xfrm>
              <a:off x="6647688" y="4270248"/>
              <a:ext cx="4233672" cy="420624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>
              <a:normAutofit/>
            </a:bodyPr>
            <a:lstStyle/>
            <a:p>
              <a:pPr marL="0" indent="0">
                <a:buNone/>
              </a:pPr>
              <a:r>
                <a:rPr lang="en-US" sz="1600" dirty="0">
                  <a:solidFill>
                    <a:srgbClr val="183B4D"/>
                  </a:solidFill>
                  <a:latin typeface="Aptos" pitchFamily="34" charset="0"/>
                  <a:ea typeface="Aptos" pitchFamily="34" charset="-122"/>
                  <a:cs typeface="Aptos" pitchFamily="34" charset="-120"/>
                </a:rPr>
                <a:t>19 DASV sessions trained 442 people; 86 safeguarding sessions</a:t>
              </a:r>
              <a:endParaRPr lang="en-US" sz="1600" dirty="0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B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07A4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>
                <a:solidFill/>
              </a:defRPr>
            </a:pPr>
            <a:endParaRPr/>
          </a:p>
        </p:txBody>
      </p:sp>
      <p:sp>
        <p:nvSpPr>
          <p:cNvPr id="41" name="Rectangle 40"/>
          <p:cNvSpPr/>
          <p:nvPr/>
        </p:nvSpPr>
        <p:spPr>
          <a:xfrm>
            <a:off x="164592" y="0"/>
            <a:ext cx="36576" cy="6858000"/>
          </a:xfrm>
          <a:prstGeom prst="rect">
            <a:avLst/>
          </a:prstGeom>
          <a:solidFill>
            <a:srgbClr val="8DC63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>
                <a:solidFill/>
              </a:defRPr>
            </a:pPr>
            <a:endParaRPr/>
          </a:p>
        </p:txBody>
      </p:sp>
      <p:sp>
        <p:nvSpPr>
          <p:cNvPr id="2" name="Shape 0"/>
          <p:cNvSpPr/>
          <p:nvPr/>
        </p:nvSpPr>
        <p:spPr>
          <a:xfrm>
            <a:off x="0" y="0"/>
            <a:ext cx="12192000" cy="91440"/>
          </a:xfrm>
          <a:prstGeom prst="rect">
            <a:avLst/>
          </a:prstGeom>
          <a:solidFill>
            <a:srgbClr val="007A4D"/>
          </a:solidFill>
          <a:ln w="12700">
            <a:noFill/>
            <a:prstDash val="solid"/>
          </a:ln>
        </p:spPr>
        <p:txBody>
          <a:bodyPr/>
          <a:lstStyle/>
          <a:p>
            <a:pPr>
              <a:defRPr>
                <a:solidFill/>
              </a:defRPr>
            </a:pPr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0" y="91440"/>
            <a:ext cx="12192000" cy="41148"/>
          </a:xfrm>
          <a:prstGeom prst="rect">
            <a:avLst/>
          </a:prstGeom>
          <a:solidFill>
            <a:srgbClr val="8DC63F"/>
          </a:solidFill>
          <a:ln w="12700">
            <a:noFill/>
            <a:prstDash val="solid"/>
          </a:ln>
        </p:spPr>
        <p:txBody>
          <a:bodyPr/>
          <a:lstStyle/>
          <a:p>
            <a:pPr>
              <a:defRPr>
                <a:solidFill/>
              </a:defRPr>
            </a:pPr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566928" y="621792"/>
            <a:ext cx="9601200" cy="676656"/>
          </a:xfrm>
          <a:prstGeom prst="rect">
            <a:avLst/>
          </a:prstGeom>
          <a:noFill/>
          <a:ln>
            <a:noFill/>
          </a:ln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  <a:defRPr>
                <a:solidFill/>
              </a:defRPr>
            </a:pPr>
            <a:r>
              <a:rPr lang="en-US" sz="2800" b="1">
                <a:solidFill>
                  <a:srgbClr val="103B2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How last year’s delivery supported the strategy</a:t>
            </a:r>
            <a:endParaRPr lang="en-US" sz="2800"/>
          </a:p>
        </p:txBody>
      </p:sp>
      <p:sp>
        <p:nvSpPr>
          <p:cNvPr id="6" name="Shape 4"/>
          <p:cNvSpPr/>
          <p:nvPr/>
        </p:nvSpPr>
        <p:spPr>
          <a:xfrm>
            <a:off x="566928" y="1335024"/>
            <a:ext cx="841248" cy="64008"/>
          </a:xfrm>
          <a:prstGeom prst="rect">
            <a:avLst/>
          </a:prstGeom>
          <a:solidFill>
            <a:srgbClr val="8DC63F"/>
          </a:solidFill>
          <a:ln w="12700">
            <a:noFill/>
            <a:prstDash val="solid"/>
          </a:ln>
        </p:spPr>
        <p:txBody>
          <a:bodyPr/>
          <a:lstStyle/>
          <a:p>
            <a:pPr>
              <a:defRPr>
                <a:solidFill/>
              </a:defRPr>
            </a:pPr>
            <a:endParaRPr lang="en-GB"/>
          </a:p>
        </p:txBody>
      </p:sp>
      <p:sp>
        <p:nvSpPr>
          <p:cNvPr id="8" name="Text 6"/>
          <p:cNvSpPr/>
          <p:nvPr/>
        </p:nvSpPr>
        <p:spPr>
          <a:xfrm>
            <a:off x="777240" y="2139696"/>
            <a:ext cx="658368" cy="32918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  <a:defRPr>
                <a:solidFill/>
              </a:defRPr>
            </a:pPr>
            <a:r>
              <a:rPr lang="en-US" sz="1900" b="1">
                <a:solidFill>
                  <a:srgbClr val="007A4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01</a:t>
            </a:r>
            <a:endParaRPr lang="en-US" sz="1900"/>
          </a:p>
        </p:txBody>
      </p:sp>
      <p:sp>
        <p:nvSpPr>
          <p:cNvPr id="9" name="Text 7"/>
          <p:cNvSpPr/>
          <p:nvPr/>
        </p:nvSpPr>
        <p:spPr>
          <a:xfrm>
            <a:off x="1527048" y="2167128"/>
            <a:ext cx="2423160" cy="28346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  <a:defRPr>
                <a:solidFill/>
              </a:defRPr>
            </a:pPr>
            <a:r>
              <a:rPr lang="en-US" sz="2000" b="1" dirty="0">
                <a:solidFill>
                  <a:srgbClr val="103B2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Earlier identification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777240" y="2670048"/>
            <a:ext cx="3063240" cy="0"/>
          </a:xfrm>
          <a:prstGeom prst="line">
            <a:avLst/>
          </a:prstGeom>
          <a:noFill/>
          <a:ln w="34290">
            <a:noFill/>
            <a:prstDash val="solid"/>
          </a:ln>
        </p:spPr>
        <p:txBody>
          <a:bodyPr/>
          <a:lstStyle/>
          <a:p>
            <a:pPr>
              <a:defRPr>
                <a:solidFill/>
              </a:defRPr>
            </a:pPr>
            <a:endParaRPr lang="en-GB"/>
          </a:p>
        </p:txBody>
      </p:sp>
      <p:sp>
        <p:nvSpPr>
          <p:cNvPr id="11" name="Shape 9"/>
          <p:cNvSpPr/>
          <p:nvPr/>
        </p:nvSpPr>
        <p:spPr>
          <a:xfrm>
            <a:off x="777240" y="3044952"/>
            <a:ext cx="109728" cy="109728"/>
          </a:xfrm>
          <a:prstGeom prst="rect">
            <a:avLst/>
          </a:prstGeom>
          <a:solidFill>
            <a:srgbClr val="007A4D"/>
          </a:solidFill>
          <a:ln w="12700">
            <a:noFill/>
            <a:prstDash val="solid"/>
          </a:ln>
        </p:spPr>
        <p:txBody>
          <a:bodyPr/>
          <a:lstStyle/>
          <a:p>
            <a:pPr>
              <a:defRPr>
                <a:solidFill/>
              </a:defRPr>
            </a:pPr>
            <a:endParaRPr lang="en-GB"/>
          </a:p>
        </p:txBody>
      </p:sp>
      <p:sp>
        <p:nvSpPr>
          <p:cNvPr id="12" name="Text 10"/>
          <p:cNvSpPr/>
          <p:nvPr/>
        </p:nvSpPr>
        <p:spPr>
          <a:xfrm>
            <a:off x="996696" y="2971800"/>
            <a:ext cx="2926080" cy="34747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  <a:defRPr>
                <a:solidFill/>
              </a:defRPr>
            </a:pPr>
            <a:r>
              <a:rPr lang="en-US" sz="1500" dirty="0">
                <a:solidFill>
                  <a:srgbClr val="183B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Housing IDVA direct referral route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777240" y="3611880"/>
            <a:ext cx="109728" cy="109728"/>
          </a:xfrm>
          <a:prstGeom prst="rect">
            <a:avLst/>
          </a:prstGeom>
          <a:solidFill>
            <a:srgbClr val="007A4D"/>
          </a:solidFill>
          <a:ln w="12700">
            <a:noFill/>
            <a:prstDash val="solid"/>
          </a:ln>
        </p:spPr>
        <p:txBody>
          <a:bodyPr/>
          <a:lstStyle/>
          <a:p>
            <a:pPr>
              <a:defRPr>
                <a:solidFill/>
              </a:defRPr>
            </a:pPr>
            <a:endParaRPr lang="en-GB"/>
          </a:p>
        </p:txBody>
      </p:sp>
      <p:sp>
        <p:nvSpPr>
          <p:cNvPr id="14" name="Text 12"/>
          <p:cNvSpPr/>
          <p:nvPr/>
        </p:nvSpPr>
        <p:spPr>
          <a:xfrm>
            <a:off x="996696" y="3538728"/>
            <a:ext cx="2926080" cy="34747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  <a:defRPr>
                <a:solidFill/>
              </a:defRPr>
            </a:pPr>
            <a:r>
              <a:rPr lang="en-US" sz="1500">
                <a:solidFill>
                  <a:srgbClr val="183B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A8 IDVA and specialist language access</a:t>
            </a:r>
            <a:endParaRPr lang="en-US" sz="1500"/>
          </a:p>
        </p:txBody>
      </p:sp>
      <p:sp>
        <p:nvSpPr>
          <p:cNvPr id="15" name="Shape 13"/>
          <p:cNvSpPr/>
          <p:nvPr/>
        </p:nvSpPr>
        <p:spPr>
          <a:xfrm>
            <a:off x="777240" y="4178808"/>
            <a:ext cx="109728" cy="109728"/>
          </a:xfrm>
          <a:prstGeom prst="rect">
            <a:avLst/>
          </a:prstGeom>
          <a:solidFill>
            <a:srgbClr val="007A4D"/>
          </a:solidFill>
          <a:ln w="12700">
            <a:noFill/>
            <a:prstDash val="solid"/>
          </a:ln>
        </p:spPr>
        <p:txBody>
          <a:bodyPr/>
          <a:lstStyle/>
          <a:p>
            <a:pPr>
              <a:defRPr>
                <a:solidFill/>
              </a:defRPr>
            </a:pPr>
            <a:endParaRPr lang="en-GB"/>
          </a:p>
        </p:txBody>
      </p:sp>
      <p:sp>
        <p:nvSpPr>
          <p:cNvPr id="16" name="Text 14"/>
          <p:cNvSpPr/>
          <p:nvPr/>
        </p:nvSpPr>
        <p:spPr>
          <a:xfrm>
            <a:off x="996696" y="4105656"/>
            <a:ext cx="2926080" cy="34747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  <a:defRPr>
                <a:solidFill/>
              </a:defRPr>
            </a:pPr>
            <a:r>
              <a:rPr lang="en-US" sz="1500">
                <a:solidFill>
                  <a:srgbClr val="183B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Training embedded across housing and partners</a:t>
            </a:r>
            <a:endParaRPr lang="en-US" sz="1500"/>
          </a:p>
        </p:txBody>
      </p:sp>
      <p:sp>
        <p:nvSpPr>
          <p:cNvPr id="17" name="Shape 15"/>
          <p:cNvSpPr/>
          <p:nvPr/>
        </p:nvSpPr>
        <p:spPr>
          <a:xfrm>
            <a:off x="4178808" y="2121408"/>
            <a:ext cx="0" cy="2880360"/>
          </a:xfrm>
          <a:prstGeom prst="line">
            <a:avLst/>
          </a:prstGeom>
          <a:noFill/>
          <a:ln w="12700">
            <a:noFill/>
            <a:prstDash val="solid"/>
          </a:ln>
        </p:spPr>
        <p:txBody>
          <a:bodyPr/>
          <a:lstStyle/>
          <a:p>
            <a:pPr>
              <a:defRPr>
                <a:solidFill/>
              </a:defRPr>
            </a:pPr>
            <a:endParaRPr lang="en-GB"/>
          </a:p>
        </p:txBody>
      </p:sp>
      <p:sp>
        <p:nvSpPr>
          <p:cNvPr id="18" name="Text 16"/>
          <p:cNvSpPr/>
          <p:nvPr/>
        </p:nvSpPr>
        <p:spPr>
          <a:xfrm>
            <a:off x="4526280" y="2139696"/>
            <a:ext cx="658368" cy="32918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  <a:defRPr>
                <a:solidFill/>
              </a:defRPr>
            </a:pPr>
            <a:r>
              <a:rPr lang="en-US" sz="1900" b="1">
                <a:solidFill>
                  <a:srgbClr val="8DC63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02</a:t>
            </a:r>
            <a:endParaRPr lang="en-US" sz="1900"/>
          </a:p>
        </p:txBody>
      </p:sp>
      <p:sp>
        <p:nvSpPr>
          <p:cNvPr id="19" name="Text 17"/>
          <p:cNvSpPr/>
          <p:nvPr/>
        </p:nvSpPr>
        <p:spPr>
          <a:xfrm>
            <a:off x="5276088" y="2167128"/>
            <a:ext cx="2423160" cy="28346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>
              <a:buNone/>
              <a:defRPr>
                <a:solidFill/>
              </a:defRPr>
            </a:pPr>
            <a:r>
              <a:rPr lang="en-US" sz="2000" b="1">
                <a:solidFill>
                  <a:srgbClr val="103B2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Reduce homelessness</a:t>
            </a:r>
            <a:endParaRPr lang="en-US" sz="2000"/>
          </a:p>
        </p:txBody>
      </p:sp>
      <p:sp>
        <p:nvSpPr>
          <p:cNvPr id="20" name="Shape 18"/>
          <p:cNvSpPr/>
          <p:nvPr/>
        </p:nvSpPr>
        <p:spPr>
          <a:xfrm>
            <a:off x="4526280" y="2670048"/>
            <a:ext cx="3063240" cy="0"/>
          </a:xfrm>
          <a:prstGeom prst="line">
            <a:avLst/>
          </a:prstGeom>
          <a:noFill/>
          <a:ln w="34290">
            <a:noFill/>
            <a:prstDash val="solid"/>
          </a:ln>
        </p:spPr>
        <p:txBody>
          <a:bodyPr/>
          <a:lstStyle/>
          <a:p>
            <a:pPr>
              <a:defRPr>
                <a:solidFill/>
              </a:defRPr>
            </a:pPr>
            <a:endParaRPr lang="en-GB"/>
          </a:p>
        </p:txBody>
      </p:sp>
      <p:sp>
        <p:nvSpPr>
          <p:cNvPr id="21" name="Shape 19"/>
          <p:cNvSpPr/>
          <p:nvPr/>
        </p:nvSpPr>
        <p:spPr>
          <a:xfrm>
            <a:off x="4526280" y="3044952"/>
            <a:ext cx="109728" cy="109728"/>
          </a:xfrm>
          <a:prstGeom prst="rect">
            <a:avLst/>
          </a:prstGeom>
          <a:solidFill>
            <a:srgbClr val="8DC63F"/>
          </a:solidFill>
          <a:ln w="12700">
            <a:noFill/>
            <a:prstDash val="solid"/>
          </a:ln>
        </p:spPr>
        <p:txBody>
          <a:bodyPr/>
          <a:lstStyle/>
          <a:p>
            <a:pPr>
              <a:defRPr>
                <a:solidFill/>
              </a:defRPr>
            </a:pPr>
            <a:endParaRPr lang="en-GB"/>
          </a:p>
        </p:txBody>
      </p:sp>
      <p:sp>
        <p:nvSpPr>
          <p:cNvPr id="22" name="Text 20"/>
          <p:cNvSpPr/>
          <p:nvPr/>
        </p:nvSpPr>
        <p:spPr>
          <a:xfrm>
            <a:off x="4745736" y="2971800"/>
            <a:ext cx="2926080" cy="34747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  <a:defRPr>
                <a:solidFill/>
              </a:defRPr>
            </a:pPr>
            <a:r>
              <a:rPr lang="en-US" sz="1500">
                <a:solidFill>
                  <a:srgbClr val="183B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Refuge and dispersed options in place</a:t>
            </a:r>
            <a:endParaRPr lang="en-US" sz="1500"/>
          </a:p>
        </p:txBody>
      </p:sp>
      <p:sp>
        <p:nvSpPr>
          <p:cNvPr id="23" name="Shape 21"/>
          <p:cNvSpPr/>
          <p:nvPr/>
        </p:nvSpPr>
        <p:spPr>
          <a:xfrm>
            <a:off x="4526280" y="3611880"/>
            <a:ext cx="109728" cy="109728"/>
          </a:xfrm>
          <a:prstGeom prst="rect">
            <a:avLst/>
          </a:prstGeom>
          <a:solidFill>
            <a:srgbClr val="8DC63F"/>
          </a:solidFill>
          <a:ln w="12700">
            <a:noFill/>
            <a:prstDash val="solid"/>
          </a:ln>
        </p:spPr>
        <p:txBody>
          <a:bodyPr/>
          <a:lstStyle/>
          <a:p>
            <a:pPr>
              <a:defRPr>
                <a:solidFill/>
              </a:defRPr>
            </a:pPr>
            <a:endParaRPr lang="en-GB"/>
          </a:p>
        </p:txBody>
      </p:sp>
      <p:sp>
        <p:nvSpPr>
          <p:cNvPr id="24" name="Text 22"/>
          <p:cNvSpPr/>
          <p:nvPr/>
        </p:nvSpPr>
        <p:spPr>
          <a:xfrm>
            <a:off x="4745736" y="3538728"/>
            <a:ext cx="2926080" cy="34747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  <a:defRPr>
                <a:solidFill/>
              </a:defRPr>
            </a:pPr>
            <a:r>
              <a:rPr lang="en-US" sz="1500">
                <a:solidFill>
                  <a:srgbClr val="183B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Flexible funding for immediate practical barriers</a:t>
            </a:r>
            <a:endParaRPr lang="en-US" sz="1500"/>
          </a:p>
        </p:txBody>
      </p:sp>
      <p:sp>
        <p:nvSpPr>
          <p:cNvPr id="25" name="Shape 23"/>
          <p:cNvSpPr/>
          <p:nvPr/>
        </p:nvSpPr>
        <p:spPr>
          <a:xfrm>
            <a:off x="4526280" y="4178808"/>
            <a:ext cx="109728" cy="109728"/>
          </a:xfrm>
          <a:prstGeom prst="rect">
            <a:avLst/>
          </a:prstGeom>
          <a:solidFill>
            <a:srgbClr val="8DC63F"/>
          </a:solidFill>
          <a:ln w="12700">
            <a:noFill/>
            <a:prstDash val="solid"/>
          </a:ln>
        </p:spPr>
        <p:txBody>
          <a:bodyPr/>
          <a:lstStyle/>
          <a:p>
            <a:pPr>
              <a:defRPr>
                <a:solidFill/>
              </a:defRPr>
            </a:pPr>
            <a:endParaRPr lang="en-GB"/>
          </a:p>
        </p:txBody>
      </p:sp>
      <p:sp>
        <p:nvSpPr>
          <p:cNvPr id="26" name="Text 24"/>
          <p:cNvSpPr/>
          <p:nvPr/>
        </p:nvSpPr>
        <p:spPr>
          <a:xfrm>
            <a:off x="4745736" y="4105656"/>
            <a:ext cx="2926080" cy="34747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  <a:defRPr>
                <a:solidFill/>
              </a:defRPr>
            </a:pPr>
            <a:r>
              <a:rPr lang="en-US" sz="1500">
                <a:solidFill>
                  <a:srgbClr val="183B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Multi-agency advocacy through statutory pathways</a:t>
            </a:r>
            <a:endParaRPr lang="en-US" sz="1500"/>
          </a:p>
        </p:txBody>
      </p:sp>
      <p:sp>
        <p:nvSpPr>
          <p:cNvPr id="27" name="Shape 25"/>
          <p:cNvSpPr/>
          <p:nvPr/>
        </p:nvSpPr>
        <p:spPr>
          <a:xfrm>
            <a:off x="7927848" y="2121408"/>
            <a:ext cx="0" cy="2880360"/>
          </a:xfrm>
          <a:prstGeom prst="line">
            <a:avLst/>
          </a:prstGeom>
          <a:noFill/>
          <a:ln w="12700">
            <a:noFill/>
            <a:prstDash val="solid"/>
          </a:ln>
        </p:spPr>
        <p:txBody>
          <a:bodyPr/>
          <a:lstStyle/>
          <a:p>
            <a:pPr>
              <a:defRPr>
                <a:solidFill/>
              </a:defRPr>
            </a:pPr>
            <a:endParaRPr lang="en-GB"/>
          </a:p>
        </p:txBody>
      </p:sp>
      <p:sp>
        <p:nvSpPr>
          <p:cNvPr id="28" name="Text 26"/>
          <p:cNvSpPr/>
          <p:nvPr/>
        </p:nvSpPr>
        <p:spPr>
          <a:xfrm>
            <a:off x="8275320" y="2139696"/>
            <a:ext cx="658368" cy="32918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  <a:defRPr>
                <a:solidFill/>
              </a:defRPr>
            </a:pPr>
            <a:r>
              <a:rPr lang="en-US" sz="1900" b="1">
                <a:solidFill>
                  <a:srgbClr val="007A4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03</a:t>
            </a:r>
            <a:endParaRPr lang="en-US" sz="1900"/>
          </a:p>
        </p:txBody>
      </p:sp>
      <p:sp>
        <p:nvSpPr>
          <p:cNvPr id="29" name="Text 27"/>
          <p:cNvSpPr/>
          <p:nvPr/>
        </p:nvSpPr>
        <p:spPr>
          <a:xfrm>
            <a:off x="9025128" y="2167128"/>
            <a:ext cx="2423160" cy="28346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  <a:defRPr>
                <a:solidFill/>
              </a:defRPr>
            </a:pPr>
            <a:r>
              <a:rPr lang="en-US" sz="2000" b="1">
                <a:solidFill>
                  <a:srgbClr val="103B2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Sustain safer homes</a:t>
            </a:r>
            <a:endParaRPr lang="en-US" sz="2000"/>
          </a:p>
        </p:txBody>
      </p:sp>
      <p:sp>
        <p:nvSpPr>
          <p:cNvPr id="30" name="Shape 28"/>
          <p:cNvSpPr/>
          <p:nvPr/>
        </p:nvSpPr>
        <p:spPr>
          <a:xfrm>
            <a:off x="8275320" y="2670048"/>
            <a:ext cx="3063240" cy="0"/>
          </a:xfrm>
          <a:prstGeom prst="line">
            <a:avLst/>
          </a:prstGeom>
          <a:noFill/>
          <a:ln w="34290">
            <a:noFill/>
            <a:prstDash val="solid"/>
          </a:ln>
        </p:spPr>
        <p:txBody>
          <a:bodyPr/>
          <a:lstStyle/>
          <a:p>
            <a:pPr>
              <a:defRPr>
                <a:solidFill/>
              </a:defRPr>
            </a:pPr>
            <a:endParaRPr lang="en-GB"/>
          </a:p>
        </p:txBody>
      </p:sp>
      <p:sp>
        <p:nvSpPr>
          <p:cNvPr id="31" name="Shape 29"/>
          <p:cNvSpPr/>
          <p:nvPr/>
        </p:nvSpPr>
        <p:spPr>
          <a:xfrm>
            <a:off x="8275320" y="3044952"/>
            <a:ext cx="109728" cy="109728"/>
          </a:xfrm>
          <a:prstGeom prst="rect">
            <a:avLst/>
          </a:prstGeom>
          <a:solidFill>
            <a:srgbClr val="007A4D"/>
          </a:solidFill>
          <a:ln w="12700">
            <a:noFill/>
            <a:prstDash val="solid"/>
          </a:ln>
        </p:spPr>
        <p:txBody>
          <a:bodyPr/>
          <a:lstStyle/>
          <a:p>
            <a:pPr>
              <a:defRPr>
                <a:solidFill/>
              </a:defRPr>
            </a:pPr>
            <a:endParaRPr lang="en-GB"/>
          </a:p>
        </p:txBody>
      </p:sp>
      <p:sp>
        <p:nvSpPr>
          <p:cNvPr id="32" name="Text 30"/>
          <p:cNvSpPr/>
          <p:nvPr/>
        </p:nvSpPr>
        <p:spPr>
          <a:xfrm>
            <a:off x="8494776" y="2971800"/>
            <a:ext cx="2926080" cy="34747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  <a:defRPr>
                <a:solidFill/>
              </a:defRPr>
            </a:pPr>
            <a:r>
              <a:rPr lang="en-US" sz="1500" dirty="0">
                <a:solidFill>
                  <a:srgbClr val="183B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Additional security measures and support to ensure perp isn’t in the home</a:t>
            </a:r>
            <a:endParaRPr lang="en-US" sz="1500" dirty="0"/>
          </a:p>
        </p:txBody>
      </p:sp>
      <p:sp>
        <p:nvSpPr>
          <p:cNvPr id="33" name="Shape 31"/>
          <p:cNvSpPr/>
          <p:nvPr/>
        </p:nvSpPr>
        <p:spPr>
          <a:xfrm>
            <a:off x="8275320" y="3611880"/>
            <a:ext cx="109728" cy="109728"/>
          </a:xfrm>
          <a:prstGeom prst="rect">
            <a:avLst/>
          </a:prstGeom>
          <a:solidFill>
            <a:srgbClr val="007A4D"/>
          </a:solidFill>
          <a:ln w="12700">
            <a:noFill/>
            <a:prstDash val="solid"/>
          </a:ln>
        </p:spPr>
        <p:txBody>
          <a:bodyPr/>
          <a:lstStyle/>
          <a:p>
            <a:pPr>
              <a:defRPr>
                <a:solidFill/>
              </a:defRPr>
            </a:pPr>
            <a:endParaRPr lang="en-GB"/>
          </a:p>
        </p:txBody>
      </p:sp>
      <p:sp>
        <p:nvSpPr>
          <p:cNvPr id="34" name="Text 32"/>
          <p:cNvSpPr/>
          <p:nvPr/>
        </p:nvSpPr>
        <p:spPr>
          <a:xfrm>
            <a:off x="8494776" y="3538728"/>
            <a:ext cx="2926080" cy="34747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  <a:defRPr>
                <a:solidFill/>
              </a:defRPr>
            </a:pPr>
            <a:r>
              <a:rPr lang="en-US" sz="1500">
                <a:solidFill>
                  <a:srgbClr val="183B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Support for managed moves and tenancy options</a:t>
            </a:r>
            <a:endParaRPr lang="en-US" sz="1500"/>
          </a:p>
        </p:txBody>
      </p:sp>
      <p:sp>
        <p:nvSpPr>
          <p:cNvPr id="35" name="Shape 33"/>
          <p:cNvSpPr/>
          <p:nvPr/>
        </p:nvSpPr>
        <p:spPr>
          <a:xfrm>
            <a:off x="8275320" y="4178808"/>
            <a:ext cx="109728" cy="109728"/>
          </a:xfrm>
          <a:prstGeom prst="rect">
            <a:avLst/>
          </a:prstGeom>
          <a:solidFill>
            <a:srgbClr val="007A4D"/>
          </a:solidFill>
          <a:ln w="12700">
            <a:noFill/>
            <a:prstDash val="solid"/>
          </a:ln>
        </p:spPr>
        <p:txBody>
          <a:bodyPr/>
          <a:lstStyle/>
          <a:p>
            <a:pPr>
              <a:defRPr>
                <a:solidFill/>
              </a:defRPr>
            </a:pPr>
            <a:endParaRPr lang="en-GB"/>
          </a:p>
        </p:txBody>
      </p:sp>
      <p:sp>
        <p:nvSpPr>
          <p:cNvPr id="36" name="Text 34"/>
          <p:cNvSpPr/>
          <p:nvPr/>
        </p:nvSpPr>
        <p:spPr>
          <a:xfrm>
            <a:off x="8494776" y="4105656"/>
            <a:ext cx="2926080" cy="34747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  <a:defRPr>
                <a:solidFill/>
              </a:defRPr>
            </a:pPr>
            <a:r>
              <a:rPr lang="en-US" sz="1500">
                <a:solidFill>
                  <a:srgbClr val="183B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Survivor choice: remain safely or relocate</a:t>
            </a:r>
            <a:endParaRPr lang="en-US" sz="1500"/>
          </a:p>
        </p:txBody>
      </p:sp>
      <p:sp>
        <p:nvSpPr>
          <p:cNvPr id="39" name="Shape 37"/>
          <p:cNvSpPr/>
          <p:nvPr/>
        </p:nvSpPr>
        <p:spPr>
          <a:xfrm>
            <a:off x="566928" y="6510528"/>
            <a:ext cx="11018520" cy="0"/>
          </a:xfrm>
          <a:prstGeom prst="line">
            <a:avLst/>
          </a:prstGeom>
          <a:noFill/>
          <a:ln w="10160">
            <a:noFill/>
            <a:prstDash val="solid"/>
          </a:ln>
        </p:spPr>
        <p:txBody>
          <a:bodyPr/>
          <a:lstStyle/>
          <a:p>
            <a:pPr>
              <a:defRPr>
                <a:solidFill/>
              </a:defRPr>
            </a:pPr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B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07A4D"/>
          </a:solidFill>
          <a:ln w="12700">
            <a:solidFill>
              <a:srgbClr val="007A4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36576" cy="6858000"/>
          </a:xfrm>
          <a:prstGeom prst="rect">
            <a:avLst/>
          </a:prstGeom>
          <a:solidFill>
            <a:srgbClr val="8DC63F"/>
          </a:solidFill>
          <a:ln w="12700">
            <a:solidFill>
              <a:srgbClr val="8DC63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Shape 2"/>
          <p:cNvSpPr/>
          <p:nvPr/>
        </p:nvSpPr>
        <p:spPr>
          <a:xfrm>
            <a:off x="676656" y="6364224"/>
            <a:ext cx="9052560" cy="13716"/>
          </a:xfrm>
          <a:prstGeom prst="rect">
            <a:avLst/>
          </a:prstGeom>
          <a:solidFill>
            <a:srgbClr val="E6EEE9"/>
          </a:solidFill>
          <a:ln w="12700">
            <a:solidFill>
              <a:srgbClr val="E6EEE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8961120" cy="40233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103B2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What the Needs Assessment covers:</a:t>
            </a:r>
            <a:endParaRPr lang="en-US" sz="2500" dirty="0"/>
          </a:p>
        </p:txBody>
      </p:sp>
      <p:sp>
        <p:nvSpPr>
          <p:cNvPr id="10" name="Shape 8"/>
          <p:cNvSpPr/>
          <p:nvPr/>
        </p:nvSpPr>
        <p:spPr>
          <a:xfrm>
            <a:off x="4528456" y="2734492"/>
            <a:ext cx="3017520" cy="987552"/>
          </a:xfrm>
          <a:prstGeom prst="rect">
            <a:avLst/>
          </a:prstGeom>
          <a:solidFill>
            <a:srgbClr val="007A4D"/>
          </a:solidFill>
          <a:ln w="12700">
            <a:solidFill>
              <a:srgbClr val="007A4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" name="Text 9"/>
          <p:cNvSpPr/>
          <p:nvPr/>
        </p:nvSpPr>
        <p:spPr>
          <a:xfrm>
            <a:off x="4659086" y="2734492"/>
            <a:ext cx="2743200" cy="9875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 fontScale="92500"/>
          </a:bodyPr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Needs Assessment</a:t>
            </a:r>
            <a:endParaRPr lang="en-US" sz="2800" dirty="0"/>
          </a:p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2026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1856231" y="1278854"/>
            <a:ext cx="658368" cy="73152"/>
          </a:xfrm>
          <a:prstGeom prst="rect">
            <a:avLst/>
          </a:prstGeom>
          <a:solidFill>
            <a:srgbClr val="007A4D"/>
          </a:solidFill>
          <a:ln w="12700">
            <a:solidFill>
              <a:srgbClr val="007A4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" name="Text 11"/>
          <p:cNvSpPr/>
          <p:nvPr/>
        </p:nvSpPr>
        <p:spPr>
          <a:xfrm>
            <a:off x="1856231" y="1434302"/>
            <a:ext cx="2971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103B2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Local context</a:t>
            </a: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1856231" y="1763486"/>
            <a:ext cx="3154680" cy="58521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1400" dirty="0">
                <a:solidFill>
                  <a:srgbClr val="183B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Population, housing and recorded domestic abuse data.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7690975" y="1213540"/>
            <a:ext cx="658368" cy="73152"/>
          </a:xfrm>
          <a:prstGeom prst="rect">
            <a:avLst/>
          </a:prstGeom>
          <a:solidFill>
            <a:srgbClr val="00A19A"/>
          </a:solidFill>
          <a:ln w="12700">
            <a:solidFill>
              <a:srgbClr val="00A19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6" name="Text 14"/>
          <p:cNvSpPr/>
          <p:nvPr/>
        </p:nvSpPr>
        <p:spPr>
          <a:xfrm>
            <a:off x="7690975" y="1368988"/>
            <a:ext cx="2971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103B2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provision</a:t>
            </a: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7690975" y="1698172"/>
            <a:ext cx="3154680" cy="58521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1400" dirty="0">
                <a:solidFill>
                  <a:srgbClr val="183B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Refuge, dispersed accommodation, IDVA, sanctuary and flexible funding.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702346" y="3498668"/>
            <a:ext cx="658368" cy="73152"/>
          </a:xfrm>
          <a:prstGeom prst="rect">
            <a:avLst/>
          </a:prstGeom>
          <a:solidFill>
            <a:srgbClr val="5E7F35"/>
          </a:solidFill>
          <a:ln w="12700">
            <a:solidFill>
              <a:srgbClr val="5E7F3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9" name="Text 17"/>
          <p:cNvSpPr/>
          <p:nvPr/>
        </p:nvSpPr>
        <p:spPr>
          <a:xfrm>
            <a:off x="702346" y="3654116"/>
            <a:ext cx="2971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103B2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Demand</a:t>
            </a:r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702346" y="3983300"/>
            <a:ext cx="3154680" cy="58521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1400" dirty="0">
                <a:solidFill>
                  <a:srgbClr val="183B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Referrals, MARAC, housing needs and homelessness signals.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8681575" y="3803469"/>
            <a:ext cx="658368" cy="73152"/>
          </a:xfrm>
          <a:prstGeom prst="rect">
            <a:avLst/>
          </a:prstGeom>
          <a:solidFill>
            <a:srgbClr val="E7A939"/>
          </a:solidFill>
          <a:ln w="12700">
            <a:solidFill>
              <a:srgbClr val="E7A93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2" name="Text 20"/>
          <p:cNvSpPr/>
          <p:nvPr/>
        </p:nvSpPr>
        <p:spPr>
          <a:xfrm>
            <a:off x="8681575" y="3958917"/>
            <a:ext cx="2971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103B2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Barriers</a:t>
            </a:r>
            <a:endParaRPr lang="en-US" dirty="0"/>
          </a:p>
        </p:txBody>
      </p:sp>
      <p:sp>
        <p:nvSpPr>
          <p:cNvPr id="23" name="Text 21"/>
          <p:cNvSpPr/>
          <p:nvPr/>
        </p:nvSpPr>
        <p:spPr>
          <a:xfrm>
            <a:off x="8681575" y="4288101"/>
            <a:ext cx="3154680" cy="58521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1400" dirty="0">
                <a:solidFill>
                  <a:srgbClr val="183B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Access, eligibility, tenure, pets, NRPF, CPA and complex needs.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4798423" y="5075356"/>
            <a:ext cx="658368" cy="73152"/>
          </a:xfrm>
          <a:prstGeom prst="rect">
            <a:avLst/>
          </a:prstGeom>
          <a:solidFill>
            <a:srgbClr val="103B2A"/>
          </a:solidFill>
          <a:ln w="12700">
            <a:solidFill>
              <a:srgbClr val="103B2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5" name="Text 23"/>
          <p:cNvSpPr/>
          <p:nvPr/>
        </p:nvSpPr>
        <p:spPr>
          <a:xfrm>
            <a:off x="4798423" y="5230804"/>
            <a:ext cx="2971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103B2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Lived experience</a:t>
            </a:r>
            <a:endParaRPr lang="en-US" dirty="0"/>
          </a:p>
        </p:txBody>
      </p:sp>
      <p:sp>
        <p:nvSpPr>
          <p:cNvPr id="26" name="Text 24"/>
          <p:cNvSpPr/>
          <p:nvPr/>
        </p:nvSpPr>
        <p:spPr>
          <a:xfrm>
            <a:off x="4798423" y="5559988"/>
            <a:ext cx="3154680" cy="58521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1400" dirty="0">
                <a:solidFill>
                  <a:srgbClr val="183B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 case studies and targeted multi-agency discussions.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B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07A4D"/>
          </a:solidFill>
          <a:ln w="12700">
            <a:solidFill>
              <a:srgbClr val="007A4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36576" cy="6858000"/>
          </a:xfrm>
          <a:prstGeom prst="rect">
            <a:avLst/>
          </a:prstGeom>
          <a:solidFill>
            <a:srgbClr val="8DC63F"/>
          </a:solidFill>
          <a:ln w="12700">
            <a:solidFill>
              <a:srgbClr val="8DC63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Shape 2"/>
          <p:cNvSpPr/>
          <p:nvPr/>
        </p:nvSpPr>
        <p:spPr>
          <a:xfrm>
            <a:off x="676656" y="6364224"/>
            <a:ext cx="9052560" cy="13716"/>
          </a:xfrm>
          <a:prstGeom prst="rect">
            <a:avLst/>
          </a:prstGeom>
          <a:solidFill>
            <a:srgbClr val="E6EEE9"/>
          </a:solidFill>
          <a:ln w="12700">
            <a:solidFill>
              <a:srgbClr val="E6EEE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8961120" cy="40233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103B2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What we learned: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58368" y="877824"/>
            <a:ext cx="960120" cy="54864"/>
          </a:xfrm>
          <a:prstGeom prst="rect">
            <a:avLst/>
          </a:prstGeom>
          <a:solidFill>
            <a:srgbClr val="8DC63F"/>
          </a:solidFill>
          <a:ln w="12700">
            <a:solidFill>
              <a:srgbClr val="8DC63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 7"/>
          <p:cNvSpPr/>
          <p:nvPr/>
        </p:nvSpPr>
        <p:spPr>
          <a:xfrm>
            <a:off x="658368" y="1005840"/>
            <a:ext cx="9875520" cy="3017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6D787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needs assessment highlights practical, legal, financial and specialist barriers that standard routes do not always capture.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713232" y="2215464"/>
            <a:ext cx="19659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700" b="1" dirty="0">
                <a:solidFill>
                  <a:srgbClr val="007A4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42</a:t>
            </a:r>
            <a:endParaRPr lang="en-US" sz="4700" dirty="0"/>
          </a:p>
        </p:txBody>
      </p:sp>
      <p:sp>
        <p:nvSpPr>
          <p:cNvPr id="11" name="Text 9"/>
          <p:cNvSpPr/>
          <p:nvPr/>
        </p:nvSpPr>
        <p:spPr>
          <a:xfrm>
            <a:off x="786384" y="3075000"/>
            <a:ext cx="3154680" cy="6583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183B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Instances where a household was unable to receive support from refuge in 2025–26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777240" y="3833952"/>
            <a:ext cx="3108960" cy="18288"/>
          </a:xfrm>
          <a:prstGeom prst="rect">
            <a:avLst/>
          </a:prstGeom>
          <a:solidFill>
            <a:srgbClr val="E6EEE9"/>
          </a:solidFill>
          <a:ln w="12700">
            <a:solidFill>
              <a:srgbClr val="E6EEE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" name="Text 11"/>
          <p:cNvSpPr/>
          <p:nvPr/>
        </p:nvSpPr>
        <p:spPr>
          <a:xfrm>
            <a:off x="777240" y="3916248"/>
            <a:ext cx="3200400" cy="1149528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>
            <a:normAutofit/>
          </a:bodyPr>
          <a:lstStyle/>
          <a:p>
            <a:pPr marL="0" indent="0" algn="l">
              <a:buNone/>
            </a:pPr>
            <a:r>
              <a:rPr lang="en-US" sz="1400" dirty="0">
                <a:solidFill>
                  <a:srgbClr val="183B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Reasons included proximity to the perpetrator, NRPF, mental health, substance use and other access or eligibility barriers.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462272" y="1645920"/>
            <a:ext cx="658368" cy="73152"/>
          </a:xfrm>
          <a:prstGeom prst="rect">
            <a:avLst/>
          </a:prstGeom>
          <a:solidFill>
            <a:srgbClr val="007A4D"/>
          </a:solidFill>
          <a:ln w="12700">
            <a:solidFill>
              <a:srgbClr val="007A4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5" name="Text 13"/>
          <p:cNvSpPr/>
          <p:nvPr/>
        </p:nvSpPr>
        <p:spPr>
          <a:xfrm>
            <a:off x="4462272" y="1847088"/>
            <a:ext cx="2880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103B2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Accommodation &amp; access</a:t>
            </a: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4462272" y="2212848"/>
            <a:ext cx="3063240" cy="987552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83B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Limited suitable options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83B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Distance / proximity risk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83B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Pets and larger families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7982712" y="1645920"/>
            <a:ext cx="658368" cy="73152"/>
          </a:xfrm>
          <a:prstGeom prst="rect">
            <a:avLst/>
          </a:prstGeom>
          <a:solidFill>
            <a:srgbClr val="00A19A"/>
          </a:solidFill>
          <a:ln w="12700">
            <a:solidFill>
              <a:srgbClr val="00A19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8" name="Text 16"/>
          <p:cNvSpPr/>
          <p:nvPr/>
        </p:nvSpPr>
        <p:spPr>
          <a:xfrm>
            <a:off x="7982712" y="1847088"/>
            <a:ext cx="2880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103B2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Housing system</a:t>
            </a: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7982712" y="2212848"/>
            <a:ext cx="3063240" cy="987552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83B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Employment and benefit rules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83B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Evidence and tenure barriers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83B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Move-on delays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4462272" y="3703320"/>
            <a:ext cx="658368" cy="73152"/>
          </a:xfrm>
          <a:prstGeom prst="rect">
            <a:avLst/>
          </a:prstGeom>
          <a:solidFill>
            <a:srgbClr val="E7A939"/>
          </a:solidFill>
          <a:ln w="12700">
            <a:solidFill>
              <a:srgbClr val="E7A93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1" name="Text 19"/>
          <p:cNvSpPr/>
          <p:nvPr/>
        </p:nvSpPr>
        <p:spPr>
          <a:xfrm>
            <a:off x="4462272" y="3904488"/>
            <a:ext cx="2880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103B2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Specialist needs</a:t>
            </a:r>
            <a:endParaRPr lang="en-US" dirty="0"/>
          </a:p>
        </p:txBody>
      </p:sp>
      <p:sp>
        <p:nvSpPr>
          <p:cNvPr id="22" name="Text 20"/>
          <p:cNvSpPr/>
          <p:nvPr/>
        </p:nvSpPr>
        <p:spPr>
          <a:xfrm>
            <a:off x="4462272" y="4270248"/>
            <a:ext cx="3063240" cy="987552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83B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NRPF and immigration advice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83B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Complex mental health / substance use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83B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Child to Parent Abuse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7982712" y="3703320"/>
            <a:ext cx="658368" cy="73152"/>
          </a:xfrm>
          <a:prstGeom prst="rect">
            <a:avLst/>
          </a:prstGeom>
          <a:solidFill>
            <a:srgbClr val="5E7F35"/>
          </a:solidFill>
          <a:ln w="12700">
            <a:solidFill>
              <a:srgbClr val="5E7F3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4" name="Text 22"/>
          <p:cNvSpPr/>
          <p:nvPr/>
        </p:nvSpPr>
        <p:spPr>
          <a:xfrm>
            <a:off x="7982712" y="3904488"/>
            <a:ext cx="2880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103B2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Capacity &amp; consistency</a:t>
            </a:r>
            <a:endParaRPr lang="en-US" dirty="0"/>
          </a:p>
        </p:txBody>
      </p:sp>
      <p:sp>
        <p:nvSpPr>
          <p:cNvPr id="25" name="Text 23"/>
          <p:cNvSpPr/>
          <p:nvPr/>
        </p:nvSpPr>
        <p:spPr>
          <a:xfrm>
            <a:off x="7982712" y="4270248"/>
            <a:ext cx="3063240" cy="987552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83B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Workforce pressure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83B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Inconsistent pathways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83B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Data capture gaps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B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07A4D"/>
          </a:solidFill>
          <a:ln w="12700">
            <a:solidFill>
              <a:srgbClr val="007A4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36576" cy="6858000"/>
          </a:xfrm>
          <a:prstGeom prst="rect">
            <a:avLst/>
          </a:prstGeom>
          <a:solidFill>
            <a:srgbClr val="8DC63F"/>
          </a:solidFill>
          <a:ln w="12700">
            <a:solidFill>
              <a:srgbClr val="8DC63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Shape 2"/>
          <p:cNvSpPr/>
          <p:nvPr/>
        </p:nvSpPr>
        <p:spPr>
          <a:xfrm>
            <a:off x="676656" y="6364224"/>
            <a:ext cx="9052560" cy="13716"/>
          </a:xfrm>
          <a:prstGeom prst="rect">
            <a:avLst/>
          </a:prstGeom>
          <a:solidFill>
            <a:srgbClr val="E6EEE9"/>
          </a:solidFill>
          <a:ln w="12700">
            <a:solidFill>
              <a:srgbClr val="E6EEE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Text 5"/>
          <p:cNvSpPr/>
          <p:nvPr/>
        </p:nvSpPr>
        <p:spPr>
          <a:xfrm>
            <a:off x="676656" y="395659"/>
            <a:ext cx="9817608" cy="1024999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103B2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20 case studies highlight what works and what needs consistency</a:t>
            </a:r>
            <a:endParaRPr lang="en-US" sz="2500" dirty="0"/>
          </a:p>
        </p:txBody>
      </p:sp>
      <p:sp>
        <p:nvSpPr>
          <p:cNvPr id="8" name="Shape 6"/>
          <p:cNvSpPr/>
          <p:nvPr/>
        </p:nvSpPr>
        <p:spPr>
          <a:xfrm>
            <a:off x="640080" y="1174497"/>
            <a:ext cx="839453" cy="132734"/>
          </a:xfrm>
          <a:prstGeom prst="rect">
            <a:avLst/>
          </a:prstGeom>
          <a:solidFill>
            <a:srgbClr val="8DC63F"/>
          </a:solidFill>
          <a:ln w="12700">
            <a:solidFill>
              <a:srgbClr val="8DC63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 dirty="0"/>
          </a:p>
        </p:txBody>
      </p:sp>
      <p:sp>
        <p:nvSpPr>
          <p:cNvPr id="12" name="Shape 10"/>
          <p:cNvSpPr/>
          <p:nvPr/>
        </p:nvSpPr>
        <p:spPr>
          <a:xfrm>
            <a:off x="713232" y="1862330"/>
            <a:ext cx="4983480" cy="18288"/>
          </a:xfrm>
          <a:prstGeom prst="rect">
            <a:avLst/>
          </a:prstGeom>
          <a:solidFill>
            <a:srgbClr val="007A4D"/>
          </a:solidFill>
          <a:ln w="12700">
            <a:solidFill>
              <a:srgbClr val="007A4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" name="Shape 11"/>
          <p:cNvSpPr/>
          <p:nvPr/>
        </p:nvSpPr>
        <p:spPr>
          <a:xfrm>
            <a:off x="6400800" y="1862330"/>
            <a:ext cx="4983480" cy="18288"/>
          </a:xfrm>
          <a:prstGeom prst="rect">
            <a:avLst/>
          </a:prstGeom>
          <a:solidFill>
            <a:srgbClr val="E7A939"/>
          </a:solidFill>
          <a:ln w="12700">
            <a:solidFill>
              <a:srgbClr val="E7A93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" name="Text 12"/>
          <p:cNvSpPr/>
          <p:nvPr/>
        </p:nvSpPr>
        <p:spPr>
          <a:xfrm>
            <a:off x="713232" y="2081786"/>
            <a:ext cx="4023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03B2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What is working well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713232" y="2529842"/>
            <a:ext cx="5074920" cy="2740148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83B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Early access to safe accommodation when risk is acute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83B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Survivor-led and flexible housing pathways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83B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Coordinated multi-agency response around stability and recovery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83B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Options to remain near support networks where it is safe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6400800" y="2081786"/>
            <a:ext cx="4343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03B2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Where consistency needs attention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6400800" y="2529842"/>
            <a:ext cx="5166360" cy="276758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83B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Limited availability of suitable accommodation in some circumstances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83B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Delays in housing decision-making and move-on pathways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83B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Specialist gaps for NRPF, pets, complex needs and CPA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83B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Sustaining IDVA capacity where cases need intensive engagement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713232" y="5349240"/>
            <a:ext cx="10607040" cy="18288"/>
          </a:xfrm>
          <a:prstGeom prst="rect">
            <a:avLst/>
          </a:prstGeom>
          <a:solidFill>
            <a:srgbClr val="E6EEE9"/>
          </a:solidFill>
          <a:ln w="12700">
            <a:solidFill>
              <a:srgbClr val="E6EEE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B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07A4D"/>
          </a:solidFill>
          <a:ln>
            <a:solidFill>
              <a:srgbClr val="007A4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164592" y="0"/>
            <a:ext cx="36576" cy="6858000"/>
          </a:xfrm>
          <a:prstGeom prst="rect">
            <a:avLst/>
          </a:prstGeom>
          <a:solidFill>
            <a:srgbClr val="8DC63F"/>
          </a:solidFill>
          <a:ln>
            <a:solidFill>
              <a:srgbClr val="8DC6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29A336-097D-2789-33B0-D649CACA9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85800"/>
            <a:ext cx="10789920" cy="972373"/>
          </a:xfrm>
        </p:spPr>
        <p:txBody>
          <a:bodyPr anchor="b">
            <a:normAutofit/>
          </a:bodyPr>
          <a:lstStyle/>
          <a:p>
            <a:r>
              <a:rPr lang="en-GB" sz="2500" b="1" dirty="0">
                <a:solidFill>
                  <a:srgbClr val="103B2A"/>
                </a:solidFill>
              </a:rPr>
              <a:t>Next Steps for 2026-27</a:t>
            </a:r>
          </a:p>
        </p:txBody>
      </p:sp>
      <p:graphicFrame>
        <p:nvGraphicFramePr>
          <p:cNvPr id="8" name="Content Placeholder 4">
            <a:extLst>
              <a:ext uri="{FF2B5EF4-FFF2-40B4-BE49-F238E27FC236}">
                <a16:creationId xmlns:a16="http://schemas.microsoft.com/office/drawing/2014/main" id="{2A48A7BE-03C2-36D6-D5D0-FAA7ECA217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5824636"/>
              </p:ext>
              <p:ext uri="{E7BDC344-281C-4309-B0C6-D0EE65EED2A8}">
                <p202:designPr xmlns:p202="http://schemas.microsoft.com/office/powerpoint/2020/02/main">
                  <p202:designTagLst>
                    <p202:designTag name="ARCH:1:CLS" val="SmartArt"/>
                    <p202:designTag name="ARCH:1:VSVAR" val="Timeline"/>
                  </p202:designTagLst>
                </p202:designPr>
              </p:ext>
            </p:extLst>
          </p:nvPr>
        </p:nvGraphicFramePr>
        <p:xfrm>
          <a:off x="685800" y="1828800"/>
          <a:ext cx="10789920" cy="4389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09054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701</Words>
  <Application>Microsoft Office PowerPoint</Application>
  <PresentationFormat>Widescreen</PresentationFormat>
  <Paragraphs>133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Next Steps for 2026-27</vt:lpstr>
      <vt:lpstr>PowerPoint Presentation</vt:lpstr>
    </vt:vector>
  </TitlesOfParts>
  <Company>Peterborough City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Martha Ross-Smith</dc:creator>
  <cp:lastModifiedBy>Vickie Crompton</cp:lastModifiedBy>
  <cp:revision>2</cp:revision>
  <dcterms:created xsi:type="dcterms:W3CDTF">2026-06-10T13:55:07Z</dcterms:created>
  <dcterms:modified xsi:type="dcterms:W3CDTF">2026-07-02T09:50:46Z</dcterms:modified>
</cp:coreProperties>
</file>