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4"/>
  </p:notesMasterIdLst>
  <p:sldIdLst>
    <p:sldId id="256" r:id="rId5"/>
    <p:sldId id="257" r:id="rId6"/>
    <p:sldId id="308" r:id="rId7"/>
    <p:sldId id="258" r:id="rId8"/>
    <p:sldId id="260" r:id="rId9"/>
    <p:sldId id="320" r:id="rId10"/>
    <p:sldId id="370" r:id="rId11"/>
    <p:sldId id="369" r:id="rId12"/>
    <p:sldId id="372" r:id="rId13"/>
    <p:sldId id="283" r:id="rId14"/>
    <p:sldId id="378" r:id="rId15"/>
    <p:sldId id="376" r:id="rId16"/>
    <p:sldId id="261" r:id="rId17"/>
    <p:sldId id="262" r:id="rId18"/>
    <p:sldId id="265" r:id="rId19"/>
    <p:sldId id="264" r:id="rId20"/>
    <p:sldId id="286" r:id="rId21"/>
    <p:sldId id="312" r:id="rId22"/>
    <p:sldId id="266" r:id="rId23"/>
    <p:sldId id="314" r:id="rId24"/>
    <p:sldId id="267" r:id="rId25"/>
    <p:sldId id="317" r:id="rId26"/>
    <p:sldId id="379" r:id="rId27"/>
    <p:sldId id="373" r:id="rId28"/>
    <p:sldId id="337" r:id="rId29"/>
    <p:sldId id="269" r:id="rId30"/>
    <p:sldId id="318" r:id="rId31"/>
    <p:sldId id="347" r:id="rId32"/>
    <p:sldId id="270" r:id="rId33"/>
    <p:sldId id="271" r:id="rId34"/>
    <p:sldId id="272" r:id="rId35"/>
    <p:sldId id="273" r:id="rId36"/>
    <p:sldId id="274" r:id="rId37"/>
    <p:sldId id="345" r:id="rId38"/>
    <p:sldId id="285" r:id="rId39"/>
    <p:sldId id="310" r:id="rId40"/>
    <p:sldId id="288" r:id="rId41"/>
    <p:sldId id="292" r:id="rId42"/>
    <p:sldId id="297" r:id="rId43"/>
    <p:sldId id="309" r:id="rId44"/>
    <p:sldId id="300" r:id="rId45"/>
    <p:sldId id="299" r:id="rId46"/>
    <p:sldId id="298" r:id="rId47"/>
    <p:sldId id="313" r:id="rId48"/>
    <p:sldId id="276" r:id="rId49"/>
    <p:sldId id="278" r:id="rId50"/>
    <p:sldId id="301" r:id="rId51"/>
    <p:sldId id="279" r:id="rId52"/>
    <p:sldId id="302" r:id="rId53"/>
    <p:sldId id="344" r:id="rId54"/>
    <p:sldId id="342" r:id="rId55"/>
    <p:sldId id="343" r:id="rId56"/>
    <p:sldId id="280" r:id="rId57"/>
    <p:sldId id="316" r:id="rId58"/>
    <p:sldId id="282" r:id="rId59"/>
    <p:sldId id="335" r:id="rId60"/>
    <p:sldId id="333" r:id="rId61"/>
    <p:sldId id="346" r:id="rId62"/>
    <p:sldId id="348" r:id="rId63"/>
    <p:sldId id="349" r:id="rId64"/>
    <p:sldId id="294" r:id="rId65"/>
    <p:sldId id="303" r:id="rId66"/>
    <p:sldId id="315" r:id="rId67"/>
    <p:sldId id="350" r:id="rId68"/>
    <p:sldId id="311" r:id="rId69"/>
    <p:sldId id="319" r:id="rId70"/>
    <p:sldId id="351" r:id="rId71"/>
    <p:sldId id="361" r:id="rId72"/>
    <p:sldId id="362" r:id="rId7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827AA852-6583-DF3E-AF12-7C3DA176FF17}" name="Uche Ezekwueme" initials="UE" userId="S::Uche.Ezekwueme@cambridgeshire.gov.uk::0656431d-534f-40c9-bbbe-f71a8128eefc" providerId="AD"/>
  <p188:author id="{CFD29354-E383-51BB-29B6-10695D3DB475}" name="Michael Yates" initials="MY" userId="S::Michael.Yates@cambridgeshire.gov.uk::06a0a663-53fd-4d24-9a36-524d3b59d61e" providerId="AD"/>
  <p188:author id="{14508A64-452C-D305-809B-F2E1442B234B}" name="Jack Hicks" initials="JH" userId="S::Jack.Hicks@cambridgeshire.gov.uk::2b9c6a7b-eab9-4479-83cf-004ae7932934" providerId="AD"/>
  <p188:author id="{4AE7229A-B3FE-0EF3-0F5A-A5C175C10186}" name="Leigh Roberts" initials="LR" userId="S::Leigh.Roberts@cambridgeshire.gov.uk::cf05d133-2b7b-4f25-9223-ee78c0d66fa8" providerId="AD"/>
  <p188:author id="{368C17A3-6D29-1E3E-7A8F-5A9B7E3795AE}" name="Malika Patel" initials="MP" userId="S::malika.patel@cambridgeshire.gov.uk::afa629fa-7866-46c9-b9d9-01d66d3ff08e" providerId="AD"/>
  <p188:author id="{FC3093FC-FAE4-6800-D6F8-27F1809C8328}" name="Alexandra Miles" initials="AM" userId="S::Alexandra.Miles@cambridgeshire.gov.uk::ab94794a-6e9f-4704-9f25-6cda48cdfd9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9CEFE0-36BE-5375-7DB3-4DAB15FDE97C}" v="2" dt="2026-05-26T14:06:20.766"/>
    <p1510:client id="{79A442F7-4B4D-0C51-0AC7-25F8E36953D4}" v="23" dt="2026-05-25T10:50:28.7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79"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AE9D6D-BCA0-4D2A-AD75-A671E07292E2}" type="datetimeFigureOut">
              <a:rPr lang="en-GB" smtClean="0"/>
              <a:t>29/05/2026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49FAAE-178E-4C68-9200-BB27F4A33DC9}" type="slidenum">
              <a:rPr lang="en-GB" smtClean="0"/>
              <a:t>‹#›</a:t>
            </a:fld>
            <a:endParaRPr lang="en-GB"/>
          </a:p>
        </p:txBody>
      </p:sp>
    </p:spTree>
    <p:extLst>
      <p:ext uri="{BB962C8B-B14F-4D97-AF65-F5344CB8AC3E}">
        <p14:creationId xmlns:p14="http://schemas.microsoft.com/office/powerpoint/2010/main" val="1921451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ambridgeshireinsight.org.uk/communitysafety/community-safety-partnerships/cambridge-city/"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cambridgeshireinsight.org.uk/communitysafety/community-safety-partnerships/cambridge-city/"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49FAAE-178E-4C68-9200-BB27F4A33DC9}" type="slidenum">
              <a:rPr lang="en-GB" smtClean="0"/>
              <a:t>6</a:t>
            </a:fld>
            <a:endParaRPr lang="en-GB"/>
          </a:p>
        </p:txBody>
      </p:sp>
    </p:spTree>
    <p:extLst>
      <p:ext uri="{BB962C8B-B14F-4D97-AF65-F5344CB8AC3E}">
        <p14:creationId xmlns:p14="http://schemas.microsoft.com/office/powerpoint/2010/main" val="523942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49FAAE-178E-4C68-9200-BB27F4A33DC9}" type="slidenum">
              <a:rPr lang="en-GB" smtClean="0"/>
              <a:t>30</a:t>
            </a:fld>
            <a:endParaRPr lang="en-GB"/>
          </a:p>
        </p:txBody>
      </p:sp>
    </p:spTree>
    <p:extLst>
      <p:ext uri="{BB962C8B-B14F-4D97-AF65-F5344CB8AC3E}">
        <p14:creationId xmlns:p14="http://schemas.microsoft.com/office/powerpoint/2010/main" val="2642780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It should be noted that at the time of writing this report there is a lot of media coverage on the Epstein files.</a:t>
            </a:r>
          </a:p>
        </p:txBody>
      </p:sp>
      <p:sp>
        <p:nvSpPr>
          <p:cNvPr id="4" name="Slide Number Placeholder 3"/>
          <p:cNvSpPr>
            <a:spLocks noGrp="1"/>
          </p:cNvSpPr>
          <p:nvPr>
            <p:ph type="sldNum" sz="quarter" idx="5"/>
          </p:nvPr>
        </p:nvSpPr>
        <p:spPr/>
        <p:txBody>
          <a:bodyPr/>
          <a:lstStyle/>
          <a:p>
            <a:fld id="{8C49FAAE-178E-4C68-9200-BB27F4A33DC9}" type="slidenum">
              <a:rPr lang="en-GB" smtClean="0"/>
              <a:t>31</a:t>
            </a:fld>
            <a:endParaRPr lang="en-GB"/>
          </a:p>
        </p:txBody>
      </p:sp>
    </p:spTree>
    <p:extLst>
      <p:ext uri="{BB962C8B-B14F-4D97-AF65-F5344CB8AC3E}">
        <p14:creationId xmlns:p14="http://schemas.microsoft.com/office/powerpoint/2010/main" val="2680199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Arial" panose="020B0604020202020204" pitchFamily="34" charset="0"/>
                <a:cs typeface="Arial" panose="020B0604020202020204" pitchFamily="34" charset="0"/>
              </a:rPr>
              <a:t>Reporting sexual offences does not always happen immediately after the offence has occurred. Analysis has been completed on the difference between the date an offence was recorded by the police and the date when the offence occurred. It should be noted that offences can span a wide time period, and analysis here focuses on the offence start date rather than the offence end date due to data completeness. </a:t>
            </a:r>
          </a:p>
        </p:txBody>
      </p:sp>
      <p:sp>
        <p:nvSpPr>
          <p:cNvPr id="4" name="Slide Number Placeholder 3"/>
          <p:cNvSpPr>
            <a:spLocks noGrp="1"/>
          </p:cNvSpPr>
          <p:nvPr>
            <p:ph type="sldNum" sz="quarter" idx="5"/>
          </p:nvPr>
        </p:nvSpPr>
        <p:spPr/>
        <p:txBody>
          <a:bodyPr/>
          <a:lstStyle/>
          <a:p>
            <a:fld id="{8C49FAAE-178E-4C68-9200-BB27F4A33DC9}" type="slidenum">
              <a:rPr lang="en-GB" smtClean="0"/>
              <a:t>33</a:t>
            </a:fld>
            <a:endParaRPr lang="en-GB"/>
          </a:p>
        </p:txBody>
      </p:sp>
    </p:spTree>
    <p:extLst>
      <p:ext uri="{BB962C8B-B14F-4D97-AF65-F5344CB8AC3E}">
        <p14:creationId xmlns:p14="http://schemas.microsoft.com/office/powerpoint/2010/main" val="1567915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3DC7C-EF3A-39D7-2AC7-E72BB05BC7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64C745-E122-40EB-FCC6-D9A7EEAE8C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8A0638-A42C-013F-8AD8-9A5C212641F1}"/>
              </a:ext>
            </a:extLst>
          </p:cNvPr>
          <p:cNvSpPr>
            <a:spLocks noGrp="1"/>
          </p:cNvSpPr>
          <p:nvPr>
            <p:ph type="body" idx="1"/>
          </p:nvPr>
        </p:nvSpPr>
        <p:spPr/>
        <p:txBody>
          <a:bodyPr/>
          <a:lstStyle/>
          <a:p>
            <a:r>
              <a:rPr lang="en-GB" sz="1200">
                <a:cs typeface="Arial" panose="020B0604020202020204" pitchFamily="34" charset="0"/>
              </a:rPr>
              <a:t>During the further analysis, it was highlighted that some of the offence groups may be relevant in the context of sexual offences. However, due to the Home Office Counting Rules, these offences are not recorded under ‘sexual offences’. These include: </a:t>
            </a:r>
          </a:p>
          <a:p>
            <a:pPr marL="171450" indent="-171450">
              <a:buFontTx/>
              <a:buChar char="-"/>
            </a:pPr>
            <a:r>
              <a:rPr lang="en-GB" sz="1200">
                <a:cs typeface="Arial" panose="020B0604020202020204" pitchFamily="34" charset="0"/>
              </a:rPr>
              <a:t>Take or to make or to distribute indecent photographs or pseudo- photographs, of children.</a:t>
            </a:r>
          </a:p>
          <a:p>
            <a:pPr marL="171450" indent="-171450">
              <a:buFontTx/>
              <a:buChar char="-"/>
            </a:pPr>
            <a:r>
              <a:rPr lang="en-GB" sz="1200">
                <a:cs typeface="Arial" panose="020B0604020202020204" pitchFamily="34" charset="0"/>
              </a:rPr>
              <a:t>Possession of an indecent or pseudo indecent photo of a child.</a:t>
            </a:r>
          </a:p>
          <a:p>
            <a:pPr marL="171450" indent="-171450">
              <a:buFontTx/>
              <a:buChar char="-"/>
            </a:pPr>
            <a:r>
              <a:rPr lang="en-GB" sz="1200">
                <a:cs typeface="Arial" panose="020B0604020202020204" pitchFamily="34" charset="0"/>
              </a:rPr>
              <a:t>Possession of extreme pornographic image - a person performing an act of intercourse or oral sex with an animal (whether dead or alive) (bestiality).</a:t>
            </a:r>
          </a:p>
          <a:p>
            <a:pPr marL="0" indent="0">
              <a:buFontTx/>
              <a:buNone/>
            </a:pPr>
            <a:r>
              <a:rPr lang="en-GB" sz="1200">
                <a:cs typeface="Arial" panose="020B0604020202020204" pitchFamily="34" charset="0"/>
              </a:rPr>
              <a:t> </a:t>
            </a:r>
          </a:p>
          <a:p>
            <a:pPr marL="0" indent="0">
              <a:buFontTx/>
              <a:buNone/>
            </a:pPr>
            <a:r>
              <a:rPr lang="en-GB" sz="1200">
                <a:cs typeface="Arial" panose="020B0604020202020204" pitchFamily="34" charset="0"/>
              </a:rPr>
              <a:t>After querying this with Cambridgeshire Constabulary, it was highlighted that </a:t>
            </a:r>
            <a:r>
              <a:rPr lang="en-GB" sz="1200" kern="1200">
                <a:solidFill>
                  <a:schemeClr val="tx1"/>
                </a:solidFill>
                <a:effectLst/>
                <a:latin typeface="+mn-lt"/>
                <a:ea typeface="+mn-ea"/>
                <a:cs typeface="+mn-cs"/>
              </a:rPr>
              <a:t>the three offences are part of the Obscene Publications sub-section within the Miscellaneous Crimes against Society section of the Home office Counting Rules (HOCR). It was </a:t>
            </a:r>
            <a:r>
              <a:rPr lang="en-GB" sz="1200">
                <a:cs typeface="Arial" panose="020B0604020202020204" pitchFamily="34" charset="0"/>
              </a:rPr>
              <a:t>suggested that these specific offences may be more aligned to ‘obscene publications’ as opposed to direct sexual offences.</a:t>
            </a:r>
          </a:p>
        </p:txBody>
      </p:sp>
      <p:sp>
        <p:nvSpPr>
          <p:cNvPr id="4" name="Slide Number Placeholder 3">
            <a:extLst>
              <a:ext uri="{FF2B5EF4-FFF2-40B4-BE49-F238E27FC236}">
                <a16:creationId xmlns:a16="http://schemas.microsoft.com/office/drawing/2014/main" id="{720B0796-14C2-3792-384C-D4C4AEBA8E70}"/>
              </a:ext>
            </a:extLst>
          </p:cNvPr>
          <p:cNvSpPr>
            <a:spLocks noGrp="1"/>
          </p:cNvSpPr>
          <p:nvPr>
            <p:ph type="sldNum" sz="quarter" idx="5"/>
          </p:nvPr>
        </p:nvSpPr>
        <p:spPr/>
        <p:txBody>
          <a:bodyPr/>
          <a:lstStyle/>
          <a:p>
            <a:fld id="{8C49FAAE-178E-4C68-9200-BB27F4A33DC9}" type="slidenum">
              <a:rPr lang="en-GB" smtClean="0"/>
              <a:t>34</a:t>
            </a:fld>
            <a:endParaRPr lang="en-GB"/>
          </a:p>
        </p:txBody>
      </p:sp>
    </p:spTree>
    <p:extLst>
      <p:ext uri="{BB962C8B-B14F-4D97-AF65-F5344CB8AC3E}">
        <p14:creationId xmlns:p14="http://schemas.microsoft.com/office/powerpoint/2010/main" val="21928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The decrease seen in YE September 2023 is likely to have been impacted by the change in new Home Office counting rules introduced in April 2023. This was referenced in the previous strategic assessment, which can be found here: </a:t>
            </a:r>
            <a:r>
              <a:rPr lang="en-GB">
                <a:hlinkClick r:id="rId3"/>
              </a:rPr>
              <a:t>Cambridgeshire &amp; Peterborough Insight – Crime &amp; Community Safety – Community Safety Partnerships – Cambridge City</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The increase in incidents could be a result of online incident reporting making it more accessible for people to raise concerns and report incidents.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DARDRs – There were no ongoing or completed Domestic Abuse Related Death Reviews in East Cambridgeshire in 2025.</a:t>
            </a:r>
          </a:p>
          <a:p>
            <a:endParaRPr lang="en-GB"/>
          </a:p>
        </p:txBody>
      </p:sp>
      <p:sp>
        <p:nvSpPr>
          <p:cNvPr id="4" name="Slide Number Placeholder 3"/>
          <p:cNvSpPr>
            <a:spLocks noGrp="1"/>
          </p:cNvSpPr>
          <p:nvPr>
            <p:ph type="sldNum" sz="quarter" idx="5"/>
          </p:nvPr>
        </p:nvSpPr>
        <p:spPr/>
        <p:txBody>
          <a:bodyPr/>
          <a:lstStyle/>
          <a:p>
            <a:fld id="{8C49FAAE-178E-4C68-9200-BB27F4A33DC9}" type="slidenum">
              <a:rPr lang="en-GB" smtClean="0"/>
              <a:t>35</a:t>
            </a:fld>
            <a:endParaRPr lang="en-GB"/>
          </a:p>
        </p:txBody>
      </p:sp>
    </p:spTree>
    <p:extLst>
      <p:ext uri="{BB962C8B-B14F-4D97-AF65-F5344CB8AC3E}">
        <p14:creationId xmlns:p14="http://schemas.microsoft.com/office/powerpoint/2010/main" val="3495947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247CA-2CCA-0A14-A5D0-AECA69B467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5E342E-229B-2B22-962E-88B1AFE470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802CCF-7865-18EC-AD37-B6D2A5AB41E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The decrease seen in YE September 2023 is likely to have been impacted by the change in new Home Office counting rules introduced in April 2023. This was referenced in the previous strategic assessment, which can be found here: </a:t>
            </a:r>
            <a:r>
              <a:rPr lang="en-GB">
                <a:hlinkClick r:id="rId3"/>
              </a:rPr>
              <a:t>Cambridgeshire &amp; Peterborough Insight – Crime &amp; Community Safety – Community Safety Partnerships – Cambridge City</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The increase in incidents was said by Cambridgeshire Constabulary to potentially be a result of online incident reporting making it more accessible for people to raise concerns and report incidents.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DARDRs – There were no ongoing or completed Domestic Abuse Related Death Reviews in East Cambridgeshire in 2025.</a:t>
            </a:r>
          </a:p>
          <a:p>
            <a:endParaRPr lang="en-GB"/>
          </a:p>
        </p:txBody>
      </p:sp>
      <p:sp>
        <p:nvSpPr>
          <p:cNvPr id="4" name="Slide Number Placeholder 3">
            <a:extLst>
              <a:ext uri="{FF2B5EF4-FFF2-40B4-BE49-F238E27FC236}">
                <a16:creationId xmlns:a16="http://schemas.microsoft.com/office/drawing/2014/main" id="{7F578BA5-16A9-F0E7-1D65-DBE15D8C40CD}"/>
              </a:ext>
            </a:extLst>
          </p:cNvPr>
          <p:cNvSpPr>
            <a:spLocks noGrp="1"/>
          </p:cNvSpPr>
          <p:nvPr>
            <p:ph type="sldNum" sz="quarter" idx="5"/>
          </p:nvPr>
        </p:nvSpPr>
        <p:spPr/>
        <p:txBody>
          <a:bodyPr/>
          <a:lstStyle/>
          <a:p>
            <a:fld id="{8C49FAAE-178E-4C68-9200-BB27F4A33DC9}" type="slidenum">
              <a:rPr lang="en-GB" smtClean="0"/>
              <a:t>36</a:t>
            </a:fld>
            <a:endParaRPr lang="en-GB"/>
          </a:p>
        </p:txBody>
      </p:sp>
    </p:spTree>
    <p:extLst>
      <p:ext uri="{BB962C8B-B14F-4D97-AF65-F5344CB8AC3E}">
        <p14:creationId xmlns:p14="http://schemas.microsoft.com/office/powerpoint/2010/main" val="3715307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49FAAE-178E-4C68-9200-BB27F4A33DC9}" type="slidenum">
              <a:rPr lang="en-GB" smtClean="0"/>
              <a:t>39</a:t>
            </a:fld>
            <a:endParaRPr lang="en-GB"/>
          </a:p>
        </p:txBody>
      </p:sp>
    </p:spTree>
    <p:extLst>
      <p:ext uri="{BB962C8B-B14F-4D97-AF65-F5344CB8AC3E}">
        <p14:creationId xmlns:p14="http://schemas.microsoft.com/office/powerpoint/2010/main" val="1802655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A68BF-2E59-8C02-5437-AD66CAAC2E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EDD31F-2384-BE40-2AD6-C9D376C9F8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A326D7-DFFC-1B6E-0199-1BC1089C458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Arial" panose="020B0604020202020204" pitchFamily="34" charset="0"/>
                <a:ea typeface="Calibri" panose="020F0502020204030204" pitchFamily="34" charset="0"/>
                <a:cs typeface="Arial" panose="020B0604020202020204" pitchFamily="34" charset="0"/>
              </a:rPr>
              <a:t>Note that this does not necessarily reflect that Cambridgeshire Constabulary was the responsible police force. See technical notes on the NRM process in Appendix A.7 NRM data.</a:t>
            </a:r>
          </a:p>
          <a:p>
            <a:endParaRPr lang="en-GB"/>
          </a:p>
        </p:txBody>
      </p:sp>
      <p:sp>
        <p:nvSpPr>
          <p:cNvPr id="4" name="Slide Number Placeholder 3">
            <a:extLst>
              <a:ext uri="{FF2B5EF4-FFF2-40B4-BE49-F238E27FC236}">
                <a16:creationId xmlns:a16="http://schemas.microsoft.com/office/drawing/2014/main" id="{C64B8893-49A5-3D89-FFF2-A0C935A38613}"/>
              </a:ext>
            </a:extLst>
          </p:cNvPr>
          <p:cNvSpPr>
            <a:spLocks noGrp="1"/>
          </p:cNvSpPr>
          <p:nvPr>
            <p:ph type="sldNum" sz="quarter" idx="5"/>
          </p:nvPr>
        </p:nvSpPr>
        <p:spPr/>
        <p:txBody>
          <a:bodyPr/>
          <a:lstStyle/>
          <a:p>
            <a:fld id="{8C49FAAE-178E-4C68-9200-BB27F4A33DC9}" type="slidenum">
              <a:rPr lang="en-GB" smtClean="0"/>
              <a:t>40</a:t>
            </a:fld>
            <a:endParaRPr lang="en-GB"/>
          </a:p>
        </p:txBody>
      </p:sp>
    </p:spTree>
    <p:extLst>
      <p:ext uri="{BB962C8B-B14F-4D97-AF65-F5344CB8AC3E}">
        <p14:creationId xmlns:p14="http://schemas.microsoft.com/office/powerpoint/2010/main" val="485114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BE037-B084-944A-8470-73F91C8E26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424BBA-E350-D426-81CA-697BE33BD6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3B0301-EE3D-AE51-702D-DE5B23530AB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These numbers should not be taken as a true representation of the levels of modern slavery offending in South Cambridgeshire, or countywide, due to high levels of underreporting for this crime type. It should also be noted that local district boundaries are irrelevant to the trafficking and exploitation of people as organised crime gangs are known to move people within the UK. The Partnership should work closely with cross-border agencies.</a:t>
            </a:r>
          </a:p>
          <a:p>
            <a:endParaRPr lang="en-GB"/>
          </a:p>
        </p:txBody>
      </p:sp>
      <p:sp>
        <p:nvSpPr>
          <p:cNvPr id="4" name="Slide Number Placeholder 3">
            <a:extLst>
              <a:ext uri="{FF2B5EF4-FFF2-40B4-BE49-F238E27FC236}">
                <a16:creationId xmlns:a16="http://schemas.microsoft.com/office/drawing/2014/main" id="{D0EFCDAC-73F9-2048-271F-A76819373264}"/>
              </a:ext>
            </a:extLst>
          </p:cNvPr>
          <p:cNvSpPr>
            <a:spLocks noGrp="1"/>
          </p:cNvSpPr>
          <p:nvPr>
            <p:ph type="sldNum" sz="quarter" idx="5"/>
          </p:nvPr>
        </p:nvSpPr>
        <p:spPr/>
        <p:txBody>
          <a:bodyPr/>
          <a:lstStyle/>
          <a:p>
            <a:fld id="{8C49FAAE-178E-4C68-9200-BB27F4A33DC9}" type="slidenum">
              <a:rPr lang="en-GB" smtClean="0"/>
              <a:t>41</a:t>
            </a:fld>
            <a:endParaRPr lang="en-GB"/>
          </a:p>
        </p:txBody>
      </p:sp>
    </p:spTree>
    <p:extLst>
      <p:ext uri="{BB962C8B-B14F-4D97-AF65-F5344CB8AC3E}">
        <p14:creationId xmlns:p14="http://schemas.microsoft.com/office/powerpoint/2010/main" val="4215782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D7AF5-25FB-F733-1D73-61DB1B9D67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D850B3-0F46-6DAF-D886-A60DCE38E5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730F53-76D1-D8E6-03B1-3B5E662B9D1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F9432D5-14FF-7D43-6BFD-909F26E17834}"/>
              </a:ext>
            </a:extLst>
          </p:cNvPr>
          <p:cNvSpPr>
            <a:spLocks noGrp="1"/>
          </p:cNvSpPr>
          <p:nvPr>
            <p:ph type="sldNum" sz="quarter" idx="5"/>
          </p:nvPr>
        </p:nvSpPr>
        <p:spPr/>
        <p:txBody>
          <a:bodyPr/>
          <a:lstStyle/>
          <a:p>
            <a:fld id="{8C49FAAE-178E-4C68-9200-BB27F4A33DC9}" type="slidenum">
              <a:rPr lang="en-GB" smtClean="0"/>
              <a:t>42</a:t>
            </a:fld>
            <a:endParaRPr lang="en-GB"/>
          </a:p>
        </p:txBody>
      </p:sp>
    </p:spTree>
    <p:extLst>
      <p:ext uri="{BB962C8B-B14F-4D97-AF65-F5344CB8AC3E}">
        <p14:creationId xmlns:p14="http://schemas.microsoft.com/office/powerpoint/2010/main" val="1371927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808A0-D42B-820A-2174-D48EF3726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FF5566-0FD6-F5AE-73AE-0238788F6C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8E6422-E186-6F77-AF07-7620789FD82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39ABE4C-7A71-2FE2-C966-3B094CFE5574}"/>
              </a:ext>
            </a:extLst>
          </p:cNvPr>
          <p:cNvSpPr>
            <a:spLocks noGrp="1"/>
          </p:cNvSpPr>
          <p:nvPr>
            <p:ph type="sldNum" sz="quarter" idx="5"/>
          </p:nvPr>
        </p:nvSpPr>
        <p:spPr/>
        <p:txBody>
          <a:bodyPr/>
          <a:lstStyle/>
          <a:p>
            <a:fld id="{8C49FAAE-178E-4C68-9200-BB27F4A33DC9}" type="slidenum">
              <a:rPr lang="en-GB" smtClean="0"/>
              <a:t>7</a:t>
            </a:fld>
            <a:endParaRPr lang="en-GB"/>
          </a:p>
        </p:txBody>
      </p:sp>
    </p:spTree>
    <p:extLst>
      <p:ext uri="{BB962C8B-B14F-4D97-AF65-F5344CB8AC3E}">
        <p14:creationId xmlns:p14="http://schemas.microsoft.com/office/powerpoint/2010/main" val="548024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B14D3-9ECE-7BCF-BE33-2478BE41E7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3849E2-01FB-CD8B-4244-1E03014FC7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F14454-3A1B-8154-EB8C-87B18801E5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CSE is a marker that can be applied to any offence that fits the criteria for CSE by police. It is worth noting that like other markers that can be applied there is a potential level of inconsistency in the application of the marker. It would be worth investigating how reliable the marker is as an accurate reflection of CSE crimes within the local police data. </a:t>
            </a:r>
          </a:p>
          <a:p>
            <a:endParaRPr lang="en-GB"/>
          </a:p>
        </p:txBody>
      </p:sp>
      <p:sp>
        <p:nvSpPr>
          <p:cNvPr id="4" name="Slide Number Placeholder 3">
            <a:extLst>
              <a:ext uri="{FF2B5EF4-FFF2-40B4-BE49-F238E27FC236}">
                <a16:creationId xmlns:a16="http://schemas.microsoft.com/office/drawing/2014/main" id="{1F559DB3-6DAB-4AD2-C7F5-F5F221FFD6EF}"/>
              </a:ext>
            </a:extLst>
          </p:cNvPr>
          <p:cNvSpPr>
            <a:spLocks noGrp="1"/>
          </p:cNvSpPr>
          <p:nvPr>
            <p:ph type="sldNum" sz="quarter" idx="5"/>
          </p:nvPr>
        </p:nvSpPr>
        <p:spPr/>
        <p:txBody>
          <a:bodyPr/>
          <a:lstStyle/>
          <a:p>
            <a:fld id="{8C49FAAE-178E-4C68-9200-BB27F4A33DC9}" type="slidenum">
              <a:rPr lang="en-GB" smtClean="0"/>
              <a:t>43</a:t>
            </a:fld>
            <a:endParaRPr lang="en-GB"/>
          </a:p>
        </p:txBody>
      </p:sp>
    </p:spTree>
    <p:extLst>
      <p:ext uri="{BB962C8B-B14F-4D97-AF65-F5344CB8AC3E}">
        <p14:creationId xmlns:p14="http://schemas.microsoft.com/office/powerpoint/2010/main" val="4202994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220AA-BA60-0007-6793-54EA0FE365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42CB9-3C95-B3EA-9948-A007A7D2F7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3ED419-5A8C-BFAB-BC90-AA07F6ACB62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5C51331-23C4-7C0D-0848-DAFAB397F84E}"/>
              </a:ext>
            </a:extLst>
          </p:cNvPr>
          <p:cNvSpPr>
            <a:spLocks noGrp="1"/>
          </p:cNvSpPr>
          <p:nvPr>
            <p:ph type="sldNum" sz="quarter" idx="5"/>
          </p:nvPr>
        </p:nvSpPr>
        <p:spPr/>
        <p:txBody>
          <a:bodyPr/>
          <a:lstStyle/>
          <a:p>
            <a:fld id="{8C49FAAE-178E-4C68-9200-BB27F4A33DC9}" type="slidenum">
              <a:rPr lang="en-GB" smtClean="0"/>
              <a:t>44</a:t>
            </a:fld>
            <a:endParaRPr lang="en-GB"/>
          </a:p>
        </p:txBody>
      </p:sp>
    </p:spTree>
    <p:extLst>
      <p:ext uri="{BB962C8B-B14F-4D97-AF65-F5344CB8AC3E}">
        <p14:creationId xmlns:p14="http://schemas.microsoft.com/office/powerpoint/2010/main" val="15370582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49FAAE-178E-4C68-9200-BB27F4A33DC9}" type="slidenum">
              <a:rPr lang="en-GB" smtClean="0"/>
              <a:t>46</a:t>
            </a:fld>
            <a:endParaRPr lang="en-GB"/>
          </a:p>
        </p:txBody>
      </p:sp>
    </p:spTree>
    <p:extLst>
      <p:ext uri="{BB962C8B-B14F-4D97-AF65-F5344CB8AC3E}">
        <p14:creationId xmlns:p14="http://schemas.microsoft.com/office/powerpoint/2010/main" val="3596583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latin typeface="Arial" panose="020B0604020202020204" pitchFamily="34" charset="0"/>
                <a:cs typeface="Arial" panose="020B0604020202020204" pitchFamily="34" charset="0"/>
              </a:rPr>
              <a:t>Youth-related ASB has been analysed by applying a keyword search to the incident description field to identify incidents that are likely to be youth-related. It should be noted that this is not a perfect measure, it may include some incidents where young people were present or victims, but the incident itself was not directly attributable to young people. Despite this limitation, it represents the best available indicator of police recorded youth related ASB</a:t>
            </a:r>
            <a:endParaRPr lang="en-GB"/>
          </a:p>
        </p:txBody>
      </p:sp>
      <p:sp>
        <p:nvSpPr>
          <p:cNvPr id="4" name="Slide Number Placeholder 3"/>
          <p:cNvSpPr>
            <a:spLocks noGrp="1"/>
          </p:cNvSpPr>
          <p:nvPr>
            <p:ph type="sldNum" sz="quarter" idx="5"/>
          </p:nvPr>
        </p:nvSpPr>
        <p:spPr/>
        <p:txBody>
          <a:bodyPr/>
          <a:lstStyle/>
          <a:p>
            <a:fld id="{8C49FAAE-178E-4C68-9200-BB27F4A33DC9}" type="slidenum">
              <a:rPr lang="en-GB" smtClean="0"/>
              <a:t>48</a:t>
            </a:fld>
            <a:endParaRPr lang="en-GB"/>
          </a:p>
        </p:txBody>
      </p:sp>
    </p:spTree>
    <p:extLst>
      <p:ext uri="{BB962C8B-B14F-4D97-AF65-F5344CB8AC3E}">
        <p14:creationId xmlns:p14="http://schemas.microsoft.com/office/powerpoint/2010/main" val="1251768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6D837-F416-6C23-FB37-B295BF7713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8FEA66-D3D0-1515-3162-C237EFAA14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4929E7-701D-134B-927E-9D26F50FB60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8FBC667-30A7-5E8F-7933-959C06C72EE8}"/>
              </a:ext>
            </a:extLst>
          </p:cNvPr>
          <p:cNvSpPr>
            <a:spLocks noGrp="1"/>
          </p:cNvSpPr>
          <p:nvPr>
            <p:ph type="sldNum" sz="quarter" idx="5"/>
          </p:nvPr>
        </p:nvSpPr>
        <p:spPr/>
        <p:txBody>
          <a:bodyPr/>
          <a:lstStyle/>
          <a:p>
            <a:fld id="{8C49FAAE-178E-4C68-9200-BB27F4A33DC9}" type="slidenum">
              <a:rPr lang="en-GB" smtClean="0"/>
              <a:t>50</a:t>
            </a:fld>
            <a:endParaRPr lang="en-GB"/>
          </a:p>
        </p:txBody>
      </p:sp>
    </p:spTree>
    <p:extLst>
      <p:ext uri="{BB962C8B-B14F-4D97-AF65-F5344CB8AC3E}">
        <p14:creationId xmlns:p14="http://schemas.microsoft.com/office/powerpoint/2010/main" val="35389910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6172B-B679-CC81-CD21-5BA383E3A1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82DF3F-9B1B-D9CE-C7A9-3635895DC2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E65E9F-EEB4-5C61-9FB0-C8C2901234A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3965670-429C-3EA1-BEAB-4C9A9C894FD8}"/>
              </a:ext>
            </a:extLst>
          </p:cNvPr>
          <p:cNvSpPr>
            <a:spLocks noGrp="1"/>
          </p:cNvSpPr>
          <p:nvPr>
            <p:ph type="sldNum" sz="quarter" idx="5"/>
          </p:nvPr>
        </p:nvSpPr>
        <p:spPr/>
        <p:txBody>
          <a:bodyPr/>
          <a:lstStyle/>
          <a:p>
            <a:fld id="{8C49FAAE-178E-4C68-9200-BB27F4A33DC9}" type="slidenum">
              <a:rPr lang="en-GB" smtClean="0"/>
              <a:t>51</a:t>
            </a:fld>
            <a:endParaRPr lang="en-GB"/>
          </a:p>
        </p:txBody>
      </p:sp>
    </p:spTree>
    <p:extLst>
      <p:ext uri="{BB962C8B-B14F-4D97-AF65-F5344CB8AC3E}">
        <p14:creationId xmlns:p14="http://schemas.microsoft.com/office/powerpoint/2010/main" val="40529789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49FAAE-178E-4C68-9200-BB27F4A33DC9}" type="slidenum">
              <a:rPr lang="en-GB" smtClean="0"/>
              <a:t>62</a:t>
            </a:fld>
            <a:endParaRPr lang="en-GB"/>
          </a:p>
        </p:txBody>
      </p:sp>
    </p:spTree>
    <p:extLst>
      <p:ext uri="{BB962C8B-B14F-4D97-AF65-F5344CB8AC3E}">
        <p14:creationId xmlns:p14="http://schemas.microsoft.com/office/powerpoint/2010/main" val="22000997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A3A6A-6CC7-E380-4587-96BC4E1D5A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AF9F8B-F099-EE75-EF90-A0F6C70986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ECC564-8CF4-DD5B-DE16-04B062D0058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0BA48EF-2EDE-987C-14E8-B1C4B214CF0A}"/>
              </a:ext>
            </a:extLst>
          </p:cNvPr>
          <p:cNvSpPr>
            <a:spLocks noGrp="1"/>
          </p:cNvSpPr>
          <p:nvPr>
            <p:ph type="sldNum" sz="quarter" idx="5"/>
          </p:nvPr>
        </p:nvSpPr>
        <p:spPr/>
        <p:txBody>
          <a:bodyPr/>
          <a:lstStyle/>
          <a:p>
            <a:fld id="{8C49FAAE-178E-4C68-9200-BB27F4A33DC9}" type="slidenum">
              <a:rPr lang="en-GB" smtClean="0"/>
              <a:t>63</a:t>
            </a:fld>
            <a:endParaRPr lang="en-GB"/>
          </a:p>
        </p:txBody>
      </p:sp>
    </p:spTree>
    <p:extLst>
      <p:ext uri="{BB962C8B-B14F-4D97-AF65-F5344CB8AC3E}">
        <p14:creationId xmlns:p14="http://schemas.microsoft.com/office/powerpoint/2010/main" val="15788859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1C312-2BC7-EE68-83F9-14063E24DD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573FD1-F30C-8A84-E77E-9CB9F8680F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429FC3-B2E6-64CE-E00F-C70805FC351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81ADF40-7F9B-C3DA-CD19-BD21582E82DA}"/>
              </a:ext>
            </a:extLst>
          </p:cNvPr>
          <p:cNvSpPr>
            <a:spLocks noGrp="1"/>
          </p:cNvSpPr>
          <p:nvPr>
            <p:ph type="sldNum" sz="quarter" idx="5"/>
          </p:nvPr>
        </p:nvSpPr>
        <p:spPr/>
        <p:txBody>
          <a:bodyPr/>
          <a:lstStyle/>
          <a:p>
            <a:fld id="{8C49FAAE-178E-4C68-9200-BB27F4A33DC9}" type="slidenum">
              <a:rPr lang="en-GB" smtClean="0"/>
              <a:t>64</a:t>
            </a:fld>
            <a:endParaRPr lang="en-GB"/>
          </a:p>
        </p:txBody>
      </p:sp>
    </p:spTree>
    <p:extLst>
      <p:ext uri="{BB962C8B-B14F-4D97-AF65-F5344CB8AC3E}">
        <p14:creationId xmlns:p14="http://schemas.microsoft.com/office/powerpoint/2010/main" val="19225518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49FAAE-178E-4C68-9200-BB27F4A33DC9}" type="slidenum">
              <a:rPr lang="en-GB" smtClean="0"/>
              <a:t>65</a:t>
            </a:fld>
            <a:endParaRPr lang="en-GB"/>
          </a:p>
        </p:txBody>
      </p:sp>
    </p:spTree>
    <p:extLst>
      <p:ext uri="{BB962C8B-B14F-4D97-AF65-F5344CB8AC3E}">
        <p14:creationId xmlns:p14="http://schemas.microsoft.com/office/powerpoint/2010/main" val="3770567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26E95-6ED4-9ED6-A01A-1AB82CF086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0ECC11-BC12-7705-97DB-33BE768969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1777F1-80D7-1887-2A1C-DB7B1E902A6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306E8E7-FFD3-1AA8-77D2-DD5EB336DCC7}"/>
              </a:ext>
            </a:extLst>
          </p:cNvPr>
          <p:cNvSpPr>
            <a:spLocks noGrp="1"/>
          </p:cNvSpPr>
          <p:nvPr>
            <p:ph type="sldNum" sz="quarter" idx="5"/>
          </p:nvPr>
        </p:nvSpPr>
        <p:spPr/>
        <p:txBody>
          <a:bodyPr/>
          <a:lstStyle/>
          <a:p>
            <a:fld id="{8C49FAAE-178E-4C68-9200-BB27F4A33DC9}" type="slidenum">
              <a:rPr lang="en-GB" smtClean="0"/>
              <a:t>8</a:t>
            </a:fld>
            <a:endParaRPr lang="en-GB"/>
          </a:p>
        </p:txBody>
      </p:sp>
    </p:spTree>
    <p:extLst>
      <p:ext uri="{BB962C8B-B14F-4D97-AF65-F5344CB8AC3E}">
        <p14:creationId xmlns:p14="http://schemas.microsoft.com/office/powerpoint/2010/main" val="41627123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B63C8-E837-4DD3-469F-37FD557E76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306188-63F2-838F-289C-A109AEC305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561395-BB87-A0C6-9747-060E4F4AECD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5E5A489-2585-7BA3-828D-AF053A38B7F0}"/>
              </a:ext>
            </a:extLst>
          </p:cNvPr>
          <p:cNvSpPr>
            <a:spLocks noGrp="1"/>
          </p:cNvSpPr>
          <p:nvPr>
            <p:ph type="sldNum" sz="quarter" idx="5"/>
          </p:nvPr>
        </p:nvSpPr>
        <p:spPr/>
        <p:txBody>
          <a:bodyPr/>
          <a:lstStyle/>
          <a:p>
            <a:fld id="{8C49FAAE-178E-4C68-9200-BB27F4A33DC9}" type="slidenum">
              <a:rPr lang="en-GB" smtClean="0"/>
              <a:t>66</a:t>
            </a:fld>
            <a:endParaRPr lang="en-GB"/>
          </a:p>
        </p:txBody>
      </p:sp>
    </p:spTree>
    <p:extLst>
      <p:ext uri="{BB962C8B-B14F-4D97-AF65-F5344CB8AC3E}">
        <p14:creationId xmlns:p14="http://schemas.microsoft.com/office/powerpoint/2010/main" val="1426963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C5D09-CE05-9388-E3F0-27EA6E8C77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887698-68FB-197F-6322-C7D4687DC6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F21AC7-C400-15BE-C04B-811A056C56D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6F0FD6E-4059-D522-BB56-B69236D0CDBF}"/>
              </a:ext>
            </a:extLst>
          </p:cNvPr>
          <p:cNvSpPr>
            <a:spLocks noGrp="1"/>
          </p:cNvSpPr>
          <p:nvPr>
            <p:ph type="sldNum" sz="quarter" idx="5"/>
          </p:nvPr>
        </p:nvSpPr>
        <p:spPr/>
        <p:txBody>
          <a:bodyPr/>
          <a:lstStyle/>
          <a:p>
            <a:fld id="{8C49FAAE-178E-4C68-9200-BB27F4A33DC9}" type="slidenum">
              <a:rPr lang="en-GB" smtClean="0"/>
              <a:t>9</a:t>
            </a:fld>
            <a:endParaRPr lang="en-GB"/>
          </a:p>
        </p:txBody>
      </p:sp>
    </p:spTree>
    <p:extLst>
      <p:ext uri="{BB962C8B-B14F-4D97-AF65-F5344CB8AC3E}">
        <p14:creationId xmlns:p14="http://schemas.microsoft.com/office/powerpoint/2010/main" val="124755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Domestic abuse have been greyed. This is because although it increased in the last year, it is difficult to assume the driver of these increases with high levels of underreporting in these crime types. However, it is important that these remain closely monitored due to the nature of the crimes.</a:t>
            </a:r>
          </a:p>
          <a:p>
            <a:endParaRPr lang="en-GB" b="1"/>
          </a:p>
        </p:txBody>
      </p:sp>
      <p:sp>
        <p:nvSpPr>
          <p:cNvPr id="4" name="Slide Number Placeholder 3"/>
          <p:cNvSpPr>
            <a:spLocks noGrp="1"/>
          </p:cNvSpPr>
          <p:nvPr>
            <p:ph type="sldNum" sz="quarter" idx="5"/>
          </p:nvPr>
        </p:nvSpPr>
        <p:spPr/>
        <p:txBody>
          <a:bodyPr/>
          <a:lstStyle/>
          <a:p>
            <a:fld id="{8C49FAAE-178E-4C68-9200-BB27F4A33DC9}" type="slidenum">
              <a:rPr lang="en-GB" smtClean="0"/>
              <a:t>16</a:t>
            </a:fld>
            <a:endParaRPr lang="en-GB"/>
          </a:p>
        </p:txBody>
      </p:sp>
    </p:spTree>
    <p:extLst>
      <p:ext uri="{BB962C8B-B14F-4D97-AF65-F5344CB8AC3E}">
        <p14:creationId xmlns:p14="http://schemas.microsoft.com/office/powerpoint/2010/main" val="1786563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Sexual offences have been greyed. This is because although it slightly decreased in the last year, it is difficult to assume the driver of these decreases with high levels of underreporting in these crime types.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However, it is important that these remain closely monitored due to the nature of the crimes.</a:t>
            </a:r>
          </a:p>
          <a:p>
            <a:endParaRPr lang="en-GB"/>
          </a:p>
        </p:txBody>
      </p:sp>
      <p:sp>
        <p:nvSpPr>
          <p:cNvPr id="4" name="Slide Number Placeholder 3"/>
          <p:cNvSpPr>
            <a:spLocks noGrp="1"/>
          </p:cNvSpPr>
          <p:nvPr>
            <p:ph type="sldNum" sz="quarter" idx="5"/>
          </p:nvPr>
        </p:nvSpPr>
        <p:spPr/>
        <p:txBody>
          <a:bodyPr/>
          <a:lstStyle/>
          <a:p>
            <a:fld id="{8C49FAAE-178E-4C68-9200-BB27F4A33DC9}" type="slidenum">
              <a:rPr lang="en-GB" smtClean="0"/>
              <a:t>17</a:t>
            </a:fld>
            <a:endParaRPr lang="en-GB"/>
          </a:p>
        </p:txBody>
      </p:sp>
    </p:spTree>
    <p:extLst>
      <p:ext uri="{BB962C8B-B14F-4D97-AF65-F5344CB8AC3E}">
        <p14:creationId xmlns:p14="http://schemas.microsoft.com/office/powerpoint/2010/main" val="4251107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49FAAE-178E-4C68-9200-BB27F4A33DC9}" type="slidenum">
              <a:rPr lang="en-GB" smtClean="0"/>
              <a:t>18</a:t>
            </a:fld>
            <a:endParaRPr lang="en-GB"/>
          </a:p>
        </p:txBody>
      </p:sp>
    </p:spTree>
    <p:extLst>
      <p:ext uri="{BB962C8B-B14F-4D97-AF65-F5344CB8AC3E}">
        <p14:creationId xmlns:p14="http://schemas.microsoft.com/office/powerpoint/2010/main" val="1030843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77E97-F6E9-E196-86AD-F9759EEF74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874450-D669-6240-0990-B3DDCE4161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AD0077-785A-B811-B530-52143D28212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469E1BE-B395-B5C7-A380-28251D30B356}"/>
              </a:ext>
            </a:extLst>
          </p:cNvPr>
          <p:cNvSpPr>
            <a:spLocks noGrp="1"/>
          </p:cNvSpPr>
          <p:nvPr>
            <p:ph type="sldNum" sz="quarter" idx="5"/>
          </p:nvPr>
        </p:nvSpPr>
        <p:spPr/>
        <p:txBody>
          <a:bodyPr/>
          <a:lstStyle/>
          <a:p>
            <a:fld id="{8C49FAAE-178E-4C68-9200-BB27F4A33DC9}" type="slidenum">
              <a:rPr lang="en-GB" smtClean="0"/>
              <a:t>20</a:t>
            </a:fld>
            <a:endParaRPr lang="en-GB"/>
          </a:p>
        </p:txBody>
      </p:sp>
    </p:spTree>
    <p:extLst>
      <p:ext uri="{BB962C8B-B14F-4D97-AF65-F5344CB8AC3E}">
        <p14:creationId xmlns:p14="http://schemas.microsoft.com/office/powerpoint/2010/main" val="2621055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49FAAE-178E-4C68-9200-BB27F4A33DC9}" type="slidenum">
              <a:rPr lang="en-GB" smtClean="0"/>
              <a:t>21</a:t>
            </a:fld>
            <a:endParaRPr lang="en-GB"/>
          </a:p>
        </p:txBody>
      </p:sp>
    </p:spTree>
    <p:extLst>
      <p:ext uri="{BB962C8B-B14F-4D97-AF65-F5344CB8AC3E}">
        <p14:creationId xmlns:p14="http://schemas.microsoft.com/office/powerpoint/2010/main" val="13801230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F847754B-379A-468E-882B-4F41674E57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 r="63377"/>
          <a:stretch/>
        </p:blipFill>
        <p:spPr bwMode="auto">
          <a:xfrm>
            <a:off x="8625457" y="6393219"/>
            <a:ext cx="3566543" cy="47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023FCEB-B5B3-99C9-AC74-96A76ABC75A0}"/>
              </a:ext>
            </a:extLst>
          </p:cNvPr>
          <p:cNvSpPr txBox="1">
            <a:spLocks noChangeArrowheads="1"/>
          </p:cNvSpPr>
          <p:nvPr/>
        </p:nvSpPr>
        <p:spPr bwMode="auto">
          <a:xfrm>
            <a:off x="9403530" y="6437013"/>
            <a:ext cx="2713038" cy="369887"/>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r>
              <a:rPr lang="en-US" altLang="en-US" b="1" err="1">
                <a:solidFill>
                  <a:schemeClr val="bg1"/>
                </a:solidFill>
              </a:rPr>
              <a:t>cambridgeshire.gov.uk</a:t>
            </a:r>
            <a:endParaRPr lang="en-US" altLang="en-US" b="1">
              <a:solidFill>
                <a:schemeClr val="bg1"/>
              </a:solidFill>
            </a:endParaRPr>
          </a:p>
        </p:txBody>
      </p:sp>
      <p:sp>
        <p:nvSpPr>
          <p:cNvPr id="2" name="Title 1"/>
          <p:cNvSpPr>
            <a:spLocks noGrp="1"/>
          </p:cNvSpPr>
          <p:nvPr>
            <p:ph type="ctrTitle"/>
          </p:nvPr>
        </p:nvSpPr>
        <p:spPr>
          <a:xfrm>
            <a:off x="623888" y="1122363"/>
            <a:ext cx="9144000" cy="2387600"/>
          </a:xfrm>
        </p:spPr>
        <p:txBody>
          <a:bodyPr anchor="b">
            <a:normAutofit/>
          </a:bodyPr>
          <a:lstStyle>
            <a:lvl1pPr algn="l">
              <a:defRPr sz="5400"/>
            </a:lvl1pPr>
          </a:lstStyle>
          <a:p>
            <a:r>
              <a:rPr lang="en-US"/>
              <a:t>Click to edit Master title style</a:t>
            </a:r>
          </a:p>
        </p:txBody>
      </p:sp>
      <p:sp>
        <p:nvSpPr>
          <p:cNvPr id="3" name="Subtitle 2"/>
          <p:cNvSpPr>
            <a:spLocks noGrp="1"/>
          </p:cNvSpPr>
          <p:nvPr>
            <p:ph type="subTitle" idx="1"/>
          </p:nvPr>
        </p:nvSpPr>
        <p:spPr>
          <a:xfrm>
            <a:off x="623888" y="3705726"/>
            <a:ext cx="9144000" cy="155207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Text Placeholder 16"/>
          <p:cNvSpPr>
            <a:spLocks noGrp="1"/>
          </p:cNvSpPr>
          <p:nvPr>
            <p:ph type="body" sz="quarter" idx="10"/>
          </p:nvPr>
        </p:nvSpPr>
        <p:spPr>
          <a:xfrm>
            <a:off x="623888" y="6326862"/>
            <a:ext cx="2632659" cy="276726"/>
          </a:xfrm>
        </p:spPr>
        <p:txBody>
          <a:bodyPr/>
          <a:lstStyle>
            <a:lvl1pPr marL="0" indent="0">
              <a:buNone/>
              <a:defRPr sz="1300" b="1">
                <a:solidFill>
                  <a:srgbClr val="002060"/>
                </a:solidFill>
              </a:defRPr>
            </a:lvl1pPr>
          </a:lstStyle>
          <a:p>
            <a:pPr lvl="0"/>
            <a:r>
              <a:rPr lang="en-US"/>
              <a:t>Click to edit Master text styles</a:t>
            </a:r>
          </a:p>
        </p:txBody>
      </p:sp>
      <p:grpSp>
        <p:nvGrpSpPr>
          <p:cNvPr id="13" name="Group 12">
            <a:extLst>
              <a:ext uri="{FF2B5EF4-FFF2-40B4-BE49-F238E27FC236}">
                <a16:creationId xmlns:a16="http://schemas.microsoft.com/office/drawing/2014/main" id="{72FF672F-6F2A-FB3F-3D46-D5AF8757DE20}"/>
              </a:ext>
            </a:extLst>
          </p:cNvPr>
          <p:cNvGrpSpPr/>
          <p:nvPr/>
        </p:nvGrpSpPr>
        <p:grpSpPr>
          <a:xfrm>
            <a:off x="10005207" y="518989"/>
            <a:ext cx="1811141" cy="551109"/>
            <a:chOff x="9987954" y="407566"/>
            <a:chExt cx="1811141" cy="551109"/>
          </a:xfrm>
        </p:grpSpPr>
        <p:pic>
          <p:nvPicPr>
            <p:cNvPr id="8" name="Picture 7" descr="A heart and arrows in a circle&#10;&#10;Description automatically generated">
              <a:extLst>
                <a:ext uri="{FF2B5EF4-FFF2-40B4-BE49-F238E27FC236}">
                  <a16:creationId xmlns:a16="http://schemas.microsoft.com/office/drawing/2014/main" id="{D345F36D-C037-7AA2-264E-C0B2B6FED359}"/>
                </a:ext>
              </a:extLst>
            </p:cNvPr>
            <p:cNvPicPr>
              <a:picLocks noChangeAspect="1"/>
            </p:cNvPicPr>
            <p:nvPr/>
          </p:nvPicPr>
          <p:blipFill>
            <a:blip r:embed="rId3"/>
            <a:stretch>
              <a:fillRect/>
            </a:stretch>
          </p:blipFill>
          <p:spPr>
            <a:xfrm>
              <a:off x="11249873" y="409453"/>
              <a:ext cx="549222" cy="549222"/>
            </a:xfrm>
            <a:prstGeom prst="rect">
              <a:avLst/>
            </a:prstGeom>
          </p:spPr>
        </p:pic>
        <p:pic>
          <p:nvPicPr>
            <p:cNvPr id="10" name="Picture 9" descr="A white person holding a weight scale&#10;&#10;Description automatically generated">
              <a:extLst>
                <a:ext uri="{FF2B5EF4-FFF2-40B4-BE49-F238E27FC236}">
                  <a16:creationId xmlns:a16="http://schemas.microsoft.com/office/drawing/2014/main" id="{A545C1CD-385A-1742-F52C-4A7515E8FA5B}"/>
                </a:ext>
              </a:extLst>
            </p:cNvPr>
            <p:cNvPicPr>
              <a:picLocks noChangeAspect="1"/>
            </p:cNvPicPr>
            <p:nvPr/>
          </p:nvPicPr>
          <p:blipFill>
            <a:blip r:embed="rId4"/>
            <a:stretch>
              <a:fillRect/>
            </a:stretch>
          </p:blipFill>
          <p:spPr>
            <a:xfrm>
              <a:off x="10618913" y="407566"/>
              <a:ext cx="549222" cy="551109"/>
            </a:xfrm>
            <a:prstGeom prst="rect">
              <a:avLst/>
            </a:prstGeom>
          </p:spPr>
        </p:pic>
        <p:pic>
          <p:nvPicPr>
            <p:cNvPr id="12" name="Picture 11" descr="A green circle with a white leaf and a cross&#10;&#10;Description automatically generated">
              <a:extLst>
                <a:ext uri="{FF2B5EF4-FFF2-40B4-BE49-F238E27FC236}">
                  <a16:creationId xmlns:a16="http://schemas.microsoft.com/office/drawing/2014/main" id="{0962598F-6667-0654-C0CB-58D0C7439C88}"/>
                </a:ext>
              </a:extLst>
            </p:cNvPr>
            <p:cNvPicPr>
              <a:picLocks noChangeAspect="1"/>
            </p:cNvPicPr>
            <p:nvPr/>
          </p:nvPicPr>
          <p:blipFill>
            <a:blip r:embed="rId5"/>
            <a:stretch>
              <a:fillRect/>
            </a:stretch>
          </p:blipFill>
          <p:spPr>
            <a:xfrm>
              <a:off x="9987954" y="409453"/>
              <a:ext cx="549222" cy="549222"/>
            </a:xfrm>
            <a:prstGeom prst="rect">
              <a:avLst/>
            </a:prstGeom>
          </p:spPr>
        </p:pic>
      </p:grpSp>
      <p:pic>
        <p:nvPicPr>
          <p:cNvPr id="9" name="Picture 8" descr="A logo on a black background&#10;&#10;Description automatically generated">
            <a:extLst>
              <a:ext uri="{FF2B5EF4-FFF2-40B4-BE49-F238E27FC236}">
                <a16:creationId xmlns:a16="http://schemas.microsoft.com/office/drawing/2014/main" id="{5A979563-65D3-1BF0-A7B7-AFC65907D063}"/>
              </a:ext>
            </a:extLst>
          </p:cNvPr>
          <p:cNvPicPr>
            <a:picLocks noChangeAspect="1"/>
          </p:cNvPicPr>
          <p:nvPr/>
        </p:nvPicPr>
        <p:blipFill>
          <a:blip r:embed="rId6"/>
          <a:stretch>
            <a:fillRect/>
          </a:stretch>
        </p:blipFill>
        <p:spPr>
          <a:xfrm>
            <a:off x="575013" y="-198839"/>
            <a:ext cx="3393746" cy="1908982"/>
          </a:xfrm>
          <a:prstGeom prst="rect">
            <a:avLst/>
          </a:prstGeom>
        </p:spPr>
      </p:pic>
    </p:spTree>
    <p:extLst>
      <p:ext uri="{BB962C8B-B14F-4D97-AF65-F5344CB8AC3E}">
        <p14:creationId xmlns:p14="http://schemas.microsoft.com/office/powerpoint/2010/main" val="32722623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43848B-B6FC-1A31-2AE4-96D1AD7F61C7}"/>
              </a:ext>
            </a:extLst>
          </p:cNvPr>
          <p:cNvSpPr>
            <a:spLocks noGrp="1"/>
          </p:cNvSpPr>
          <p:nvPr>
            <p:ph type="dt" sz="half" idx="10"/>
          </p:nvPr>
        </p:nvSpPr>
        <p:spPr/>
        <p:txBody>
          <a:bodyPr/>
          <a:lstStyle>
            <a:lvl1pPr>
              <a:defRPr/>
            </a:lvl1pPr>
          </a:lstStyle>
          <a:p>
            <a:fld id="{F8FA3712-11C4-4F8C-A73E-23830A5A7175}" type="datetimeFigureOut">
              <a:rPr lang="en-GB" smtClean="0"/>
              <a:t>29/05/2026</a:t>
            </a:fld>
            <a:endParaRPr lang="en-GB"/>
          </a:p>
        </p:txBody>
      </p:sp>
      <p:sp>
        <p:nvSpPr>
          <p:cNvPr id="5" name="Footer Placeholder 4">
            <a:extLst>
              <a:ext uri="{FF2B5EF4-FFF2-40B4-BE49-F238E27FC236}">
                <a16:creationId xmlns:a16="http://schemas.microsoft.com/office/drawing/2014/main" id="{9C79D01D-74C0-C102-2A26-9EC994FD2355}"/>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C6098B0B-77D4-F4A1-7D16-FADE0E478FEC}"/>
              </a:ext>
            </a:extLst>
          </p:cNvPr>
          <p:cNvSpPr>
            <a:spLocks noGrp="1"/>
          </p:cNvSpPr>
          <p:nvPr>
            <p:ph type="sldNum" sz="quarter" idx="12"/>
          </p:nvPr>
        </p:nvSpPr>
        <p:spPr/>
        <p:txBody>
          <a:bodyPr/>
          <a:lstStyle>
            <a:lvl1pPr>
              <a:defRPr/>
            </a:lvl1pPr>
          </a:lstStyle>
          <a:p>
            <a:fld id="{4CA1EB2A-5673-412F-B2FC-E8CC060423E2}" type="slidenum">
              <a:rPr lang="en-GB" smtClean="0"/>
              <a:t>‹#›</a:t>
            </a:fld>
            <a:endParaRPr lang="en-GB"/>
          </a:p>
        </p:txBody>
      </p:sp>
    </p:spTree>
    <p:extLst>
      <p:ext uri="{BB962C8B-B14F-4D97-AF65-F5344CB8AC3E}">
        <p14:creationId xmlns:p14="http://schemas.microsoft.com/office/powerpoint/2010/main" val="1962417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10DAA6-11F3-7B60-193C-7B1C9C780CB4}"/>
              </a:ext>
            </a:extLst>
          </p:cNvPr>
          <p:cNvSpPr>
            <a:spLocks noGrp="1"/>
          </p:cNvSpPr>
          <p:nvPr>
            <p:ph type="dt" sz="half" idx="10"/>
          </p:nvPr>
        </p:nvSpPr>
        <p:spPr/>
        <p:txBody>
          <a:bodyPr/>
          <a:lstStyle>
            <a:lvl1pPr>
              <a:defRPr/>
            </a:lvl1pPr>
          </a:lstStyle>
          <a:p>
            <a:fld id="{F8FA3712-11C4-4F8C-A73E-23830A5A7175}" type="datetimeFigureOut">
              <a:rPr lang="en-GB" smtClean="0"/>
              <a:t>29/05/2026</a:t>
            </a:fld>
            <a:endParaRPr lang="en-GB"/>
          </a:p>
        </p:txBody>
      </p:sp>
      <p:sp>
        <p:nvSpPr>
          <p:cNvPr id="5" name="Footer Placeholder 4">
            <a:extLst>
              <a:ext uri="{FF2B5EF4-FFF2-40B4-BE49-F238E27FC236}">
                <a16:creationId xmlns:a16="http://schemas.microsoft.com/office/drawing/2014/main" id="{C3DFACB9-991B-300F-8B41-E5DB9B3E40B5}"/>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25060CB2-C95E-3D7E-8B4A-FF785D205AF2}"/>
              </a:ext>
            </a:extLst>
          </p:cNvPr>
          <p:cNvSpPr>
            <a:spLocks noGrp="1"/>
          </p:cNvSpPr>
          <p:nvPr>
            <p:ph type="sldNum" sz="quarter" idx="12"/>
          </p:nvPr>
        </p:nvSpPr>
        <p:spPr/>
        <p:txBody>
          <a:bodyPr/>
          <a:lstStyle>
            <a:lvl1pPr>
              <a:defRPr/>
            </a:lvl1pPr>
          </a:lstStyle>
          <a:p>
            <a:fld id="{4CA1EB2A-5673-412F-B2FC-E8CC060423E2}" type="slidenum">
              <a:rPr lang="en-GB" smtClean="0"/>
              <a:t>‹#›</a:t>
            </a:fld>
            <a:endParaRPr lang="en-GB"/>
          </a:p>
        </p:txBody>
      </p:sp>
    </p:spTree>
    <p:extLst>
      <p:ext uri="{BB962C8B-B14F-4D97-AF65-F5344CB8AC3E}">
        <p14:creationId xmlns:p14="http://schemas.microsoft.com/office/powerpoint/2010/main" val="2815418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96343-0FCC-0B63-676A-3800C9F90D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249487-9A76-9774-270D-9BE97FD816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2DF3701-674C-7FCE-6D9A-A89FBA934E7C}"/>
              </a:ext>
            </a:extLst>
          </p:cNvPr>
          <p:cNvSpPr>
            <a:spLocks noGrp="1"/>
          </p:cNvSpPr>
          <p:nvPr>
            <p:ph type="dt" sz="half" idx="10"/>
          </p:nvPr>
        </p:nvSpPr>
        <p:spPr/>
        <p:txBody>
          <a:bodyPr/>
          <a:lstStyle/>
          <a:p>
            <a:fld id="{F8FA3712-11C4-4F8C-A73E-23830A5A7175}" type="datetimeFigureOut">
              <a:rPr lang="en-GB" smtClean="0"/>
              <a:t>29/05/2026</a:t>
            </a:fld>
            <a:endParaRPr lang="en-GB"/>
          </a:p>
        </p:txBody>
      </p:sp>
      <p:sp>
        <p:nvSpPr>
          <p:cNvPr id="5" name="Footer Placeholder 4">
            <a:extLst>
              <a:ext uri="{FF2B5EF4-FFF2-40B4-BE49-F238E27FC236}">
                <a16:creationId xmlns:a16="http://schemas.microsoft.com/office/drawing/2014/main" id="{38F5534C-1C99-3275-26EC-1D658265B3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40CCB8-DBF2-C1C3-5D63-3502BEF5C0FB}"/>
              </a:ext>
            </a:extLst>
          </p:cNvPr>
          <p:cNvSpPr>
            <a:spLocks noGrp="1"/>
          </p:cNvSpPr>
          <p:nvPr>
            <p:ph type="sldNum" sz="quarter" idx="12"/>
          </p:nvPr>
        </p:nvSpPr>
        <p:spPr/>
        <p:txBody>
          <a:bodyPr/>
          <a:lstStyle/>
          <a:p>
            <a:fld id="{4CA1EB2A-5673-412F-B2FC-E8CC060423E2}" type="slidenum">
              <a:rPr lang="en-GB" smtClean="0"/>
              <a:t>‹#›</a:t>
            </a:fld>
            <a:endParaRPr lang="en-GB"/>
          </a:p>
        </p:txBody>
      </p:sp>
    </p:spTree>
    <p:extLst>
      <p:ext uri="{BB962C8B-B14F-4D97-AF65-F5344CB8AC3E}">
        <p14:creationId xmlns:p14="http://schemas.microsoft.com/office/powerpoint/2010/main" val="2676092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2AECDD-00C9-4775-7561-0D05E1369F07}"/>
              </a:ext>
            </a:extLst>
          </p:cNvPr>
          <p:cNvSpPr>
            <a:spLocks noGrp="1"/>
          </p:cNvSpPr>
          <p:nvPr>
            <p:ph type="dt" sz="half" idx="10"/>
          </p:nvPr>
        </p:nvSpPr>
        <p:spPr/>
        <p:txBody>
          <a:bodyPr/>
          <a:lstStyle>
            <a:lvl1pPr>
              <a:defRPr/>
            </a:lvl1pPr>
          </a:lstStyle>
          <a:p>
            <a:fld id="{F8FA3712-11C4-4F8C-A73E-23830A5A7175}" type="datetimeFigureOut">
              <a:rPr lang="en-GB" smtClean="0"/>
              <a:t>29/05/2026</a:t>
            </a:fld>
            <a:endParaRPr lang="en-GB"/>
          </a:p>
        </p:txBody>
      </p:sp>
      <p:sp>
        <p:nvSpPr>
          <p:cNvPr id="5" name="Footer Placeholder 4">
            <a:extLst>
              <a:ext uri="{FF2B5EF4-FFF2-40B4-BE49-F238E27FC236}">
                <a16:creationId xmlns:a16="http://schemas.microsoft.com/office/drawing/2014/main" id="{EF8C7857-67BB-5433-85F5-22ECF260DE6E}"/>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0CE25813-8D4D-5BBB-4923-2C02AC3FCC6D}"/>
              </a:ext>
            </a:extLst>
          </p:cNvPr>
          <p:cNvSpPr>
            <a:spLocks noGrp="1"/>
          </p:cNvSpPr>
          <p:nvPr>
            <p:ph type="sldNum" sz="quarter" idx="12"/>
          </p:nvPr>
        </p:nvSpPr>
        <p:spPr/>
        <p:txBody>
          <a:bodyPr/>
          <a:lstStyle>
            <a:lvl1pPr>
              <a:defRPr/>
            </a:lvl1pPr>
          </a:lstStyle>
          <a:p>
            <a:fld id="{4CA1EB2A-5673-412F-B2FC-E8CC060423E2}" type="slidenum">
              <a:rPr lang="en-GB" smtClean="0"/>
              <a:t>‹#›</a:t>
            </a:fld>
            <a:endParaRPr lang="en-GB"/>
          </a:p>
        </p:txBody>
      </p:sp>
    </p:spTree>
    <p:extLst>
      <p:ext uri="{BB962C8B-B14F-4D97-AF65-F5344CB8AC3E}">
        <p14:creationId xmlns:p14="http://schemas.microsoft.com/office/powerpoint/2010/main" val="3198302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6">
            <a:extLst>
              <a:ext uri="{FF2B5EF4-FFF2-40B4-BE49-F238E27FC236}">
                <a16:creationId xmlns:a16="http://schemas.microsoft.com/office/drawing/2014/main" id="{89C1AD42-192B-113B-2122-8FC1B8E4EB69}"/>
              </a:ext>
            </a:extLst>
          </p:cNvPr>
          <p:cNvSpPr txBox="1">
            <a:spLocks noChangeArrowheads="1"/>
          </p:cNvSpPr>
          <p:nvPr/>
        </p:nvSpPr>
        <p:spPr bwMode="auto">
          <a:xfrm>
            <a:off x="0" y="0"/>
            <a:ext cx="12192000" cy="4411663"/>
          </a:xfrm>
          <a:prstGeom prst="rect">
            <a:avLst/>
          </a:prstGeom>
          <a:solidFill>
            <a:schemeClr val="accent2"/>
          </a:solid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 name="Title 1"/>
          <p:cNvSpPr>
            <a:spLocks noGrp="1"/>
          </p:cNvSpPr>
          <p:nvPr>
            <p:ph type="title"/>
          </p:nvPr>
        </p:nvSpPr>
        <p:spPr>
          <a:xfrm>
            <a:off x="633101" y="1560471"/>
            <a:ext cx="10515600" cy="2701841"/>
          </a:xfrm>
        </p:spPr>
        <p:txBody>
          <a:bodyPr anchor="b"/>
          <a:lstStyle>
            <a:lvl1pPr>
              <a:defRPr sz="6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33101"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EA488E67-91F2-C060-2DE6-89A21023C526}"/>
              </a:ext>
            </a:extLst>
          </p:cNvPr>
          <p:cNvSpPr>
            <a:spLocks noGrp="1"/>
          </p:cNvSpPr>
          <p:nvPr>
            <p:ph type="dt" sz="half" idx="10"/>
          </p:nvPr>
        </p:nvSpPr>
        <p:spPr/>
        <p:txBody>
          <a:bodyPr/>
          <a:lstStyle>
            <a:lvl1pPr>
              <a:defRPr/>
            </a:lvl1pPr>
          </a:lstStyle>
          <a:p>
            <a:fld id="{F8FA3712-11C4-4F8C-A73E-23830A5A7175}" type="datetimeFigureOut">
              <a:rPr lang="en-GB" smtClean="0"/>
              <a:t>29/05/2026</a:t>
            </a:fld>
            <a:endParaRPr lang="en-GB"/>
          </a:p>
        </p:txBody>
      </p:sp>
      <p:sp>
        <p:nvSpPr>
          <p:cNvPr id="6" name="Footer Placeholder 4">
            <a:extLst>
              <a:ext uri="{FF2B5EF4-FFF2-40B4-BE49-F238E27FC236}">
                <a16:creationId xmlns:a16="http://schemas.microsoft.com/office/drawing/2014/main" id="{2ECBFDC6-BF6F-5FCB-929F-D2B9B045FD4D}"/>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D2322199-1DD4-40C8-47BD-7B208726B21A}"/>
              </a:ext>
            </a:extLst>
          </p:cNvPr>
          <p:cNvSpPr>
            <a:spLocks noGrp="1"/>
          </p:cNvSpPr>
          <p:nvPr>
            <p:ph type="sldNum" sz="quarter" idx="12"/>
          </p:nvPr>
        </p:nvSpPr>
        <p:spPr/>
        <p:txBody>
          <a:bodyPr/>
          <a:lstStyle>
            <a:lvl1pPr>
              <a:defRPr/>
            </a:lvl1pPr>
          </a:lstStyle>
          <a:p>
            <a:fld id="{4CA1EB2A-5673-412F-B2FC-E8CC060423E2}" type="slidenum">
              <a:rPr lang="en-GB" smtClean="0"/>
              <a:t>‹#›</a:t>
            </a:fld>
            <a:endParaRPr lang="en-GB"/>
          </a:p>
        </p:txBody>
      </p:sp>
      <p:grpSp>
        <p:nvGrpSpPr>
          <p:cNvPr id="8" name="Group 7">
            <a:extLst>
              <a:ext uri="{FF2B5EF4-FFF2-40B4-BE49-F238E27FC236}">
                <a16:creationId xmlns:a16="http://schemas.microsoft.com/office/drawing/2014/main" id="{0D164573-CA05-02BF-6824-A3F6DA0A0E4E}"/>
              </a:ext>
            </a:extLst>
          </p:cNvPr>
          <p:cNvGrpSpPr/>
          <p:nvPr/>
        </p:nvGrpSpPr>
        <p:grpSpPr>
          <a:xfrm>
            <a:off x="10005207" y="518989"/>
            <a:ext cx="1811141" cy="551109"/>
            <a:chOff x="9987954" y="407566"/>
            <a:chExt cx="1811141" cy="551109"/>
          </a:xfrm>
        </p:grpSpPr>
        <p:pic>
          <p:nvPicPr>
            <p:cNvPr id="9" name="Picture 8" descr="A heart and arrows in a circle&#10;&#10;Description automatically generated">
              <a:extLst>
                <a:ext uri="{FF2B5EF4-FFF2-40B4-BE49-F238E27FC236}">
                  <a16:creationId xmlns:a16="http://schemas.microsoft.com/office/drawing/2014/main" id="{44031280-BDB2-344A-2C50-D5B013DC11D6}"/>
                </a:ext>
              </a:extLst>
            </p:cNvPr>
            <p:cNvPicPr>
              <a:picLocks noChangeAspect="1"/>
            </p:cNvPicPr>
            <p:nvPr/>
          </p:nvPicPr>
          <p:blipFill>
            <a:blip r:embed="rId2"/>
            <a:stretch>
              <a:fillRect/>
            </a:stretch>
          </p:blipFill>
          <p:spPr>
            <a:xfrm>
              <a:off x="11249873" y="409453"/>
              <a:ext cx="549222" cy="549222"/>
            </a:xfrm>
            <a:prstGeom prst="rect">
              <a:avLst/>
            </a:prstGeom>
          </p:spPr>
        </p:pic>
        <p:pic>
          <p:nvPicPr>
            <p:cNvPr id="10" name="Picture 9" descr="A white person holding a weight scale&#10;&#10;Description automatically generated">
              <a:extLst>
                <a:ext uri="{FF2B5EF4-FFF2-40B4-BE49-F238E27FC236}">
                  <a16:creationId xmlns:a16="http://schemas.microsoft.com/office/drawing/2014/main" id="{B28D11F3-E16B-B910-B3E6-41A2ED5D6A85}"/>
                </a:ext>
              </a:extLst>
            </p:cNvPr>
            <p:cNvPicPr>
              <a:picLocks noChangeAspect="1"/>
            </p:cNvPicPr>
            <p:nvPr/>
          </p:nvPicPr>
          <p:blipFill>
            <a:blip r:embed="rId3"/>
            <a:stretch>
              <a:fillRect/>
            </a:stretch>
          </p:blipFill>
          <p:spPr>
            <a:xfrm>
              <a:off x="10618913" y="407566"/>
              <a:ext cx="549222" cy="551109"/>
            </a:xfrm>
            <a:prstGeom prst="rect">
              <a:avLst/>
            </a:prstGeom>
          </p:spPr>
        </p:pic>
        <p:pic>
          <p:nvPicPr>
            <p:cNvPr id="11" name="Picture 10" descr="A green circle with a white leaf and a cross&#10;&#10;Description automatically generated">
              <a:extLst>
                <a:ext uri="{FF2B5EF4-FFF2-40B4-BE49-F238E27FC236}">
                  <a16:creationId xmlns:a16="http://schemas.microsoft.com/office/drawing/2014/main" id="{FB7124E2-D1A3-98EE-BBE2-4D01B0710D0C}"/>
                </a:ext>
              </a:extLst>
            </p:cNvPr>
            <p:cNvPicPr>
              <a:picLocks noChangeAspect="1"/>
            </p:cNvPicPr>
            <p:nvPr/>
          </p:nvPicPr>
          <p:blipFill>
            <a:blip r:embed="rId4"/>
            <a:stretch>
              <a:fillRect/>
            </a:stretch>
          </p:blipFill>
          <p:spPr>
            <a:xfrm>
              <a:off x="9987954" y="409453"/>
              <a:ext cx="549222" cy="549222"/>
            </a:xfrm>
            <a:prstGeom prst="rect">
              <a:avLst/>
            </a:prstGeom>
          </p:spPr>
        </p:pic>
      </p:grpSp>
    </p:spTree>
    <p:extLst>
      <p:ext uri="{BB962C8B-B14F-4D97-AF65-F5344CB8AC3E}">
        <p14:creationId xmlns:p14="http://schemas.microsoft.com/office/powerpoint/2010/main" val="2449244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A0143A0-3D75-6833-1E16-AEA74C76F625}"/>
              </a:ext>
            </a:extLst>
          </p:cNvPr>
          <p:cNvSpPr>
            <a:spLocks noGrp="1"/>
          </p:cNvSpPr>
          <p:nvPr>
            <p:ph type="dt" sz="half" idx="10"/>
          </p:nvPr>
        </p:nvSpPr>
        <p:spPr/>
        <p:txBody>
          <a:bodyPr/>
          <a:lstStyle>
            <a:lvl1pPr>
              <a:defRPr/>
            </a:lvl1pPr>
          </a:lstStyle>
          <a:p>
            <a:fld id="{F8FA3712-11C4-4F8C-A73E-23830A5A7175}" type="datetimeFigureOut">
              <a:rPr lang="en-GB" smtClean="0"/>
              <a:t>29/05/2026</a:t>
            </a:fld>
            <a:endParaRPr lang="en-GB"/>
          </a:p>
        </p:txBody>
      </p:sp>
      <p:sp>
        <p:nvSpPr>
          <p:cNvPr id="6" name="Footer Placeholder 4">
            <a:extLst>
              <a:ext uri="{FF2B5EF4-FFF2-40B4-BE49-F238E27FC236}">
                <a16:creationId xmlns:a16="http://schemas.microsoft.com/office/drawing/2014/main" id="{E01AB4F1-A075-2B59-9599-824E1BE64A81}"/>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CA44A972-8B7A-4E8D-87CA-62EB5E60C843}"/>
              </a:ext>
            </a:extLst>
          </p:cNvPr>
          <p:cNvSpPr>
            <a:spLocks noGrp="1"/>
          </p:cNvSpPr>
          <p:nvPr>
            <p:ph type="sldNum" sz="quarter" idx="12"/>
          </p:nvPr>
        </p:nvSpPr>
        <p:spPr/>
        <p:txBody>
          <a:bodyPr/>
          <a:lstStyle>
            <a:lvl1pPr>
              <a:defRPr/>
            </a:lvl1pPr>
          </a:lstStyle>
          <a:p>
            <a:fld id="{4CA1EB2A-5673-412F-B2FC-E8CC060423E2}" type="slidenum">
              <a:rPr lang="en-GB" smtClean="0"/>
              <a:t>‹#›</a:t>
            </a:fld>
            <a:endParaRPr lang="en-GB"/>
          </a:p>
        </p:txBody>
      </p:sp>
    </p:spTree>
    <p:extLst>
      <p:ext uri="{BB962C8B-B14F-4D97-AF65-F5344CB8AC3E}">
        <p14:creationId xmlns:p14="http://schemas.microsoft.com/office/powerpoint/2010/main" val="4113324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068B47A-C2FC-45A5-EFAC-5E4C35580520}"/>
              </a:ext>
            </a:extLst>
          </p:cNvPr>
          <p:cNvSpPr>
            <a:spLocks noGrp="1"/>
          </p:cNvSpPr>
          <p:nvPr>
            <p:ph type="dt" sz="half" idx="10"/>
          </p:nvPr>
        </p:nvSpPr>
        <p:spPr/>
        <p:txBody>
          <a:bodyPr/>
          <a:lstStyle>
            <a:lvl1pPr>
              <a:defRPr/>
            </a:lvl1pPr>
          </a:lstStyle>
          <a:p>
            <a:fld id="{F8FA3712-11C4-4F8C-A73E-23830A5A7175}" type="datetimeFigureOut">
              <a:rPr lang="en-GB" smtClean="0"/>
              <a:t>29/05/2026</a:t>
            </a:fld>
            <a:endParaRPr lang="en-GB"/>
          </a:p>
        </p:txBody>
      </p:sp>
      <p:sp>
        <p:nvSpPr>
          <p:cNvPr id="8" name="Footer Placeholder 4">
            <a:extLst>
              <a:ext uri="{FF2B5EF4-FFF2-40B4-BE49-F238E27FC236}">
                <a16:creationId xmlns:a16="http://schemas.microsoft.com/office/drawing/2014/main" id="{39509F71-24AA-E6EB-7571-5959AB1E4F73}"/>
              </a:ext>
            </a:extLst>
          </p:cNvPr>
          <p:cNvSpPr>
            <a:spLocks noGrp="1"/>
          </p:cNvSpPr>
          <p:nvPr>
            <p:ph type="ftr" sz="quarter" idx="11"/>
          </p:nvPr>
        </p:nvSpPr>
        <p:spPr/>
        <p:txBody>
          <a:bodyPr/>
          <a:lstStyle>
            <a:lvl1pPr>
              <a:defRPr/>
            </a:lvl1pPr>
          </a:lstStyle>
          <a:p>
            <a:endParaRPr lang="en-GB"/>
          </a:p>
        </p:txBody>
      </p:sp>
      <p:sp>
        <p:nvSpPr>
          <p:cNvPr id="9" name="Slide Number Placeholder 5">
            <a:extLst>
              <a:ext uri="{FF2B5EF4-FFF2-40B4-BE49-F238E27FC236}">
                <a16:creationId xmlns:a16="http://schemas.microsoft.com/office/drawing/2014/main" id="{CCC434C9-A4D1-6511-8F98-B712C5D56A08}"/>
              </a:ext>
            </a:extLst>
          </p:cNvPr>
          <p:cNvSpPr>
            <a:spLocks noGrp="1"/>
          </p:cNvSpPr>
          <p:nvPr>
            <p:ph type="sldNum" sz="quarter" idx="12"/>
          </p:nvPr>
        </p:nvSpPr>
        <p:spPr/>
        <p:txBody>
          <a:bodyPr/>
          <a:lstStyle>
            <a:lvl1pPr>
              <a:defRPr/>
            </a:lvl1pPr>
          </a:lstStyle>
          <a:p>
            <a:fld id="{4CA1EB2A-5673-412F-B2FC-E8CC060423E2}" type="slidenum">
              <a:rPr lang="en-GB" smtClean="0"/>
              <a:t>‹#›</a:t>
            </a:fld>
            <a:endParaRPr lang="en-GB"/>
          </a:p>
        </p:txBody>
      </p:sp>
    </p:spTree>
    <p:extLst>
      <p:ext uri="{BB962C8B-B14F-4D97-AF65-F5344CB8AC3E}">
        <p14:creationId xmlns:p14="http://schemas.microsoft.com/office/powerpoint/2010/main" val="1913950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8E45FF7-A589-E22C-B123-525CAB27DD2A}"/>
              </a:ext>
            </a:extLst>
          </p:cNvPr>
          <p:cNvSpPr>
            <a:spLocks noGrp="1"/>
          </p:cNvSpPr>
          <p:nvPr>
            <p:ph type="dt" sz="half" idx="10"/>
          </p:nvPr>
        </p:nvSpPr>
        <p:spPr/>
        <p:txBody>
          <a:bodyPr/>
          <a:lstStyle>
            <a:lvl1pPr>
              <a:defRPr/>
            </a:lvl1pPr>
          </a:lstStyle>
          <a:p>
            <a:fld id="{F8FA3712-11C4-4F8C-A73E-23830A5A7175}" type="datetimeFigureOut">
              <a:rPr lang="en-GB" smtClean="0"/>
              <a:t>29/05/2026</a:t>
            </a:fld>
            <a:endParaRPr lang="en-GB"/>
          </a:p>
        </p:txBody>
      </p:sp>
      <p:sp>
        <p:nvSpPr>
          <p:cNvPr id="4" name="Footer Placeholder 4">
            <a:extLst>
              <a:ext uri="{FF2B5EF4-FFF2-40B4-BE49-F238E27FC236}">
                <a16:creationId xmlns:a16="http://schemas.microsoft.com/office/drawing/2014/main" id="{7874B44B-EF77-9510-2983-EDA9041C26F8}"/>
              </a:ext>
            </a:extLst>
          </p:cNvPr>
          <p:cNvSpPr>
            <a:spLocks noGrp="1"/>
          </p:cNvSpPr>
          <p:nvPr>
            <p:ph type="ftr" sz="quarter" idx="11"/>
          </p:nvPr>
        </p:nvSpPr>
        <p:spPr/>
        <p:txBody>
          <a:bodyPr/>
          <a:lstStyle>
            <a:lvl1pPr>
              <a:defRPr/>
            </a:lvl1pPr>
          </a:lstStyle>
          <a:p>
            <a:endParaRPr lang="en-GB"/>
          </a:p>
        </p:txBody>
      </p:sp>
      <p:sp>
        <p:nvSpPr>
          <p:cNvPr id="5" name="Slide Number Placeholder 5">
            <a:extLst>
              <a:ext uri="{FF2B5EF4-FFF2-40B4-BE49-F238E27FC236}">
                <a16:creationId xmlns:a16="http://schemas.microsoft.com/office/drawing/2014/main" id="{541C4901-707B-3D62-8878-438CDEFD77C3}"/>
              </a:ext>
            </a:extLst>
          </p:cNvPr>
          <p:cNvSpPr>
            <a:spLocks noGrp="1"/>
          </p:cNvSpPr>
          <p:nvPr>
            <p:ph type="sldNum" sz="quarter" idx="12"/>
          </p:nvPr>
        </p:nvSpPr>
        <p:spPr/>
        <p:txBody>
          <a:bodyPr/>
          <a:lstStyle>
            <a:lvl1pPr>
              <a:defRPr/>
            </a:lvl1pPr>
          </a:lstStyle>
          <a:p>
            <a:fld id="{4CA1EB2A-5673-412F-B2FC-E8CC060423E2}" type="slidenum">
              <a:rPr lang="en-GB" smtClean="0"/>
              <a:t>‹#›</a:t>
            </a:fld>
            <a:endParaRPr lang="en-GB"/>
          </a:p>
        </p:txBody>
      </p:sp>
    </p:spTree>
    <p:extLst>
      <p:ext uri="{BB962C8B-B14F-4D97-AF65-F5344CB8AC3E}">
        <p14:creationId xmlns:p14="http://schemas.microsoft.com/office/powerpoint/2010/main" val="4248245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B8B7A6B-7088-4D9D-D604-812063B9DBF6}"/>
              </a:ext>
            </a:extLst>
          </p:cNvPr>
          <p:cNvSpPr>
            <a:spLocks noGrp="1"/>
          </p:cNvSpPr>
          <p:nvPr>
            <p:ph type="dt" sz="half" idx="10"/>
          </p:nvPr>
        </p:nvSpPr>
        <p:spPr/>
        <p:txBody>
          <a:bodyPr/>
          <a:lstStyle>
            <a:lvl1pPr>
              <a:defRPr/>
            </a:lvl1pPr>
          </a:lstStyle>
          <a:p>
            <a:fld id="{F8FA3712-11C4-4F8C-A73E-23830A5A7175}" type="datetimeFigureOut">
              <a:rPr lang="en-GB" smtClean="0"/>
              <a:t>29/05/2026</a:t>
            </a:fld>
            <a:endParaRPr lang="en-GB"/>
          </a:p>
        </p:txBody>
      </p:sp>
      <p:sp>
        <p:nvSpPr>
          <p:cNvPr id="3" name="Footer Placeholder 4">
            <a:extLst>
              <a:ext uri="{FF2B5EF4-FFF2-40B4-BE49-F238E27FC236}">
                <a16:creationId xmlns:a16="http://schemas.microsoft.com/office/drawing/2014/main" id="{FA1776D4-5F96-459F-BD59-11F9F5DBF25A}"/>
              </a:ext>
            </a:extLst>
          </p:cNvPr>
          <p:cNvSpPr>
            <a:spLocks noGrp="1"/>
          </p:cNvSpPr>
          <p:nvPr>
            <p:ph type="ftr" sz="quarter" idx="11"/>
          </p:nvPr>
        </p:nvSpPr>
        <p:spPr/>
        <p:txBody>
          <a:bodyPr/>
          <a:lstStyle>
            <a:lvl1pPr>
              <a:defRPr/>
            </a:lvl1pPr>
          </a:lstStyle>
          <a:p>
            <a:endParaRPr lang="en-GB"/>
          </a:p>
        </p:txBody>
      </p:sp>
      <p:sp>
        <p:nvSpPr>
          <p:cNvPr id="4" name="Slide Number Placeholder 5">
            <a:extLst>
              <a:ext uri="{FF2B5EF4-FFF2-40B4-BE49-F238E27FC236}">
                <a16:creationId xmlns:a16="http://schemas.microsoft.com/office/drawing/2014/main" id="{2CF6B32C-9472-2994-81BE-1150373C7687}"/>
              </a:ext>
            </a:extLst>
          </p:cNvPr>
          <p:cNvSpPr>
            <a:spLocks noGrp="1"/>
          </p:cNvSpPr>
          <p:nvPr>
            <p:ph type="sldNum" sz="quarter" idx="12"/>
          </p:nvPr>
        </p:nvSpPr>
        <p:spPr/>
        <p:txBody>
          <a:bodyPr/>
          <a:lstStyle>
            <a:lvl1pPr>
              <a:defRPr/>
            </a:lvl1pPr>
          </a:lstStyle>
          <a:p>
            <a:fld id="{4CA1EB2A-5673-412F-B2FC-E8CC060423E2}" type="slidenum">
              <a:rPr lang="en-GB" smtClean="0"/>
              <a:t>‹#›</a:t>
            </a:fld>
            <a:endParaRPr lang="en-GB"/>
          </a:p>
        </p:txBody>
      </p:sp>
    </p:spTree>
    <p:extLst>
      <p:ext uri="{BB962C8B-B14F-4D97-AF65-F5344CB8AC3E}">
        <p14:creationId xmlns:p14="http://schemas.microsoft.com/office/powerpoint/2010/main" val="465411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E0B21A49-4092-F2DD-66B4-A08CE10E1488}"/>
              </a:ext>
            </a:extLst>
          </p:cNvPr>
          <p:cNvSpPr>
            <a:spLocks noGrp="1"/>
          </p:cNvSpPr>
          <p:nvPr>
            <p:ph type="dt" sz="half" idx="10"/>
          </p:nvPr>
        </p:nvSpPr>
        <p:spPr/>
        <p:txBody>
          <a:bodyPr/>
          <a:lstStyle>
            <a:lvl1pPr>
              <a:defRPr/>
            </a:lvl1pPr>
          </a:lstStyle>
          <a:p>
            <a:fld id="{F8FA3712-11C4-4F8C-A73E-23830A5A7175}" type="datetimeFigureOut">
              <a:rPr lang="en-GB" smtClean="0"/>
              <a:t>29/05/2026</a:t>
            </a:fld>
            <a:endParaRPr lang="en-GB"/>
          </a:p>
        </p:txBody>
      </p:sp>
      <p:sp>
        <p:nvSpPr>
          <p:cNvPr id="6" name="Footer Placeholder 4">
            <a:extLst>
              <a:ext uri="{FF2B5EF4-FFF2-40B4-BE49-F238E27FC236}">
                <a16:creationId xmlns:a16="http://schemas.microsoft.com/office/drawing/2014/main" id="{F452939C-20BE-EBC9-BAD7-8D72FE8A2728}"/>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C9142A9A-2BA6-C263-0F84-A1C16E9FAFF8}"/>
              </a:ext>
            </a:extLst>
          </p:cNvPr>
          <p:cNvSpPr>
            <a:spLocks noGrp="1"/>
          </p:cNvSpPr>
          <p:nvPr>
            <p:ph type="sldNum" sz="quarter" idx="12"/>
          </p:nvPr>
        </p:nvSpPr>
        <p:spPr/>
        <p:txBody>
          <a:bodyPr/>
          <a:lstStyle>
            <a:lvl1pPr>
              <a:defRPr/>
            </a:lvl1pPr>
          </a:lstStyle>
          <a:p>
            <a:fld id="{4CA1EB2A-5673-412F-B2FC-E8CC060423E2}" type="slidenum">
              <a:rPr lang="en-GB" smtClean="0"/>
              <a:t>‹#›</a:t>
            </a:fld>
            <a:endParaRPr lang="en-GB"/>
          </a:p>
        </p:txBody>
      </p:sp>
    </p:spTree>
    <p:extLst>
      <p:ext uri="{BB962C8B-B14F-4D97-AF65-F5344CB8AC3E}">
        <p14:creationId xmlns:p14="http://schemas.microsoft.com/office/powerpoint/2010/main" val="1455078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18BC2FF5-C930-8B6A-C6D5-40712F8F37B9}"/>
              </a:ext>
            </a:extLst>
          </p:cNvPr>
          <p:cNvSpPr>
            <a:spLocks noGrp="1"/>
          </p:cNvSpPr>
          <p:nvPr>
            <p:ph type="dt" sz="half" idx="10"/>
          </p:nvPr>
        </p:nvSpPr>
        <p:spPr/>
        <p:txBody>
          <a:bodyPr/>
          <a:lstStyle>
            <a:lvl1pPr>
              <a:defRPr/>
            </a:lvl1pPr>
          </a:lstStyle>
          <a:p>
            <a:fld id="{F8FA3712-11C4-4F8C-A73E-23830A5A7175}" type="datetimeFigureOut">
              <a:rPr lang="en-GB" smtClean="0"/>
              <a:t>29/05/2026</a:t>
            </a:fld>
            <a:endParaRPr lang="en-GB"/>
          </a:p>
        </p:txBody>
      </p:sp>
      <p:sp>
        <p:nvSpPr>
          <p:cNvPr id="6" name="Footer Placeholder 4">
            <a:extLst>
              <a:ext uri="{FF2B5EF4-FFF2-40B4-BE49-F238E27FC236}">
                <a16:creationId xmlns:a16="http://schemas.microsoft.com/office/drawing/2014/main" id="{9135E582-6219-3FE1-EF59-8112F08FE382}"/>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3B01E52F-9D32-51C1-AA22-F6FF4214BCD2}"/>
              </a:ext>
            </a:extLst>
          </p:cNvPr>
          <p:cNvSpPr>
            <a:spLocks noGrp="1"/>
          </p:cNvSpPr>
          <p:nvPr>
            <p:ph type="sldNum" sz="quarter" idx="12"/>
          </p:nvPr>
        </p:nvSpPr>
        <p:spPr/>
        <p:txBody>
          <a:bodyPr/>
          <a:lstStyle>
            <a:lvl1pPr>
              <a:defRPr/>
            </a:lvl1pPr>
          </a:lstStyle>
          <a:p>
            <a:fld id="{4CA1EB2A-5673-412F-B2FC-E8CC060423E2}" type="slidenum">
              <a:rPr lang="en-GB" smtClean="0"/>
              <a:t>‹#›</a:t>
            </a:fld>
            <a:endParaRPr lang="en-GB"/>
          </a:p>
        </p:txBody>
      </p:sp>
    </p:spTree>
    <p:extLst>
      <p:ext uri="{BB962C8B-B14F-4D97-AF65-F5344CB8AC3E}">
        <p14:creationId xmlns:p14="http://schemas.microsoft.com/office/powerpoint/2010/main" val="3290554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DF6FF"/>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FBD4C22-16F1-1AD4-7C4D-D742668FFEB8}"/>
              </a:ext>
            </a:extLst>
          </p:cNvPr>
          <p:cNvSpPr>
            <a:spLocks noGrp="1" noChangeArrowheads="1"/>
          </p:cNvSpPr>
          <p:nvPr>
            <p:ph type="title"/>
          </p:nvPr>
        </p:nvSpPr>
        <p:spPr bwMode="auto">
          <a:xfrm>
            <a:off x="633413" y="476250"/>
            <a:ext cx="105156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47F0431-0798-88B4-7BDA-00AD5C6F58A8}"/>
              </a:ext>
            </a:extLst>
          </p:cNvPr>
          <p:cNvSpPr>
            <a:spLocks noGrp="1" noChangeArrowheads="1"/>
          </p:cNvSpPr>
          <p:nvPr>
            <p:ph type="body" idx="1"/>
          </p:nvPr>
        </p:nvSpPr>
        <p:spPr bwMode="auto">
          <a:xfrm>
            <a:off x="633413"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57DA964-A139-3FBA-892B-A15B57FCD164}"/>
              </a:ext>
            </a:extLst>
          </p:cNvPr>
          <p:cNvSpPr>
            <a:spLocks noGrp="1"/>
          </p:cNvSpPr>
          <p:nvPr>
            <p:ph type="dt" sz="half" idx="2"/>
          </p:nvPr>
        </p:nvSpPr>
        <p:spPr>
          <a:xfrm>
            <a:off x="6783388" y="6356350"/>
            <a:ext cx="1376362" cy="365125"/>
          </a:xfrm>
          <a:prstGeom prst="rect">
            <a:avLst/>
          </a:prstGeom>
        </p:spPr>
        <p:txBody>
          <a:bodyPr vert="horz" lIns="0" tIns="46800" rIns="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fld id="{F8FA3712-11C4-4F8C-A73E-23830A5A7175}" type="datetimeFigureOut">
              <a:rPr lang="en-GB" smtClean="0"/>
              <a:t>29/05/2026</a:t>
            </a:fld>
            <a:endParaRPr lang="en-GB"/>
          </a:p>
        </p:txBody>
      </p:sp>
      <p:sp>
        <p:nvSpPr>
          <p:cNvPr id="5" name="Footer Placeholder 4">
            <a:extLst>
              <a:ext uri="{FF2B5EF4-FFF2-40B4-BE49-F238E27FC236}">
                <a16:creationId xmlns:a16="http://schemas.microsoft.com/office/drawing/2014/main" id="{61866409-2B2A-21F1-0176-61413B751ADE}"/>
              </a:ext>
            </a:extLst>
          </p:cNvPr>
          <p:cNvSpPr>
            <a:spLocks noGrp="1"/>
          </p:cNvSpPr>
          <p:nvPr>
            <p:ph type="ftr" sz="quarter" idx="3"/>
          </p:nvPr>
        </p:nvSpPr>
        <p:spPr>
          <a:xfrm>
            <a:off x="1476375" y="6356350"/>
            <a:ext cx="5222875" cy="365125"/>
          </a:xfrm>
          <a:prstGeom prst="rect">
            <a:avLst/>
          </a:prstGeom>
        </p:spPr>
        <p:txBody>
          <a:bodyPr vert="horz" lIns="0" tIns="45720" rIns="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endParaRPr lang="en-GB"/>
          </a:p>
        </p:txBody>
      </p:sp>
      <p:sp>
        <p:nvSpPr>
          <p:cNvPr id="6" name="Slide Number Placeholder 5">
            <a:extLst>
              <a:ext uri="{FF2B5EF4-FFF2-40B4-BE49-F238E27FC236}">
                <a16:creationId xmlns:a16="http://schemas.microsoft.com/office/drawing/2014/main" id="{95A40F4B-48E3-ECE5-C2DB-B59321279B0E}"/>
              </a:ext>
            </a:extLst>
          </p:cNvPr>
          <p:cNvSpPr>
            <a:spLocks noGrp="1"/>
          </p:cNvSpPr>
          <p:nvPr>
            <p:ph type="sldNum" sz="quarter" idx="4"/>
          </p:nvPr>
        </p:nvSpPr>
        <p:spPr>
          <a:xfrm>
            <a:off x="633413" y="6356350"/>
            <a:ext cx="638175" cy="365125"/>
          </a:xfrm>
          <a:prstGeom prst="rect">
            <a:avLst/>
          </a:prstGeom>
        </p:spPr>
        <p:txBody>
          <a:bodyPr vert="horz" lIns="0" tIns="45720" rIns="0" bIns="45720" rtlCol="0" anchor="ctr"/>
          <a:lstStyle>
            <a:lvl1pPr algn="l" eaLnBrk="1" fontAlgn="auto" hangingPunct="1">
              <a:spcBef>
                <a:spcPts val="0"/>
              </a:spcBef>
              <a:spcAft>
                <a:spcPts val="0"/>
              </a:spcAft>
              <a:defRPr sz="1200" b="1">
                <a:solidFill>
                  <a:schemeClr val="tx2"/>
                </a:solidFill>
                <a:latin typeface="+mn-lt"/>
              </a:defRPr>
            </a:lvl1pPr>
          </a:lstStyle>
          <a:p>
            <a:fld id="{4CA1EB2A-5673-412F-B2FC-E8CC060423E2}" type="slidenum">
              <a:rPr lang="en-GB" smtClean="0"/>
              <a:t>‹#›</a:t>
            </a:fld>
            <a:endParaRPr lang="en-GB"/>
          </a:p>
        </p:txBody>
      </p:sp>
      <p:pic>
        <p:nvPicPr>
          <p:cNvPr id="1031" name="Picture 7">
            <a:extLst>
              <a:ext uri="{FF2B5EF4-FFF2-40B4-BE49-F238E27FC236}">
                <a16:creationId xmlns:a16="http://schemas.microsoft.com/office/drawing/2014/main" id="{4B0A5A6B-0A1F-5DE9-C6FD-710FE1C4A7B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271000" y="6426200"/>
            <a:ext cx="2921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F7A93FE8-6245-5C9B-6325-697E07C08AAB}"/>
              </a:ext>
            </a:extLst>
          </p:cNvPr>
          <p:cNvGrpSpPr/>
          <p:nvPr/>
        </p:nvGrpSpPr>
        <p:grpSpPr>
          <a:xfrm>
            <a:off x="10005207" y="518989"/>
            <a:ext cx="1811141" cy="551109"/>
            <a:chOff x="9987954" y="407566"/>
            <a:chExt cx="1811141" cy="551109"/>
          </a:xfrm>
        </p:grpSpPr>
        <p:pic>
          <p:nvPicPr>
            <p:cNvPr id="3" name="Picture 2" descr="A heart and arrows in a circle&#10;&#10;Description automatically generated">
              <a:extLst>
                <a:ext uri="{FF2B5EF4-FFF2-40B4-BE49-F238E27FC236}">
                  <a16:creationId xmlns:a16="http://schemas.microsoft.com/office/drawing/2014/main" id="{0F7C5312-AB14-607B-3E36-465293C3DF66}"/>
                </a:ext>
              </a:extLst>
            </p:cNvPr>
            <p:cNvPicPr>
              <a:picLocks noChangeAspect="1"/>
            </p:cNvPicPr>
            <p:nvPr/>
          </p:nvPicPr>
          <p:blipFill>
            <a:blip r:embed="rId15"/>
            <a:stretch>
              <a:fillRect/>
            </a:stretch>
          </p:blipFill>
          <p:spPr>
            <a:xfrm>
              <a:off x="11249873" y="409453"/>
              <a:ext cx="549222" cy="549222"/>
            </a:xfrm>
            <a:prstGeom prst="rect">
              <a:avLst/>
            </a:prstGeom>
          </p:spPr>
        </p:pic>
        <p:pic>
          <p:nvPicPr>
            <p:cNvPr id="7" name="Picture 6" descr="A white person holding a weight scale&#10;&#10;Description automatically generated">
              <a:extLst>
                <a:ext uri="{FF2B5EF4-FFF2-40B4-BE49-F238E27FC236}">
                  <a16:creationId xmlns:a16="http://schemas.microsoft.com/office/drawing/2014/main" id="{00F1D35E-F26E-A07A-7942-214E36160113}"/>
                </a:ext>
              </a:extLst>
            </p:cNvPr>
            <p:cNvPicPr>
              <a:picLocks noChangeAspect="1"/>
            </p:cNvPicPr>
            <p:nvPr/>
          </p:nvPicPr>
          <p:blipFill>
            <a:blip r:embed="rId16"/>
            <a:stretch>
              <a:fillRect/>
            </a:stretch>
          </p:blipFill>
          <p:spPr>
            <a:xfrm>
              <a:off x="10618913" y="407566"/>
              <a:ext cx="549222" cy="551109"/>
            </a:xfrm>
            <a:prstGeom prst="rect">
              <a:avLst/>
            </a:prstGeom>
          </p:spPr>
        </p:pic>
        <p:pic>
          <p:nvPicPr>
            <p:cNvPr id="8" name="Picture 7" descr="A green circle with a white leaf and a cross&#10;&#10;Description automatically generated">
              <a:extLst>
                <a:ext uri="{FF2B5EF4-FFF2-40B4-BE49-F238E27FC236}">
                  <a16:creationId xmlns:a16="http://schemas.microsoft.com/office/drawing/2014/main" id="{0E4ED650-D194-5D29-0DE6-AF4E2034CB1A}"/>
                </a:ext>
              </a:extLst>
            </p:cNvPr>
            <p:cNvPicPr>
              <a:picLocks noChangeAspect="1"/>
            </p:cNvPicPr>
            <p:nvPr/>
          </p:nvPicPr>
          <p:blipFill>
            <a:blip r:embed="rId17"/>
            <a:stretch>
              <a:fillRect/>
            </a:stretch>
          </p:blipFill>
          <p:spPr>
            <a:xfrm>
              <a:off x="9987954" y="409453"/>
              <a:ext cx="549222" cy="549222"/>
            </a:xfrm>
            <a:prstGeom prst="rect">
              <a:avLst/>
            </a:prstGeom>
          </p:spPr>
        </p:pic>
      </p:grpSp>
    </p:spTree>
    <p:extLst>
      <p:ext uri="{BB962C8B-B14F-4D97-AF65-F5344CB8AC3E}">
        <p14:creationId xmlns:p14="http://schemas.microsoft.com/office/powerpoint/2010/main" val="5671134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lnSpc>
          <a:spcPct val="90000"/>
        </a:lnSpc>
        <a:spcBef>
          <a:spcPct val="0"/>
        </a:spcBef>
        <a:spcAft>
          <a:spcPct val="0"/>
        </a:spcAft>
        <a:defRPr sz="4400" kern="1200">
          <a:solidFill>
            <a:schemeClr val="accent2"/>
          </a:solidFill>
          <a:latin typeface="+mj-lt"/>
          <a:ea typeface="+mj-ea"/>
          <a:cs typeface="+mj-cs"/>
        </a:defRPr>
      </a:lvl1pPr>
      <a:lvl2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2pPr>
      <a:lvl3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3pPr>
      <a:lvl4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4pPr>
      <a:lvl5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6pPr>
      <a:lvl7pPr marL="9144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7pPr>
      <a:lvl8pPr marL="13716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8pPr>
      <a:lvl9pPr marL="18288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cambridgeshireinsight.org.uk/poverty/indices-of-multiple-deprivation-2025/"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assets.publishing.service.gov.uk/media/697c7e14043a4ade0f7b503f/31.260_VAWG_01_Strategy_Slip_FINAL_v5_290126_WEB.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www.gov.uk/government/publications/community-safety-partnerships/community-safety-partnership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2.xml"/><Relationship Id="rId3" Type="http://schemas.openxmlformats.org/officeDocument/2006/relationships/slide" Target="slide5.xml"/><Relationship Id="rId7" Type="http://schemas.openxmlformats.org/officeDocument/2006/relationships/slide" Target="slide16.xml"/><Relationship Id="rId12" Type="http://schemas.openxmlformats.org/officeDocument/2006/relationships/slide" Target="slide67.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5.xml"/><Relationship Id="rId11" Type="http://schemas.openxmlformats.org/officeDocument/2006/relationships/slide" Target="slide65.xml"/><Relationship Id="rId5" Type="http://schemas.openxmlformats.org/officeDocument/2006/relationships/slide" Target="slide14.xml"/><Relationship Id="rId10" Type="http://schemas.openxmlformats.org/officeDocument/2006/relationships/slide" Target="slide63.xml"/><Relationship Id="rId4" Type="http://schemas.openxmlformats.org/officeDocument/2006/relationships/slide" Target="slide13.xml"/><Relationship Id="rId9"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31.xml"/><Relationship Id="rId13" Type="http://schemas.openxmlformats.org/officeDocument/2006/relationships/slide" Target="slide43.xml"/><Relationship Id="rId18" Type="http://schemas.openxmlformats.org/officeDocument/2006/relationships/slide" Target="slide53.xml"/><Relationship Id="rId3" Type="http://schemas.openxmlformats.org/officeDocument/2006/relationships/slide" Target="slide19.xml"/><Relationship Id="rId21" Type="http://schemas.openxmlformats.org/officeDocument/2006/relationships/slide" Target="slide61.xml"/><Relationship Id="rId7" Type="http://schemas.openxmlformats.org/officeDocument/2006/relationships/slide" Target="slide26.xml"/><Relationship Id="rId12" Type="http://schemas.openxmlformats.org/officeDocument/2006/relationships/slide" Target="slide42.xml"/><Relationship Id="rId17" Type="http://schemas.openxmlformats.org/officeDocument/2006/relationships/slide" Target="slide51.xml"/><Relationship Id="rId2" Type="http://schemas.openxmlformats.org/officeDocument/2006/relationships/slide" Target="slide2.xml"/><Relationship Id="rId16" Type="http://schemas.openxmlformats.org/officeDocument/2006/relationships/slide" Target="slide50.xml"/><Relationship Id="rId20" Type="http://schemas.openxmlformats.org/officeDocument/2006/relationships/slide" Target="slide58.xml"/><Relationship Id="rId1" Type="http://schemas.openxmlformats.org/officeDocument/2006/relationships/slideLayout" Target="../slideLayouts/slideLayout2.xml"/><Relationship Id="rId6" Type="http://schemas.openxmlformats.org/officeDocument/2006/relationships/slide" Target="slide22.xml"/><Relationship Id="rId11" Type="http://schemas.openxmlformats.org/officeDocument/2006/relationships/slide" Target="slide39.xml"/><Relationship Id="rId5" Type="http://schemas.openxmlformats.org/officeDocument/2006/relationships/slide" Target="slide21.xml"/><Relationship Id="rId15" Type="http://schemas.openxmlformats.org/officeDocument/2006/relationships/slide" Target="slide46.xml"/><Relationship Id="rId10" Type="http://schemas.openxmlformats.org/officeDocument/2006/relationships/slide" Target="slide35.xml"/><Relationship Id="rId19" Type="http://schemas.openxmlformats.org/officeDocument/2006/relationships/slide" Target="slide56.xml"/><Relationship Id="rId4" Type="http://schemas.openxmlformats.org/officeDocument/2006/relationships/slide" Target="slide20.xml"/><Relationship Id="rId9" Type="http://schemas.openxmlformats.org/officeDocument/2006/relationships/slide" Target="slide34.xml"/><Relationship Id="rId14" Type="http://schemas.openxmlformats.org/officeDocument/2006/relationships/slide" Target="slide44.xml"/><Relationship Id="rId22" Type="http://schemas.openxmlformats.org/officeDocument/2006/relationships/slide" Target="slide62.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cambridgeshireinsight.org.uk/poverty/indices-of-multiple-deprivation-2025/"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6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6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hyperlink" Target="https://scambs.gov.uk/media/qifdiqgc/website-community-safety-operational-plan-and-comms-forward-plan-2025-26.pdf" TargetMode="External"/><Relationship Id="rId7" Type="http://schemas.openxmlformats.org/officeDocument/2006/relationships/hyperlink" Target="https://data.cambridgeshireinsight.org.uk/dataset/cambridgeshire-crime-counts-and-rates/resource/813d49f3-cda6-4975-9d54-f9422c93840d"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www.gov.uk/government/statistics/modern-slavery-nrm-and-dtn-statistics-end-of-year-summary-2024/modern-slavery-national-referral-mechanism-and-duty-to-notify-statistics-uk-end-of-year-summary-2024" TargetMode="External"/><Relationship Id="rId5" Type="http://schemas.openxmlformats.org/officeDocument/2006/relationships/hyperlink" Target="https://www.nationalcrimeagency.gov.uk/images/campaign/NSA/PDFs/NSA%202025%20Website%20-%20PDF%20Version%20v1.0.pdf" TargetMode="External"/><Relationship Id="rId4" Type="http://schemas.openxmlformats.org/officeDocument/2006/relationships/hyperlink" Target="https://www.ons.gov.uk/peoplepopulationandcommunity/crimeandjustice/bulletins/crimeinenglandandwales/yearendingseptember2025"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www.ons.gov.uk/peoplepopulationandcommunity/crimeandjustice/bulletins/crimeinenglandandwales/yearendingseptember2025"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hyperlink" Target="https://www.gov.uk/government/statistics/modern-slavery-nrm-and-dtn-statistics-end-of-year-summary-2024/modern-slavery-national-referral-mechanism-and-duty-to-notify-statistics-uk-end-of-year-summary-2024" TargetMode="External"/><Relationship Id="rId4" Type="http://schemas.openxmlformats.org/officeDocument/2006/relationships/hyperlink" Target="https://www.nationalcrimeagency.gov.uk/images/campaign/NSA/PDFs/NSA%202025%20Website%20-%20PDF%20Version%20v1.0.pdf" TargetMode="External"/></Relationships>
</file>

<file path=ppt/slides/_rels/slide6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8F3C925-BE60-EB60-D93B-7463352B6A73}"/>
              </a:ext>
            </a:extLst>
          </p:cNvPr>
          <p:cNvSpPr>
            <a:spLocks noGrp="1"/>
          </p:cNvSpPr>
          <p:nvPr>
            <p:ph type="ctrTitle"/>
          </p:nvPr>
        </p:nvSpPr>
        <p:spPr>
          <a:xfrm>
            <a:off x="623888" y="1122363"/>
            <a:ext cx="9144000" cy="2387600"/>
          </a:xfrm>
        </p:spPr>
        <p:txBody>
          <a:bodyPr/>
          <a:lstStyle/>
          <a:p>
            <a:r>
              <a:rPr lang="en-US"/>
              <a:t>South Cambridgeshire Strategic Assessment</a:t>
            </a:r>
          </a:p>
        </p:txBody>
      </p:sp>
      <p:sp>
        <p:nvSpPr>
          <p:cNvPr id="10" name="Subtitle 2">
            <a:extLst>
              <a:ext uri="{FF2B5EF4-FFF2-40B4-BE49-F238E27FC236}">
                <a16:creationId xmlns:a16="http://schemas.microsoft.com/office/drawing/2014/main" id="{FE55611F-1338-0DE6-57DF-7F502AAAB918}"/>
              </a:ext>
            </a:extLst>
          </p:cNvPr>
          <p:cNvSpPr>
            <a:spLocks noGrp="1"/>
          </p:cNvSpPr>
          <p:nvPr>
            <p:ph type="subTitle" idx="1"/>
          </p:nvPr>
        </p:nvSpPr>
        <p:spPr>
          <a:xfrm>
            <a:off x="623888" y="3705726"/>
            <a:ext cx="9144000" cy="1552074"/>
          </a:xfrm>
        </p:spPr>
        <p:txBody>
          <a:bodyPr/>
          <a:lstStyle/>
          <a:p>
            <a:r>
              <a:rPr lang="en-US"/>
              <a:t>2025</a:t>
            </a:r>
          </a:p>
          <a:p>
            <a:r>
              <a:rPr lang="en-US"/>
              <a:t>Final V1.1</a:t>
            </a:r>
          </a:p>
        </p:txBody>
      </p:sp>
      <p:sp>
        <p:nvSpPr>
          <p:cNvPr id="12" name="Text Placeholder 3">
            <a:extLst>
              <a:ext uri="{FF2B5EF4-FFF2-40B4-BE49-F238E27FC236}">
                <a16:creationId xmlns:a16="http://schemas.microsoft.com/office/drawing/2014/main" id="{93B65CC3-3DDD-4242-BC85-3AEF4CF7B13C}"/>
              </a:ext>
            </a:extLst>
          </p:cNvPr>
          <p:cNvSpPr>
            <a:spLocks noGrp="1"/>
          </p:cNvSpPr>
          <p:nvPr>
            <p:ph type="body" sz="quarter" idx="10"/>
          </p:nvPr>
        </p:nvSpPr>
        <p:spPr>
          <a:xfrm>
            <a:off x="623888" y="6261904"/>
            <a:ext cx="3380953" cy="341684"/>
          </a:xfrm>
        </p:spPr>
        <p:txBody>
          <a:bodyPr/>
          <a:lstStyle/>
          <a:p>
            <a:r>
              <a:rPr lang="en-US"/>
              <a:t>Communities and Demography PI Team</a:t>
            </a:r>
          </a:p>
        </p:txBody>
      </p:sp>
      <p:sp>
        <p:nvSpPr>
          <p:cNvPr id="4" name="Action Button: Go Home 3">
            <a:hlinkClick r:id="rId2" action="ppaction://hlinksldjump" highlightClick="1"/>
            <a:extLst>
              <a:ext uri="{FF2B5EF4-FFF2-40B4-BE49-F238E27FC236}">
                <a16:creationId xmlns:a16="http://schemas.microsoft.com/office/drawing/2014/main" id="{AD33DE36-07BB-F2CB-0ECD-65BCD3D94DFD}"/>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27125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2F71-4B4D-3881-EA99-A8985866D431}"/>
              </a:ext>
            </a:extLst>
          </p:cNvPr>
          <p:cNvSpPr>
            <a:spLocks noGrp="1"/>
          </p:cNvSpPr>
          <p:nvPr>
            <p:ph type="title"/>
          </p:nvPr>
        </p:nvSpPr>
        <p:spPr/>
        <p:txBody>
          <a:bodyPr/>
          <a:lstStyle/>
          <a:p>
            <a:r>
              <a:rPr lang="en-GB" sz="3600"/>
              <a:t>2.3 Executive Summary - Recommendations</a:t>
            </a:r>
          </a:p>
        </p:txBody>
      </p:sp>
      <p:sp>
        <p:nvSpPr>
          <p:cNvPr id="4" name="Content Placeholder 2">
            <a:extLst>
              <a:ext uri="{FF2B5EF4-FFF2-40B4-BE49-F238E27FC236}">
                <a16:creationId xmlns:a16="http://schemas.microsoft.com/office/drawing/2014/main" id="{2BE9E814-3A05-0744-FBB8-8B29942EED36}"/>
              </a:ext>
            </a:extLst>
          </p:cNvPr>
          <p:cNvSpPr>
            <a:spLocks noGrp="1"/>
          </p:cNvSpPr>
          <p:nvPr>
            <p:ph idx="1"/>
          </p:nvPr>
        </p:nvSpPr>
        <p:spPr>
          <a:xfrm>
            <a:off x="633413" y="1316736"/>
            <a:ext cx="10515600" cy="4860227"/>
          </a:xfrm>
        </p:spPr>
        <p:txBody>
          <a:bodyPr/>
          <a:lstStyle/>
          <a:p>
            <a:pPr marL="0" indent="0">
              <a:buNone/>
            </a:pPr>
            <a:r>
              <a:rPr lang="en-GB" sz="1600" b="1"/>
              <a:t>Recommendations</a:t>
            </a:r>
            <a:endParaRPr lang="en-GB" sz="1600"/>
          </a:p>
          <a:p>
            <a:pPr marL="0" indent="0">
              <a:buNone/>
            </a:pPr>
            <a:r>
              <a:rPr lang="en-GB" sz="1600"/>
              <a:t>It is recommended that the current aims of the Partnership are continued for a further year. </a:t>
            </a:r>
          </a:p>
          <a:p>
            <a:pPr marL="0" indent="0">
              <a:buNone/>
            </a:pPr>
            <a:endParaRPr lang="en-GB" sz="1600"/>
          </a:p>
          <a:p>
            <a:pPr marL="0" indent="0">
              <a:buNone/>
            </a:pPr>
            <a:r>
              <a:rPr lang="en-GB" sz="1600"/>
              <a:t>	Aim 1 - Improve resilience in communities across South Cambridgeshire</a:t>
            </a:r>
          </a:p>
          <a:p>
            <a:pPr marL="0" indent="0">
              <a:buNone/>
            </a:pPr>
            <a:endParaRPr lang="en-GB" sz="1600"/>
          </a:p>
          <a:p>
            <a:r>
              <a:rPr lang="en-GB" sz="1600"/>
              <a:t>Inequalities remain an issue in South Cambridgeshire, and therefore involving communities in generating solutions that are right for them increases the likelihood of these being sustainable. </a:t>
            </a:r>
          </a:p>
          <a:p>
            <a:pPr lvl="1"/>
            <a:r>
              <a:rPr lang="en-GB" sz="1600"/>
              <a:t>The CSP should consider how best to engage residents and use evidence such as the upcoming lived experience report on children and violence. There is also evidence available to help target based on need (see </a:t>
            </a:r>
            <a:r>
              <a:rPr lang="en-GB" sz="1600" u="sng">
                <a:hlinkClick r:id="rId2"/>
              </a:rPr>
              <a:t>Cambridgeshire &amp; Peterborough Insight – Poverty – Indices of Deprivation 2025</a:t>
            </a:r>
            <a:r>
              <a:rPr lang="en-GB" sz="1600"/>
              <a:t>).</a:t>
            </a:r>
            <a:r>
              <a:rPr lang="en-US" sz="1600"/>
              <a:t>​</a:t>
            </a:r>
          </a:p>
          <a:p>
            <a:pPr lvl="1"/>
            <a:r>
              <a:rPr lang="en-GB" sz="1600"/>
              <a:t>The CSP should consider a workstream tackling vulnerabilities associated with children and young people such as education, poverty, exploitation, NEET in order to reduce offending/reoffending and being exploited and to work upstream in aiding prevention.</a:t>
            </a:r>
          </a:p>
          <a:p>
            <a:pPr marL="457200" lvl="1" indent="0">
              <a:buNone/>
            </a:pPr>
            <a:endParaRPr lang="en-US" sz="1600"/>
          </a:p>
          <a:p>
            <a:pPr marL="0" indent="0">
              <a:buNone/>
            </a:pPr>
            <a:endParaRPr lang="en-GB" sz="1600"/>
          </a:p>
          <a:p>
            <a:pPr marL="0" indent="0">
              <a:buNone/>
            </a:pPr>
            <a:r>
              <a:rPr lang="en-GB" sz="1600"/>
              <a:t>	</a:t>
            </a:r>
          </a:p>
          <a:p>
            <a:pPr marL="0" indent="0">
              <a:buNone/>
            </a:pPr>
            <a:endParaRPr lang="en-GB" sz="1600"/>
          </a:p>
          <a:p>
            <a:pPr marL="0" indent="0">
              <a:buNone/>
            </a:pPr>
            <a:endParaRPr lang="en-GB" sz="1600"/>
          </a:p>
        </p:txBody>
      </p:sp>
      <p:sp>
        <p:nvSpPr>
          <p:cNvPr id="6" name="Action Button: Go Home 5">
            <a:hlinkClick r:id="rId3" action="ppaction://hlinksldjump" highlightClick="1"/>
            <a:extLst>
              <a:ext uri="{FF2B5EF4-FFF2-40B4-BE49-F238E27FC236}">
                <a16:creationId xmlns:a16="http://schemas.microsoft.com/office/drawing/2014/main" id="{E3AA6C2F-5EA3-16AC-D470-F2752C049059}"/>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47664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47ABB-0EAF-D130-BBF4-46D6550954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5C574F-A20E-BAE3-719B-84DA864821C3}"/>
              </a:ext>
            </a:extLst>
          </p:cNvPr>
          <p:cNvSpPr>
            <a:spLocks noGrp="1"/>
          </p:cNvSpPr>
          <p:nvPr>
            <p:ph type="title"/>
          </p:nvPr>
        </p:nvSpPr>
        <p:spPr/>
        <p:txBody>
          <a:bodyPr/>
          <a:lstStyle/>
          <a:p>
            <a:r>
              <a:rPr lang="en-GB" sz="3600"/>
              <a:t>2.3 Executive Summary - Recommendations</a:t>
            </a:r>
          </a:p>
        </p:txBody>
      </p:sp>
      <p:sp>
        <p:nvSpPr>
          <p:cNvPr id="4" name="Content Placeholder 2">
            <a:extLst>
              <a:ext uri="{FF2B5EF4-FFF2-40B4-BE49-F238E27FC236}">
                <a16:creationId xmlns:a16="http://schemas.microsoft.com/office/drawing/2014/main" id="{272FAD0A-7E1D-6719-0E01-0FEEF719921E}"/>
              </a:ext>
            </a:extLst>
          </p:cNvPr>
          <p:cNvSpPr>
            <a:spLocks noGrp="1"/>
          </p:cNvSpPr>
          <p:nvPr>
            <p:ph idx="1"/>
          </p:nvPr>
        </p:nvSpPr>
        <p:spPr>
          <a:xfrm>
            <a:off x="633413" y="1316736"/>
            <a:ext cx="10515600" cy="4860227"/>
          </a:xfrm>
        </p:spPr>
        <p:txBody>
          <a:bodyPr/>
          <a:lstStyle/>
          <a:p>
            <a:pPr marL="0" indent="0">
              <a:buNone/>
            </a:pPr>
            <a:r>
              <a:rPr lang="en-GB" sz="1600" b="1"/>
              <a:t>Recommendations</a:t>
            </a:r>
          </a:p>
          <a:p>
            <a:pPr marL="0" indent="0">
              <a:buNone/>
            </a:pPr>
            <a:endParaRPr lang="en-GB" sz="1600"/>
          </a:p>
          <a:p>
            <a:pPr marL="0" indent="0">
              <a:buNone/>
            </a:pPr>
            <a:r>
              <a:rPr lang="en-GB" sz="1600"/>
              <a:t>	Aim 2 - Ensure priority areas continue to be driven by data whilst also being informed by professional 	judgement.</a:t>
            </a:r>
          </a:p>
          <a:p>
            <a:pPr marL="0" indent="0">
              <a:buNone/>
            </a:pPr>
            <a:endParaRPr lang="en-GB" sz="1600"/>
          </a:p>
          <a:p>
            <a:r>
              <a:rPr lang="en-GB" sz="1600"/>
              <a:t>Crime and ASB occurs in geographic hotspots, and it remains vital to engage communities and work with them to tackle the things that are important to them. </a:t>
            </a:r>
          </a:p>
          <a:p>
            <a:pPr lvl="1"/>
            <a:r>
              <a:rPr lang="en-GB" sz="1600"/>
              <a:t>It is recommended that the South Cambridgeshire CSP should focus on relevant wards outlined in the geographic analysis: Milton and </a:t>
            </a:r>
            <a:r>
              <a:rPr lang="en-GB" sz="1600" err="1"/>
              <a:t>Waterbeach</a:t>
            </a:r>
            <a:r>
              <a:rPr lang="en-GB" sz="1600"/>
              <a:t>​; Histon and </a:t>
            </a:r>
            <a:r>
              <a:rPr lang="en-GB" sz="1600" err="1"/>
              <a:t>Impington</a:t>
            </a:r>
            <a:r>
              <a:rPr lang="en-GB" sz="1600"/>
              <a:t>; and​ Fen Ditton and Fulbourn.</a:t>
            </a:r>
            <a:r>
              <a:rPr lang="en-US" sz="1600"/>
              <a:t>​</a:t>
            </a:r>
          </a:p>
          <a:p>
            <a:r>
              <a:rPr lang="en-GB" sz="1600"/>
              <a:t>South Cambridgeshire CSP should monitor drug offences – although recording practices may have been a contributing factor, the large increase in the last year is concerning.</a:t>
            </a:r>
          </a:p>
          <a:p>
            <a:r>
              <a:rPr lang="en-GB" sz="1600"/>
              <a:t>South Cambridgeshire CSP should coordinate with Cambridge City CSP in their retail crime pilot effort that is aiming to prevent and deter shoplifting.</a:t>
            </a:r>
          </a:p>
          <a:p>
            <a:pPr marL="0" indent="0">
              <a:buNone/>
            </a:pPr>
            <a:endParaRPr lang="en-GB" sz="1600"/>
          </a:p>
          <a:p>
            <a:pPr marL="0" indent="0">
              <a:buNone/>
            </a:pPr>
            <a:endParaRPr lang="en-GB" sz="1600"/>
          </a:p>
        </p:txBody>
      </p:sp>
      <p:sp>
        <p:nvSpPr>
          <p:cNvPr id="6" name="Action Button: Go Home 5">
            <a:hlinkClick r:id="rId2" action="ppaction://hlinksldjump" highlightClick="1"/>
            <a:extLst>
              <a:ext uri="{FF2B5EF4-FFF2-40B4-BE49-F238E27FC236}">
                <a16:creationId xmlns:a16="http://schemas.microsoft.com/office/drawing/2014/main" id="{8174C5FA-6000-FAD8-3C39-7DEBA58CBFF5}"/>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31242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BE814-357E-7563-101B-26B2A9DC5D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65B1A2-DDAC-01CA-2088-8DF915921CB9}"/>
              </a:ext>
            </a:extLst>
          </p:cNvPr>
          <p:cNvSpPr>
            <a:spLocks noGrp="1"/>
          </p:cNvSpPr>
          <p:nvPr>
            <p:ph type="title"/>
          </p:nvPr>
        </p:nvSpPr>
        <p:spPr/>
        <p:txBody>
          <a:bodyPr/>
          <a:lstStyle/>
          <a:p>
            <a:r>
              <a:rPr lang="en-GB" sz="3600"/>
              <a:t>2.3 Executive Summary - Recommendations</a:t>
            </a:r>
          </a:p>
        </p:txBody>
      </p:sp>
      <p:sp>
        <p:nvSpPr>
          <p:cNvPr id="4" name="Content Placeholder 2">
            <a:extLst>
              <a:ext uri="{FF2B5EF4-FFF2-40B4-BE49-F238E27FC236}">
                <a16:creationId xmlns:a16="http://schemas.microsoft.com/office/drawing/2014/main" id="{163920A6-BA9A-DFF6-8732-ACEA3D2A8AA8}"/>
              </a:ext>
            </a:extLst>
          </p:cNvPr>
          <p:cNvSpPr>
            <a:spLocks noGrp="1"/>
          </p:cNvSpPr>
          <p:nvPr>
            <p:ph idx="1"/>
          </p:nvPr>
        </p:nvSpPr>
        <p:spPr>
          <a:xfrm>
            <a:off x="633413" y="1316736"/>
            <a:ext cx="10515600" cy="4860227"/>
          </a:xfrm>
        </p:spPr>
        <p:txBody>
          <a:bodyPr/>
          <a:lstStyle/>
          <a:p>
            <a:pPr marL="0" indent="0">
              <a:buNone/>
            </a:pPr>
            <a:r>
              <a:rPr lang="en-GB" sz="1600" b="1"/>
              <a:t>Recommendations</a:t>
            </a:r>
          </a:p>
          <a:p>
            <a:pPr marL="0" indent="0">
              <a:buNone/>
            </a:pPr>
            <a:endParaRPr lang="en-GB" sz="1600" b="1"/>
          </a:p>
          <a:p>
            <a:pPr marL="0" indent="0">
              <a:buNone/>
            </a:pPr>
            <a:r>
              <a:rPr lang="en-GB" sz="1600"/>
              <a:t>	Aim 3 - Strive to work in a trauma informed way to protect those vulnerable to abuse, harassment and 	violence – including domestic abuse and sexual violence.</a:t>
            </a:r>
          </a:p>
          <a:p>
            <a:pPr marL="0" indent="0">
              <a:buNone/>
            </a:pPr>
            <a:endParaRPr lang="en-GB" sz="1600" b="1">
              <a:cs typeface="Arial"/>
            </a:endParaRPr>
          </a:p>
          <a:p>
            <a:r>
              <a:rPr lang="en-GB" sz="1600">
                <a:cs typeface="Arial"/>
              </a:rPr>
              <a:t>VAWG - Given the inter-related nature of VAP, Sexual offences (and </a:t>
            </a:r>
            <a:r>
              <a:rPr lang="en-GB" sz="1600" err="1">
                <a:cs typeface="Arial"/>
              </a:rPr>
              <a:t>Misc</a:t>
            </a:r>
            <a:r>
              <a:rPr lang="en-GB" sz="1600">
                <a:cs typeface="Arial"/>
              </a:rPr>
              <a:t> crimes against society), and Domestic abuse, it is recommended that the South Cambridgeshire CSP consider </a:t>
            </a:r>
            <a:r>
              <a:rPr lang="en-GB" sz="1600"/>
              <a:t>consolidating workplans under a VAWG heading to maximise impact and simplify delivery. This aligns with the CSP’s Aim 3.</a:t>
            </a:r>
            <a:endParaRPr lang="en-GB" sz="1600">
              <a:cs typeface="Arial"/>
            </a:endParaRPr>
          </a:p>
          <a:p>
            <a:pPr lvl="1"/>
            <a:r>
              <a:rPr lang="en-GB" sz="1600">
                <a:cs typeface="Arial"/>
              </a:rPr>
              <a:t>It is recommended that South Cambridgeshire CSP consider relevant parts of the government’s action plan from its recent strategy: </a:t>
            </a:r>
            <a:r>
              <a:rPr lang="en-GB" sz="1600">
                <a:hlinkClick r:id="rId2"/>
              </a:rPr>
              <a:t>Freedom from Violence and Abuse: a cross-government strategy to build a safer society for women and girls Volume 1 Strategy</a:t>
            </a:r>
            <a:r>
              <a:rPr lang="en-GB" sz="1600"/>
              <a:t> (See pages 11-12 in particular for an overview). </a:t>
            </a:r>
            <a:endParaRPr lang="en-GB" sz="1600">
              <a:cs typeface="Arial"/>
            </a:endParaRPr>
          </a:p>
          <a:p>
            <a:pPr lvl="1"/>
            <a:r>
              <a:rPr lang="en-GB" sz="1600"/>
              <a:t>South Cambridgeshire CSP should consider aligning its goals and internal targets at a minimum to the strategy’s national target to halve VAWG in a decade. The strategy outlines specifics related to the proportion of people aged 16 and over who have experienced any of domestic abuse, sexual assault, or stalking.</a:t>
            </a:r>
          </a:p>
          <a:p>
            <a:endParaRPr lang="en-GB" sz="1600"/>
          </a:p>
          <a:p>
            <a:pPr marL="0" indent="0">
              <a:buNone/>
            </a:pPr>
            <a:endParaRPr lang="en-GB" sz="1600"/>
          </a:p>
          <a:p>
            <a:pPr marL="0" indent="0">
              <a:buNone/>
            </a:pPr>
            <a:endParaRPr lang="en-GB" sz="1600"/>
          </a:p>
        </p:txBody>
      </p:sp>
      <p:sp>
        <p:nvSpPr>
          <p:cNvPr id="6" name="Action Button: Go Home 5">
            <a:hlinkClick r:id="rId3" action="ppaction://hlinksldjump" highlightClick="1"/>
            <a:extLst>
              <a:ext uri="{FF2B5EF4-FFF2-40B4-BE49-F238E27FC236}">
                <a16:creationId xmlns:a16="http://schemas.microsoft.com/office/drawing/2014/main" id="{C410687E-7C0B-714A-7CCC-866E538AEF55}"/>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52913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5DD5D-9EB7-7FB6-20D6-328BDEA372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DB860B-166D-726D-9777-640D86ADDACE}"/>
              </a:ext>
            </a:extLst>
          </p:cNvPr>
          <p:cNvSpPr>
            <a:spLocks noGrp="1"/>
          </p:cNvSpPr>
          <p:nvPr>
            <p:ph type="title"/>
          </p:nvPr>
        </p:nvSpPr>
        <p:spPr/>
        <p:txBody>
          <a:bodyPr/>
          <a:lstStyle/>
          <a:p>
            <a:r>
              <a:rPr lang="en-GB"/>
              <a:t>3. CSP Aims</a:t>
            </a:r>
          </a:p>
        </p:txBody>
      </p:sp>
      <p:sp>
        <p:nvSpPr>
          <p:cNvPr id="6" name="Action Button: Go Home 5">
            <a:hlinkClick r:id="rId2" action="ppaction://hlinksldjump" highlightClick="1"/>
            <a:extLst>
              <a:ext uri="{FF2B5EF4-FFF2-40B4-BE49-F238E27FC236}">
                <a16:creationId xmlns:a16="http://schemas.microsoft.com/office/drawing/2014/main" id="{4D777DE9-E5B1-AF29-A572-67385E36D850}"/>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2">
            <a:extLst>
              <a:ext uri="{FF2B5EF4-FFF2-40B4-BE49-F238E27FC236}">
                <a16:creationId xmlns:a16="http://schemas.microsoft.com/office/drawing/2014/main" id="{05889C4E-74E2-A745-82EE-054E096C9D5D}"/>
              </a:ext>
            </a:extLst>
          </p:cNvPr>
          <p:cNvSpPr>
            <a:spLocks noGrp="1"/>
          </p:cNvSpPr>
          <p:nvPr>
            <p:ph idx="1"/>
          </p:nvPr>
        </p:nvSpPr>
        <p:spPr>
          <a:xfrm>
            <a:off x="274864" y="1331459"/>
            <a:ext cx="11642271" cy="5330597"/>
          </a:xfrm>
        </p:spPr>
        <p:txBody>
          <a:bodyPr numCol="1"/>
          <a:lstStyle/>
          <a:p>
            <a:pPr marL="0" indent="0">
              <a:buNone/>
              <a:tabLst>
                <a:tab pos="5737225" algn="l"/>
              </a:tabLst>
            </a:pPr>
            <a:r>
              <a:rPr lang="en-US" sz="1600"/>
              <a:t>Below are the aims from the Operational Plan 2025-26:</a:t>
            </a:r>
          </a:p>
          <a:p>
            <a:pPr marL="0" indent="0">
              <a:buNone/>
            </a:pPr>
            <a:endParaRPr lang="en-GB" sz="1600"/>
          </a:p>
          <a:p>
            <a:pPr marL="342900" indent="-342900">
              <a:buAutoNum type="arabicPeriod"/>
            </a:pPr>
            <a:r>
              <a:rPr lang="en-GB" sz="1600"/>
              <a:t>Improve resilience in communities across South Cambridgeshire </a:t>
            </a:r>
          </a:p>
          <a:p>
            <a:pPr marL="342900" indent="-342900">
              <a:buAutoNum type="arabicPeriod"/>
            </a:pPr>
            <a:r>
              <a:rPr lang="en-GB" sz="1600"/>
              <a:t>Ensure priority areas continue to be driven by data whilst also being informed by professional judgement </a:t>
            </a:r>
          </a:p>
          <a:p>
            <a:pPr marL="342900" indent="-342900">
              <a:buAutoNum type="arabicPeriod"/>
            </a:pPr>
            <a:r>
              <a:rPr lang="en-GB" sz="1600"/>
              <a:t>Strive to work in a trauma informed way to protect those vulnerable to abuse, harassment and violence – including domestic abuse and sexual violence</a:t>
            </a:r>
            <a:endParaRPr lang="en-US" sz="1600"/>
          </a:p>
          <a:p>
            <a:pPr marL="0" indent="0">
              <a:buNone/>
            </a:pPr>
            <a:endParaRPr lang="en-US" sz="1600"/>
          </a:p>
        </p:txBody>
      </p:sp>
    </p:spTree>
    <p:extLst>
      <p:ext uri="{BB962C8B-B14F-4D97-AF65-F5344CB8AC3E}">
        <p14:creationId xmlns:p14="http://schemas.microsoft.com/office/powerpoint/2010/main" val="2524599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F3167-E9EF-B7A6-470F-33E5CDCD2A4F}"/>
              </a:ext>
            </a:extLst>
          </p:cNvPr>
          <p:cNvSpPr>
            <a:spLocks noGrp="1"/>
          </p:cNvSpPr>
          <p:nvPr>
            <p:ph type="title"/>
          </p:nvPr>
        </p:nvSpPr>
        <p:spPr/>
        <p:txBody>
          <a:bodyPr/>
          <a:lstStyle/>
          <a:p>
            <a:r>
              <a:rPr lang="en-GB"/>
              <a:t>4. Statutory Duties</a:t>
            </a:r>
          </a:p>
        </p:txBody>
      </p:sp>
      <p:sp>
        <p:nvSpPr>
          <p:cNvPr id="3" name="Content Placeholder 2">
            <a:extLst>
              <a:ext uri="{FF2B5EF4-FFF2-40B4-BE49-F238E27FC236}">
                <a16:creationId xmlns:a16="http://schemas.microsoft.com/office/drawing/2014/main" id="{84E203FA-5E9F-E7F2-181D-F5EF6AC79037}"/>
              </a:ext>
            </a:extLst>
          </p:cNvPr>
          <p:cNvSpPr>
            <a:spLocks noGrp="1"/>
          </p:cNvSpPr>
          <p:nvPr>
            <p:ph idx="1"/>
          </p:nvPr>
        </p:nvSpPr>
        <p:spPr>
          <a:xfrm>
            <a:off x="633413" y="1253331"/>
            <a:ext cx="10515600" cy="4351338"/>
          </a:xfrm>
        </p:spPr>
        <p:txBody>
          <a:bodyPr/>
          <a:lstStyle/>
          <a:p>
            <a:pPr marL="0" indent="0">
              <a:buNone/>
            </a:pPr>
            <a:r>
              <a:rPr lang="en-GB" sz="1600"/>
              <a:t>Community Safety partnerships were brought into existence through the Crime and Disorder Act 1998 and have several statutory duties. Since then, some pieces of legislation have changed their membership and statutory duties. Some examples include;</a:t>
            </a:r>
          </a:p>
          <a:p>
            <a:r>
              <a:rPr lang="en-GB" sz="1400"/>
              <a:t>Formulate and implement a strategy for the reduction of crime and disorder in the area (including anti-social and other behaviour adversely affecting the local environment) as per the Crime and Disorder Act, 1998 (Section 6).</a:t>
            </a:r>
          </a:p>
          <a:p>
            <a:r>
              <a:rPr lang="en-GB" sz="1400"/>
              <a:t>Formulate and implement a strategy for combatting the misuse of drugs, alcohol, and other substances in the area as per the Crime and Disorder Act, 1998 (Section 6).</a:t>
            </a:r>
          </a:p>
          <a:p>
            <a:r>
              <a:rPr lang="en-GB" sz="1400"/>
              <a:t>Formulate and implement a strategy for the reduction of re-offending in the area as per the Crime and Disorder Act, 1998 (Section 6).</a:t>
            </a:r>
          </a:p>
          <a:p>
            <a:r>
              <a:rPr lang="en-GB" sz="1400"/>
              <a:t>Formulate and implement a strategy to prevent and reduce serious violence as per the Crime and Disorder Act, 1998 (Section 6).</a:t>
            </a:r>
          </a:p>
          <a:p>
            <a:r>
              <a:rPr lang="en-GB" sz="1400"/>
              <a:t>Have due regard to the police and crime objectives set out in their correlating area’s police and crime plan as per the Crime and Disorder Act, 1998 (Section 6(1A)).</a:t>
            </a:r>
          </a:p>
          <a:p>
            <a:r>
              <a:rPr lang="en-GB" sz="1400"/>
              <a:t>Conduct Domestic Homicide Reviews (DHRs) as per the Domestic Violence, Crime and Victims Act, 2004, (Section 9).</a:t>
            </a:r>
          </a:p>
          <a:p>
            <a:r>
              <a:rPr lang="en-GB" sz="1400"/>
              <a:t>Prepare a partnership plan, setting out the CSP’s priorities annually and publish the summary of the partnership plan as per the Crime and Disorder (Formulation and Implementation of Strategy) Regulations, 2007.</a:t>
            </a:r>
          </a:p>
          <a:p>
            <a:r>
              <a:rPr lang="en-GB" sz="1400"/>
              <a:t>Carry out an annual strategic assessment assessing the extent to which the partnership plan for the previous year has been implemented and revise the partnership plan accordingly as per the Crime and Disorder (Formulation and Implementation of Strategy) Regulations, 2007.</a:t>
            </a:r>
          </a:p>
          <a:p>
            <a:pPr marL="0" indent="0">
              <a:buNone/>
            </a:pPr>
            <a:r>
              <a:rPr lang="en-GB" sz="1400"/>
              <a:t>Guidance can be found here </a:t>
            </a:r>
            <a:r>
              <a:rPr lang="en-GB" sz="1400" u="sng">
                <a:hlinkClick r:id="rId2"/>
              </a:rPr>
              <a:t>Community Safety Partnerships - GOV.UK</a:t>
            </a:r>
            <a:r>
              <a:rPr lang="en-GB" sz="1400"/>
              <a:t> that outlines he statutory duties and a range of best practice examples that can be reviewed. </a:t>
            </a:r>
          </a:p>
          <a:p>
            <a:pPr marL="0" indent="0">
              <a:buNone/>
            </a:pPr>
            <a:endParaRPr lang="en-GB" sz="2200"/>
          </a:p>
        </p:txBody>
      </p:sp>
      <p:sp>
        <p:nvSpPr>
          <p:cNvPr id="6" name="Action Button: Go Home 5">
            <a:hlinkClick r:id="rId3" action="ppaction://hlinksldjump" highlightClick="1"/>
            <a:extLst>
              <a:ext uri="{FF2B5EF4-FFF2-40B4-BE49-F238E27FC236}">
                <a16:creationId xmlns:a16="http://schemas.microsoft.com/office/drawing/2014/main" id="{85BA871B-6184-DAA7-82DF-641900D66864}"/>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0705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61E42-A8EF-06B5-E5EB-722C16A47961}"/>
              </a:ext>
            </a:extLst>
          </p:cNvPr>
          <p:cNvSpPr>
            <a:spLocks noGrp="1"/>
          </p:cNvSpPr>
          <p:nvPr>
            <p:ph type="title"/>
          </p:nvPr>
        </p:nvSpPr>
        <p:spPr/>
        <p:txBody>
          <a:bodyPr/>
          <a:lstStyle/>
          <a:p>
            <a:r>
              <a:rPr lang="en-GB"/>
              <a:t>5. Introduction</a:t>
            </a:r>
          </a:p>
        </p:txBody>
      </p:sp>
      <p:sp>
        <p:nvSpPr>
          <p:cNvPr id="3" name="Content Placeholder 2">
            <a:extLst>
              <a:ext uri="{FF2B5EF4-FFF2-40B4-BE49-F238E27FC236}">
                <a16:creationId xmlns:a16="http://schemas.microsoft.com/office/drawing/2014/main" id="{0F5D55CC-D63F-17F1-A854-1609DDC3F1D3}"/>
              </a:ext>
            </a:extLst>
          </p:cNvPr>
          <p:cNvSpPr>
            <a:spLocks noGrp="1"/>
          </p:cNvSpPr>
          <p:nvPr>
            <p:ph idx="1"/>
          </p:nvPr>
        </p:nvSpPr>
        <p:spPr>
          <a:xfrm>
            <a:off x="474785" y="1274885"/>
            <a:ext cx="10674228" cy="5415282"/>
          </a:xfrm>
        </p:spPr>
        <p:txBody>
          <a:bodyPr/>
          <a:lstStyle/>
          <a:p>
            <a:pPr marL="0" indent="0">
              <a:buNone/>
            </a:pPr>
            <a:r>
              <a:rPr lang="en-US" sz="1600"/>
              <a:t>This year the Strategic Assessment is produced as a navigable PowerPoint pack rather than a pdf document. The aim is to make the information included easier to interpret by a range of audiences. Therefore, the more detailed geographic crime data is released in a separate document. There is also a technical notes document that sits alongside these. </a:t>
            </a:r>
          </a:p>
          <a:p>
            <a:pPr marL="0" indent="0">
              <a:buNone/>
            </a:pPr>
            <a:r>
              <a:rPr lang="en-US" sz="1600"/>
              <a:t>This pack of information is provided to the Community Safety Partnership Board for South Cambridgeshire to support their annual cycle of identifying priorities and consider their progress to date against their existing priorities.  </a:t>
            </a:r>
            <a:endParaRPr lang="en-US" sz="1600">
              <a:cs typeface="Arial"/>
            </a:endParaRPr>
          </a:p>
          <a:p>
            <a:pPr marL="0" indent="0">
              <a:buNone/>
            </a:pPr>
            <a:endParaRPr lang="en-US" sz="1600"/>
          </a:p>
          <a:p>
            <a:pPr marL="0" indent="0">
              <a:buNone/>
            </a:pPr>
            <a:r>
              <a:rPr lang="en-US" sz="1600"/>
              <a:t>This new strategic assessment layout will share more detailed analysis of crime types which have increased in the last year, crime types which are currently the priority of the CSP and any other notable changes.</a:t>
            </a:r>
            <a:endParaRPr lang="en-US" sz="1600">
              <a:cs typeface="Arial"/>
            </a:endParaRPr>
          </a:p>
          <a:p>
            <a:pPr marL="0" indent="0">
              <a:buNone/>
            </a:pPr>
            <a:endParaRPr lang="en-US" sz="1600"/>
          </a:p>
          <a:p>
            <a:pPr marL="0" indent="0">
              <a:buNone/>
            </a:pPr>
            <a:r>
              <a:rPr lang="en-US" sz="1600"/>
              <a:t>In the last strategic assessment, the following were highlighted as key community safety issues:</a:t>
            </a:r>
          </a:p>
          <a:p>
            <a:pPr lvl="1"/>
            <a:r>
              <a:rPr lang="en-US" sz="1600" b="1"/>
              <a:t>Shoplifting</a:t>
            </a:r>
          </a:p>
          <a:p>
            <a:pPr lvl="1"/>
            <a:r>
              <a:rPr lang="en-US" sz="1600" b="1"/>
              <a:t>Violence against the person (VAP)</a:t>
            </a:r>
          </a:p>
          <a:p>
            <a:pPr lvl="1"/>
            <a:r>
              <a:rPr lang="en-US" sz="1600" b="1"/>
              <a:t>Sexual Offences</a:t>
            </a:r>
            <a:endParaRPr lang="en-GB" sz="1600" b="1"/>
          </a:p>
          <a:p>
            <a:pPr lvl="1"/>
            <a:r>
              <a:rPr lang="en-GB" sz="1600" b="1"/>
              <a:t>Anti-social behaviour (ASB)</a:t>
            </a:r>
          </a:p>
        </p:txBody>
      </p:sp>
      <p:sp>
        <p:nvSpPr>
          <p:cNvPr id="7" name="Action Button: Go Home 6">
            <a:hlinkClick r:id="rId2" action="ppaction://hlinksldjump" highlightClick="1"/>
            <a:extLst>
              <a:ext uri="{FF2B5EF4-FFF2-40B4-BE49-F238E27FC236}">
                <a16:creationId xmlns:a16="http://schemas.microsoft.com/office/drawing/2014/main" id="{21A74356-BDB2-5273-9926-9A5403313A48}"/>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5442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9F48D-30D2-0A93-9E69-3E8BA4C43ADA}"/>
              </a:ext>
            </a:extLst>
          </p:cNvPr>
          <p:cNvSpPr>
            <a:spLocks noGrp="1"/>
          </p:cNvSpPr>
          <p:nvPr>
            <p:ph type="title"/>
          </p:nvPr>
        </p:nvSpPr>
        <p:spPr>
          <a:xfrm>
            <a:off x="187522" y="113632"/>
            <a:ext cx="10088592" cy="766802"/>
          </a:xfrm>
        </p:spPr>
        <p:txBody>
          <a:bodyPr/>
          <a:lstStyle/>
          <a:p>
            <a:r>
              <a:rPr lang="en-GB" sz="4000"/>
              <a:t>6. Comparison to 2024</a:t>
            </a:r>
          </a:p>
        </p:txBody>
      </p:sp>
      <p:sp>
        <p:nvSpPr>
          <p:cNvPr id="5" name="Arrow: Up 4">
            <a:extLst>
              <a:ext uri="{FF2B5EF4-FFF2-40B4-BE49-F238E27FC236}">
                <a16:creationId xmlns:a16="http://schemas.microsoft.com/office/drawing/2014/main" id="{197E5EC3-D4F6-2A21-8841-4BCB376E48E5}"/>
              </a:ext>
            </a:extLst>
          </p:cNvPr>
          <p:cNvSpPr/>
          <p:nvPr/>
        </p:nvSpPr>
        <p:spPr>
          <a:xfrm>
            <a:off x="23799" y="1111388"/>
            <a:ext cx="1284558" cy="2346323"/>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B189CB0F-750C-6280-D889-CBA9F1500305}"/>
              </a:ext>
            </a:extLst>
          </p:cNvPr>
          <p:cNvSpPr txBox="1"/>
          <p:nvPr/>
        </p:nvSpPr>
        <p:spPr>
          <a:xfrm>
            <a:off x="400529" y="2080913"/>
            <a:ext cx="1783776" cy="461665"/>
          </a:xfrm>
          <a:prstGeom prst="rect">
            <a:avLst/>
          </a:prstGeom>
          <a:solidFill>
            <a:schemeClr val="tx2">
              <a:lumMod val="10000"/>
              <a:lumOff val="90000"/>
            </a:schemeClr>
          </a:solidFill>
          <a:ln>
            <a:solidFill>
              <a:srgbClr val="FF0000"/>
            </a:solidFill>
          </a:ln>
        </p:spPr>
        <p:txBody>
          <a:bodyPr wrap="square" rtlCol="0">
            <a:spAutoFit/>
          </a:bodyPr>
          <a:lstStyle/>
          <a:p>
            <a:r>
              <a:rPr lang="en-GB" sz="1200" b="1">
                <a:cs typeface="Arial" panose="020B0604020202020204" pitchFamily="34" charset="0"/>
              </a:rPr>
              <a:t>Drug Offences</a:t>
            </a:r>
          </a:p>
          <a:p>
            <a:r>
              <a:rPr lang="en-GB" sz="1200">
                <a:cs typeface="Arial" panose="020B0604020202020204" pitchFamily="34" charset="0"/>
              </a:rPr>
              <a:t>+120% (+152 offences)</a:t>
            </a:r>
            <a:endParaRPr lang="en-GB" sz="1200" b="1">
              <a:cs typeface="Arial" panose="020B0604020202020204" pitchFamily="34" charset="0"/>
            </a:endParaRPr>
          </a:p>
        </p:txBody>
      </p:sp>
      <p:sp>
        <p:nvSpPr>
          <p:cNvPr id="30" name="Arrow: Up 29">
            <a:extLst>
              <a:ext uri="{FF2B5EF4-FFF2-40B4-BE49-F238E27FC236}">
                <a16:creationId xmlns:a16="http://schemas.microsoft.com/office/drawing/2014/main" id="{D9D5D9D8-17AD-CE01-BF5F-225E9CAF71AB}"/>
              </a:ext>
            </a:extLst>
          </p:cNvPr>
          <p:cNvSpPr/>
          <p:nvPr/>
        </p:nvSpPr>
        <p:spPr>
          <a:xfrm>
            <a:off x="7626635" y="1111388"/>
            <a:ext cx="1284558" cy="2346323"/>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Arrow: Up 30">
            <a:extLst>
              <a:ext uri="{FF2B5EF4-FFF2-40B4-BE49-F238E27FC236}">
                <a16:creationId xmlns:a16="http://schemas.microsoft.com/office/drawing/2014/main" id="{43560CF9-8DBF-7E57-30A6-B9350452A27B}"/>
              </a:ext>
            </a:extLst>
          </p:cNvPr>
          <p:cNvSpPr/>
          <p:nvPr/>
        </p:nvSpPr>
        <p:spPr>
          <a:xfrm>
            <a:off x="5137614" y="1123460"/>
            <a:ext cx="1284558" cy="2346323"/>
          </a:xfrm>
          <a:prstGeom prst="upArrow">
            <a:avLst/>
          </a:prstGeom>
          <a:solidFill>
            <a:schemeClr val="bg1">
              <a:lumMod val="5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F0C38192-C1B5-51C0-B32E-F3AEC4C02704}"/>
              </a:ext>
            </a:extLst>
          </p:cNvPr>
          <p:cNvSpPr txBox="1"/>
          <p:nvPr/>
        </p:nvSpPr>
        <p:spPr>
          <a:xfrm>
            <a:off x="5567348" y="2090753"/>
            <a:ext cx="1844931" cy="646331"/>
          </a:xfrm>
          <a:prstGeom prst="rect">
            <a:avLst/>
          </a:prstGeom>
          <a:solidFill>
            <a:schemeClr val="tx2">
              <a:lumMod val="10000"/>
              <a:lumOff val="90000"/>
            </a:schemeClr>
          </a:solidFill>
          <a:ln>
            <a:solidFill>
              <a:srgbClr val="FF0000"/>
            </a:solidFill>
          </a:ln>
        </p:spPr>
        <p:txBody>
          <a:bodyPr wrap="square" rtlCol="0">
            <a:spAutoFit/>
          </a:bodyPr>
          <a:lstStyle/>
          <a:p>
            <a:r>
              <a:rPr lang="en-GB" sz="1200" b="1">
                <a:cs typeface="Arial" panose="020B0604020202020204" pitchFamily="34" charset="0"/>
              </a:rPr>
              <a:t>Domestic Abuse (Crimes and Incidents)</a:t>
            </a:r>
          </a:p>
          <a:p>
            <a:r>
              <a:rPr lang="en-GB" sz="1200">
                <a:cs typeface="Arial" panose="020B0604020202020204" pitchFamily="34" charset="0"/>
              </a:rPr>
              <a:t>+16% (+318 offences)</a:t>
            </a:r>
          </a:p>
        </p:txBody>
      </p:sp>
      <p:sp>
        <p:nvSpPr>
          <p:cNvPr id="29" name="TextBox 28">
            <a:extLst>
              <a:ext uri="{FF2B5EF4-FFF2-40B4-BE49-F238E27FC236}">
                <a16:creationId xmlns:a16="http://schemas.microsoft.com/office/drawing/2014/main" id="{CD8C0F59-0380-B6AF-465F-8C0C63597E00}"/>
              </a:ext>
            </a:extLst>
          </p:cNvPr>
          <p:cNvSpPr txBox="1"/>
          <p:nvPr/>
        </p:nvSpPr>
        <p:spPr>
          <a:xfrm>
            <a:off x="8096755" y="2078681"/>
            <a:ext cx="1690385" cy="461665"/>
          </a:xfrm>
          <a:prstGeom prst="rect">
            <a:avLst/>
          </a:prstGeom>
          <a:solidFill>
            <a:schemeClr val="tx2">
              <a:lumMod val="10000"/>
              <a:lumOff val="90000"/>
            </a:schemeClr>
          </a:solidFill>
          <a:ln>
            <a:solidFill>
              <a:srgbClr val="FF0000"/>
            </a:solidFill>
          </a:ln>
        </p:spPr>
        <p:txBody>
          <a:bodyPr wrap="square" rtlCol="0">
            <a:spAutoFit/>
          </a:bodyPr>
          <a:lstStyle/>
          <a:p>
            <a:r>
              <a:rPr lang="en-GB" sz="1200" b="1">
                <a:cs typeface="Arial" panose="020B0604020202020204" pitchFamily="34" charset="0"/>
              </a:rPr>
              <a:t>Commercial Loss</a:t>
            </a:r>
          </a:p>
          <a:p>
            <a:r>
              <a:rPr lang="en-GB" sz="1200">
                <a:cs typeface="Arial" panose="020B0604020202020204" pitchFamily="34" charset="0"/>
              </a:rPr>
              <a:t>+13% (+107 offences)</a:t>
            </a:r>
          </a:p>
        </p:txBody>
      </p:sp>
      <p:sp>
        <p:nvSpPr>
          <p:cNvPr id="7" name="Action Button: Go Home 6">
            <a:hlinkClick r:id="rId3" action="ppaction://hlinksldjump" highlightClick="1"/>
            <a:extLst>
              <a:ext uri="{FF2B5EF4-FFF2-40B4-BE49-F238E27FC236}">
                <a16:creationId xmlns:a16="http://schemas.microsoft.com/office/drawing/2014/main" id="{7BA874CC-FFE7-B0EB-B412-8D6DC3B90010}"/>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Up 10">
            <a:extLst>
              <a:ext uri="{FF2B5EF4-FFF2-40B4-BE49-F238E27FC236}">
                <a16:creationId xmlns:a16="http://schemas.microsoft.com/office/drawing/2014/main" id="{841D37F4-EA56-9648-6617-F2674408017B}"/>
              </a:ext>
            </a:extLst>
          </p:cNvPr>
          <p:cNvSpPr/>
          <p:nvPr/>
        </p:nvSpPr>
        <p:spPr>
          <a:xfrm>
            <a:off x="2623740" y="3954546"/>
            <a:ext cx="1284558" cy="2346323"/>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0D26C33E-1036-558A-E107-0FD77D17CDAC}"/>
              </a:ext>
            </a:extLst>
          </p:cNvPr>
          <p:cNvSpPr txBox="1"/>
          <p:nvPr/>
        </p:nvSpPr>
        <p:spPr>
          <a:xfrm>
            <a:off x="3165092" y="4924072"/>
            <a:ext cx="1619153" cy="461665"/>
          </a:xfrm>
          <a:prstGeom prst="rect">
            <a:avLst/>
          </a:prstGeom>
          <a:solidFill>
            <a:schemeClr val="tx2">
              <a:lumMod val="10000"/>
              <a:lumOff val="90000"/>
            </a:schemeClr>
          </a:solidFill>
          <a:ln>
            <a:solidFill>
              <a:srgbClr val="FF0000"/>
            </a:solidFill>
          </a:ln>
        </p:spPr>
        <p:txBody>
          <a:bodyPr wrap="square" rtlCol="0">
            <a:spAutoFit/>
          </a:bodyPr>
          <a:lstStyle/>
          <a:p>
            <a:r>
              <a:rPr lang="en-GB" sz="1200" b="1">
                <a:cs typeface="Arial" panose="020B0604020202020204" pitchFamily="34" charset="0"/>
              </a:rPr>
              <a:t>VAP</a:t>
            </a:r>
          </a:p>
          <a:p>
            <a:r>
              <a:rPr lang="en-GB" sz="1200">
                <a:cs typeface="Arial" panose="020B0604020202020204" pitchFamily="34" charset="0"/>
              </a:rPr>
              <a:t>+9% (+231 offences)</a:t>
            </a:r>
          </a:p>
        </p:txBody>
      </p:sp>
      <p:sp>
        <p:nvSpPr>
          <p:cNvPr id="16" name="Arrow: Up 15">
            <a:extLst>
              <a:ext uri="{FF2B5EF4-FFF2-40B4-BE49-F238E27FC236}">
                <a16:creationId xmlns:a16="http://schemas.microsoft.com/office/drawing/2014/main" id="{BDAFE054-D6C9-8934-E9D5-E5E25D420272}"/>
              </a:ext>
            </a:extLst>
          </p:cNvPr>
          <p:cNvSpPr/>
          <p:nvPr/>
        </p:nvSpPr>
        <p:spPr>
          <a:xfrm>
            <a:off x="26434" y="3954546"/>
            <a:ext cx="1284558" cy="2346323"/>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1E7C7CE5-80F3-4693-06CB-ADB78BEB3A59}"/>
              </a:ext>
            </a:extLst>
          </p:cNvPr>
          <p:cNvSpPr txBox="1"/>
          <p:nvPr/>
        </p:nvSpPr>
        <p:spPr>
          <a:xfrm>
            <a:off x="447593" y="4924071"/>
            <a:ext cx="1657823" cy="646331"/>
          </a:xfrm>
          <a:prstGeom prst="rect">
            <a:avLst/>
          </a:prstGeom>
          <a:solidFill>
            <a:schemeClr val="tx2">
              <a:lumMod val="10000"/>
              <a:lumOff val="90000"/>
            </a:schemeClr>
          </a:solidFill>
          <a:ln>
            <a:solidFill>
              <a:srgbClr val="FF0000"/>
            </a:solidFill>
          </a:ln>
        </p:spPr>
        <p:txBody>
          <a:bodyPr wrap="square" rtlCol="0">
            <a:spAutoFit/>
          </a:bodyPr>
          <a:lstStyle/>
          <a:p>
            <a:r>
              <a:rPr lang="en-GB" sz="1200" b="1">
                <a:cs typeface="Arial" panose="020B0604020202020204" pitchFamily="34" charset="0"/>
              </a:rPr>
              <a:t>Misc Crimes Against Society</a:t>
            </a:r>
          </a:p>
          <a:p>
            <a:r>
              <a:rPr lang="en-GB" sz="1200">
                <a:cs typeface="Arial" panose="020B0604020202020204" pitchFamily="34" charset="0"/>
              </a:rPr>
              <a:t>+15% (+30 offences)</a:t>
            </a:r>
          </a:p>
        </p:txBody>
      </p:sp>
      <p:sp>
        <p:nvSpPr>
          <p:cNvPr id="3" name="Arrow: Up 2">
            <a:extLst>
              <a:ext uri="{FF2B5EF4-FFF2-40B4-BE49-F238E27FC236}">
                <a16:creationId xmlns:a16="http://schemas.microsoft.com/office/drawing/2014/main" id="{0201F9E0-59FD-BDC7-0F71-E7B1B45EA1AA}"/>
              </a:ext>
            </a:extLst>
          </p:cNvPr>
          <p:cNvSpPr/>
          <p:nvPr/>
        </p:nvSpPr>
        <p:spPr>
          <a:xfrm>
            <a:off x="5148369" y="3966618"/>
            <a:ext cx="1284558" cy="2346323"/>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3B4D74C7-ECDD-00A0-1908-2DC5AC1A4E70}"/>
              </a:ext>
            </a:extLst>
          </p:cNvPr>
          <p:cNvSpPr txBox="1"/>
          <p:nvPr/>
        </p:nvSpPr>
        <p:spPr>
          <a:xfrm>
            <a:off x="5690503" y="4936145"/>
            <a:ext cx="1765658" cy="461665"/>
          </a:xfrm>
          <a:prstGeom prst="rect">
            <a:avLst/>
          </a:prstGeom>
          <a:solidFill>
            <a:schemeClr val="tx2">
              <a:lumMod val="10000"/>
              <a:lumOff val="90000"/>
            </a:schemeClr>
          </a:solidFill>
          <a:ln>
            <a:solidFill>
              <a:srgbClr val="FF0000"/>
            </a:solidFill>
          </a:ln>
        </p:spPr>
        <p:txBody>
          <a:bodyPr wrap="square" rtlCol="0">
            <a:spAutoFit/>
          </a:bodyPr>
          <a:lstStyle/>
          <a:p>
            <a:r>
              <a:rPr lang="en-GB" sz="1200" b="1">
                <a:cs typeface="Arial" panose="020B0604020202020204" pitchFamily="34" charset="0"/>
              </a:rPr>
              <a:t>Deliberate Fires</a:t>
            </a:r>
            <a:endParaRPr lang="en-GB" sz="1200">
              <a:cs typeface="Arial" panose="020B0604020202020204" pitchFamily="34" charset="0"/>
            </a:endParaRPr>
          </a:p>
          <a:p>
            <a:r>
              <a:rPr lang="en-GB" sz="1200">
                <a:cs typeface="Arial" panose="020B0604020202020204" pitchFamily="34" charset="0"/>
              </a:rPr>
              <a:t>+13% (+9 incidents)</a:t>
            </a:r>
          </a:p>
        </p:txBody>
      </p:sp>
      <p:sp>
        <p:nvSpPr>
          <p:cNvPr id="6" name="Arrow: Up 5">
            <a:extLst>
              <a:ext uri="{FF2B5EF4-FFF2-40B4-BE49-F238E27FC236}">
                <a16:creationId xmlns:a16="http://schemas.microsoft.com/office/drawing/2014/main" id="{FA3BAED6-7E8E-0E47-E936-ABB4E4AC7D89}"/>
              </a:ext>
            </a:extLst>
          </p:cNvPr>
          <p:cNvSpPr/>
          <p:nvPr/>
        </p:nvSpPr>
        <p:spPr>
          <a:xfrm>
            <a:off x="2561035" y="1123460"/>
            <a:ext cx="1284558" cy="2346323"/>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0FA84313-89C2-E54D-428F-0A45C1BB9EEB}"/>
              </a:ext>
            </a:extLst>
          </p:cNvPr>
          <p:cNvSpPr txBox="1"/>
          <p:nvPr/>
        </p:nvSpPr>
        <p:spPr>
          <a:xfrm>
            <a:off x="3111179" y="2092986"/>
            <a:ext cx="1712586" cy="461665"/>
          </a:xfrm>
          <a:prstGeom prst="rect">
            <a:avLst/>
          </a:prstGeom>
          <a:solidFill>
            <a:schemeClr val="tx2">
              <a:lumMod val="10000"/>
              <a:lumOff val="90000"/>
            </a:schemeClr>
          </a:solidFill>
          <a:ln>
            <a:solidFill>
              <a:srgbClr val="FF0000"/>
            </a:solidFill>
          </a:ln>
        </p:spPr>
        <p:txBody>
          <a:bodyPr wrap="square" rtlCol="0">
            <a:spAutoFit/>
          </a:bodyPr>
          <a:lstStyle/>
          <a:p>
            <a:r>
              <a:rPr lang="en-GB" sz="1200" b="1">
                <a:cs typeface="Arial" panose="020B0604020202020204" pitchFamily="34" charset="0"/>
              </a:rPr>
              <a:t>Shoplifting</a:t>
            </a:r>
          </a:p>
          <a:p>
            <a:r>
              <a:rPr lang="en-GB" sz="1200">
                <a:cs typeface="Arial" panose="020B0604020202020204" pitchFamily="34" charset="0"/>
              </a:rPr>
              <a:t>+21% (+130 offences)</a:t>
            </a:r>
          </a:p>
        </p:txBody>
      </p:sp>
      <p:sp>
        <p:nvSpPr>
          <p:cNvPr id="9" name="Arrow: Up 8">
            <a:extLst>
              <a:ext uri="{FF2B5EF4-FFF2-40B4-BE49-F238E27FC236}">
                <a16:creationId xmlns:a16="http://schemas.microsoft.com/office/drawing/2014/main" id="{BA725677-3576-07DF-59C3-E8A47EC019C3}"/>
              </a:ext>
            </a:extLst>
          </p:cNvPr>
          <p:cNvSpPr/>
          <p:nvPr/>
        </p:nvSpPr>
        <p:spPr>
          <a:xfrm>
            <a:off x="7672998" y="3954546"/>
            <a:ext cx="1284558" cy="2346323"/>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2FBC2C72-2BC9-7FCC-B618-9A07E481FDC7}"/>
              </a:ext>
            </a:extLst>
          </p:cNvPr>
          <p:cNvSpPr txBox="1"/>
          <p:nvPr/>
        </p:nvSpPr>
        <p:spPr>
          <a:xfrm>
            <a:off x="8214350" y="4924072"/>
            <a:ext cx="1671771" cy="461665"/>
          </a:xfrm>
          <a:prstGeom prst="rect">
            <a:avLst/>
          </a:prstGeom>
          <a:solidFill>
            <a:schemeClr val="tx2">
              <a:lumMod val="10000"/>
              <a:lumOff val="90000"/>
            </a:schemeClr>
          </a:solidFill>
          <a:ln>
            <a:solidFill>
              <a:srgbClr val="FF0000"/>
            </a:solidFill>
          </a:ln>
        </p:spPr>
        <p:txBody>
          <a:bodyPr wrap="square" rtlCol="0">
            <a:spAutoFit/>
          </a:bodyPr>
          <a:lstStyle/>
          <a:p>
            <a:r>
              <a:rPr lang="en-GB" sz="1200" b="1">
                <a:cs typeface="Arial" panose="020B0604020202020204" pitchFamily="34" charset="0"/>
              </a:rPr>
              <a:t>Hate Crime</a:t>
            </a:r>
          </a:p>
          <a:p>
            <a:r>
              <a:rPr lang="en-GB" sz="1200">
                <a:cs typeface="Arial" panose="020B0604020202020204" pitchFamily="34" charset="0"/>
              </a:rPr>
              <a:t>+10% (+14 offences)</a:t>
            </a:r>
          </a:p>
        </p:txBody>
      </p:sp>
      <p:sp>
        <p:nvSpPr>
          <p:cNvPr id="15" name="Arrow: Up 14">
            <a:extLst>
              <a:ext uri="{FF2B5EF4-FFF2-40B4-BE49-F238E27FC236}">
                <a16:creationId xmlns:a16="http://schemas.microsoft.com/office/drawing/2014/main" id="{CB91F91F-E23D-2794-4161-006BA2C58CB0}"/>
              </a:ext>
            </a:extLst>
          </p:cNvPr>
          <p:cNvSpPr/>
          <p:nvPr/>
        </p:nvSpPr>
        <p:spPr>
          <a:xfrm>
            <a:off x="9833832" y="3954546"/>
            <a:ext cx="1216253" cy="2346323"/>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70D97D1F-2C6E-5E19-AFDF-89D5DB6A0107}"/>
              </a:ext>
            </a:extLst>
          </p:cNvPr>
          <p:cNvSpPr txBox="1"/>
          <p:nvPr/>
        </p:nvSpPr>
        <p:spPr>
          <a:xfrm>
            <a:off x="10382324" y="4924072"/>
            <a:ext cx="1671771" cy="461665"/>
          </a:xfrm>
          <a:prstGeom prst="rect">
            <a:avLst/>
          </a:prstGeom>
          <a:solidFill>
            <a:schemeClr val="tx2">
              <a:lumMod val="10000"/>
              <a:lumOff val="90000"/>
            </a:schemeClr>
          </a:solidFill>
          <a:ln>
            <a:solidFill>
              <a:srgbClr val="FF0000"/>
            </a:solidFill>
          </a:ln>
        </p:spPr>
        <p:txBody>
          <a:bodyPr wrap="square" rtlCol="0">
            <a:spAutoFit/>
          </a:bodyPr>
          <a:lstStyle/>
          <a:p>
            <a:r>
              <a:rPr lang="en-GB" sz="1200" b="1">
                <a:cs typeface="Arial" panose="020B0604020202020204" pitchFamily="34" charset="0"/>
              </a:rPr>
              <a:t>ASB</a:t>
            </a:r>
          </a:p>
          <a:p>
            <a:r>
              <a:rPr lang="en-GB" sz="1200">
                <a:cs typeface="Arial" panose="020B0604020202020204" pitchFamily="34" charset="0"/>
              </a:rPr>
              <a:t>+6% (+104 incidents)</a:t>
            </a:r>
          </a:p>
        </p:txBody>
      </p:sp>
      <p:sp>
        <p:nvSpPr>
          <p:cNvPr id="22" name="Arrow: Up 21">
            <a:extLst>
              <a:ext uri="{FF2B5EF4-FFF2-40B4-BE49-F238E27FC236}">
                <a16:creationId xmlns:a16="http://schemas.microsoft.com/office/drawing/2014/main" id="{E2311EE7-7259-28DB-495D-02497AA780D8}"/>
              </a:ext>
            </a:extLst>
          </p:cNvPr>
          <p:cNvSpPr/>
          <p:nvPr/>
        </p:nvSpPr>
        <p:spPr>
          <a:xfrm>
            <a:off x="9792372" y="1111388"/>
            <a:ext cx="1284558" cy="2346323"/>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BAF778FD-EB8E-7C76-0C75-25EF9EF79408}"/>
              </a:ext>
            </a:extLst>
          </p:cNvPr>
          <p:cNvSpPr txBox="1"/>
          <p:nvPr/>
        </p:nvSpPr>
        <p:spPr>
          <a:xfrm>
            <a:off x="10262492" y="2078681"/>
            <a:ext cx="1671771" cy="630942"/>
          </a:xfrm>
          <a:prstGeom prst="rect">
            <a:avLst/>
          </a:prstGeom>
          <a:solidFill>
            <a:schemeClr val="tx2">
              <a:lumMod val="10000"/>
              <a:lumOff val="90000"/>
            </a:schemeClr>
          </a:solidFill>
          <a:ln>
            <a:solidFill>
              <a:srgbClr val="FF0000"/>
            </a:solidFill>
          </a:ln>
        </p:spPr>
        <p:txBody>
          <a:bodyPr wrap="square" rtlCol="0">
            <a:spAutoFit/>
          </a:bodyPr>
          <a:lstStyle/>
          <a:p>
            <a:r>
              <a:rPr lang="en-GB" sz="1200" b="1">
                <a:cs typeface="Arial" panose="020B0604020202020204" pitchFamily="34" charset="0"/>
              </a:rPr>
              <a:t>Arson and Criminal Damage</a:t>
            </a:r>
          </a:p>
          <a:p>
            <a:r>
              <a:rPr lang="en-GB" sz="1100">
                <a:cs typeface="Arial" panose="020B0604020202020204" pitchFamily="34" charset="0"/>
              </a:rPr>
              <a:t>+6% (+47 offences)</a:t>
            </a:r>
          </a:p>
        </p:txBody>
      </p:sp>
    </p:spTree>
    <p:extLst>
      <p:ext uri="{BB962C8B-B14F-4D97-AF65-F5344CB8AC3E}">
        <p14:creationId xmlns:p14="http://schemas.microsoft.com/office/powerpoint/2010/main" val="4167108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5470A-4257-AA22-9C2A-DEE587B9039E}"/>
            </a:ext>
          </a:extLst>
        </p:cNvPr>
        <p:cNvGrpSpPr/>
        <p:nvPr/>
      </p:nvGrpSpPr>
      <p:grpSpPr>
        <a:xfrm>
          <a:off x="0" y="0"/>
          <a:ext cx="0" cy="0"/>
          <a:chOff x="0" y="0"/>
          <a:chExt cx="0" cy="0"/>
        </a:xfrm>
      </p:grpSpPr>
      <p:sp>
        <p:nvSpPr>
          <p:cNvPr id="33" name="Arrow: Down 32">
            <a:extLst>
              <a:ext uri="{FF2B5EF4-FFF2-40B4-BE49-F238E27FC236}">
                <a16:creationId xmlns:a16="http://schemas.microsoft.com/office/drawing/2014/main" id="{5D50ED0B-B439-3F64-2FD0-086738C1CBAE}"/>
              </a:ext>
            </a:extLst>
          </p:cNvPr>
          <p:cNvSpPr/>
          <p:nvPr/>
        </p:nvSpPr>
        <p:spPr>
          <a:xfrm>
            <a:off x="6955133" y="3619862"/>
            <a:ext cx="1292824" cy="2380957"/>
          </a:xfrm>
          <a:prstGeom prst="down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4F7225C-A4A9-9CD0-B5C0-9BEC11DA9C3A}"/>
              </a:ext>
            </a:extLst>
          </p:cNvPr>
          <p:cNvSpPr>
            <a:spLocks noGrp="1"/>
          </p:cNvSpPr>
          <p:nvPr>
            <p:ph type="title"/>
          </p:nvPr>
        </p:nvSpPr>
        <p:spPr>
          <a:xfrm>
            <a:off x="76200" y="111358"/>
            <a:ext cx="10130448" cy="1108376"/>
          </a:xfrm>
        </p:spPr>
        <p:txBody>
          <a:bodyPr/>
          <a:lstStyle/>
          <a:p>
            <a:r>
              <a:rPr lang="en-GB" sz="4000"/>
              <a:t>6. Comparison to 2024</a:t>
            </a:r>
          </a:p>
        </p:txBody>
      </p:sp>
      <p:sp>
        <p:nvSpPr>
          <p:cNvPr id="4" name="Arrow: Down 3">
            <a:extLst>
              <a:ext uri="{FF2B5EF4-FFF2-40B4-BE49-F238E27FC236}">
                <a16:creationId xmlns:a16="http://schemas.microsoft.com/office/drawing/2014/main" id="{560524CE-6525-80AB-1750-CEF88FD88154}"/>
              </a:ext>
            </a:extLst>
          </p:cNvPr>
          <p:cNvSpPr/>
          <p:nvPr/>
        </p:nvSpPr>
        <p:spPr>
          <a:xfrm>
            <a:off x="2307484" y="3619862"/>
            <a:ext cx="1292824" cy="2380957"/>
          </a:xfrm>
          <a:prstGeom prst="down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FBF7F840-8100-9D52-CD65-D08A89E84FB8}"/>
              </a:ext>
            </a:extLst>
          </p:cNvPr>
          <p:cNvSpPr txBox="1"/>
          <p:nvPr/>
        </p:nvSpPr>
        <p:spPr>
          <a:xfrm>
            <a:off x="2787281" y="4165338"/>
            <a:ext cx="1557346" cy="461665"/>
          </a:xfrm>
          <a:prstGeom prst="rect">
            <a:avLst/>
          </a:prstGeom>
          <a:solidFill>
            <a:schemeClr val="tx2">
              <a:lumMod val="10000"/>
              <a:lumOff val="90000"/>
            </a:schemeClr>
          </a:solidFill>
          <a:ln>
            <a:solidFill>
              <a:srgbClr val="00B050"/>
            </a:solidFill>
          </a:ln>
        </p:spPr>
        <p:txBody>
          <a:bodyPr wrap="square" rtlCol="0">
            <a:spAutoFit/>
          </a:bodyPr>
          <a:lstStyle/>
          <a:p>
            <a:r>
              <a:rPr lang="en-GB" sz="1200" b="1">
                <a:cs typeface="Arial" panose="020B0604020202020204" pitchFamily="34" charset="0"/>
              </a:rPr>
              <a:t>Public Order</a:t>
            </a:r>
          </a:p>
          <a:p>
            <a:r>
              <a:rPr lang="en-GB" sz="1200">
                <a:cs typeface="Arial" panose="020B0604020202020204" pitchFamily="34" charset="0"/>
              </a:rPr>
              <a:t>-7% (-37 offences)</a:t>
            </a:r>
          </a:p>
        </p:txBody>
      </p:sp>
      <p:sp>
        <p:nvSpPr>
          <p:cNvPr id="25" name="TextBox 24">
            <a:extLst>
              <a:ext uri="{FF2B5EF4-FFF2-40B4-BE49-F238E27FC236}">
                <a16:creationId xmlns:a16="http://schemas.microsoft.com/office/drawing/2014/main" id="{A650CD2F-10F4-2E90-D446-64D1BD1945DA}"/>
              </a:ext>
            </a:extLst>
          </p:cNvPr>
          <p:cNvSpPr txBox="1"/>
          <p:nvPr/>
        </p:nvSpPr>
        <p:spPr>
          <a:xfrm>
            <a:off x="7444655" y="4165336"/>
            <a:ext cx="1672491" cy="461665"/>
          </a:xfrm>
          <a:prstGeom prst="rect">
            <a:avLst/>
          </a:prstGeom>
          <a:solidFill>
            <a:schemeClr val="tx2">
              <a:lumMod val="10000"/>
              <a:lumOff val="90000"/>
            </a:schemeClr>
          </a:solidFill>
          <a:ln>
            <a:solidFill>
              <a:srgbClr val="00B050"/>
            </a:solidFill>
          </a:ln>
        </p:spPr>
        <p:txBody>
          <a:bodyPr wrap="square" rtlCol="0">
            <a:spAutoFit/>
          </a:bodyPr>
          <a:lstStyle/>
          <a:p>
            <a:r>
              <a:rPr lang="en-GB" sz="1200" b="1">
                <a:cs typeface="Arial" panose="020B0604020202020204" pitchFamily="34" charset="0"/>
              </a:rPr>
              <a:t>CSE Offences</a:t>
            </a:r>
          </a:p>
          <a:p>
            <a:r>
              <a:rPr lang="en-GB" sz="1200">
                <a:cs typeface="Arial" panose="020B0604020202020204" pitchFamily="34" charset="0"/>
              </a:rPr>
              <a:t>-17% (-10 offence)</a:t>
            </a:r>
          </a:p>
        </p:txBody>
      </p:sp>
      <p:sp>
        <p:nvSpPr>
          <p:cNvPr id="8" name="Action Button: Go Home 7">
            <a:hlinkClick r:id="rId3" action="ppaction://hlinksldjump" highlightClick="1"/>
            <a:extLst>
              <a:ext uri="{FF2B5EF4-FFF2-40B4-BE49-F238E27FC236}">
                <a16:creationId xmlns:a16="http://schemas.microsoft.com/office/drawing/2014/main" id="{EF7CE02B-CB0F-7EAC-CFB5-CD23C9058870}"/>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extLst>
              <a:ext uri="{FF2B5EF4-FFF2-40B4-BE49-F238E27FC236}">
                <a16:creationId xmlns:a16="http://schemas.microsoft.com/office/drawing/2014/main" id="{5DAB4A9C-DBEF-1DD7-ED33-8837C857F63E}"/>
              </a:ext>
            </a:extLst>
          </p:cNvPr>
          <p:cNvSpPr/>
          <p:nvPr/>
        </p:nvSpPr>
        <p:spPr>
          <a:xfrm>
            <a:off x="1041888" y="762533"/>
            <a:ext cx="3116922" cy="1285127"/>
          </a:xfrm>
          <a:prstGeom prst="rightArrow">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7C4EE62F-F7E5-B4B2-EE14-05B35B4CE4D3}"/>
              </a:ext>
            </a:extLst>
          </p:cNvPr>
          <p:cNvSpPr txBox="1"/>
          <p:nvPr/>
        </p:nvSpPr>
        <p:spPr>
          <a:xfrm>
            <a:off x="833498" y="1308334"/>
            <a:ext cx="1615346" cy="461665"/>
          </a:xfrm>
          <a:prstGeom prst="rect">
            <a:avLst/>
          </a:prstGeom>
          <a:solidFill>
            <a:schemeClr val="tx2">
              <a:lumMod val="10000"/>
              <a:lumOff val="90000"/>
            </a:schemeClr>
          </a:solidFill>
          <a:ln>
            <a:solidFill>
              <a:srgbClr val="FFC000"/>
            </a:solidFill>
          </a:ln>
        </p:spPr>
        <p:txBody>
          <a:bodyPr wrap="square" rtlCol="0">
            <a:spAutoFit/>
          </a:bodyPr>
          <a:lstStyle/>
          <a:p>
            <a:r>
              <a:rPr lang="en-GB" sz="1200" b="1">
                <a:latin typeface="Arial" panose="020B0604020202020204" pitchFamily="34" charset="0"/>
                <a:cs typeface="Arial" panose="020B0604020202020204" pitchFamily="34" charset="0"/>
              </a:rPr>
              <a:t>Youth-Related ASB</a:t>
            </a:r>
          </a:p>
          <a:p>
            <a:r>
              <a:rPr lang="en-GB" sz="1200">
                <a:cs typeface="Arial" panose="020B0604020202020204" pitchFamily="34" charset="0"/>
              </a:rPr>
              <a:t>-2% (-8 incidents)</a:t>
            </a:r>
            <a:endParaRPr lang="en-GB" sz="1200">
              <a:latin typeface="Arial" panose="020B0604020202020204" pitchFamily="34" charset="0"/>
              <a:cs typeface="Arial" panose="020B0604020202020204" pitchFamily="34" charset="0"/>
            </a:endParaRPr>
          </a:p>
        </p:txBody>
      </p:sp>
      <p:sp>
        <p:nvSpPr>
          <p:cNvPr id="9" name="Arrow: Right 8">
            <a:extLst>
              <a:ext uri="{FF2B5EF4-FFF2-40B4-BE49-F238E27FC236}">
                <a16:creationId xmlns:a16="http://schemas.microsoft.com/office/drawing/2014/main" id="{BBB17224-8B82-1B6D-0654-ACCF3D45F45C}"/>
              </a:ext>
            </a:extLst>
          </p:cNvPr>
          <p:cNvSpPr/>
          <p:nvPr/>
        </p:nvSpPr>
        <p:spPr>
          <a:xfrm>
            <a:off x="6249942" y="762533"/>
            <a:ext cx="2900758" cy="1285127"/>
          </a:xfrm>
          <a:prstGeom prst="rightArrow">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AA61AE66-27A8-1053-EA9A-2DE0E5F58B8B}"/>
              </a:ext>
            </a:extLst>
          </p:cNvPr>
          <p:cNvSpPr txBox="1"/>
          <p:nvPr/>
        </p:nvSpPr>
        <p:spPr>
          <a:xfrm>
            <a:off x="5927631" y="1308334"/>
            <a:ext cx="1582428" cy="461665"/>
          </a:xfrm>
          <a:prstGeom prst="rect">
            <a:avLst/>
          </a:prstGeom>
          <a:solidFill>
            <a:schemeClr val="tx2">
              <a:lumMod val="10000"/>
              <a:lumOff val="90000"/>
            </a:schemeClr>
          </a:solidFill>
          <a:ln>
            <a:solidFill>
              <a:srgbClr val="FFC000"/>
            </a:solidFill>
          </a:ln>
        </p:spPr>
        <p:txBody>
          <a:bodyPr wrap="square" rtlCol="0">
            <a:spAutoFit/>
          </a:bodyPr>
          <a:lstStyle/>
          <a:p>
            <a:r>
              <a:rPr lang="en-GB" sz="1200" b="1">
                <a:cs typeface="Arial" panose="020B0604020202020204" pitchFamily="34" charset="0"/>
              </a:rPr>
              <a:t>Vehicle Offences</a:t>
            </a:r>
          </a:p>
          <a:p>
            <a:r>
              <a:rPr lang="en-GB" sz="1200">
                <a:cs typeface="Arial" panose="020B0604020202020204" pitchFamily="34" charset="0"/>
              </a:rPr>
              <a:t>-1% (-7 offences)</a:t>
            </a:r>
          </a:p>
        </p:txBody>
      </p:sp>
      <p:sp>
        <p:nvSpPr>
          <p:cNvPr id="13" name="Arrow: Up 12">
            <a:extLst>
              <a:ext uri="{FF2B5EF4-FFF2-40B4-BE49-F238E27FC236}">
                <a16:creationId xmlns:a16="http://schemas.microsoft.com/office/drawing/2014/main" id="{477303CA-D921-B700-365D-F26BDD38FE06}"/>
              </a:ext>
            </a:extLst>
          </p:cNvPr>
          <p:cNvSpPr/>
          <p:nvPr/>
        </p:nvSpPr>
        <p:spPr>
          <a:xfrm rot="5400000">
            <a:off x="9330760" y="1441317"/>
            <a:ext cx="1284558" cy="2527059"/>
          </a:xfrm>
          <a:prstGeom prst="upArrow">
            <a:avLst/>
          </a:prstGeom>
          <a:solidFill>
            <a:schemeClr val="bg1">
              <a:lumMod val="50000"/>
            </a:scheme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3E6BA327-92C3-FC1A-FD06-B1798291A6E8}"/>
              </a:ext>
            </a:extLst>
          </p:cNvPr>
          <p:cNvSpPr txBox="1"/>
          <p:nvPr/>
        </p:nvSpPr>
        <p:spPr>
          <a:xfrm>
            <a:off x="8393324" y="2607800"/>
            <a:ext cx="1700350" cy="461665"/>
          </a:xfrm>
          <a:prstGeom prst="rect">
            <a:avLst/>
          </a:prstGeom>
          <a:solidFill>
            <a:schemeClr val="tx2">
              <a:lumMod val="10000"/>
              <a:lumOff val="90000"/>
            </a:schemeClr>
          </a:solidFill>
          <a:ln>
            <a:solidFill>
              <a:srgbClr val="FFC000"/>
            </a:solidFill>
          </a:ln>
        </p:spPr>
        <p:txBody>
          <a:bodyPr wrap="square" rtlCol="0">
            <a:spAutoFit/>
          </a:bodyPr>
          <a:lstStyle/>
          <a:p>
            <a:r>
              <a:rPr lang="en-GB" sz="1200" b="1">
                <a:cs typeface="Arial" panose="020B0604020202020204" pitchFamily="34" charset="0"/>
              </a:rPr>
              <a:t>Sexual Offences</a:t>
            </a:r>
          </a:p>
          <a:p>
            <a:r>
              <a:rPr lang="en-GB" sz="1200">
                <a:cs typeface="Arial" panose="020B0604020202020204" pitchFamily="34" charset="0"/>
              </a:rPr>
              <a:t>-1% (-3 offences)</a:t>
            </a:r>
          </a:p>
        </p:txBody>
      </p:sp>
      <p:sp>
        <p:nvSpPr>
          <p:cNvPr id="16" name="Arrow: Right 15">
            <a:extLst>
              <a:ext uri="{FF2B5EF4-FFF2-40B4-BE49-F238E27FC236}">
                <a16:creationId xmlns:a16="http://schemas.microsoft.com/office/drawing/2014/main" id="{4D0961A8-5CFA-E99C-FF19-6FC100DA4FBB}"/>
              </a:ext>
            </a:extLst>
          </p:cNvPr>
          <p:cNvSpPr/>
          <p:nvPr/>
        </p:nvSpPr>
        <p:spPr>
          <a:xfrm>
            <a:off x="3408765" y="2061997"/>
            <a:ext cx="3280941" cy="1285127"/>
          </a:xfrm>
          <a:prstGeom prst="rightArrow">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6B3B5C05-12BD-B80B-54A8-C14E25268001}"/>
              </a:ext>
            </a:extLst>
          </p:cNvPr>
          <p:cNvSpPr txBox="1"/>
          <p:nvPr/>
        </p:nvSpPr>
        <p:spPr>
          <a:xfrm>
            <a:off x="3058209" y="2642966"/>
            <a:ext cx="1700349" cy="461665"/>
          </a:xfrm>
          <a:prstGeom prst="rect">
            <a:avLst/>
          </a:prstGeom>
          <a:solidFill>
            <a:schemeClr val="tx2">
              <a:lumMod val="10000"/>
              <a:lumOff val="90000"/>
            </a:schemeClr>
          </a:solidFill>
          <a:ln>
            <a:solidFill>
              <a:srgbClr val="FFC000"/>
            </a:solidFill>
          </a:ln>
        </p:spPr>
        <p:txBody>
          <a:bodyPr wrap="square" rtlCol="0">
            <a:spAutoFit/>
          </a:bodyPr>
          <a:lstStyle/>
          <a:p>
            <a:r>
              <a:rPr lang="en-GB" sz="1200" b="1">
                <a:cs typeface="Arial" panose="020B0604020202020204" pitchFamily="34" charset="0"/>
              </a:rPr>
              <a:t>Personal Loss</a:t>
            </a:r>
          </a:p>
          <a:p>
            <a:r>
              <a:rPr lang="en-GB" sz="1200">
                <a:cs typeface="Arial" panose="020B0604020202020204" pitchFamily="34" charset="0"/>
              </a:rPr>
              <a:t>+2% (+24 offences)</a:t>
            </a:r>
          </a:p>
        </p:txBody>
      </p:sp>
    </p:spTree>
    <p:extLst>
      <p:ext uri="{BB962C8B-B14F-4D97-AF65-F5344CB8AC3E}">
        <p14:creationId xmlns:p14="http://schemas.microsoft.com/office/powerpoint/2010/main" val="537699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9E4B5-F0E5-38B3-AB27-04AC334D66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F32BAB-24F5-9172-8D7F-D06BD68F4FDB}"/>
              </a:ext>
            </a:extLst>
          </p:cNvPr>
          <p:cNvSpPr>
            <a:spLocks noGrp="1"/>
          </p:cNvSpPr>
          <p:nvPr>
            <p:ph type="title"/>
          </p:nvPr>
        </p:nvSpPr>
        <p:spPr>
          <a:xfrm>
            <a:off x="304800" y="207586"/>
            <a:ext cx="10515600" cy="1214438"/>
          </a:xfrm>
        </p:spPr>
        <p:txBody>
          <a:bodyPr/>
          <a:lstStyle/>
          <a:p>
            <a:r>
              <a:rPr lang="en-GB"/>
              <a:t>7. Community Safety Trends to Note</a:t>
            </a:r>
          </a:p>
        </p:txBody>
      </p:sp>
      <p:graphicFrame>
        <p:nvGraphicFramePr>
          <p:cNvPr id="4" name="Table 3" descr="Table summarising key crime trends in South Cambridgeshire. All listed offences are increasing, with the largest rise in shoplifting (+286% since 2022). ASB, domestic abuse, and violence show steady growth, while drug offences and deliberate fires rose sharply in the most recent year.">
            <a:extLst>
              <a:ext uri="{FF2B5EF4-FFF2-40B4-BE49-F238E27FC236}">
                <a16:creationId xmlns:a16="http://schemas.microsoft.com/office/drawing/2014/main" id="{31E88CC4-3A29-6A2E-88F0-BAD35C4BC0EC}"/>
              </a:ext>
            </a:extLst>
          </p:cNvPr>
          <p:cNvGraphicFramePr>
            <a:graphicFrameLocks noGrp="1"/>
          </p:cNvGraphicFramePr>
          <p:nvPr>
            <p:extLst>
              <p:ext uri="{D42A27DB-BD31-4B8C-83A1-F6EECF244321}">
                <p14:modId xmlns:p14="http://schemas.microsoft.com/office/powerpoint/2010/main" val="924746326"/>
              </p:ext>
            </p:extLst>
          </p:nvPr>
        </p:nvGraphicFramePr>
        <p:xfrm>
          <a:off x="90494" y="1087837"/>
          <a:ext cx="11964999" cy="5370712"/>
        </p:xfrm>
        <a:graphic>
          <a:graphicData uri="http://schemas.openxmlformats.org/drawingml/2006/table">
            <a:tbl>
              <a:tblPr firstRow="1" bandRow="1">
                <a:tableStyleId>{5C22544A-7EE6-4342-B048-85BDC9FD1C3A}</a:tableStyleId>
              </a:tblPr>
              <a:tblGrid>
                <a:gridCol w="2450483">
                  <a:extLst>
                    <a:ext uri="{9D8B030D-6E8A-4147-A177-3AD203B41FA5}">
                      <a16:colId xmlns:a16="http://schemas.microsoft.com/office/drawing/2014/main" val="769020807"/>
                    </a:ext>
                  </a:extLst>
                </a:gridCol>
                <a:gridCol w="1292469">
                  <a:extLst>
                    <a:ext uri="{9D8B030D-6E8A-4147-A177-3AD203B41FA5}">
                      <a16:colId xmlns:a16="http://schemas.microsoft.com/office/drawing/2014/main" val="3015065738"/>
                    </a:ext>
                  </a:extLst>
                </a:gridCol>
                <a:gridCol w="8222047">
                  <a:extLst>
                    <a:ext uri="{9D8B030D-6E8A-4147-A177-3AD203B41FA5}">
                      <a16:colId xmlns:a16="http://schemas.microsoft.com/office/drawing/2014/main" val="2235265737"/>
                    </a:ext>
                  </a:extLst>
                </a:gridCol>
              </a:tblGrid>
              <a:tr h="311930">
                <a:tc>
                  <a:txBody>
                    <a:bodyPr/>
                    <a:lstStyle/>
                    <a:p>
                      <a:r>
                        <a:rPr lang="en-GB" sz="1300"/>
                        <a:t>Crime Type/ Issue</a:t>
                      </a:r>
                    </a:p>
                  </a:txBody>
                  <a:tcPr/>
                </a:tc>
                <a:tc>
                  <a:txBody>
                    <a:bodyPr/>
                    <a:lstStyle/>
                    <a:p>
                      <a:r>
                        <a:rPr lang="en-GB" sz="1300"/>
                        <a:t>Recent Trend</a:t>
                      </a:r>
                    </a:p>
                  </a:txBody>
                  <a:tcPr/>
                </a:tc>
                <a:tc>
                  <a:txBody>
                    <a:bodyPr/>
                    <a:lstStyle/>
                    <a:p>
                      <a:r>
                        <a:rPr lang="en-GB" sz="1300"/>
                        <a:t>Longer Term Trend</a:t>
                      </a:r>
                    </a:p>
                  </a:txBody>
                  <a:tcPr/>
                </a:tc>
                <a:extLst>
                  <a:ext uri="{0D108BD9-81ED-4DB2-BD59-A6C34878D82A}">
                    <a16:rowId xmlns:a16="http://schemas.microsoft.com/office/drawing/2014/main" val="2506556163"/>
                  </a:ext>
                </a:extLst>
              </a:tr>
              <a:tr h="730718">
                <a:tc>
                  <a:txBody>
                    <a:bodyPr/>
                    <a:lstStyle/>
                    <a:p>
                      <a:r>
                        <a:rPr lang="en-GB" sz="1300"/>
                        <a:t>Shoplifting </a:t>
                      </a:r>
                    </a:p>
                  </a:txBody>
                  <a:tcPr/>
                </a:tc>
                <a:tc>
                  <a:txBody>
                    <a:bodyPr/>
                    <a:lstStyle/>
                    <a:p>
                      <a:r>
                        <a:rPr lang="en-GB" sz="1300"/>
                        <a:t>Increased</a:t>
                      </a:r>
                    </a:p>
                  </a:txBody>
                  <a:tcPr/>
                </a:tc>
                <a:tc>
                  <a:txBody>
                    <a:bodyPr/>
                    <a:lstStyle/>
                    <a:p>
                      <a:r>
                        <a:rPr lang="en-GB" sz="1300"/>
                        <a:t>Between 2024 and 2025, shoplifting offences in South Cambridgeshire increased by 21% (+130 offences). Between 2022 and 2025, shoplifting offences in South Cambridgeshire increased by 286% (+557 offences). The most notable change was a 118% increase between 2023 and 2024 (from 285 offences to 622; +337).​</a:t>
                      </a:r>
                    </a:p>
                  </a:txBody>
                  <a:tcPr/>
                </a:tc>
                <a:extLst>
                  <a:ext uri="{0D108BD9-81ED-4DB2-BD59-A6C34878D82A}">
                    <a16:rowId xmlns:a16="http://schemas.microsoft.com/office/drawing/2014/main" val="1352370477"/>
                  </a:ext>
                </a:extLst>
              </a:tr>
              <a:tr h="525355">
                <a:tc>
                  <a:txBody>
                    <a:bodyPr/>
                    <a:lstStyle/>
                    <a:p>
                      <a:r>
                        <a:rPr lang="en-GB" sz="1300"/>
                        <a:t>ASB</a:t>
                      </a:r>
                    </a:p>
                  </a:txBody>
                  <a:tcPr/>
                </a:tc>
                <a:tc>
                  <a:txBody>
                    <a:bodyPr/>
                    <a:lstStyle/>
                    <a:p>
                      <a:r>
                        <a:rPr lang="en-GB" sz="1300"/>
                        <a:t>Increased</a:t>
                      </a:r>
                    </a:p>
                  </a:txBody>
                  <a:tcPr/>
                </a:tc>
                <a:tc>
                  <a:txBody>
                    <a:bodyPr/>
                    <a:lstStyle/>
                    <a:p>
                      <a:r>
                        <a:rPr lang="en-GB" sz="1300"/>
                        <a:t>ASB incidents have followed a steady increasing trend since 2022, with a 55% increase between 2022 and 2025 (+653 incidents). Between 2024 and 2025, ASB incidents increased by 6% (+104 incidents)</a:t>
                      </a:r>
                    </a:p>
                  </a:txBody>
                  <a:tcPr/>
                </a:tc>
                <a:extLst>
                  <a:ext uri="{0D108BD9-81ED-4DB2-BD59-A6C34878D82A}">
                    <a16:rowId xmlns:a16="http://schemas.microsoft.com/office/drawing/2014/main" val="517331008"/>
                  </a:ext>
                </a:extLst>
              </a:tr>
              <a:tr h="5159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a:t>Violence Against the Person</a:t>
                      </a:r>
                    </a:p>
                  </a:txBody>
                  <a:tcPr/>
                </a:tc>
                <a:tc>
                  <a:txBody>
                    <a:bodyPr/>
                    <a:lstStyle/>
                    <a:p>
                      <a:r>
                        <a:rPr lang="en-GB" sz="1300"/>
                        <a:t>Increased</a:t>
                      </a:r>
                    </a:p>
                  </a:txBody>
                  <a:tcPr/>
                </a:tc>
                <a:tc>
                  <a:txBody>
                    <a:bodyPr/>
                    <a:lstStyle/>
                    <a:p>
                      <a:r>
                        <a:rPr lang="en-GB" sz="1300"/>
                        <a:t>VAP offences increased by 5% between 2022 and 2025 (+143 offences). </a:t>
                      </a:r>
                    </a:p>
                  </a:txBody>
                  <a:tcPr/>
                </a:tc>
                <a:extLst>
                  <a:ext uri="{0D108BD9-81ED-4DB2-BD59-A6C34878D82A}">
                    <a16:rowId xmlns:a16="http://schemas.microsoft.com/office/drawing/2014/main" val="2907126762"/>
                  </a:ext>
                </a:extLst>
              </a:tr>
              <a:tr h="525355">
                <a:tc>
                  <a:txBody>
                    <a:bodyPr/>
                    <a:lstStyle/>
                    <a:p>
                      <a:r>
                        <a:rPr lang="en-GB" sz="1300"/>
                        <a:t>Domestic Abuse</a:t>
                      </a:r>
                    </a:p>
                  </a:txBody>
                  <a:tcPr/>
                </a:tc>
                <a:tc>
                  <a:txBody>
                    <a:bodyPr/>
                    <a:lstStyle/>
                    <a:p>
                      <a:r>
                        <a:rPr lang="en-GB" sz="1300"/>
                        <a:t>Increased</a:t>
                      </a:r>
                    </a:p>
                  </a:txBody>
                  <a:tcPr/>
                </a:tc>
                <a:tc>
                  <a:txBody>
                    <a:bodyPr/>
                    <a:lstStyle/>
                    <a:p>
                      <a:r>
                        <a:rPr lang="en-GB" sz="1300"/>
                        <a:t>Overall, domestic abuse (DA) crimes and incidents saw a notable increase between 2022 and 2025 (+17%, +333).</a:t>
                      </a:r>
                    </a:p>
                  </a:txBody>
                  <a:tcPr/>
                </a:tc>
                <a:extLst>
                  <a:ext uri="{0D108BD9-81ED-4DB2-BD59-A6C34878D82A}">
                    <a16:rowId xmlns:a16="http://schemas.microsoft.com/office/drawing/2014/main" val="3953835135"/>
                  </a:ext>
                </a:extLst>
              </a:tr>
              <a:tr h="659987">
                <a:tc>
                  <a:txBody>
                    <a:bodyPr/>
                    <a:lstStyle/>
                    <a:p>
                      <a:r>
                        <a:rPr lang="en-GB" sz="1300"/>
                        <a:t>Drug Offences</a:t>
                      </a:r>
                    </a:p>
                  </a:txBody>
                  <a:tcPr/>
                </a:tc>
                <a:tc>
                  <a:txBody>
                    <a:bodyPr/>
                    <a:lstStyle/>
                    <a:p>
                      <a:r>
                        <a:rPr lang="en-GB" sz="1300"/>
                        <a:t>Increased</a:t>
                      </a:r>
                    </a:p>
                  </a:txBody>
                  <a:tcPr/>
                </a:tc>
                <a:tc>
                  <a:txBody>
                    <a:bodyPr/>
                    <a:lstStyle/>
                    <a:p>
                      <a:r>
                        <a:rPr lang="en-GB" sz="1300"/>
                        <a:t>Drug offences saw fluctuations between 2022 and 2024. However, between 2024 and 2025, there has been a notable increase, from 127 to 279 (+120%, +152 offences). </a:t>
                      </a:r>
                    </a:p>
                  </a:txBody>
                  <a:tcPr/>
                </a:tc>
                <a:extLst>
                  <a:ext uri="{0D108BD9-81ED-4DB2-BD59-A6C34878D82A}">
                    <a16:rowId xmlns:a16="http://schemas.microsoft.com/office/drawing/2014/main" val="1678081309"/>
                  </a:ext>
                </a:extLst>
              </a:tr>
              <a:tr h="525355">
                <a:tc>
                  <a:txBody>
                    <a:bodyPr/>
                    <a:lstStyle/>
                    <a:p>
                      <a:r>
                        <a:rPr lang="en-GB" sz="1300"/>
                        <a:t>Arson and Criminal Damage</a:t>
                      </a:r>
                    </a:p>
                  </a:txBody>
                  <a:tcPr/>
                </a:tc>
                <a:tc>
                  <a:txBody>
                    <a:bodyPr/>
                    <a:lstStyle/>
                    <a:p>
                      <a:r>
                        <a:rPr lang="en-GB" sz="1300"/>
                        <a:t>Increased</a:t>
                      </a:r>
                    </a:p>
                  </a:txBody>
                  <a:tcPr/>
                </a:tc>
                <a:tc>
                  <a:txBody>
                    <a:bodyPr/>
                    <a:lstStyle/>
                    <a:p>
                      <a:r>
                        <a:rPr lang="en-GB" sz="1300"/>
                        <a:t>Arson and criminal damage offences increased from 809 to 856 between 2024 and 2025 (+6%, +47 offences). Counts in 2025 remain inline with that recorded in 2022 (-1%, -12).</a:t>
                      </a:r>
                    </a:p>
                  </a:txBody>
                  <a:tcPr/>
                </a:tc>
                <a:extLst>
                  <a:ext uri="{0D108BD9-81ED-4DB2-BD59-A6C34878D82A}">
                    <a16:rowId xmlns:a16="http://schemas.microsoft.com/office/drawing/2014/main" val="2772377444"/>
                  </a:ext>
                </a:extLst>
              </a:tr>
              <a:tr h="525355">
                <a:tc>
                  <a:txBody>
                    <a:bodyPr/>
                    <a:lstStyle/>
                    <a:p>
                      <a:r>
                        <a:rPr lang="en-GB" sz="1300"/>
                        <a:t>Hate Crime</a:t>
                      </a:r>
                    </a:p>
                  </a:txBody>
                  <a:tcPr/>
                </a:tc>
                <a:tc>
                  <a:txBody>
                    <a:bodyPr/>
                    <a:lstStyle/>
                    <a:p>
                      <a:r>
                        <a:rPr lang="en-GB" sz="1300"/>
                        <a:t>Increased</a:t>
                      </a:r>
                    </a:p>
                  </a:txBody>
                  <a:tcPr/>
                </a:tc>
                <a:tc>
                  <a:txBody>
                    <a:bodyPr/>
                    <a:lstStyle/>
                    <a:p>
                      <a:r>
                        <a:rPr lang="en-GB" sz="1300"/>
                        <a:t>Hate crime marked offences have decreased year on year between 2022 and 2024. However, in the last year offences increased by 10% (+14 offences).</a:t>
                      </a:r>
                    </a:p>
                  </a:txBody>
                  <a:tcPr/>
                </a:tc>
                <a:extLst>
                  <a:ext uri="{0D108BD9-81ED-4DB2-BD59-A6C34878D82A}">
                    <a16:rowId xmlns:a16="http://schemas.microsoft.com/office/drawing/2014/main" val="4041989476"/>
                  </a:ext>
                </a:extLst>
              </a:tr>
              <a:tr h="5253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a:t>Miscellaneous Crimes Against Society</a:t>
                      </a:r>
                    </a:p>
                  </a:txBody>
                  <a:tcPr/>
                </a:tc>
                <a:tc>
                  <a:txBody>
                    <a:bodyPr/>
                    <a:lstStyle/>
                    <a:p>
                      <a:r>
                        <a:rPr lang="en-GB" sz="1300"/>
                        <a:t>Increased</a:t>
                      </a:r>
                    </a:p>
                  </a:txBody>
                  <a:tcPr/>
                </a:tc>
                <a:tc>
                  <a:txBody>
                    <a:bodyPr/>
                    <a:lstStyle/>
                    <a:p>
                      <a:r>
                        <a:rPr lang="en-GB" sz="1300"/>
                        <a:t>Offences increased by 23% between 2022 and 2025 (+43 offences).</a:t>
                      </a:r>
                    </a:p>
                    <a:p>
                      <a:endParaRPr lang="en-GB" sz="1300"/>
                    </a:p>
                  </a:txBody>
                  <a:tcPr/>
                </a:tc>
                <a:extLst>
                  <a:ext uri="{0D108BD9-81ED-4DB2-BD59-A6C34878D82A}">
                    <a16:rowId xmlns:a16="http://schemas.microsoft.com/office/drawing/2014/main" val="2788124689"/>
                  </a:ext>
                </a:extLst>
              </a:tr>
              <a:tr h="525355">
                <a:tc>
                  <a:txBody>
                    <a:bodyPr/>
                    <a:lstStyle/>
                    <a:p>
                      <a:r>
                        <a:rPr lang="en-GB" sz="1300"/>
                        <a:t>Deliberate Fires</a:t>
                      </a:r>
                    </a:p>
                  </a:txBody>
                  <a:tcPr/>
                </a:tc>
                <a:tc>
                  <a:txBody>
                    <a:bodyPr/>
                    <a:lstStyle/>
                    <a:p>
                      <a:r>
                        <a:rPr lang="en-GB" sz="1300"/>
                        <a:t>Increased</a:t>
                      </a:r>
                    </a:p>
                  </a:txBody>
                  <a:tcPr/>
                </a:tc>
                <a:tc>
                  <a:txBody>
                    <a:bodyPr/>
                    <a:lstStyle/>
                    <a:p>
                      <a:r>
                        <a:rPr lang="en-GB" sz="1300"/>
                        <a:t>In 2025, deliberate fires increased by 13% (+9) when compared with 2024, reaching the highest count seen in the last four years. 2023 saw the lowest count across the last four years (37).</a:t>
                      </a:r>
                    </a:p>
                  </a:txBody>
                  <a:tcPr/>
                </a:tc>
                <a:extLst>
                  <a:ext uri="{0D108BD9-81ED-4DB2-BD59-A6C34878D82A}">
                    <a16:rowId xmlns:a16="http://schemas.microsoft.com/office/drawing/2014/main" val="2475439423"/>
                  </a:ext>
                </a:extLst>
              </a:tr>
            </a:tbl>
          </a:graphicData>
        </a:graphic>
      </p:graphicFrame>
      <p:sp>
        <p:nvSpPr>
          <p:cNvPr id="7" name="Action Button: Go Home 6">
            <a:hlinkClick r:id="rId3" action="ppaction://hlinksldjump" highlightClick="1"/>
            <a:extLst>
              <a:ext uri="{FF2B5EF4-FFF2-40B4-BE49-F238E27FC236}">
                <a16:creationId xmlns:a16="http://schemas.microsoft.com/office/drawing/2014/main" id="{13A540D8-E74F-21E5-EC58-F28101F264C5}"/>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18BF0178-D73A-EB67-E143-FD0744FBEA34}"/>
              </a:ext>
            </a:extLst>
          </p:cNvPr>
          <p:cNvSpPr txBox="1"/>
          <p:nvPr/>
        </p:nvSpPr>
        <p:spPr>
          <a:xfrm>
            <a:off x="304800" y="814805"/>
            <a:ext cx="11536389" cy="338554"/>
          </a:xfrm>
          <a:prstGeom prst="rect">
            <a:avLst/>
          </a:prstGeom>
          <a:noFill/>
        </p:spPr>
        <p:txBody>
          <a:bodyPr wrap="square">
            <a:spAutoFit/>
          </a:bodyPr>
          <a:lstStyle/>
          <a:p>
            <a:pPr marL="0" indent="0">
              <a:buNone/>
            </a:pPr>
            <a:r>
              <a:rPr lang="en-GB" sz="1600" b="1"/>
              <a:t>Table 1: Crimes that either increased or inline with previous year community safety issues</a:t>
            </a:r>
          </a:p>
        </p:txBody>
      </p:sp>
    </p:spTree>
    <p:extLst>
      <p:ext uri="{BB962C8B-B14F-4D97-AF65-F5344CB8AC3E}">
        <p14:creationId xmlns:p14="http://schemas.microsoft.com/office/powerpoint/2010/main" val="2745838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BE304-9DBF-D972-FFD8-B29825DD0CF4}"/>
              </a:ext>
            </a:extLst>
          </p:cNvPr>
          <p:cNvSpPr>
            <a:spLocks noGrp="1"/>
          </p:cNvSpPr>
          <p:nvPr>
            <p:ph type="title"/>
          </p:nvPr>
        </p:nvSpPr>
        <p:spPr/>
        <p:txBody>
          <a:bodyPr/>
          <a:lstStyle/>
          <a:p>
            <a:r>
              <a:rPr lang="en-GB"/>
              <a:t>8.1 Crime Overview</a:t>
            </a:r>
          </a:p>
        </p:txBody>
      </p:sp>
      <p:sp>
        <p:nvSpPr>
          <p:cNvPr id="4" name="TextBox 3">
            <a:extLst>
              <a:ext uri="{FF2B5EF4-FFF2-40B4-BE49-F238E27FC236}">
                <a16:creationId xmlns:a16="http://schemas.microsoft.com/office/drawing/2014/main" id="{BA313D84-AB6F-1AE3-4C0D-04634414EE89}"/>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Cambridgeshire County Council</a:t>
            </a:r>
            <a:r>
              <a:rPr lang="en-US" sz="1100">
                <a:latin typeface="+mn-lt"/>
              </a:rPr>
              <a:t>’s</a:t>
            </a:r>
            <a:r>
              <a:rPr lang="en-US" sz="1100" kern="1200">
                <a:latin typeface="+mn-lt"/>
                <a:ea typeface="+mn-ea"/>
                <a:cs typeface="+mn-cs"/>
              </a:rPr>
              <a:t> </a:t>
            </a:r>
            <a:r>
              <a:rPr lang="en-GB" sz="1100"/>
              <a:t>Communities and Demography PI Team</a:t>
            </a:r>
            <a:r>
              <a:rPr lang="en-US" sz="1100" kern="1200">
                <a:latin typeface="+mn-lt"/>
                <a:ea typeface="+mn-ea"/>
                <a:cs typeface="+mn-cs"/>
              </a:rPr>
              <a:t>, using data provided by Cambridgeshire Constabulary.</a:t>
            </a:r>
          </a:p>
        </p:txBody>
      </p:sp>
      <p:sp>
        <p:nvSpPr>
          <p:cNvPr id="6" name="TextBox 5">
            <a:extLst>
              <a:ext uri="{FF2B5EF4-FFF2-40B4-BE49-F238E27FC236}">
                <a16:creationId xmlns:a16="http://schemas.microsoft.com/office/drawing/2014/main" id="{CAF3BB48-8991-A075-45FE-68F6423ED4CB}"/>
              </a:ext>
            </a:extLst>
          </p:cNvPr>
          <p:cNvSpPr txBox="1"/>
          <p:nvPr/>
        </p:nvSpPr>
        <p:spPr bwMode="auto">
          <a:xfrm>
            <a:off x="191976" y="1698484"/>
            <a:ext cx="7863004" cy="538928"/>
          </a:xfrm>
          <a:prstGeom prst="rect">
            <a:avLst/>
          </a:prstGeom>
          <a:noFill/>
          <a:ln>
            <a:noFill/>
          </a:ln>
        </p:spPr>
        <p:txBody>
          <a:bodyPr vert="horz" wrap="square" lIns="0" tIns="0" rIns="0" bIns="0" numCol="1" rtlCol="0" anchor="b" anchorCtr="0" compatLnSpc="1">
            <a:prstTxWarp prst="textNoShape">
              <a:avLst/>
            </a:prstTxWarp>
            <a:normAutofit/>
          </a:bodyPr>
          <a:lstStyle/>
          <a:p>
            <a:pPr eaLnBrk="1" hangingPunct="1">
              <a:lnSpc>
                <a:spcPct val="90000"/>
              </a:lnSpc>
              <a:spcBef>
                <a:spcPts val="1000"/>
              </a:spcBef>
            </a:pPr>
            <a:r>
              <a:rPr lang="en-US" sz="1600" b="1" kern="1200">
                <a:latin typeface="+mn-lt"/>
                <a:ea typeface="+mn-ea"/>
                <a:cs typeface="+mn-cs"/>
              </a:rPr>
              <a:t>Figure 1: Annual trend in police recorded offences in </a:t>
            </a:r>
            <a:r>
              <a:rPr lang="en-US" sz="1600" b="1">
                <a:latin typeface="+mn-lt"/>
              </a:rPr>
              <a:t>South</a:t>
            </a:r>
            <a:r>
              <a:rPr lang="en-US" sz="1600" b="1" kern="1200">
                <a:latin typeface="+mn-lt"/>
                <a:ea typeface="+mn-ea"/>
                <a:cs typeface="+mn-cs"/>
              </a:rPr>
              <a:t> Cambridgeshire, 2022 to 2025</a:t>
            </a:r>
          </a:p>
        </p:txBody>
      </p:sp>
      <p:sp>
        <p:nvSpPr>
          <p:cNvPr id="7" name="TextBox 6">
            <a:extLst>
              <a:ext uri="{FF2B5EF4-FFF2-40B4-BE49-F238E27FC236}">
                <a16:creationId xmlns:a16="http://schemas.microsoft.com/office/drawing/2014/main" id="{3218CC27-921F-2C1B-D020-619851C0003E}"/>
              </a:ext>
            </a:extLst>
          </p:cNvPr>
          <p:cNvSpPr txBox="1"/>
          <p:nvPr/>
        </p:nvSpPr>
        <p:spPr bwMode="auto">
          <a:xfrm>
            <a:off x="8262257" y="1527058"/>
            <a:ext cx="3754954" cy="4854692"/>
          </a:xfrm>
          <a:prstGeom prst="rect">
            <a:avLst/>
          </a:prstGeom>
          <a:noFill/>
          <a:ln>
            <a:noFill/>
          </a:ln>
        </p:spPr>
        <p:txBody>
          <a:bodyPr vert="horz" wrap="square" lIns="0" tIns="0" rIns="0" bIns="0" numCol="1" rtlCol="0" anchor="t" anchorCtr="0" compatLnSpc="1">
            <a:prstTxWarp prst="textNoShape">
              <a:avLst/>
            </a:prstTxWarp>
            <a:noAutofit/>
          </a:bodyPr>
          <a:lstStyle/>
          <a:p>
            <a:pPr marL="228600" indent="-228600" eaLnBrk="1" hangingPunct="1">
              <a:spcBef>
                <a:spcPts val="500"/>
              </a:spcBef>
              <a:buFont typeface="Arial" panose="020B0604020202020204" pitchFamily="34" charset="0"/>
              <a:buChar char="•"/>
            </a:pPr>
            <a:r>
              <a:rPr lang="en-US" sz="1400">
                <a:latin typeface="+mn-lt"/>
              </a:rPr>
              <a:t>In 2025, the total crime count for South Cambridgeshire was 7,952. This was an increase compared to the previous year (+8%, +587 offences). </a:t>
            </a:r>
          </a:p>
          <a:p>
            <a:pPr marL="228600" indent="-228600" eaLnBrk="1" hangingPunct="1">
              <a:spcBef>
                <a:spcPts val="500"/>
              </a:spcBef>
              <a:buFont typeface="Arial" panose="020B0604020202020204" pitchFamily="34" charset="0"/>
              <a:buChar char="•"/>
            </a:pPr>
            <a:r>
              <a:rPr lang="en-GB" sz="1400">
                <a:latin typeface="+mn-lt"/>
              </a:rPr>
              <a:t>Overall, counts remained relatively stable between 2022 and 2023, followed by a decrease in 2024 and an increase in 2025, with 2025 recording the highest level in the last four years.</a:t>
            </a:r>
            <a:endParaRPr lang="en-US" sz="1400">
              <a:latin typeface="+mn-lt"/>
            </a:endParaRPr>
          </a:p>
          <a:p>
            <a:pPr marL="228600" indent="-228600" eaLnBrk="1" hangingPunct="1">
              <a:spcBef>
                <a:spcPts val="500"/>
              </a:spcBef>
              <a:buFont typeface="Arial" panose="020B0604020202020204" pitchFamily="34" charset="0"/>
              <a:buChar char="•"/>
            </a:pPr>
            <a:r>
              <a:rPr lang="en-US" sz="1400">
                <a:latin typeface="+mn-lt"/>
              </a:rPr>
              <a:t>Nationally over a similar period (YE September 2025), police recorded crime remained similar with the previous year (excluding fraud and computer misuse offences), and CSEW total crime saw no statistically significant change to the previous year (ONS, 2026).</a:t>
            </a:r>
          </a:p>
          <a:p>
            <a:pPr marL="228600" indent="-228600" eaLnBrk="1" hangingPunct="1">
              <a:spcBef>
                <a:spcPts val="500"/>
              </a:spcBef>
              <a:buFont typeface="Arial" panose="020B0604020202020204" pitchFamily="34" charset="0"/>
              <a:buChar char="•"/>
            </a:pPr>
            <a:r>
              <a:rPr lang="en-US" sz="1400">
                <a:latin typeface="+mn-lt"/>
              </a:rPr>
              <a:t>Violence against the person (VAP) has accounted for the highest proportion of offences since 2022. In 2025, VAP accounted for 37% of crime in South Cambridgeshire.</a:t>
            </a:r>
          </a:p>
        </p:txBody>
      </p:sp>
      <p:sp>
        <p:nvSpPr>
          <p:cNvPr id="9" name="Action Button: Go Home 8">
            <a:hlinkClick r:id="rId2" action="ppaction://hlinksldjump" highlightClick="1"/>
            <a:extLst>
              <a:ext uri="{FF2B5EF4-FFF2-40B4-BE49-F238E27FC236}">
                <a16:creationId xmlns:a16="http://schemas.microsoft.com/office/drawing/2014/main" id="{2E05F649-C166-702A-F9AE-159CD50831F9}"/>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Line chart showing the number of recorded offences by type from 2022 to 2025. Violence against the person remains highest, rising slightly to around 2,900 in 2025. Theft increases steadily from about 1,200 to 1,600. Public order and shoplifting-related offences decline between 2023 and 2024 before stabilising. Most other offence types, including drug, vehicle, and sexual offences, remain comparatively low with minor fluctuations over time.">
            <a:extLst>
              <a:ext uri="{FF2B5EF4-FFF2-40B4-BE49-F238E27FC236}">
                <a16:creationId xmlns:a16="http://schemas.microsoft.com/office/drawing/2014/main" id="{FBAC75E1-E585-9A97-4E34-D5F8666E9294}"/>
              </a:ext>
            </a:extLst>
          </p:cNvPr>
          <p:cNvPicPr>
            <a:picLocks noChangeAspect="1"/>
          </p:cNvPicPr>
          <p:nvPr/>
        </p:nvPicPr>
        <p:blipFill>
          <a:blip r:embed="rId3"/>
          <a:srcRect t="1507"/>
          <a:stretch>
            <a:fillRect/>
          </a:stretch>
        </p:blipFill>
        <p:spPr>
          <a:xfrm>
            <a:off x="191976" y="2369862"/>
            <a:ext cx="7887801" cy="3447768"/>
          </a:xfrm>
          <a:prstGeom prst="rect">
            <a:avLst/>
          </a:prstGeom>
        </p:spPr>
      </p:pic>
    </p:spTree>
    <p:extLst>
      <p:ext uri="{BB962C8B-B14F-4D97-AF65-F5344CB8AC3E}">
        <p14:creationId xmlns:p14="http://schemas.microsoft.com/office/powerpoint/2010/main" val="1066412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DEAD6-1769-21AE-4FB7-AA1080DB6202}"/>
              </a:ext>
            </a:extLst>
          </p:cNvPr>
          <p:cNvSpPr>
            <a:spLocks noGrp="1"/>
          </p:cNvSpPr>
          <p:nvPr>
            <p:ph type="title"/>
          </p:nvPr>
        </p:nvSpPr>
        <p:spPr/>
        <p:txBody>
          <a:bodyPr/>
          <a:lstStyle/>
          <a:p>
            <a:r>
              <a:rPr lang="en-GB"/>
              <a:t>Contents</a:t>
            </a:r>
            <a:endParaRPr lang="en-GB">
              <a:solidFill>
                <a:srgbClr val="FF0000"/>
              </a:solidFill>
            </a:endParaRPr>
          </a:p>
        </p:txBody>
      </p:sp>
      <p:sp>
        <p:nvSpPr>
          <p:cNvPr id="3" name="Content Placeholder 2">
            <a:extLst>
              <a:ext uri="{FF2B5EF4-FFF2-40B4-BE49-F238E27FC236}">
                <a16:creationId xmlns:a16="http://schemas.microsoft.com/office/drawing/2014/main" id="{ADAF94A7-C495-BAF8-8815-9CECB1CD6605}"/>
              </a:ext>
            </a:extLst>
          </p:cNvPr>
          <p:cNvSpPr>
            <a:spLocks noGrp="1"/>
          </p:cNvSpPr>
          <p:nvPr>
            <p:ph idx="1"/>
          </p:nvPr>
        </p:nvSpPr>
        <p:spPr>
          <a:xfrm>
            <a:off x="888207" y="1426029"/>
            <a:ext cx="5567022" cy="4770665"/>
          </a:xfrm>
        </p:spPr>
        <p:txBody>
          <a:bodyPr/>
          <a:lstStyle/>
          <a:p>
            <a:pPr marL="514350" indent="-514350">
              <a:buAutoNum type="arabicPeriod"/>
            </a:pPr>
            <a:r>
              <a:rPr lang="en-GB" sz="2400">
                <a:hlinkClick r:id="rId2" action="ppaction://hlinksldjump"/>
              </a:rPr>
              <a:t>Purpose</a:t>
            </a:r>
            <a:endParaRPr lang="en-GB" sz="2400"/>
          </a:p>
          <a:p>
            <a:pPr marL="514350" indent="-514350">
              <a:buAutoNum type="arabicPeriod"/>
            </a:pPr>
            <a:r>
              <a:rPr lang="en-GB" sz="2400">
                <a:hlinkClick r:id="rId3" action="ppaction://hlinksldjump"/>
              </a:rPr>
              <a:t>Executive Summary</a:t>
            </a:r>
            <a:endParaRPr lang="en-GB" sz="2400"/>
          </a:p>
          <a:p>
            <a:pPr marL="514350" indent="-514350">
              <a:buAutoNum type="arabicPeriod"/>
            </a:pPr>
            <a:r>
              <a:rPr lang="en-GB" sz="2400">
                <a:hlinkClick r:id="rId4" action="ppaction://hlinksldjump"/>
              </a:rPr>
              <a:t>CSP Aims</a:t>
            </a:r>
            <a:endParaRPr lang="en-GB" sz="2400"/>
          </a:p>
          <a:p>
            <a:pPr marL="514350" indent="-514350">
              <a:buAutoNum type="arabicPeriod"/>
            </a:pPr>
            <a:r>
              <a:rPr lang="en-GB" sz="2400">
                <a:hlinkClick r:id="rId5" action="ppaction://hlinksldjump"/>
              </a:rPr>
              <a:t>Statutory Duties</a:t>
            </a:r>
            <a:endParaRPr lang="en-GB" sz="2400"/>
          </a:p>
          <a:p>
            <a:pPr marL="514350" indent="-514350">
              <a:buFont typeface="Arial" panose="020B0604020202020204" pitchFamily="34" charset="0"/>
              <a:buAutoNum type="arabicPeriod"/>
            </a:pPr>
            <a:r>
              <a:rPr lang="en-GB" sz="2400">
                <a:hlinkClick r:id="rId6" action="ppaction://hlinksldjump"/>
              </a:rPr>
              <a:t>Introduction</a:t>
            </a:r>
            <a:endParaRPr lang="en-GB" sz="2400">
              <a:hlinkClick r:id="rId7" action="ppaction://hlinksldjump"/>
            </a:endParaRPr>
          </a:p>
          <a:p>
            <a:pPr marL="514350" indent="-514350">
              <a:buAutoNum type="arabicPeriod"/>
            </a:pPr>
            <a:r>
              <a:rPr lang="en-GB" sz="2400">
                <a:hlinkClick r:id="rId7" action="ppaction://hlinksldjump"/>
              </a:rPr>
              <a:t>Comparison to last year</a:t>
            </a:r>
            <a:endParaRPr lang="en-GB" sz="2400"/>
          </a:p>
          <a:p>
            <a:pPr marL="514350" indent="-514350">
              <a:buAutoNum type="arabicPeriod"/>
            </a:pPr>
            <a:r>
              <a:rPr lang="en-GB" sz="2400">
                <a:hlinkClick r:id="rId8" action="ppaction://hlinksldjump"/>
              </a:rPr>
              <a:t>Community Safety Trends to Note</a:t>
            </a:r>
            <a:endParaRPr lang="en-GB" sz="2400"/>
          </a:p>
          <a:p>
            <a:pPr marL="514350" indent="-514350">
              <a:buAutoNum type="arabicPeriod"/>
            </a:pPr>
            <a:r>
              <a:rPr lang="en-GB" sz="2400">
                <a:hlinkClick r:id="rId9" action="ppaction://hlinksldjump"/>
              </a:rPr>
              <a:t>Analysis</a:t>
            </a:r>
            <a:r>
              <a:rPr lang="en-GB" sz="2400"/>
              <a:t> </a:t>
            </a:r>
          </a:p>
          <a:p>
            <a:pPr marL="514350" indent="-514350">
              <a:buAutoNum type="arabicPeriod"/>
            </a:pPr>
            <a:r>
              <a:rPr lang="en-GB" sz="2400">
                <a:hlinkClick r:id="rId10" action="ppaction://hlinksldjump"/>
              </a:rPr>
              <a:t>IMD</a:t>
            </a:r>
            <a:endParaRPr lang="en-GB" sz="2400"/>
          </a:p>
          <a:p>
            <a:pPr marL="514350" indent="-514350">
              <a:buAutoNum type="arabicPeriod"/>
            </a:pPr>
            <a:r>
              <a:rPr lang="en-GB" sz="2400">
                <a:hlinkClick r:id="rId11" action="ppaction://hlinksldjump"/>
              </a:rPr>
              <a:t>Relevant Links</a:t>
            </a:r>
            <a:endParaRPr lang="en-GB" sz="2400"/>
          </a:p>
          <a:p>
            <a:pPr marL="514350" indent="-514350">
              <a:buAutoNum type="arabicPeriod"/>
            </a:pPr>
            <a:r>
              <a:rPr lang="en-GB" sz="2400">
                <a:hlinkClick r:id="rId12" action="ppaction://hlinksldjump"/>
              </a:rPr>
              <a:t>Glossary</a:t>
            </a:r>
            <a:endParaRPr lang="en-GB" sz="2400"/>
          </a:p>
          <a:p>
            <a:pPr marL="514350" indent="-514350">
              <a:buAutoNum type="arabicPeriod"/>
            </a:pPr>
            <a:endParaRPr lang="en-GB" sz="2400"/>
          </a:p>
        </p:txBody>
      </p:sp>
      <p:sp>
        <p:nvSpPr>
          <p:cNvPr id="6" name="TextBox 5">
            <a:extLst>
              <a:ext uri="{FF2B5EF4-FFF2-40B4-BE49-F238E27FC236}">
                <a16:creationId xmlns:a16="http://schemas.microsoft.com/office/drawing/2014/main" id="{CFCC4528-6966-1856-74E1-7DB471FBA13F}"/>
              </a:ext>
            </a:extLst>
          </p:cNvPr>
          <p:cNvSpPr txBox="1"/>
          <p:nvPr/>
        </p:nvSpPr>
        <p:spPr>
          <a:xfrm>
            <a:off x="9073174" y="2305615"/>
            <a:ext cx="2710543" cy="2246769"/>
          </a:xfrm>
          <a:prstGeom prst="rect">
            <a:avLst/>
          </a:prstGeom>
          <a:solidFill>
            <a:schemeClr val="bg1"/>
          </a:solidFill>
          <a:ln>
            <a:solidFill>
              <a:schemeClr val="tx2"/>
            </a:solidFill>
          </a:ln>
        </p:spPr>
        <p:txBody>
          <a:bodyPr wrap="square" rtlCol="0">
            <a:spAutoFit/>
          </a:bodyPr>
          <a:lstStyle/>
          <a:p>
            <a:r>
              <a:rPr lang="en-GB" sz="1400" b="1"/>
              <a:t>Instructions on navigation:</a:t>
            </a:r>
          </a:p>
          <a:p>
            <a:endParaRPr lang="en-GB" sz="1400"/>
          </a:p>
          <a:p>
            <a:r>
              <a:rPr lang="en-GB" sz="1400"/>
              <a:t>1. Use PowerPoint desktop</a:t>
            </a:r>
          </a:p>
          <a:p>
            <a:endParaRPr lang="en-GB" sz="1400"/>
          </a:p>
          <a:p>
            <a:r>
              <a:rPr lang="en-GB" sz="1400"/>
              <a:t>2. Hold Ctrl and Click with mouse:</a:t>
            </a:r>
          </a:p>
          <a:p>
            <a:pPr marL="171450" indent="-171450">
              <a:buFont typeface="Arial" panose="020B0604020202020204" pitchFamily="34" charset="0"/>
              <a:buChar char="•"/>
            </a:pPr>
            <a:r>
              <a:rPr lang="en-GB" sz="1400"/>
              <a:t>on the links to the left or </a:t>
            </a:r>
          </a:p>
          <a:p>
            <a:pPr marL="171450" indent="-171450">
              <a:buFont typeface="Arial" panose="020B0604020202020204" pitchFamily="34" charset="0"/>
              <a:buChar char="•"/>
            </a:pPr>
            <a:r>
              <a:rPr lang="en-GB" sz="1400"/>
              <a:t>the blue Home icon in the upper right to return to Contents</a:t>
            </a:r>
          </a:p>
        </p:txBody>
      </p:sp>
      <p:sp>
        <p:nvSpPr>
          <p:cNvPr id="7" name="Action Button: Go Home 6">
            <a:hlinkClick r:id="rId13" action="ppaction://hlinksldjump" highlightClick="1"/>
            <a:extLst>
              <a:ext uri="{FF2B5EF4-FFF2-40B4-BE49-F238E27FC236}">
                <a16:creationId xmlns:a16="http://schemas.microsoft.com/office/drawing/2014/main" id="{0B764385-D2F7-8EFD-43FE-D1743B3BD8D6}"/>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33819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E2DA2-E0BB-D23A-A036-2C78999AB5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540EAF-20DD-B0F3-EE74-5C427D646434}"/>
              </a:ext>
            </a:extLst>
          </p:cNvPr>
          <p:cNvSpPr>
            <a:spLocks noGrp="1"/>
          </p:cNvSpPr>
          <p:nvPr>
            <p:ph type="title"/>
          </p:nvPr>
        </p:nvSpPr>
        <p:spPr>
          <a:xfrm>
            <a:off x="350385" y="404701"/>
            <a:ext cx="10515600" cy="1214438"/>
          </a:xfrm>
        </p:spPr>
        <p:txBody>
          <a:bodyPr/>
          <a:lstStyle/>
          <a:p>
            <a:r>
              <a:rPr lang="en-GB"/>
              <a:t>8.2 Personal Loss</a:t>
            </a:r>
          </a:p>
        </p:txBody>
      </p:sp>
      <p:sp>
        <p:nvSpPr>
          <p:cNvPr id="4" name="TextBox 3">
            <a:extLst>
              <a:ext uri="{FF2B5EF4-FFF2-40B4-BE49-F238E27FC236}">
                <a16:creationId xmlns:a16="http://schemas.microsoft.com/office/drawing/2014/main" id="{251A6E52-9EFA-08F1-7A68-1D49D4AE48FC}"/>
              </a:ext>
            </a:extLst>
          </p:cNvPr>
          <p:cNvSpPr txBox="1"/>
          <p:nvPr/>
        </p:nvSpPr>
        <p:spPr>
          <a:xfrm>
            <a:off x="7262848" y="2002764"/>
            <a:ext cx="4568158" cy="3293209"/>
          </a:xfrm>
          <a:prstGeom prst="rect">
            <a:avLst/>
          </a:prstGeom>
          <a:noFill/>
        </p:spPr>
        <p:txBody>
          <a:bodyPr wrap="square" rtlCol="0">
            <a:spAutoFit/>
          </a:bodyPr>
          <a:lstStyle/>
          <a:p>
            <a:pPr marL="171450" indent="-171450">
              <a:buFont typeface="Arial" panose="020B0604020202020204" pitchFamily="34" charset="0"/>
              <a:buChar char="•"/>
            </a:pPr>
            <a:r>
              <a:rPr lang="en-GB" sz="1600">
                <a:cs typeface="Arial" panose="020B0604020202020204" pitchFamily="34" charset="0"/>
              </a:rPr>
              <a:t>Personal</a:t>
            </a:r>
            <a:r>
              <a:rPr lang="en-GB" sz="1600">
                <a:latin typeface="Arial" panose="020B0604020202020204" pitchFamily="34" charset="0"/>
                <a:cs typeface="Arial" panose="020B0604020202020204" pitchFamily="34" charset="0"/>
              </a:rPr>
              <a:t> loss includes bicycle theft, other theft, residential burglary, robbery of personal property and theft from the person. </a:t>
            </a:r>
          </a:p>
          <a:p>
            <a:endParaRPr lang="en-GB" sz="16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Personal loss offences increased from 1,377 in 2022 to 1,437 in 2023, before decreasing by 15% in 2024. Over the last year (2024 to 2025), offence levels remained stable, showing a slight 2% increase (+24 offences).</a:t>
            </a:r>
          </a:p>
          <a:p>
            <a:endParaRPr lang="en-GB" sz="1600">
              <a:solidFill>
                <a:srgbClr val="FF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a:cs typeface="Arial" panose="020B0604020202020204" pitchFamily="34" charset="0"/>
              </a:rPr>
              <a:t>Other theft remained stable between 2024 and 2025, which is the lowest count seen in the last four years. </a:t>
            </a:r>
          </a:p>
        </p:txBody>
      </p:sp>
      <p:sp>
        <p:nvSpPr>
          <p:cNvPr id="6" name="TextBox 5">
            <a:extLst>
              <a:ext uri="{FF2B5EF4-FFF2-40B4-BE49-F238E27FC236}">
                <a16:creationId xmlns:a16="http://schemas.microsoft.com/office/drawing/2014/main" id="{463AC0E8-126C-FA84-CCC0-68070F795194}"/>
              </a:ext>
            </a:extLst>
          </p:cNvPr>
          <p:cNvSpPr txBox="1"/>
          <p:nvPr/>
        </p:nvSpPr>
        <p:spPr>
          <a:xfrm>
            <a:off x="237692" y="1441129"/>
            <a:ext cx="7025156" cy="584775"/>
          </a:xfrm>
          <a:prstGeom prst="rect">
            <a:avLst/>
          </a:prstGeom>
          <a:noFill/>
          <a:ln>
            <a:noFill/>
          </a:ln>
        </p:spPr>
        <p:txBody>
          <a:bodyPr wrap="square" rtlCol="0">
            <a:spAutoFit/>
          </a:bodyPr>
          <a:lstStyle/>
          <a:p>
            <a:r>
              <a:rPr lang="en-GB" sz="1600" b="1">
                <a:latin typeface="Arial" panose="020B0604020202020204" pitchFamily="34" charset="0"/>
                <a:cs typeface="Arial" panose="020B0604020202020204" pitchFamily="34" charset="0"/>
              </a:rPr>
              <a:t>Figure 2: Annual trend in police recorded personal loss offences in South Cambridgeshire, 2022 to 2025</a:t>
            </a:r>
            <a:endParaRPr lang="en-GB" sz="2000" b="1"/>
          </a:p>
        </p:txBody>
      </p:sp>
      <p:sp>
        <p:nvSpPr>
          <p:cNvPr id="3" name="TextBox 2">
            <a:extLst>
              <a:ext uri="{FF2B5EF4-FFF2-40B4-BE49-F238E27FC236}">
                <a16:creationId xmlns:a16="http://schemas.microsoft.com/office/drawing/2014/main" id="{46697036-CA29-71E9-7E0D-4D041F7DA297}"/>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 </a:t>
            </a:r>
            <a:r>
              <a:rPr lang="en-US" sz="1100" kern="1200">
                <a:latin typeface="+mn-lt"/>
                <a:ea typeface="+mn-ea"/>
                <a:cs typeface="+mn-cs"/>
              </a:rPr>
              <a:t>using data provided by Cambridgeshire Constabulary.</a:t>
            </a:r>
          </a:p>
        </p:txBody>
      </p:sp>
      <p:sp>
        <p:nvSpPr>
          <p:cNvPr id="8" name="Action Button: Go Home 7">
            <a:hlinkClick r:id="rId3" action="ppaction://hlinksldjump" highlightClick="1"/>
            <a:extLst>
              <a:ext uri="{FF2B5EF4-FFF2-40B4-BE49-F238E27FC236}">
                <a16:creationId xmlns:a16="http://schemas.microsoft.com/office/drawing/2014/main" id="{A030526E-82A3-FB08-1F43-2A19903E01FC}"/>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Stacked bar chart showing theft-related offences by subtype from 2022 to 2025. Other theft is the largest category each year (838 in 2022, 863 in 2023, 668 in 2024, 665 in 2025), followed by residential burglary (rising slightly from 365 to 389). Total offences peak in 2023 (1,437), fall in 2024 (1,218), and slightly rise again in 2025 (1,242), with smaller contributions from bicycle theft, robbery of personal property, and theft from the person.">
            <a:extLst>
              <a:ext uri="{FF2B5EF4-FFF2-40B4-BE49-F238E27FC236}">
                <a16:creationId xmlns:a16="http://schemas.microsoft.com/office/drawing/2014/main" id="{4450DF8C-88C8-8E35-DA01-28CDC3B1093E}"/>
              </a:ext>
            </a:extLst>
          </p:cNvPr>
          <p:cNvPicPr>
            <a:picLocks noChangeAspect="1"/>
          </p:cNvPicPr>
          <p:nvPr/>
        </p:nvPicPr>
        <p:blipFill>
          <a:blip r:embed="rId4"/>
          <a:stretch>
            <a:fillRect/>
          </a:stretch>
        </p:blipFill>
        <p:spPr>
          <a:xfrm>
            <a:off x="237690" y="2025901"/>
            <a:ext cx="6876093" cy="3493156"/>
          </a:xfrm>
          <a:prstGeom prst="rect">
            <a:avLst/>
          </a:prstGeom>
        </p:spPr>
      </p:pic>
    </p:spTree>
    <p:extLst>
      <p:ext uri="{BB962C8B-B14F-4D97-AF65-F5344CB8AC3E}">
        <p14:creationId xmlns:p14="http://schemas.microsoft.com/office/powerpoint/2010/main" val="4047646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A645C-30F7-47E7-F278-80E93FF014C5}"/>
              </a:ext>
            </a:extLst>
          </p:cNvPr>
          <p:cNvSpPr>
            <a:spLocks noGrp="1"/>
          </p:cNvSpPr>
          <p:nvPr>
            <p:ph type="title"/>
          </p:nvPr>
        </p:nvSpPr>
        <p:spPr>
          <a:xfrm>
            <a:off x="350385" y="404701"/>
            <a:ext cx="10515600" cy="1214438"/>
          </a:xfrm>
        </p:spPr>
        <p:txBody>
          <a:bodyPr/>
          <a:lstStyle/>
          <a:p>
            <a:r>
              <a:rPr lang="en-GB"/>
              <a:t>8.3 Commercial Loss</a:t>
            </a:r>
          </a:p>
        </p:txBody>
      </p:sp>
      <p:sp>
        <p:nvSpPr>
          <p:cNvPr id="4" name="TextBox 3">
            <a:extLst>
              <a:ext uri="{FF2B5EF4-FFF2-40B4-BE49-F238E27FC236}">
                <a16:creationId xmlns:a16="http://schemas.microsoft.com/office/drawing/2014/main" id="{55D5A64D-FDDF-3701-2D08-599103DE8979}"/>
              </a:ext>
            </a:extLst>
          </p:cNvPr>
          <p:cNvSpPr txBox="1"/>
          <p:nvPr/>
        </p:nvSpPr>
        <p:spPr>
          <a:xfrm>
            <a:off x="7454096" y="1882204"/>
            <a:ext cx="4500212" cy="3539430"/>
          </a:xfrm>
          <a:prstGeom prst="rect">
            <a:avLst/>
          </a:prstGeom>
          <a:noFill/>
        </p:spPr>
        <p:txBody>
          <a:bodyPr wrap="square" rtlCol="0">
            <a:spAutoFit/>
          </a:bodyPr>
          <a:lstStyle/>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Commercial loss includes shoplifting, business and community burglary, robbery of a business property and any vehicle offences marked as ‘business victim’. </a:t>
            </a:r>
          </a:p>
          <a:p>
            <a:endParaRPr lang="en-GB" sz="16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Commercial loss offences notably increased in South Cambridgeshire between 2024 and 2025 (+13%, </a:t>
            </a:r>
            <a:r>
              <a:rPr lang="en-GB" sz="1600">
                <a:cs typeface="Arial" panose="020B0604020202020204" pitchFamily="34" charset="0"/>
              </a:rPr>
              <a:t>+107</a:t>
            </a:r>
            <a:r>
              <a:rPr lang="en-GB" sz="1600">
                <a:latin typeface="Arial" panose="020B0604020202020204" pitchFamily="34" charset="0"/>
                <a:cs typeface="Arial" panose="020B0604020202020204" pitchFamily="34" charset="0"/>
              </a:rPr>
              <a:t> offences). This increase was driven by shoplifting, see section 8</a:t>
            </a:r>
            <a:r>
              <a:rPr lang="en-GB" sz="1600">
                <a:cs typeface="Arial" panose="020B0604020202020204" pitchFamily="34" charset="0"/>
              </a:rPr>
              <a:t>.4</a:t>
            </a:r>
            <a:r>
              <a:rPr lang="en-GB" sz="1600">
                <a:latin typeface="Arial" panose="020B0604020202020204" pitchFamily="34" charset="0"/>
                <a:cs typeface="Arial" panose="020B0604020202020204" pitchFamily="34" charset="0"/>
              </a:rPr>
              <a:t> for further details. </a:t>
            </a:r>
          </a:p>
          <a:p>
            <a:endParaRPr lang="en-GB" sz="1600">
              <a:cs typeface="Arial" panose="020B0604020202020204" pitchFamily="34" charset="0"/>
            </a:endParaRPr>
          </a:p>
          <a:p>
            <a:pPr marL="171450" indent="-171450">
              <a:buFont typeface="Arial" panose="020B0604020202020204" pitchFamily="34" charset="0"/>
              <a:buChar char="•"/>
            </a:pPr>
            <a:r>
              <a:rPr lang="en-GB" sz="1600">
                <a:cs typeface="Arial" panose="020B0604020202020204" pitchFamily="34" charset="0"/>
              </a:rPr>
              <a:t>Shoplifting offences accounted for the majority of the commercial loss offences in 2025 (79%).</a:t>
            </a:r>
            <a:endParaRPr lang="en-GB" sz="16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C5A1A31-E8A9-27F4-AA72-67A1262694FA}"/>
              </a:ext>
            </a:extLst>
          </p:cNvPr>
          <p:cNvSpPr txBox="1"/>
          <p:nvPr/>
        </p:nvSpPr>
        <p:spPr>
          <a:xfrm>
            <a:off x="237692" y="1441129"/>
            <a:ext cx="7025156" cy="584775"/>
          </a:xfrm>
          <a:prstGeom prst="rect">
            <a:avLst/>
          </a:prstGeom>
          <a:noFill/>
          <a:ln>
            <a:noFill/>
          </a:ln>
        </p:spPr>
        <p:txBody>
          <a:bodyPr wrap="square" rtlCol="0">
            <a:spAutoFit/>
          </a:bodyPr>
          <a:lstStyle/>
          <a:p>
            <a:r>
              <a:rPr lang="en-GB" sz="1600" b="1">
                <a:latin typeface="Arial" panose="020B0604020202020204" pitchFamily="34" charset="0"/>
                <a:cs typeface="Arial" panose="020B0604020202020204" pitchFamily="34" charset="0"/>
              </a:rPr>
              <a:t>Figure 3: Annual trend in police recorded commercial loss offences in South Cambridgeshire, 2022 to 2025</a:t>
            </a:r>
            <a:endParaRPr lang="en-GB" sz="2000" b="1"/>
          </a:p>
        </p:txBody>
      </p:sp>
      <p:sp>
        <p:nvSpPr>
          <p:cNvPr id="3" name="TextBox 2">
            <a:extLst>
              <a:ext uri="{FF2B5EF4-FFF2-40B4-BE49-F238E27FC236}">
                <a16:creationId xmlns:a16="http://schemas.microsoft.com/office/drawing/2014/main" id="{2F155444-E918-332B-DC57-33E0D8179EFB}"/>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 </a:t>
            </a:r>
            <a:r>
              <a:rPr lang="en-US" sz="1100" kern="1200">
                <a:latin typeface="+mn-lt"/>
                <a:ea typeface="+mn-ea"/>
                <a:cs typeface="+mn-cs"/>
              </a:rPr>
              <a:t>using data provided by Cambridgeshire Constabulary.</a:t>
            </a:r>
          </a:p>
        </p:txBody>
      </p:sp>
      <p:sp>
        <p:nvSpPr>
          <p:cNvPr id="8" name="Action Button: Go Home 7">
            <a:hlinkClick r:id="rId3" action="ppaction://hlinksldjump" highlightClick="1"/>
            <a:extLst>
              <a:ext uri="{FF2B5EF4-FFF2-40B4-BE49-F238E27FC236}">
                <a16:creationId xmlns:a16="http://schemas.microsoft.com/office/drawing/2014/main" id="{F83041FF-40E4-3D7F-6BAA-03DFFCD98E78}"/>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Stacked bar chart showing commercial loss offences in South Cambridgeshire from 2022 to 2025. Total offences increase from 407 in 2022 to 953 in 2025. Shoplifting is the largest and fastest-growing category (195 to 752), while burglary (business and community) remains relatively stable (around 200 each year) and robbery of business property stays minimal.">
            <a:extLst>
              <a:ext uri="{FF2B5EF4-FFF2-40B4-BE49-F238E27FC236}">
                <a16:creationId xmlns:a16="http://schemas.microsoft.com/office/drawing/2014/main" id="{C8C0C6A3-FE59-27FF-559D-56B9EBA50383}"/>
              </a:ext>
            </a:extLst>
          </p:cNvPr>
          <p:cNvPicPr>
            <a:picLocks noChangeAspect="1"/>
          </p:cNvPicPr>
          <p:nvPr/>
        </p:nvPicPr>
        <p:blipFill>
          <a:blip r:embed="rId4"/>
          <a:stretch>
            <a:fillRect/>
          </a:stretch>
        </p:blipFill>
        <p:spPr>
          <a:xfrm>
            <a:off x="237692" y="2025904"/>
            <a:ext cx="6994968" cy="3645553"/>
          </a:xfrm>
          <a:prstGeom prst="rect">
            <a:avLst/>
          </a:prstGeom>
        </p:spPr>
      </p:pic>
    </p:spTree>
    <p:extLst>
      <p:ext uri="{BB962C8B-B14F-4D97-AF65-F5344CB8AC3E}">
        <p14:creationId xmlns:p14="http://schemas.microsoft.com/office/powerpoint/2010/main" val="1521852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16CC6-9A7D-DF9C-5AAD-F6BA87FAB2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1DA6DC-D282-FBE1-669D-39156755657B}"/>
              </a:ext>
            </a:extLst>
          </p:cNvPr>
          <p:cNvSpPr>
            <a:spLocks noGrp="1"/>
          </p:cNvSpPr>
          <p:nvPr>
            <p:ph type="title"/>
          </p:nvPr>
        </p:nvSpPr>
        <p:spPr>
          <a:xfrm>
            <a:off x="350385" y="404701"/>
            <a:ext cx="10515600" cy="1214438"/>
          </a:xfrm>
        </p:spPr>
        <p:txBody>
          <a:bodyPr/>
          <a:lstStyle/>
          <a:p>
            <a:r>
              <a:rPr lang="en-GB"/>
              <a:t>8.4 Shoplifting</a:t>
            </a:r>
          </a:p>
        </p:txBody>
      </p:sp>
      <p:sp>
        <p:nvSpPr>
          <p:cNvPr id="3" name="TextBox 2">
            <a:extLst>
              <a:ext uri="{FF2B5EF4-FFF2-40B4-BE49-F238E27FC236}">
                <a16:creationId xmlns:a16="http://schemas.microsoft.com/office/drawing/2014/main" id="{7378765A-44E9-DE27-DC04-3AB6345277AF}"/>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 </a:t>
            </a:r>
            <a:r>
              <a:rPr lang="en-US" sz="1100" kern="1200">
                <a:latin typeface="+mn-lt"/>
                <a:ea typeface="+mn-ea"/>
                <a:cs typeface="+mn-cs"/>
              </a:rPr>
              <a:t>using data provided by Cambridgeshire Constabulary.</a:t>
            </a:r>
          </a:p>
        </p:txBody>
      </p:sp>
      <p:sp>
        <p:nvSpPr>
          <p:cNvPr id="7" name="Action Button: Go Home 6">
            <a:hlinkClick r:id="rId2" action="ppaction://hlinksldjump" highlightClick="1"/>
            <a:extLst>
              <a:ext uri="{FF2B5EF4-FFF2-40B4-BE49-F238E27FC236}">
                <a16:creationId xmlns:a16="http://schemas.microsoft.com/office/drawing/2014/main" id="{73E2DD57-F3D3-1782-A7E9-3C69BAB4F530}"/>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880E26F2-C048-8D0B-3F07-0B80D229BC68}"/>
              </a:ext>
            </a:extLst>
          </p:cNvPr>
          <p:cNvSpPr txBox="1"/>
          <p:nvPr/>
        </p:nvSpPr>
        <p:spPr>
          <a:xfrm>
            <a:off x="7730696" y="1219200"/>
            <a:ext cx="4461303" cy="4524315"/>
          </a:xfrm>
          <a:prstGeom prst="rect">
            <a:avLst/>
          </a:prstGeom>
          <a:noFill/>
        </p:spPr>
        <p:txBody>
          <a:bodyPr wrap="square" rtlCol="0">
            <a:spAutoFit/>
          </a:bodyPr>
          <a:lstStyle/>
          <a:p>
            <a:pPr marL="285750" indent="-285750">
              <a:buFont typeface="Arial" panose="020B0604020202020204" pitchFamily="34" charset="0"/>
              <a:buChar char="•"/>
            </a:pPr>
            <a:r>
              <a:rPr lang="en-GB" sz="1600"/>
              <a:t>Between 2024 and 2025, shoplifting offences in South Cambridgeshire increased by 21% (+130 offences; 622 to 752). </a:t>
            </a:r>
          </a:p>
          <a:p>
            <a:pPr marL="285750" indent="-285750">
              <a:buFont typeface="Arial" panose="020B0604020202020204" pitchFamily="34" charset="0"/>
              <a:buChar char="•"/>
            </a:pPr>
            <a:r>
              <a:rPr lang="en-GB" sz="1600"/>
              <a:t>Over the past four years, shoplifting offences have seen incremental increases year on year.</a:t>
            </a:r>
          </a:p>
          <a:p>
            <a:pPr marL="285750" indent="-285750">
              <a:buFont typeface="Arial" panose="020B0604020202020204" pitchFamily="34" charset="0"/>
              <a:buChar char="•"/>
            </a:pPr>
            <a:r>
              <a:rPr lang="en-GB" sz="1600"/>
              <a:t>The most notable increase was 118% between 2023 and 2024 (from 285 offences to 622; +337).</a:t>
            </a:r>
            <a:endParaRPr lang="en-GB" sz="1600">
              <a:solidFill>
                <a:srgbClr val="FF0000"/>
              </a:solidFill>
            </a:endParaRPr>
          </a:p>
          <a:p>
            <a:pPr marL="285750" indent="-285750">
              <a:buFont typeface="Arial" panose="020B0604020202020204" pitchFamily="34" charset="0"/>
              <a:buChar char="•"/>
            </a:pPr>
            <a:r>
              <a:rPr lang="en-GB" sz="1600"/>
              <a:t>Nationally, shoplifting increased by 5% in YE September 2025, rising to 519,381 offences from 492,660 the previous year. However, these figures are no longer the highest since current police recording practices began. They are also lower than the previous year ending period to June 2025 (529,994 offences) (ONS, 2026a).</a:t>
            </a:r>
          </a:p>
          <a:p>
            <a:endParaRPr lang="en-GB" sz="1600"/>
          </a:p>
        </p:txBody>
      </p:sp>
      <p:sp>
        <p:nvSpPr>
          <p:cNvPr id="5" name="TextBox 4">
            <a:extLst>
              <a:ext uri="{FF2B5EF4-FFF2-40B4-BE49-F238E27FC236}">
                <a16:creationId xmlns:a16="http://schemas.microsoft.com/office/drawing/2014/main" id="{517661C4-B266-ADB3-AEA3-2938980F1C5A}"/>
              </a:ext>
            </a:extLst>
          </p:cNvPr>
          <p:cNvSpPr txBox="1"/>
          <p:nvPr/>
        </p:nvSpPr>
        <p:spPr>
          <a:xfrm>
            <a:off x="237692" y="1441129"/>
            <a:ext cx="7025156" cy="584775"/>
          </a:xfrm>
          <a:prstGeom prst="rect">
            <a:avLst/>
          </a:prstGeom>
          <a:noFill/>
          <a:ln>
            <a:noFill/>
          </a:ln>
        </p:spPr>
        <p:txBody>
          <a:bodyPr wrap="square" rtlCol="0">
            <a:spAutoFit/>
          </a:bodyPr>
          <a:lstStyle/>
          <a:p>
            <a:r>
              <a:rPr lang="en-GB" sz="1600" b="1">
                <a:latin typeface="Arial" panose="020B0604020202020204" pitchFamily="34" charset="0"/>
                <a:cs typeface="Arial" panose="020B0604020202020204" pitchFamily="34" charset="0"/>
              </a:rPr>
              <a:t>Figure 3: Annual trend in police recorded commercial loss offences in South Cambridgeshire, 2022 to 2025</a:t>
            </a:r>
            <a:endParaRPr lang="en-GB" sz="2000" b="1"/>
          </a:p>
        </p:txBody>
      </p:sp>
      <p:pic>
        <p:nvPicPr>
          <p:cNvPr id="8" name="Picture 7" descr="Stacked bar chart showing commercial loss offences in South Cambridgeshire from 2022 to 2025. Total offences increase from 407 in 2022 to 953 in 2025. Shoplifting is the largest and fastest-growing category (195 to 752), while burglary (business and community) remains relatively stable (around 200 each year) and robbery of business property stays minimal.">
            <a:extLst>
              <a:ext uri="{FF2B5EF4-FFF2-40B4-BE49-F238E27FC236}">
                <a16:creationId xmlns:a16="http://schemas.microsoft.com/office/drawing/2014/main" id="{B07F9D21-2A1A-6F64-3C4E-80E6813EE12C}"/>
              </a:ext>
            </a:extLst>
          </p:cNvPr>
          <p:cNvPicPr>
            <a:picLocks noChangeAspect="1"/>
          </p:cNvPicPr>
          <p:nvPr/>
        </p:nvPicPr>
        <p:blipFill>
          <a:blip r:embed="rId3"/>
          <a:stretch>
            <a:fillRect/>
          </a:stretch>
        </p:blipFill>
        <p:spPr>
          <a:xfrm>
            <a:off x="237692" y="2025904"/>
            <a:ext cx="6994968" cy="3645553"/>
          </a:xfrm>
          <a:prstGeom prst="rect">
            <a:avLst/>
          </a:prstGeom>
        </p:spPr>
      </p:pic>
    </p:spTree>
    <p:extLst>
      <p:ext uri="{BB962C8B-B14F-4D97-AF65-F5344CB8AC3E}">
        <p14:creationId xmlns:p14="http://schemas.microsoft.com/office/powerpoint/2010/main" val="1782843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450A7-07F9-8F65-25B8-89E3DB3D93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62A52A-25D3-425D-9D5D-6BE384EA38F8}"/>
              </a:ext>
            </a:extLst>
          </p:cNvPr>
          <p:cNvSpPr>
            <a:spLocks noGrp="1"/>
          </p:cNvSpPr>
          <p:nvPr>
            <p:ph type="title"/>
          </p:nvPr>
        </p:nvSpPr>
        <p:spPr>
          <a:xfrm>
            <a:off x="350385" y="404701"/>
            <a:ext cx="10515600" cy="1214438"/>
          </a:xfrm>
        </p:spPr>
        <p:txBody>
          <a:bodyPr/>
          <a:lstStyle/>
          <a:p>
            <a:r>
              <a:rPr lang="en-GB"/>
              <a:t>8.4 Shoplifting</a:t>
            </a:r>
          </a:p>
        </p:txBody>
      </p:sp>
      <p:sp>
        <p:nvSpPr>
          <p:cNvPr id="6" name="TextBox 5">
            <a:extLst>
              <a:ext uri="{FF2B5EF4-FFF2-40B4-BE49-F238E27FC236}">
                <a16:creationId xmlns:a16="http://schemas.microsoft.com/office/drawing/2014/main" id="{4E5AE99B-7FEE-02EE-AC58-5ED6CAC29550}"/>
              </a:ext>
            </a:extLst>
          </p:cNvPr>
          <p:cNvSpPr txBox="1"/>
          <p:nvPr/>
        </p:nvSpPr>
        <p:spPr>
          <a:xfrm>
            <a:off x="175193" y="1684641"/>
            <a:ext cx="7555504" cy="584775"/>
          </a:xfrm>
          <a:prstGeom prst="rect">
            <a:avLst/>
          </a:prstGeom>
          <a:noFill/>
          <a:ln>
            <a:noFill/>
          </a:ln>
        </p:spPr>
        <p:txBody>
          <a:bodyPr wrap="square" rtlCol="0">
            <a:spAutoFit/>
          </a:bodyPr>
          <a:lstStyle/>
          <a:p>
            <a:r>
              <a:rPr lang="en-GB" sz="1600" b="1">
                <a:latin typeface="Arial" panose="020B0604020202020204" pitchFamily="34" charset="0"/>
                <a:cs typeface="Arial" panose="020B0604020202020204" pitchFamily="34" charset="0"/>
              </a:rPr>
              <a:t>Figure 4: Count of </a:t>
            </a:r>
            <a:r>
              <a:rPr lang="en-GB" sz="1600" b="1">
                <a:cs typeface="Arial" panose="020B0604020202020204" pitchFamily="34" charset="0"/>
              </a:rPr>
              <a:t>shoplifting </a:t>
            </a:r>
            <a:r>
              <a:rPr lang="en-GB" sz="1600" b="1">
                <a:latin typeface="Arial" panose="020B0604020202020204" pitchFamily="34" charset="0"/>
                <a:cs typeface="Arial" panose="020B0604020202020204" pitchFamily="34" charset="0"/>
              </a:rPr>
              <a:t>offences in South Cambridgeshire by month, 2022 to 2025</a:t>
            </a:r>
            <a:endParaRPr lang="en-GB" sz="2000" b="1"/>
          </a:p>
        </p:txBody>
      </p:sp>
      <p:sp>
        <p:nvSpPr>
          <p:cNvPr id="3" name="TextBox 2">
            <a:extLst>
              <a:ext uri="{FF2B5EF4-FFF2-40B4-BE49-F238E27FC236}">
                <a16:creationId xmlns:a16="http://schemas.microsoft.com/office/drawing/2014/main" id="{411C28EF-15C1-4B1C-38B2-758F5EA3767B}"/>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 </a:t>
            </a:r>
            <a:r>
              <a:rPr lang="en-US" sz="1100" kern="1200">
                <a:latin typeface="+mn-lt"/>
                <a:ea typeface="+mn-ea"/>
                <a:cs typeface="+mn-cs"/>
              </a:rPr>
              <a:t>using data provided by Cambridgeshire Constabulary.</a:t>
            </a:r>
          </a:p>
        </p:txBody>
      </p:sp>
      <p:sp>
        <p:nvSpPr>
          <p:cNvPr id="7" name="Action Button: Go Home 6">
            <a:hlinkClick r:id="rId2" action="ppaction://hlinksldjump" highlightClick="1"/>
            <a:extLst>
              <a:ext uri="{FF2B5EF4-FFF2-40B4-BE49-F238E27FC236}">
                <a16:creationId xmlns:a16="http://schemas.microsoft.com/office/drawing/2014/main" id="{2B6701CC-788F-8AB3-93DF-FBC73E7DDECF}"/>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5521572E-A054-F5A6-EDA6-692E3BFAB252}"/>
              </a:ext>
            </a:extLst>
          </p:cNvPr>
          <p:cNvSpPr txBox="1"/>
          <p:nvPr/>
        </p:nvSpPr>
        <p:spPr>
          <a:xfrm>
            <a:off x="7730697" y="1619139"/>
            <a:ext cx="4461303" cy="1077218"/>
          </a:xfrm>
          <a:prstGeom prst="rect">
            <a:avLst/>
          </a:prstGeom>
          <a:noFill/>
        </p:spPr>
        <p:txBody>
          <a:bodyPr wrap="square" rtlCol="0">
            <a:spAutoFit/>
          </a:bodyPr>
          <a:lstStyle/>
          <a:p>
            <a:pPr marL="285750" indent="-285750">
              <a:buFont typeface="Arial" panose="020B0604020202020204" pitchFamily="34" charset="0"/>
              <a:buChar char="•"/>
            </a:pPr>
            <a:r>
              <a:rPr lang="en-GB" sz="1600"/>
              <a:t>In 2025, March saw the most offences in a month with 101. This was the highest recorded month in the last four years. </a:t>
            </a:r>
          </a:p>
          <a:p>
            <a:endParaRPr lang="en-GB" sz="1600">
              <a:solidFill>
                <a:srgbClr val="FF0000"/>
              </a:solidFill>
            </a:endParaRPr>
          </a:p>
        </p:txBody>
      </p:sp>
      <p:pic>
        <p:nvPicPr>
          <p:cNvPr id="9" name="Picture 8" descr="Line chart showing monthly counts of offences from early 2022 to late 2025, alongside a 12‑month rolling average. Monthly counts fluctuate but show an overall upward trend, peaking at around 100 in mid‑2025 before declining slightly. The rolling average rises steadily from around 20 in 2022 to approximately 65–70 by late 2025, indicating sustained growth over time.">
            <a:extLst>
              <a:ext uri="{FF2B5EF4-FFF2-40B4-BE49-F238E27FC236}">
                <a16:creationId xmlns:a16="http://schemas.microsoft.com/office/drawing/2014/main" id="{20E2C312-3AB4-8052-DA95-83D59D65A480}"/>
              </a:ext>
            </a:extLst>
          </p:cNvPr>
          <p:cNvPicPr>
            <a:picLocks noChangeAspect="1"/>
          </p:cNvPicPr>
          <p:nvPr/>
        </p:nvPicPr>
        <p:blipFill>
          <a:blip r:embed="rId3"/>
          <a:stretch>
            <a:fillRect/>
          </a:stretch>
        </p:blipFill>
        <p:spPr>
          <a:xfrm>
            <a:off x="535599" y="2485660"/>
            <a:ext cx="10737804" cy="4059008"/>
          </a:xfrm>
          <a:prstGeom prst="rect">
            <a:avLst/>
          </a:prstGeom>
        </p:spPr>
      </p:pic>
    </p:spTree>
    <p:extLst>
      <p:ext uri="{BB962C8B-B14F-4D97-AF65-F5344CB8AC3E}">
        <p14:creationId xmlns:p14="http://schemas.microsoft.com/office/powerpoint/2010/main" val="1349605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84729-51A2-5CF7-F2A9-166067AE9D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62BA8A-3FC4-8C95-18E2-9372D906780F}"/>
              </a:ext>
            </a:extLst>
          </p:cNvPr>
          <p:cNvSpPr>
            <a:spLocks noGrp="1"/>
          </p:cNvSpPr>
          <p:nvPr>
            <p:ph type="title"/>
          </p:nvPr>
        </p:nvSpPr>
        <p:spPr>
          <a:xfrm>
            <a:off x="350385" y="404701"/>
            <a:ext cx="10515600" cy="1214438"/>
          </a:xfrm>
        </p:spPr>
        <p:txBody>
          <a:bodyPr/>
          <a:lstStyle/>
          <a:p>
            <a:r>
              <a:rPr lang="en-GB"/>
              <a:t>8.4 Shoplifting</a:t>
            </a:r>
          </a:p>
        </p:txBody>
      </p:sp>
      <p:sp>
        <p:nvSpPr>
          <p:cNvPr id="6" name="TextBox 5">
            <a:extLst>
              <a:ext uri="{FF2B5EF4-FFF2-40B4-BE49-F238E27FC236}">
                <a16:creationId xmlns:a16="http://schemas.microsoft.com/office/drawing/2014/main" id="{DBBD0E10-5271-8A38-2CF3-13973BBF1C06}"/>
              </a:ext>
            </a:extLst>
          </p:cNvPr>
          <p:cNvSpPr txBox="1"/>
          <p:nvPr/>
        </p:nvSpPr>
        <p:spPr>
          <a:xfrm>
            <a:off x="175193" y="1684641"/>
            <a:ext cx="7555504" cy="584775"/>
          </a:xfrm>
          <a:prstGeom prst="rect">
            <a:avLst/>
          </a:prstGeom>
          <a:noFill/>
          <a:ln>
            <a:noFill/>
          </a:ln>
        </p:spPr>
        <p:txBody>
          <a:bodyPr wrap="square" rtlCol="0">
            <a:spAutoFit/>
          </a:bodyPr>
          <a:lstStyle/>
          <a:p>
            <a:r>
              <a:rPr lang="en-GB" sz="1600" b="1">
                <a:cs typeface="Arial" panose="020B0604020202020204" pitchFamily="34" charset="0"/>
              </a:rPr>
              <a:t>Table 2: Rate per 1,000 population of police recorded Shoplifting offences, between 2022 and 2025</a:t>
            </a:r>
            <a:endParaRPr lang="en-GB" sz="2000" b="1"/>
          </a:p>
        </p:txBody>
      </p:sp>
      <p:sp>
        <p:nvSpPr>
          <p:cNvPr id="3" name="TextBox 2">
            <a:extLst>
              <a:ext uri="{FF2B5EF4-FFF2-40B4-BE49-F238E27FC236}">
                <a16:creationId xmlns:a16="http://schemas.microsoft.com/office/drawing/2014/main" id="{17B81A14-FC23-FB41-B8D8-FDF80CB89F3B}"/>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 </a:t>
            </a:r>
            <a:r>
              <a:rPr lang="en-US" sz="1100" kern="1200">
                <a:latin typeface="+mn-lt"/>
                <a:ea typeface="+mn-ea"/>
                <a:cs typeface="+mn-cs"/>
              </a:rPr>
              <a:t>using data provided by Cambridgeshire Constabulary.</a:t>
            </a:r>
          </a:p>
        </p:txBody>
      </p:sp>
      <p:sp>
        <p:nvSpPr>
          <p:cNvPr id="7" name="Action Button: Go Home 6">
            <a:hlinkClick r:id="rId2" action="ppaction://hlinksldjump" highlightClick="1"/>
            <a:extLst>
              <a:ext uri="{FF2B5EF4-FFF2-40B4-BE49-F238E27FC236}">
                <a16:creationId xmlns:a16="http://schemas.microsoft.com/office/drawing/2014/main" id="{B28D8D35-7FCC-9058-D00D-B80E3ACD3DB4}"/>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EB831058-7192-20B0-5E15-4E574D8EA13B}"/>
              </a:ext>
            </a:extLst>
          </p:cNvPr>
          <p:cNvSpPr txBox="1"/>
          <p:nvPr/>
        </p:nvSpPr>
        <p:spPr>
          <a:xfrm>
            <a:off x="7730697" y="1988689"/>
            <a:ext cx="4461303" cy="3293209"/>
          </a:xfrm>
          <a:prstGeom prst="rect">
            <a:avLst/>
          </a:prstGeom>
          <a:noFill/>
        </p:spPr>
        <p:txBody>
          <a:bodyPr wrap="square" rtlCol="0">
            <a:spAutoFit/>
          </a:bodyPr>
          <a:lstStyle/>
          <a:p>
            <a:pPr marL="285750" indent="-285750">
              <a:buFont typeface="Arial" panose="020B0604020202020204" pitchFamily="34" charset="0"/>
              <a:buChar char="•"/>
            </a:pPr>
            <a:r>
              <a:rPr lang="en-GB" sz="1600"/>
              <a:t>As seen in Table 2, South Cambridgeshire had the second lowest rate of 4.3 per 1,000 in 2025. </a:t>
            </a:r>
          </a:p>
          <a:p>
            <a:pPr marL="285750" indent="-285750">
              <a:buFont typeface="Arial" panose="020B0604020202020204" pitchFamily="34" charset="0"/>
              <a:buChar char="•"/>
            </a:pPr>
            <a:endParaRPr lang="en-GB" sz="1600"/>
          </a:p>
          <a:p>
            <a:pPr marL="285750" indent="-285750">
              <a:buFont typeface="Arial" panose="020B0604020202020204" pitchFamily="34" charset="0"/>
              <a:buChar char="•"/>
            </a:pPr>
            <a:r>
              <a:rPr lang="en-GB" sz="1600"/>
              <a:t>The shoplifting offences rate for South Cambridgeshire has continued to increase between 2022 and 2025. </a:t>
            </a:r>
          </a:p>
          <a:p>
            <a:pPr marL="285750" indent="-285750">
              <a:buFont typeface="Arial" panose="020B0604020202020204" pitchFamily="34" charset="0"/>
              <a:buChar char="•"/>
            </a:pPr>
            <a:endParaRPr lang="en-GB" sz="1600"/>
          </a:p>
          <a:p>
            <a:pPr marL="285750" indent="-285750">
              <a:buFont typeface="Arial" panose="020B0604020202020204" pitchFamily="34" charset="0"/>
              <a:buChar char="•"/>
            </a:pPr>
            <a:r>
              <a:rPr lang="en-GB" sz="1600"/>
              <a:t>While Cambridge, East Cambridgeshire, and Cambridgeshire as a whole saw decreases in rates between 2024 and 2025, South Cambridgeshire had the biggest increase in rate (+0.7; 3.6 to 4.3).</a:t>
            </a:r>
          </a:p>
        </p:txBody>
      </p:sp>
      <p:pic>
        <p:nvPicPr>
          <p:cNvPr id="8" name="Picture 7" descr="Table showing crime rates by district in Cambridgeshire from 2022 to 2025. Cambridge has the highest rates each year, rising from 8.9 in 2022 to 18.5 in 2024, then slightly decreasing to 15.6 in 2025. Other districts have lower rates, with gradual increases over time—Fenland rises from 4.3 to 5.5, Huntingdonshire from 2.1 to 4.9, and South Cambridgeshire from 1.2 to 4.3. Cambridgeshire overall increases from 3.9 in 2022 to 7.0 in 2025.&#10;Provide your feedback on BizChat">
            <a:extLst>
              <a:ext uri="{FF2B5EF4-FFF2-40B4-BE49-F238E27FC236}">
                <a16:creationId xmlns:a16="http://schemas.microsoft.com/office/drawing/2014/main" id="{7859313B-3248-C600-80AF-F3F3DA92C2EC}"/>
              </a:ext>
            </a:extLst>
          </p:cNvPr>
          <p:cNvPicPr>
            <a:picLocks noChangeAspect="1"/>
          </p:cNvPicPr>
          <p:nvPr/>
        </p:nvPicPr>
        <p:blipFill>
          <a:blip r:embed="rId3"/>
          <a:srcRect/>
          <a:stretch>
            <a:fillRect/>
          </a:stretch>
        </p:blipFill>
        <p:spPr>
          <a:xfrm>
            <a:off x="175192" y="2269416"/>
            <a:ext cx="7487994" cy="1781376"/>
          </a:xfrm>
          <a:prstGeom prst="rect">
            <a:avLst/>
          </a:prstGeom>
        </p:spPr>
      </p:pic>
    </p:spTree>
    <p:extLst>
      <p:ext uri="{BB962C8B-B14F-4D97-AF65-F5344CB8AC3E}">
        <p14:creationId xmlns:p14="http://schemas.microsoft.com/office/powerpoint/2010/main" val="1858755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11E86-F973-9EF7-1ABD-E9423FAFB8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667A37-04C6-A801-DF81-10B00DD71F84}"/>
              </a:ext>
            </a:extLst>
          </p:cNvPr>
          <p:cNvSpPr>
            <a:spLocks noGrp="1"/>
          </p:cNvSpPr>
          <p:nvPr>
            <p:ph type="title"/>
          </p:nvPr>
        </p:nvSpPr>
        <p:spPr>
          <a:xfrm>
            <a:off x="350385" y="404701"/>
            <a:ext cx="10515600" cy="1214438"/>
          </a:xfrm>
        </p:spPr>
        <p:txBody>
          <a:bodyPr/>
          <a:lstStyle/>
          <a:p>
            <a:r>
              <a:rPr lang="en-GB"/>
              <a:t>8.4 Shoplifting – Dip Sample</a:t>
            </a:r>
          </a:p>
        </p:txBody>
      </p:sp>
      <p:sp>
        <p:nvSpPr>
          <p:cNvPr id="3" name="TextBox 2">
            <a:extLst>
              <a:ext uri="{FF2B5EF4-FFF2-40B4-BE49-F238E27FC236}">
                <a16:creationId xmlns:a16="http://schemas.microsoft.com/office/drawing/2014/main" id="{F44B7ECE-C887-8AC9-475D-8B068872FC81}"/>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 </a:t>
            </a:r>
            <a:r>
              <a:rPr lang="en-US" sz="1100" kern="1200">
                <a:latin typeface="+mn-lt"/>
                <a:ea typeface="+mn-ea"/>
                <a:cs typeface="+mn-cs"/>
              </a:rPr>
              <a:t>using data provided by Cambridgeshire Constabulary.</a:t>
            </a:r>
          </a:p>
        </p:txBody>
      </p:sp>
      <p:sp>
        <p:nvSpPr>
          <p:cNvPr id="7" name="Action Button: Go Home 6">
            <a:hlinkClick r:id="rId2" action="ppaction://hlinksldjump" highlightClick="1"/>
            <a:extLst>
              <a:ext uri="{FF2B5EF4-FFF2-40B4-BE49-F238E27FC236}">
                <a16:creationId xmlns:a16="http://schemas.microsoft.com/office/drawing/2014/main" id="{85498E89-B4E1-8C86-1BE7-2C97F885E077}"/>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952C5F0E-4F52-AFB9-2F0E-E6253C660718}"/>
              </a:ext>
            </a:extLst>
          </p:cNvPr>
          <p:cNvSpPr txBox="1"/>
          <p:nvPr/>
        </p:nvSpPr>
        <p:spPr>
          <a:xfrm>
            <a:off x="412862" y="1371599"/>
            <a:ext cx="11557465" cy="4781437"/>
          </a:xfrm>
          <a:prstGeom prst="rect">
            <a:avLst/>
          </a:prstGeom>
          <a:noFill/>
        </p:spPr>
        <p:txBody>
          <a:bodyPr wrap="square">
            <a:spAutoFit/>
          </a:bodyPr>
          <a:lstStyle/>
          <a:p>
            <a:pPr>
              <a:lnSpc>
                <a:spcPct val="115000"/>
              </a:lnSpc>
              <a:spcAft>
                <a:spcPts val="1000"/>
              </a:spcAft>
              <a:buNone/>
            </a:pPr>
            <a:r>
              <a:rPr lang="en-GB" sz="1800">
                <a:effectLst/>
                <a:latin typeface="Arial" panose="020B0604020202020204" pitchFamily="34" charset="0"/>
                <a:ea typeface="Calibri" panose="020F0502020204030204" pitchFamily="34" charset="0"/>
                <a:cs typeface="Arial" panose="020B0604020202020204" pitchFamily="34" charset="0"/>
              </a:rPr>
              <a:t>A dip sample</a:t>
            </a:r>
            <a:r>
              <a:rPr lang="en-GB">
                <a:ea typeface="Calibri" panose="020F0502020204030204" pitchFamily="34" charset="0"/>
                <a:cs typeface="Arial" panose="020B0604020202020204" pitchFamily="34" charset="0"/>
              </a:rPr>
              <a:t> </a:t>
            </a:r>
            <a:r>
              <a:rPr lang="en-GB" sz="1800">
                <a:effectLst/>
                <a:latin typeface="Arial" panose="020B0604020202020204" pitchFamily="34" charset="0"/>
                <a:ea typeface="Calibri" panose="020F0502020204030204" pitchFamily="34" charset="0"/>
                <a:cs typeface="Arial" panose="020B0604020202020204" pitchFamily="34" charset="0"/>
              </a:rPr>
              <a:t>was conducted to provide further insight into the nature of shoplifting offences which were recorded in 2025. 75 shoplifting offences were analysed (roughly 10% of the total offences). It should be noted that insights are dependent on the level of detail included in the offence description fields; for example, not all offences have details of the value of the stolen property. </a:t>
            </a:r>
          </a:p>
          <a:p>
            <a:pPr>
              <a:lnSpc>
                <a:spcPct val="115000"/>
              </a:lnSpc>
              <a:spcAft>
                <a:spcPts val="1000"/>
              </a:spcAft>
              <a:buNone/>
            </a:pPr>
            <a:r>
              <a:rPr lang="en-GB" sz="1800">
                <a:effectLst/>
                <a:latin typeface="Arial" panose="020B0604020202020204" pitchFamily="34" charset="0"/>
                <a:ea typeface="Calibri" panose="020F0502020204030204" pitchFamily="34" charset="0"/>
                <a:cs typeface="Arial" panose="020B0604020202020204" pitchFamily="34" charset="0"/>
              </a:rPr>
              <a:t>The key findings from the dip sample analysis were:</a:t>
            </a:r>
          </a:p>
          <a:p>
            <a:pPr marL="342900" lvl="0" indent="-342900">
              <a:lnSpc>
                <a:spcPct val="115000"/>
              </a:lnSpc>
              <a:buFont typeface="Symbol" panose="05050102010706020507" pitchFamily="18" charset="2"/>
              <a:buChar char=""/>
            </a:pPr>
            <a:r>
              <a:rPr lang="en-GB" sz="1800">
                <a:effectLst/>
                <a:latin typeface="Arial" panose="020B0604020202020204" pitchFamily="34" charset="0"/>
                <a:ea typeface="Calibri" panose="020F0502020204030204" pitchFamily="34" charset="0"/>
                <a:cs typeface="Arial" panose="020B0604020202020204" pitchFamily="34" charset="0"/>
              </a:rPr>
              <a:t>Over a third of the analysed offences (37%) noted food or soft drinks as the stolen property type. 19% of offences within the dip sample noted alcohol as the stolen property type. In some cases, both food and alcohol were stolen together. </a:t>
            </a:r>
          </a:p>
          <a:p>
            <a:pPr marL="800100" lvl="1" indent="-342900">
              <a:lnSpc>
                <a:spcPct val="115000"/>
              </a:lnSpc>
              <a:buFont typeface="Symbol" panose="05050102010706020507" pitchFamily="18" charset="2"/>
              <a:buChar char=""/>
            </a:pPr>
            <a:r>
              <a:rPr lang="en-GB">
                <a:ea typeface="Calibri" panose="020F0502020204030204" pitchFamily="34" charset="0"/>
                <a:cs typeface="Arial" panose="020B0604020202020204" pitchFamily="34" charset="0"/>
              </a:rPr>
              <a:t>Specific food items such as chocolate and meat was also analysed. Chocolate was mentioned in 13% of offences, whilst meat was mentioned in 5%.</a:t>
            </a:r>
            <a:endParaRPr lang="en-GB">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a:ea typeface="Calibri" panose="020F0502020204030204" pitchFamily="34" charset="0"/>
                <a:cs typeface="Arial" panose="020B0604020202020204" pitchFamily="34" charset="0"/>
              </a:rPr>
              <a:t>In just under a quarter of analysed offences, it was noted that the suspect was known to those reporting the offence (21%). </a:t>
            </a:r>
          </a:p>
          <a:p>
            <a:pPr marL="342900" lvl="0" indent="-342900">
              <a:lnSpc>
                <a:spcPct val="115000"/>
              </a:lnSpc>
              <a:buFont typeface="Symbol" panose="05050102010706020507" pitchFamily="18" charset="2"/>
              <a:buChar char=""/>
            </a:pPr>
            <a:r>
              <a:rPr lang="en-GB" sz="1800">
                <a:effectLst/>
                <a:latin typeface="Arial" panose="020B0604020202020204" pitchFamily="34" charset="0"/>
                <a:ea typeface="Calibri" panose="020F0502020204030204" pitchFamily="34" charset="0"/>
                <a:cs typeface="Arial" panose="020B0604020202020204" pitchFamily="34" charset="0"/>
              </a:rPr>
              <a:t>15% of offences involved stolen property with a value of £100 or over, when it is noted. </a:t>
            </a:r>
          </a:p>
          <a:p>
            <a:pPr marL="342900" lvl="0" indent="-342900">
              <a:lnSpc>
                <a:spcPct val="115000"/>
              </a:lnSpc>
              <a:buFont typeface="Symbol" panose="05050102010706020507" pitchFamily="18" charset="2"/>
              <a:buChar char=""/>
            </a:pPr>
            <a:endParaRPr lang="en-GB" sz="180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65819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6D2A9-CBC1-A112-AFC3-3CD892AFE098}"/>
              </a:ext>
            </a:extLst>
          </p:cNvPr>
          <p:cNvSpPr>
            <a:spLocks noGrp="1"/>
          </p:cNvSpPr>
          <p:nvPr>
            <p:ph type="title"/>
          </p:nvPr>
        </p:nvSpPr>
        <p:spPr/>
        <p:txBody>
          <a:bodyPr/>
          <a:lstStyle/>
          <a:p>
            <a:r>
              <a:rPr lang="en-GB" sz="4300"/>
              <a:t>8.5 Violence Against the Person (VAP)</a:t>
            </a:r>
          </a:p>
        </p:txBody>
      </p:sp>
      <p:sp>
        <p:nvSpPr>
          <p:cNvPr id="5" name="TextBox 4">
            <a:extLst>
              <a:ext uri="{FF2B5EF4-FFF2-40B4-BE49-F238E27FC236}">
                <a16:creationId xmlns:a16="http://schemas.microsoft.com/office/drawing/2014/main" id="{1F6BFA5F-3FCD-AE09-0D50-1FA9A2391E74}"/>
              </a:ext>
            </a:extLst>
          </p:cNvPr>
          <p:cNvSpPr txBox="1"/>
          <p:nvPr/>
        </p:nvSpPr>
        <p:spPr>
          <a:xfrm>
            <a:off x="138542" y="1495600"/>
            <a:ext cx="7197772" cy="584775"/>
          </a:xfrm>
          <a:prstGeom prst="rect">
            <a:avLst/>
          </a:prstGeom>
          <a:noFill/>
          <a:ln>
            <a:noFill/>
          </a:ln>
        </p:spPr>
        <p:txBody>
          <a:bodyPr wrap="square" rtlCol="0">
            <a:spAutoFit/>
          </a:bodyPr>
          <a:lstStyle/>
          <a:p>
            <a:r>
              <a:rPr lang="en-GB" sz="1600" b="1">
                <a:latin typeface="Arial" panose="020B0604020202020204" pitchFamily="34" charset="0"/>
                <a:cs typeface="Arial" panose="020B0604020202020204" pitchFamily="34" charset="0"/>
              </a:rPr>
              <a:t>Figure 5: Annual trend in police recorded violence against the person (VAP) offences in South Cambridgeshire, 2022 to 2025</a:t>
            </a:r>
            <a:endParaRPr lang="en-GB" sz="2000" b="1"/>
          </a:p>
        </p:txBody>
      </p:sp>
      <p:sp>
        <p:nvSpPr>
          <p:cNvPr id="7" name="TextBox 6">
            <a:extLst>
              <a:ext uri="{FF2B5EF4-FFF2-40B4-BE49-F238E27FC236}">
                <a16:creationId xmlns:a16="http://schemas.microsoft.com/office/drawing/2014/main" id="{5A7047A0-D332-4E22-5BD5-3B2ED329576B}"/>
              </a:ext>
            </a:extLst>
          </p:cNvPr>
          <p:cNvSpPr txBox="1"/>
          <p:nvPr/>
        </p:nvSpPr>
        <p:spPr>
          <a:xfrm>
            <a:off x="7689797" y="2487748"/>
            <a:ext cx="3995057" cy="2554545"/>
          </a:xfrm>
          <a:prstGeom prst="rect">
            <a:avLst/>
          </a:prstGeom>
          <a:noFill/>
        </p:spPr>
        <p:txBody>
          <a:bodyPr wrap="square" rtlCol="0">
            <a:spAutoFit/>
          </a:bodyPr>
          <a:lstStyle/>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Violence against the person (VAP) offences accounted for </a:t>
            </a:r>
            <a:r>
              <a:rPr lang="en-GB" sz="1600">
                <a:cs typeface="Arial" panose="020B0604020202020204" pitchFamily="34" charset="0"/>
              </a:rPr>
              <a:t>37</a:t>
            </a:r>
            <a:r>
              <a:rPr lang="en-GB" sz="1600">
                <a:latin typeface="Arial" panose="020B0604020202020204" pitchFamily="34" charset="0"/>
                <a:cs typeface="Arial" panose="020B0604020202020204" pitchFamily="34" charset="0"/>
              </a:rPr>
              <a:t>% of all offences in 2025. </a:t>
            </a:r>
          </a:p>
          <a:p>
            <a:endParaRPr lang="en-GB" sz="1600">
              <a:solidFill>
                <a:srgbClr val="FF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VAP offences increased by 9% between 2024 and 2025 (+231 offences). </a:t>
            </a:r>
          </a:p>
          <a:p>
            <a:endParaRPr lang="en-GB" sz="1600">
              <a:solidFill>
                <a:srgbClr val="FF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‘Violence without injury’ accounted for the majority of the VAP offences in 2025 (46%).</a:t>
            </a:r>
            <a:endParaRPr lang="en-GB" sz="1600">
              <a:cs typeface="Arial" panose="020B0604020202020204" pitchFamily="34" charset="0"/>
            </a:endParaRPr>
          </a:p>
        </p:txBody>
      </p:sp>
      <p:sp>
        <p:nvSpPr>
          <p:cNvPr id="3" name="TextBox 2">
            <a:extLst>
              <a:ext uri="{FF2B5EF4-FFF2-40B4-BE49-F238E27FC236}">
                <a16:creationId xmlns:a16="http://schemas.microsoft.com/office/drawing/2014/main" id="{1ED42763-6B97-7EC4-82D7-55EB61E6A0FE}"/>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a:t>
            </a:r>
            <a:r>
              <a:rPr lang="en-US" sz="1100">
                <a:latin typeface="+mn-lt"/>
              </a:rPr>
              <a:t> </a:t>
            </a:r>
            <a:r>
              <a:rPr lang="en-US" sz="1100" kern="1200">
                <a:latin typeface="+mn-lt"/>
                <a:ea typeface="+mn-ea"/>
                <a:cs typeface="+mn-cs"/>
              </a:rPr>
              <a:t>using data provided by Cambridgeshire Constabulary.</a:t>
            </a:r>
          </a:p>
        </p:txBody>
      </p:sp>
      <p:sp>
        <p:nvSpPr>
          <p:cNvPr id="8" name="Action Button: Go Home 7">
            <a:hlinkClick r:id="rId2" action="ppaction://hlinksldjump" highlightClick="1"/>
            <a:extLst>
              <a:ext uri="{FF2B5EF4-FFF2-40B4-BE49-F238E27FC236}">
                <a16:creationId xmlns:a16="http://schemas.microsoft.com/office/drawing/2014/main" id="{CC225F6F-8288-68A1-DDDD-DEE9A0721963}"/>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Stacked bar chart showing violence against the person offences in South Cambridgeshire from 2022 to 2025. Total offences remain relatively stable from 2022 (2,768) to 2024 (2,680) before increasing to 2,911 in 2025. Violence without injury is the largest category each year (around 1,200–1,340), followed by stalking and harassment (around 860–986) and violence with injury (about 557–627), while homicide remains minimal.">
            <a:extLst>
              <a:ext uri="{FF2B5EF4-FFF2-40B4-BE49-F238E27FC236}">
                <a16:creationId xmlns:a16="http://schemas.microsoft.com/office/drawing/2014/main" id="{6BD78738-55BD-530B-08B1-366FDB93BC6F}"/>
              </a:ext>
            </a:extLst>
          </p:cNvPr>
          <p:cNvPicPr>
            <a:picLocks noChangeAspect="1"/>
          </p:cNvPicPr>
          <p:nvPr/>
        </p:nvPicPr>
        <p:blipFill>
          <a:blip r:embed="rId3"/>
          <a:stretch>
            <a:fillRect/>
          </a:stretch>
        </p:blipFill>
        <p:spPr>
          <a:xfrm>
            <a:off x="138541" y="2167640"/>
            <a:ext cx="7234014" cy="3384074"/>
          </a:xfrm>
          <a:prstGeom prst="rect">
            <a:avLst/>
          </a:prstGeom>
        </p:spPr>
      </p:pic>
    </p:spTree>
    <p:extLst>
      <p:ext uri="{BB962C8B-B14F-4D97-AF65-F5344CB8AC3E}">
        <p14:creationId xmlns:p14="http://schemas.microsoft.com/office/powerpoint/2010/main" val="1465775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8401B-CB5D-0238-84CE-051B96E90D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592A9E-E76E-328F-BB58-DC3A083C7266}"/>
              </a:ext>
            </a:extLst>
          </p:cNvPr>
          <p:cNvSpPr>
            <a:spLocks noGrp="1"/>
          </p:cNvSpPr>
          <p:nvPr>
            <p:ph type="title"/>
          </p:nvPr>
        </p:nvSpPr>
        <p:spPr/>
        <p:txBody>
          <a:bodyPr/>
          <a:lstStyle/>
          <a:p>
            <a:r>
              <a:rPr lang="en-GB" sz="4300"/>
              <a:t>8.5 Violence Against the Person (VAP)</a:t>
            </a:r>
          </a:p>
        </p:txBody>
      </p:sp>
      <p:sp>
        <p:nvSpPr>
          <p:cNvPr id="5" name="TextBox 4">
            <a:extLst>
              <a:ext uri="{FF2B5EF4-FFF2-40B4-BE49-F238E27FC236}">
                <a16:creationId xmlns:a16="http://schemas.microsoft.com/office/drawing/2014/main" id="{C777EB7A-37FB-481D-6B7D-E5268BF26D2B}"/>
              </a:ext>
            </a:extLst>
          </p:cNvPr>
          <p:cNvSpPr txBox="1"/>
          <p:nvPr/>
        </p:nvSpPr>
        <p:spPr>
          <a:xfrm>
            <a:off x="138542" y="1495601"/>
            <a:ext cx="6534401" cy="584775"/>
          </a:xfrm>
          <a:prstGeom prst="rect">
            <a:avLst/>
          </a:prstGeom>
          <a:noFill/>
          <a:ln>
            <a:noFill/>
          </a:ln>
        </p:spPr>
        <p:txBody>
          <a:bodyPr wrap="square" rtlCol="0">
            <a:spAutoFit/>
          </a:bodyPr>
          <a:lstStyle/>
          <a:p>
            <a:r>
              <a:rPr lang="en-GB" sz="1600" b="1">
                <a:latin typeface="Arial" panose="020B0604020202020204" pitchFamily="34" charset="0"/>
                <a:cs typeface="Arial" panose="020B0604020202020204" pitchFamily="34" charset="0"/>
              </a:rPr>
              <a:t>Figure 6: Annual trend in police recorded violence against the person (VAP) offences in South Cambridgeshire, 2022 to 2025</a:t>
            </a:r>
            <a:endParaRPr lang="en-GB" sz="2000" b="1"/>
          </a:p>
        </p:txBody>
      </p:sp>
      <p:sp>
        <p:nvSpPr>
          <p:cNvPr id="7" name="TextBox 6">
            <a:extLst>
              <a:ext uri="{FF2B5EF4-FFF2-40B4-BE49-F238E27FC236}">
                <a16:creationId xmlns:a16="http://schemas.microsoft.com/office/drawing/2014/main" id="{303EB8B8-8C8B-5C54-D3F4-AD263E37BCE9}"/>
              </a:ext>
            </a:extLst>
          </p:cNvPr>
          <p:cNvSpPr txBox="1"/>
          <p:nvPr/>
        </p:nvSpPr>
        <p:spPr>
          <a:xfrm>
            <a:off x="7227651" y="1205652"/>
            <a:ext cx="4825807" cy="4939814"/>
          </a:xfrm>
          <a:prstGeom prst="rect">
            <a:avLst/>
          </a:prstGeom>
          <a:noFill/>
        </p:spPr>
        <p:txBody>
          <a:bodyPr wrap="square" rtlCol="0">
            <a:spAutoFit/>
          </a:bodyPr>
          <a:lstStyle/>
          <a:p>
            <a:r>
              <a:rPr lang="en-GB" sz="1500">
                <a:cs typeface="Arial" panose="020B0604020202020204" pitchFamily="34" charset="0"/>
              </a:rPr>
              <a:t>Stalking and harassment, violence with injury, and violence without injury all recorded notable increases over the last year:</a:t>
            </a:r>
          </a:p>
          <a:p>
            <a:endParaRPr lang="en-GB" sz="150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GB" sz="1500">
                <a:cs typeface="Arial" panose="020B0604020202020204" pitchFamily="34" charset="0"/>
              </a:rPr>
              <a:t>S</a:t>
            </a:r>
            <a:r>
              <a:rPr lang="en-GB" sz="1500">
                <a:latin typeface="Arial" panose="020B0604020202020204" pitchFamily="34" charset="0"/>
                <a:cs typeface="Arial" panose="020B0604020202020204" pitchFamily="34" charset="0"/>
              </a:rPr>
              <a:t>talking and harassment increased by 9% (+77 offences). This is a slight increase </a:t>
            </a:r>
            <a:r>
              <a:rPr lang="en-GB" sz="1500">
                <a:cs typeface="Arial" panose="020B0604020202020204" pitchFamily="34" charset="0"/>
              </a:rPr>
              <a:t>compared with</a:t>
            </a:r>
            <a:r>
              <a:rPr lang="en-GB" sz="1500">
                <a:latin typeface="Arial" panose="020B0604020202020204" pitchFamily="34" charset="0"/>
                <a:cs typeface="Arial" panose="020B0604020202020204" pitchFamily="34" charset="0"/>
              </a:rPr>
              <a:t> national police recorded data over a similar period (YE September). Stalking offences and harassment offences both increased by 7% </a:t>
            </a:r>
            <a:r>
              <a:rPr lang="en-US" sz="1500"/>
              <a:t>(ONS, 2026a)</a:t>
            </a:r>
            <a:r>
              <a:rPr lang="en-GB" sz="1500">
                <a:latin typeface="Arial" panose="020B0604020202020204" pitchFamily="34" charset="0"/>
                <a:cs typeface="Arial" panose="020B0604020202020204" pitchFamily="34" charset="0"/>
              </a:rPr>
              <a:t>.</a:t>
            </a:r>
          </a:p>
          <a:p>
            <a:pPr marL="628650" lvl="1" indent="-171450">
              <a:buFont typeface="Arial" panose="020B0604020202020204" pitchFamily="34" charset="0"/>
              <a:buChar char="•"/>
            </a:pPr>
            <a:endParaRPr lang="en-GB" sz="150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GB" sz="1500">
                <a:cs typeface="Arial" panose="020B0604020202020204" pitchFamily="34" charset="0"/>
              </a:rPr>
              <a:t>Violence with injury increased by 9% (+52 offences). Nationally, there was a 5% decrease in police recorded violence with injury (YE September) (ONS, 2026a).</a:t>
            </a:r>
          </a:p>
          <a:p>
            <a:pPr marL="628650" lvl="1" indent="-171450">
              <a:buFont typeface="Arial" panose="020B0604020202020204" pitchFamily="34" charset="0"/>
              <a:buChar char="•"/>
            </a:pPr>
            <a:endParaRPr lang="en-GB" sz="150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GB" sz="1500">
                <a:latin typeface="Arial" panose="020B0604020202020204" pitchFamily="34" charset="0"/>
                <a:cs typeface="Arial" panose="020B0604020202020204" pitchFamily="34" charset="0"/>
              </a:rPr>
              <a:t>Violence without injury increased by 8% (+102 offences), reaching the highest count in the last four years. Nationally, police recorded violence without injury saw a 1% increase across a similar period (YE September) (ONS, 2026a). </a:t>
            </a:r>
          </a:p>
        </p:txBody>
      </p:sp>
      <p:sp>
        <p:nvSpPr>
          <p:cNvPr id="3" name="TextBox 2">
            <a:extLst>
              <a:ext uri="{FF2B5EF4-FFF2-40B4-BE49-F238E27FC236}">
                <a16:creationId xmlns:a16="http://schemas.microsoft.com/office/drawing/2014/main" id="{ADD84F9C-D0AE-3AD6-65EE-FDF64E47C1ED}"/>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a:t>
            </a:r>
            <a:r>
              <a:rPr lang="en-US" sz="1100">
                <a:latin typeface="+mn-lt"/>
              </a:rPr>
              <a:t> </a:t>
            </a:r>
            <a:r>
              <a:rPr lang="en-US" sz="1100" kern="1200">
                <a:latin typeface="+mn-lt"/>
                <a:ea typeface="+mn-ea"/>
                <a:cs typeface="+mn-cs"/>
              </a:rPr>
              <a:t>using data provided by Cambridgeshire Constabulary.</a:t>
            </a:r>
          </a:p>
        </p:txBody>
      </p:sp>
      <p:sp>
        <p:nvSpPr>
          <p:cNvPr id="8" name="Action Button: Go Home 7">
            <a:hlinkClick r:id="rId2" action="ppaction://hlinksldjump" highlightClick="1"/>
            <a:extLst>
              <a:ext uri="{FF2B5EF4-FFF2-40B4-BE49-F238E27FC236}">
                <a16:creationId xmlns:a16="http://schemas.microsoft.com/office/drawing/2014/main" id="{A139C61E-4635-325E-8D6B-9261F5FDB492}"/>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Stacked bar chart showing violence against the person offences in South Cambridgeshire from 2022 to 2025. Total offences remain relatively stable from 2022 (2,768) to 2024 (2,680) before increasing to 2,911 in 2025. Violence without injury is the largest category each year (around 1,200–1,340), followed by stalking and harassment (around 860–986) and violence with injury (about 557–627), while homicide remains minimal.">
            <a:extLst>
              <a:ext uri="{FF2B5EF4-FFF2-40B4-BE49-F238E27FC236}">
                <a16:creationId xmlns:a16="http://schemas.microsoft.com/office/drawing/2014/main" id="{D6E52E57-157A-F5B5-E210-FF5A659EAB74}"/>
              </a:ext>
            </a:extLst>
          </p:cNvPr>
          <p:cNvPicPr>
            <a:picLocks noChangeAspect="1"/>
          </p:cNvPicPr>
          <p:nvPr/>
        </p:nvPicPr>
        <p:blipFill>
          <a:blip r:embed="rId3"/>
          <a:stretch>
            <a:fillRect/>
          </a:stretch>
        </p:blipFill>
        <p:spPr>
          <a:xfrm>
            <a:off x="138542" y="2298209"/>
            <a:ext cx="7089109" cy="3514703"/>
          </a:xfrm>
          <a:prstGeom prst="rect">
            <a:avLst/>
          </a:prstGeom>
        </p:spPr>
      </p:pic>
    </p:spTree>
    <p:extLst>
      <p:ext uri="{BB962C8B-B14F-4D97-AF65-F5344CB8AC3E}">
        <p14:creationId xmlns:p14="http://schemas.microsoft.com/office/powerpoint/2010/main" val="4043228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00920-FA5F-9B64-EF05-9836C33522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B975D6-3C67-E83B-D008-B8FAFC798255}"/>
              </a:ext>
            </a:extLst>
          </p:cNvPr>
          <p:cNvSpPr>
            <a:spLocks noGrp="1"/>
          </p:cNvSpPr>
          <p:nvPr>
            <p:ph type="title"/>
          </p:nvPr>
        </p:nvSpPr>
        <p:spPr/>
        <p:txBody>
          <a:bodyPr/>
          <a:lstStyle/>
          <a:p>
            <a:r>
              <a:rPr lang="en-GB" sz="4300"/>
              <a:t>8.5 Violence Against the Person (VAP)</a:t>
            </a:r>
          </a:p>
        </p:txBody>
      </p:sp>
      <p:sp>
        <p:nvSpPr>
          <p:cNvPr id="5" name="TextBox 4">
            <a:extLst>
              <a:ext uri="{FF2B5EF4-FFF2-40B4-BE49-F238E27FC236}">
                <a16:creationId xmlns:a16="http://schemas.microsoft.com/office/drawing/2014/main" id="{DAE3638D-C988-DFCC-E37B-7211722BC944}"/>
              </a:ext>
            </a:extLst>
          </p:cNvPr>
          <p:cNvSpPr txBox="1"/>
          <p:nvPr/>
        </p:nvSpPr>
        <p:spPr>
          <a:xfrm>
            <a:off x="138542" y="1495601"/>
            <a:ext cx="6528958" cy="584775"/>
          </a:xfrm>
          <a:prstGeom prst="rect">
            <a:avLst/>
          </a:prstGeom>
          <a:noFill/>
          <a:ln>
            <a:noFill/>
          </a:ln>
        </p:spPr>
        <p:txBody>
          <a:bodyPr wrap="square" rtlCol="0">
            <a:spAutoFit/>
          </a:bodyPr>
          <a:lstStyle/>
          <a:p>
            <a:r>
              <a:rPr lang="en-GB" sz="1600" b="1">
                <a:latin typeface="Arial" panose="020B0604020202020204" pitchFamily="34" charset="0"/>
                <a:cs typeface="Arial" panose="020B0604020202020204" pitchFamily="34" charset="0"/>
              </a:rPr>
              <a:t>Figure 7: Count of DA marked violence against the person (VAP) offences in South Cambridgeshire</a:t>
            </a:r>
            <a:r>
              <a:rPr lang="en-GB" sz="1600" b="1">
                <a:cs typeface="Arial" panose="020B0604020202020204" pitchFamily="34" charset="0"/>
              </a:rPr>
              <a:t> by subgroup, 2022 to 2025</a:t>
            </a:r>
            <a:endParaRPr lang="en-GB" sz="2000" b="1"/>
          </a:p>
        </p:txBody>
      </p:sp>
      <p:sp>
        <p:nvSpPr>
          <p:cNvPr id="3" name="TextBox 2">
            <a:extLst>
              <a:ext uri="{FF2B5EF4-FFF2-40B4-BE49-F238E27FC236}">
                <a16:creationId xmlns:a16="http://schemas.microsoft.com/office/drawing/2014/main" id="{C73F26CB-EA8E-D6C9-E09C-6B4ADE15DDF2}"/>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a:t>
            </a:r>
            <a:r>
              <a:rPr lang="en-US" sz="1100">
                <a:latin typeface="+mn-lt"/>
              </a:rPr>
              <a:t> </a:t>
            </a:r>
            <a:r>
              <a:rPr lang="en-US" sz="1100" kern="1200">
                <a:latin typeface="+mn-lt"/>
                <a:ea typeface="+mn-ea"/>
                <a:cs typeface="+mn-cs"/>
              </a:rPr>
              <a:t>using data provided by Cambridgeshire Constabulary.</a:t>
            </a:r>
          </a:p>
        </p:txBody>
      </p:sp>
      <p:sp>
        <p:nvSpPr>
          <p:cNvPr id="8" name="Action Button: Go Home 7">
            <a:hlinkClick r:id="rId2" action="ppaction://hlinksldjump" highlightClick="1"/>
            <a:extLst>
              <a:ext uri="{FF2B5EF4-FFF2-40B4-BE49-F238E27FC236}">
                <a16:creationId xmlns:a16="http://schemas.microsoft.com/office/drawing/2014/main" id="{A261C0F8-49D2-F811-6A3A-A9C1C481F74D}"/>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608F5C54-99D9-7BDF-F1D1-0D83F83D88A4}"/>
              </a:ext>
            </a:extLst>
          </p:cNvPr>
          <p:cNvSpPr txBox="1"/>
          <p:nvPr/>
        </p:nvSpPr>
        <p:spPr>
          <a:xfrm>
            <a:off x="6752406" y="1273629"/>
            <a:ext cx="5326895" cy="538752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500">
                <a:latin typeface="Arial"/>
                <a:cs typeface="Arial"/>
              </a:rPr>
              <a:t>DA marked VAP offences saw an increase between 2024 and 2025 (+8%, +76). Offence counts in 2025 are in line with those seen in 2022 (0%, +4). </a:t>
            </a:r>
          </a:p>
          <a:p>
            <a:pPr marL="285750" indent="-285750">
              <a:buFont typeface="Arial" panose="020B0604020202020204" pitchFamily="34" charset="0"/>
              <a:buChar char="•"/>
            </a:pPr>
            <a:endParaRPr lang="en-GB" sz="1500">
              <a:cs typeface="Arial" panose="020B0604020202020204" pitchFamily="34" charset="0"/>
            </a:endParaRPr>
          </a:p>
          <a:p>
            <a:pPr marL="285750" indent="-285750">
              <a:buFont typeface="Arial" panose="020B0604020202020204" pitchFamily="34" charset="0"/>
              <a:buChar char="•"/>
            </a:pPr>
            <a:r>
              <a:rPr lang="en-GB" sz="1500">
                <a:cs typeface="Arial" panose="020B0604020202020204" pitchFamily="34" charset="0"/>
              </a:rPr>
              <a:t>Violence with and without injury subgroups saw increases between 2024 and 2025. However, stalking and harassment decreased over the same period.</a:t>
            </a:r>
          </a:p>
          <a:p>
            <a:pPr marL="285750" indent="-285750">
              <a:buFont typeface="Arial" panose="020B0604020202020204" pitchFamily="34" charset="0"/>
              <a:buChar char="•"/>
            </a:pPr>
            <a:endParaRPr lang="en-GB" sz="1500">
              <a:cs typeface="Arial" panose="020B0604020202020204" pitchFamily="34" charset="0"/>
            </a:endParaRPr>
          </a:p>
          <a:p>
            <a:pPr marL="742950" lvl="1" indent="-285750">
              <a:buFont typeface="Arial" panose="020B0604020202020204" pitchFamily="34" charset="0"/>
              <a:buChar char="•"/>
            </a:pPr>
            <a:r>
              <a:rPr lang="en-GB" sz="1500">
                <a:latin typeface="Arial"/>
                <a:cs typeface="Arial"/>
              </a:rPr>
              <a:t>DA marked violence with injury increased by 15% (+28). This represents the highest count of DA marked violence with injury offences in the last four years. </a:t>
            </a:r>
          </a:p>
          <a:p>
            <a:pPr lvl="1"/>
            <a:endParaRPr lang="en-GB" sz="1500">
              <a:cs typeface="Arial" panose="020B0604020202020204" pitchFamily="34" charset="0"/>
            </a:endParaRPr>
          </a:p>
          <a:p>
            <a:pPr marL="742950" lvl="1" indent="-285750">
              <a:buFont typeface="Arial" panose="020B0604020202020204" pitchFamily="34" charset="0"/>
              <a:buChar char="•"/>
            </a:pPr>
            <a:r>
              <a:rPr lang="en-GB" sz="1500">
                <a:latin typeface="Arial"/>
                <a:cs typeface="Arial"/>
              </a:rPr>
              <a:t>After a period of decreases, DA marked violence without injury increased by 14% in the last year (+62). This represents the highest count of DA marked violence without injury offences in the last four years, exceeding 500 offences.</a:t>
            </a:r>
          </a:p>
          <a:p>
            <a:pPr marL="742950" lvl="1" indent="-285750">
              <a:buFont typeface="Arial" panose="020B0604020202020204" pitchFamily="34" charset="0"/>
              <a:buChar char="•"/>
            </a:pPr>
            <a:endParaRPr lang="en-GB" sz="1500">
              <a:cs typeface="Arial" panose="020B0604020202020204" pitchFamily="34" charset="0"/>
            </a:endParaRPr>
          </a:p>
          <a:p>
            <a:pPr marL="742950" lvl="1" indent="-285750">
              <a:buFont typeface="Arial" panose="020B0604020202020204" pitchFamily="34" charset="0"/>
              <a:buChar char="•"/>
            </a:pPr>
            <a:r>
              <a:rPr lang="en-GB" sz="1500">
                <a:cs typeface="Arial" panose="020B0604020202020204" pitchFamily="34" charset="0"/>
              </a:rPr>
              <a:t>DA marked stalking and harassment decreased by 4% in the last year (-14). Overall, this sub-group has fluctuated in the last four years. </a:t>
            </a:r>
          </a:p>
          <a:p>
            <a:pPr marL="742950" lvl="1" indent="-285750">
              <a:buFont typeface="Arial" panose="020B0604020202020204" pitchFamily="34" charset="0"/>
              <a:buChar char="•"/>
            </a:pPr>
            <a:endParaRPr lang="en-GB" sz="1500">
              <a:cs typeface="Arial" panose="020B0604020202020204" pitchFamily="34" charset="0"/>
            </a:endParaRPr>
          </a:p>
        </p:txBody>
      </p:sp>
      <p:pic>
        <p:nvPicPr>
          <p:cNvPr id="6" name="Picture 5" descr="Stacked bar chart showing domestic abuse–related violence against the person offences in South Cambridgeshire from 2022 to 2025. Total offences fall from 1,026 in 2022 to 929 in 2023, then rise to 954 in 2024 and 1,030 in 2025. Violence without injury is the largest category each year (around 445–507), followed by stalking and harassment (272–348) and violence with injury (182–210), with homicide negligible.">
            <a:extLst>
              <a:ext uri="{FF2B5EF4-FFF2-40B4-BE49-F238E27FC236}">
                <a16:creationId xmlns:a16="http://schemas.microsoft.com/office/drawing/2014/main" id="{36B93AC8-5546-0A66-CD03-3FF101BDF7B3}"/>
              </a:ext>
            </a:extLst>
          </p:cNvPr>
          <p:cNvPicPr>
            <a:picLocks noChangeAspect="1"/>
          </p:cNvPicPr>
          <p:nvPr/>
        </p:nvPicPr>
        <p:blipFill>
          <a:blip r:embed="rId3"/>
          <a:stretch>
            <a:fillRect/>
          </a:stretch>
        </p:blipFill>
        <p:spPr>
          <a:xfrm>
            <a:off x="138542" y="2080376"/>
            <a:ext cx="6541021" cy="3478403"/>
          </a:xfrm>
          <a:prstGeom prst="rect">
            <a:avLst/>
          </a:prstGeom>
        </p:spPr>
      </p:pic>
    </p:spTree>
    <p:extLst>
      <p:ext uri="{BB962C8B-B14F-4D97-AF65-F5344CB8AC3E}">
        <p14:creationId xmlns:p14="http://schemas.microsoft.com/office/powerpoint/2010/main" val="1504886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1E48B-784B-1C85-090C-70D4ABCE44B5}"/>
              </a:ext>
            </a:extLst>
          </p:cNvPr>
          <p:cNvSpPr>
            <a:spLocks noGrp="1"/>
          </p:cNvSpPr>
          <p:nvPr>
            <p:ph type="title"/>
          </p:nvPr>
        </p:nvSpPr>
        <p:spPr>
          <a:xfrm>
            <a:off x="633413" y="476250"/>
            <a:ext cx="9664473" cy="1214438"/>
          </a:xfrm>
        </p:spPr>
        <p:txBody>
          <a:bodyPr/>
          <a:lstStyle/>
          <a:p>
            <a:r>
              <a:rPr lang="en-GB" sz="4300"/>
              <a:t>8.5 Violence Against the Person (VAP)</a:t>
            </a:r>
          </a:p>
        </p:txBody>
      </p:sp>
      <p:sp>
        <p:nvSpPr>
          <p:cNvPr id="5" name="TextBox 4">
            <a:extLst>
              <a:ext uri="{FF2B5EF4-FFF2-40B4-BE49-F238E27FC236}">
                <a16:creationId xmlns:a16="http://schemas.microsoft.com/office/drawing/2014/main" id="{5C5FF3DA-3223-FE81-74E2-F5E8021E4787}"/>
              </a:ext>
            </a:extLst>
          </p:cNvPr>
          <p:cNvSpPr txBox="1"/>
          <p:nvPr/>
        </p:nvSpPr>
        <p:spPr>
          <a:xfrm>
            <a:off x="7573564" y="2902357"/>
            <a:ext cx="4308513" cy="1538883"/>
          </a:xfrm>
          <a:prstGeom prst="rect">
            <a:avLst/>
          </a:prstGeom>
          <a:noFill/>
        </p:spPr>
        <p:txBody>
          <a:bodyPr wrap="square" rtlCol="0">
            <a:spAutoFit/>
          </a:bodyPr>
          <a:lstStyle/>
          <a:p>
            <a:r>
              <a:rPr lang="en-GB" sz="1600">
                <a:latin typeface="Arial" panose="020B0604020202020204" pitchFamily="34" charset="0"/>
                <a:cs typeface="Arial" panose="020B0604020202020204" pitchFamily="34" charset="0"/>
              </a:rPr>
              <a:t>South Cambridgeshire had the </a:t>
            </a:r>
            <a:r>
              <a:rPr lang="en-GB" sz="1600">
                <a:cs typeface="Arial" panose="020B0604020202020204" pitchFamily="34" charset="0"/>
              </a:rPr>
              <a:t>lowest</a:t>
            </a:r>
            <a:r>
              <a:rPr lang="en-GB" sz="1600">
                <a:latin typeface="Arial" panose="020B0604020202020204" pitchFamily="34" charset="0"/>
                <a:cs typeface="Arial" panose="020B0604020202020204" pitchFamily="34" charset="0"/>
              </a:rPr>
              <a:t> rate per 1,000 population for VAP offences (16.7). This is also lower than the rate for Cambridgeshire (23.4). </a:t>
            </a:r>
          </a:p>
          <a:p>
            <a:pPr marL="171450" indent="-171450">
              <a:buFont typeface="Arial" panose="020B0604020202020204" pitchFamily="34" charset="0"/>
              <a:buChar char="•"/>
            </a:pPr>
            <a:endParaRPr lang="en-GB" sz="1600">
              <a:solidFill>
                <a:schemeClr val="bg1"/>
              </a:solidFill>
              <a:latin typeface="Arial" panose="020B0604020202020204" pitchFamily="34" charset="0"/>
              <a:cs typeface="Arial" panose="020B0604020202020204" pitchFamily="34" charset="0"/>
            </a:endParaRPr>
          </a:p>
          <a:p>
            <a:endParaRPr lang="en-GB" sz="140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EBAB9B2-D7BC-8456-5CAF-6A39A6C0628A}"/>
              </a:ext>
            </a:extLst>
          </p:cNvPr>
          <p:cNvSpPr txBox="1"/>
          <p:nvPr/>
        </p:nvSpPr>
        <p:spPr>
          <a:xfrm>
            <a:off x="339687" y="2054267"/>
            <a:ext cx="6987726"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a:solidFill>
                  <a:schemeClr val="tx1"/>
                </a:solidFill>
                <a:latin typeface="Arial" panose="020B0604020202020204" pitchFamily="34" charset="0"/>
                <a:cs typeface="Arial" panose="020B0604020202020204" pitchFamily="34" charset="0"/>
              </a:rPr>
              <a:t>Table 3: Rate per 1,000 population of police recorded VAP offences, between 2022 and 2025</a:t>
            </a:r>
            <a:endParaRPr lang="en-GB" sz="2000" b="1">
              <a:solidFill>
                <a:schemeClr val="tx1"/>
              </a:solidFill>
            </a:endParaRPr>
          </a:p>
        </p:txBody>
      </p:sp>
      <p:sp>
        <p:nvSpPr>
          <p:cNvPr id="3" name="TextBox 2">
            <a:extLst>
              <a:ext uri="{FF2B5EF4-FFF2-40B4-BE49-F238E27FC236}">
                <a16:creationId xmlns:a16="http://schemas.microsoft.com/office/drawing/2014/main" id="{E8E5E378-541E-25A8-3FA6-10AA40D34631}"/>
              </a:ext>
            </a:extLst>
          </p:cNvPr>
          <p:cNvSpPr txBox="1"/>
          <p:nvPr/>
        </p:nvSpPr>
        <p:spPr>
          <a:xfrm>
            <a:off x="0" y="6411724"/>
            <a:ext cx="9481457" cy="415498"/>
          </a:xfrm>
          <a:prstGeom prst="rect">
            <a:avLst/>
          </a:prstGeom>
          <a:noFill/>
        </p:spPr>
        <p:txBody>
          <a:bodyPr wrap="square">
            <a:spAutoFit/>
          </a:bodyPr>
          <a:lstStyle/>
          <a:p>
            <a:r>
              <a:rPr lang="en-GB" sz="1000">
                <a:cs typeface="Arial" panose="020B0604020202020204" pitchFamily="34" charset="0"/>
              </a:rPr>
              <a:t>Note: Table has been produced by </a:t>
            </a:r>
            <a:r>
              <a:rPr lang="en-US" sz="1000"/>
              <a:t>Cambridgeshire County Council’s </a:t>
            </a:r>
            <a:r>
              <a:rPr lang="en-GB" sz="1000"/>
              <a:t>Communities and Demography PI Team</a:t>
            </a:r>
            <a:r>
              <a:rPr lang="en-US" sz="1000"/>
              <a:t>,</a:t>
            </a:r>
            <a:r>
              <a:rPr lang="en-GB" sz="1000">
                <a:cs typeface="Arial" panose="020B0604020202020204" pitchFamily="34" charset="0"/>
              </a:rPr>
              <a:t> using data provided by Cambridgeshire Constabulary. Rates over time have been calculated using locally produced estimates and forecasts, see Technical notes for further details. </a:t>
            </a:r>
          </a:p>
        </p:txBody>
      </p:sp>
      <p:sp>
        <p:nvSpPr>
          <p:cNvPr id="8" name="Action Button: Go Home 7">
            <a:hlinkClick r:id="rId2" action="ppaction://hlinksldjump" highlightClick="1"/>
            <a:extLst>
              <a:ext uri="{FF2B5EF4-FFF2-40B4-BE49-F238E27FC236}">
                <a16:creationId xmlns:a16="http://schemas.microsoft.com/office/drawing/2014/main" id="{207FF8BC-DAC2-CF2B-9CBE-89ABF1B6A182}"/>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Table showing rates of violence against the person (VAP) offences per 1,000 population across Cambridgeshire districts from 2022 to 2025. Fenland has the highest rates each year, rising from 32.0 in 2022 to 33.2 in 2025. Cambridge remains high but stable (around 27–29), while East Cambridgeshire is around 17–19. Huntingdonshire declines from 22.4 to 20.3 before rising to 22.5, and South Cambridgeshire remains lowest (around 15.6–16.7). Cambridgeshire overall stays relatively stable at around 22–24.">
            <a:extLst>
              <a:ext uri="{FF2B5EF4-FFF2-40B4-BE49-F238E27FC236}">
                <a16:creationId xmlns:a16="http://schemas.microsoft.com/office/drawing/2014/main" id="{3C358886-C47A-09B7-4473-E07501C6D0FB}"/>
              </a:ext>
            </a:extLst>
          </p:cNvPr>
          <p:cNvPicPr>
            <a:picLocks noChangeAspect="1"/>
          </p:cNvPicPr>
          <p:nvPr/>
        </p:nvPicPr>
        <p:blipFill>
          <a:blip r:embed="rId3"/>
          <a:stretch>
            <a:fillRect/>
          </a:stretch>
        </p:blipFill>
        <p:spPr>
          <a:xfrm>
            <a:off x="339687" y="2667912"/>
            <a:ext cx="6840931" cy="1663319"/>
          </a:xfrm>
          <a:prstGeom prst="rect">
            <a:avLst/>
          </a:prstGeom>
        </p:spPr>
      </p:pic>
    </p:spTree>
    <p:extLst>
      <p:ext uri="{BB962C8B-B14F-4D97-AF65-F5344CB8AC3E}">
        <p14:creationId xmlns:p14="http://schemas.microsoft.com/office/powerpoint/2010/main" val="4221119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D30AB-E1BE-3403-D727-387AD4568E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A02B4D-DEBB-AD2D-FC43-992E7F5093F0}"/>
              </a:ext>
            </a:extLst>
          </p:cNvPr>
          <p:cNvSpPr>
            <a:spLocks noGrp="1"/>
          </p:cNvSpPr>
          <p:nvPr>
            <p:ph type="title"/>
          </p:nvPr>
        </p:nvSpPr>
        <p:spPr/>
        <p:txBody>
          <a:bodyPr/>
          <a:lstStyle/>
          <a:p>
            <a:r>
              <a:rPr lang="en-GB"/>
              <a:t>Contents</a:t>
            </a:r>
            <a:endParaRPr lang="en-GB">
              <a:solidFill>
                <a:srgbClr val="FF0000"/>
              </a:solidFill>
            </a:endParaRPr>
          </a:p>
        </p:txBody>
      </p:sp>
      <p:sp>
        <p:nvSpPr>
          <p:cNvPr id="3" name="Content Placeholder 2">
            <a:extLst>
              <a:ext uri="{FF2B5EF4-FFF2-40B4-BE49-F238E27FC236}">
                <a16:creationId xmlns:a16="http://schemas.microsoft.com/office/drawing/2014/main" id="{AF7C6502-D523-94F3-5D7D-90DF3CA5E9C0}"/>
              </a:ext>
            </a:extLst>
          </p:cNvPr>
          <p:cNvSpPr>
            <a:spLocks noGrp="1"/>
          </p:cNvSpPr>
          <p:nvPr>
            <p:ph idx="1"/>
          </p:nvPr>
        </p:nvSpPr>
        <p:spPr>
          <a:xfrm>
            <a:off x="633413" y="1507670"/>
            <a:ext cx="3910012" cy="4506686"/>
          </a:xfrm>
        </p:spPr>
        <p:txBody>
          <a:bodyPr/>
          <a:lstStyle/>
          <a:p>
            <a:pPr marL="514350" indent="-514350">
              <a:buAutoNum type="arabicPeriod"/>
            </a:pPr>
            <a:r>
              <a:rPr lang="en-GB" sz="2400"/>
              <a:t>Purpose</a:t>
            </a:r>
          </a:p>
          <a:p>
            <a:pPr marL="514350" indent="-514350">
              <a:buAutoNum type="arabicPeriod"/>
            </a:pPr>
            <a:r>
              <a:rPr lang="en-GB" sz="2400"/>
              <a:t>Executive Summary</a:t>
            </a:r>
          </a:p>
          <a:p>
            <a:pPr marL="514350" indent="-514350">
              <a:buAutoNum type="arabicPeriod"/>
            </a:pPr>
            <a:r>
              <a:rPr lang="en-GB" sz="2400"/>
              <a:t>CSP Aims</a:t>
            </a:r>
            <a:endParaRPr lang="en-GB" sz="2400">
              <a:cs typeface="Arial"/>
            </a:endParaRPr>
          </a:p>
          <a:p>
            <a:pPr marL="514350" indent="-514350">
              <a:buAutoNum type="arabicPeriod"/>
            </a:pPr>
            <a:r>
              <a:rPr lang="en-GB" sz="2400"/>
              <a:t>Statutory Duties</a:t>
            </a:r>
          </a:p>
          <a:p>
            <a:pPr marL="514350" indent="-514350">
              <a:buFont typeface="Arial" panose="020B0604020202020204" pitchFamily="34" charset="0"/>
              <a:buAutoNum type="arabicPeriod"/>
            </a:pPr>
            <a:r>
              <a:rPr lang="en-GB" sz="2400"/>
              <a:t>Introduction</a:t>
            </a:r>
          </a:p>
          <a:p>
            <a:pPr marL="514350" indent="-514350">
              <a:buAutoNum type="arabicPeriod"/>
            </a:pPr>
            <a:r>
              <a:rPr lang="en-GB" sz="2400"/>
              <a:t>Comparison to last year</a:t>
            </a:r>
          </a:p>
          <a:p>
            <a:pPr marL="514350" indent="-514350">
              <a:buFont typeface="Arial" panose="020B0604020202020204" pitchFamily="34" charset="0"/>
              <a:buAutoNum type="arabicPeriod"/>
            </a:pPr>
            <a:r>
              <a:rPr lang="en-GB" sz="2400"/>
              <a:t>Community Safety Trends to Note</a:t>
            </a:r>
          </a:p>
          <a:p>
            <a:pPr marL="514350" indent="-514350">
              <a:buAutoNum type="arabicPeriod"/>
            </a:pPr>
            <a:r>
              <a:rPr lang="en-GB" sz="2400" b="1"/>
              <a:t>Analysis</a:t>
            </a:r>
            <a:r>
              <a:rPr lang="en-GB" sz="2400"/>
              <a:t> </a:t>
            </a:r>
          </a:p>
          <a:p>
            <a:pPr marL="514350" indent="-514350">
              <a:buAutoNum type="arabicPeriod"/>
            </a:pPr>
            <a:r>
              <a:rPr lang="en-GB" sz="2400"/>
              <a:t>IMD</a:t>
            </a:r>
          </a:p>
          <a:p>
            <a:pPr marL="514350" indent="-514350">
              <a:buAutoNum type="arabicPeriod"/>
            </a:pPr>
            <a:r>
              <a:rPr lang="en-GB" sz="2400"/>
              <a:t>Relevant Links</a:t>
            </a:r>
          </a:p>
          <a:p>
            <a:pPr marL="514350" indent="-514350">
              <a:buAutoNum type="arabicPeriod"/>
            </a:pPr>
            <a:r>
              <a:rPr lang="en-GB" sz="2400"/>
              <a:t>Glossary</a:t>
            </a:r>
          </a:p>
        </p:txBody>
      </p:sp>
      <p:sp>
        <p:nvSpPr>
          <p:cNvPr id="6" name="TextBox 5">
            <a:extLst>
              <a:ext uri="{FF2B5EF4-FFF2-40B4-BE49-F238E27FC236}">
                <a16:creationId xmlns:a16="http://schemas.microsoft.com/office/drawing/2014/main" id="{193638F4-C98B-3D86-DA73-98158768E1CF}"/>
              </a:ext>
            </a:extLst>
          </p:cNvPr>
          <p:cNvSpPr txBox="1"/>
          <p:nvPr/>
        </p:nvSpPr>
        <p:spPr>
          <a:xfrm>
            <a:off x="9329057" y="2001831"/>
            <a:ext cx="2663158" cy="2246769"/>
          </a:xfrm>
          <a:prstGeom prst="rect">
            <a:avLst/>
          </a:prstGeom>
          <a:solidFill>
            <a:schemeClr val="bg1"/>
          </a:solidFill>
          <a:ln>
            <a:solidFill>
              <a:schemeClr val="tx2"/>
            </a:solidFill>
          </a:ln>
        </p:spPr>
        <p:txBody>
          <a:bodyPr wrap="square" rtlCol="0">
            <a:spAutoFit/>
          </a:bodyPr>
          <a:lstStyle/>
          <a:p>
            <a:r>
              <a:rPr lang="en-GB" sz="1400" b="1"/>
              <a:t>Instructions on navigation:</a:t>
            </a:r>
          </a:p>
          <a:p>
            <a:endParaRPr lang="en-GB" sz="1400"/>
          </a:p>
          <a:p>
            <a:r>
              <a:rPr lang="en-GB" sz="1400"/>
              <a:t>1. Use PowerPoint desktop</a:t>
            </a:r>
          </a:p>
          <a:p>
            <a:endParaRPr lang="en-GB" sz="1400"/>
          </a:p>
          <a:p>
            <a:r>
              <a:rPr lang="en-GB" sz="1400"/>
              <a:t>2. Hold Ctrl and Click with mouse</a:t>
            </a:r>
          </a:p>
          <a:p>
            <a:pPr marL="171450" indent="-171450">
              <a:buFont typeface="Arial" panose="020B0604020202020204" pitchFamily="34" charset="0"/>
              <a:buChar char="•"/>
            </a:pPr>
            <a:r>
              <a:rPr lang="en-GB" sz="1400"/>
              <a:t>on the links to the left or.. </a:t>
            </a:r>
          </a:p>
          <a:p>
            <a:pPr marL="171450" indent="-171450">
              <a:buFont typeface="Arial" panose="020B0604020202020204" pitchFamily="34" charset="0"/>
              <a:buChar char="•"/>
            </a:pPr>
            <a:r>
              <a:rPr lang="en-GB" sz="1400"/>
              <a:t>the blue Home icon in the upper right to return to Contents</a:t>
            </a:r>
          </a:p>
        </p:txBody>
      </p:sp>
      <p:sp>
        <p:nvSpPr>
          <p:cNvPr id="8" name="Action Button: Go Home 7">
            <a:hlinkClick r:id="rId2" action="ppaction://hlinksldjump" highlightClick="1"/>
            <a:extLst>
              <a:ext uri="{FF2B5EF4-FFF2-40B4-BE49-F238E27FC236}">
                <a16:creationId xmlns:a16="http://schemas.microsoft.com/office/drawing/2014/main" id="{50D1BE5D-30ED-F9DD-272C-FC94468C667C}"/>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2">
            <a:extLst>
              <a:ext uri="{FF2B5EF4-FFF2-40B4-BE49-F238E27FC236}">
                <a16:creationId xmlns:a16="http://schemas.microsoft.com/office/drawing/2014/main" id="{F0598808-C9A4-CF64-4071-CDCF7235BF40}"/>
              </a:ext>
            </a:extLst>
          </p:cNvPr>
          <p:cNvSpPr txBox="1">
            <a:spLocks/>
          </p:cNvSpPr>
          <p:nvPr/>
        </p:nvSpPr>
        <p:spPr bwMode="auto">
          <a:xfrm>
            <a:off x="4989818" y="202506"/>
            <a:ext cx="5488322" cy="645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a:t>8.1. </a:t>
            </a:r>
            <a:r>
              <a:rPr lang="en-GB" sz="1400">
                <a:hlinkClick r:id="rId3" action="ppaction://hlinksldjump"/>
              </a:rPr>
              <a:t>Crime Overview</a:t>
            </a:r>
            <a:endParaRPr lang="en-GB" sz="1400"/>
          </a:p>
          <a:p>
            <a:pPr marL="0" indent="0">
              <a:buNone/>
            </a:pPr>
            <a:r>
              <a:rPr lang="en-GB" sz="1400"/>
              <a:t>8.2. </a:t>
            </a:r>
            <a:r>
              <a:rPr lang="en-GB" sz="1400">
                <a:hlinkClick r:id="rId4" action="ppaction://hlinksldjump"/>
              </a:rPr>
              <a:t>Personal Loss</a:t>
            </a:r>
            <a:endParaRPr lang="en-GB" sz="1400"/>
          </a:p>
          <a:p>
            <a:pPr marL="0" indent="0">
              <a:buNone/>
            </a:pPr>
            <a:r>
              <a:rPr lang="en-GB" sz="1400"/>
              <a:t>8.3. </a:t>
            </a:r>
            <a:r>
              <a:rPr lang="en-GB" sz="1400">
                <a:hlinkClick r:id="rId5" action="ppaction://hlinksldjump"/>
              </a:rPr>
              <a:t>Commercial Loss</a:t>
            </a:r>
            <a:endParaRPr lang="en-GB" sz="1400"/>
          </a:p>
          <a:p>
            <a:pPr marL="0" indent="0">
              <a:buNone/>
            </a:pPr>
            <a:r>
              <a:rPr lang="en-GB" sz="1400"/>
              <a:t>8.4. </a:t>
            </a:r>
            <a:r>
              <a:rPr lang="en-GB" sz="1400">
                <a:hlinkClick r:id="rId6" action="ppaction://hlinksldjump"/>
              </a:rPr>
              <a:t>Shoplifting</a:t>
            </a:r>
            <a:endParaRPr lang="en-GB" sz="1400"/>
          </a:p>
          <a:p>
            <a:pPr marL="0" indent="0">
              <a:buNone/>
            </a:pPr>
            <a:r>
              <a:rPr lang="en-GB" sz="1400"/>
              <a:t>8.5. </a:t>
            </a:r>
            <a:r>
              <a:rPr lang="en-GB" sz="1400">
                <a:hlinkClick r:id="rId7" action="ppaction://hlinksldjump"/>
              </a:rPr>
              <a:t>Violence Against the Person</a:t>
            </a:r>
            <a:endParaRPr lang="en-GB" sz="1400"/>
          </a:p>
          <a:p>
            <a:pPr marL="0" indent="0">
              <a:buNone/>
            </a:pPr>
            <a:r>
              <a:rPr lang="en-GB" sz="1400"/>
              <a:t>8.6. </a:t>
            </a:r>
            <a:r>
              <a:rPr lang="en-GB" sz="1400">
                <a:hlinkClick r:id="rId8" action="ppaction://hlinksldjump"/>
              </a:rPr>
              <a:t>Sexual Offences</a:t>
            </a:r>
            <a:endParaRPr lang="en-GB" sz="1400"/>
          </a:p>
          <a:p>
            <a:pPr marL="0" indent="0">
              <a:buNone/>
            </a:pPr>
            <a:r>
              <a:rPr lang="en-GB" sz="1400"/>
              <a:t>8.7. </a:t>
            </a:r>
            <a:r>
              <a:rPr lang="en-GB" sz="1400">
                <a:hlinkClick r:id="rId9" action="ppaction://hlinksldjump"/>
              </a:rPr>
              <a:t>Miscellaneous Crimes Against Society</a:t>
            </a:r>
            <a:endParaRPr lang="en-GB" sz="1400"/>
          </a:p>
          <a:p>
            <a:pPr marL="0" indent="0">
              <a:buNone/>
            </a:pPr>
            <a:r>
              <a:rPr lang="en-GB" sz="1400"/>
              <a:t>8.8. </a:t>
            </a:r>
            <a:r>
              <a:rPr lang="en-GB" sz="1400">
                <a:hlinkClick r:id="rId10" action="ppaction://hlinksldjump"/>
              </a:rPr>
              <a:t>Domestic Abuse</a:t>
            </a:r>
            <a:endParaRPr lang="en-GB" sz="1400"/>
          </a:p>
          <a:p>
            <a:pPr marL="0" indent="0">
              <a:buNone/>
            </a:pPr>
            <a:r>
              <a:rPr lang="en-GB" sz="1400"/>
              <a:t>8.9. </a:t>
            </a:r>
            <a:r>
              <a:rPr lang="en-GB" sz="1400">
                <a:hlinkClick r:id="rId11" action="ppaction://hlinksldjump"/>
              </a:rPr>
              <a:t>Modern Slavery</a:t>
            </a:r>
            <a:endParaRPr lang="en-GB" sz="1400"/>
          </a:p>
          <a:p>
            <a:pPr marL="0" indent="0">
              <a:buNone/>
            </a:pPr>
            <a:r>
              <a:rPr lang="en-GB" sz="1400"/>
              <a:t>8.10. </a:t>
            </a:r>
            <a:r>
              <a:rPr lang="en-GB" sz="1400">
                <a:hlinkClick r:id="rId12" action="ppaction://hlinksldjump"/>
              </a:rPr>
              <a:t>County Lines</a:t>
            </a:r>
            <a:endParaRPr lang="en-GB" sz="1400"/>
          </a:p>
          <a:p>
            <a:pPr marL="0" indent="0">
              <a:buNone/>
            </a:pPr>
            <a:r>
              <a:rPr lang="en-GB" sz="1400"/>
              <a:t>8.11. </a:t>
            </a:r>
            <a:r>
              <a:rPr lang="en-GB" sz="1400">
                <a:hlinkClick r:id="rId13" action="ppaction://hlinksldjump"/>
              </a:rPr>
              <a:t>CSE</a:t>
            </a:r>
            <a:endParaRPr lang="en-GB" sz="1400"/>
          </a:p>
          <a:p>
            <a:pPr marL="0" indent="0">
              <a:buNone/>
            </a:pPr>
            <a:r>
              <a:rPr lang="en-GB" sz="1400"/>
              <a:t>8.12. </a:t>
            </a:r>
            <a:r>
              <a:rPr lang="en-GB" sz="1400">
                <a:hlinkClick r:id="rId14" action="ppaction://hlinksldjump"/>
              </a:rPr>
              <a:t>Drug Offences</a:t>
            </a:r>
            <a:endParaRPr lang="en-GB" sz="1400"/>
          </a:p>
          <a:p>
            <a:pPr marL="0" indent="0">
              <a:buNone/>
            </a:pPr>
            <a:r>
              <a:rPr lang="en-GB" sz="1400"/>
              <a:t>8.13. </a:t>
            </a:r>
            <a:r>
              <a:rPr lang="en-GB" sz="1400">
                <a:hlinkClick r:id="rId15" action="ppaction://hlinksldjump"/>
              </a:rPr>
              <a:t>ASB</a:t>
            </a:r>
            <a:endParaRPr lang="en-GB" sz="1400"/>
          </a:p>
          <a:p>
            <a:pPr marL="0" indent="0">
              <a:buNone/>
            </a:pPr>
            <a:r>
              <a:rPr lang="en-GB" sz="1400"/>
              <a:t>8.14. </a:t>
            </a:r>
            <a:r>
              <a:rPr lang="en-GB" sz="1400">
                <a:hlinkClick r:id="rId16" action="ppaction://hlinksldjump"/>
              </a:rPr>
              <a:t>Hate Crime</a:t>
            </a:r>
            <a:endParaRPr lang="en-GB" sz="1400"/>
          </a:p>
          <a:p>
            <a:pPr marL="0" indent="0">
              <a:buNone/>
            </a:pPr>
            <a:r>
              <a:rPr lang="en-GB" sz="1400"/>
              <a:t>8.15. </a:t>
            </a:r>
            <a:r>
              <a:rPr lang="en-GB" sz="1400">
                <a:hlinkClick r:id="rId17" action="ppaction://hlinksldjump"/>
              </a:rPr>
              <a:t>Arson and Criminal Damage</a:t>
            </a:r>
            <a:endParaRPr lang="en-GB" sz="1400"/>
          </a:p>
          <a:p>
            <a:pPr marL="0" indent="0">
              <a:buNone/>
            </a:pPr>
            <a:r>
              <a:rPr lang="en-GB" sz="1400"/>
              <a:t>8.16. </a:t>
            </a:r>
            <a:r>
              <a:rPr lang="en-GB" sz="1400">
                <a:hlinkClick r:id="rId18" action="ppaction://hlinksldjump"/>
              </a:rPr>
              <a:t>Fires</a:t>
            </a:r>
            <a:endParaRPr lang="en-GB" sz="1400"/>
          </a:p>
          <a:p>
            <a:pPr marL="0" indent="0">
              <a:buNone/>
            </a:pPr>
            <a:r>
              <a:rPr lang="en-GB" sz="1400"/>
              <a:t>8.17. </a:t>
            </a:r>
            <a:r>
              <a:rPr lang="en-GB" sz="1400">
                <a:hlinkClick r:id="rId19" action="ppaction://hlinksldjump"/>
              </a:rPr>
              <a:t>Probation</a:t>
            </a:r>
            <a:endParaRPr lang="en-GB" sz="1400"/>
          </a:p>
          <a:p>
            <a:pPr marL="0" indent="0">
              <a:buNone/>
            </a:pPr>
            <a:r>
              <a:rPr lang="en-GB" sz="1400"/>
              <a:t>8.18. </a:t>
            </a:r>
            <a:r>
              <a:rPr lang="en-GB" sz="1400">
                <a:hlinkClick r:id="rId20" action="ppaction://hlinksldjump"/>
              </a:rPr>
              <a:t>Youth Justice Service</a:t>
            </a:r>
            <a:endParaRPr lang="en-GB" sz="1400"/>
          </a:p>
          <a:p>
            <a:pPr marL="0" indent="0">
              <a:buNone/>
            </a:pPr>
            <a:r>
              <a:rPr lang="en-GB" sz="1400"/>
              <a:t>8.19. </a:t>
            </a:r>
            <a:r>
              <a:rPr lang="en-GB" sz="1400">
                <a:hlinkClick r:id="rId21" action="ppaction://hlinksldjump"/>
              </a:rPr>
              <a:t>Offence types which saw no notable change</a:t>
            </a:r>
            <a:endParaRPr lang="en-GB" sz="1400"/>
          </a:p>
          <a:p>
            <a:pPr marL="0" indent="0">
              <a:buNone/>
            </a:pPr>
            <a:r>
              <a:rPr lang="en-GB" sz="1400"/>
              <a:t>8.20. </a:t>
            </a:r>
            <a:r>
              <a:rPr lang="en-GB" sz="1400">
                <a:hlinkClick r:id="rId22" action="ppaction://hlinksldjump"/>
              </a:rPr>
              <a:t>Geographic Analysis</a:t>
            </a:r>
            <a:endParaRPr lang="en-GB" sz="1400"/>
          </a:p>
          <a:p>
            <a:pPr marL="0" indent="0">
              <a:buNone/>
            </a:pPr>
            <a:endParaRPr lang="en-GB" sz="2000"/>
          </a:p>
          <a:p>
            <a:pPr marL="0" indent="0">
              <a:buNone/>
            </a:pPr>
            <a:endParaRPr lang="en-GB" sz="2000"/>
          </a:p>
          <a:p>
            <a:pPr marL="0" indent="0">
              <a:buNone/>
            </a:pPr>
            <a:endParaRPr lang="en-GB" sz="2000"/>
          </a:p>
        </p:txBody>
      </p:sp>
    </p:spTree>
    <p:extLst>
      <p:ext uri="{BB962C8B-B14F-4D97-AF65-F5344CB8AC3E}">
        <p14:creationId xmlns:p14="http://schemas.microsoft.com/office/powerpoint/2010/main" val="3417202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3D686-F9B8-393A-64EA-566C5D2AD7E5}"/>
              </a:ext>
            </a:extLst>
          </p:cNvPr>
          <p:cNvSpPr>
            <a:spLocks noGrp="1"/>
          </p:cNvSpPr>
          <p:nvPr>
            <p:ph type="title"/>
          </p:nvPr>
        </p:nvSpPr>
        <p:spPr>
          <a:xfrm>
            <a:off x="233191" y="454970"/>
            <a:ext cx="10515600" cy="1214438"/>
          </a:xfrm>
        </p:spPr>
        <p:txBody>
          <a:bodyPr/>
          <a:lstStyle/>
          <a:p>
            <a:r>
              <a:rPr lang="en-GB" sz="3200"/>
              <a:t>8.5 VAP - Possession of Weapons and Knife Crime</a:t>
            </a:r>
          </a:p>
        </p:txBody>
      </p:sp>
      <p:sp>
        <p:nvSpPr>
          <p:cNvPr id="4" name="TextBox 3">
            <a:extLst>
              <a:ext uri="{FF2B5EF4-FFF2-40B4-BE49-F238E27FC236}">
                <a16:creationId xmlns:a16="http://schemas.microsoft.com/office/drawing/2014/main" id="{446F6FF3-18C0-B47D-C1AE-8BC4F55C8625}"/>
              </a:ext>
            </a:extLst>
          </p:cNvPr>
          <p:cNvSpPr txBox="1"/>
          <p:nvPr/>
        </p:nvSpPr>
        <p:spPr>
          <a:xfrm>
            <a:off x="233191" y="1389571"/>
            <a:ext cx="6633399" cy="584775"/>
          </a:xfrm>
          <a:prstGeom prst="rect">
            <a:avLst/>
          </a:prstGeom>
          <a:noFill/>
          <a:ln>
            <a:noFill/>
          </a:ln>
        </p:spPr>
        <p:txBody>
          <a:bodyPr wrap="square" rtlCol="0">
            <a:spAutoFit/>
          </a:bodyPr>
          <a:lstStyle/>
          <a:p>
            <a:r>
              <a:rPr lang="en-GB" sz="1600" b="1">
                <a:latin typeface="Arial" panose="020B0604020202020204" pitchFamily="34" charset="0"/>
                <a:cs typeface="Arial" panose="020B0604020202020204" pitchFamily="34" charset="0"/>
              </a:rPr>
              <a:t>Figure 8: Annual trend in knife crime and possession of weapons offences in South Cambridgeshire, 2022 to 2025</a:t>
            </a:r>
            <a:endParaRPr lang="en-GB" sz="2000" b="1"/>
          </a:p>
        </p:txBody>
      </p:sp>
      <p:sp>
        <p:nvSpPr>
          <p:cNvPr id="7" name="TextBox 6">
            <a:extLst>
              <a:ext uri="{FF2B5EF4-FFF2-40B4-BE49-F238E27FC236}">
                <a16:creationId xmlns:a16="http://schemas.microsoft.com/office/drawing/2014/main" id="{E8A16E4B-1AC0-B8E6-533B-3A9852B2BFB7}"/>
              </a:ext>
            </a:extLst>
          </p:cNvPr>
          <p:cNvSpPr txBox="1"/>
          <p:nvPr/>
        </p:nvSpPr>
        <p:spPr>
          <a:xfrm>
            <a:off x="6866590" y="1439707"/>
            <a:ext cx="5212711" cy="4939814"/>
          </a:xfrm>
          <a:prstGeom prst="rect">
            <a:avLst/>
          </a:prstGeom>
          <a:noFill/>
        </p:spPr>
        <p:txBody>
          <a:bodyPr wrap="square" rtlCol="0">
            <a:spAutoFit/>
          </a:bodyPr>
          <a:lstStyle/>
          <a:p>
            <a:pPr marL="171450" indent="-171450">
              <a:buFont typeface="Arial" panose="020B0604020202020204" pitchFamily="34" charset="0"/>
              <a:buChar char="•"/>
            </a:pPr>
            <a:r>
              <a:rPr lang="en-GB" sz="1500">
                <a:latin typeface="Arial" panose="020B0604020202020204" pitchFamily="34" charset="0"/>
                <a:cs typeface="Arial" panose="020B0604020202020204" pitchFamily="34" charset="0"/>
              </a:rPr>
              <a:t>Knife</a:t>
            </a:r>
            <a:r>
              <a:rPr lang="en-GB" sz="1500">
                <a:cs typeface="Arial" panose="020B0604020202020204" pitchFamily="34" charset="0"/>
              </a:rPr>
              <a:t> </a:t>
            </a:r>
            <a:r>
              <a:rPr lang="en-GB" sz="1500">
                <a:latin typeface="Arial" panose="020B0604020202020204" pitchFamily="34" charset="0"/>
                <a:cs typeface="Arial" panose="020B0604020202020204" pitchFamily="34" charset="0"/>
              </a:rPr>
              <a:t>crime related offences increased despite a period of decreases since 2022, and levels remained broadly unchanged between 2023 and 2024. In the last year, knife crime marked offences have increased by 21% (+16 offences). Despite this increases, offence counts still </a:t>
            </a:r>
            <a:r>
              <a:rPr lang="en-GB" sz="1500">
                <a:cs typeface="Arial" panose="020B0604020202020204" pitchFamily="34" charset="0"/>
              </a:rPr>
              <a:t>remain lower than 2022. In contrast, nationally, k</a:t>
            </a:r>
            <a:r>
              <a:rPr lang="en-GB" sz="1500"/>
              <a:t>nife-enabled crime recorded by the police saw a 9% decrease between YE September 2024 (from 55,149 offences) and YE September 2025 (to 20,430 offences. This was also 9% lower than YE March 2020 (55,170 offences) (ONS, 2026a).</a:t>
            </a:r>
          </a:p>
          <a:p>
            <a:endParaRPr lang="en-GB" sz="1500">
              <a:solidFill>
                <a:srgbClr val="FF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500">
                <a:latin typeface="Arial" panose="020B0604020202020204" pitchFamily="34" charset="0"/>
                <a:cs typeface="Arial" panose="020B0604020202020204" pitchFamily="34" charset="0"/>
              </a:rPr>
              <a:t>In 2025, possession of weapon offences </a:t>
            </a:r>
            <a:r>
              <a:rPr lang="en-GB" sz="1500">
                <a:cs typeface="Arial" panose="020B0604020202020204" pitchFamily="34" charset="0"/>
              </a:rPr>
              <a:t>reached highest counts seen across the last four years at 112. This was a 62% increase on the previous year (+43 offences). </a:t>
            </a:r>
            <a:r>
              <a:rPr lang="en-GB" sz="1500"/>
              <a:t>Nationally, police recorded "possession of article with a blade or point" offences saw a slight increase bet YE September 2024 and YE September 2025 (+1%, +399 offences). Trends in possession offences are likely to be influenced by police activity and operations, particularly stop and search (ONS, 2026a).</a:t>
            </a:r>
          </a:p>
        </p:txBody>
      </p:sp>
      <p:sp>
        <p:nvSpPr>
          <p:cNvPr id="3" name="TextBox 2">
            <a:extLst>
              <a:ext uri="{FF2B5EF4-FFF2-40B4-BE49-F238E27FC236}">
                <a16:creationId xmlns:a16="http://schemas.microsoft.com/office/drawing/2014/main" id="{9674419A-F6FC-5B3E-BC0E-B198CB1501D8}"/>
              </a:ext>
            </a:extLst>
          </p:cNvPr>
          <p:cNvSpPr txBox="1"/>
          <p:nvPr/>
        </p:nvSpPr>
        <p:spPr bwMode="auto">
          <a:xfrm>
            <a:off x="110836" y="6610245"/>
            <a:ext cx="9401463" cy="172710"/>
          </a:xfrm>
          <a:prstGeom prst="rect">
            <a:avLst/>
          </a:prstGeom>
          <a:noFill/>
          <a:ln>
            <a:noFill/>
          </a:ln>
        </p:spPr>
        <p:txBody>
          <a:bodyPr vert="horz" wrap="square" lIns="0" tIns="0" rIns="0" bIns="0" numCol="1" anchor="b" anchorCtr="0" compatLnSpc="1">
            <a:prstTxWarp prst="textNoShape">
              <a:avLst/>
            </a:prstTxWarp>
            <a:normAutofit fontScale="85000" lnSpcReduction="100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kern="1200">
                <a:latin typeface="+mn-lt"/>
                <a:ea typeface="+mn-ea"/>
                <a:cs typeface="+mn-cs"/>
              </a:rPr>
              <a:t>, using data provided by Cambridgeshire Constabulary CADET.</a:t>
            </a:r>
          </a:p>
        </p:txBody>
      </p:sp>
      <p:sp>
        <p:nvSpPr>
          <p:cNvPr id="8" name="Action Button: Go Home 7">
            <a:hlinkClick r:id="rId3" action="ppaction://hlinksldjump" highlightClick="1"/>
            <a:extLst>
              <a:ext uri="{FF2B5EF4-FFF2-40B4-BE49-F238E27FC236}">
                <a16:creationId xmlns:a16="http://schemas.microsoft.com/office/drawing/2014/main" id="{DAD56E72-BE16-F02A-2565-AF733E513409}"/>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Bar chart showing knife crime and possession of weapons offences in South Cambridgeshire from 2022 to 2025. Knife crime declines from 123 in 2022 to 75 in 2023 and remains stable in 2024 (75) before rising to 91 in 2025. Possession of weapons falls from 68 in 2022 to 49 in 2023, then increases to 69 in 2024 and sharply to 112 in 2025, overtaking knife crime.">
            <a:extLst>
              <a:ext uri="{FF2B5EF4-FFF2-40B4-BE49-F238E27FC236}">
                <a16:creationId xmlns:a16="http://schemas.microsoft.com/office/drawing/2014/main" id="{E996FB6A-B4B4-D3A2-38A3-71E906BF31C4}"/>
              </a:ext>
            </a:extLst>
          </p:cNvPr>
          <p:cNvPicPr>
            <a:picLocks noChangeAspect="1"/>
          </p:cNvPicPr>
          <p:nvPr/>
        </p:nvPicPr>
        <p:blipFill>
          <a:blip r:embed="rId4"/>
          <a:stretch>
            <a:fillRect/>
          </a:stretch>
        </p:blipFill>
        <p:spPr>
          <a:xfrm>
            <a:off x="233190" y="1989162"/>
            <a:ext cx="6385323" cy="3912874"/>
          </a:xfrm>
          <a:prstGeom prst="rect">
            <a:avLst/>
          </a:prstGeom>
        </p:spPr>
      </p:pic>
    </p:spTree>
    <p:extLst>
      <p:ext uri="{BB962C8B-B14F-4D97-AF65-F5344CB8AC3E}">
        <p14:creationId xmlns:p14="http://schemas.microsoft.com/office/powerpoint/2010/main" val="24083846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F8CF-7D9B-B9F1-777F-9500B238C2FC}"/>
              </a:ext>
            </a:extLst>
          </p:cNvPr>
          <p:cNvSpPr>
            <a:spLocks noGrp="1"/>
          </p:cNvSpPr>
          <p:nvPr>
            <p:ph type="title"/>
          </p:nvPr>
        </p:nvSpPr>
        <p:spPr/>
        <p:txBody>
          <a:bodyPr/>
          <a:lstStyle/>
          <a:p>
            <a:r>
              <a:rPr lang="en-GB"/>
              <a:t>8.6 Sexual Offences</a:t>
            </a:r>
          </a:p>
        </p:txBody>
      </p:sp>
      <p:sp>
        <p:nvSpPr>
          <p:cNvPr id="5" name="TextBox 4">
            <a:extLst>
              <a:ext uri="{FF2B5EF4-FFF2-40B4-BE49-F238E27FC236}">
                <a16:creationId xmlns:a16="http://schemas.microsoft.com/office/drawing/2014/main" id="{F7CFB6F9-A382-5003-DADF-4A8A3A238D0D}"/>
              </a:ext>
            </a:extLst>
          </p:cNvPr>
          <p:cNvSpPr txBox="1"/>
          <p:nvPr/>
        </p:nvSpPr>
        <p:spPr>
          <a:xfrm>
            <a:off x="256723" y="1733233"/>
            <a:ext cx="6357800"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a:solidFill>
                  <a:schemeClr val="tx1"/>
                </a:solidFill>
                <a:latin typeface="Arial" panose="020B0604020202020204" pitchFamily="34" charset="0"/>
                <a:cs typeface="Arial" panose="020B0604020202020204" pitchFamily="34" charset="0"/>
              </a:rPr>
              <a:t>Figure 9: Annual trend in police recorded sexual offences in South Cambridgeshire, 2022 to 2025</a:t>
            </a:r>
            <a:endParaRPr lang="en-GB" sz="2000" b="1">
              <a:solidFill>
                <a:schemeClr val="tx1"/>
              </a:solidFill>
            </a:endParaRPr>
          </a:p>
        </p:txBody>
      </p:sp>
      <p:sp>
        <p:nvSpPr>
          <p:cNvPr id="6" name="TextBox 5">
            <a:extLst>
              <a:ext uri="{FF2B5EF4-FFF2-40B4-BE49-F238E27FC236}">
                <a16:creationId xmlns:a16="http://schemas.microsoft.com/office/drawing/2014/main" id="{D19F6AFF-4E40-BD77-4523-D2C23BAB9352}"/>
              </a:ext>
            </a:extLst>
          </p:cNvPr>
          <p:cNvSpPr txBox="1"/>
          <p:nvPr/>
        </p:nvSpPr>
        <p:spPr>
          <a:xfrm>
            <a:off x="7173686" y="1313793"/>
            <a:ext cx="4905615" cy="4401205"/>
          </a:xfrm>
          <a:prstGeom prst="rect">
            <a:avLst/>
          </a:prstGeom>
          <a:noFill/>
        </p:spPr>
        <p:txBody>
          <a:bodyPr wrap="square" rtlCol="0">
            <a:spAutoFit/>
          </a:bodyPr>
          <a:lstStyle/>
          <a:p>
            <a:pPr marL="171450" indent="-171450">
              <a:buFont typeface="Arial" panose="020B0604020202020204" pitchFamily="34" charset="0"/>
              <a:buChar char="•"/>
            </a:pPr>
            <a:r>
              <a:rPr lang="en-GB" sz="1400">
                <a:latin typeface="Arial" panose="020B0604020202020204" pitchFamily="34" charset="0"/>
                <a:cs typeface="Arial" panose="020B0604020202020204" pitchFamily="34" charset="0"/>
              </a:rPr>
              <a:t>Sexual offences remained </a:t>
            </a:r>
            <a:r>
              <a:rPr lang="en-GB" sz="1400">
                <a:cs typeface="Arial" panose="020B0604020202020204" pitchFamily="34" charset="0"/>
              </a:rPr>
              <a:t>stable </a:t>
            </a:r>
            <a:r>
              <a:rPr lang="en-GB" sz="1400">
                <a:latin typeface="Arial" panose="020B0604020202020204" pitchFamily="34" charset="0"/>
                <a:cs typeface="Arial" panose="020B0604020202020204" pitchFamily="34" charset="0"/>
              </a:rPr>
              <a:t>between 2024 and 2025 (-1%, -3 offences). Overall, counts remain highe</a:t>
            </a:r>
            <a:r>
              <a:rPr lang="en-GB" sz="1400">
                <a:cs typeface="Arial" panose="020B0604020202020204" pitchFamily="34" charset="0"/>
              </a:rPr>
              <a:t>r than that seen in 2022 (+19%, +50 offences).</a:t>
            </a:r>
            <a:endParaRPr lang="en-GB" sz="1400">
              <a:latin typeface="Arial" panose="020B0604020202020204" pitchFamily="34" charset="0"/>
              <a:cs typeface="Arial" panose="020B0604020202020204" pitchFamily="34" charset="0"/>
            </a:endParaRPr>
          </a:p>
          <a:p>
            <a:endParaRPr lang="en-GB" sz="1400">
              <a:solidFill>
                <a:srgbClr val="FF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400">
                <a:latin typeface="Arial" panose="020B0604020202020204" pitchFamily="34" charset="0"/>
                <a:cs typeface="Arial" panose="020B0604020202020204" pitchFamily="34" charset="0"/>
              </a:rPr>
              <a:t>Both subgroups remained similar to counts seen in 2024. </a:t>
            </a:r>
          </a:p>
          <a:p>
            <a:pPr marL="628650" lvl="1" indent="-171450">
              <a:buFont typeface="Arial" panose="020B0604020202020204" pitchFamily="34" charset="0"/>
              <a:buChar char="•"/>
            </a:pPr>
            <a:r>
              <a:rPr lang="en-GB" sz="1400">
                <a:latin typeface="Arial" panose="020B0604020202020204" pitchFamily="34" charset="0"/>
                <a:cs typeface="Arial" panose="020B0604020202020204" pitchFamily="34" charset="0"/>
              </a:rPr>
              <a:t>Other sexual offences saw no change (0%, +1 offence)</a:t>
            </a:r>
          </a:p>
          <a:p>
            <a:pPr marL="628650" lvl="1" indent="-171450">
              <a:buFont typeface="Arial" panose="020B0604020202020204" pitchFamily="34" charset="0"/>
              <a:buChar char="•"/>
            </a:pPr>
            <a:r>
              <a:rPr lang="en-GB" sz="1400">
                <a:cs typeface="Arial" panose="020B0604020202020204" pitchFamily="34" charset="0"/>
              </a:rPr>
              <a:t>Rape offences decreased slightly by 4% (-4 offences).</a:t>
            </a:r>
          </a:p>
          <a:p>
            <a:pPr lvl="1"/>
            <a:endParaRPr lang="en-GB" sz="1400">
              <a:cs typeface="Arial" panose="020B0604020202020204" pitchFamily="34" charset="0"/>
            </a:endParaRPr>
          </a:p>
          <a:p>
            <a:pPr marL="171450" indent="-171450">
              <a:buFont typeface="Arial" panose="020B0604020202020204" pitchFamily="34" charset="0"/>
              <a:buChar char="•"/>
            </a:pPr>
            <a:r>
              <a:rPr lang="en-GB" altLang="en-US" sz="1400">
                <a:ea typeface="Calibri" panose="020F0502020204030204" pitchFamily="34" charset="0"/>
                <a:cs typeface="Arial" panose="020B0604020202020204" pitchFamily="34" charset="0"/>
              </a:rPr>
              <a:t>Sexual offences accounted for the third highest proportion of DA marked offences (6%). This proportion decreased slightly in the last year (from 7% in 2024 to 6% in 2025).</a:t>
            </a:r>
          </a:p>
          <a:p>
            <a:pPr marL="171450" indent="-171450">
              <a:buFont typeface="Arial" panose="020B0604020202020204" pitchFamily="34" charset="0"/>
              <a:buChar char="•"/>
            </a:pPr>
            <a:endParaRPr lang="en-GB" altLang="en-US" sz="140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GB" altLang="en-US" sz="1400">
                <a:ea typeface="Calibri" panose="020F0502020204030204" pitchFamily="34" charset="0"/>
                <a:cs typeface="Arial" panose="020B0604020202020204" pitchFamily="34" charset="0"/>
              </a:rPr>
              <a:t>On a national scale, there was an 8% increase in YE September 2025 (to 214,816 offences) compared with the previous year (198,373 offences). Police-recorded sexual offences have generally increased over the past decade, largely due to improvements in recording practices (ONS, 2026a)</a:t>
            </a:r>
          </a:p>
        </p:txBody>
      </p:sp>
      <p:sp>
        <p:nvSpPr>
          <p:cNvPr id="3" name="TextBox 2">
            <a:extLst>
              <a:ext uri="{FF2B5EF4-FFF2-40B4-BE49-F238E27FC236}">
                <a16:creationId xmlns:a16="http://schemas.microsoft.com/office/drawing/2014/main" id="{AA003094-0A9E-C0D3-CF06-B91997D418A4}"/>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 </a:t>
            </a:r>
            <a:r>
              <a:rPr lang="en-US" sz="1100" kern="1200">
                <a:latin typeface="+mn-lt"/>
                <a:ea typeface="+mn-ea"/>
                <a:cs typeface="+mn-cs"/>
              </a:rPr>
              <a:t>using data provided by Cambridgeshire Constabulary.</a:t>
            </a:r>
          </a:p>
        </p:txBody>
      </p:sp>
      <p:sp>
        <p:nvSpPr>
          <p:cNvPr id="8" name="Action Button: Go Home 7">
            <a:hlinkClick r:id="rId3" action="ppaction://hlinksldjump" highlightClick="1"/>
            <a:extLst>
              <a:ext uri="{FF2B5EF4-FFF2-40B4-BE49-F238E27FC236}">
                <a16:creationId xmlns:a16="http://schemas.microsoft.com/office/drawing/2014/main" id="{06451E58-4986-E59A-E3D1-F521044B1FF8}"/>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Stacked bar chart showing sexual offences in South Cambridgeshire from 2022 to 2025. Total offences fall from 268 in 2022 to 243 in 2023, then rise to 321 in 2024 and remain high at 318 in 2025. Other sexual offences make up the majority each year (around 174–220), with rape accounting for a smaller share (around 69–102).">
            <a:extLst>
              <a:ext uri="{FF2B5EF4-FFF2-40B4-BE49-F238E27FC236}">
                <a16:creationId xmlns:a16="http://schemas.microsoft.com/office/drawing/2014/main" id="{CEA4CBA1-8284-B636-DDC7-ED104A5863F4}"/>
              </a:ext>
            </a:extLst>
          </p:cNvPr>
          <p:cNvPicPr>
            <a:picLocks noChangeAspect="1"/>
          </p:cNvPicPr>
          <p:nvPr/>
        </p:nvPicPr>
        <p:blipFill>
          <a:blip r:embed="rId4"/>
          <a:stretch>
            <a:fillRect/>
          </a:stretch>
        </p:blipFill>
        <p:spPr>
          <a:xfrm>
            <a:off x="256723" y="2360553"/>
            <a:ext cx="6623048" cy="3344219"/>
          </a:xfrm>
          <a:prstGeom prst="rect">
            <a:avLst/>
          </a:prstGeom>
        </p:spPr>
      </p:pic>
    </p:spTree>
    <p:extLst>
      <p:ext uri="{BB962C8B-B14F-4D97-AF65-F5344CB8AC3E}">
        <p14:creationId xmlns:p14="http://schemas.microsoft.com/office/powerpoint/2010/main" val="1740000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105E0-DC89-A96F-516A-D74C42CFFB15}"/>
              </a:ext>
            </a:extLst>
          </p:cNvPr>
          <p:cNvSpPr>
            <a:spLocks noGrp="1"/>
          </p:cNvSpPr>
          <p:nvPr>
            <p:ph type="title"/>
          </p:nvPr>
        </p:nvSpPr>
        <p:spPr/>
        <p:txBody>
          <a:bodyPr/>
          <a:lstStyle/>
          <a:p>
            <a:r>
              <a:rPr lang="en-GB"/>
              <a:t>8.6 Sexual Offences</a:t>
            </a:r>
          </a:p>
        </p:txBody>
      </p:sp>
      <p:sp>
        <p:nvSpPr>
          <p:cNvPr id="5" name="TextBox 4">
            <a:extLst>
              <a:ext uri="{FF2B5EF4-FFF2-40B4-BE49-F238E27FC236}">
                <a16:creationId xmlns:a16="http://schemas.microsoft.com/office/drawing/2014/main" id="{1D3DD11F-B4B0-04A2-1377-40F3FB3B3382}"/>
              </a:ext>
            </a:extLst>
          </p:cNvPr>
          <p:cNvSpPr txBox="1"/>
          <p:nvPr/>
        </p:nvSpPr>
        <p:spPr>
          <a:xfrm>
            <a:off x="7427023" y="2402139"/>
            <a:ext cx="4652278" cy="2031325"/>
          </a:xfrm>
          <a:prstGeom prst="rect">
            <a:avLst/>
          </a:prstGeom>
          <a:noFill/>
        </p:spPr>
        <p:txBody>
          <a:bodyPr wrap="square" rtlCol="0">
            <a:spAutoFit/>
          </a:bodyPr>
          <a:lstStyle/>
          <a:p>
            <a:r>
              <a:rPr lang="en-GB" sz="1600">
                <a:latin typeface="Arial" panose="020B0604020202020204" pitchFamily="34" charset="0"/>
                <a:cs typeface="Arial" panose="020B0604020202020204" pitchFamily="34" charset="0"/>
              </a:rPr>
              <a:t>As seen in Table 4, South Cambridgeshire had the lowest rate per 1,000 in 2025 (1.8). This was notably lower than the rate per 1,000 for Cambridgeshire (2.8). </a:t>
            </a:r>
          </a:p>
          <a:p>
            <a:endParaRPr lang="en-GB" sz="1600">
              <a:cs typeface="Arial" panose="020B0604020202020204" pitchFamily="34" charset="0"/>
            </a:endParaRPr>
          </a:p>
          <a:p>
            <a:r>
              <a:rPr lang="en-GB" sz="1600">
                <a:latin typeface="Arial" panose="020B0604020202020204" pitchFamily="34" charset="0"/>
                <a:cs typeface="Arial" panose="020B0604020202020204" pitchFamily="34" charset="0"/>
              </a:rPr>
              <a:t>The rate for South Cambridgeshire remained stable between 2024 and 2025.</a:t>
            </a:r>
          </a:p>
          <a:p>
            <a:pPr marL="171450" indent="-171450">
              <a:buFont typeface="Arial" panose="020B0604020202020204" pitchFamily="34" charset="0"/>
              <a:buChar char="•"/>
            </a:pPr>
            <a:endParaRPr lang="en-GB" sz="14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2666AFF-F177-E4D0-21C7-3157F9A916C2}"/>
              </a:ext>
            </a:extLst>
          </p:cNvPr>
          <p:cNvSpPr txBox="1"/>
          <p:nvPr/>
        </p:nvSpPr>
        <p:spPr>
          <a:xfrm>
            <a:off x="334739" y="1915158"/>
            <a:ext cx="6907392"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a:solidFill>
                  <a:schemeClr val="tx1"/>
                </a:solidFill>
                <a:latin typeface="Arial" panose="020B0604020202020204" pitchFamily="34" charset="0"/>
                <a:cs typeface="Arial" panose="020B0604020202020204" pitchFamily="34" charset="0"/>
              </a:rPr>
              <a:t>Table 4: Rate per 1,000 population of police recorded sexual offences, between 2022 and 2025</a:t>
            </a:r>
            <a:endParaRPr lang="en-GB" sz="2000" b="1">
              <a:solidFill>
                <a:schemeClr val="tx1"/>
              </a:solidFill>
            </a:endParaRPr>
          </a:p>
        </p:txBody>
      </p:sp>
      <p:sp>
        <p:nvSpPr>
          <p:cNvPr id="8" name="TextBox 7">
            <a:extLst>
              <a:ext uri="{FF2B5EF4-FFF2-40B4-BE49-F238E27FC236}">
                <a16:creationId xmlns:a16="http://schemas.microsoft.com/office/drawing/2014/main" id="{13F1D41A-D2E0-C3BA-8921-6D38F8251212}"/>
              </a:ext>
            </a:extLst>
          </p:cNvPr>
          <p:cNvSpPr txBox="1"/>
          <p:nvPr/>
        </p:nvSpPr>
        <p:spPr>
          <a:xfrm>
            <a:off x="0" y="6411724"/>
            <a:ext cx="9481457" cy="415498"/>
          </a:xfrm>
          <a:prstGeom prst="rect">
            <a:avLst/>
          </a:prstGeom>
          <a:noFill/>
        </p:spPr>
        <p:txBody>
          <a:bodyPr wrap="square">
            <a:spAutoFit/>
          </a:bodyPr>
          <a:lstStyle/>
          <a:p>
            <a:r>
              <a:rPr lang="en-GB" sz="1000">
                <a:cs typeface="Arial" panose="020B0604020202020204" pitchFamily="34" charset="0"/>
              </a:rPr>
              <a:t>Note: Table has been produced by </a:t>
            </a:r>
            <a:r>
              <a:rPr lang="en-US" sz="1000"/>
              <a:t>Cambridgeshire County Council’s </a:t>
            </a:r>
            <a:r>
              <a:rPr lang="en-GB" sz="1000"/>
              <a:t>Communities and Demography PI Team</a:t>
            </a:r>
            <a:r>
              <a:rPr lang="en-US" sz="1000"/>
              <a:t>,</a:t>
            </a:r>
            <a:r>
              <a:rPr lang="en-GB" sz="1000">
                <a:cs typeface="Arial" panose="020B0604020202020204" pitchFamily="34" charset="0"/>
              </a:rPr>
              <a:t> using data provided by Cambridgeshire Constabulary. Rates over time have been calculated using locally produced estimates and forecasts, see Technical notes for further details. </a:t>
            </a:r>
          </a:p>
        </p:txBody>
      </p:sp>
      <p:sp>
        <p:nvSpPr>
          <p:cNvPr id="7" name="Action Button: Go Home 6">
            <a:hlinkClick r:id="rId2" action="ppaction://hlinksldjump" highlightClick="1"/>
            <a:extLst>
              <a:ext uri="{FF2B5EF4-FFF2-40B4-BE49-F238E27FC236}">
                <a16:creationId xmlns:a16="http://schemas.microsoft.com/office/drawing/2014/main" id="{E2A31485-FEA4-8EDA-54D8-198B804B96C9}"/>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Table showing rates of police recorded sexual offences per 1,000 population across Cambridgeshire districts (2022–2025). Fenland has the highest rates, rising from 2.9 in 2022 to 3.7 in 2025. Cambridge remains relatively high (2.6–3.1), while Huntingdonshire and East Cambridgeshire are moderate (around 2.0–2.7). South Cambridgeshire has the lowest rates (around 1.4–1.9). Cambridgeshire overall stays stable at around 2.4–2.8.">
            <a:extLst>
              <a:ext uri="{FF2B5EF4-FFF2-40B4-BE49-F238E27FC236}">
                <a16:creationId xmlns:a16="http://schemas.microsoft.com/office/drawing/2014/main" id="{D96BEA76-8F82-FDED-616D-D856DD5312C5}"/>
              </a:ext>
            </a:extLst>
          </p:cNvPr>
          <p:cNvPicPr>
            <a:picLocks noChangeAspect="1"/>
          </p:cNvPicPr>
          <p:nvPr/>
        </p:nvPicPr>
        <p:blipFill>
          <a:blip r:embed="rId3"/>
          <a:srcRect r="444" b="-245"/>
          <a:stretch>
            <a:fillRect/>
          </a:stretch>
        </p:blipFill>
        <p:spPr>
          <a:xfrm>
            <a:off x="334739" y="2560256"/>
            <a:ext cx="6907392" cy="1715092"/>
          </a:xfrm>
          <a:prstGeom prst="rect">
            <a:avLst/>
          </a:prstGeom>
        </p:spPr>
      </p:pic>
    </p:spTree>
    <p:extLst>
      <p:ext uri="{BB962C8B-B14F-4D97-AF65-F5344CB8AC3E}">
        <p14:creationId xmlns:p14="http://schemas.microsoft.com/office/powerpoint/2010/main" val="18611752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E1990-EA04-F44D-0807-6BB832254A8A}"/>
              </a:ext>
            </a:extLst>
          </p:cNvPr>
          <p:cNvSpPr>
            <a:spLocks noGrp="1"/>
          </p:cNvSpPr>
          <p:nvPr>
            <p:ph type="title"/>
          </p:nvPr>
        </p:nvSpPr>
        <p:spPr/>
        <p:txBody>
          <a:bodyPr/>
          <a:lstStyle/>
          <a:p>
            <a:r>
              <a:rPr lang="en-GB"/>
              <a:t>8.6 Sexual Offences</a:t>
            </a:r>
          </a:p>
        </p:txBody>
      </p:sp>
      <p:sp>
        <p:nvSpPr>
          <p:cNvPr id="4" name="TextBox 3">
            <a:extLst>
              <a:ext uri="{FF2B5EF4-FFF2-40B4-BE49-F238E27FC236}">
                <a16:creationId xmlns:a16="http://schemas.microsoft.com/office/drawing/2014/main" id="{181AD162-7257-F26A-0275-E281EE2A19E2}"/>
              </a:ext>
            </a:extLst>
          </p:cNvPr>
          <p:cNvSpPr txBox="1"/>
          <p:nvPr/>
        </p:nvSpPr>
        <p:spPr>
          <a:xfrm>
            <a:off x="561509" y="1432299"/>
            <a:ext cx="7972891" cy="584775"/>
          </a:xfrm>
          <a:prstGeom prst="rect">
            <a:avLst/>
          </a:prstGeom>
          <a:noFill/>
          <a:ln>
            <a:noFill/>
          </a:ln>
        </p:spPr>
        <p:txBody>
          <a:bodyPr wrap="square" rtlCol="0">
            <a:spAutoFit/>
          </a:bodyPr>
          <a:lstStyle/>
          <a:p>
            <a:r>
              <a:rPr lang="en-GB" sz="1600" b="1">
                <a:latin typeface="Arial" panose="020B0604020202020204" pitchFamily="34" charset="0"/>
                <a:cs typeface="Arial" panose="020B0604020202020204" pitchFamily="34" charset="0"/>
              </a:rPr>
              <a:t>Figure 10: Number of years between offence start date and offence recorded date for police recorded sexual offences in South Cambridgeshire, 2022 to 2025</a:t>
            </a:r>
            <a:endParaRPr lang="en-GB" sz="2000" b="1"/>
          </a:p>
        </p:txBody>
      </p:sp>
      <p:sp>
        <p:nvSpPr>
          <p:cNvPr id="5" name="TextBox 4">
            <a:extLst>
              <a:ext uri="{FF2B5EF4-FFF2-40B4-BE49-F238E27FC236}">
                <a16:creationId xmlns:a16="http://schemas.microsoft.com/office/drawing/2014/main" id="{B50B4708-22F2-8E56-C41D-61FC17881692}"/>
              </a:ext>
            </a:extLst>
          </p:cNvPr>
          <p:cNvSpPr txBox="1"/>
          <p:nvPr/>
        </p:nvSpPr>
        <p:spPr>
          <a:xfrm>
            <a:off x="7978140" y="3074670"/>
            <a:ext cx="3945665" cy="1569660"/>
          </a:xfrm>
          <a:prstGeom prst="rect">
            <a:avLst/>
          </a:prstGeom>
          <a:noFill/>
        </p:spPr>
        <p:txBody>
          <a:bodyPr wrap="square" rtlCol="0">
            <a:spAutoFit/>
          </a:bodyPr>
          <a:lstStyle/>
          <a:p>
            <a:r>
              <a:rPr lang="en-GB" sz="1600">
                <a:latin typeface="Arial" panose="020B0604020202020204" pitchFamily="34" charset="0"/>
                <a:cs typeface="Arial" panose="020B0604020202020204" pitchFamily="34" charset="0"/>
              </a:rPr>
              <a:t>The proportion of historical offences decreased slightly in 2025, accounting for 22% of all sexual offences recorded in this period. </a:t>
            </a:r>
            <a:r>
              <a:rPr lang="en-GB" sz="1600">
                <a:cs typeface="Arial" panose="020B0604020202020204" pitchFamily="34" charset="0"/>
              </a:rPr>
              <a:t>In 2024, this proportion was 25%.</a:t>
            </a:r>
          </a:p>
          <a:p>
            <a:endParaRPr lang="en-GB" sz="1600">
              <a:cs typeface="Arial" panose="020B0604020202020204" pitchFamily="34" charset="0"/>
            </a:endParaRPr>
          </a:p>
        </p:txBody>
      </p:sp>
      <p:sp>
        <p:nvSpPr>
          <p:cNvPr id="3" name="TextBox 2">
            <a:extLst>
              <a:ext uri="{FF2B5EF4-FFF2-40B4-BE49-F238E27FC236}">
                <a16:creationId xmlns:a16="http://schemas.microsoft.com/office/drawing/2014/main" id="{5B9211A1-F560-C494-7661-176764BCA1F0}"/>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 </a:t>
            </a:r>
            <a:r>
              <a:rPr lang="en-US" sz="1100" kern="1200">
                <a:latin typeface="+mn-lt"/>
                <a:ea typeface="+mn-ea"/>
                <a:cs typeface="+mn-cs"/>
              </a:rPr>
              <a:t>using data provided by Cambridgeshire Constabulary.</a:t>
            </a:r>
          </a:p>
        </p:txBody>
      </p:sp>
      <p:sp>
        <p:nvSpPr>
          <p:cNvPr id="8" name="Action Button: Go Home 7">
            <a:hlinkClick r:id="rId3" action="ppaction://hlinksldjump" highlightClick="1"/>
            <a:extLst>
              <a:ext uri="{FF2B5EF4-FFF2-40B4-BE49-F238E27FC236}">
                <a16:creationId xmlns:a16="http://schemas.microsoft.com/office/drawing/2014/main" id="{4860AC71-1C34-8D84-B17D-1ED99A1C7037}"/>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Stacked bar chart showing reporting lag for police recorded sexual offences in South Cambridgeshire (2022–2025). Most offences are reported within 12 months (75–78% each year). Reports delayed by 1 to under 5 years account for around 10–14%, while smaller shares are reported after 5–10 years (3–5%) and 10+ years (7–8%).">
            <a:extLst>
              <a:ext uri="{FF2B5EF4-FFF2-40B4-BE49-F238E27FC236}">
                <a16:creationId xmlns:a16="http://schemas.microsoft.com/office/drawing/2014/main" id="{3E5AAFF6-9467-9142-878D-D62416908001}"/>
              </a:ext>
            </a:extLst>
          </p:cNvPr>
          <p:cNvPicPr>
            <a:picLocks noChangeAspect="1"/>
          </p:cNvPicPr>
          <p:nvPr/>
        </p:nvPicPr>
        <p:blipFill>
          <a:blip r:embed="rId4"/>
          <a:stretch>
            <a:fillRect/>
          </a:stretch>
        </p:blipFill>
        <p:spPr>
          <a:xfrm>
            <a:off x="561509" y="2065401"/>
            <a:ext cx="7007095" cy="3538434"/>
          </a:xfrm>
          <a:prstGeom prst="rect">
            <a:avLst/>
          </a:prstGeom>
        </p:spPr>
      </p:pic>
    </p:spTree>
    <p:extLst>
      <p:ext uri="{BB962C8B-B14F-4D97-AF65-F5344CB8AC3E}">
        <p14:creationId xmlns:p14="http://schemas.microsoft.com/office/powerpoint/2010/main" val="16480131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9FA56-B5DC-8EEC-7586-243D6E8A8D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F3930E-19D2-A4DA-3720-28B995B591C9}"/>
              </a:ext>
            </a:extLst>
          </p:cNvPr>
          <p:cNvSpPr>
            <a:spLocks noGrp="1"/>
          </p:cNvSpPr>
          <p:nvPr>
            <p:ph type="title"/>
          </p:nvPr>
        </p:nvSpPr>
        <p:spPr>
          <a:xfrm>
            <a:off x="285070" y="331596"/>
            <a:ext cx="10515600" cy="1214438"/>
          </a:xfrm>
        </p:spPr>
        <p:txBody>
          <a:bodyPr/>
          <a:lstStyle/>
          <a:p>
            <a:r>
              <a:rPr lang="en-GB" sz="4000"/>
              <a:t>8.7 Miscellaneous Crimes Against Society</a:t>
            </a:r>
          </a:p>
        </p:txBody>
      </p:sp>
      <p:sp>
        <p:nvSpPr>
          <p:cNvPr id="4" name="TextBox 3">
            <a:extLst>
              <a:ext uri="{FF2B5EF4-FFF2-40B4-BE49-F238E27FC236}">
                <a16:creationId xmlns:a16="http://schemas.microsoft.com/office/drawing/2014/main" id="{30FE2F34-80DA-DC8C-714C-C5C166DB16D7}"/>
              </a:ext>
            </a:extLst>
          </p:cNvPr>
          <p:cNvSpPr txBox="1"/>
          <p:nvPr/>
        </p:nvSpPr>
        <p:spPr>
          <a:xfrm>
            <a:off x="191392" y="1482116"/>
            <a:ext cx="7178237" cy="584775"/>
          </a:xfrm>
          <a:prstGeom prst="rect">
            <a:avLst/>
          </a:prstGeom>
          <a:noFill/>
          <a:ln>
            <a:noFill/>
          </a:ln>
        </p:spPr>
        <p:txBody>
          <a:bodyPr wrap="square" rtlCol="0">
            <a:spAutoFit/>
          </a:bodyPr>
          <a:lstStyle/>
          <a:p>
            <a:r>
              <a:rPr lang="en-GB" sz="1600" b="1">
                <a:latin typeface="Arial" panose="020B0604020202020204" pitchFamily="34" charset="0"/>
                <a:cs typeface="Arial" panose="020B0604020202020204" pitchFamily="34" charset="0"/>
              </a:rPr>
              <a:t>Figure 11: </a:t>
            </a:r>
            <a:r>
              <a:rPr lang="en-GB" sz="1600" b="1">
                <a:cs typeface="Arial" panose="020B0604020202020204" pitchFamily="34" charset="0"/>
              </a:rPr>
              <a:t>Annual trend in police recorded miscellaneous crimes against society offences in South Cambridgeshire, 2022 to 2025</a:t>
            </a:r>
            <a:endParaRPr lang="en-GB" sz="2000" b="1"/>
          </a:p>
        </p:txBody>
      </p:sp>
      <p:sp>
        <p:nvSpPr>
          <p:cNvPr id="5" name="TextBox 4">
            <a:extLst>
              <a:ext uri="{FF2B5EF4-FFF2-40B4-BE49-F238E27FC236}">
                <a16:creationId xmlns:a16="http://schemas.microsoft.com/office/drawing/2014/main" id="{066F0F9E-BF2E-D539-A0AA-4600A483E4E8}"/>
              </a:ext>
            </a:extLst>
          </p:cNvPr>
          <p:cNvSpPr txBox="1"/>
          <p:nvPr/>
        </p:nvSpPr>
        <p:spPr>
          <a:xfrm>
            <a:off x="7637950" y="1482116"/>
            <a:ext cx="4362657" cy="4708981"/>
          </a:xfrm>
          <a:prstGeom prst="rect">
            <a:avLst/>
          </a:prstGeom>
          <a:noFill/>
        </p:spPr>
        <p:txBody>
          <a:bodyPr wrap="square" rtlCol="0">
            <a:spAutoFit/>
          </a:bodyPr>
          <a:lstStyle/>
          <a:p>
            <a:pPr marL="285750" indent="-285750">
              <a:buFont typeface="Arial" panose="020B0604020202020204" pitchFamily="34" charset="0"/>
              <a:buChar char="•"/>
            </a:pPr>
            <a:r>
              <a:rPr lang="en-GB" sz="1500">
                <a:cs typeface="Arial" panose="020B0604020202020204" pitchFamily="34" charset="0"/>
              </a:rPr>
              <a:t>In the last year, offence counts increased by 15% (+30 offences). This meant that counts reached the highest seen in the last four years.</a:t>
            </a:r>
          </a:p>
          <a:p>
            <a:pPr marL="285750" indent="-285750">
              <a:buFont typeface="Arial" panose="020B0604020202020204" pitchFamily="34" charset="0"/>
              <a:buChar char="•"/>
            </a:pPr>
            <a:endParaRPr lang="en-GB" sz="1500">
              <a:cs typeface="Arial" panose="020B0604020202020204" pitchFamily="34" charset="0"/>
            </a:endParaRPr>
          </a:p>
          <a:p>
            <a:pPr marL="285750" indent="-285750">
              <a:buFont typeface="Arial" panose="020B0604020202020204" pitchFamily="34" charset="0"/>
              <a:buChar char="•"/>
            </a:pPr>
            <a:r>
              <a:rPr lang="en-GB" sz="1500">
                <a:cs typeface="Arial" panose="020B0604020202020204" pitchFamily="34" charset="0"/>
              </a:rPr>
              <a:t>Further analysis into the notable increase in miscellaneous crimes against society between 2024 and 2025 was conducted. During this analysis, the short title of offences was analysed to gain a better understanding into the nature of offences recorded under this crime type. </a:t>
            </a:r>
          </a:p>
          <a:p>
            <a:pPr marL="285750" indent="-285750">
              <a:buFont typeface="Arial" panose="020B0604020202020204" pitchFamily="34" charset="0"/>
              <a:buChar char="•"/>
            </a:pPr>
            <a:endParaRPr lang="en-GB" sz="1500">
              <a:cs typeface="Arial" panose="020B0604020202020204" pitchFamily="34" charset="0"/>
            </a:endParaRPr>
          </a:p>
          <a:p>
            <a:pPr marL="285750" indent="-285750">
              <a:buFont typeface="Arial" panose="020B0604020202020204" pitchFamily="34" charset="0"/>
              <a:buChar char="•"/>
            </a:pPr>
            <a:r>
              <a:rPr lang="en-GB" sz="1500">
                <a:cs typeface="Arial" panose="020B0604020202020204" pitchFamily="34" charset="0"/>
              </a:rPr>
              <a:t>The highest proportion was accounted for by the short title of ‘take or to make or to distribute indecent photographs or pseudo- photographs, of children’, at 41%. This was followed by ‘threats to destroy or damage property’ at 26%.</a:t>
            </a:r>
          </a:p>
          <a:p>
            <a:endParaRPr lang="en-GB" sz="1500">
              <a:cs typeface="Arial" panose="020B0604020202020204" pitchFamily="34" charset="0"/>
            </a:endParaRPr>
          </a:p>
        </p:txBody>
      </p:sp>
      <p:sp>
        <p:nvSpPr>
          <p:cNvPr id="3" name="TextBox 2">
            <a:extLst>
              <a:ext uri="{FF2B5EF4-FFF2-40B4-BE49-F238E27FC236}">
                <a16:creationId xmlns:a16="http://schemas.microsoft.com/office/drawing/2014/main" id="{FD79F8FB-F471-4101-A6E1-CCF9F259B1F8}"/>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 </a:t>
            </a:r>
            <a:r>
              <a:rPr lang="en-US" sz="1100" kern="1200">
                <a:latin typeface="+mn-lt"/>
                <a:ea typeface="+mn-ea"/>
                <a:cs typeface="+mn-cs"/>
              </a:rPr>
              <a:t>using data provided by Cambridgeshire Constabulary.</a:t>
            </a:r>
          </a:p>
        </p:txBody>
      </p:sp>
      <p:sp>
        <p:nvSpPr>
          <p:cNvPr id="8" name="Action Button: Go Home 7">
            <a:hlinkClick r:id="rId3" action="ppaction://hlinksldjump" highlightClick="1"/>
            <a:extLst>
              <a:ext uri="{FF2B5EF4-FFF2-40B4-BE49-F238E27FC236}">
                <a16:creationId xmlns:a16="http://schemas.microsoft.com/office/drawing/2014/main" id="{77C5441E-5516-0ED7-75ED-B7EFE0DF316C}"/>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Bar chart showing miscellaneous crimes against society in South Cambridgeshire from 2022 to 2025. Offences increase from 190 in 2022 to 203 in 2023, remain stable in 2024 (203), and then rise to 233 in 2025, indicating a gradual upward trend.">
            <a:extLst>
              <a:ext uri="{FF2B5EF4-FFF2-40B4-BE49-F238E27FC236}">
                <a16:creationId xmlns:a16="http://schemas.microsoft.com/office/drawing/2014/main" id="{51F8AAFD-5941-46A4-F293-36FA6BE09E66}"/>
              </a:ext>
            </a:extLst>
          </p:cNvPr>
          <p:cNvPicPr>
            <a:picLocks noChangeAspect="1"/>
          </p:cNvPicPr>
          <p:nvPr/>
        </p:nvPicPr>
        <p:blipFill>
          <a:blip r:embed="rId4"/>
          <a:srcRect t="3467"/>
          <a:stretch>
            <a:fillRect/>
          </a:stretch>
        </p:blipFill>
        <p:spPr>
          <a:xfrm>
            <a:off x="191392" y="2167252"/>
            <a:ext cx="7276208" cy="3038509"/>
          </a:xfrm>
          <a:prstGeom prst="rect">
            <a:avLst/>
          </a:prstGeom>
        </p:spPr>
      </p:pic>
    </p:spTree>
    <p:extLst>
      <p:ext uri="{BB962C8B-B14F-4D97-AF65-F5344CB8AC3E}">
        <p14:creationId xmlns:p14="http://schemas.microsoft.com/office/powerpoint/2010/main" val="10477860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FCB19-7414-B0B9-B280-2E7F9E5129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E18BF7-74FF-0E43-549A-A9C3A43495FB}"/>
              </a:ext>
            </a:extLst>
          </p:cNvPr>
          <p:cNvSpPr>
            <a:spLocks noGrp="1"/>
          </p:cNvSpPr>
          <p:nvPr>
            <p:ph type="title"/>
          </p:nvPr>
        </p:nvSpPr>
        <p:spPr/>
        <p:txBody>
          <a:bodyPr/>
          <a:lstStyle/>
          <a:p>
            <a:r>
              <a:rPr lang="en-GB"/>
              <a:t>8.8 Domestic Abuse</a:t>
            </a:r>
          </a:p>
        </p:txBody>
      </p:sp>
      <p:sp>
        <p:nvSpPr>
          <p:cNvPr id="5" name="TextBox 4">
            <a:extLst>
              <a:ext uri="{FF2B5EF4-FFF2-40B4-BE49-F238E27FC236}">
                <a16:creationId xmlns:a16="http://schemas.microsoft.com/office/drawing/2014/main" id="{2BED53FD-3777-B405-EDF7-215B119DE39E}"/>
              </a:ext>
            </a:extLst>
          </p:cNvPr>
          <p:cNvSpPr txBox="1"/>
          <p:nvPr/>
        </p:nvSpPr>
        <p:spPr>
          <a:xfrm>
            <a:off x="225881" y="1489427"/>
            <a:ext cx="6322462"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a:solidFill>
                  <a:schemeClr val="tx1"/>
                </a:solidFill>
                <a:latin typeface="+mj-lt"/>
                <a:cs typeface="Arial" panose="020B0604020202020204" pitchFamily="34" charset="0"/>
              </a:rPr>
              <a:t>Table 5: Police recorded Domestic Abuse (</a:t>
            </a:r>
            <a:r>
              <a:rPr lang="en-GB" sz="1600" b="1">
                <a:solidFill>
                  <a:schemeClr val="tx1"/>
                </a:solidFill>
                <a:latin typeface="+mj-lt"/>
              </a:rPr>
              <a:t>DA) incidents and crimes recorded in South Cambridgeshire, </a:t>
            </a:r>
            <a:r>
              <a:rPr lang="en-GB" sz="1600" b="1">
                <a:solidFill>
                  <a:schemeClr val="tx1"/>
                </a:solidFill>
                <a:latin typeface="+mj-lt"/>
                <a:cs typeface="Arial" panose="020B0604020202020204" pitchFamily="34" charset="0"/>
              </a:rPr>
              <a:t>2022 to 2025</a:t>
            </a:r>
            <a:endParaRPr lang="en-GB" sz="1600" b="1">
              <a:solidFill>
                <a:schemeClr val="tx1"/>
              </a:solidFill>
              <a:latin typeface="+mj-lt"/>
            </a:endParaRPr>
          </a:p>
        </p:txBody>
      </p:sp>
      <p:sp>
        <p:nvSpPr>
          <p:cNvPr id="3" name="TextBox 2">
            <a:extLst>
              <a:ext uri="{FF2B5EF4-FFF2-40B4-BE49-F238E27FC236}">
                <a16:creationId xmlns:a16="http://schemas.microsoft.com/office/drawing/2014/main" id="{AD3B141B-C94D-6853-E640-B6692FEDCFB6}"/>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Table has been produced by </a:t>
            </a:r>
            <a:r>
              <a:rPr lang="en-US" sz="1100"/>
              <a:t>Cambridgeshire County Council’s </a:t>
            </a:r>
            <a:r>
              <a:rPr lang="en-GB" sz="1100"/>
              <a:t>Communities and Demography PI Team</a:t>
            </a:r>
            <a:r>
              <a:rPr lang="en-US" sz="1100"/>
              <a:t>, </a:t>
            </a:r>
            <a:r>
              <a:rPr lang="en-US" sz="1100" kern="1200">
                <a:latin typeface="+mn-lt"/>
                <a:ea typeface="+mn-ea"/>
                <a:cs typeface="+mn-cs"/>
              </a:rPr>
              <a:t>using data provided by Cambridgeshire Constabulary.</a:t>
            </a:r>
          </a:p>
        </p:txBody>
      </p:sp>
      <p:sp>
        <p:nvSpPr>
          <p:cNvPr id="8" name="Action Button: Go Home 7">
            <a:hlinkClick r:id="rId3" action="ppaction://hlinksldjump" highlightClick="1"/>
            <a:extLst>
              <a:ext uri="{FF2B5EF4-FFF2-40B4-BE49-F238E27FC236}">
                <a16:creationId xmlns:a16="http://schemas.microsoft.com/office/drawing/2014/main" id="{A5D3AEFA-D359-796F-8653-39B098364AAC}"/>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Table 10" descr="Table showing police recorded domestic abuse (DA) incidents and crimes in South Cambridgeshire from 2022 to 2025. Total DA incidents and crimes increase from 1,971 in 2022 to 2,304 in 2025. DA‑marked crimes fluctuate (1,325 to 1,333), while total incidents rise from 1,501 to 1,848. Incidents resulting in a recorded crime increase slightly (855 to 877), while incidents recorded as incident‑only increase more (646 to 971), with the proportion of incidents resulting in a crime falling from 57% to 47%.">
            <a:extLst>
              <a:ext uri="{FF2B5EF4-FFF2-40B4-BE49-F238E27FC236}">
                <a16:creationId xmlns:a16="http://schemas.microsoft.com/office/drawing/2014/main" id="{C185797D-A59B-9975-E91D-919F7F003E4C}"/>
              </a:ext>
            </a:extLst>
          </p:cNvPr>
          <p:cNvGraphicFramePr>
            <a:graphicFrameLocks noGrp="1"/>
          </p:cNvGraphicFramePr>
          <p:nvPr>
            <p:extLst>
              <p:ext uri="{D42A27DB-BD31-4B8C-83A1-F6EECF244321}">
                <p14:modId xmlns:p14="http://schemas.microsoft.com/office/powerpoint/2010/main" val="1857182151"/>
              </p:ext>
            </p:extLst>
          </p:nvPr>
        </p:nvGraphicFramePr>
        <p:xfrm>
          <a:off x="309923" y="2109539"/>
          <a:ext cx="6498649" cy="2917927"/>
        </p:xfrm>
        <a:graphic>
          <a:graphicData uri="http://schemas.openxmlformats.org/drawingml/2006/table">
            <a:tbl>
              <a:tblPr>
                <a:tableStyleId>{5940675A-B579-460E-94D1-54222C63F5DA}</a:tableStyleId>
              </a:tblPr>
              <a:tblGrid>
                <a:gridCol w="3797913">
                  <a:extLst>
                    <a:ext uri="{9D8B030D-6E8A-4147-A177-3AD203B41FA5}">
                      <a16:colId xmlns:a16="http://schemas.microsoft.com/office/drawing/2014/main" val="3641816306"/>
                    </a:ext>
                  </a:extLst>
                </a:gridCol>
                <a:gridCol w="675184">
                  <a:extLst>
                    <a:ext uri="{9D8B030D-6E8A-4147-A177-3AD203B41FA5}">
                      <a16:colId xmlns:a16="http://schemas.microsoft.com/office/drawing/2014/main" val="2792432206"/>
                    </a:ext>
                  </a:extLst>
                </a:gridCol>
                <a:gridCol w="675184">
                  <a:extLst>
                    <a:ext uri="{9D8B030D-6E8A-4147-A177-3AD203B41FA5}">
                      <a16:colId xmlns:a16="http://schemas.microsoft.com/office/drawing/2014/main" val="3227905832"/>
                    </a:ext>
                  </a:extLst>
                </a:gridCol>
                <a:gridCol w="675184">
                  <a:extLst>
                    <a:ext uri="{9D8B030D-6E8A-4147-A177-3AD203B41FA5}">
                      <a16:colId xmlns:a16="http://schemas.microsoft.com/office/drawing/2014/main" val="1380083147"/>
                    </a:ext>
                  </a:extLst>
                </a:gridCol>
                <a:gridCol w="675184">
                  <a:extLst>
                    <a:ext uri="{9D8B030D-6E8A-4147-A177-3AD203B41FA5}">
                      <a16:colId xmlns:a16="http://schemas.microsoft.com/office/drawing/2014/main" val="4145905128"/>
                    </a:ext>
                  </a:extLst>
                </a:gridCol>
              </a:tblGrid>
              <a:tr h="335263">
                <a:tc>
                  <a:txBody>
                    <a:bodyPr/>
                    <a:lstStyle/>
                    <a:p>
                      <a:pPr algn="l" fontAlgn="b">
                        <a:buNone/>
                      </a:pPr>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b="0" u="none" strike="noStrike">
                          <a:effectLst/>
                        </a:rPr>
                        <a:t>2022</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b="0" u="none" strike="noStrike">
                          <a:effectLst/>
                        </a:rPr>
                        <a:t>2023</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b="0" u="none" strike="noStrike">
                          <a:effectLst/>
                        </a:rPr>
                        <a:t>2024</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b="0" u="none" strike="noStrike">
                          <a:effectLst/>
                        </a:rPr>
                        <a:t>2025</a:t>
                      </a:r>
                      <a:endParaRPr lang="en-GB"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652137975"/>
                  </a:ext>
                </a:extLst>
              </a:tr>
              <a:tr h="621971">
                <a:tc>
                  <a:txBody>
                    <a:bodyPr/>
                    <a:lstStyle/>
                    <a:p>
                      <a:pPr algn="l" fontAlgn="b">
                        <a:buNone/>
                      </a:pPr>
                      <a:r>
                        <a:rPr lang="en-GB" sz="1600" u="none" strike="noStrike">
                          <a:effectLst/>
                        </a:rPr>
                        <a:t>Total police recorded DA (non-crimed incidents &amp; crimes)</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1971</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1854</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1986</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2304</a:t>
                      </a:r>
                      <a:endParaRPr lang="en-GB"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30450775"/>
                  </a:ext>
                </a:extLst>
              </a:tr>
              <a:tr h="335263">
                <a:tc>
                  <a:txBody>
                    <a:bodyPr/>
                    <a:lstStyle/>
                    <a:p>
                      <a:pPr algn="l" fontAlgn="b">
                        <a:buNone/>
                      </a:pPr>
                      <a:r>
                        <a:rPr lang="en-GB" sz="1600" u="none" strike="noStrike">
                          <a:effectLst/>
                        </a:rPr>
                        <a:t>Total DA marked crimes</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1325</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1146</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1250</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1333</a:t>
                      </a:r>
                      <a:endParaRPr lang="en-GB"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35058355"/>
                  </a:ext>
                </a:extLst>
              </a:tr>
              <a:tr h="335263">
                <a:tc>
                  <a:txBody>
                    <a:bodyPr/>
                    <a:lstStyle/>
                    <a:p>
                      <a:pPr algn="l" fontAlgn="b">
                        <a:buNone/>
                      </a:pPr>
                      <a:r>
                        <a:rPr lang="en-GB" sz="1600" u="none" strike="noStrike">
                          <a:effectLst/>
                        </a:rPr>
                        <a:t>Total DA incidents</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1501</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1470</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1571</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1848</a:t>
                      </a:r>
                      <a:endParaRPr lang="en-GB"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61811440"/>
                  </a:ext>
                </a:extLst>
              </a:tr>
              <a:tr h="619641">
                <a:tc>
                  <a:txBody>
                    <a:bodyPr/>
                    <a:lstStyle/>
                    <a:p>
                      <a:pPr algn="l" fontAlgn="b">
                        <a:buNone/>
                      </a:pPr>
                      <a:r>
                        <a:rPr lang="en-GB" sz="1600" u="none" strike="noStrike">
                          <a:effectLst/>
                        </a:rPr>
                        <a:t>Incidents that result in a crime being recorded</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855</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762</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835</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877</a:t>
                      </a:r>
                      <a:endParaRPr lang="en-GB"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26667022"/>
                  </a:ext>
                </a:extLst>
              </a:tr>
              <a:tr h="335263">
                <a:tc>
                  <a:txBody>
                    <a:bodyPr/>
                    <a:lstStyle/>
                    <a:p>
                      <a:pPr algn="l" fontAlgn="b">
                        <a:buNone/>
                      </a:pPr>
                      <a:r>
                        <a:rPr lang="en-GB" sz="1600" u="none" strike="noStrike">
                          <a:effectLst/>
                        </a:rPr>
                        <a:t>Incidents that remain as incident only</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646</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708</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736</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971</a:t>
                      </a:r>
                      <a:endParaRPr lang="en-GB"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36244693"/>
                  </a:ext>
                </a:extLst>
              </a:tr>
              <a:tr h="335263">
                <a:tc>
                  <a:txBody>
                    <a:bodyPr/>
                    <a:lstStyle/>
                    <a:p>
                      <a:pPr algn="l" fontAlgn="b">
                        <a:buNone/>
                      </a:pPr>
                      <a:r>
                        <a:rPr lang="en-GB" sz="1600" u="none" strike="noStrike">
                          <a:effectLst/>
                        </a:rPr>
                        <a:t>Proportion of incidents that were 'crimed'</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57%</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52%</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53%</a:t>
                      </a:r>
                      <a:endParaRPr lang="en-GB"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buNone/>
                      </a:pPr>
                      <a:r>
                        <a:rPr lang="en-GB" sz="1600" u="none" strike="noStrike">
                          <a:effectLst/>
                        </a:rPr>
                        <a:t>47%</a:t>
                      </a:r>
                      <a:endParaRPr lang="en-GB"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7345506"/>
                  </a:ext>
                </a:extLst>
              </a:tr>
            </a:tbl>
          </a:graphicData>
        </a:graphic>
      </p:graphicFrame>
      <p:sp>
        <p:nvSpPr>
          <p:cNvPr id="4" name="TextBox 3">
            <a:extLst>
              <a:ext uri="{FF2B5EF4-FFF2-40B4-BE49-F238E27FC236}">
                <a16:creationId xmlns:a16="http://schemas.microsoft.com/office/drawing/2014/main" id="{13957965-97BC-F5FE-65B0-7245822ED668}"/>
              </a:ext>
            </a:extLst>
          </p:cNvPr>
          <p:cNvSpPr txBox="1"/>
          <p:nvPr/>
        </p:nvSpPr>
        <p:spPr>
          <a:xfrm>
            <a:off x="7168789" y="2384217"/>
            <a:ext cx="4241015" cy="2554545"/>
          </a:xfrm>
          <a:prstGeom prst="rect">
            <a:avLst/>
          </a:prstGeom>
          <a:noFill/>
        </p:spPr>
        <p:txBody>
          <a:bodyPr wrap="square" rtlCol="0">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6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DA related incidents saw an increase of 18% between 2024 and 2025 (+277 incidents; 1571 to 1848). This is the highest count seen over the last four years as shown in Table </a:t>
            </a:r>
            <a:r>
              <a:rPr lang="en-GB" sz="1600">
                <a:cs typeface="Arial" panose="020B0604020202020204" pitchFamily="34" charset="0"/>
              </a:rPr>
              <a:t>5.</a:t>
            </a:r>
            <a:endPar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6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Just under half of reported DA incidents were ‘crimed’ at 47% (877/1848); this is the smallest proportion across the last four years.</a:t>
            </a:r>
            <a:endParaRPr kumimoji="0" lang="en-GB"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183606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F9FE8-97E6-9931-B695-2F50483D07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BDEF50-1796-0969-40F6-1FC070043D60}"/>
              </a:ext>
            </a:extLst>
          </p:cNvPr>
          <p:cNvSpPr>
            <a:spLocks noGrp="1"/>
          </p:cNvSpPr>
          <p:nvPr>
            <p:ph type="title"/>
          </p:nvPr>
        </p:nvSpPr>
        <p:spPr/>
        <p:txBody>
          <a:bodyPr/>
          <a:lstStyle/>
          <a:p>
            <a:r>
              <a:rPr lang="en-GB"/>
              <a:t>8.8 Domestic Abuse</a:t>
            </a:r>
          </a:p>
        </p:txBody>
      </p:sp>
      <p:sp>
        <p:nvSpPr>
          <p:cNvPr id="5" name="TextBox 4">
            <a:extLst>
              <a:ext uri="{FF2B5EF4-FFF2-40B4-BE49-F238E27FC236}">
                <a16:creationId xmlns:a16="http://schemas.microsoft.com/office/drawing/2014/main" id="{6B6C284A-ABAF-13AC-0019-53C8E6F920F3}"/>
              </a:ext>
            </a:extLst>
          </p:cNvPr>
          <p:cNvSpPr txBox="1"/>
          <p:nvPr/>
        </p:nvSpPr>
        <p:spPr>
          <a:xfrm>
            <a:off x="225880" y="1489427"/>
            <a:ext cx="7019341"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a:solidFill>
                  <a:schemeClr val="tx1"/>
                </a:solidFill>
                <a:latin typeface="Arial" panose="020B0604020202020204" pitchFamily="34" charset="0"/>
                <a:cs typeface="Arial" panose="020B0604020202020204" pitchFamily="34" charset="0"/>
              </a:rPr>
              <a:t>Figure 12: Police recorded Domestic Abuse (DA) crimes and incidents (non-crimed only) in South Cambridgeshire, 2022 to 2025</a:t>
            </a:r>
            <a:endParaRPr lang="en-GB" sz="2000" b="1">
              <a:solidFill>
                <a:schemeClr val="tx1"/>
              </a:solidFill>
            </a:endParaRPr>
          </a:p>
        </p:txBody>
      </p:sp>
      <p:sp>
        <p:nvSpPr>
          <p:cNvPr id="3" name="TextBox 2">
            <a:extLst>
              <a:ext uri="{FF2B5EF4-FFF2-40B4-BE49-F238E27FC236}">
                <a16:creationId xmlns:a16="http://schemas.microsoft.com/office/drawing/2014/main" id="{B38EE280-536C-04FC-6295-6E170855B310}"/>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 </a:t>
            </a:r>
            <a:r>
              <a:rPr lang="en-US" sz="1100" kern="1200">
                <a:latin typeface="+mn-lt"/>
                <a:ea typeface="+mn-ea"/>
                <a:cs typeface="+mn-cs"/>
              </a:rPr>
              <a:t>using data provided by Cambridgeshire Constabulary.</a:t>
            </a:r>
          </a:p>
        </p:txBody>
      </p:sp>
      <p:sp>
        <p:nvSpPr>
          <p:cNvPr id="7" name="Action Button: Go Home 6">
            <a:hlinkClick r:id="rId3" action="ppaction://hlinksldjump" highlightClick="1"/>
            <a:extLst>
              <a:ext uri="{FF2B5EF4-FFF2-40B4-BE49-F238E27FC236}">
                <a16:creationId xmlns:a16="http://schemas.microsoft.com/office/drawing/2014/main" id="{A0F810D5-8864-9EB4-73E6-3CAE7CC52D72}"/>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Line chart showing domestic abuse (DA) crimes, non-crimed incidents, and total cases in South Cambridgeshire from 2022 to 2025. Total cases decrease slightly from about 1,970 in 2022 to 1,850 in 2023, then rise to around 2,300 in 2025. DA crimes decline in 2023 before increasing again, while non-crimed incidents steadily rise across the period, reaching just under 1,000 in 2025.">
            <a:extLst>
              <a:ext uri="{FF2B5EF4-FFF2-40B4-BE49-F238E27FC236}">
                <a16:creationId xmlns:a16="http://schemas.microsoft.com/office/drawing/2014/main" id="{8D574AC3-27D5-6CDC-B7A6-29F2398406B1}"/>
              </a:ext>
            </a:extLst>
          </p:cNvPr>
          <p:cNvPicPr>
            <a:picLocks noChangeAspect="1"/>
          </p:cNvPicPr>
          <p:nvPr/>
        </p:nvPicPr>
        <p:blipFill>
          <a:blip r:embed="rId4"/>
          <a:stretch>
            <a:fillRect/>
          </a:stretch>
        </p:blipFill>
        <p:spPr>
          <a:xfrm>
            <a:off x="225879" y="2171943"/>
            <a:ext cx="7019342" cy="3200820"/>
          </a:xfrm>
          <a:prstGeom prst="rect">
            <a:avLst/>
          </a:prstGeom>
        </p:spPr>
      </p:pic>
      <p:sp>
        <p:nvSpPr>
          <p:cNvPr id="4" name="TextBox 3">
            <a:extLst>
              <a:ext uri="{FF2B5EF4-FFF2-40B4-BE49-F238E27FC236}">
                <a16:creationId xmlns:a16="http://schemas.microsoft.com/office/drawing/2014/main" id="{FFB3134A-30E7-D281-5AF3-889D89CA3D69}"/>
              </a:ext>
            </a:extLst>
          </p:cNvPr>
          <p:cNvSpPr txBox="1"/>
          <p:nvPr/>
        </p:nvSpPr>
        <p:spPr>
          <a:xfrm>
            <a:off x="7641062" y="2389817"/>
            <a:ext cx="4241015" cy="3046988"/>
          </a:xfrm>
          <a:prstGeom prst="rect">
            <a:avLst/>
          </a:prstGeom>
          <a:noFill/>
        </p:spPr>
        <p:txBody>
          <a:bodyPr wrap="square" rtlCol="0">
            <a:spAutoFit/>
          </a:bodyPr>
          <a:lstStyle/>
          <a:p>
            <a:pPr marL="171450" indent="-171450">
              <a:buFont typeface="Arial" panose="020B0604020202020204" pitchFamily="34" charset="0"/>
              <a:buChar char="•"/>
            </a:pPr>
            <a:r>
              <a:rPr lang="en-GB" sz="1600">
                <a:cs typeface="Arial" panose="020B0604020202020204" pitchFamily="34" charset="0"/>
              </a:rPr>
              <a:t>Overall, total domestic abuse (DA) crimes and incidents saw a notable increase between 2024 and 2025 (+16%; +318; 1,986 to 2,304) (orange line).</a:t>
            </a:r>
          </a:p>
          <a:p>
            <a:endParaRPr lang="en-GB" sz="1600">
              <a:cs typeface="Arial" panose="020B0604020202020204" pitchFamily="34" charset="0"/>
            </a:endParaRPr>
          </a:p>
          <a:p>
            <a:pPr marL="171450" indent="-171450">
              <a:buFont typeface="Arial" panose="020B0604020202020204" pitchFamily="34" charset="0"/>
              <a:buChar char="•"/>
            </a:pPr>
            <a:r>
              <a:rPr lang="en-GB" sz="1600">
                <a:cs typeface="Arial" panose="020B0604020202020204" pitchFamily="34" charset="0"/>
              </a:rPr>
              <a:t>DA marked crimes also increased in the last year (+7%; +83 crimes; 1,250 to 1,333) (light blue line). </a:t>
            </a:r>
          </a:p>
          <a:p>
            <a:pPr marL="171450" indent="-171450">
              <a:buFont typeface="Arial" panose="020B0604020202020204" pitchFamily="34" charset="0"/>
              <a:buChar char="•"/>
            </a:pPr>
            <a:endParaRPr lang="en-GB" sz="1600">
              <a:cs typeface="Arial" panose="020B0604020202020204" pitchFamily="34" charset="0"/>
            </a:endParaRPr>
          </a:p>
          <a:p>
            <a:pPr marL="171450" indent="-171450">
              <a:buFont typeface="Arial" panose="020B0604020202020204" pitchFamily="34" charset="0"/>
              <a:buChar char="•"/>
            </a:pPr>
            <a:r>
              <a:rPr lang="en-GB" sz="1600">
                <a:cs typeface="Arial" panose="020B0604020202020204" pitchFamily="34" charset="0"/>
              </a:rPr>
              <a:t>Incidents that remain as incident only increased by 32% between 2024 and 2025 (+235; 736 to 971) (dark blue line).</a:t>
            </a:r>
          </a:p>
        </p:txBody>
      </p:sp>
    </p:spTree>
    <p:extLst>
      <p:ext uri="{BB962C8B-B14F-4D97-AF65-F5344CB8AC3E}">
        <p14:creationId xmlns:p14="http://schemas.microsoft.com/office/powerpoint/2010/main" val="35015646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29A2C-DCB7-81D2-B2C4-02E16652CA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2995BE-0D5C-518D-3B45-2D44665C65F2}"/>
              </a:ext>
            </a:extLst>
          </p:cNvPr>
          <p:cNvSpPr>
            <a:spLocks noGrp="1"/>
          </p:cNvSpPr>
          <p:nvPr>
            <p:ph type="title"/>
          </p:nvPr>
        </p:nvSpPr>
        <p:spPr/>
        <p:txBody>
          <a:bodyPr/>
          <a:lstStyle/>
          <a:p>
            <a:r>
              <a:rPr lang="en-GB"/>
              <a:t>8.8 Domestic Abuse</a:t>
            </a:r>
          </a:p>
        </p:txBody>
      </p:sp>
      <p:sp>
        <p:nvSpPr>
          <p:cNvPr id="5" name="TextBox 4">
            <a:extLst>
              <a:ext uri="{FF2B5EF4-FFF2-40B4-BE49-F238E27FC236}">
                <a16:creationId xmlns:a16="http://schemas.microsoft.com/office/drawing/2014/main" id="{10DB8BDC-82EF-BA1A-EF4E-88C9FE75EAFB}"/>
              </a:ext>
            </a:extLst>
          </p:cNvPr>
          <p:cNvSpPr txBox="1"/>
          <p:nvPr/>
        </p:nvSpPr>
        <p:spPr>
          <a:xfrm>
            <a:off x="206229" y="1724339"/>
            <a:ext cx="7816623"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a:solidFill>
                  <a:schemeClr val="tx1"/>
                </a:solidFill>
                <a:latin typeface="Arial" panose="020B0604020202020204" pitchFamily="34" charset="0"/>
                <a:cs typeface="Arial" panose="020B0604020202020204" pitchFamily="34" charset="0"/>
              </a:rPr>
              <a:t>Figure 13: Crime type breakdown of Domestic Abuse (DA) related offences recorded in South Cambridgeshire, 2022 to 2025</a:t>
            </a:r>
            <a:endParaRPr lang="en-GB" sz="2000" b="1">
              <a:solidFill>
                <a:schemeClr val="tx1"/>
              </a:solidFill>
            </a:endParaRPr>
          </a:p>
        </p:txBody>
      </p:sp>
      <p:sp>
        <p:nvSpPr>
          <p:cNvPr id="8" name="Rectangle 1">
            <a:extLst>
              <a:ext uri="{FF2B5EF4-FFF2-40B4-BE49-F238E27FC236}">
                <a16:creationId xmlns:a16="http://schemas.microsoft.com/office/drawing/2014/main" id="{72A1CE60-ECCB-A7CF-797B-D304BB577EA4}"/>
              </a:ext>
            </a:extLst>
          </p:cNvPr>
          <p:cNvSpPr>
            <a:spLocks noChangeArrowheads="1"/>
          </p:cNvSpPr>
          <p:nvPr/>
        </p:nvSpPr>
        <p:spPr bwMode="auto">
          <a:xfrm>
            <a:off x="8186057" y="2315698"/>
            <a:ext cx="392430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600" b="0" i="0" u="none" strike="noStrike" cap="none" normalizeH="0" baseline="0">
                <a:ln>
                  <a:noFill/>
                </a:ln>
                <a:effectLst/>
                <a:latin typeface="Arial" panose="020B0604020202020204" pitchFamily="34" charset="0"/>
                <a:ea typeface="Calibri" panose="020F0502020204030204" pitchFamily="34" charset="0"/>
                <a:cs typeface="Arial" panose="020B0604020202020204" pitchFamily="34" charset="0"/>
              </a:rPr>
              <a:t>Similarly to national figures for YE September 2025 (ONS, 2026a), the crime type with the highest proportion is violence against the person (VAP) offences. VAP accounted for 77% of the DA marked crimes in 2025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altLang="en-US" sz="1600" b="0" i="0" u="none" strike="noStrike" cap="none" normalizeH="0" baseline="0">
              <a:ln>
                <a:noFill/>
              </a:ln>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600" b="0" i="0" u="none" strike="noStrike" cap="none" normalizeH="0" baseline="0">
                <a:ln>
                  <a:noFill/>
                </a:ln>
                <a:effectLst/>
                <a:latin typeface="Arial" panose="020B0604020202020204" pitchFamily="34" charset="0"/>
                <a:ea typeface="Calibri" panose="020F0502020204030204" pitchFamily="34" charset="0"/>
                <a:cs typeface="Arial" panose="020B0604020202020204" pitchFamily="34" charset="0"/>
              </a:rPr>
              <a:t>Arson and </a:t>
            </a:r>
            <a:r>
              <a:rPr lang="en-GB" altLang="en-US" sz="1600">
                <a:ea typeface="Calibri" panose="020F0502020204030204" pitchFamily="34" charset="0"/>
                <a:cs typeface="Arial" panose="020B0604020202020204" pitchFamily="34" charset="0"/>
              </a:rPr>
              <a:t>criminal damage </a:t>
            </a:r>
            <a:r>
              <a:rPr kumimoji="0" lang="en-GB" altLang="en-US" sz="1600" b="0" i="0" u="none" strike="noStrike" cap="none" normalizeH="0" baseline="0">
                <a:ln>
                  <a:noFill/>
                </a:ln>
                <a:effectLst/>
                <a:latin typeface="Arial" panose="020B0604020202020204" pitchFamily="34" charset="0"/>
                <a:ea typeface="Calibri" panose="020F0502020204030204" pitchFamily="34" charset="0"/>
                <a:cs typeface="Arial" panose="020B0604020202020204" pitchFamily="34" charset="0"/>
              </a:rPr>
              <a:t>accounted for the second highest proportion (7</a:t>
            </a:r>
            <a:r>
              <a:rPr lang="en-GB" altLang="en-US" sz="1600">
                <a:ea typeface="Calibri" panose="020F0502020204030204" pitchFamily="34" charset="0"/>
                <a:cs typeface="Arial" panose="020B0604020202020204" pitchFamily="34" charset="0"/>
              </a:rPr>
              <a:t>%); this proportion has remained stable. </a:t>
            </a:r>
            <a:endParaRPr kumimoji="0" lang="en-GB" altLang="en-US" sz="1600" b="0" i="0" u="none" strike="noStrike" cap="none" normalizeH="0" baseline="0">
              <a:ln>
                <a:noFill/>
              </a:ln>
              <a:effectLst/>
              <a:latin typeface="Arial" panose="020B0604020202020204" pitchFamily="34" charset="0"/>
            </a:endParaRPr>
          </a:p>
        </p:txBody>
      </p:sp>
      <p:sp>
        <p:nvSpPr>
          <p:cNvPr id="3" name="TextBox 2">
            <a:extLst>
              <a:ext uri="{FF2B5EF4-FFF2-40B4-BE49-F238E27FC236}">
                <a16:creationId xmlns:a16="http://schemas.microsoft.com/office/drawing/2014/main" id="{31FB197C-3CC8-331C-7561-578B6483EA58}"/>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 </a:t>
            </a:r>
            <a:r>
              <a:rPr lang="en-US" sz="1100" kern="1200">
                <a:latin typeface="+mn-lt"/>
                <a:ea typeface="+mn-ea"/>
                <a:cs typeface="+mn-cs"/>
              </a:rPr>
              <a:t>using data provided by Cambridgeshire Constabulary.</a:t>
            </a:r>
          </a:p>
        </p:txBody>
      </p:sp>
      <p:sp>
        <p:nvSpPr>
          <p:cNvPr id="6" name="Action Button: Go Home 5">
            <a:hlinkClick r:id="rId2" action="ppaction://hlinksldjump" highlightClick="1"/>
            <a:extLst>
              <a:ext uri="{FF2B5EF4-FFF2-40B4-BE49-F238E27FC236}">
                <a16:creationId xmlns:a16="http://schemas.microsoft.com/office/drawing/2014/main" id="{09EA951F-17F8-9657-0BAC-03DFAEB8C7F0}"/>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Stacked bar chart showing the breakdown of domestic abuse (DA)–related offences in South Cambridgeshire (2022–2025). Violence against the person dominates each year (around 76–81%), with smaller shares from arson and criminal damage (6–8%), public order offences (5–7%), and other categories each making up only a small proportion.">
            <a:extLst>
              <a:ext uri="{FF2B5EF4-FFF2-40B4-BE49-F238E27FC236}">
                <a16:creationId xmlns:a16="http://schemas.microsoft.com/office/drawing/2014/main" id="{4B797B3E-6C90-572F-2C1A-D5FDC6254657}"/>
              </a:ext>
            </a:extLst>
          </p:cNvPr>
          <p:cNvPicPr>
            <a:picLocks noChangeAspect="1"/>
          </p:cNvPicPr>
          <p:nvPr/>
        </p:nvPicPr>
        <p:blipFill>
          <a:blip r:embed="rId3"/>
          <a:stretch>
            <a:fillRect/>
          </a:stretch>
        </p:blipFill>
        <p:spPr>
          <a:xfrm>
            <a:off x="206229" y="2342765"/>
            <a:ext cx="7685054" cy="3254846"/>
          </a:xfrm>
          <a:prstGeom prst="rect">
            <a:avLst/>
          </a:prstGeom>
        </p:spPr>
      </p:pic>
    </p:spTree>
    <p:extLst>
      <p:ext uri="{BB962C8B-B14F-4D97-AF65-F5344CB8AC3E}">
        <p14:creationId xmlns:p14="http://schemas.microsoft.com/office/powerpoint/2010/main" val="4029453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8A6FB-8DEB-74C0-7899-ABBF109306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855AE9-CF62-A8F3-8921-2BBEA6FEFEF2}"/>
              </a:ext>
            </a:extLst>
          </p:cNvPr>
          <p:cNvSpPr>
            <a:spLocks noGrp="1"/>
          </p:cNvSpPr>
          <p:nvPr>
            <p:ph type="title"/>
          </p:nvPr>
        </p:nvSpPr>
        <p:spPr/>
        <p:txBody>
          <a:bodyPr/>
          <a:lstStyle/>
          <a:p>
            <a:r>
              <a:rPr lang="en-GB"/>
              <a:t>8.8 Domestic Abuse</a:t>
            </a:r>
          </a:p>
        </p:txBody>
      </p:sp>
      <p:sp>
        <p:nvSpPr>
          <p:cNvPr id="4" name="TextBox 3">
            <a:extLst>
              <a:ext uri="{FF2B5EF4-FFF2-40B4-BE49-F238E27FC236}">
                <a16:creationId xmlns:a16="http://schemas.microsoft.com/office/drawing/2014/main" id="{858640EE-E6EC-9349-1246-6CF9A7F640E2}"/>
              </a:ext>
            </a:extLst>
          </p:cNvPr>
          <p:cNvSpPr txBox="1"/>
          <p:nvPr/>
        </p:nvSpPr>
        <p:spPr>
          <a:xfrm>
            <a:off x="374736" y="1984454"/>
            <a:ext cx="6407063"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a:solidFill>
                  <a:schemeClr val="tx1"/>
                </a:solidFill>
                <a:latin typeface="Arial" panose="020B0604020202020204" pitchFamily="34" charset="0"/>
                <a:cs typeface="Arial" panose="020B0604020202020204" pitchFamily="34" charset="0"/>
              </a:rPr>
              <a:t>Table 6: Rate per 1,000 population of domestic abuse (incidents and crimes), 2022 to 2025</a:t>
            </a:r>
            <a:endParaRPr lang="en-GB" sz="2000" b="1">
              <a:solidFill>
                <a:schemeClr val="tx1"/>
              </a:solidFill>
            </a:endParaRPr>
          </a:p>
        </p:txBody>
      </p:sp>
      <p:sp>
        <p:nvSpPr>
          <p:cNvPr id="10" name="TextBox 9">
            <a:extLst>
              <a:ext uri="{FF2B5EF4-FFF2-40B4-BE49-F238E27FC236}">
                <a16:creationId xmlns:a16="http://schemas.microsoft.com/office/drawing/2014/main" id="{0776EE17-3698-3986-1CE0-C1B700106E33}"/>
              </a:ext>
            </a:extLst>
          </p:cNvPr>
          <p:cNvSpPr txBox="1"/>
          <p:nvPr/>
        </p:nvSpPr>
        <p:spPr>
          <a:xfrm>
            <a:off x="8032830" y="2984420"/>
            <a:ext cx="3784434" cy="1323439"/>
          </a:xfrm>
          <a:prstGeom prst="rect">
            <a:avLst/>
          </a:prstGeom>
          <a:noFill/>
        </p:spPr>
        <p:txBody>
          <a:bodyPr wrap="square" rtlCol="0">
            <a:spAutoFit/>
          </a:bodyPr>
          <a:lstStyle/>
          <a:p>
            <a:r>
              <a:rPr lang="en-GB" sz="1600">
                <a:latin typeface="Arial" panose="020B0604020202020204" pitchFamily="34" charset="0"/>
                <a:cs typeface="Arial" panose="020B0604020202020204" pitchFamily="34" charset="0"/>
              </a:rPr>
              <a:t>As seen in Table 6, South Cambridgeshire had the lowest rate per 1,000 in 2025 (13.2). This was lower than the rate per 1,000 for Cambridgeshire (16.7). </a:t>
            </a:r>
          </a:p>
        </p:txBody>
      </p:sp>
      <p:sp>
        <p:nvSpPr>
          <p:cNvPr id="3" name="TextBox 2">
            <a:extLst>
              <a:ext uri="{FF2B5EF4-FFF2-40B4-BE49-F238E27FC236}">
                <a16:creationId xmlns:a16="http://schemas.microsoft.com/office/drawing/2014/main" id="{4C6F8793-F470-0E2E-5E7C-FABECE31ED9C}"/>
              </a:ext>
            </a:extLst>
          </p:cNvPr>
          <p:cNvSpPr txBox="1"/>
          <p:nvPr/>
        </p:nvSpPr>
        <p:spPr>
          <a:xfrm>
            <a:off x="0" y="6411724"/>
            <a:ext cx="9481457" cy="415498"/>
          </a:xfrm>
          <a:prstGeom prst="rect">
            <a:avLst/>
          </a:prstGeom>
          <a:noFill/>
        </p:spPr>
        <p:txBody>
          <a:bodyPr wrap="square">
            <a:spAutoFit/>
          </a:bodyPr>
          <a:lstStyle/>
          <a:p>
            <a:r>
              <a:rPr lang="en-GB" sz="1000">
                <a:cs typeface="Arial" panose="020B0604020202020204" pitchFamily="34" charset="0"/>
              </a:rPr>
              <a:t>Note: Table has been produced by </a:t>
            </a:r>
            <a:r>
              <a:rPr lang="en-US" sz="1000"/>
              <a:t>Cambridgeshire County Council’s </a:t>
            </a:r>
            <a:r>
              <a:rPr lang="en-GB" sz="1000"/>
              <a:t>Communities and Demography PI Team</a:t>
            </a:r>
            <a:r>
              <a:rPr lang="en-US" sz="1000"/>
              <a:t>,</a:t>
            </a:r>
            <a:r>
              <a:rPr lang="en-GB" sz="1000">
                <a:cs typeface="Arial" panose="020B0604020202020204" pitchFamily="34" charset="0"/>
              </a:rPr>
              <a:t> using data provided by Cambridgeshire Constabulary. Rates over time have been calculated using locally produced estimates and forecasts, see Technical notes for further details. </a:t>
            </a:r>
          </a:p>
        </p:txBody>
      </p:sp>
      <p:sp>
        <p:nvSpPr>
          <p:cNvPr id="6" name="Action Button: Go Home 5">
            <a:hlinkClick r:id="rId2" action="ppaction://hlinksldjump" highlightClick="1"/>
            <a:extLst>
              <a:ext uri="{FF2B5EF4-FFF2-40B4-BE49-F238E27FC236}">
                <a16:creationId xmlns:a16="http://schemas.microsoft.com/office/drawing/2014/main" id="{EA23F529-C76B-83A1-9C36-0F58D5DFB8C0}"/>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Table showing rates of domestic abuse (incidents and crimes) per 1,000 population across Cambridgeshire districts (2022–2025). Fenland has the highest rates each year (20.4–23.2), while South Cambridgeshire has the lowest (10.9–13.2). Cambridge and Huntingdonshire are mid-range, and overall Cambridgeshire remains relatively stable (14.3–16.7).">
            <a:extLst>
              <a:ext uri="{FF2B5EF4-FFF2-40B4-BE49-F238E27FC236}">
                <a16:creationId xmlns:a16="http://schemas.microsoft.com/office/drawing/2014/main" id="{1A3CB316-17B8-E178-6C80-75D891B47DF5}"/>
              </a:ext>
            </a:extLst>
          </p:cNvPr>
          <p:cNvPicPr>
            <a:picLocks noChangeAspect="1"/>
          </p:cNvPicPr>
          <p:nvPr/>
        </p:nvPicPr>
        <p:blipFill>
          <a:blip r:embed="rId3"/>
          <a:stretch>
            <a:fillRect/>
          </a:stretch>
        </p:blipFill>
        <p:spPr>
          <a:xfrm>
            <a:off x="374736" y="2659219"/>
            <a:ext cx="7272409" cy="1719543"/>
          </a:xfrm>
          <a:prstGeom prst="rect">
            <a:avLst/>
          </a:prstGeom>
        </p:spPr>
      </p:pic>
    </p:spTree>
    <p:extLst>
      <p:ext uri="{BB962C8B-B14F-4D97-AF65-F5344CB8AC3E}">
        <p14:creationId xmlns:p14="http://schemas.microsoft.com/office/powerpoint/2010/main" val="11689587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12FC9-5B50-C4A3-5B1C-D0D84BD5FE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7B1649-06CA-A022-8C9B-C4E7ACD0142C}"/>
              </a:ext>
            </a:extLst>
          </p:cNvPr>
          <p:cNvSpPr>
            <a:spLocks noGrp="1"/>
          </p:cNvSpPr>
          <p:nvPr>
            <p:ph type="title"/>
          </p:nvPr>
        </p:nvSpPr>
        <p:spPr/>
        <p:txBody>
          <a:bodyPr/>
          <a:lstStyle/>
          <a:p>
            <a:r>
              <a:rPr lang="en-GB"/>
              <a:t>8.9 Modern Slavery</a:t>
            </a:r>
          </a:p>
        </p:txBody>
      </p:sp>
      <p:sp>
        <p:nvSpPr>
          <p:cNvPr id="17" name="TextBox 16">
            <a:extLst>
              <a:ext uri="{FF2B5EF4-FFF2-40B4-BE49-F238E27FC236}">
                <a16:creationId xmlns:a16="http://schemas.microsoft.com/office/drawing/2014/main" id="{173D1455-4B73-1495-F646-DEEC7B196649}"/>
              </a:ext>
            </a:extLst>
          </p:cNvPr>
          <p:cNvSpPr txBox="1"/>
          <p:nvPr/>
        </p:nvSpPr>
        <p:spPr>
          <a:xfrm>
            <a:off x="216739" y="1376632"/>
            <a:ext cx="11758521" cy="4545347"/>
          </a:xfrm>
          <a:prstGeom prst="rect">
            <a:avLst/>
          </a:prstGeom>
          <a:noFill/>
        </p:spPr>
        <p:txBody>
          <a:bodyPr wrap="square">
            <a:spAutoFit/>
          </a:bodyPr>
          <a:lstStyle/>
          <a:p>
            <a:pPr>
              <a:lnSpc>
                <a:spcPct val="115000"/>
              </a:lnSpc>
              <a:spcAft>
                <a:spcPts val="1000"/>
              </a:spcAft>
              <a:buNone/>
            </a:pPr>
            <a:r>
              <a:rPr lang="en-GB" sz="1600">
                <a:effectLst/>
                <a:latin typeface="Arial" panose="020B0604020202020204" pitchFamily="34" charset="0"/>
                <a:ea typeface="Calibri" panose="020F0502020204030204" pitchFamily="34" charset="0"/>
                <a:cs typeface="Arial" panose="020B0604020202020204" pitchFamily="34" charset="0"/>
              </a:rPr>
              <a:t>The latest National Crime Agency (NCA) Strategic Assessment for 2025 highlighted issues that are influencing risk of exploitation, which local CSPs should be alert to:</a:t>
            </a:r>
          </a:p>
          <a:p>
            <a:pPr marL="285750" indent="-285750">
              <a:lnSpc>
                <a:spcPct val="115000"/>
              </a:lnSpc>
              <a:spcAft>
                <a:spcPts val="1000"/>
              </a:spcAft>
              <a:buFont typeface="Arial" panose="020B0604020202020204" pitchFamily="34" charset="0"/>
              <a:buChar char="•"/>
            </a:pPr>
            <a:r>
              <a:rPr lang="en-GB" sz="1600">
                <a:effectLst/>
                <a:latin typeface="Arial" panose="020B0604020202020204" pitchFamily="34" charset="0"/>
                <a:ea typeface="Calibri" panose="020F0502020204030204" pitchFamily="34" charset="0"/>
                <a:cs typeface="Arial" panose="020B0604020202020204" pitchFamily="34" charset="0"/>
              </a:rPr>
              <a:t>“Modern slavery refers to the exploitation of children and adults through slavery, servitude, or forced or compulsory labour” (NCA, 2025).</a:t>
            </a:r>
          </a:p>
          <a:p>
            <a:pPr marL="285750" indent="-285750">
              <a:lnSpc>
                <a:spcPct val="115000"/>
              </a:lnSpc>
              <a:spcAft>
                <a:spcPts val="1000"/>
              </a:spcAft>
              <a:buFont typeface="Arial" panose="020B0604020202020204" pitchFamily="34" charset="0"/>
              <a:buChar char="•"/>
            </a:pPr>
            <a:r>
              <a:rPr lang="en-GB" sz="1600">
                <a:effectLst/>
                <a:latin typeface="Arial" panose="020B0604020202020204" pitchFamily="34" charset="0"/>
                <a:ea typeface="Calibri" panose="020F0502020204030204" pitchFamily="34" charset="0"/>
                <a:cs typeface="Arial" panose="020B0604020202020204" pitchFamily="34" charset="0"/>
              </a:rPr>
              <a:t>The National Referral Mechanism </a:t>
            </a:r>
            <a:r>
              <a:rPr lang="en-GB" sz="1600">
                <a:ea typeface="Calibri" panose="020F0502020204030204" pitchFamily="34" charset="0"/>
                <a:cs typeface="Arial" panose="020B0604020202020204" pitchFamily="34" charset="0"/>
              </a:rPr>
              <a:t>(NRM) </a:t>
            </a:r>
            <a:r>
              <a:rPr lang="en-GB" sz="1600">
                <a:effectLst/>
                <a:latin typeface="Arial" panose="020B0604020202020204" pitchFamily="34" charset="0"/>
                <a:ea typeface="Calibri" panose="020F0502020204030204" pitchFamily="34" charset="0"/>
                <a:cs typeface="Arial" panose="020B0604020202020204" pitchFamily="34" charset="0"/>
              </a:rPr>
              <a:t>is a framework to identify potential victims of modern slavery and human trafficking and ensure they receive the appropriate support. In the year ending September 2024, 8,156 referrals were made to the NRM reporting exploitation entirely within the UK. Of these 8,156 referrals, 54% (4,415</a:t>
            </a:r>
            <a:r>
              <a:rPr lang="en-GB" sz="1600">
                <a:ea typeface="Calibri" panose="020F0502020204030204" pitchFamily="34" charset="0"/>
                <a:cs typeface="Arial" panose="020B0604020202020204" pitchFamily="34" charset="0"/>
              </a:rPr>
              <a:t>) </a:t>
            </a:r>
            <a:r>
              <a:rPr lang="en-GB" sz="1600">
                <a:effectLst/>
                <a:latin typeface="Arial" panose="020B0604020202020204" pitchFamily="34" charset="0"/>
                <a:ea typeface="Calibri" panose="020F0502020204030204" pitchFamily="34" charset="0"/>
                <a:cs typeface="Arial" panose="020B0604020202020204" pitchFamily="34" charset="0"/>
              </a:rPr>
              <a:t>were for UK nationals, and in 58% (4,697 of 8,156), the potential victim reported exploitation as a child </a:t>
            </a:r>
            <a:r>
              <a:rPr lang="en-GB" sz="1600">
                <a:ea typeface="Calibri" panose="020F0502020204030204" pitchFamily="34" charset="0"/>
                <a:cs typeface="Arial" panose="020B0604020202020204" pitchFamily="34" charset="0"/>
              </a:rPr>
              <a:t>(NCA, 2025).</a:t>
            </a:r>
          </a:p>
          <a:p>
            <a:pPr marL="285750" indent="-285750">
              <a:lnSpc>
                <a:spcPct val="115000"/>
              </a:lnSpc>
              <a:spcAft>
                <a:spcPts val="1000"/>
              </a:spcAft>
              <a:buFont typeface="Arial" panose="020B0604020202020204" pitchFamily="34" charset="0"/>
              <a:buChar char="•"/>
            </a:pPr>
            <a:r>
              <a:rPr lang="en-GB" sz="1600"/>
              <a:t>Adult victims are typically vulnerable due to debt and unemployment, and other economic factors. In some cases, victims are also vulnerable through factors such as homelessness, learning difficulties or disabilities, mental ill-health, or substance dependency or misuse. Similarly, these factors may also apply to child victims, who are also often vulnerable through their age, and factors such as family breakdown, persistent absence from school, and social isolation from peers.</a:t>
            </a:r>
          </a:p>
          <a:p>
            <a:pPr>
              <a:lnSpc>
                <a:spcPct val="115000"/>
              </a:lnSpc>
              <a:spcAft>
                <a:spcPts val="1000"/>
              </a:spcAft>
            </a:pPr>
            <a:r>
              <a:rPr lang="en-GB" sz="1600">
                <a:effectLst/>
                <a:latin typeface="Arial" panose="020B0604020202020204" pitchFamily="34" charset="0"/>
                <a:ea typeface="Calibri" panose="020F0502020204030204" pitchFamily="34" charset="0"/>
                <a:cs typeface="Arial" panose="020B0604020202020204" pitchFamily="34" charset="0"/>
              </a:rPr>
              <a:t>The CSP should also be aware </a:t>
            </a:r>
            <a:r>
              <a:rPr lang="en-GB" sz="1600">
                <a:ea typeface="Calibri" panose="020F0502020204030204" pitchFamily="34" charset="0"/>
                <a:cs typeface="Arial" panose="020B0604020202020204" pitchFamily="34" charset="0"/>
              </a:rPr>
              <a:t>of sectors in which work is often informal or short-term, such as agriculture, beauty services, construction, food processing and preparation, and hand car washes, are particularly vulnerable to labour exploitation.</a:t>
            </a:r>
            <a:endParaRPr lang="en-GB" sz="1600">
              <a:effectLst/>
              <a:latin typeface="Arial" panose="020B0604020202020204" pitchFamily="34" charset="0"/>
              <a:ea typeface="Calibri" panose="020F0502020204030204" pitchFamily="34" charset="0"/>
              <a:cs typeface="Arial" panose="020B0604020202020204" pitchFamily="34" charset="0"/>
            </a:endParaRPr>
          </a:p>
        </p:txBody>
      </p:sp>
      <p:sp>
        <p:nvSpPr>
          <p:cNvPr id="4" name="Action Button: Go Home 3">
            <a:hlinkClick r:id="rId3" action="ppaction://hlinksldjump" highlightClick="1"/>
            <a:extLst>
              <a:ext uri="{FF2B5EF4-FFF2-40B4-BE49-F238E27FC236}">
                <a16:creationId xmlns:a16="http://schemas.microsoft.com/office/drawing/2014/main" id="{391AA543-F5B2-3EA0-4E48-6F909DA03455}"/>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64475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3C91C-828F-BB4A-4B90-09799759BE04}"/>
              </a:ext>
            </a:extLst>
          </p:cNvPr>
          <p:cNvSpPr>
            <a:spLocks noGrp="1"/>
          </p:cNvSpPr>
          <p:nvPr>
            <p:ph type="title"/>
          </p:nvPr>
        </p:nvSpPr>
        <p:spPr>
          <a:xfrm>
            <a:off x="633413" y="476250"/>
            <a:ext cx="10515600" cy="677636"/>
          </a:xfrm>
        </p:spPr>
        <p:txBody>
          <a:bodyPr/>
          <a:lstStyle/>
          <a:p>
            <a:r>
              <a:rPr lang="en-GB"/>
              <a:t>1. Purpose</a:t>
            </a:r>
          </a:p>
        </p:txBody>
      </p:sp>
      <p:sp>
        <p:nvSpPr>
          <p:cNvPr id="3" name="Content Placeholder 2">
            <a:extLst>
              <a:ext uri="{FF2B5EF4-FFF2-40B4-BE49-F238E27FC236}">
                <a16:creationId xmlns:a16="http://schemas.microsoft.com/office/drawing/2014/main" id="{6105FBB7-C560-744F-9F71-BB7BBA7065F1}"/>
              </a:ext>
            </a:extLst>
          </p:cNvPr>
          <p:cNvSpPr>
            <a:spLocks noGrp="1"/>
          </p:cNvSpPr>
          <p:nvPr>
            <p:ph idx="1"/>
          </p:nvPr>
        </p:nvSpPr>
        <p:spPr>
          <a:xfrm>
            <a:off x="633412" y="1709057"/>
            <a:ext cx="5321074" cy="3375964"/>
          </a:xfrm>
        </p:spPr>
        <p:txBody>
          <a:bodyPr/>
          <a:lstStyle/>
          <a:p>
            <a:pPr marL="0" indent="0">
              <a:buNone/>
            </a:pPr>
            <a:r>
              <a:rPr lang="en-US"/>
              <a:t>The purpose of this strategic assessment is to:</a:t>
            </a:r>
          </a:p>
          <a:p>
            <a:r>
              <a:rPr lang="en-US" sz="2000"/>
              <a:t>To provide an evidence base for decision-making</a:t>
            </a:r>
          </a:p>
          <a:p>
            <a:r>
              <a:rPr lang="en-US" sz="2000"/>
              <a:t>To provide detailed analysis of specific issues</a:t>
            </a:r>
          </a:p>
          <a:p>
            <a:r>
              <a:rPr lang="en-US" sz="2000"/>
              <a:t>To help inform priorities going forward</a:t>
            </a:r>
          </a:p>
          <a:p>
            <a:r>
              <a:rPr lang="en-US" sz="2000"/>
              <a:t>To help facilitate discussion of the board to identify areas of concern</a:t>
            </a:r>
          </a:p>
        </p:txBody>
      </p:sp>
      <p:sp>
        <p:nvSpPr>
          <p:cNvPr id="7" name="Action Button: Go Home 6">
            <a:hlinkClick r:id="rId2" action="ppaction://hlinksldjump" highlightClick="1"/>
            <a:extLst>
              <a:ext uri="{FF2B5EF4-FFF2-40B4-BE49-F238E27FC236}">
                <a16:creationId xmlns:a16="http://schemas.microsoft.com/office/drawing/2014/main" id="{C94C3B3C-D195-AF56-F378-FC01C570ADAE}"/>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20A51874-3704-2B04-0B3F-A54C3B7DEF2F}"/>
              </a:ext>
            </a:extLst>
          </p:cNvPr>
          <p:cNvSpPr txBox="1">
            <a:spLocks/>
          </p:cNvSpPr>
          <p:nvPr/>
        </p:nvSpPr>
        <p:spPr bwMode="auto">
          <a:xfrm>
            <a:off x="633413" y="476250"/>
            <a:ext cx="10515600" cy="677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accent2"/>
                </a:solidFill>
                <a:latin typeface="+mj-lt"/>
                <a:ea typeface="+mj-ea"/>
                <a:cs typeface="+mj-cs"/>
              </a:defRPr>
            </a:lvl1pPr>
            <a:lvl2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2pPr>
            <a:lvl3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3pPr>
            <a:lvl4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4pPr>
            <a:lvl5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6pPr>
            <a:lvl7pPr marL="9144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7pPr>
            <a:lvl8pPr marL="13716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8pPr>
            <a:lvl9pPr marL="18288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9pPr>
          </a:lstStyle>
          <a:p>
            <a:r>
              <a:rPr lang="en-GB"/>
              <a:t>1. Purpose</a:t>
            </a:r>
          </a:p>
        </p:txBody>
      </p:sp>
      <p:pic>
        <p:nvPicPr>
          <p:cNvPr id="9" name="Picture 8" descr="Circular diagram showing a five-stage delivery cycle for strategic assessment. The stages are Review, Scan Evidence, Detailed Analysis, Agree Priorities, and Deliver Actions, arranged in a continuous loop with arrows indicating an ongoing process.">
            <a:extLst>
              <a:ext uri="{FF2B5EF4-FFF2-40B4-BE49-F238E27FC236}">
                <a16:creationId xmlns:a16="http://schemas.microsoft.com/office/drawing/2014/main" id="{1E89D587-512A-BC10-EAA1-F211E27BD0E1}"/>
              </a:ext>
            </a:extLst>
          </p:cNvPr>
          <p:cNvPicPr>
            <a:picLocks noChangeAspect="1"/>
          </p:cNvPicPr>
          <p:nvPr/>
        </p:nvPicPr>
        <p:blipFill>
          <a:blip r:embed="rId3"/>
          <a:stretch>
            <a:fillRect/>
          </a:stretch>
        </p:blipFill>
        <p:spPr>
          <a:xfrm>
            <a:off x="6237516" y="1709057"/>
            <a:ext cx="5048955" cy="4134427"/>
          </a:xfrm>
          <a:prstGeom prst="rect">
            <a:avLst/>
          </a:prstGeom>
        </p:spPr>
      </p:pic>
    </p:spTree>
    <p:extLst>
      <p:ext uri="{BB962C8B-B14F-4D97-AF65-F5344CB8AC3E}">
        <p14:creationId xmlns:p14="http://schemas.microsoft.com/office/powerpoint/2010/main" val="37212942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3A240-1776-44A6-9D57-1A569220B9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1F3B50-641D-7C08-BC17-919E237CABCB}"/>
              </a:ext>
            </a:extLst>
          </p:cNvPr>
          <p:cNvSpPr>
            <a:spLocks noGrp="1"/>
          </p:cNvSpPr>
          <p:nvPr>
            <p:ph type="title"/>
          </p:nvPr>
        </p:nvSpPr>
        <p:spPr/>
        <p:txBody>
          <a:bodyPr/>
          <a:lstStyle/>
          <a:p>
            <a:r>
              <a:rPr lang="en-GB"/>
              <a:t>8.9 Modern Slavery</a:t>
            </a:r>
          </a:p>
        </p:txBody>
      </p:sp>
      <p:sp>
        <p:nvSpPr>
          <p:cNvPr id="17" name="TextBox 16">
            <a:extLst>
              <a:ext uri="{FF2B5EF4-FFF2-40B4-BE49-F238E27FC236}">
                <a16:creationId xmlns:a16="http://schemas.microsoft.com/office/drawing/2014/main" id="{53885F4C-CF94-20DE-CDB8-B8C23C8E4594}"/>
              </a:ext>
            </a:extLst>
          </p:cNvPr>
          <p:cNvSpPr txBox="1"/>
          <p:nvPr/>
        </p:nvSpPr>
        <p:spPr>
          <a:xfrm>
            <a:off x="174172" y="1358179"/>
            <a:ext cx="11843656" cy="5084982"/>
          </a:xfrm>
          <a:prstGeom prst="rect">
            <a:avLst/>
          </a:prstGeom>
          <a:noFill/>
        </p:spPr>
        <p:txBody>
          <a:bodyPr wrap="square">
            <a:spAutoFit/>
          </a:bodyPr>
          <a:lstStyle/>
          <a:p>
            <a:pPr>
              <a:lnSpc>
                <a:spcPct val="115000"/>
              </a:lnSpc>
              <a:spcAft>
                <a:spcPts val="1000"/>
              </a:spcAft>
              <a:buNone/>
            </a:pPr>
            <a:r>
              <a:rPr lang="en-GB" sz="1600">
                <a:effectLst/>
                <a:latin typeface="Arial" panose="020B0604020202020204" pitchFamily="34" charset="0"/>
                <a:ea typeface="Calibri" panose="020F0502020204030204" pitchFamily="34" charset="0"/>
                <a:cs typeface="Arial" panose="020B0604020202020204" pitchFamily="34" charset="0"/>
              </a:rPr>
              <a:t>Whilst district level data is not available, data is available on the NRM referrals made where Cambridgeshire Constabulary was the first responder. The Cambridgeshire Constabulary police force area covers both Cambridgeshire and Peterborough. The latest end of year summary available is for 2024. </a:t>
            </a:r>
          </a:p>
          <a:p>
            <a:pPr marL="285750" indent="-285750">
              <a:lnSpc>
                <a:spcPct val="115000"/>
              </a:lnSpc>
              <a:spcAft>
                <a:spcPts val="1000"/>
              </a:spcAft>
              <a:buFont typeface="Arial" panose="020B0604020202020204" pitchFamily="34" charset="0"/>
              <a:buChar char="•"/>
            </a:pPr>
            <a:r>
              <a:rPr lang="en-GB" sz="1600">
                <a:effectLst/>
                <a:latin typeface="Arial" panose="020B0604020202020204" pitchFamily="34" charset="0"/>
                <a:ea typeface="Calibri" panose="020F0502020204030204" pitchFamily="34" charset="0"/>
                <a:cs typeface="Arial" panose="020B0604020202020204" pitchFamily="34" charset="0"/>
              </a:rPr>
              <a:t>Of the 63 NRM referrals made by Cambridgeshire Constabulary in 2024, more than three quarters were males, accounting for 76% of referrals, a similar proportion recorded in 2023 (77%).  </a:t>
            </a:r>
          </a:p>
          <a:p>
            <a:pPr marL="285750" lvl="0" indent="-285750">
              <a:lnSpc>
                <a:spcPct val="115000"/>
              </a:lnSpc>
              <a:spcAft>
                <a:spcPts val="800"/>
              </a:spcAft>
              <a:buFont typeface="Arial" panose="020B0604020202020204" pitchFamily="34" charset="0"/>
              <a:buChar char="•"/>
            </a:pPr>
            <a:r>
              <a:rPr lang="en-GB" sz="1600">
                <a:effectLst/>
                <a:latin typeface="Arial" panose="020B0604020202020204" pitchFamily="34" charset="0"/>
                <a:ea typeface="Calibri" panose="020F0502020204030204" pitchFamily="34" charset="0"/>
                <a:cs typeface="Arial" panose="020B0604020202020204" pitchFamily="34" charset="0"/>
              </a:rPr>
              <a:t>When looking at ages (at time of referral), 65% were adults (18 and over). Adult males accounted for almost half of the total referrals (48%).</a:t>
            </a:r>
          </a:p>
          <a:p>
            <a:pPr marL="285750" lvl="0" indent="-285750">
              <a:lnSpc>
                <a:spcPct val="115000"/>
              </a:lnSpc>
              <a:spcAft>
                <a:spcPts val="800"/>
              </a:spcAft>
              <a:buFont typeface="Arial" panose="020B0604020202020204" pitchFamily="34" charset="0"/>
              <a:buChar char="•"/>
            </a:pPr>
            <a:r>
              <a:rPr lang="en-GB" sz="1600">
                <a:effectLst/>
                <a:latin typeface="Arial" panose="020B0604020202020204" pitchFamily="34" charset="0"/>
                <a:ea typeface="Calibri" panose="020F0502020204030204" pitchFamily="34" charset="0"/>
                <a:cs typeface="Arial" panose="020B0604020202020204" pitchFamily="34" charset="0"/>
              </a:rPr>
              <a:t>Almost half of referrals were from the UK (54%). The next most common nationalities were Albanian (8%), and Vietnamese (8%).</a:t>
            </a:r>
          </a:p>
          <a:p>
            <a:pPr marL="285750" lvl="0" indent="-285750">
              <a:lnSpc>
                <a:spcPct val="115000"/>
              </a:lnSpc>
              <a:spcAft>
                <a:spcPts val="800"/>
              </a:spcAft>
              <a:buFont typeface="Arial" panose="020B0604020202020204" pitchFamily="34" charset="0"/>
              <a:buChar char="•"/>
            </a:pPr>
            <a:r>
              <a:rPr lang="en-GB" sz="1600">
                <a:effectLst/>
                <a:latin typeface="Arial" panose="020B0604020202020204" pitchFamily="34" charset="0"/>
                <a:ea typeface="Calibri" panose="020F0502020204030204" pitchFamily="34" charset="0"/>
                <a:cs typeface="Arial" panose="020B0604020202020204" pitchFamily="34" charset="0"/>
              </a:rPr>
              <a:t>The most common exploitation type was “criminal exploitation” (56%).</a:t>
            </a:r>
          </a:p>
          <a:p>
            <a:pPr marL="285750" lvl="0" indent="-285750">
              <a:lnSpc>
                <a:spcPct val="115000"/>
              </a:lnSpc>
              <a:spcAft>
                <a:spcPts val="800"/>
              </a:spcAft>
              <a:buFont typeface="Arial" panose="020B0604020202020204" pitchFamily="34" charset="0"/>
              <a:buChar char="•"/>
            </a:pPr>
            <a:r>
              <a:rPr lang="en-GB" sz="1600">
                <a:effectLst/>
                <a:latin typeface="Arial" panose="020B0604020202020204" pitchFamily="34" charset="0"/>
                <a:ea typeface="Calibri" panose="020F0502020204030204" pitchFamily="34" charset="0"/>
                <a:cs typeface="Arial" panose="020B0604020202020204" pitchFamily="34" charset="0"/>
              </a:rPr>
              <a:t>The next most common exploitation type was “labour and criminal exploitation” (16%).</a:t>
            </a:r>
          </a:p>
          <a:p>
            <a:pPr>
              <a:lnSpc>
                <a:spcPct val="115000"/>
              </a:lnSpc>
              <a:spcAft>
                <a:spcPts val="800"/>
              </a:spcAft>
              <a:buNone/>
            </a:pPr>
            <a:r>
              <a:rPr lang="en-GB" sz="1600">
                <a:effectLst/>
                <a:latin typeface="Arial" panose="020B0604020202020204" pitchFamily="34" charset="0"/>
                <a:ea typeface="Calibri" panose="020F0502020204030204" pitchFamily="34" charset="0"/>
                <a:cs typeface="Arial" panose="020B0604020202020204" pitchFamily="34" charset="0"/>
              </a:rPr>
              <a:t>Of the 63 referrals where Cambridgeshire Constabulary were first responders, 89% were investigated by Cambridgeshire Constabulary, this is 56 referrals. In total, Cambridgeshire Constabulary investigated 159 referrals; in 2024, there were no referrals from Fenland District Council in this year.</a:t>
            </a:r>
          </a:p>
          <a:p>
            <a:pPr>
              <a:lnSpc>
                <a:spcPct val="115000"/>
              </a:lnSpc>
              <a:spcAft>
                <a:spcPts val="800"/>
              </a:spcAft>
              <a:buNone/>
            </a:pPr>
            <a:r>
              <a:rPr lang="en-GB" sz="1600">
                <a:effectLst/>
                <a:latin typeface="Arial" panose="020B0604020202020204" pitchFamily="34" charset="0"/>
                <a:ea typeface="Calibri" panose="020F0502020204030204" pitchFamily="34" charset="0"/>
                <a:cs typeface="Arial" panose="020B0604020202020204" pitchFamily="34" charset="0"/>
              </a:rPr>
              <a:t>(Home Office, 2025a; Home Office, 2025b).</a:t>
            </a:r>
          </a:p>
        </p:txBody>
      </p:sp>
      <p:sp>
        <p:nvSpPr>
          <p:cNvPr id="4" name="Action Button: Go Home 3">
            <a:hlinkClick r:id="rId3" action="ppaction://hlinksldjump" highlightClick="1"/>
            <a:extLst>
              <a:ext uri="{FF2B5EF4-FFF2-40B4-BE49-F238E27FC236}">
                <a16:creationId xmlns:a16="http://schemas.microsoft.com/office/drawing/2014/main" id="{0E0B7BBB-CCA2-EA15-18CD-FD770410B5A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032514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93606-17FA-876A-539E-0D40F74517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0604D0-B41A-40DE-A86C-F0D6E94E8F57}"/>
              </a:ext>
            </a:extLst>
          </p:cNvPr>
          <p:cNvSpPr>
            <a:spLocks noGrp="1"/>
          </p:cNvSpPr>
          <p:nvPr>
            <p:ph type="title"/>
          </p:nvPr>
        </p:nvSpPr>
        <p:spPr/>
        <p:txBody>
          <a:bodyPr/>
          <a:lstStyle/>
          <a:p>
            <a:r>
              <a:rPr lang="en-GB"/>
              <a:t>8.9 Modern Slavery</a:t>
            </a:r>
          </a:p>
        </p:txBody>
      </p:sp>
      <p:sp>
        <p:nvSpPr>
          <p:cNvPr id="5" name="TextBox 4">
            <a:extLst>
              <a:ext uri="{FF2B5EF4-FFF2-40B4-BE49-F238E27FC236}">
                <a16:creationId xmlns:a16="http://schemas.microsoft.com/office/drawing/2014/main" id="{8B1A10CB-214B-155B-F051-FA0C9F8AD225}"/>
              </a:ext>
            </a:extLst>
          </p:cNvPr>
          <p:cNvSpPr txBox="1"/>
          <p:nvPr/>
        </p:nvSpPr>
        <p:spPr>
          <a:xfrm>
            <a:off x="174172" y="1516167"/>
            <a:ext cx="7315199"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a:solidFill>
                  <a:schemeClr val="tx1"/>
                </a:solidFill>
                <a:latin typeface="Arial" panose="020B0604020202020204" pitchFamily="34" charset="0"/>
                <a:cs typeface="Arial" panose="020B0604020202020204" pitchFamily="34" charset="0"/>
              </a:rPr>
              <a:t>Figure 14: Police recorded modern slavery offences by district, 2021 to 2025</a:t>
            </a:r>
            <a:endParaRPr lang="en-GB" sz="2000" b="1">
              <a:solidFill>
                <a:schemeClr val="tx1"/>
              </a:solidFill>
            </a:endParaRPr>
          </a:p>
        </p:txBody>
      </p:sp>
      <p:sp>
        <p:nvSpPr>
          <p:cNvPr id="3" name="TextBox 2">
            <a:extLst>
              <a:ext uri="{FF2B5EF4-FFF2-40B4-BE49-F238E27FC236}">
                <a16:creationId xmlns:a16="http://schemas.microsoft.com/office/drawing/2014/main" id="{62317CAF-2CFF-F23B-0041-9628BC67B3E7}"/>
              </a:ext>
            </a:extLst>
          </p:cNvPr>
          <p:cNvSpPr txBox="1"/>
          <p:nvPr/>
        </p:nvSpPr>
        <p:spPr>
          <a:xfrm>
            <a:off x="7727043" y="2721058"/>
            <a:ext cx="4176485" cy="2308324"/>
          </a:xfrm>
          <a:prstGeom prst="rect">
            <a:avLst/>
          </a:prstGeom>
          <a:noFill/>
        </p:spPr>
        <p:txBody>
          <a:bodyPr wrap="square" rtlCol="0">
            <a:spAutoFit/>
          </a:bodyPr>
          <a:lstStyle/>
          <a:p>
            <a:pPr marL="285750" indent="-285750">
              <a:buFont typeface="Arial" panose="020B0604020202020204" pitchFamily="34" charset="0"/>
              <a:buChar char="•"/>
            </a:pPr>
            <a:r>
              <a:rPr lang="en-GB" sz="1600"/>
              <a:t>The total number of modern slavery offences in Cambridgeshire and Peterborough was 52 offences. This is a 79% increase on the previous year. </a:t>
            </a:r>
          </a:p>
          <a:p>
            <a:pPr marL="285750" indent="-285750">
              <a:buFont typeface="Arial" panose="020B0604020202020204" pitchFamily="34" charset="0"/>
              <a:buChar char="•"/>
            </a:pPr>
            <a:endParaRPr lang="en-GB" sz="1600"/>
          </a:p>
          <a:p>
            <a:pPr marL="285750" indent="-285750">
              <a:buFont typeface="Arial" panose="020B0604020202020204" pitchFamily="34" charset="0"/>
              <a:buChar char="•"/>
            </a:pPr>
            <a:r>
              <a:rPr lang="en-GB" sz="1600"/>
              <a:t>There were 4 modern slavery offences in South Cambridgeshire in 2025, an increase from the previous year when no offences were reported. </a:t>
            </a:r>
          </a:p>
        </p:txBody>
      </p:sp>
      <p:sp>
        <p:nvSpPr>
          <p:cNvPr id="4" name="TextBox 3">
            <a:extLst>
              <a:ext uri="{FF2B5EF4-FFF2-40B4-BE49-F238E27FC236}">
                <a16:creationId xmlns:a16="http://schemas.microsoft.com/office/drawing/2014/main" id="{A1254379-0358-2705-E2F1-8335730AB08F}"/>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lnSpcReduction="200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 </a:t>
            </a:r>
            <a:r>
              <a:rPr lang="en-US" sz="1100" kern="1200">
                <a:latin typeface="+mn-lt"/>
                <a:ea typeface="+mn-ea"/>
                <a:cs typeface="+mn-cs"/>
              </a:rPr>
              <a:t>using data provided by Cambridgeshire Constabulary CADET.</a:t>
            </a:r>
          </a:p>
        </p:txBody>
      </p:sp>
      <p:sp>
        <p:nvSpPr>
          <p:cNvPr id="7" name="Action Button: Go Home 6">
            <a:hlinkClick r:id="rId3" action="ppaction://hlinksldjump" highlightClick="1"/>
            <a:extLst>
              <a:ext uri="{FF2B5EF4-FFF2-40B4-BE49-F238E27FC236}">
                <a16:creationId xmlns:a16="http://schemas.microsoft.com/office/drawing/2014/main" id="{76BE5087-DAC7-B9F7-67A2-8A0433C57575}"/>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Stacked bar chart showing police recorded modern slavery offences by district from 2021 to 2025. Total offences fall from 42 in 2021 to 29 in 2024, then rise sharply to 52 in 2025. Peterborough consistently records the highest numbers each year (18 in 2021, 25 in 2025), while other districts such as Cambridge City, Fenland, and South Cambridgeshire contribute smaller and fluctuating counts.">
            <a:extLst>
              <a:ext uri="{FF2B5EF4-FFF2-40B4-BE49-F238E27FC236}">
                <a16:creationId xmlns:a16="http://schemas.microsoft.com/office/drawing/2014/main" id="{BDC9A88B-E62A-1B8A-6618-F4EA974A94AF}"/>
              </a:ext>
            </a:extLst>
          </p:cNvPr>
          <p:cNvPicPr>
            <a:picLocks noChangeAspect="1"/>
          </p:cNvPicPr>
          <p:nvPr/>
        </p:nvPicPr>
        <p:blipFill>
          <a:blip r:embed="rId4"/>
          <a:stretch>
            <a:fillRect/>
          </a:stretch>
        </p:blipFill>
        <p:spPr>
          <a:xfrm>
            <a:off x="174172" y="2100942"/>
            <a:ext cx="7315199" cy="3950603"/>
          </a:xfrm>
          <a:prstGeom prst="rect">
            <a:avLst/>
          </a:prstGeom>
        </p:spPr>
      </p:pic>
    </p:spTree>
    <p:extLst>
      <p:ext uri="{BB962C8B-B14F-4D97-AF65-F5344CB8AC3E}">
        <p14:creationId xmlns:p14="http://schemas.microsoft.com/office/powerpoint/2010/main" val="16863500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A69A6-FD93-A473-F0DF-817FCEAAC5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554701-D7E0-6DBA-7314-3AD2876D7D52}"/>
              </a:ext>
            </a:extLst>
          </p:cNvPr>
          <p:cNvSpPr>
            <a:spLocks noGrp="1"/>
          </p:cNvSpPr>
          <p:nvPr>
            <p:ph type="title"/>
          </p:nvPr>
        </p:nvSpPr>
        <p:spPr/>
        <p:txBody>
          <a:bodyPr/>
          <a:lstStyle/>
          <a:p>
            <a:r>
              <a:rPr lang="en-GB"/>
              <a:t>8.10 County Lines</a:t>
            </a:r>
          </a:p>
        </p:txBody>
      </p:sp>
      <p:sp>
        <p:nvSpPr>
          <p:cNvPr id="5" name="TextBox 4">
            <a:extLst>
              <a:ext uri="{FF2B5EF4-FFF2-40B4-BE49-F238E27FC236}">
                <a16:creationId xmlns:a16="http://schemas.microsoft.com/office/drawing/2014/main" id="{21386288-08F6-9A38-5A9F-D930ED7D69E1}"/>
              </a:ext>
            </a:extLst>
          </p:cNvPr>
          <p:cNvSpPr txBox="1"/>
          <p:nvPr/>
        </p:nvSpPr>
        <p:spPr>
          <a:xfrm>
            <a:off x="293915" y="1358936"/>
            <a:ext cx="6041571" cy="83099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a:solidFill>
                  <a:schemeClr val="tx1"/>
                </a:solidFill>
                <a:latin typeface="Arial" panose="020B0604020202020204" pitchFamily="34" charset="0"/>
                <a:cs typeface="Arial" panose="020B0604020202020204" pitchFamily="34" charset="0"/>
              </a:rPr>
              <a:t>Figure 15: Number of NRM referrals flagged nationally as county lines, by age group at exploitation and gender, 2017 to 2024</a:t>
            </a:r>
            <a:endParaRPr lang="en-GB" sz="2000" b="1">
              <a:solidFill>
                <a:schemeClr val="tx1"/>
              </a:solidFill>
            </a:endParaRPr>
          </a:p>
        </p:txBody>
      </p:sp>
      <p:sp>
        <p:nvSpPr>
          <p:cNvPr id="6" name="TextBox 5">
            <a:extLst>
              <a:ext uri="{FF2B5EF4-FFF2-40B4-BE49-F238E27FC236}">
                <a16:creationId xmlns:a16="http://schemas.microsoft.com/office/drawing/2014/main" id="{46862261-C66F-7E2A-85FD-97364BE80467}"/>
              </a:ext>
            </a:extLst>
          </p:cNvPr>
          <p:cNvSpPr txBox="1"/>
          <p:nvPr/>
        </p:nvSpPr>
        <p:spPr>
          <a:xfrm>
            <a:off x="6674983" y="1237498"/>
            <a:ext cx="5404317" cy="5272159"/>
          </a:xfrm>
          <a:prstGeom prst="rect">
            <a:avLst/>
          </a:prstGeom>
          <a:noFill/>
        </p:spPr>
        <p:txBody>
          <a:bodyPr wrap="square" rtlCol="0">
            <a:spAutoFit/>
          </a:bodyPr>
          <a:lstStyle/>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The latest strategic assessment published by the National Crime Agency (NCA)  indicates that exploitation linked to criminal activity constitutes a significant proportion of the exploitation types reported in the UK</a:t>
            </a:r>
            <a:r>
              <a:rPr lang="en-GB" sz="1400">
                <a:cs typeface="Arial" panose="020B0604020202020204" pitchFamily="34" charset="0"/>
              </a:rPr>
              <a:t>. In the YE September 2024, 65% of referrals were for exploitation in criminal activity.</a:t>
            </a:r>
          </a:p>
          <a:p>
            <a:pPr marL="285750" indent="-285750">
              <a:buFont typeface="Arial" panose="020B0604020202020204" pitchFamily="34" charset="0"/>
              <a:buChar char="•"/>
            </a:pPr>
            <a:endParaRPr lang="en-GB" sz="1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Exploitation in criminal activity occurs when victims are coerced, forced, or otherwise compelled to commit crime, often in drug offences such as cannabis cultivation or distribution via county lines. (NCA, 2025).</a:t>
            </a:r>
            <a:endParaRPr lang="en-GB" sz="1400">
              <a:cs typeface="Arial" panose="020B0604020202020204" pitchFamily="34" charset="0"/>
            </a:endParaRPr>
          </a:p>
          <a:p>
            <a:pPr marL="285750" indent="-285750">
              <a:buFont typeface="Arial" panose="020B0604020202020204" pitchFamily="34" charset="0"/>
              <a:buChar char="•"/>
            </a:pPr>
            <a:endParaRPr lang="en-GB" sz="1400">
              <a:cs typeface="Arial" panose="020B0604020202020204" pitchFamily="34" charset="0"/>
            </a:endParaRPr>
          </a:p>
          <a:p>
            <a:pPr marL="285750" indent="-285750">
              <a:buFont typeface="Arial" panose="020B0604020202020204" pitchFamily="34" charset="0"/>
              <a:buChar char="•"/>
            </a:pPr>
            <a:r>
              <a:rPr lang="en-GB" sz="1400">
                <a:cs typeface="Arial" panose="020B0604020202020204" pitchFamily="34" charset="0"/>
              </a:rPr>
              <a:t>County Lines refers to a model of offending whereby gangs and organised crime groups move drugs into supply areas within the UK via the exploitation of vulnerable individuals. These individuals are recruited and coerced into the drug supply chain (NCA, 2019).</a:t>
            </a:r>
          </a:p>
          <a:p>
            <a:pPr marL="285750" indent="-285750">
              <a:buFont typeface="Arial" panose="020B0604020202020204" pitchFamily="34" charset="0"/>
              <a:buChar char="•"/>
            </a:pPr>
            <a:endParaRPr lang="en-GB" sz="1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The NRM referral system flags referrals that relate to county lines. In 2024, nationally, 10% of all referrals received were flagged as county lines. The majority of these referrals were for male children (76%), as shown in Figure </a:t>
            </a:r>
            <a:r>
              <a:rPr lang="en-GB" sz="1400">
                <a:cs typeface="Arial" panose="020B0604020202020204" pitchFamily="34" charset="0"/>
              </a:rPr>
              <a:t>15</a:t>
            </a:r>
            <a:r>
              <a:rPr lang="en-GB" sz="1400">
                <a:latin typeface="Arial" panose="020B0604020202020204" pitchFamily="34" charset="0"/>
                <a:cs typeface="Arial" panose="020B0604020202020204" pitchFamily="34" charset="0"/>
              </a:rPr>
              <a:t>; this cohort have consistently accounted for the majority of county lines flagged referrals (Home Office, 2025a). </a:t>
            </a:r>
          </a:p>
          <a:p>
            <a:pPr marL="171450" indent="-171450">
              <a:buFont typeface="Arial" panose="020B0604020202020204" pitchFamily="34" charset="0"/>
              <a:buChar char="•"/>
            </a:pPr>
            <a:endParaRPr lang="en-GB" sz="1400">
              <a:latin typeface="Arial" panose="020B0604020202020204" pitchFamily="34" charset="0"/>
              <a:cs typeface="Arial" panose="020B0604020202020204" pitchFamily="34" charset="0"/>
            </a:endParaRPr>
          </a:p>
        </p:txBody>
      </p:sp>
      <p:pic>
        <p:nvPicPr>
          <p:cNvPr id="8" name="Picture 7" descr="A column chart, with columns by age and gender of victim, for each year. Male children account for the largest number of referrals each year, increasing between 2017 and 2022, with a decrease in 2023 and slight increase in 2024.">
            <a:extLst>
              <a:ext uri="{FF2B5EF4-FFF2-40B4-BE49-F238E27FC236}">
                <a16:creationId xmlns:a16="http://schemas.microsoft.com/office/drawing/2014/main" id="{C08BC3E9-AA58-91C8-EA13-F1A16688EA2A}"/>
              </a:ext>
            </a:extLst>
          </p:cNvPr>
          <p:cNvPicPr>
            <a:picLocks noChangeAspect="1"/>
          </p:cNvPicPr>
          <p:nvPr/>
        </p:nvPicPr>
        <p:blipFill>
          <a:blip r:embed="rId3"/>
          <a:stretch>
            <a:fillRect/>
          </a:stretch>
        </p:blipFill>
        <p:spPr>
          <a:xfrm>
            <a:off x="293915" y="2175645"/>
            <a:ext cx="6041571" cy="3971461"/>
          </a:xfrm>
          <a:prstGeom prst="rect">
            <a:avLst/>
          </a:prstGeom>
          <a:ln>
            <a:solidFill>
              <a:schemeClr val="tx1">
                <a:lumMod val="50000"/>
                <a:lumOff val="50000"/>
              </a:schemeClr>
            </a:solidFill>
          </a:ln>
        </p:spPr>
      </p:pic>
      <p:sp>
        <p:nvSpPr>
          <p:cNvPr id="3" name="Rectangle 1">
            <a:extLst>
              <a:ext uri="{FF2B5EF4-FFF2-40B4-BE49-F238E27FC236}">
                <a16:creationId xmlns:a16="http://schemas.microsoft.com/office/drawing/2014/main" id="{298D1DD0-18B9-52C2-276A-F0C72DB3D2F6}"/>
              </a:ext>
            </a:extLst>
          </p:cNvPr>
          <p:cNvSpPr>
            <a:spLocks noChangeArrowheads="1"/>
          </p:cNvSpPr>
          <p:nvPr/>
        </p:nvSpPr>
        <p:spPr bwMode="auto">
          <a:xfrm>
            <a:off x="239486" y="6170398"/>
            <a:ext cx="64354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Source: Figure 8 in Modern Slavery end of year summary 2024 report (Home Office, 2025a). </a:t>
            </a:r>
            <a:endParaRPr kumimoji="0" lang="en-GB"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Note: See technical notes for NRM data in section A.7. NRM referrals.</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7" name="Action Button: Go Home 6">
            <a:hlinkClick r:id="rId4" action="ppaction://hlinksldjump" highlightClick="1"/>
            <a:extLst>
              <a:ext uri="{FF2B5EF4-FFF2-40B4-BE49-F238E27FC236}">
                <a16:creationId xmlns:a16="http://schemas.microsoft.com/office/drawing/2014/main" id="{79370ED5-5B9C-A65F-F3C9-F66B5B5A0B4B}"/>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617030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20154-C50A-1F56-1D9B-4F566E9A02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23EF1D-81ED-18DB-5723-969F28ADB120}"/>
              </a:ext>
            </a:extLst>
          </p:cNvPr>
          <p:cNvSpPr>
            <a:spLocks noGrp="1"/>
          </p:cNvSpPr>
          <p:nvPr>
            <p:ph type="title"/>
          </p:nvPr>
        </p:nvSpPr>
        <p:spPr>
          <a:xfrm>
            <a:off x="317727" y="407136"/>
            <a:ext cx="10515600" cy="1214438"/>
          </a:xfrm>
        </p:spPr>
        <p:txBody>
          <a:bodyPr/>
          <a:lstStyle/>
          <a:p>
            <a:r>
              <a:rPr lang="en-GB"/>
              <a:t>8.11 Child Sexual Exploitation (CSE)</a:t>
            </a:r>
          </a:p>
        </p:txBody>
      </p:sp>
      <p:sp>
        <p:nvSpPr>
          <p:cNvPr id="5" name="TextBox 4">
            <a:extLst>
              <a:ext uri="{FF2B5EF4-FFF2-40B4-BE49-F238E27FC236}">
                <a16:creationId xmlns:a16="http://schemas.microsoft.com/office/drawing/2014/main" id="{7B7C4E27-2147-1683-96EB-9D88E156022A}"/>
              </a:ext>
            </a:extLst>
          </p:cNvPr>
          <p:cNvSpPr txBox="1"/>
          <p:nvPr/>
        </p:nvSpPr>
        <p:spPr>
          <a:xfrm>
            <a:off x="141515" y="1683228"/>
            <a:ext cx="6875511"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a:solidFill>
                  <a:schemeClr val="tx1"/>
                </a:solidFill>
                <a:latin typeface="Arial" panose="020B0604020202020204" pitchFamily="34" charset="0"/>
                <a:cs typeface="Arial" panose="020B0604020202020204" pitchFamily="34" charset="0"/>
              </a:rPr>
              <a:t>Figure 16: Annual trend of police recorded CSE offences in Cambridgeshire by district, 2022 to 2025</a:t>
            </a:r>
            <a:endParaRPr lang="en-GB" sz="2000" b="1">
              <a:solidFill>
                <a:schemeClr val="tx1"/>
              </a:solidFill>
            </a:endParaRPr>
          </a:p>
        </p:txBody>
      </p:sp>
      <p:sp>
        <p:nvSpPr>
          <p:cNvPr id="6" name="TextBox 5">
            <a:extLst>
              <a:ext uri="{FF2B5EF4-FFF2-40B4-BE49-F238E27FC236}">
                <a16:creationId xmlns:a16="http://schemas.microsoft.com/office/drawing/2014/main" id="{2C009547-7DE4-C7CC-9E7C-FBA7B73B4FCB}"/>
              </a:ext>
            </a:extLst>
          </p:cNvPr>
          <p:cNvSpPr txBox="1"/>
          <p:nvPr/>
        </p:nvSpPr>
        <p:spPr>
          <a:xfrm>
            <a:off x="7328448" y="2918472"/>
            <a:ext cx="4620985" cy="1569660"/>
          </a:xfrm>
          <a:prstGeom prst="rect">
            <a:avLst/>
          </a:prstGeom>
          <a:noFill/>
        </p:spPr>
        <p:txBody>
          <a:bodyPr wrap="square" rtlCol="0">
            <a:spAutoFit/>
          </a:bodyPr>
          <a:lstStyle/>
          <a:p>
            <a:r>
              <a:rPr lang="en-GB" sz="1600">
                <a:cs typeface="Arial" panose="020B0604020202020204" pitchFamily="34" charset="0"/>
              </a:rPr>
              <a:t>I</a:t>
            </a:r>
            <a:r>
              <a:rPr lang="en-GB" sz="1600">
                <a:latin typeface="Arial" panose="020B0604020202020204" pitchFamily="34" charset="0"/>
                <a:cs typeface="Arial" panose="020B0604020202020204" pitchFamily="34" charset="0"/>
              </a:rPr>
              <a:t>n the last year, CSE offences in South Cambridgeshire have </a:t>
            </a:r>
            <a:r>
              <a:rPr lang="en-GB" sz="1600">
                <a:cs typeface="Arial" panose="020B0604020202020204" pitchFamily="34" charset="0"/>
              </a:rPr>
              <a:t>de</a:t>
            </a:r>
            <a:r>
              <a:rPr lang="en-GB" sz="1600">
                <a:latin typeface="Arial" panose="020B0604020202020204" pitchFamily="34" charset="0"/>
                <a:cs typeface="Arial" panose="020B0604020202020204" pitchFamily="34" charset="0"/>
              </a:rPr>
              <a:t>creased (-17%, -10 offences). This </a:t>
            </a:r>
            <a:r>
              <a:rPr lang="en-GB" sz="1600">
                <a:cs typeface="Arial" panose="020B0604020202020204" pitchFamily="34" charset="0"/>
              </a:rPr>
              <a:t>is different to </a:t>
            </a:r>
            <a:r>
              <a:rPr lang="en-GB" sz="1600">
                <a:latin typeface="Arial" panose="020B0604020202020204" pitchFamily="34" charset="0"/>
                <a:cs typeface="Arial" panose="020B0604020202020204" pitchFamily="34" charset="0"/>
              </a:rPr>
              <a:t>the county-wide picture, whereby Cambridgeshire CSE offences increased by 3% between 2024 and 2025 (+7 offences).</a:t>
            </a:r>
          </a:p>
        </p:txBody>
      </p:sp>
      <p:sp>
        <p:nvSpPr>
          <p:cNvPr id="3" name="TextBox 2">
            <a:extLst>
              <a:ext uri="{FF2B5EF4-FFF2-40B4-BE49-F238E27FC236}">
                <a16:creationId xmlns:a16="http://schemas.microsoft.com/office/drawing/2014/main" id="{066C157C-8537-2D0C-765A-8930BD5FADD8}"/>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 </a:t>
            </a:r>
            <a:r>
              <a:rPr lang="en-US" sz="1100" kern="1200">
                <a:latin typeface="+mn-lt"/>
                <a:ea typeface="+mn-ea"/>
                <a:cs typeface="+mn-cs"/>
              </a:rPr>
              <a:t>using data provided by Cambridgeshire Constabulary.</a:t>
            </a:r>
          </a:p>
        </p:txBody>
      </p:sp>
      <p:sp>
        <p:nvSpPr>
          <p:cNvPr id="8" name="Action Button: Go Home 7">
            <a:hlinkClick r:id="rId3" action="ppaction://hlinksldjump" highlightClick="1"/>
            <a:extLst>
              <a:ext uri="{FF2B5EF4-FFF2-40B4-BE49-F238E27FC236}">
                <a16:creationId xmlns:a16="http://schemas.microsoft.com/office/drawing/2014/main" id="{29EAAAE1-0738-BB32-C92C-A3FC83E08297}"/>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Stacked bar chart showing police recorded child sexual exploitation (CSE) offences in Cambridgeshire by district (2022–2025). Total offences decline from 379 in 2022 to 276 in 2024, then increase slightly to 283 in 2025. Huntingdonshire consistently has the highest counts (around 69–128), while Cambridge, East Cambridgeshire, Fenland, and South Cambridgeshire each contribute smaller and fluctuating numbers.">
            <a:extLst>
              <a:ext uri="{FF2B5EF4-FFF2-40B4-BE49-F238E27FC236}">
                <a16:creationId xmlns:a16="http://schemas.microsoft.com/office/drawing/2014/main" id="{C6DA3EFA-9980-C1F1-1F6F-BA56F41F0E47}"/>
              </a:ext>
            </a:extLst>
          </p:cNvPr>
          <p:cNvPicPr>
            <a:picLocks noChangeAspect="1"/>
          </p:cNvPicPr>
          <p:nvPr/>
        </p:nvPicPr>
        <p:blipFill>
          <a:blip r:embed="rId4"/>
          <a:stretch>
            <a:fillRect/>
          </a:stretch>
        </p:blipFill>
        <p:spPr>
          <a:xfrm>
            <a:off x="141515" y="2329657"/>
            <a:ext cx="6875511" cy="3122588"/>
          </a:xfrm>
          <a:prstGeom prst="rect">
            <a:avLst/>
          </a:prstGeom>
        </p:spPr>
      </p:pic>
    </p:spTree>
    <p:extLst>
      <p:ext uri="{BB962C8B-B14F-4D97-AF65-F5344CB8AC3E}">
        <p14:creationId xmlns:p14="http://schemas.microsoft.com/office/powerpoint/2010/main" val="17679661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FA216-7333-0FF8-55D4-61D64186F4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11249B-77DE-9DDD-94EB-B2478916C8F4}"/>
              </a:ext>
            </a:extLst>
          </p:cNvPr>
          <p:cNvSpPr>
            <a:spLocks noGrp="1"/>
          </p:cNvSpPr>
          <p:nvPr>
            <p:ph type="title"/>
          </p:nvPr>
        </p:nvSpPr>
        <p:spPr/>
        <p:txBody>
          <a:bodyPr/>
          <a:lstStyle/>
          <a:p>
            <a:r>
              <a:rPr lang="en-GB"/>
              <a:t>8.12 Drug Offences</a:t>
            </a:r>
          </a:p>
        </p:txBody>
      </p:sp>
      <p:sp>
        <p:nvSpPr>
          <p:cNvPr id="5" name="TextBox 4">
            <a:extLst>
              <a:ext uri="{FF2B5EF4-FFF2-40B4-BE49-F238E27FC236}">
                <a16:creationId xmlns:a16="http://schemas.microsoft.com/office/drawing/2014/main" id="{BF5A670E-B302-CDDA-BA5B-2537FFA3C693}"/>
              </a:ext>
            </a:extLst>
          </p:cNvPr>
          <p:cNvSpPr txBox="1"/>
          <p:nvPr/>
        </p:nvSpPr>
        <p:spPr>
          <a:xfrm>
            <a:off x="276840" y="1659195"/>
            <a:ext cx="6358818" cy="584775"/>
          </a:xfrm>
          <a:prstGeom prst="rect">
            <a:avLst/>
          </a:prstGeom>
          <a:noFill/>
          <a:ln>
            <a:noFill/>
          </a:ln>
        </p:spPr>
        <p:txBody>
          <a:bodyPr wrap="square" rtlCol="0">
            <a:spAutoFit/>
          </a:bodyPr>
          <a:lstStyle/>
          <a:p>
            <a:r>
              <a:rPr lang="en-GB" sz="1600" b="1">
                <a:latin typeface="Arial" panose="020B0604020202020204" pitchFamily="34" charset="0"/>
                <a:cs typeface="Arial" panose="020B0604020202020204" pitchFamily="34" charset="0"/>
              </a:rPr>
              <a:t>Figure 1</a:t>
            </a:r>
            <a:r>
              <a:rPr lang="en-GB" sz="1600" b="1">
                <a:cs typeface="Arial" panose="020B0604020202020204" pitchFamily="34" charset="0"/>
              </a:rPr>
              <a:t>7</a:t>
            </a:r>
            <a:r>
              <a:rPr lang="en-GB" sz="1600" b="1">
                <a:latin typeface="Arial" panose="020B0604020202020204" pitchFamily="34" charset="0"/>
                <a:cs typeface="Arial" panose="020B0604020202020204" pitchFamily="34" charset="0"/>
              </a:rPr>
              <a:t>: Annual trend in police recorded drug offences in South Cambridgeshire, </a:t>
            </a:r>
            <a:r>
              <a:rPr lang="en-GB" sz="1600" b="1">
                <a:cs typeface="Arial" panose="020B0604020202020204" pitchFamily="34" charset="0"/>
              </a:rPr>
              <a:t>2022 to 2025</a:t>
            </a:r>
            <a:endParaRPr lang="en-GB" sz="2000" b="1"/>
          </a:p>
        </p:txBody>
      </p:sp>
      <p:sp>
        <p:nvSpPr>
          <p:cNvPr id="6" name="TextBox 5">
            <a:extLst>
              <a:ext uri="{FF2B5EF4-FFF2-40B4-BE49-F238E27FC236}">
                <a16:creationId xmlns:a16="http://schemas.microsoft.com/office/drawing/2014/main" id="{C21CBE3B-C372-EC02-0FB8-C8658E6E0CD1}"/>
              </a:ext>
            </a:extLst>
          </p:cNvPr>
          <p:cNvSpPr txBox="1"/>
          <p:nvPr/>
        </p:nvSpPr>
        <p:spPr>
          <a:xfrm>
            <a:off x="6809628" y="1516393"/>
            <a:ext cx="5105532" cy="5016758"/>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GB" sz="1600">
                <a:latin typeface="Arial"/>
                <a:cs typeface="Arial"/>
              </a:rPr>
              <a:t>Drug offences have seen incremental increases fluctuated between 2022 and 2024. However, between 2024 and 2025, there has been a notable increase, from 127 to 279 (+120%, +152 offences). See note on slide on changes to recording practices. </a:t>
            </a:r>
            <a:endParaRPr lang="en-GB" sz="16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6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This increase was solely driven by ‘trafficking of drugs’; this subgroup saw a </a:t>
            </a:r>
            <a:r>
              <a:rPr lang="en-GB" sz="1600">
                <a:cs typeface="Arial" panose="020B0604020202020204" pitchFamily="34" charset="0"/>
              </a:rPr>
              <a:t>613</a:t>
            </a:r>
            <a:r>
              <a:rPr lang="en-GB" sz="1600">
                <a:latin typeface="Arial" panose="020B0604020202020204" pitchFamily="34" charset="0"/>
                <a:cs typeface="Arial" panose="020B0604020202020204" pitchFamily="34" charset="0"/>
              </a:rPr>
              <a:t>% increase in this period (+</a:t>
            </a:r>
            <a:r>
              <a:rPr lang="en-GB" sz="1600">
                <a:cs typeface="Arial" panose="020B0604020202020204" pitchFamily="34" charset="0"/>
              </a:rPr>
              <a:t>147</a:t>
            </a:r>
            <a:r>
              <a:rPr lang="en-GB" sz="1600">
                <a:latin typeface="Arial" panose="020B0604020202020204" pitchFamily="34" charset="0"/>
                <a:cs typeface="Arial" panose="020B0604020202020204" pitchFamily="34" charset="0"/>
              </a:rPr>
              <a:t> offences). </a:t>
            </a:r>
          </a:p>
          <a:p>
            <a:pPr marL="171450" indent="-171450">
              <a:buFont typeface="Arial" panose="020B0604020202020204" pitchFamily="34" charset="0"/>
              <a:buChar char="•"/>
            </a:pPr>
            <a:endParaRPr lang="en-GB" sz="1600">
              <a:cs typeface="Arial" panose="020B0604020202020204" pitchFamily="34" charset="0"/>
            </a:endParaRPr>
          </a:p>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Possession of drug offences slightly increased in the last year (+5%, </a:t>
            </a:r>
            <a:r>
              <a:rPr lang="en-GB" sz="1600">
                <a:cs typeface="Arial" panose="020B0604020202020204" pitchFamily="34" charset="0"/>
              </a:rPr>
              <a:t>+5</a:t>
            </a:r>
            <a:r>
              <a:rPr lang="en-GB" sz="1600">
                <a:latin typeface="Arial" panose="020B0604020202020204" pitchFamily="34" charset="0"/>
                <a:cs typeface="Arial" panose="020B0604020202020204" pitchFamily="34" charset="0"/>
              </a:rPr>
              <a:t> offences). </a:t>
            </a:r>
          </a:p>
          <a:p>
            <a:endParaRPr lang="en-GB" sz="1600">
              <a:solidFill>
                <a:srgbClr val="FF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a:latin typeface="Arial"/>
                <a:cs typeface="Arial"/>
              </a:rPr>
              <a:t>Nationally, police recorded drug offences saw an 21% increase between YE September 2024 and YE September 2025. Although both possession and trafficking saw increases, this was largely driven by the increase in trafficking offences (+38%) (ONS, 2026b).</a:t>
            </a:r>
            <a:endParaRPr lang="en-GB" sz="1600">
              <a:solidFill>
                <a:srgbClr val="FF0000"/>
              </a:solidFill>
              <a:latin typeface="Arial"/>
              <a:cs typeface="Arial"/>
            </a:endParaRPr>
          </a:p>
        </p:txBody>
      </p:sp>
      <p:sp>
        <p:nvSpPr>
          <p:cNvPr id="3" name="TextBox 2">
            <a:extLst>
              <a:ext uri="{FF2B5EF4-FFF2-40B4-BE49-F238E27FC236}">
                <a16:creationId xmlns:a16="http://schemas.microsoft.com/office/drawing/2014/main" id="{CA595B79-022E-62FB-26D5-CC31AE792CE3}"/>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 </a:t>
            </a:r>
            <a:r>
              <a:rPr lang="en-US" sz="1100" kern="1200">
                <a:latin typeface="+mn-lt"/>
                <a:ea typeface="+mn-ea"/>
                <a:cs typeface="+mn-cs"/>
              </a:rPr>
              <a:t>using data provided by Cambridgeshire Constabulary.</a:t>
            </a:r>
          </a:p>
        </p:txBody>
      </p:sp>
      <p:sp>
        <p:nvSpPr>
          <p:cNvPr id="8" name="Action Button: Go Home 7">
            <a:hlinkClick r:id="rId3" action="ppaction://hlinksldjump" highlightClick="1"/>
            <a:extLst>
              <a:ext uri="{FF2B5EF4-FFF2-40B4-BE49-F238E27FC236}">
                <a16:creationId xmlns:a16="http://schemas.microsoft.com/office/drawing/2014/main" id="{56ADE345-2EDA-99D7-1800-6C4667F06527}"/>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Stacked bar chart showing police recorded drug offences in South Cambridgeshire from 2022 to 2025. Total offences fall from 145 in 2022 to 113 in 2023, then increase to 127 in 2024 and rise sharply to 279 in 2025. Possession of drugs makes up the majority each year (81–108), while trafficking offences decline to 24 in 2024 before surging to 171 in 2025, driving the overall increase.">
            <a:extLst>
              <a:ext uri="{FF2B5EF4-FFF2-40B4-BE49-F238E27FC236}">
                <a16:creationId xmlns:a16="http://schemas.microsoft.com/office/drawing/2014/main" id="{D46B7908-B02E-8D5E-1F4A-580543D2B165}"/>
              </a:ext>
            </a:extLst>
          </p:cNvPr>
          <p:cNvPicPr>
            <a:picLocks noChangeAspect="1"/>
          </p:cNvPicPr>
          <p:nvPr/>
        </p:nvPicPr>
        <p:blipFill>
          <a:blip r:embed="rId4"/>
          <a:stretch>
            <a:fillRect/>
          </a:stretch>
        </p:blipFill>
        <p:spPr>
          <a:xfrm>
            <a:off x="276839" y="2243970"/>
            <a:ext cx="6358819" cy="3217716"/>
          </a:xfrm>
          <a:prstGeom prst="rect">
            <a:avLst/>
          </a:prstGeom>
        </p:spPr>
      </p:pic>
    </p:spTree>
    <p:extLst>
      <p:ext uri="{BB962C8B-B14F-4D97-AF65-F5344CB8AC3E}">
        <p14:creationId xmlns:p14="http://schemas.microsoft.com/office/powerpoint/2010/main" val="4440565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78705-B84C-9BD9-AFBE-F11639B2A025}"/>
              </a:ext>
            </a:extLst>
          </p:cNvPr>
          <p:cNvSpPr>
            <a:spLocks noGrp="1"/>
          </p:cNvSpPr>
          <p:nvPr>
            <p:ph type="title"/>
          </p:nvPr>
        </p:nvSpPr>
        <p:spPr/>
        <p:txBody>
          <a:bodyPr/>
          <a:lstStyle/>
          <a:p>
            <a:r>
              <a:rPr lang="en-GB"/>
              <a:t>8.12 Drug Offences</a:t>
            </a:r>
          </a:p>
        </p:txBody>
      </p:sp>
      <p:sp>
        <p:nvSpPr>
          <p:cNvPr id="4" name="TextBox 3">
            <a:extLst>
              <a:ext uri="{FF2B5EF4-FFF2-40B4-BE49-F238E27FC236}">
                <a16:creationId xmlns:a16="http://schemas.microsoft.com/office/drawing/2014/main" id="{2DF17F97-61D2-ED61-972D-568664A17BD6}"/>
              </a:ext>
            </a:extLst>
          </p:cNvPr>
          <p:cNvSpPr txBox="1"/>
          <p:nvPr/>
        </p:nvSpPr>
        <p:spPr>
          <a:xfrm>
            <a:off x="374736" y="1984454"/>
            <a:ext cx="7283141"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a:solidFill>
                  <a:schemeClr val="tx1"/>
                </a:solidFill>
                <a:latin typeface="Arial" panose="020B0604020202020204" pitchFamily="34" charset="0"/>
                <a:cs typeface="Arial" panose="020B0604020202020204" pitchFamily="34" charset="0"/>
              </a:rPr>
              <a:t>Table 7: Rate per 1,000 population of police recorded drug offences by district, 2022 and 2025</a:t>
            </a:r>
            <a:endParaRPr lang="en-GB" sz="2000" b="1">
              <a:solidFill>
                <a:schemeClr val="tx1"/>
              </a:solidFill>
            </a:endParaRPr>
          </a:p>
        </p:txBody>
      </p:sp>
      <p:sp>
        <p:nvSpPr>
          <p:cNvPr id="7" name="TextBox 6">
            <a:extLst>
              <a:ext uri="{FF2B5EF4-FFF2-40B4-BE49-F238E27FC236}">
                <a16:creationId xmlns:a16="http://schemas.microsoft.com/office/drawing/2014/main" id="{8CD486FF-5401-891E-1F4D-4A7CD698B11C}"/>
              </a:ext>
            </a:extLst>
          </p:cNvPr>
          <p:cNvSpPr txBox="1"/>
          <p:nvPr/>
        </p:nvSpPr>
        <p:spPr>
          <a:xfrm>
            <a:off x="7985810" y="2036754"/>
            <a:ext cx="3896267" cy="2800767"/>
          </a:xfrm>
          <a:prstGeom prst="rect">
            <a:avLst/>
          </a:prstGeom>
          <a:noFill/>
        </p:spPr>
        <p:txBody>
          <a:bodyPr wrap="square">
            <a:spAutoFit/>
          </a:bodyPr>
          <a:lstStyle/>
          <a:p>
            <a:r>
              <a:rPr lang="en-GB" sz="1600">
                <a:latin typeface="Arial" panose="020B0604020202020204" pitchFamily="34" charset="0"/>
                <a:cs typeface="Arial" panose="020B0604020202020204" pitchFamily="34" charset="0"/>
              </a:rPr>
              <a:t>As seen in Table 7, South </a:t>
            </a:r>
            <a:r>
              <a:rPr lang="en-GB" sz="1600">
                <a:cs typeface="Arial" panose="020B0604020202020204" pitchFamily="34" charset="0"/>
              </a:rPr>
              <a:t>Cambridgeshire </a:t>
            </a:r>
            <a:r>
              <a:rPr lang="en-GB" sz="1600">
                <a:latin typeface="Arial" panose="020B0604020202020204" pitchFamily="34" charset="0"/>
                <a:cs typeface="Arial" panose="020B0604020202020204" pitchFamily="34" charset="0"/>
              </a:rPr>
              <a:t>had the second lowest rate per 1,000 population in 2025 (1.6). This was a notable increase, given that for 2023 and 2024 South Cambridgeshire had the lowest rate in the county. </a:t>
            </a:r>
          </a:p>
          <a:p>
            <a:endParaRPr lang="en-GB" sz="1600">
              <a:cs typeface="Arial" panose="020B0604020202020204" pitchFamily="34" charset="0"/>
            </a:endParaRPr>
          </a:p>
          <a:p>
            <a:r>
              <a:rPr lang="en-GB" sz="1600">
                <a:latin typeface="Arial" panose="020B0604020202020204" pitchFamily="34" charset="0"/>
                <a:cs typeface="Arial" panose="020B0604020202020204" pitchFamily="34" charset="0"/>
              </a:rPr>
              <a:t>Despite increasing, the rate per 1,000 population in 2025 was lower than Cambridgeshire (2.5).</a:t>
            </a:r>
          </a:p>
        </p:txBody>
      </p:sp>
      <p:sp>
        <p:nvSpPr>
          <p:cNvPr id="3" name="TextBox 2">
            <a:extLst>
              <a:ext uri="{FF2B5EF4-FFF2-40B4-BE49-F238E27FC236}">
                <a16:creationId xmlns:a16="http://schemas.microsoft.com/office/drawing/2014/main" id="{F19642E8-05AB-5EB7-F20A-B8E664D0ED96}"/>
              </a:ext>
            </a:extLst>
          </p:cNvPr>
          <p:cNvSpPr txBox="1"/>
          <p:nvPr/>
        </p:nvSpPr>
        <p:spPr>
          <a:xfrm>
            <a:off x="0" y="6411724"/>
            <a:ext cx="9481457" cy="415498"/>
          </a:xfrm>
          <a:prstGeom prst="rect">
            <a:avLst/>
          </a:prstGeom>
          <a:noFill/>
        </p:spPr>
        <p:txBody>
          <a:bodyPr wrap="square">
            <a:spAutoFit/>
          </a:bodyPr>
          <a:lstStyle/>
          <a:p>
            <a:r>
              <a:rPr lang="en-GB" sz="1000">
                <a:cs typeface="Arial" panose="020B0604020202020204" pitchFamily="34" charset="0"/>
              </a:rPr>
              <a:t>Note: Table has been produced by </a:t>
            </a:r>
            <a:r>
              <a:rPr lang="en-US" sz="1000"/>
              <a:t>Cambridgeshire County Council’s </a:t>
            </a:r>
            <a:r>
              <a:rPr lang="en-GB" sz="1000"/>
              <a:t>Communities and Demography PI Team</a:t>
            </a:r>
            <a:r>
              <a:rPr lang="en-US" sz="1000"/>
              <a:t>,</a:t>
            </a:r>
            <a:r>
              <a:rPr lang="en-GB" sz="1000">
                <a:cs typeface="Arial" panose="020B0604020202020204" pitchFamily="34" charset="0"/>
              </a:rPr>
              <a:t> using data provided by Cambridgeshire Constabulary. Rates over time have been calculated using locally produced estimates and forecasts, see Technical notes for further details. </a:t>
            </a:r>
          </a:p>
        </p:txBody>
      </p:sp>
      <p:sp>
        <p:nvSpPr>
          <p:cNvPr id="8" name="Action Button: Go Home 7">
            <a:hlinkClick r:id="rId2" action="ppaction://hlinksldjump" highlightClick="1"/>
            <a:extLst>
              <a:ext uri="{FF2B5EF4-FFF2-40B4-BE49-F238E27FC236}">
                <a16:creationId xmlns:a16="http://schemas.microsoft.com/office/drawing/2014/main" id="{D974904C-4537-2D8E-F089-419BE30F48A7}"/>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Table showing rates of police recorded drug offences per 1,000 population by district (2022–2025). Cambridge has the highest rate, rising from 2.7 in 2022 to 4.2 in 2025. Huntingdonshire and Fenland are mid-range (around 1.8–2.8), while East Cambridgeshire and South Cambridgeshire have lower rates (generally below 1.6). Cambridgeshire overall increases from 1.9 in 2022 to 2.5 in 2025.">
            <a:extLst>
              <a:ext uri="{FF2B5EF4-FFF2-40B4-BE49-F238E27FC236}">
                <a16:creationId xmlns:a16="http://schemas.microsoft.com/office/drawing/2014/main" id="{02602C14-6711-42CA-C338-9493669B1B0D}"/>
              </a:ext>
            </a:extLst>
          </p:cNvPr>
          <p:cNvPicPr>
            <a:picLocks noChangeAspect="1"/>
          </p:cNvPicPr>
          <p:nvPr/>
        </p:nvPicPr>
        <p:blipFill>
          <a:blip r:embed="rId3"/>
          <a:stretch>
            <a:fillRect/>
          </a:stretch>
        </p:blipFill>
        <p:spPr>
          <a:xfrm>
            <a:off x="374736" y="2579769"/>
            <a:ext cx="7268589" cy="1714739"/>
          </a:xfrm>
          <a:prstGeom prst="rect">
            <a:avLst/>
          </a:prstGeom>
        </p:spPr>
      </p:pic>
    </p:spTree>
    <p:extLst>
      <p:ext uri="{BB962C8B-B14F-4D97-AF65-F5344CB8AC3E}">
        <p14:creationId xmlns:p14="http://schemas.microsoft.com/office/powerpoint/2010/main" val="37567966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10C5B-2E65-3249-6EE8-10DA83B7E43B}"/>
              </a:ext>
            </a:extLst>
          </p:cNvPr>
          <p:cNvSpPr>
            <a:spLocks noGrp="1"/>
          </p:cNvSpPr>
          <p:nvPr>
            <p:ph type="title"/>
          </p:nvPr>
        </p:nvSpPr>
        <p:spPr/>
        <p:txBody>
          <a:bodyPr/>
          <a:lstStyle/>
          <a:p>
            <a:r>
              <a:rPr lang="en-GB"/>
              <a:t>8.13 Anti-Social Behaviour (ASB)</a:t>
            </a:r>
          </a:p>
        </p:txBody>
      </p:sp>
      <p:sp>
        <p:nvSpPr>
          <p:cNvPr id="4" name="TextBox 3">
            <a:extLst>
              <a:ext uri="{FF2B5EF4-FFF2-40B4-BE49-F238E27FC236}">
                <a16:creationId xmlns:a16="http://schemas.microsoft.com/office/drawing/2014/main" id="{108BC5C3-6913-0DAE-CBB5-D456D6EE67EA}"/>
              </a:ext>
            </a:extLst>
          </p:cNvPr>
          <p:cNvSpPr txBox="1"/>
          <p:nvPr/>
        </p:nvSpPr>
        <p:spPr>
          <a:xfrm>
            <a:off x="416692" y="1679898"/>
            <a:ext cx="6786298" cy="584775"/>
          </a:xfrm>
          <a:prstGeom prst="rect">
            <a:avLst/>
          </a:prstGeom>
          <a:noFill/>
          <a:ln>
            <a:noFill/>
          </a:ln>
        </p:spPr>
        <p:txBody>
          <a:bodyPr wrap="square" rtlCol="0">
            <a:spAutoFit/>
          </a:bodyPr>
          <a:lstStyle/>
          <a:p>
            <a:r>
              <a:rPr lang="en-GB" sz="1600" b="1">
                <a:latin typeface="Arial" panose="020B0604020202020204" pitchFamily="34" charset="0"/>
                <a:cs typeface="Arial" panose="020B0604020202020204" pitchFamily="34" charset="0"/>
              </a:rPr>
              <a:t>Figure 18: Annual trend in police recorded ASB incidents in </a:t>
            </a:r>
            <a:r>
              <a:rPr lang="en-GB" sz="1600" b="1">
                <a:cs typeface="Arial" panose="020B0604020202020204" pitchFamily="34" charset="0"/>
              </a:rPr>
              <a:t>South</a:t>
            </a:r>
            <a:r>
              <a:rPr lang="en-GB" sz="1600" b="1">
                <a:latin typeface="Arial" panose="020B0604020202020204" pitchFamily="34" charset="0"/>
                <a:cs typeface="Arial" panose="020B0604020202020204" pitchFamily="34" charset="0"/>
              </a:rPr>
              <a:t> Cambridgeshire, 2022 to 2025</a:t>
            </a:r>
            <a:endParaRPr lang="en-GB" sz="2000" b="1"/>
          </a:p>
        </p:txBody>
      </p:sp>
      <p:sp>
        <p:nvSpPr>
          <p:cNvPr id="6" name="TextBox 5">
            <a:extLst>
              <a:ext uri="{FF2B5EF4-FFF2-40B4-BE49-F238E27FC236}">
                <a16:creationId xmlns:a16="http://schemas.microsoft.com/office/drawing/2014/main" id="{84A20342-4803-50BA-F865-4DFBBDA96B1F}"/>
              </a:ext>
            </a:extLst>
          </p:cNvPr>
          <p:cNvSpPr txBox="1"/>
          <p:nvPr/>
        </p:nvSpPr>
        <p:spPr>
          <a:xfrm>
            <a:off x="7834183" y="1965453"/>
            <a:ext cx="4047893" cy="3785652"/>
          </a:xfrm>
          <a:prstGeom prst="rect">
            <a:avLst/>
          </a:prstGeom>
          <a:noFill/>
        </p:spPr>
        <p:txBody>
          <a:bodyPr wrap="square" rtlCol="0">
            <a:spAutoFit/>
          </a:bodyPr>
          <a:lstStyle/>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ASB incidents have followed a steadily increasing trend since 2022. Between 2024 and 2025, ASB incidents increased by 6% (+104 incidents), with ASB nuisance accounting for 83% of all ASB recorded in 2025. Nationally, police recorded ASB remained similar over a similar period (YE September 2025) (ONS, 2026a).</a:t>
            </a:r>
          </a:p>
          <a:p>
            <a:pPr marL="171450" indent="-171450">
              <a:buFont typeface="Arial" panose="020B0604020202020204" pitchFamily="34" charset="0"/>
              <a:buChar char="•"/>
            </a:pPr>
            <a:endParaRPr lang="en-GB" sz="1600">
              <a:cs typeface="Arial" panose="020B0604020202020204" pitchFamily="34" charset="0"/>
            </a:endParaRPr>
          </a:p>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Thi</a:t>
            </a:r>
            <a:r>
              <a:rPr lang="en-GB" sz="1600">
                <a:cs typeface="Arial" panose="020B0604020202020204" pitchFamily="34" charset="0"/>
              </a:rPr>
              <a:t>s change was driven by increase in ‘nuisance’ ASB, and ‘environmental’ ASB, which between 2024 and 2025, increased by 5% (+76 incidents) and 33% (+41 incidents) respectively. </a:t>
            </a:r>
            <a:endParaRPr lang="en-GB" sz="1600">
              <a:solidFill>
                <a:srgbClr val="FF0000"/>
              </a:solidFill>
              <a:cs typeface="Arial" panose="020B0604020202020204" pitchFamily="34" charset="0"/>
            </a:endParaRPr>
          </a:p>
        </p:txBody>
      </p:sp>
      <p:sp>
        <p:nvSpPr>
          <p:cNvPr id="3" name="TextBox 2">
            <a:extLst>
              <a:ext uri="{FF2B5EF4-FFF2-40B4-BE49-F238E27FC236}">
                <a16:creationId xmlns:a16="http://schemas.microsoft.com/office/drawing/2014/main" id="{C640A063-6598-1248-C6E9-EDE64193CEFF}"/>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kern="1200">
                <a:latin typeface="+mn-lt"/>
                <a:ea typeface="+mn-ea"/>
                <a:cs typeface="+mn-cs"/>
              </a:rPr>
              <a:t>, using data provided by Cambridgeshire Constabulary.</a:t>
            </a:r>
          </a:p>
        </p:txBody>
      </p:sp>
      <p:sp>
        <p:nvSpPr>
          <p:cNvPr id="12" name="Action Button: Go Home 11">
            <a:hlinkClick r:id="rId3" action="ppaction://hlinksldjump" highlightClick="1"/>
            <a:extLst>
              <a:ext uri="{FF2B5EF4-FFF2-40B4-BE49-F238E27FC236}">
                <a16:creationId xmlns:a16="http://schemas.microsoft.com/office/drawing/2014/main" id="{E7D645FF-F226-BCF6-AC7E-413783090D2C}"/>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Stacked bar chart showing antisocial behaviour (ASB) incidents in South Cambridgeshire from 2022 to 2025. Total incidents increase each year from 1,180 in 2022 to 1,833 in 2025. Nuisance incidents make up the majority (rising from 908 to 1,527), while environmental cases remain relatively stable (around 126–167). Personal and other categories contribute smaller, steady amounts (around 130–140 each year).">
            <a:extLst>
              <a:ext uri="{FF2B5EF4-FFF2-40B4-BE49-F238E27FC236}">
                <a16:creationId xmlns:a16="http://schemas.microsoft.com/office/drawing/2014/main" id="{79B5347F-D09B-6015-C9AE-CEE0C527849D}"/>
              </a:ext>
            </a:extLst>
          </p:cNvPr>
          <p:cNvPicPr>
            <a:picLocks noChangeAspect="1"/>
          </p:cNvPicPr>
          <p:nvPr/>
        </p:nvPicPr>
        <p:blipFill>
          <a:blip r:embed="rId4"/>
          <a:stretch>
            <a:fillRect/>
          </a:stretch>
        </p:blipFill>
        <p:spPr>
          <a:xfrm>
            <a:off x="417689" y="2264674"/>
            <a:ext cx="6786299" cy="3763760"/>
          </a:xfrm>
          <a:prstGeom prst="rect">
            <a:avLst/>
          </a:prstGeom>
        </p:spPr>
      </p:pic>
    </p:spTree>
    <p:extLst>
      <p:ext uri="{BB962C8B-B14F-4D97-AF65-F5344CB8AC3E}">
        <p14:creationId xmlns:p14="http://schemas.microsoft.com/office/powerpoint/2010/main" val="22695876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E57ED-86FD-D23B-0858-A21F960CAE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B4E322-12A8-6C63-2451-8999FB567B4D}"/>
              </a:ext>
            </a:extLst>
          </p:cNvPr>
          <p:cNvSpPr>
            <a:spLocks noGrp="1"/>
          </p:cNvSpPr>
          <p:nvPr>
            <p:ph type="title"/>
          </p:nvPr>
        </p:nvSpPr>
        <p:spPr/>
        <p:txBody>
          <a:bodyPr/>
          <a:lstStyle/>
          <a:p>
            <a:r>
              <a:rPr lang="en-GB"/>
              <a:t>8.13 Anti-Social Behaviour (ASB)</a:t>
            </a:r>
          </a:p>
        </p:txBody>
      </p:sp>
      <p:sp>
        <p:nvSpPr>
          <p:cNvPr id="10" name="TextBox 9">
            <a:extLst>
              <a:ext uri="{FF2B5EF4-FFF2-40B4-BE49-F238E27FC236}">
                <a16:creationId xmlns:a16="http://schemas.microsoft.com/office/drawing/2014/main" id="{822F82F8-0C39-4178-8D04-55521F8D65C0}"/>
              </a:ext>
            </a:extLst>
          </p:cNvPr>
          <p:cNvSpPr txBox="1"/>
          <p:nvPr/>
        </p:nvSpPr>
        <p:spPr>
          <a:xfrm>
            <a:off x="633413" y="1855569"/>
            <a:ext cx="6337414" cy="584775"/>
          </a:xfrm>
          <a:prstGeom prst="rect">
            <a:avLst/>
          </a:prstGeom>
          <a:noFill/>
        </p:spPr>
        <p:txBody>
          <a:bodyPr wrap="square">
            <a:spAutoFit/>
          </a:bodyPr>
          <a:lstStyle/>
          <a:p>
            <a:r>
              <a:rPr lang="en-GB" sz="1600" b="1">
                <a:solidFill>
                  <a:schemeClr val="tx1"/>
                </a:solidFill>
                <a:latin typeface="Arial" panose="020B0604020202020204" pitchFamily="34" charset="0"/>
                <a:cs typeface="Arial" panose="020B0604020202020204" pitchFamily="34" charset="0"/>
              </a:rPr>
              <a:t>Table 8: Rate per 1,000 population of police recorded ASB incidents, 2022 to 2025</a:t>
            </a:r>
            <a:endParaRPr lang="en-GB" sz="2000" b="1">
              <a:solidFill>
                <a:schemeClr val="tx1"/>
              </a:solidFill>
            </a:endParaRPr>
          </a:p>
        </p:txBody>
      </p:sp>
      <p:sp>
        <p:nvSpPr>
          <p:cNvPr id="11" name="TextBox 10">
            <a:extLst>
              <a:ext uri="{FF2B5EF4-FFF2-40B4-BE49-F238E27FC236}">
                <a16:creationId xmlns:a16="http://schemas.microsoft.com/office/drawing/2014/main" id="{C22C28F0-D883-D553-1ABC-EA7DDEF165FE}"/>
              </a:ext>
            </a:extLst>
          </p:cNvPr>
          <p:cNvSpPr txBox="1"/>
          <p:nvPr/>
        </p:nvSpPr>
        <p:spPr>
          <a:xfrm>
            <a:off x="7569843" y="2908568"/>
            <a:ext cx="4137325" cy="1077218"/>
          </a:xfrm>
          <a:prstGeom prst="rect">
            <a:avLst/>
          </a:prstGeom>
          <a:noFill/>
        </p:spPr>
        <p:txBody>
          <a:bodyPr wrap="square">
            <a:spAutoFit/>
          </a:bodyPr>
          <a:lstStyle/>
          <a:p>
            <a:r>
              <a:rPr lang="en-GB" sz="1600">
                <a:latin typeface="Arial" panose="020B0604020202020204" pitchFamily="34" charset="0"/>
                <a:cs typeface="Arial" panose="020B0604020202020204" pitchFamily="34" charset="0"/>
              </a:rPr>
              <a:t>As seen in Table 8, South Cambridgeshire had the lowest rate per 1,000 population in 2025 (10.5). This was lower than the rate per 1,000 for Cambridgeshire (13.6). </a:t>
            </a:r>
          </a:p>
        </p:txBody>
      </p:sp>
      <p:sp>
        <p:nvSpPr>
          <p:cNvPr id="4" name="TextBox 3">
            <a:extLst>
              <a:ext uri="{FF2B5EF4-FFF2-40B4-BE49-F238E27FC236}">
                <a16:creationId xmlns:a16="http://schemas.microsoft.com/office/drawing/2014/main" id="{47E8D6A0-A487-14FF-3F18-9F770E556ECE}"/>
              </a:ext>
            </a:extLst>
          </p:cNvPr>
          <p:cNvSpPr txBox="1"/>
          <p:nvPr/>
        </p:nvSpPr>
        <p:spPr>
          <a:xfrm>
            <a:off x="0" y="6411724"/>
            <a:ext cx="9481457" cy="415498"/>
          </a:xfrm>
          <a:prstGeom prst="rect">
            <a:avLst/>
          </a:prstGeom>
          <a:noFill/>
        </p:spPr>
        <p:txBody>
          <a:bodyPr wrap="square">
            <a:spAutoFit/>
          </a:bodyPr>
          <a:lstStyle/>
          <a:p>
            <a:r>
              <a:rPr lang="en-GB" sz="1000">
                <a:cs typeface="Arial" panose="020B0604020202020204" pitchFamily="34" charset="0"/>
              </a:rPr>
              <a:t>Note: Table has been produced by </a:t>
            </a:r>
            <a:r>
              <a:rPr lang="en-US" sz="1000"/>
              <a:t>Cambridgeshire County Council’s </a:t>
            </a:r>
            <a:r>
              <a:rPr lang="en-GB" sz="1000"/>
              <a:t>Communities and Demography PI Team</a:t>
            </a:r>
            <a:r>
              <a:rPr lang="en-US" sz="1000"/>
              <a:t>,</a:t>
            </a:r>
            <a:r>
              <a:rPr lang="en-GB" sz="1000">
                <a:cs typeface="Arial" panose="020B0604020202020204" pitchFamily="34" charset="0"/>
              </a:rPr>
              <a:t> using data provided by Cambridgeshire Constabulary. Rates over time have been calculated using locally produced estimates and forecasts, see Technical notes for further details. </a:t>
            </a:r>
          </a:p>
        </p:txBody>
      </p:sp>
      <p:sp>
        <p:nvSpPr>
          <p:cNvPr id="5" name="Action Button: Go Home 4">
            <a:hlinkClick r:id="rId2" action="ppaction://hlinksldjump" highlightClick="1"/>
            <a:extLst>
              <a:ext uri="{FF2B5EF4-FFF2-40B4-BE49-F238E27FC236}">
                <a16:creationId xmlns:a16="http://schemas.microsoft.com/office/drawing/2014/main" id="{A7A8CC57-4ACA-519F-9A18-3E2D2C0BFADE}"/>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Table showing rates of antisocial behaviour (ASB) incidents per 1,000 population by district (2022–2025). Cambridge and Fenland have the highest rates, both reaching around 16.5 in 2025. Huntingdonshire and East Cambridgeshire show moderate increases (to 13.7 and 11.2), while South Cambridgeshire remains lowest despite rising from 7.1 to 10.5. Cambridgeshire overall increases from 10.9 to 13.6.">
            <a:extLst>
              <a:ext uri="{FF2B5EF4-FFF2-40B4-BE49-F238E27FC236}">
                <a16:creationId xmlns:a16="http://schemas.microsoft.com/office/drawing/2014/main" id="{A50ACF6E-5966-2001-3604-49808EDDCEE9}"/>
              </a:ext>
            </a:extLst>
          </p:cNvPr>
          <p:cNvPicPr>
            <a:picLocks noChangeAspect="1"/>
          </p:cNvPicPr>
          <p:nvPr/>
        </p:nvPicPr>
        <p:blipFill>
          <a:blip r:embed="rId3"/>
          <a:stretch>
            <a:fillRect/>
          </a:stretch>
        </p:blipFill>
        <p:spPr>
          <a:xfrm>
            <a:off x="633414" y="2494819"/>
            <a:ext cx="6337414" cy="2014852"/>
          </a:xfrm>
          <a:prstGeom prst="rect">
            <a:avLst/>
          </a:prstGeom>
        </p:spPr>
      </p:pic>
    </p:spTree>
    <p:extLst>
      <p:ext uri="{BB962C8B-B14F-4D97-AF65-F5344CB8AC3E}">
        <p14:creationId xmlns:p14="http://schemas.microsoft.com/office/powerpoint/2010/main" val="12275504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1BE06-131C-798B-3232-8AC44E3B0942}"/>
              </a:ext>
            </a:extLst>
          </p:cNvPr>
          <p:cNvSpPr>
            <a:spLocks noGrp="1"/>
          </p:cNvSpPr>
          <p:nvPr>
            <p:ph type="title"/>
          </p:nvPr>
        </p:nvSpPr>
        <p:spPr>
          <a:xfrm>
            <a:off x="265664" y="325183"/>
            <a:ext cx="10515600" cy="1214438"/>
          </a:xfrm>
        </p:spPr>
        <p:txBody>
          <a:bodyPr/>
          <a:lstStyle/>
          <a:p>
            <a:r>
              <a:rPr lang="en-GB" sz="3200"/>
              <a:t>8.13 ASB - Youth-related Anti-Social Behaviour (ASB) </a:t>
            </a:r>
          </a:p>
        </p:txBody>
      </p:sp>
      <p:sp>
        <p:nvSpPr>
          <p:cNvPr id="4" name="TextBox 3">
            <a:extLst>
              <a:ext uri="{FF2B5EF4-FFF2-40B4-BE49-F238E27FC236}">
                <a16:creationId xmlns:a16="http://schemas.microsoft.com/office/drawing/2014/main" id="{4C9AAFEF-D0F8-E291-906E-F9D4EFFF7168}"/>
              </a:ext>
            </a:extLst>
          </p:cNvPr>
          <p:cNvSpPr txBox="1"/>
          <p:nvPr/>
        </p:nvSpPr>
        <p:spPr>
          <a:xfrm>
            <a:off x="-1" y="6412375"/>
            <a:ext cx="9317621" cy="445625"/>
          </a:xfrm>
          <a:prstGeom prst="rect">
            <a:avLst/>
          </a:prstGeom>
          <a:noFill/>
        </p:spPr>
        <p:txBody>
          <a:bodyPr wrap="square">
            <a:spAutoFit/>
          </a:bodyPr>
          <a:lstStyle/>
          <a:p>
            <a:r>
              <a:rPr lang="en-GB" sz="1100">
                <a:latin typeface="Arial" panose="020B0604020202020204" pitchFamily="34" charset="0"/>
                <a:cs typeface="Arial" panose="020B0604020202020204" pitchFamily="34" charset="0"/>
              </a:rPr>
              <a:t>Note: Table has been produced by </a:t>
            </a:r>
            <a:r>
              <a:rPr lang="en-US" sz="1100"/>
              <a:t>Cambridgeshire County Council’s </a:t>
            </a:r>
            <a:r>
              <a:rPr lang="en-GB" sz="1100"/>
              <a:t>Communities and Demography PI Team</a:t>
            </a:r>
            <a:r>
              <a:rPr lang="en-GB" sz="1100">
                <a:latin typeface="Arial" panose="020B0604020202020204" pitchFamily="34" charset="0"/>
                <a:cs typeface="Arial" panose="020B0604020202020204" pitchFamily="34" charset="0"/>
              </a:rPr>
              <a:t>, using data provided by Cambridgeshire Constabulary.</a:t>
            </a:r>
          </a:p>
        </p:txBody>
      </p:sp>
      <p:sp>
        <p:nvSpPr>
          <p:cNvPr id="5" name="TextBox 4">
            <a:extLst>
              <a:ext uri="{FF2B5EF4-FFF2-40B4-BE49-F238E27FC236}">
                <a16:creationId xmlns:a16="http://schemas.microsoft.com/office/drawing/2014/main" id="{07578713-4932-77EE-FE9D-7A58F64BCFFD}"/>
              </a:ext>
            </a:extLst>
          </p:cNvPr>
          <p:cNvSpPr txBox="1"/>
          <p:nvPr/>
        </p:nvSpPr>
        <p:spPr>
          <a:xfrm>
            <a:off x="7751168" y="2709466"/>
            <a:ext cx="4175168" cy="1569660"/>
          </a:xfrm>
          <a:prstGeom prst="rect">
            <a:avLst/>
          </a:prstGeom>
          <a:noFill/>
        </p:spPr>
        <p:txBody>
          <a:bodyPr wrap="square">
            <a:spAutoFit/>
          </a:bodyPr>
          <a:lstStyle/>
          <a:p>
            <a:r>
              <a:rPr lang="en-GB" sz="1600">
                <a:latin typeface="Arial" panose="020B0604020202020204" pitchFamily="34" charset="0"/>
                <a:cs typeface="Arial" panose="020B0604020202020204" pitchFamily="34" charset="0"/>
              </a:rPr>
              <a:t>The proportion of youth-related ASB has varied over the past four years. In 2025, the proportion reached its lowest level in the past four years (21%), as shown in Table 9.</a:t>
            </a:r>
          </a:p>
          <a:p>
            <a:r>
              <a:rPr lang="en-GB" sz="1600">
                <a:cs typeface="Arial" panose="020B0604020202020204" pitchFamily="34" charset="0"/>
              </a:rPr>
              <a:t>Between 2024 and 2025, youth-related ASB has decreased by 2% (-8 incidents).</a:t>
            </a:r>
            <a:endParaRPr lang="en-GB" sz="16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CEC0BA4-A2D2-E033-ADF0-02F8FB57CE5B}"/>
              </a:ext>
            </a:extLst>
          </p:cNvPr>
          <p:cNvSpPr txBox="1"/>
          <p:nvPr/>
        </p:nvSpPr>
        <p:spPr>
          <a:xfrm>
            <a:off x="265664" y="2030487"/>
            <a:ext cx="7002412"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a:solidFill>
                  <a:schemeClr val="tx1"/>
                </a:solidFill>
                <a:latin typeface="Arial" panose="020B0604020202020204" pitchFamily="34" charset="0"/>
                <a:cs typeface="Arial" panose="020B0604020202020204" pitchFamily="34" charset="0"/>
              </a:rPr>
              <a:t>Table 9: Police recorded ASB incidents and the proportion where a youth-related keyword has been identified, 2022 to 2025</a:t>
            </a:r>
            <a:endParaRPr lang="en-GB" sz="2000" b="1">
              <a:solidFill>
                <a:schemeClr val="tx1"/>
              </a:solidFill>
            </a:endParaRPr>
          </a:p>
        </p:txBody>
      </p:sp>
      <p:sp>
        <p:nvSpPr>
          <p:cNvPr id="8" name="Action Button: Go Home 7">
            <a:hlinkClick r:id="rId3" action="ppaction://hlinksldjump" highlightClick="1"/>
            <a:extLst>
              <a:ext uri="{FF2B5EF4-FFF2-40B4-BE49-F238E27FC236}">
                <a16:creationId xmlns:a16="http://schemas.microsoft.com/office/drawing/2014/main" id="{73EF2044-05E1-8BE3-E19A-E071D94EEB46}"/>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Table showing total antisocial behaviour (ASB) incidents and those identified as youth-related from 2022 to 2025. Total ASB rises from 1,180 in 2022 to 1,833 in 2025, while youth-related ASB increases from 288 to 379. The proportion of youth-related incidents declines slightly over time, from 24–25% in 2022–2023 to 21% in 2025.">
            <a:extLst>
              <a:ext uri="{FF2B5EF4-FFF2-40B4-BE49-F238E27FC236}">
                <a16:creationId xmlns:a16="http://schemas.microsoft.com/office/drawing/2014/main" id="{BDF571D0-1387-189C-BBD9-F636358A4B06}"/>
              </a:ext>
            </a:extLst>
          </p:cNvPr>
          <p:cNvPicPr>
            <a:picLocks noChangeAspect="1"/>
          </p:cNvPicPr>
          <p:nvPr/>
        </p:nvPicPr>
        <p:blipFill>
          <a:blip r:embed="rId4"/>
          <a:stretch>
            <a:fillRect/>
          </a:stretch>
        </p:blipFill>
        <p:spPr>
          <a:xfrm>
            <a:off x="265664" y="2615262"/>
            <a:ext cx="7246690" cy="1875772"/>
          </a:xfrm>
          <a:prstGeom prst="rect">
            <a:avLst/>
          </a:prstGeom>
        </p:spPr>
      </p:pic>
    </p:spTree>
    <p:extLst>
      <p:ext uri="{BB962C8B-B14F-4D97-AF65-F5344CB8AC3E}">
        <p14:creationId xmlns:p14="http://schemas.microsoft.com/office/powerpoint/2010/main" val="36400647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033F0-59FC-0DF5-C1D2-818041CFD6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376C04-3CB7-98A3-C70A-BE4E34A8A441}"/>
              </a:ext>
            </a:extLst>
          </p:cNvPr>
          <p:cNvSpPr>
            <a:spLocks noGrp="1"/>
          </p:cNvSpPr>
          <p:nvPr>
            <p:ph type="title"/>
          </p:nvPr>
        </p:nvSpPr>
        <p:spPr>
          <a:xfrm>
            <a:off x="265664" y="325183"/>
            <a:ext cx="10515600" cy="1214438"/>
          </a:xfrm>
        </p:spPr>
        <p:txBody>
          <a:bodyPr/>
          <a:lstStyle/>
          <a:p>
            <a:r>
              <a:rPr lang="en-GB" sz="3200"/>
              <a:t>8.13 ASB - Youth-related Anti-Social Behaviour (ASB) </a:t>
            </a:r>
          </a:p>
        </p:txBody>
      </p:sp>
      <p:sp>
        <p:nvSpPr>
          <p:cNvPr id="3" name="TextBox 2">
            <a:extLst>
              <a:ext uri="{FF2B5EF4-FFF2-40B4-BE49-F238E27FC236}">
                <a16:creationId xmlns:a16="http://schemas.microsoft.com/office/drawing/2014/main" id="{427BF935-551D-B458-7333-9A5256BD802F}"/>
              </a:ext>
            </a:extLst>
          </p:cNvPr>
          <p:cNvSpPr txBox="1"/>
          <p:nvPr/>
        </p:nvSpPr>
        <p:spPr>
          <a:xfrm>
            <a:off x="7301345" y="2646218"/>
            <a:ext cx="4128655" cy="1815882"/>
          </a:xfrm>
          <a:prstGeom prst="rect">
            <a:avLst/>
          </a:prstGeom>
          <a:noFill/>
        </p:spPr>
        <p:txBody>
          <a:bodyPr wrap="square">
            <a:spAutoFit/>
          </a:bodyPr>
          <a:lstStyle/>
          <a:p>
            <a:r>
              <a:rPr lang="en-GB" sz="1600">
                <a:latin typeface="Arial" panose="020B0604020202020204" pitchFamily="34" charset="0"/>
                <a:cs typeface="Arial" panose="020B0604020202020204" pitchFamily="34" charset="0"/>
              </a:rPr>
              <a:t>As seen in Table 10, South Cambridgeshire had the lowest rate per 1,000 population in 2025 (</a:t>
            </a:r>
            <a:r>
              <a:rPr lang="en-GB" sz="1600">
                <a:cs typeface="Arial" panose="020B0604020202020204" pitchFamily="34" charset="0"/>
              </a:rPr>
              <a:t>2</a:t>
            </a:r>
            <a:r>
              <a:rPr lang="en-GB" sz="1600">
                <a:latin typeface="Arial" panose="020B0604020202020204" pitchFamily="34" charset="0"/>
                <a:cs typeface="Arial" panose="020B0604020202020204" pitchFamily="34" charset="0"/>
              </a:rPr>
              <a:t>.2). </a:t>
            </a:r>
            <a:r>
              <a:rPr lang="en-GB" sz="1600">
                <a:cs typeface="Arial" panose="020B0604020202020204" pitchFamily="34" charset="0"/>
              </a:rPr>
              <a:t>This was slightly lower than the rate per 1,000 for Cambridgeshire (2.8). </a:t>
            </a:r>
          </a:p>
          <a:p>
            <a:endParaRPr lang="en-GB" sz="1600">
              <a:cs typeface="Arial" panose="020B0604020202020204" pitchFamily="34" charset="0"/>
            </a:endParaRPr>
          </a:p>
          <a:p>
            <a:r>
              <a:rPr lang="en-GB" sz="1600">
                <a:cs typeface="Arial" panose="020B0604020202020204" pitchFamily="34" charset="0"/>
              </a:rPr>
              <a:t>South Cambridgeshire also had the lowest rate in Cambridgeshire in 2022 and 2024.</a:t>
            </a:r>
          </a:p>
        </p:txBody>
      </p:sp>
      <p:sp>
        <p:nvSpPr>
          <p:cNvPr id="10" name="TextBox 9">
            <a:extLst>
              <a:ext uri="{FF2B5EF4-FFF2-40B4-BE49-F238E27FC236}">
                <a16:creationId xmlns:a16="http://schemas.microsoft.com/office/drawing/2014/main" id="{653344B4-94D4-18FE-2314-2EE495DF044B}"/>
              </a:ext>
            </a:extLst>
          </p:cNvPr>
          <p:cNvSpPr txBox="1"/>
          <p:nvPr/>
        </p:nvSpPr>
        <p:spPr>
          <a:xfrm>
            <a:off x="633413" y="1855569"/>
            <a:ext cx="6337414" cy="584775"/>
          </a:xfrm>
          <a:prstGeom prst="rect">
            <a:avLst/>
          </a:prstGeom>
          <a:noFill/>
        </p:spPr>
        <p:txBody>
          <a:bodyPr wrap="square">
            <a:spAutoFit/>
          </a:bodyPr>
          <a:lstStyle/>
          <a:p>
            <a:r>
              <a:rPr lang="en-GB" sz="1600" b="1">
                <a:solidFill>
                  <a:schemeClr val="tx1"/>
                </a:solidFill>
                <a:latin typeface="Arial" panose="020B0604020202020204" pitchFamily="34" charset="0"/>
                <a:cs typeface="Arial" panose="020B0604020202020204" pitchFamily="34" charset="0"/>
              </a:rPr>
              <a:t>Table 10: Rate per 1,000 population of police recorded </a:t>
            </a:r>
            <a:r>
              <a:rPr lang="en-GB" sz="1600" b="1">
                <a:cs typeface="Arial" panose="020B0604020202020204" pitchFamily="34" charset="0"/>
              </a:rPr>
              <a:t>youth-related </a:t>
            </a:r>
            <a:r>
              <a:rPr lang="en-GB" sz="1600" b="1">
                <a:solidFill>
                  <a:schemeClr val="tx1"/>
                </a:solidFill>
                <a:latin typeface="Arial" panose="020B0604020202020204" pitchFamily="34" charset="0"/>
                <a:cs typeface="Arial" panose="020B0604020202020204" pitchFamily="34" charset="0"/>
              </a:rPr>
              <a:t>ASB incidents, 2022 and 2025</a:t>
            </a:r>
            <a:endParaRPr lang="en-GB" sz="2000" b="1">
              <a:solidFill>
                <a:schemeClr val="tx1"/>
              </a:solidFill>
            </a:endParaRPr>
          </a:p>
        </p:txBody>
      </p:sp>
      <p:sp>
        <p:nvSpPr>
          <p:cNvPr id="5" name="TextBox 4">
            <a:extLst>
              <a:ext uri="{FF2B5EF4-FFF2-40B4-BE49-F238E27FC236}">
                <a16:creationId xmlns:a16="http://schemas.microsoft.com/office/drawing/2014/main" id="{EE7D57BF-CE40-CC9B-1BAC-4389CDFDA62D}"/>
              </a:ext>
            </a:extLst>
          </p:cNvPr>
          <p:cNvSpPr txBox="1"/>
          <p:nvPr/>
        </p:nvSpPr>
        <p:spPr>
          <a:xfrm>
            <a:off x="0" y="6411724"/>
            <a:ext cx="9481457" cy="415498"/>
          </a:xfrm>
          <a:prstGeom prst="rect">
            <a:avLst/>
          </a:prstGeom>
          <a:noFill/>
        </p:spPr>
        <p:txBody>
          <a:bodyPr wrap="square">
            <a:spAutoFit/>
          </a:bodyPr>
          <a:lstStyle/>
          <a:p>
            <a:r>
              <a:rPr lang="en-GB" sz="1000">
                <a:cs typeface="Arial" panose="020B0604020202020204" pitchFamily="34" charset="0"/>
              </a:rPr>
              <a:t>Note: Table has been produced by </a:t>
            </a:r>
            <a:r>
              <a:rPr lang="en-US" sz="1000"/>
              <a:t>Cambridgeshire County Council’s </a:t>
            </a:r>
            <a:r>
              <a:rPr lang="en-GB" sz="1000"/>
              <a:t>Communities and Demography PI Team</a:t>
            </a:r>
            <a:r>
              <a:rPr lang="en-US" sz="1000"/>
              <a:t>,</a:t>
            </a:r>
            <a:r>
              <a:rPr lang="en-GB" sz="1000">
                <a:cs typeface="Arial" panose="020B0604020202020204" pitchFamily="34" charset="0"/>
              </a:rPr>
              <a:t> using data provided by Cambridgeshire Constabulary. Rates over time have been calculated using locally produced estimates and forecasts, see Technical notes for further details. </a:t>
            </a:r>
          </a:p>
        </p:txBody>
      </p:sp>
      <p:sp>
        <p:nvSpPr>
          <p:cNvPr id="6" name="Action Button: Go Home 5">
            <a:hlinkClick r:id="rId2" action="ppaction://hlinksldjump" highlightClick="1"/>
            <a:extLst>
              <a:ext uri="{FF2B5EF4-FFF2-40B4-BE49-F238E27FC236}">
                <a16:creationId xmlns:a16="http://schemas.microsoft.com/office/drawing/2014/main" id="{16E3B0A2-3D8F-00AA-3FBE-61189F545739}"/>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Table showing rates of youth-related antisocial behaviour (ASB) incidents per 1,000 population by district (2022–2025). Fenland has the highest rates (around 3.1–3.9, 3.7 in 2025), followed by Cambridge (around 2.5–3.1). Huntingdonshire and East Cambridgeshire are moderate (around 2.3–3.2), while South Cambridgeshire remains lowest (around 1.7–2.2). Cambridgeshire overall increases slightly from 2.6 in 2022 to 2.8 in 2025.">
            <a:extLst>
              <a:ext uri="{FF2B5EF4-FFF2-40B4-BE49-F238E27FC236}">
                <a16:creationId xmlns:a16="http://schemas.microsoft.com/office/drawing/2014/main" id="{07411D2C-59AB-DCF1-928F-E7E66C1E895C}"/>
              </a:ext>
            </a:extLst>
          </p:cNvPr>
          <p:cNvPicPr>
            <a:picLocks noChangeAspect="1"/>
          </p:cNvPicPr>
          <p:nvPr/>
        </p:nvPicPr>
        <p:blipFill>
          <a:blip r:embed="rId3"/>
          <a:stretch>
            <a:fillRect/>
          </a:stretch>
        </p:blipFill>
        <p:spPr>
          <a:xfrm>
            <a:off x="633413" y="2536654"/>
            <a:ext cx="6209455" cy="1977313"/>
          </a:xfrm>
          <a:prstGeom prst="rect">
            <a:avLst/>
          </a:prstGeom>
        </p:spPr>
      </p:pic>
    </p:spTree>
    <p:extLst>
      <p:ext uri="{BB962C8B-B14F-4D97-AF65-F5344CB8AC3E}">
        <p14:creationId xmlns:p14="http://schemas.microsoft.com/office/powerpoint/2010/main" val="1225809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B4E90-9DA1-439B-1D62-5288254473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6FE021-7550-023E-EA76-1B2B5262E26D}"/>
              </a:ext>
            </a:extLst>
          </p:cNvPr>
          <p:cNvSpPr>
            <a:spLocks noGrp="1"/>
          </p:cNvSpPr>
          <p:nvPr>
            <p:ph type="title"/>
          </p:nvPr>
        </p:nvSpPr>
        <p:spPr>
          <a:xfrm>
            <a:off x="633413" y="465364"/>
            <a:ext cx="10515600" cy="1214438"/>
          </a:xfrm>
        </p:spPr>
        <p:txBody>
          <a:bodyPr/>
          <a:lstStyle/>
          <a:p>
            <a:r>
              <a:rPr lang="en-GB"/>
              <a:t>2.1 Executive Summary - Overview</a:t>
            </a:r>
          </a:p>
        </p:txBody>
      </p:sp>
      <p:sp>
        <p:nvSpPr>
          <p:cNvPr id="3" name="Content Placeholder 2">
            <a:extLst>
              <a:ext uri="{FF2B5EF4-FFF2-40B4-BE49-F238E27FC236}">
                <a16:creationId xmlns:a16="http://schemas.microsoft.com/office/drawing/2014/main" id="{E9DB0250-8F02-136D-4703-13C6573522D3}"/>
              </a:ext>
            </a:extLst>
          </p:cNvPr>
          <p:cNvSpPr>
            <a:spLocks noGrp="1"/>
          </p:cNvSpPr>
          <p:nvPr>
            <p:ph idx="1"/>
          </p:nvPr>
        </p:nvSpPr>
        <p:spPr>
          <a:xfrm>
            <a:off x="7521888" y="1288557"/>
            <a:ext cx="4162966" cy="4574915"/>
          </a:xfrm>
        </p:spPr>
        <p:txBody>
          <a:bodyPr/>
          <a:lstStyle/>
          <a:p>
            <a:pPr marL="0" indent="0">
              <a:buNone/>
            </a:pPr>
            <a:r>
              <a:rPr lang="en-GB" sz="1600" b="1"/>
              <a:t>Community Safety Issues</a:t>
            </a:r>
          </a:p>
          <a:p>
            <a:pPr marL="0" indent="0">
              <a:buNone/>
            </a:pPr>
            <a:r>
              <a:rPr lang="en-GB" sz="1600"/>
              <a:t>The key community safety issues can be grouped into the following two categories: high importance and concerning.</a:t>
            </a:r>
          </a:p>
          <a:p>
            <a:pPr marL="0" indent="0">
              <a:buNone/>
            </a:pPr>
            <a:r>
              <a:rPr lang="en-GB" sz="1600"/>
              <a:t>Shoplifting, VAP, and Domestic abuse are community safety issues of high importance because of either high volumes and/or high increasing trends.</a:t>
            </a:r>
          </a:p>
          <a:p>
            <a:pPr marL="0" indent="0">
              <a:buNone/>
            </a:pPr>
            <a:r>
              <a:rPr lang="en-GB" sz="1600"/>
              <a:t>Slides 6-9 consolidate evidence from this report for the key community safety issues.</a:t>
            </a:r>
          </a:p>
          <a:p>
            <a:pPr marL="0" indent="0">
              <a:buNone/>
            </a:pPr>
            <a:r>
              <a:rPr lang="en-GB" sz="1600" b="1"/>
              <a:t>Geographic areas</a:t>
            </a:r>
          </a:p>
          <a:p>
            <a:pPr marL="0" indent="0">
              <a:buNone/>
            </a:pPr>
            <a:r>
              <a:rPr lang="en-GB" sz="1600"/>
              <a:t>The following wards were highlighted due to high counts or rates:</a:t>
            </a:r>
          </a:p>
          <a:p>
            <a:pPr lvl="1"/>
            <a:r>
              <a:rPr lang="en-GB" sz="1600"/>
              <a:t>Milton and </a:t>
            </a:r>
            <a:r>
              <a:rPr lang="en-GB" sz="1600" err="1"/>
              <a:t>Waterbeach</a:t>
            </a:r>
            <a:endParaRPr lang="en-GB" sz="1600"/>
          </a:p>
          <a:p>
            <a:pPr lvl="1"/>
            <a:r>
              <a:rPr lang="en-GB" sz="1600"/>
              <a:t>Histon and </a:t>
            </a:r>
            <a:r>
              <a:rPr lang="en-GB" sz="1600" err="1"/>
              <a:t>Impington</a:t>
            </a:r>
            <a:endParaRPr lang="en-GB" sz="1600"/>
          </a:p>
          <a:p>
            <a:pPr lvl="1"/>
            <a:r>
              <a:rPr lang="en-GB" sz="1600"/>
              <a:t>Fen Ditton and Fulbourn</a:t>
            </a:r>
          </a:p>
          <a:p>
            <a:pPr marL="0" indent="0">
              <a:buNone/>
            </a:pPr>
            <a:endParaRPr lang="en-GB" sz="1600"/>
          </a:p>
        </p:txBody>
      </p:sp>
      <p:sp>
        <p:nvSpPr>
          <p:cNvPr id="6" name="Action Button: Go Home 5">
            <a:hlinkClick r:id="rId2" action="ppaction://hlinksldjump" highlightClick="1"/>
            <a:extLst>
              <a:ext uri="{FF2B5EF4-FFF2-40B4-BE49-F238E27FC236}">
                <a16:creationId xmlns:a16="http://schemas.microsoft.com/office/drawing/2014/main" id="{D7CD20BA-B09C-73D8-1A8F-95F88D2BC31C}"/>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Table 3">
            <a:extLst>
              <a:ext uri="{FF2B5EF4-FFF2-40B4-BE49-F238E27FC236}">
                <a16:creationId xmlns:a16="http://schemas.microsoft.com/office/drawing/2014/main" id="{169524BB-2A67-23E6-7F17-2BF5C25CE9AB}"/>
              </a:ext>
            </a:extLst>
          </p:cNvPr>
          <p:cNvGraphicFramePr>
            <a:graphicFrameLocks noGrp="1"/>
          </p:cNvGraphicFramePr>
          <p:nvPr>
            <p:extLst>
              <p:ext uri="{D42A27DB-BD31-4B8C-83A1-F6EECF244321}">
                <p14:modId xmlns:p14="http://schemas.microsoft.com/office/powerpoint/2010/main" val="1379202097"/>
              </p:ext>
            </p:extLst>
          </p:nvPr>
        </p:nvGraphicFramePr>
        <p:xfrm>
          <a:off x="633413" y="1288557"/>
          <a:ext cx="5945171" cy="3405991"/>
        </p:xfrm>
        <a:graphic>
          <a:graphicData uri="http://schemas.openxmlformats.org/drawingml/2006/table">
            <a:tbl>
              <a:tblPr firstRow="1" bandRow="1">
                <a:tableStyleId>{5940675A-B579-460E-94D1-54222C63F5DA}</a:tableStyleId>
              </a:tblPr>
              <a:tblGrid>
                <a:gridCol w="2936588">
                  <a:extLst>
                    <a:ext uri="{9D8B030D-6E8A-4147-A177-3AD203B41FA5}">
                      <a16:colId xmlns:a16="http://schemas.microsoft.com/office/drawing/2014/main" val="497217347"/>
                    </a:ext>
                  </a:extLst>
                </a:gridCol>
                <a:gridCol w="3008583">
                  <a:extLst>
                    <a:ext uri="{9D8B030D-6E8A-4147-A177-3AD203B41FA5}">
                      <a16:colId xmlns:a16="http://schemas.microsoft.com/office/drawing/2014/main" val="976068257"/>
                    </a:ext>
                  </a:extLst>
                </a:gridCol>
              </a:tblGrid>
              <a:tr h="817438">
                <a:tc>
                  <a:txBody>
                    <a:bodyPr/>
                    <a:lstStyle/>
                    <a:p>
                      <a:r>
                        <a:rPr lang="en-GB" sz="1400" b="1" u="sng"/>
                        <a:t>Prioritisation category</a:t>
                      </a:r>
                    </a:p>
                  </a:txBody>
                  <a:tcPr/>
                </a:tc>
                <a:tc>
                  <a:txBody>
                    <a:bodyPr/>
                    <a:lstStyle/>
                    <a:p>
                      <a:r>
                        <a:rPr lang="en-GB" sz="1400" b="1" u="sng"/>
                        <a:t>Key Community Safety Issues identified in this year’s Strategic Assessment</a:t>
                      </a:r>
                    </a:p>
                  </a:txBody>
                  <a:tcPr/>
                </a:tc>
                <a:extLst>
                  <a:ext uri="{0D108BD9-81ED-4DB2-BD59-A6C34878D82A}">
                    <a16:rowId xmlns:a16="http://schemas.microsoft.com/office/drawing/2014/main" val="3149893224"/>
                  </a:ext>
                </a:extLst>
              </a:tr>
              <a:tr h="1055857">
                <a:tc>
                  <a:txBody>
                    <a:bodyPr/>
                    <a:lstStyle/>
                    <a:p>
                      <a:r>
                        <a:rPr lang="en-GB" sz="1400" b="1"/>
                        <a:t>High importance </a:t>
                      </a:r>
                      <a:r>
                        <a:rPr lang="en-GB" sz="1400"/>
                        <a:t>– these areas either have high volumes of offences or high increasing trends. </a:t>
                      </a:r>
                    </a:p>
                  </a:txBody>
                  <a:tcPr/>
                </a:tc>
                <a:tc>
                  <a:txBody>
                    <a:bodyPr/>
                    <a:lstStyle/>
                    <a:p>
                      <a:pPr marL="285750" indent="-285750">
                        <a:buFont typeface="Arial" panose="020B0604020202020204" pitchFamily="34" charset="0"/>
                        <a:buChar char="•"/>
                      </a:pPr>
                      <a:r>
                        <a:rPr lang="en-GB" sz="1400">
                          <a:solidFill>
                            <a:schemeClr val="tx1"/>
                          </a:solidFill>
                        </a:rPr>
                        <a:t>Shoplifting</a:t>
                      </a:r>
                    </a:p>
                    <a:p>
                      <a:pPr marL="285750" indent="-285750">
                        <a:buFont typeface="Arial" panose="020B0604020202020204" pitchFamily="34" charset="0"/>
                        <a:buChar char="•"/>
                      </a:pPr>
                      <a:r>
                        <a:rPr lang="en-GB" sz="1400">
                          <a:solidFill>
                            <a:schemeClr val="tx1"/>
                          </a:solidFill>
                        </a:rPr>
                        <a:t>Violence against the person (VAP) </a:t>
                      </a:r>
                    </a:p>
                    <a:p>
                      <a:pPr marL="285750" indent="-285750">
                        <a:buFont typeface="Arial" panose="020B0604020202020204" pitchFamily="34" charset="0"/>
                        <a:buChar char="•"/>
                      </a:pPr>
                      <a:r>
                        <a:rPr lang="en-GB" sz="1400">
                          <a:solidFill>
                            <a:schemeClr val="tx1"/>
                          </a:solidFill>
                        </a:rPr>
                        <a:t>Domestic abuse</a:t>
                      </a:r>
                    </a:p>
                  </a:txBody>
                  <a:tcPr/>
                </a:tc>
                <a:extLst>
                  <a:ext uri="{0D108BD9-81ED-4DB2-BD59-A6C34878D82A}">
                    <a16:rowId xmlns:a16="http://schemas.microsoft.com/office/drawing/2014/main" val="1053381211"/>
                  </a:ext>
                </a:extLst>
              </a:tr>
              <a:tr h="1532696">
                <a:tc>
                  <a:txBody>
                    <a:bodyPr/>
                    <a:lstStyle/>
                    <a:p>
                      <a:r>
                        <a:rPr lang="en-GB" sz="1400" b="1"/>
                        <a:t>Concerning </a:t>
                      </a:r>
                      <a:r>
                        <a:rPr lang="en-GB" sz="1400"/>
                        <a:t>– there have been either steady year on year increases or a recent increase in the last year despite decreases or fluctuations in previous years. </a:t>
                      </a:r>
                    </a:p>
                  </a:txBody>
                  <a:tcPr/>
                </a:tc>
                <a:tc>
                  <a:txBody>
                    <a:bodyPr/>
                    <a:lstStyle/>
                    <a:p>
                      <a:pPr marL="285750" indent="-285750">
                        <a:buFont typeface="Arial" panose="020B0604020202020204" pitchFamily="34" charset="0"/>
                        <a:buChar char="•"/>
                      </a:pPr>
                      <a:r>
                        <a:rPr lang="en-GB" sz="1400">
                          <a:solidFill>
                            <a:schemeClr val="tx1"/>
                          </a:solidFill>
                        </a:rPr>
                        <a:t>Sexual offences (and Miscellaneous crimes against society)</a:t>
                      </a:r>
                    </a:p>
                    <a:p>
                      <a:pPr marL="285750" indent="-285750">
                        <a:buFont typeface="Arial" panose="020B0604020202020204" pitchFamily="34" charset="0"/>
                        <a:buChar char="•"/>
                      </a:pPr>
                      <a:r>
                        <a:rPr lang="en-GB" sz="1400">
                          <a:solidFill>
                            <a:schemeClr val="tx1"/>
                          </a:solidFill>
                        </a:rPr>
                        <a:t>Anti-social behaviour (ASB)</a:t>
                      </a:r>
                    </a:p>
                    <a:p>
                      <a:pPr marL="285750" indent="-285750">
                        <a:buFont typeface="Arial" panose="020B0604020202020204" pitchFamily="34" charset="0"/>
                        <a:buChar char="•"/>
                      </a:pPr>
                      <a:r>
                        <a:rPr lang="en-GB" sz="1400">
                          <a:solidFill>
                            <a:schemeClr val="tx1"/>
                          </a:solidFill>
                        </a:rPr>
                        <a:t>Drug offences</a:t>
                      </a:r>
                    </a:p>
                  </a:txBody>
                  <a:tcPr/>
                </a:tc>
                <a:extLst>
                  <a:ext uri="{0D108BD9-81ED-4DB2-BD59-A6C34878D82A}">
                    <a16:rowId xmlns:a16="http://schemas.microsoft.com/office/drawing/2014/main" val="2214931841"/>
                  </a:ext>
                </a:extLst>
              </a:tr>
            </a:tbl>
          </a:graphicData>
        </a:graphic>
      </p:graphicFrame>
    </p:spTree>
    <p:extLst>
      <p:ext uri="{BB962C8B-B14F-4D97-AF65-F5344CB8AC3E}">
        <p14:creationId xmlns:p14="http://schemas.microsoft.com/office/powerpoint/2010/main" val="11211628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2CDAD-042C-184D-AF3E-F86FD77CD5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248363-F14E-7923-3E37-22BF6258D4D5}"/>
              </a:ext>
            </a:extLst>
          </p:cNvPr>
          <p:cNvSpPr>
            <a:spLocks noGrp="1"/>
          </p:cNvSpPr>
          <p:nvPr>
            <p:ph type="title"/>
          </p:nvPr>
        </p:nvSpPr>
        <p:spPr/>
        <p:txBody>
          <a:bodyPr/>
          <a:lstStyle/>
          <a:p>
            <a:r>
              <a:rPr lang="en-GB"/>
              <a:t>8.14 Hate Crime</a:t>
            </a:r>
          </a:p>
        </p:txBody>
      </p:sp>
      <p:sp>
        <p:nvSpPr>
          <p:cNvPr id="5" name="TextBox 4">
            <a:extLst>
              <a:ext uri="{FF2B5EF4-FFF2-40B4-BE49-F238E27FC236}">
                <a16:creationId xmlns:a16="http://schemas.microsoft.com/office/drawing/2014/main" id="{8D3C8078-A8B9-6D84-CE01-1CF5A4A19631}"/>
              </a:ext>
            </a:extLst>
          </p:cNvPr>
          <p:cNvSpPr txBox="1"/>
          <p:nvPr/>
        </p:nvSpPr>
        <p:spPr>
          <a:xfrm>
            <a:off x="276839" y="1659195"/>
            <a:ext cx="7476251" cy="584775"/>
          </a:xfrm>
          <a:prstGeom prst="rect">
            <a:avLst/>
          </a:prstGeom>
          <a:noFill/>
          <a:ln>
            <a:noFill/>
          </a:ln>
        </p:spPr>
        <p:txBody>
          <a:bodyPr wrap="square" rtlCol="0">
            <a:spAutoFit/>
          </a:bodyPr>
          <a:lstStyle/>
          <a:p>
            <a:r>
              <a:rPr lang="en-GB" sz="1600" b="1">
                <a:latin typeface="Arial" panose="020B0604020202020204" pitchFamily="34" charset="0"/>
                <a:cs typeface="Arial" panose="020B0604020202020204" pitchFamily="34" charset="0"/>
              </a:rPr>
              <a:t>Figure 19: Annual trend in police recorded hate crime marked offences in South Cambridgeshire, </a:t>
            </a:r>
            <a:r>
              <a:rPr lang="en-GB" sz="1600" b="1">
                <a:cs typeface="Arial" panose="020B0604020202020204" pitchFamily="34" charset="0"/>
              </a:rPr>
              <a:t>2022 to 2025</a:t>
            </a:r>
            <a:endParaRPr lang="en-GB" sz="2000" b="1"/>
          </a:p>
        </p:txBody>
      </p:sp>
      <p:sp>
        <p:nvSpPr>
          <p:cNvPr id="3" name="TextBox 2">
            <a:extLst>
              <a:ext uri="{FF2B5EF4-FFF2-40B4-BE49-F238E27FC236}">
                <a16:creationId xmlns:a16="http://schemas.microsoft.com/office/drawing/2014/main" id="{C28837B9-8382-3389-6EF2-9E65BCF18659}"/>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 </a:t>
            </a:r>
            <a:r>
              <a:rPr lang="en-US" sz="1100" kern="1200">
                <a:latin typeface="+mn-lt"/>
                <a:ea typeface="+mn-ea"/>
                <a:cs typeface="+mn-cs"/>
              </a:rPr>
              <a:t>using data provided by Cambridgeshire Constabulary.</a:t>
            </a:r>
          </a:p>
        </p:txBody>
      </p:sp>
      <p:sp>
        <p:nvSpPr>
          <p:cNvPr id="8" name="Action Button: Go Home 7">
            <a:hlinkClick r:id="rId3" action="ppaction://hlinksldjump" highlightClick="1"/>
            <a:extLst>
              <a:ext uri="{FF2B5EF4-FFF2-40B4-BE49-F238E27FC236}">
                <a16:creationId xmlns:a16="http://schemas.microsoft.com/office/drawing/2014/main" id="{6C4D31B5-2DE0-F357-7939-C28761F2EF0C}"/>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Bar chart showing police recorded hate crime offences in South Cambridgeshire from 2022 to 2025. Offences decrease from 216 in 2022 to 177 in 2023 and 138 in 2024, before rising to 152 in 2025, indicating a decline followed by a partial increase.">
            <a:extLst>
              <a:ext uri="{FF2B5EF4-FFF2-40B4-BE49-F238E27FC236}">
                <a16:creationId xmlns:a16="http://schemas.microsoft.com/office/drawing/2014/main" id="{55F75871-2FB5-8B51-0DB6-EC8FE8539425}"/>
              </a:ext>
            </a:extLst>
          </p:cNvPr>
          <p:cNvPicPr>
            <a:picLocks noChangeAspect="1"/>
          </p:cNvPicPr>
          <p:nvPr/>
        </p:nvPicPr>
        <p:blipFill>
          <a:blip r:embed="rId4"/>
          <a:stretch>
            <a:fillRect/>
          </a:stretch>
        </p:blipFill>
        <p:spPr>
          <a:xfrm>
            <a:off x="280959" y="2243970"/>
            <a:ext cx="7476252" cy="3378354"/>
          </a:xfrm>
          <a:prstGeom prst="rect">
            <a:avLst/>
          </a:prstGeom>
        </p:spPr>
      </p:pic>
      <p:sp>
        <p:nvSpPr>
          <p:cNvPr id="10" name="TextBox 9">
            <a:extLst>
              <a:ext uri="{FF2B5EF4-FFF2-40B4-BE49-F238E27FC236}">
                <a16:creationId xmlns:a16="http://schemas.microsoft.com/office/drawing/2014/main" id="{37837B36-FD3E-F5FF-8E2F-E9258E403880}"/>
              </a:ext>
            </a:extLst>
          </p:cNvPr>
          <p:cNvSpPr txBox="1"/>
          <p:nvPr/>
        </p:nvSpPr>
        <p:spPr>
          <a:xfrm>
            <a:off x="8031890" y="2750597"/>
            <a:ext cx="3750847" cy="2308324"/>
          </a:xfrm>
          <a:prstGeom prst="rect">
            <a:avLst/>
          </a:prstGeom>
          <a:noFill/>
        </p:spPr>
        <p:txBody>
          <a:bodyPr wrap="square" rtlCol="0">
            <a:spAutoFit/>
          </a:bodyPr>
          <a:lstStyle/>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Hate crime marked offences have decreased year on year between 2022 and 2024. However, in the last year offences increased by 10% (+14 off</a:t>
            </a:r>
            <a:r>
              <a:rPr lang="en-GB" sz="1600">
                <a:cs typeface="Arial" panose="020B0604020202020204" pitchFamily="34" charset="0"/>
              </a:rPr>
              <a:t>ences).</a:t>
            </a:r>
          </a:p>
          <a:p>
            <a:pPr marL="171450" indent="-171450">
              <a:buFont typeface="Arial" panose="020B0604020202020204" pitchFamily="34" charset="0"/>
              <a:buChar char="•"/>
            </a:pPr>
            <a:endParaRPr lang="en-GB" sz="1600">
              <a:cs typeface="Arial" panose="020B0604020202020204" pitchFamily="34" charset="0"/>
            </a:endParaRPr>
          </a:p>
          <a:p>
            <a:pPr marL="171450" indent="-171450">
              <a:buFont typeface="Arial" panose="020B0604020202020204" pitchFamily="34" charset="0"/>
              <a:buChar char="•"/>
            </a:pPr>
            <a:r>
              <a:rPr lang="en-GB" sz="1600">
                <a:cs typeface="Arial" panose="020B0604020202020204" pitchFamily="34" charset="0"/>
              </a:rPr>
              <a:t>Despite this increase, counts remained lower than both 2022 and 2023.</a:t>
            </a:r>
          </a:p>
        </p:txBody>
      </p:sp>
    </p:spTree>
    <p:extLst>
      <p:ext uri="{BB962C8B-B14F-4D97-AF65-F5344CB8AC3E}">
        <p14:creationId xmlns:p14="http://schemas.microsoft.com/office/powerpoint/2010/main" val="11318421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8AA33-DC89-83F2-7367-B257B9303A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C24124-63C6-DBB9-4940-C9C8F38F1CCB}"/>
              </a:ext>
            </a:extLst>
          </p:cNvPr>
          <p:cNvSpPr>
            <a:spLocks noGrp="1"/>
          </p:cNvSpPr>
          <p:nvPr>
            <p:ph type="title"/>
          </p:nvPr>
        </p:nvSpPr>
        <p:spPr/>
        <p:txBody>
          <a:bodyPr/>
          <a:lstStyle/>
          <a:p>
            <a:r>
              <a:rPr lang="en-GB"/>
              <a:t>8.15 Arson and Criminal Damage</a:t>
            </a:r>
          </a:p>
        </p:txBody>
      </p:sp>
      <p:sp>
        <p:nvSpPr>
          <p:cNvPr id="5" name="TextBox 4">
            <a:extLst>
              <a:ext uri="{FF2B5EF4-FFF2-40B4-BE49-F238E27FC236}">
                <a16:creationId xmlns:a16="http://schemas.microsoft.com/office/drawing/2014/main" id="{75591453-AA1C-9F52-BAAF-91017E3A658A}"/>
              </a:ext>
            </a:extLst>
          </p:cNvPr>
          <p:cNvSpPr txBox="1"/>
          <p:nvPr/>
        </p:nvSpPr>
        <p:spPr>
          <a:xfrm>
            <a:off x="276840" y="1659195"/>
            <a:ext cx="6363580" cy="584775"/>
          </a:xfrm>
          <a:prstGeom prst="rect">
            <a:avLst/>
          </a:prstGeom>
          <a:noFill/>
          <a:ln>
            <a:noFill/>
          </a:ln>
        </p:spPr>
        <p:txBody>
          <a:bodyPr wrap="square" rtlCol="0">
            <a:spAutoFit/>
          </a:bodyPr>
          <a:lstStyle/>
          <a:p>
            <a:r>
              <a:rPr lang="en-GB" sz="1600" b="1">
                <a:latin typeface="Arial" panose="020B0604020202020204" pitchFamily="34" charset="0"/>
                <a:cs typeface="Arial" panose="020B0604020202020204" pitchFamily="34" charset="0"/>
              </a:rPr>
              <a:t>Figure </a:t>
            </a:r>
            <a:r>
              <a:rPr lang="en-GB" sz="1600" b="1">
                <a:cs typeface="Arial" panose="020B0604020202020204" pitchFamily="34" charset="0"/>
              </a:rPr>
              <a:t>20</a:t>
            </a:r>
            <a:r>
              <a:rPr lang="en-GB" sz="1600" b="1">
                <a:latin typeface="Arial" panose="020B0604020202020204" pitchFamily="34" charset="0"/>
                <a:cs typeface="Arial" panose="020B0604020202020204" pitchFamily="34" charset="0"/>
              </a:rPr>
              <a:t>: Annual trend in police recorded arson and criminal damage offences in South Cambridgeshire, </a:t>
            </a:r>
            <a:r>
              <a:rPr lang="en-GB" sz="1600" b="1">
                <a:cs typeface="Arial" panose="020B0604020202020204" pitchFamily="34" charset="0"/>
              </a:rPr>
              <a:t>2022 to 2025</a:t>
            </a:r>
            <a:endParaRPr lang="en-GB" sz="2000" b="1"/>
          </a:p>
        </p:txBody>
      </p:sp>
      <p:sp>
        <p:nvSpPr>
          <p:cNvPr id="6" name="TextBox 5">
            <a:extLst>
              <a:ext uri="{FF2B5EF4-FFF2-40B4-BE49-F238E27FC236}">
                <a16:creationId xmlns:a16="http://schemas.microsoft.com/office/drawing/2014/main" id="{B95BC6E4-5DF1-1B1A-538F-86EC4EEF7304}"/>
              </a:ext>
            </a:extLst>
          </p:cNvPr>
          <p:cNvSpPr txBox="1"/>
          <p:nvPr/>
        </p:nvSpPr>
        <p:spPr>
          <a:xfrm>
            <a:off x="6932141" y="2582562"/>
            <a:ext cx="4949936" cy="2554545"/>
          </a:xfrm>
          <a:prstGeom prst="rect">
            <a:avLst/>
          </a:prstGeom>
          <a:noFill/>
        </p:spPr>
        <p:txBody>
          <a:bodyPr wrap="square" rtlCol="0">
            <a:spAutoFit/>
          </a:bodyPr>
          <a:lstStyle/>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Arson and criminal damage offences increased from 809 to 856 between 2024 and 2025 (+6%, +47 offences). Counts have remained relatively stable across the last four years. </a:t>
            </a:r>
          </a:p>
          <a:p>
            <a:pPr marL="171450" indent="-171450">
              <a:buFont typeface="Arial" panose="020B0604020202020204" pitchFamily="34" charset="0"/>
              <a:buChar char="•"/>
            </a:pPr>
            <a:endParaRPr lang="en-GB" sz="1600">
              <a:cs typeface="Arial" panose="020B0604020202020204" pitchFamily="34" charset="0"/>
            </a:endParaRPr>
          </a:p>
          <a:p>
            <a:pPr marL="171450" indent="-171450">
              <a:buFont typeface="Arial" panose="020B0604020202020204" pitchFamily="34" charset="0"/>
              <a:buChar char="•"/>
            </a:pPr>
            <a:r>
              <a:rPr lang="en-GB" sz="1600">
                <a:cs typeface="Arial" panose="020B0604020202020204" pitchFamily="34" charset="0"/>
              </a:rPr>
              <a:t>In 2025, a</a:t>
            </a:r>
            <a:r>
              <a:rPr lang="en-GB" sz="1600">
                <a:latin typeface="Arial" panose="020B0604020202020204" pitchFamily="34" charset="0"/>
                <a:cs typeface="Arial" panose="020B0604020202020204" pitchFamily="34" charset="0"/>
              </a:rPr>
              <a:t>rson and criminal damage accounted for 11% of the crime in South Cambridgeshire. This proportion has remained unchanged over the last four years.</a:t>
            </a:r>
          </a:p>
          <a:p>
            <a:endParaRPr lang="en-GB" sz="1600">
              <a:cs typeface="Arial" panose="020B0604020202020204" pitchFamily="34" charset="0"/>
            </a:endParaRPr>
          </a:p>
        </p:txBody>
      </p:sp>
      <p:sp>
        <p:nvSpPr>
          <p:cNvPr id="3" name="TextBox 2">
            <a:extLst>
              <a:ext uri="{FF2B5EF4-FFF2-40B4-BE49-F238E27FC236}">
                <a16:creationId xmlns:a16="http://schemas.microsoft.com/office/drawing/2014/main" id="{FDC4DDD8-5454-3D55-3BBC-06A1A47C8BC9}"/>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 </a:t>
            </a:r>
            <a:r>
              <a:rPr lang="en-US" sz="1100" kern="1200">
                <a:latin typeface="+mn-lt"/>
                <a:ea typeface="+mn-ea"/>
                <a:cs typeface="+mn-cs"/>
              </a:rPr>
              <a:t>using data provided by Cambridgeshire Constabulary.</a:t>
            </a:r>
          </a:p>
        </p:txBody>
      </p:sp>
      <p:sp>
        <p:nvSpPr>
          <p:cNvPr id="8" name="Action Button: Go Home 7">
            <a:hlinkClick r:id="rId3" action="ppaction://hlinksldjump" highlightClick="1"/>
            <a:extLst>
              <a:ext uri="{FF2B5EF4-FFF2-40B4-BE49-F238E27FC236}">
                <a16:creationId xmlns:a16="http://schemas.microsoft.com/office/drawing/2014/main" id="{E3D0A6BA-169E-D87B-46EC-C2FB4FB292DF}"/>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Stacked bar chart showing police recorded arson and criminal damage offences in South Cambridgeshire from 2022 to 2025. Total offences fall from 868 in 2022 to 817 in 2023 and 809 in 2024, before rising to 856 in 2025. Criminal damage makes up the vast majority each year (around 771–815), while arson accounts for a much smaller share (around 34–53).">
            <a:extLst>
              <a:ext uri="{FF2B5EF4-FFF2-40B4-BE49-F238E27FC236}">
                <a16:creationId xmlns:a16="http://schemas.microsoft.com/office/drawing/2014/main" id="{1959F415-5C46-9439-A8DE-2E7D4E2A86CA}"/>
              </a:ext>
            </a:extLst>
          </p:cNvPr>
          <p:cNvPicPr>
            <a:picLocks noChangeAspect="1"/>
          </p:cNvPicPr>
          <p:nvPr/>
        </p:nvPicPr>
        <p:blipFill>
          <a:blip r:embed="rId4"/>
          <a:stretch>
            <a:fillRect/>
          </a:stretch>
        </p:blipFill>
        <p:spPr>
          <a:xfrm>
            <a:off x="309923" y="2243970"/>
            <a:ext cx="6377830" cy="3035601"/>
          </a:xfrm>
          <a:prstGeom prst="rect">
            <a:avLst/>
          </a:prstGeom>
        </p:spPr>
      </p:pic>
    </p:spTree>
    <p:extLst>
      <p:ext uri="{BB962C8B-B14F-4D97-AF65-F5344CB8AC3E}">
        <p14:creationId xmlns:p14="http://schemas.microsoft.com/office/powerpoint/2010/main" val="27926867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0C019-7527-2523-755A-FF8DA5EE5F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7F8913-C0DD-4A58-B2A3-CFC9BCC44428}"/>
              </a:ext>
            </a:extLst>
          </p:cNvPr>
          <p:cNvSpPr>
            <a:spLocks noGrp="1"/>
          </p:cNvSpPr>
          <p:nvPr>
            <p:ph type="title"/>
          </p:nvPr>
        </p:nvSpPr>
        <p:spPr/>
        <p:txBody>
          <a:bodyPr/>
          <a:lstStyle/>
          <a:p>
            <a:r>
              <a:rPr lang="en-GB"/>
              <a:t>8.15 Arson and Criminal Damage</a:t>
            </a:r>
          </a:p>
        </p:txBody>
      </p:sp>
      <p:sp>
        <p:nvSpPr>
          <p:cNvPr id="4" name="TextBox 3">
            <a:extLst>
              <a:ext uri="{FF2B5EF4-FFF2-40B4-BE49-F238E27FC236}">
                <a16:creationId xmlns:a16="http://schemas.microsoft.com/office/drawing/2014/main" id="{E9F43B29-9E3C-BD8D-C64D-59880D84BE36}"/>
              </a:ext>
            </a:extLst>
          </p:cNvPr>
          <p:cNvSpPr txBox="1"/>
          <p:nvPr/>
        </p:nvSpPr>
        <p:spPr>
          <a:xfrm>
            <a:off x="374736" y="1984454"/>
            <a:ext cx="7283141"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a:solidFill>
                  <a:schemeClr val="tx1"/>
                </a:solidFill>
                <a:latin typeface="Arial" panose="020B0604020202020204" pitchFamily="34" charset="0"/>
                <a:cs typeface="Arial" panose="020B0604020202020204" pitchFamily="34" charset="0"/>
              </a:rPr>
              <a:t>Table 11: Rate per 1,000 population of police recorded arson and criminal damage offences, 2022 and 2025</a:t>
            </a:r>
            <a:endParaRPr lang="en-GB" sz="2000" b="1">
              <a:solidFill>
                <a:schemeClr val="tx1"/>
              </a:solidFill>
            </a:endParaRPr>
          </a:p>
        </p:txBody>
      </p:sp>
      <p:sp>
        <p:nvSpPr>
          <p:cNvPr id="7" name="TextBox 6">
            <a:extLst>
              <a:ext uri="{FF2B5EF4-FFF2-40B4-BE49-F238E27FC236}">
                <a16:creationId xmlns:a16="http://schemas.microsoft.com/office/drawing/2014/main" id="{897077CC-E03E-21AE-756C-FF78754067B8}"/>
              </a:ext>
            </a:extLst>
          </p:cNvPr>
          <p:cNvSpPr txBox="1"/>
          <p:nvPr/>
        </p:nvSpPr>
        <p:spPr>
          <a:xfrm>
            <a:off x="7985810" y="2819415"/>
            <a:ext cx="3896267" cy="1323439"/>
          </a:xfrm>
          <a:prstGeom prst="rect">
            <a:avLst/>
          </a:prstGeom>
          <a:noFill/>
        </p:spPr>
        <p:txBody>
          <a:bodyPr wrap="square">
            <a:spAutoFit/>
          </a:bodyPr>
          <a:lstStyle/>
          <a:p>
            <a:r>
              <a:rPr lang="en-GB" sz="1600">
                <a:latin typeface="Arial" panose="020B0604020202020204" pitchFamily="34" charset="0"/>
                <a:cs typeface="Arial" panose="020B0604020202020204" pitchFamily="34" charset="0"/>
              </a:rPr>
              <a:t>As seen in Table 11, South Cambridgeshire </a:t>
            </a:r>
            <a:r>
              <a:rPr lang="en-GB" sz="1600">
                <a:cs typeface="Arial" panose="020B0604020202020204" pitchFamily="34" charset="0"/>
              </a:rPr>
              <a:t>had the fourth highest </a:t>
            </a:r>
            <a:r>
              <a:rPr lang="en-GB" sz="1600">
                <a:latin typeface="Arial" panose="020B0604020202020204" pitchFamily="34" charset="0"/>
                <a:cs typeface="Arial" panose="020B0604020202020204" pitchFamily="34" charset="0"/>
              </a:rPr>
              <a:t>rate per 1,000 population in 2025 (</a:t>
            </a:r>
            <a:r>
              <a:rPr lang="en-GB" sz="1600">
                <a:cs typeface="Arial" panose="020B0604020202020204" pitchFamily="34" charset="0"/>
              </a:rPr>
              <a:t>4.9</a:t>
            </a:r>
            <a:r>
              <a:rPr lang="en-GB" sz="1600">
                <a:latin typeface="Arial" panose="020B0604020202020204" pitchFamily="34" charset="0"/>
                <a:cs typeface="Arial" panose="020B0604020202020204" pitchFamily="34" charset="0"/>
              </a:rPr>
              <a:t>). This was </a:t>
            </a:r>
            <a:r>
              <a:rPr lang="en-GB" sz="1600">
                <a:cs typeface="Arial" panose="020B0604020202020204" pitchFamily="34" charset="0"/>
              </a:rPr>
              <a:t>lower </a:t>
            </a:r>
            <a:r>
              <a:rPr lang="en-GB" sz="1600">
                <a:latin typeface="Arial" panose="020B0604020202020204" pitchFamily="34" charset="0"/>
                <a:cs typeface="Arial" panose="020B0604020202020204" pitchFamily="34" charset="0"/>
              </a:rPr>
              <a:t>than the rate per 1,000 for Cambridgeshire (6.2).</a:t>
            </a:r>
          </a:p>
        </p:txBody>
      </p:sp>
      <p:sp>
        <p:nvSpPr>
          <p:cNvPr id="3" name="TextBox 2">
            <a:extLst>
              <a:ext uri="{FF2B5EF4-FFF2-40B4-BE49-F238E27FC236}">
                <a16:creationId xmlns:a16="http://schemas.microsoft.com/office/drawing/2014/main" id="{A88969E2-8CA5-F64A-EEEB-63E1D8408A34}"/>
              </a:ext>
            </a:extLst>
          </p:cNvPr>
          <p:cNvSpPr txBox="1"/>
          <p:nvPr/>
        </p:nvSpPr>
        <p:spPr>
          <a:xfrm>
            <a:off x="0" y="6411724"/>
            <a:ext cx="9481457" cy="415498"/>
          </a:xfrm>
          <a:prstGeom prst="rect">
            <a:avLst/>
          </a:prstGeom>
          <a:noFill/>
        </p:spPr>
        <p:txBody>
          <a:bodyPr wrap="square">
            <a:spAutoFit/>
          </a:bodyPr>
          <a:lstStyle/>
          <a:p>
            <a:r>
              <a:rPr lang="en-GB" sz="1000">
                <a:cs typeface="Arial" panose="020B0604020202020204" pitchFamily="34" charset="0"/>
              </a:rPr>
              <a:t>Note: Table has been produced by </a:t>
            </a:r>
            <a:r>
              <a:rPr lang="en-US" sz="1000"/>
              <a:t>Cambridgeshire County Council’s </a:t>
            </a:r>
            <a:r>
              <a:rPr lang="en-GB" sz="1000"/>
              <a:t>Communities and Demography PI Team</a:t>
            </a:r>
            <a:r>
              <a:rPr lang="en-US" sz="1000"/>
              <a:t>,</a:t>
            </a:r>
            <a:r>
              <a:rPr lang="en-GB" sz="1000">
                <a:cs typeface="Arial" panose="020B0604020202020204" pitchFamily="34" charset="0"/>
              </a:rPr>
              <a:t> using data provided by Cambridgeshire Constabulary. Rates over time have been calculated using locally produced estimates and forecasts, see Technical notes for further details. </a:t>
            </a:r>
          </a:p>
        </p:txBody>
      </p:sp>
      <p:sp>
        <p:nvSpPr>
          <p:cNvPr id="8" name="Action Button: Go Home 7">
            <a:hlinkClick r:id="rId2" action="ppaction://hlinksldjump" highlightClick="1"/>
            <a:extLst>
              <a:ext uri="{FF2B5EF4-FFF2-40B4-BE49-F238E27FC236}">
                <a16:creationId xmlns:a16="http://schemas.microsoft.com/office/drawing/2014/main" id="{19476E38-74FC-1D88-B512-CDA9B2213593}"/>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Table showing rates of arson and criminal damage offences per 1,000 population by district (2022–2025). Fenland consistently has the highest rates (around 8.4–8.8), followed by Cambridge (around 7.1–8.4). Huntingdonshire and South Cambridgeshire have moderate rates (around 4.7–6.6), while East Cambridgeshire is lower (around 4.7–5.1). Cambridgeshire overall remains stable at around 6.2–6.7.">
            <a:extLst>
              <a:ext uri="{FF2B5EF4-FFF2-40B4-BE49-F238E27FC236}">
                <a16:creationId xmlns:a16="http://schemas.microsoft.com/office/drawing/2014/main" id="{16980BAD-8961-EDDC-B2D3-4BAAD30CFC5B}"/>
              </a:ext>
            </a:extLst>
          </p:cNvPr>
          <p:cNvPicPr>
            <a:picLocks noChangeAspect="1"/>
          </p:cNvPicPr>
          <p:nvPr/>
        </p:nvPicPr>
        <p:blipFill>
          <a:blip r:embed="rId3"/>
          <a:stretch>
            <a:fillRect/>
          </a:stretch>
        </p:blipFill>
        <p:spPr>
          <a:xfrm>
            <a:off x="396884" y="2712495"/>
            <a:ext cx="7260993" cy="1537281"/>
          </a:xfrm>
          <a:prstGeom prst="rect">
            <a:avLst/>
          </a:prstGeom>
        </p:spPr>
      </p:pic>
    </p:spTree>
    <p:extLst>
      <p:ext uri="{BB962C8B-B14F-4D97-AF65-F5344CB8AC3E}">
        <p14:creationId xmlns:p14="http://schemas.microsoft.com/office/powerpoint/2010/main" val="20255111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DEDC7-BA0E-C8B0-49DE-341D3F980E9F}"/>
              </a:ext>
            </a:extLst>
          </p:cNvPr>
          <p:cNvSpPr>
            <a:spLocks noGrp="1"/>
          </p:cNvSpPr>
          <p:nvPr>
            <p:ph type="title"/>
          </p:nvPr>
        </p:nvSpPr>
        <p:spPr/>
        <p:txBody>
          <a:bodyPr/>
          <a:lstStyle/>
          <a:p>
            <a:r>
              <a:rPr lang="en-GB"/>
              <a:t>8.16 Fires</a:t>
            </a:r>
          </a:p>
        </p:txBody>
      </p:sp>
      <p:sp>
        <p:nvSpPr>
          <p:cNvPr id="4" name="TextBox 3">
            <a:extLst>
              <a:ext uri="{FF2B5EF4-FFF2-40B4-BE49-F238E27FC236}">
                <a16:creationId xmlns:a16="http://schemas.microsoft.com/office/drawing/2014/main" id="{2098525C-5DD8-619F-2775-74EC7895A65B}"/>
              </a:ext>
            </a:extLst>
          </p:cNvPr>
          <p:cNvSpPr txBox="1"/>
          <p:nvPr/>
        </p:nvSpPr>
        <p:spPr>
          <a:xfrm>
            <a:off x="409173" y="1473167"/>
            <a:ext cx="6725149" cy="584775"/>
          </a:xfrm>
          <a:prstGeom prst="rect">
            <a:avLst/>
          </a:prstGeom>
          <a:noFill/>
          <a:ln>
            <a:noFill/>
          </a:ln>
        </p:spPr>
        <p:txBody>
          <a:bodyPr wrap="square" lIns="91440" tIns="45720" rIns="91440" bIns="45720" rtlCol="0" anchor="t">
            <a:spAutoFit/>
          </a:bodyPr>
          <a:lstStyle/>
          <a:p>
            <a:r>
              <a:rPr lang="en-GB" sz="1600" b="1">
                <a:latin typeface="Arial"/>
                <a:cs typeface="Arial"/>
              </a:rPr>
              <a:t>Figure 21: Annual trend in fires in South Cambridgeshire, 2022 to 2025</a:t>
            </a:r>
            <a:endParaRPr lang="en-GB" sz="2000" b="1">
              <a:latin typeface="Arial"/>
              <a:cs typeface="Arial"/>
            </a:endParaRPr>
          </a:p>
        </p:txBody>
      </p:sp>
      <p:sp>
        <p:nvSpPr>
          <p:cNvPr id="5" name="TextBox 4">
            <a:extLst>
              <a:ext uri="{FF2B5EF4-FFF2-40B4-BE49-F238E27FC236}">
                <a16:creationId xmlns:a16="http://schemas.microsoft.com/office/drawing/2014/main" id="{D9D337DC-8531-1502-3B2D-DFC0DC971BC4}"/>
              </a:ext>
            </a:extLst>
          </p:cNvPr>
          <p:cNvSpPr txBox="1"/>
          <p:nvPr/>
        </p:nvSpPr>
        <p:spPr>
          <a:xfrm>
            <a:off x="7352270" y="2372498"/>
            <a:ext cx="4430556" cy="2062103"/>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GB" sz="1600">
                <a:latin typeface="Arial"/>
                <a:cs typeface="Arial"/>
              </a:rPr>
              <a:t>In 2025, there were 368 fires in South Cambridgeshire; this is a 35% increase from the last year (+95 incidents).</a:t>
            </a:r>
          </a:p>
          <a:p>
            <a:endParaRPr lang="en-GB" sz="1600">
              <a:solidFill>
                <a:srgbClr val="FF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a:latin typeface="Arial"/>
                <a:cs typeface="Arial"/>
              </a:rPr>
              <a:t>Of the 368 fires recorded, 21% (77 incidents) were classified as deliberate. The number of deliberate fires has seen incremental increases since 2023, as shown in Figure 21.</a:t>
            </a:r>
          </a:p>
        </p:txBody>
      </p:sp>
      <p:sp>
        <p:nvSpPr>
          <p:cNvPr id="3" name="TextBox 2">
            <a:extLst>
              <a:ext uri="{FF2B5EF4-FFF2-40B4-BE49-F238E27FC236}">
                <a16:creationId xmlns:a16="http://schemas.microsoft.com/office/drawing/2014/main" id="{804186AF-0D4F-BB58-FC03-28901A9B19CA}"/>
              </a:ext>
            </a:extLst>
          </p:cNvPr>
          <p:cNvSpPr txBox="1"/>
          <p:nvPr/>
        </p:nvSpPr>
        <p:spPr bwMode="auto">
          <a:xfrm>
            <a:off x="107042" y="6542314"/>
            <a:ext cx="9243787" cy="226786"/>
          </a:xfrm>
          <a:prstGeom prst="rect">
            <a:avLst/>
          </a:prstGeom>
          <a:noFill/>
          <a:ln>
            <a:noFill/>
          </a:ln>
        </p:spPr>
        <p:txBody>
          <a:bodyPr vert="horz" wrap="square" lIns="0" tIns="0" rIns="0" bIns="0" numCol="1" anchor="b" anchorCtr="0" compatLnSpc="1">
            <a:prstTxWarp prst="textNoShape">
              <a:avLst/>
            </a:prstTxWarp>
            <a:normAutofit fontScale="92500" lnSpcReduction="200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kern="1200">
                <a:latin typeface="+mn-lt"/>
                <a:ea typeface="+mn-ea"/>
                <a:cs typeface="+mn-cs"/>
              </a:rPr>
              <a:t>, using data provided by Cambridgeshire Fire and Rescue Service.</a:t>
            </a:r>
          </a:p>
        </p:txBody>
      </p:sp>
      <p:sp>
        <p:nvSpPr>
          <p:cNvPr id="7" name="Action Button: Go Home 6">
            <a:hlinkClick r:id="rId2" action="ppaction://hlinksldjump" highlightClick="1"/>
            <a:extLst>
              <a:ext uri="{FF2B5EF4-FFF2-40B4-BE49-F238E27FC236}">
                <a16:creationId xmlns:a16="http://schemas.microsoft.com/office/drawing/2014/main" id="{C9808096-F91F-9C65-3576-DEECE05C3322}"/>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Stacked bar chart showing fires in South Cambridgeshire from 2022 to 2025 by cause. Total fires fall from 376 in 2022 to 241 in 2023, then rise to 273 in 2024 and 368 in 2025. Accidental fires are the largest category each year (236 in 2022, 152 in 2023, 165 in 2024, 206 in 2025), followed by deliberate fires (68, 37, 68, 77) and fires with unknown cause (72, 52, 40, 85).">
            <a:extLst>
              <a:ext uri="{FF2B5EF4-FFF2-40B4-BE49-F238E27FC236}">
                <a16:creationId xmlns:a16="http://schemas.microsoft.com/office/drawing/2014/main" id="{E5C03A82-B709-A5DA-D3F8-45579A87070E}"/>
              </a:ext>
            </a:extLst>
          </p:cNvPr>
          <p:cNvPicPr>
            <a:picLocks noChangeAspect="1"/>
          </p:cNvPicPr>
          <p:nvPr/>
        </p:nvPicPr>
        <p:blipFill>
          <a:blip r:embed="rId3"/>
          <a:stretch>
            <a:fillRect/>
          </a:stretch>
        </p:blipFill>
        <p:spPr>
          <a:xfrm>
            <a:off x="409174" y="2057942"/>
            <a:ext cx="6725150" cy="3417699"/>
          </a:xfrm>
          <a:prstGeom prst="rect">
            <a:avLst/>
          </a:prstGeom>
        </p:spPr>
      </p:pic>
    </p:spTree>
    <p:extLst>
      <p:ext uri="{BB962C8B-B14F-4D97-AF65-F5344CB8AC3E}">
        <p14:creationId xmlns:p14="http://schemas.microsoft.com/office/powerpoint/2010/main" val="14745315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D96EB-9C9D-D984-D44D-BB69B95C88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568706-62DB-790D-254B-786E0E45E384}"/>
              </a:ext>
            </a:extLst>
          </p:cNvPr>
          <p:cNvSpPr>
            <a:spLocks noGrp="1"/>
          </p:cNvSpPr>
          <p:nvPr>
            <p:ph type="title"/>
          </p:nvPr>
        </p:nvSpPr>
        <p:spPr/>
        <p:txBody>
          <a:bodyPr/>
          <a:lstStyle/>
          <a:p>
            <a:r>
              <a:rPr lang="en-GB"/>
              <a:t>8.16 Deliberate Fires</a:t>
            </a:r>
          </a:p>
        </p:txBody>
      </p:sp>
      <p:sp>
        <p:nvSpPr>
          <p:cNvPr id="4" name="TextBox 3">
            <a:extLst>
              <a:ext uri="{FF2B5EF4-FFF2-40B4-BE49-F238E27FC236}">
                <a16:creationId xmlns:a16="http://schemas.microsoft.com/office/drawing/2014/main" id="{0C799F73-5A2B-FE16-4E77-D39F5C269E1A}"/>
              </a:ext>
            </a:extLst>
          </p:cNvPr>
          <p:cNvSpPr txBox="1"/>
          <p:nvPr/>
        </p:nvSpPr>
        <p:spPr>
          <a:xfrm>
            <a:off x="463436" y="1414847"/>
            <a:ext cx="6035335" cy="584775"/>
          </a:xfrm>
          <a:prstGeom prst="rect">
            <a:avLst/>
          </a:prstGeom>
          <a:noFill/>
          <a:ln>
            <a:noFill/>
          </a:ln>
        </p:spPr>
        <p:txBody>
          <a:bodyPr wrap="square" lIns="91440" tIns="45720" rIns="91440" bIns="45720" rtlCol="0" anchor="t">
            <a:spAutoFit/>
          </a:bodyPr>
          <a:lstStyle/>
          <a:p>
            <a:r>
              <a:rPr lang="en-GB" sz="1600" b="1">
                <a:latin typeface="Arial"/>
                <a:cs typeface="Arial"/>
              </a:rPr>
              <a:t>Figure 22: Annual trend in deliberate fires in South Cambridgeshire, 2022 to 2025</a:t>
            </a:r>
            <a:endParaRPr lang="en-GB" sz="2000" b="1">
              <a:latin typeface="Arial"/>
              <a:cs typeface="Arial"/>
            </a:endParaRPr>
          </a:p>
        </p:txBody>
      </p:sp>
      <p:sp>
        <p:nvSpPr>
          <p:cNvPr id="5" name="TextBox 4">
            <a:extLst>
              <a:ext uri="{FF2B5EF4-FFF2-40B4-BE49-F238E27FC236}">
                <a16:creationId xmlns:a16="http://schemas.microsoft.com/office/drawing/2014/main" id="{21C7F75B-C600-B868-F0C5-E7DDDE7DC8CD}"/>
              </a:ext>
            </a:extLst>
          </p:cNvPr>
          <p:cNvSpPr txBox="1"/>
          <p:nvPr/>
        </p:nvSpPr>
        <p:spPr>
          <a:xfrm>
            <a:off x="7051407" y="2521059"/>
            <a:ext cx="4931228" cy="1815882"/>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GB" sz="1600">
                <a:latin typeface="Arial"/>
                <a:cs typeface="Arial"/>
              </a:rPr>
              <a:t>In 2025, deliberate fires increased by 13% (+9) when compared with 2024, reaching the highest count seen in the last four years.</a:t>
            </a:r>
          </a:p>
          <a:p>
            <a:pPr marL="171450" indent="-171450">
              <a:buFont typeface="Arial" panose="020B0604020202020204" pitchFamily="34" charset="0"/>
              <a:buChar char="•"/>
            </a:pPr>
            <a:endParaRPr lang="en-GB" sz="1600">
              <a:cs typeface="Arial" panose="020B0604020202020204" pitchFamily="34" charset="0"/>
            </a:endParaRPr>
          </a:p>
          <a:p>
            <a:pPr marL="171450" indent="-171450">
              <a:buFont typeface="Arial" panose="020B0604020202020204" pitchFamily="34" charset="0"/>
              <a:buChar char="•"/>
            </a:pPr>
            <a:r>
              <a:rPr lang="en-GB" sz="1600">
                <a:latin typeface="Arial"/>
                <a:cs typeface="Arial"/>
              </a:rPr>
              <a:t>‘Deliberate – unknown owner accounted for the largest proportion of deliberate fires at 52% (40 out of 77). </a:t>
            </a:r>
          </a:p>
        </p:txBody>
      </p:sp>
      <p:sp>
        <p:nvSpPr>
          <p:cNvPr id="3" name="TextBox 2">
            <a:extLst>
              <a:ext uri="{FF2B5EF4-FFF2-40B4-BE49-F238E27FC236}">
                <a16:creationId xmlns:a16="http://schemas.microsoft.com/office/drawing/2014/main" id="{B9A5A0F8-B75C-EE24-0442-FC6BAB773CF6}"/>
              </a:ext>
            </a:extLst>
          </p:cNvPr>
          <p:cNvSpPr txBox="1"/>
          <p:nvPr/>
        </p:nvSpPr>
        <p:spPr bwMode="auto">
          <a:xfrm>
            <a:off x="107042" y="6542314"/>
            <a:ext cx="9243787" cy="226786"/>
          </a:xfrm>
          <a:prstGeom prst="rect">
            <a:avLst/>
          </a:prstGeom>
          <a:noFill/>
          <a:ln>
            <a:noFill/>
          </a:ln>
        </p:spPr>
        <p:txBody>
          <a:bodyPr vert="horz" wrap="square" lIns="0" tIns="0" rIns="0" bIns="0" numCol="1" anchor="b" anchorCtr="0" compatLnSpc="1">
            <a:prstTxWarp prst="textNoShape">
              <a:avLst/>
            </a:prstTxWarp>
            <a:normAutofit fontScale="92500" lnSpcReduction="200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kern="1200">
                <a:latin typeface="+mn-lt"/>
                <a:ea typeface="+mn-ea"/>
                <a:cs typeface="+mn-cs"/>
              </a:rPr>
              <a:t>, using data provided by Cambridgeshire Fire and Rescue Service.</a:t>
            </a:r>
          </a:p>
        </p:txBody>
      </p:sp>
      <p:sp>
        <p:nvSpPr>
          <p:cNvPr id="7" name="Action Button: Go Home 6">
            <a:hlinkClick r:id="rId2" action="ppaction://hlinksldjump" highlightClick="1"/>
            <a:extLst>
              <a:ext uri="{FF2B5EF4-FFF2-40B4-BE49-F238E27FC236}">
                <a16:creationId xmlns:a16="http://schemas.microsoft.com/office/drawing/2014/main" id="{F2F30E0B-1865-6D68-258D-0580D07B6C3D}"/>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Stacked bar chart showing deliberate fires in South Cambridgeshire from 2022 to 2025 by type. Total incidents fall from 68 in 2022 to 37 in 2023, then rise to 68 in 2024 and 77 in 2025. Fires involving unknown ownership are the largest category each year (32, 24, 41, 40), followed by deliberate fires to other people’s property (33, 11, 21, 24), while fires involving own property remain lowest (very small counts each year).">
            <a:extLst>
              <a:ext uri="{FF2B5EF4-FFF2-40B4-BE49-F238E27FC236}">
                <a16:creationId xmlns:a16="http://schemas.microsoft.com/office/drawing/2014/main" id="{66382A5F-B318-AFE9-3570-3FEDFC85C42E}"/>
              </a:ext>
            </a:extLst>
          </p:cNvPr>
          <p:cNvPicPr>
            <a:picLocks noChangeAspect="1"/>
          </p:cNvPicPr>
          <p:nvPr/>
        </p:nvPicPr>
        <p:blipFill>
          <a:blip r:embed="rId3"/>
          <a:stretch>
            <a:fillRect/>
          </a:stretch>
        </p:blipFill>
        <p:spPr>
          <a:xfrm>
            <a:off x="463436" y="1999621"/>
            <a:ext cx="6438888" cy="3536205"/>
          </a:xfrm>
          <a:prstGeom prst="rect">
            <a:avLst/>
          </a:prstGeom>
        </p:spPr>
      </p:pic>
    </p:spTree>
    <p:extLst>
      <p:ext uri="{BB962C8B-B14F-4D97-AF65-F5344CB8AC3E}">
        <p14:creationId xmlns:p14="http://schemas.microsoft.com/office/powerpoint/2010/main" val="129050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0B8E9-62BB-C2C6-F0F5-86FBD3AC948D}"/>
              </a:ext>
            </a:extLst>
          </p:cNvPr>
          <p:cNvSpPr>
            <a:spLocks noGrp="1"/>
          </p:cNvSpPr>
          <p:nvPr>
            <p:ph type="title"/>
          </p:nvPr>
        </p:nvSpPr>
        <p:spPr/>
        <p:txBody>
          <a:bodyPr/>
          <a:lstStyle/>
          <a:p>
            <a:r>
              <a:rPr lang="en-GB"/>
              <a:t>8.16 Deliberate Fires</a:t>
            </a:r>
          </a:p>
        </p:txBody>
      </p:sp>
      <p:sp>
        <p:nvSpPr>
          <p:cNvPr id="4" name="TextBox 3">
            <a:extLst>
              <a:ext uri="{FF2B5EF4-FFF2-40B4-BE49-F238E27FC236}">
                <a16:creationId xmlns:a16="http://schemas.microsoft.com/office/drawing/2014/main" id="{1EF5F520-2A6E-477B-E6B6-F31D86F4DFE0}"/>
              </a:ext>
            </a:extLst>
          </p:cNvPr>
          <p:cNvSpPr txBox="1"/>
          <p:nvPr/>
        </p:nvSpPr>
        <p:spPr>
          <a:xfrm>
            <a:off x="408935" y="1872342"/>
            <a:ext cx="6721617"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a:solidFill>
                  <a:schemeClr val="tx1"/>
                </a:solidFill>
                <a:latin typeface="Arial" panose="020B0604020202020204" pitchFamily="34" charset="0"/>
                <a:cs typeface="Arial" panose="020B0604020202020204" pitchFamily="34" charset="0"/>
              </a:rPr>
              <a:t>Table 12: Rate per 1,000 population of deliberate fires by district, 2022 to 2025</a:t>
            </a:r>
            <a:endParaRPr lang="en-GB" sz="2000" b="1">
              <a:solidFill>
                <a:schemeClr val="tx1"/>
              </a:solidFill>
            </a:endParaRPr>
          </a:p>
        </p:txBody>
      </p:sp>
      <p:sp>
        <p:nvSpPr>
          <p:cNvPr id="8" name="TextBox 7">
            <a:extLst>
              <a:ext uri="{FF2B5EF4-FFF2-40B4-BE49-F238E27FC236}">
                <a16:creationId xmlns:a16="http://schemas.microsoft.com/office/drawing/2014/main" id="{C7E2A4E1-0804-BF91-3CC8-2903AAC98BBB}"/>
              </a:ext>
            </a:extLst>
          </p:cNvPr>
          <p:cNvSpPr txBox="1"/>
          <p:nvPr/>
        </p:nvSpPr>
        <p:spPr>
          <a:xfrm>
            <a:off x="7587444" y="2864761"/>
            <a:ext cx="4190179" cy="1569660"/>
          </a:xfrm>
          <a:prstGeom prst="rect">
            <a:avLst/>
          </a:prstGeom>
          <a:noFill/>
        </p:spPr>
        <p:txBody>
          <a:bodyPr wrap="square" lIns="91440" tIns="45720" rIns="91440" bIns="45720" anchor="t">
            <a:spAutoFit/>
          </a:bodyPr>
          <a:lstStyle/>
          <a:p>
            <a:r>
              <a:rPr lang="en-GB" sz="1600">
                <a:latin typeface="Arial"/>
                <a:cs typeface="Arial"/>
              </a:rPr>
              <a:t>In 2025, South Cambridgeshire had a rate per 1,000 population of 0.4, placing it close to Huntingdonshire which had a similar rate of 0.4. The lowest rate per 1,000 population in 2025 was observed in Cambridge City with 0.3. </a:t>
            </a:r>
          </a:p>
        </p:txBody>
      </p:sp>
      <p:sp>
        <p:nvSpPr>
          <p:cNvPr id="3" name="TextBox 2">
            <a:extLst>
              <a:ext uri="{FF2B5EF4-FFF2-40B4-BE49-F238E27FC236}">
                <a16:creationId xmlns:a16="http://schemas.microsoft.com/office/drawing/2014/main" id="{097C6980-2D30-717F-424E-4D08FEE6C972}"/>
              </a:ext>
            </a:extLst>
          </p:cNvPr>
          <p:cNvSpPr txBox="1"/>
          <p:nvPr/>
        </p:nvSpPr>
        <p:spPr>
          <a:xfrm>
            <a:off x="0" y="6411724"/>
            <a:ext cx="9481457" cy="415498"/>
          </a:xfrm>
          <a:prstGeom prst="rect">
            <a:avLst/>
          </a:prstGeom>
          <a:noFill/>
        </p:spPr>
        <p:txBody>
          <a:bodyPr wrap="square">
            <a:spAutoFit/>
          </a:bodyPr>
          <a:lstStyle/>
          <a:p>
            <a:r>
              <a:rPr lang="en-GB" sz="1000">
                <a:cs typeface="Arial" panose="020B0604020202020204" pitchFamily="34" charset="0"/>
              </a:rPr>
              <a:t>Note: Table has been produced by </a:t>
            </a:r>
            <a:r>
              <a:rPr lang="en-US" sz="1000"/>
              <a:t>Cambridgeshire County Council’s </a:t>
            </a:r>
            <a:r>
              <a:rPr lang="en-GB" sz="1000"/>
              <a:t>Communities and Demography PI Team</a:t>
            </a:r>
            <a:r>
              <a:rPr lang="en-US" sz="1000"/>
              <a:t>,</a:t>
            </a:r>
            <a:r>
              <a:rPr lang="en-GB" sz="1000">
                <a:cs typeface="Arial" panose="020B0604020202020204" pitchFamily="34" charset="0"/>
              </a:rPr>
              <a:t> using data provided by Cambridgeshire Constabulary. Rates over time have been calculated using locally produced estimates and forecasts, see Technical notes for further details. </a:t>
            </a:r>
          </a:p>
        </p:txBody>
      </p:sp>
      <p:sp>
        <p:nvSpPr>
          <p:cNvPr id="6" name="Action Button: Go Home 5">
            <a:hlinkClick r:id="rId2" action="ppaction://hlinksldjump" highlightClick="1"/>
            <a:extLst>
              <a:ext uri="{FF2B5EF4-FFF2-40B4-BE49-F238E27FC236}">
                <a16:creationId xmlns:a16="http://schemas.microsoft.com/office/drawing/2014/main" id="{213E4F13-E468-1EA0-0820-7DD37E1CC30A}"/>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Table showing rates of deliberate fires per 1,000 population by district (2022–2025). Fenland has the highest rates each year (0.6–1.0), followed by East Cambridgeshire and Huntingdonshire (around 0.3–0.5). Cambridge remains stable at 0.3, while South Cambridgeshire fluctuates between 0.2 and 0.4. Cambridgeshire overall remains stable at around 0.4–0.5.">
            <a:extLst>
              <a:ext uri="{FF2B5EF4-FFF2-40B4-BE49-F238E27FC236}">
                <a16:creationId xmlns:a16="http://schemas.microsoft.com/office/drawing/2014/main" id="{C4DB3654-4608-2823-5E1E-0F92B48B71B3}"/>
              </a:ext>
            </a:extLst>
          </p:cNvPr>
          <p:cNvPicPr>
            <a:picLocks noChangeAspect="1"/>
          </p:cNvPicPr>
          <p:nvPr/>
        </p:nvPicPr>
        <p:blipFill>
          <a:blip r:embed="rId3"/>
          <a:stretch>
            <a:fillRect/>
          </a:stretch>
        </p:blipFill>
        <p:spPr>
          <a:xfrm>
            <a:off x="414377" y="2457117"/>
            <a:ext cx="6721617" cy="2148918"/>
          </a:xfrm>
          <a:prstGeom prst="rect">
            <a:avLst/>
          </a:prstGeom>
        </p:spPr>
      </p:pic>
    </p:spTree>
    <p:extLst>
      <p:ext uri="{BB962C8B-B14F-4D97-AF65-F5344CB8AC3E}">
        <p14:creationId xmlns:p14="http://schemas.microsoft.com/office/powerpoint/2010/main" val="5366590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45545-9553-ECD4-DF5B-AC6267FE38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E2AB2F-E518-EAEF-D9AD-35C4CBAAA1F7}"/>
              </a:ext>
            </a:extLst>
          </p:cNvPr>
          <p:cNvSpPr>
            <a:spLocks noGrp="1"/>
          </p:cNvSpPr>
          <p:nvPr>
            <p:ph type="title"/>
          </p:nvPr>
        </p:nvSpPr>
        <p:spPr/>
        <p:txBody>
          <a:bodyPr/>
          <a:lstStyle/>
          <a:p>
            <a:r>
              <a:rPr lang="en-GB"/>
              <a:t>8.17 Probation</a:t>
            </a:r>
          </a:p>
        </p:txBody>
      </p:sp>
      <p:sp>
        <p:nvSpPr>
          <p:cNvPr id="4" name="TextBox 3">
            <a:extLst>
              <a:ext uri="{FF2B5EF4-FFF2-40B4-BE49-F238E27FC236}">
                <a16:creationId xmlns:a16="http://schemas.microsoft.com/office/drawing/2014/main" id="{725F7A34-F2D4-0160-AFEF-17D580B25A1C}"/>
              </a:ext>
            </a:extLst>
          </p:cNvPr>
          <p:cNvSpPr txBox="1"/>
          <p:nvPr/>
        </p:nvSpPr>
        <p:spPr>
          <a:xfrm>
            <a:off x="332768" y="1483360"/>
            <a:ext cx="6908629" cy="584775"/>
          </a:xfrm>
          <a:prstGeom prst="rect">
            <a:avLst/>
          </a:prstGeom>
          <a:noFill/>
          <a:ln>
            <a:noFill/>
          </a:ln>
        </p:spPr>
        <p:txBody>
          <a:bodyPr wrap="square" rtlCol="0">
            <a:spAutoFit/>
          </a:bodyPr>
          <a:lstStyle/>
          <a:p>
            <a:r>
              <a:rPr lang="en-GB" sz="1600" b="1">
                <a:latin typeface="Arial" panose="020B0604020202020204" pitchFamily="34" charset="0"/>
                <a:cs typeface="Arial" panose="020B0604020202020204" pitchFamily="34" charset="0"/>
              </a:rPr>
              <a:t>Figure </a:t>
            </a:r>
            <a:r>
              <a:rPr lang="en-GB" sz="1600" b="1">
                <a:cs typeface="Arial" panose="020B0604020202020204" pitchFamily="34" charset="0"/>
              </a:rPr>
              <a:t>23</a:t>
            </a:r>
            <a:r>
              <a:rPr lang="en-GB" sz="1600" b="1">
                <a:latin typeface="Arial" panose="020B0604020202020204" pitchFamily="34" charset="0"/>
                <a:cs typeface="Arial" panose="020B0604020202020204" pitchFamily="34" charset="0"/>
              </a:rPr>
              <a:t>: Proportion of age groups of those open to the Probation Service in 2025, residing in South Cambridgeshire</a:t>
            </a:r>
            <a:endParaRPr lang="en-GB" sz="2000" b="1"/>
          </a:p>
        </p:txBody>
      </p:sp>
      <p:sp>
        <p:nvSpPr>
          <p:cNvPr id="3" name="TextBox 2">
            <a:extLst>
              <a:ext uri="{FF2B5EF4-FFF2-40B4-BE49-F238E27FC236}">
                <a16:creationId xmlns:a16="http://schemas.microsoft.com/office/drawing/2014/main" id="{5E38C9DB-7AC9-C25A-10F9-E97C7C585346}"/>
              </a:ext>
            </a:extLst>
          </p:cNvPr>
          <p:cNvSpPr txBox="1"/>
          <p:nvPr/>
        </p:nvSpPr>
        <p:spPr bwMode="auto">
          <a:xfrm>
            <a:off x="107042" y="6309360"/>
            <a:ext cx="9243787" cy="459740"/>
          </a:xfrm>
          <a:prstGeom prst="rect">
            <a:avLst/>
          </a:prstGeom>
          <a:noFill/>
          <a:ln>
            <a:noFill/>
          </a:ln>
        </p:spPr>
        <p:txBody>
          <a:bodyPr vert="horz" wrap="square" lIns="0" tIns="0" rIns="0" bIns="0" numCol="1" anchor="b" anchorCtr="0" compatLnSpc="1">
            <a:prstTxWarp prst="textNoShape">
              <a:avLst/>
            </a:prstTxWarp>
            <a:normAutofit/>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kern="1200">
                <a:latin typeface="+mn-lt"/>
                <a:ea typeface="+mn-ea"/>
                <a:cs typeface="+mn-cs"/>
              </a:rPr>
              <a:t>, using data provided by Cambridgeshire and Peterborough Probation Service. </a:t>
            </a:r>
          </a:p>
        </p:txBody>
      </p:sp>
      <p:sp>
        <p:nvSpPr>
          <p:cNvPr id="7" name="Action Button: Go Home 6">
            <a:hlinkClick r:id="rId2" action="ppaction://hlinksldjump" highlightClick="1"/>
            <a:extLst>
              <a:ext uri="{FF2B5EF4-FFF2-40B4-BE49-F238E27FC236}">
                <a16:creationId xmlns:a16="http://schemas.microsoft.com/office/drawing/2014/main" id="{0BE9608B-8EEC-F66F-8579-786F773D1EBB}"/>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C5EF55E-8CAB-5691-9937-83D702302B71}"/>
              </a:ext>
            </a:extLst>
          </p:cNvPr>
          <p:cNvSpPr txBox="1"/>
          <p:nvPr/>
        </p:nvSpPr>
        <p:spPr>
          <a:xfrm>
            <a:off x="7658100" y="2068135"/>
            <a:ext cx="4201131" cy="3323987"/>
          </a:xfrm>
          <a:prstGeom prst="rect">
            <a:avLst/>
          </a:prstGeom>
          <a:noFill/>
        </p:spPr>
        <p:txBody>
          <a:bodyPr wrap="square" rtlCol="0">
            <a:spAutoFit/>
          </a:bodyPr>
          <a:lstStyle/>
          <a:p>
            <a:r>
              <a:rPr lang="en-GB" sz="1400"/>
              <a:t>The Probation Service have provided a caseload profile for individuals residing in South Cambridgeshire who were open to the service at some point within 2025; in this instance, there were 367 people. </a:t>
            </a:r>
          </a:p>
          <a:p>
            <a:endParaRPr lang="en-GB" sz="1400">
              <a:solidFill>
                <a:srgbClr val="FF0000"/>
              </a:solidFill>
            </a:endParaRPr>
          </a:p>
          <a:p>
            <a:r>
              <a:rPr lang="en-GB" sz="1400"/>
              <a:t>The majority of the cohort were males, with a split of 90% males and 10% females.</a:t>
            </a:r>
          </a:p>
          <a:p>
            <a:endParaRPr lang="en-GB" sz="1400"/>
          </a:p>
          <a:p>
            <a:r>
              <a:rPr lang="en-GB" sz="1400"/>
              <a:t>30 to 39 years old accounted for the largest proportion of the cohort at 29%.</a:t>
            </a:r>
          </a:p>
          <a:p>
            <a:endParaRPr lang="en-GB" sz="1400"/>
          </a:p>
          <a:p>
            <a:r>
              <a:rPr lang="en-GB" sz="1400"/>
              <a:t>18- to 19-year-olds accounted for 5% of the cohort; it is to be expected that this proportion is smaller as there are only two single years of age.</a:t>
            </a:r>
          </a:p>
        </p:txBody>
      </p:sp>
      <p:pic>
        <p:nvPicPr>
          <p:cNvPr id="11" name="Picture 10" descr="Bar chart showing the age distribution of individuals open to the Probation Service in South Cambridgeshire (2025). The largest group is aged 30–39 (29%), followed by 20–29 (27%) and 40–49 (22%). Smaller proportions are aged 50–59 and 60+ (both 8%), with the lowest proportion aged 18–19 (5%).">
            <a:extLst>
              <a:ext uri="{FF2B5EF4-FFF2-40B4-BE49-F238E27FC236}">
                <a16:creationId xmlns:a16="http://schemas.microsoft.com/office/drawing/2014/main" id="{CCB79C4B-0A67-576A-4951-7C3359B3DE59}"/>
              </a:ext>
            </a:extLst>
          </p:cNvPr>
          <p:cNvPicPr>
            <a:picLocks noChangeAspect="1"/>
          </p:cNvPicPr>
          <p:nvPr/>
        </p:nvPicPr>
        <p:blipFill>
          <a:blip r:embed="rId3"/>
          <a:stretch>
            <a:fillRect/>
          </a:stretch>
        </p:blipFill>
        <p:spPr>
          <a:xfrm>
            <a:off x="332769" y="2071311"/>
            <a:ext cx="6908629" cy="3264517"/>
          </a:xfrm>
          <a:prstGeom prst="rect">
            <a:avLst/>
          </a:prstGeom>
        </p:spPr>
      </p:pic>
    </p:spTree>
    <p:extLst>
      <p:ext uri="{BB962C8B-B14F-4D97-AF65-F5344CB8AC3E}">
        <p14:creationId xmlns:p14="http://schemas.microsoft.com/office/powerpoint/2010/main" val="25586408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4E90D-264C-72DF-2BE9-479EC3845E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F532F2-C035-58FB-4E8D-0877C8549746}"/>
              </a:ext>
            </a:extLst>
          </p:cNvPr>
          <p:cNvSpPr>
            <a:spLocks noGrp="1"/>
          </p:cNvSpPr>
          <p:nvPr>
            <p:ph type="title"/>
          </p:nvPr>
        </p:nvSpPr>
        <p:spPr/>
        <p:txBody>
          <a:bodyPr/>
          <a:lstStyle/>
          <a:p>
            <a:r>
              <a:rPr lang="en-GB"/>
              <a:t>8.17 Probation</a:t>
            </a:r>
          </a:p>
        </p:txBody>
      </p:sp>
      <p:sp>
        <p:nvSpPr>
          <p:cNvPr id="4" name="TextBox 3">
            <a:extLst>
              <a:ext uri="{FF2B5EF4-FFF2-40B4-BE49-F238E27FC236}">
                <a16:creationId xmlns:a16="http://schemas.microsoft.com/office/drawing/2014/main" id="{898637CB-CF38-8FF4-4B49-12CA06065C7D}"/>
              </a:ext>
            </a:extLst>
          </p:cNvPr>
          <p:cNvSpPr txBox="1"/>
          <p:nvPr/>
        </p:nvSpPr>
        <p:spPr>
          <a:xfrm>
            <a:off x="222147" y="1469861"/>
            <a:ext cx="7986586" cy="830997"/>
          </a:xfrm>
          <a:prstGeom prst="rect">
            <a:avLst/>
          </a:prstGeom>
          <a:noFill/>
          <a:ln>
            <a:noFill/>
          </a:ln>
        </p:spPr>
        <p:txBody>
          <a:bodyPr wrap="square" rtlCol="0">
            <a:spAutoFit/>
          </a:bodyPr>
          <a:lstStyle/>
          <a:p>
            <a:r>
              <a:rPr lang="en-GB" sz="1600" b="1">
                <a:latin typeface="Arial" panose="020B0604020202020204" pitchFamily="34" charset="0"/>
                <a:cs typeface="Arial" panose="020B0604020202020204" pitchFamily="34" charset="0"/>
              </a:rPr>
              <a:t>Figure </a:t>
            </a:r>
            <a:r>
              <a:rPr lang="en-GB" sz="1600" b="1">
                <a:cs typeface="Arial" panose="020B0604020202020204" pitchFamily="34" charset="0"/>
              </a:rPr>
              <a:t>24</a:t>
            </a:r>
            <a:r>
              <a:rPr lang="en-GB" sz="1600" b="1">
                <a:latin typeface="Arial" panose="020B0604020202020204" pitchFamily="34" charset="0"/>
                <a:cs typeface="Arial" panose="020B0604020202020204" pitchFamily="34" charset="0"/>
              </a:rPr>
              <a:t>: Proportion of ethnic group comparison, South Cambridgeshire Probation Service cohort, South Cambridgeshire Census 2021 Population and Cambridgeshire Census 2021 Population</a:t>
            </a:r>
            <a:endParaRPr lang="en-GB" sz="2000" b="1"/>
          </a:p>
        </p:txBody>
      </p:sp>
      <p:sp>
        <p:nvSpPr>
          <p:cNvPr id="3" name="TextBox 2">
            <a:extLst>
              <a:ext uri="{FF2B5EF4-FFF2-40B4-BE49-F238E27FC236}">
                <a16:creationId xmlns:a16="http://schemas.microsoft.com/office/drawing/2014/main" id="{F55E2376-82EE-5833-E5C2-0ED127F004E1}"/>
              </a:ext>
            </a:extLst>
          </p:cNvPr>
          <p:cNvSpPr txBox="1"/>
          <p:nvPr/>
        </p:nvSpPr>
        <p:spPr bwMode="auto">
          <a:xfrm>
            <a:off x="107042" y="6542314"/>
            <a:ext cx="9243787" cy="226786"/>
          </a:xfrm>
          <a:prstGeom prst="rect">
            <a:avLst/>
          </a:prstGeom>
          <a:noFill/>
          <a:ln>
            <a:noFill/>
          </a:ln>
        </p:spPr>
        <p:txBody>
          <a:bodyPr vert="horz" wrap="square" lIns="0" tIns="0" rIns="0" bIns="0" numCol="1" anchor="b" anchorCtr="0" compatLnSpc="1">
            <a:prstTxWarp prst="textNoShape">
              <a:avLst/>
            </a:prstTxWarp>
            <a:normAutofit fontScale="92500" lnSpcReduction="200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kern="1200">
                <a:latin typeface="+mn-lt"/>
                <a:ea typeface="+mn-ea"/>
                <a:cs typeface="+mn-cs"/>
              </a:rPr>
              <a:t>, using data provided by Cambridgeshire and Peterborough Probation Service.</a:t>
            </a:r>
          </a:p>
        </p:txBody>
      </p:sp>
      <p:sp>
        <p:nvSpPr>
          <p:cNvPr id="7" name="Action Button: Go Home 6">
            <a:hlinkClick r:id="rId2" action="ppaction://hlinksldjump" highlightClick="1"/>
            <a:extLst>
              <a:ext uri="{FF2B5EF4-FFF2-40B4-BE49-F238E27FC236}">
                <a16:creationId xmlns:a16="http://schemas.microsoft.com/office/drawing/2014/main" id="{8A3EFB51-885E-DAD2-51F6-C886E5B2D7C4}"/>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12B911DE-1050-AAB8-EC5E-4509D53F0795}"/>
              </a:ext>
            </a:extLst>
          </p:cNvPr>
          <p:cNvSpPr txBox="1"/>
          <p:nvPr/>
        </p:nvSpPr>
        <p:spPr>
          <a:xfrm>
            <a:off x="8619998" y="1690687"/>
            <a:ext cx="3210051" cy="3970318"/>
          </a:xfrm>
          <a:prstGeom prst="rect">
            <a:avLst/>
          </a:prstGeom>
          <a:noFill/>
        </p:spPr>
        <p:txBody>
          <a:bodyPr wrap="square">
            <a:spAutoFit/>
          </a:bodyPr>
          <a:lstStyle/>
          <a:p>
            <a:r>
              <a:rPr lang="en-GB" sz="1400"/>
              <a:t>10% (35 of 367) of the current South Cambridgeshire probation caseload had no ethnicity recorded. </a:t>
            </a:r>
          </a:p>
          <a:p>
            <a:endParaRPr lang="en-GB" sz="1400"/>
          </a:p>
          <a:p>
            <a:r>
              <a:rPr lang="en-GB" sz="1400"/>
              <a:t>Of those who’s ethnicity was recorded (332), Figure 24 shows that the majority of the probation cohort were White British at 76%. This means the cohort were underrepresented in comparison to the South Cambridgeshire (81%)  and Cambridgeshire (78%) Census population. </a:t>
            </a:r>
          </a:p>
          <a:p>
            <a:endParaRPr lang="en-GB" sz="1400"/>
          </a:p>
          <a:p>
            <a:r>
              <a:rPr lang="en-GB" sz="1400"/>
              <a:t>White / Other Nationals group were overrepresented in comparison to South Cambridgeshire Census population (10% vs 9% respectively).</a:t>
            </a:r>
          </a:p>
        </p:txBody>
      </p:sp>
      <p:pic>
        <p:nvPicPr>
          <p:cNvPr id="8" name="Picture 7" descr="Stacked bar chart comparing the ethnic composition of the South Cambridgeshire Probation Service cohort (2025) with South Cambridgeshire and Cambridgeshire Census 2021 populations. White British makes up the majority in all groups (76% in the probation cohort, 81% in South Cambridgeshire, 78% in Cambridgeshire overall). White Other/Nationalities accounts for around 9–11%, while Asian/Asian British groups make up about 5–6%. Black, Mixed, and Other ethnic groups each represent small proportions across all groups, with broadly similar distributions between the probation cohort and the wider populations.">
            <a:extLst>
              <a:ext uri="{FF2B5EF4-FFF2-40B4-BE49-F238E27FC236}">
                <a16:creationId xmlns:a16="http://schemas.microsoft.com/office/drawing/2014/main" id="{2852C9FF-D70E-6DFF-6FB3-D715FFCC65D7}"/>
              </a:ext>
            </a:extLst>
          </p:cNvPr>
          <p:cNvPicPr>
            <a:picLocks noChangeAspect="1"/>
          </p:cNvPicPr>
          <p:nvPr/>
        </p:nvPicPr>
        <p:blipFill>
          <a:blip r:embed="rId3"/>
          <a:stretch>
            <a:fillRect/>
          </a:stretch>
        </p:blipFill>
        <p:spPr>
          <a:xfrm>
            <a:off x="222147" y="2373366"/>
            <a:ext cx="7986586" cy="3448221"/>
          </a:xfrm>
          <a:prstGeom prst="rect">
            <a:avLst/>
          </a:prstGeom>
        </p:spPr>
      </p:pic>
    </p:spTree>
    <p:extLst>
      <p:ext uri="{BB962C8B-B14F-4D97-AF65-F5344CB8AC3E}">
        <p14:creationId xmlns:p14="http://schemas.microsoft.com/office/powerpoint/2010/main" val="13021502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0C8B3-6EE9-452F-4E34-B98BA0E7C32F}"/>
            </a:ext>
          </a:extLst>
        </p:cNvPr>
        <p:cNvGrpSpPr/>
        <p:nvPr/>
      </p:nvGrpSpPr>
      <p:grpSpPr>
        <a:xfrm>
          <a:off x="0" y="0"/>
          <a:ext cx="0" cy="0"/>
          <a:chOff x="0" y="0"/>
          <a:chExt cx="0" cy="0"/>
        </a:xfrm>
      </p:grpSpPr>
      <p:pic>
        <p:nvPicPr>
          <p:cNvPr id="12" name="Picture 11" descr="Grouped bar chart showing the number of children who offend by district from 2022 to 2025. Huntingdonshire consistently has the highest counts (144 in 2022, 141 in 2023, 102 in 2024, 88 in 2025), followed by Fenland (112, 130, 88, 71). Cambridge City and South Cambridgeshire have moderate counts, while East Cambridgeshire is lowest. All districts show a general decline by 2025 compared to earlier years.">
            <a:extLst>
              <a:ext uri="{FF2B5EF4-FFF2-40B4-BE49-F238E27FC236}">
                <a16:creationId xmlns:a16="http://schemas.microsoft.com/office/drawing/2014/main" id="{CBDA2D98-E2DB-4DE8-3F7C-99C68865A46C}"/>
              </a:ext>
            </a:extLst>
          </p:cNvPr>
          <p:cNvPicPr>
            <a:picLocks noChangeAspect="1"/>
          </p:cNvPicPr>
          <p:nvPr/>
        </p:nvPicPr>
        <p:blipFill>
          <a:blip r:embed="rId2"/>
          <a:stretch>
            <a:fillRect/>
          </a:stretch>
        </p:blipFill>
        <p:spPr>
          <a:xfrm>
            <a:off x="332770" y="1786730"/>
            <a:ext cx="6898210" cy="3740774"/>
          </a:xfrm>
          <a:prstGeom prst="rect">
            <a:avLst/>
          </a:prstGeom>
        </p:spPr>
      </p:pic>
      <p:sp>
        <p:nvSpPr>
          <p:cNvPr id="2" name="Title 1">
            <a:extLst>
              <a:ext uri="{FF2B5EF4-FFF2-40B4-BE49-F238E27FC236}">
                <a16:creationId xmlns:a16="http://schemas.microsoft.com/office/drawing/2014/main" id="{31311FB3-A2F2-9D5C-9AA3-1DB40073737D}"/>
              </a:ext>
            </a:extLst>
          </p:cNvPr>
          <p:cNvSpPr>
            <a:spLocks noGrp="1"/>
          </p:cNvSpPr>
          <p:nvPr>
            <p:ph type="title"/>
          </p:nvPr>
        </p:nvSpPr>
        <p:spPr>
          <a:xfrm>
            <a:off x="448356" y="389164"/>
            <a:ext cx="10515600" cy="1214438"/>
          </a:xfrm>
        </p:spPr>
        <p:txBody>
          <a:bodyPr/>
          <a:lstStyle/>
          <a:p>
            <a:r>
              <a:rPr lang="en-GB"/>
              <a:t>8.18 Youth Justice Service</a:t>
            </a:r>
          </a:p>
        </p:txBody>
      </p:sp>
      <p:sp>
        <p:nvSpPr>
          <p:cNvPr id="4" name="TextBox 3">
            <a:extLst>
              <a:ext uri="{FF2B5EF4-FFF2-40B4-BE49-F238E27FC236}">
                <a16:creationId xmlns:a16="http://schemas.microsoft.com/office/drawing/2014/main" id="{93F0D7A7-62D5-5718-4B00-DA402B1BC8A2}"/>
              </a:ext>
            </a:extLst>
          </p:cNvPr>
          <p:cNvSpPr txBox="1"/>
          <p:nvPr/>
        </p:nvSpPr>
        <p:spPr>
          <a:xfrm>
            <a:off x="332770" y="1330496"/>
            <a:ext cx="6407148" cy="307777"/>
          </a:xfrm>
          <a:prstGeom prst="rect">
            <a:avLst/>
          </a:prstGeom>
          <a:noFill/>
          <a:ln>
            <a:noFill/>
          </a:ln>
        </p:spPr>
        <p:txBody>
          <a:bodyPr wrap="square" rtlCol="0">
            <a:spAutoFit/>
          </a:bodyPr>
          <a:lstStyle/>
          <a:p>
            <a:r>
              <a:rPr lang="en-GB" sz="1400" b="1">
                <a:latin typeface="Arial" panose="020B0604020202020204" pitchFamily="34" charset="0"/>
                <a:cs typeface="Arial" panose="020B0604020202020204" pitchFamily="34" charset="0"/>
              </a:rPr>
              <a:t>Figure </a:t>
            </a:r>
            <a:r>
              <a:rPr lang="en-GB" sz="1400" b="1">
                <a:cs typeface="Arial" panose="020B0604020202020204" pitchFamily="34" charset="0"/>
              </a:rPr>
              <a:t>25</a:t>
            </a:r>
            <a:r>
              <a:rPr lang="en-GB" sz="1400" b="1">
                <a:latin typeface="Arial" panose="020B0604020202020204" pitchFamily="34" charset="0"/>
                <a:cs typeface="Arial" panose="020B0604020202020204" pitchFamily="34" charset="0"/>
              </a:rPr>
              <a:t>: </a:t>
            </a:r>
            <a:r>
              <a:rPr lang="en-GB" sz="1400" b="1">
                <a:cs typeface="Arial" panose="020B0604020202020204" pitchFamily="34" charset="0"/>
              </a:rPr>
              <a:t>Count of children who offend by district, 2022 to 2025 </a:t>
            </a:r>
            <a:endParaRPr lang="en-GB" sz="1400" b="1"/>
          </a:p>
        </p:txBody>
      </p:sp>
      <p:sp>
        <p:nvSpPr>
          <p:cNvPr id="3" name="TextBox 2">
            <a:extLst>
              <a:ext uri="{FF2B5EF4-FFF2-40B4-BE49-F238E27FC236}">
                <a16:creationId xmlns:a16="http://schemas.microsoft.com/office/drawing/2014/main" id="{FDF274FB-2778-1BD5-5ED7-90C51119517E}"/>
              </a:ext>
            </a:extLst>
          </p:cNvPr>
          <p:cNvSpPr txBox="1"/>
          <p:nvPr/>
        </p:nvSpPr>
        <p:spPr bwMode="auto">
          <a:xfrm>
            <a:off x="107042" y="6309360"/>
            <a:ext cx="9243787" cy="459740"/>
          </a:xfrm>
          <a:prstGeom prst="rect">
            <a:avLst/>
          </a:prstGeom>
          <a:noFill/>
          <a:ln>
            <a:noFill/>
          </a:ln>
        </p:spPr>
        <p:txBody>
          <a:bodyPr vert="horz" wrap="square" lIns="0" tIns="0" rIns="0" bIns="0" numCol="1" anchor="b" anchorCtr="0" compatLnSpc="1">
            <a:prstTxWarp prst="textNoShape">
              <a:avLst/>
            </a:prstTxWarp>
            <a:normAutofit/>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kern="1200">
                <a:latin typeface="+mn-lt"/>
                <a:ea typeface="+mn-ea"/>
                <a:cs typeface="+mn-cs"/>
              </a:rPr>
              <a:t>, using data provided by Cambridgeshire </a:t>
            </a:r>
            <a:r>
              <a:rPr lang="en-US" sz="1100">
                <a:latin typeface="+mn-lt"/>
              </a:rPr>
              <a:t>Youth Justice Service</a:t>
            </a:r>
            <a:r>
              <a:rPr lang="en-US" sz="1100" kern="1200">
                <a:latin typeface="+mn-lt"/>
                <a:ea typeface="+mn-ea"/>
                <a:cs typeface="+mn-cs"/>
              </a:rPr>
              <a:t>. </a:t>
            </a:r>
          </a:p>
        </p:txBody>
      </p:sp>
      <p:sp>
        <p:nvSpPr>
          <p:cNvPr id="7" name="Action Button: Go Home 6">
            <a:hlinkClick r:id="rId3" action="ppaction://hlinksldjump" highlightClick="1"/>
            <a:extLst>
              <a:ext uri="{FF2B5EF4-FFF2-40B4-BE49-F238E27FC236}">
                <a16:creationId xmlns:a16="http://schemas.microsoft.com/office/drawing/2014/main" id="{8D4A2745-1467-4CFE-55E8-13FADBF28446}"/>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EE4B3433-20C0-FB66-52D0-22C4AF5532FF}"/>
              </a:ext>
            </a:extLst>
          </p:cNvPr>
          <p:cNvSpPr txBox="1"/>
          <p:nvPr/>
        </p:nvSpPr>
        <p:spPr>
          <a:xfrm>
            <a:off x="7447548" y="1284214"/>
            <a:ext cx="4511848" cy="2462213"/>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GB" sz="1400"/>
              <a:t>Figure 25 shows that for 2025 South Cambridgeshire had the third highest number of children who offend at 65 compared to other districts. </a:t>
            </a:r>
          </a:p>
          <a:p>
            <a:pPr marL="285750" indent="-285750">
              <a:buFont typeface="Arial" panose="020B0604020202020204" pitchFamily="34" charset="0"/>
              <a:buChar char="•"/>
            </a:pPr>
            <a:r>
              <a:rPr lang="en-GB" sz="1400"/>
              <a:t>There has been a 27% decrease in the number of children who offend in South Cambridgeshire between 2022 and 2025.</a:t>
            </a:r>
          </a:p>
          <a:p>
            <a:pPr marL="285750" indent="-285750">
              <a:buFont typeface="Arial" panose="020B0604020202020204" pitchFamily="34" charset="0"/>
              <a:buChar char="•"/>
            </a:pPr>
            <a:r>
              <a:rPr lang="en-GB" sz="1400">
                <a:latin typeface="Arial"/>
                <a:cs typeface="Arial"/>
              </a:rPr>
              <a:t>Table 13 below shows there has been an increasing trend in average offences per child in South Cambridgeshire since 2022.</a:t>
            </a:r>
          </a:p>
          <a:p>
            <a:endParaRPr lang="en-GB" sz="1400"/>
          </a:p>
        </p:txBody>
      </p:sp>
      <p:graphicFrame>
        <p:nvGraphicFramePr>
          <p:cNvPr id="9" name="Table 8" descr="Table showing average offences per child who offends by district (2022–2025). Cambridge City shows a steady decline (1.73 to 1.35), as does East Cambridgeshire (2.20 to 1.10). Fenland fluctuates but rises overall to 1.86 in 2025, while Huntingdonshire remains relatively stable (around 1.3–1.4). South Cambridgeshire increases from 1.12 in 2022 to 1.68 in 2024 before falling slightly to 1.40 in 2025.">
            <a:extLst>
              <a:ext uri="{FF2B5EF4-FFF2-40B4-BE49-F238E27FC236}">
                <a16:creationId xmlns:a16="http://schemas.microsoft.com/office/drawing/2014/main" id="{CFB9204D-AB4F-6B6B-83B5-7CACB64C213B}"/>
              </a:ext>
            </a:extLst>
          </p:cNvPr>
          <p:cNvGraphicFramePr>
            <a:graphicFrameLocks noGrp="1"/>
          </p:cNvGraphicFramePr>
          <p:nvPr>
            <p:extLst>
              <p:ext uri="{D42A27DB-BD31-4B8C-83A1-F6EECF244321}">
                <p14:modId xmlns:p14="http://schemas.microsoft.com/office/powerpoint/2010/main" val="3331712187"/>
              </p:ext>
            </p:extLst>
          </p:nvPr>
        </p:nvGraphicFramePr>
        <p:xfrm>
          <a:off x="7447548" y="4345799"/>
          <a:ext cx="4511848" cy="1498716"/>
        </p:xfrm>
        <a:graphic>
          <a:graphicData uri="http://schemas.openxmlformats.org/drawingml/2006/table">
            <a:tbl>
              <a:tblPr/>
              <a:tblGrid>
                <a:gridCol w="1816768">
                  <a:extLst>
                    <a:ext uri="{9D8B030D-6E8A-4147-A177-3AD203B41FA5}">
                      <a16:colId xmlns:a16="http://schemas.microsoft.com/office/drawing/2014/main" val="376093127"/>
                    </a:ext>
                  </a:extLst>
                </a:gridCol>
                <a:gridCol w="673770">
                  <a:extLst>
                    <a:ext uri="{9D8B030D-6E8A-4147-A177-3AD203B41FA5}">
                      <a16:colId xmlns:a16="http://schemas.microsoft.com/office/drawing/2014/main" val="4040414736"/>
                    </a:ext>
                  </a:extLst>
                </a:gridCol>
                <a:gridCol w="673770">
                  <a:extLst>
                    <a:ext uri="{9D8B030D-6E8A-4147-A177-3AD203B41FA5}">
                      <a16:colId xmlns:a16="http://schemas.microsoft.com/office/drawing/2014/main" val="222275084"/>
                    </a:ext>
                  </a:extLst>
                </a:gridCol>
                <a:gridCol w="673770">
                  <a:extLst>
                    <a:ext uri="{9D8B030D-6E8A-4147-A177-3AD203B41FA5}">
                      <a16:colId xmlns:a16="http://schemas.microsoft.com/office/drawing/2014/main" val="1915525958"/>
                    </a:ext>
                  </a:extLst>
                </a:gridCol>
                <a:gridCol w="673770">
                  <a:extLst>
                    <a:ext uri="{9D8B030D-6E8A-4147-A177-3AD203B41FA5}">
                      <a16:colId xmlns:a16="http://schemas.microsoft.com/office/drawing/2014/main" val="285023291"/>
                    </a:ext>
                  </a:extLst>
                </a:gridCol>
              </a:tblGrid>
              <a:tr h="249786">
                <a:tc>
                  <a:txBody>
                    <a:bodyPr/>
                    <a:lstStyle/>
                    <a:p>
                      <a:pPr algn="l" fontAlgn="b">
                        <a:buNone/>
                      </a:pPr>
                      <a:r>
                        <a:rPr lang="en-GB" sz="1400" b="1" i="0" u="none" strike="noStrike">
                          <a:solidFill>
                            <a:srgbClr val="000000"/>
                          </a:solidFill>
                          <a:effectLst/>
                          <a:latin typeface="Arial" panose="020B0604020202020204" pitchFamily="34" charset="0"/>
                        </a:rPr>
                        <a:t>Districts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1" i="0" u="none" strike="noStrike">
                          <a:solidFill>
                            <a:srgbClr val="000000"/>
                          </a:solidFill>
                          <a:effectLst/>
                          <a:latin typeface="Arial" panose="020B0604020202020204" pitchFamily="34" charset="0"/>
                        </a:rPr>
                        <a:t>2022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1" i="0" u="none" strike="noStrike">
                          <a:solidFill>
                            <a:srgbClr val="000000"/>
                          </a:solidFill>
                          <a:effectLst/>
                          <a:latin typeface="Arial" panose="020B0604020202020204" pitchFamily="34" charset="0"/>
                        </a:rPr>
                        <a:t>2023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1" i="0" u="none" strike="noStrike">
                          <a:solidFill>
                            <a:srgbClr val="000000"/>
                          </a:solidFill>
                          <a:effectLst/>
                          <a:latin typeface="Arial" panose="020B0604020202020204" pitchFamily="34" charset="0"/>
                        </a:rPr>
                        <a:t>2024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1" i="0" u="none" strike="noStrike">
                          <a:solidFill>
                            <a:srgbClr val="000000"/>
                          </a:solidFill>
                          <a:effectLst/>
                          <a:latin typeface="Arial" panose="020B0604020202020204" pitchFamily="34" charset="0"/>
                        </a:rPr>
                        <a:t>2025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4515953"/>
                  </a:ext>
                </a:extLst>
              </a:tr>
              <a:tr h="249786">
                <a:tc>
                  <a:txBody>
                    <a:bodyPr/>
                    <a:lstStyle/>
                    <a:p>
                      <a:pPr algn="l" fontAlgn="b">
                        <a:buNone/>
                      </a:pPr>
                      <a:r>
                        <a:rPr lang="en-GB" sz="1400" b="0" i="0" u="none" strike="noStrike">
                          <a:solidFill>
                            <a:srgbClr val="000000"/>
                          </a:solidFill>
                          <a:effectLst/>
                          <a:latin typeface="Arial" panose="020B0604020202020204" pitchFamily="34" charset="0"/>
                        </a:rPr>
                        <a:t>Cambridge City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Arial" panose="020B0604020202020204" pitchFamily="34" charset="0"/>
                        </a:rPr>
                        <a:t>1.73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Arial" panose="020B0604020202020204" pitchFamily="34" charset="0"/>
                        </a:rPr>
                        <a:t>1.65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Arial" panose="020B0604020202020204" pitchFamily="34" charset="0"/>
                        </a:rPr>
                        <a:t>1.59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Arial" panose="020B0604020202020204" pitchFamily="34" charset="0"/>
                        </a:rPr>
                        <a:t>1.35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87846547"/>
                  </a:ext>
                </a:extLst>
              </a:tr>
              <a:tr h="249786">
                <a:tc>
                  <a:txBody>
                    <a:bodyPr/>
                    <a:lstStyle/>
                    <a:p>
                      <a:pPr algn="l" fontAlgn="b">
                        <a:buNone/>
                      </a:pPr>
                      <a:r>
                        <a:rPr lang="en-GB" sz="1400" b="0" i="0" u="none" strike="noStrike">
                          <a:solidFill>
                            <a:srgbClr val="000000"/>
                          </a:solidFill>
                          <a:effectLst/>
                          <a:latin typeface="Arial" panose="020B0604020202020204" pitchFamily="34" charset="0"/>
                        </a:rPr>
                        <a:t>East Cambridgeshire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Arial" panose="020B0604020202020204" pitchFamily="34" charset="0"/>
                        </a:rPr>
                        <a:t>2.20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Arial" panose="020B0604020202020204" pitchFamily="34" charset="0"/>
                        </a:rPr>
                        <a:t>1.45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Arial" panose="020B0604020202020204" pitchFamily="34" charset="0"/>
                        </a:rPr>
                        <a:t>1.20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Arial" panose="020B0604020202020204" pitchFamily="34" charset="0"/>
                        </a:rPr>
                        <a:t>1.10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89649629"/>
                  </a:ext>
                </a:extLst>
              </a:tr>
              <a:tr h="249786">
                <a:tc>
                  <a:txBody>
                    <a:bodyPr/>
                    <a:lstStyle/>
                    <a:p>
                      <a:pPr algn="l" fontAlgn="b">
                        <a:buNone/>
                      </a:pPr>
                      <a:r>
                        <a:rPr lang="en-GB" sz="1400" b="0" i="0" u="none" strike="noStrike">
                          <a:solidFill>
                            <a:srgbClr val="000000"/>
                          </a:solidFill>
                          <a:effectLst/>
                          <a:latin typeface="Arial" panose="020B0604020202020204" pitchFamily="34" charset="0"/>
                        </a:rPr>
                        <a:t>Fenland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Arial" panose="020B0604020202020204" pitchFamily="34" charset="0"/>
                        </a:rPr>
                        <a:t>1.59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Arial" panose="020B0604020202020204" pitchFamily="34" charset="0"/>
                        </a:rPr>
                        <a:t>1.76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Arial" panose="020B0604020202020204" pitchFamily="34" charset="0"/>
                        </a:rPr>
                        <a:t>1.34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Arial" panose="020B0604020202020204" pitchFamily="34" charset="0"/>
                        </a:rPr>
                        <a:t>1.86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33776933"/>
                  </a:ext>
                </a:extLst>
              </a:tr>
              <a:tr h="249786">
                <a:tc>
                  <a:txBody>
                    <a:bodyPr/>
                    <a:lstStyle/>
                    <a:p>
                      <a:pPr algn="l" fontAlgn="b">
                        <a:buNone/>
                      </a:pPr>
                      <a:r>
                        <a:rPr lang="en-GB" sz="1400" b="0" i="0" u="none" strike="noStrike">
                          <a:solidFill>
                            <a:srgbClr val="000000"/>
                          </a:solidFill>
                          <a:effectLst/>
                          <a:latin typeface="Arial" panose="020B0604020202020204" pitchFamily="34" charset="0"/>
                        </a:rPr>
                        <a:t>Huntingdonshire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Arial" panose="020B0604020202020204" pitchFamily="34" charset="0"/>
                        </a:rPr>
                        <a:t>1.44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Arial" panose="020B0604020202020204" pitchFamily="34" charset="0"/>
                        </a:rPr>
                        <a:t>1.28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Arial" panose="020B0604020202020204" pitchFamily="34" charset="0"/>
                        </a:rPr>
                        <a:t>1.43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Arial" panose="020B0604020202020204" pitchFamily="34" charset="0"/>
                        </a:rPr>
                        <a:t>1.44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1298788"/>
                  </a:ext>
                </a:extLst>
              </a:tr>
              <a:tr h="249786">
                <a:tc>
                  <a:txBody>
                    <a:bodyPr/>
                    <a:lstStyle/>
                    <a:p>
                      <a:pPr algn="l" fontAlgn="b">
                        <a:buNone/>
                      </a:pPr>
                      <a:r>
                        <a:rPr lang="en-GB" sz="1400" b="0" i="0" u="none" strike="noStrike">
                          <a:solidFill>
                            <a:srgbClr val="000000"/>
                          </a:solidFill>
                          <a:effectLst/>
                          <a:latin typeface="Arial" panose="020B0604020202020204" pitchFamily="34" charset="0"/>
                        </a:rPr>
                        <a:t>South Cambridgeshire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1" i="0" u="none" strike="noStrike">
                          <a:solidFill>
                            <a:srgbClr val="000000"/>
                          </a:solidFill>
                          <a:effectLst/>
                          <a:latin typeface="Arial" panose="020B0604020202020204" pitchFamily="34" charset="0"/>
                        </a:rPr>
                        <a:t>1.12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1" i="0" u="none" strike="noStrike">
                          <a:solidFill>
                            <a:srgbClr val="000000"/>
                          </a:solidFill>
                          <a:effectLst/>
                          <a:latin typeface="Arial" panose="020B0604020202020204" pitchFamily="34" charset="0"/>
                        </a:rPr>
                        <a:t>1.24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1" i="0" u="none" strike="noStrike">
                          <a:solidFill>
                            <a:srgbClr val="000000"/>
                          </a:solidFill>
                          <a:effectLst/>
                          <a:latin typeface="Arial" panose="020B0604020202020204" pitchFamily="34" charset="0"/>
                        </a:rPr>
                        <a:t>1.68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1" i="0" u="none" strike="noStrike">
                          <a:solidFill>
                            <a:srgbClr val="000000"/>
                          </a:solidFill>
                          <a:effectLst/>
                          <a:latin typeface="Arial" panose="020B0604020202020204" pitchFamily="34" charset="0"/>
                        </a:rPr>
                        <a:t>1.40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3861756"/>
                  </a:ext>
                </a:extLst>
              </a:tr>
            </a:tbl>
          </a:graphicData>
        </a:graphic>
      </p:graphicFrame>
      <p:sp>
        <p:nvSpPr>
          <p:cNvPr id="10" name="TextBox 9">
            <a:extLst>
              <a:ext uri="{FF2B5EF4-FFF2-40B4-BE49-F238E27FC236}">
                <a16:creationId xmlns:a16="http://schemas.microsoft.com/office/drawing/2014/main" id="{FC97ED2B-F4E5-BEE8-A6DA-491EBDB3E61F}"/>
              </a:ext>
            </a:extLst>
          </p:cNvPr>
          <p:cNvSpPr txBox="1"/>
          <p:nvPr/>
        </p:nvSpPr>
        <p:spPr>
          <a:xfrm>
            <a:off x="7361296" y="3693261"/>
            <a:ext cx="4598099" cy="523220"/>
          </a:xfrm>
          <a:prstGeom prst="rect">
            <a:avLst/>
          </a:prstGeom>
          <a:noFill/>
          <a:ln>
            <a:noFill/>
          </a:ln>
        </p:spPr>
        <p:txBody>
          <a:bodyPr wrap="square" rtlCol="0">
            <a:spAutoFit/>
          </a:bodyPr>
          <a:lstStyle/>
          <a:p>
            <a:r>
              <a:rPr lang="en-GB" sz="1400" b="1">
                <a:cs typeface="Arial" panose="020B0604020202020204" pitchFamily="34" charset="0"/>
              </a:rPr>
              <a:t>Table 13</a:t>
            </a:r>
            <a:r>
              <a:rPr lang="en-GB" sz="1400" b="1">
                <a:latin typeface="Arial" panose="020B0604020202020204" pitchFamily="34" charset="0"/>
                <a:cs typeface="Arial" panose="020B0604020202020204" pitchFamily="34" charset="0"/>
              </a:rPr>
              <a:t>: Average offences per child who offend by district, 2022 to 2025</a:t>
            </a:r>
            <a:endParaRPr lang="en-GB" sz="1400" b="1"/>
          </a:p>
        </p:txBody>
      </p:sp>
    </p:spTree>
    <p:extLst>
      <p:ext uri="{BB962C8B-B14F-4D97-AF65-F5344CB8AC3E}">
        <p14:creationId xmlns:p14="http://schemas.microsoft.com/office/powerpoint/2010/main" val="36017465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768F7-8A32-2FD5-EAA2-04A18E435F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0BBFCF-E3F5-63EF-D0F8-C6B31CF584E8}"/>
              </a:ext>
            </a:extLst>
          </p:cNvPr>
          <p:cNvSpPr>
            <a:spLocks noGrp="1"/>
          </p:cNvSpPr>
          <p:nvPr>
            <p:ph type="title"/>
          </p:nvPr>
        </p:nvSpPr>
        <p:spPr>
          <a:xfrm>
            <a:off x="448356" y="389164"/>
            <a:ext cx="10515600" cy="1214438"/>
          </a:xfrm>
        </p:spPr>
        <p:txBody>
          <a:bodyPr/>
          <a:lstStyle/>
          <a:p>
            <a:r>
              <a:rPr lang="en-GB"/>
              <a:t>8.18 Youth Justice Service</a:t>
            </a:r>
          </a:p>
        </p:txBody>
      </p:sp>
      <p:sp>
        <p:nvSpPr>
          <p:cNvPr id="4" name="TextBox 3">
            <a:extLst>
              <a:ext uri="{FF2B5EF4-FFF2-40B4-BE49-F238E27FC236}">
                <a16:creationId xmlns:a16="http://schemas.microsoft.com/office/drawing/2014/main" id="{7C17DDA5-CCDA-5EB8-96D9-07F164AAA424}"/>
              </a:ext>
            </a:extLst>
          </p:cNvPr>
          <p:cNvSpPr txBox="1"/>
          <p:nvPr/>
        </p:nvSpPr>
        <p:spPr>
          <a:xfrm>
            <a:off x="320736" y="942441"/>
            <a:ext cx="6940675" cy="276999"/>
          </a:xfrm>
          <a:prstGeom prst="rect">
            <a:avLst/>
          </a:prstGeom>
          <a:noFill/>
          <a:ln>
            <a:noFill/>
          </a:ln>
        </p:spPr>
        <p:txBody>
          <a:bodyPr wrap="square" rtlCol="0">
            <a:spAutoFit/>
          </a:bodyPr>
          <a:lstStyle/>
          <a:p>
            <a:r>
              <a:rPr lang="en-GB" sz="1200" b="1">
                <a:latin typeface="Arial" panose="020B0604020202020204" pitchFamily="34" charset="0"/>
                <a:cs typeface="Arial" panose="020B0604020202020204" pitchFamily="34" charset="0"/>
              </a:rPr>
              <a:t>Tabl</a:t>
            </a:r>
            <a:r>
              <a:rPr lang="en-GB" sz="1200" b="1">
                <a:cs typeface="Arial" panose="020B0604020202020204" pitchFamily="34" charset="0"/>
              </a:rPr>
              <a:t>e 14</a:t>
            </a:r>
            <a:r>
              <a:rPr lang="en-GB" sz="1200" b="1">
                <a:latin typeface="Arial" panose="020B0604020202020204" pitchFamily="34" charset="0"/>
                <a:cs typeface="Arial" panose="020B0604020202020204" pitchFamily="34" charset="0"/>
              </a:rPr>
              <a:t>: FTEs and Outcomes of children who offend in </a:t>
            </a:r>
            <a:r>
              <a:rPr lang="en-GB" sz="1200" b="1">
                <a:cs typeface="Arial" panose="020B0604020202020204" pitchFamily="34" charset="0"/>
              </a:rPr>
              <a:t>South Cambridgeshire</a:t>
            </a:r>
            <a:r>
              <a:rPr lang="en-GB" sz="1200" b="1">
                <a:latin typeface="Arial" panose="020B0604020202020204" pitchFamily="34" charset="0"/>
                <a:cs typeface="Arial" panose="020B0604020202020204" pitchFamily="34" charset="0"/>
              </a:rPr>
              <a:t>, 2022 to 2025</a:t>
            </a:r>
            <a:endParaRPr lang="en-GB" sz="1600" b="1"/>
          </a:p>
        </p:txBody>
      </p:sp>
      <p:sp>
        <p:nvSpPr>
          <p:cNvPr id="3" name="TextBox 2">
            <a:extLst>
              <a:ext uri="{FF2B5EF4-FFF2-40B4-BE49-F238E27FC236}">
                <a16:creationId xmlns:a16="http://schemas.microsoft.com/office/drawing/2014/main" id="{7B1EE576-8C7D-6FB2-5679-6D488F107456}"/>
              </a:ext>
            </a:extLst>
          </p:cNvPr>
          <p:cNvSpPr txBox="1"/>
          <p:nvPr/>
        </p:nvSpPr>
        <p:spPr bwMode="auto">
          <a:xfrm>
            <a:off x="142901" y="6439732"/>
            <a:ext cx="9243787" cy="352425"/>
          </a:xfrm>
          <a:prstGeom prst="rect">
            <a:avLst/>
          </a:prstGeom>
          <a:noFill/>
          <a:ln>
            <a:noFill/>
          </a:ln>
        </p:spPr>
        <p:txBody>
          <a:bodyPr vert="horz" wrap="square" lIns="0" tIns="0" rIns="0" bIns="0" numCol="1" anchor="b" anchorCtr="0" compatLnSpc="1">
            <a:prstTxWarp prst="textNoShape">
              <a:avLst/>
            </a:prstTxWarp>
            <a:normAutofit/>
          </a:bodyPr>
          <a:lstStyle/>
          <a:p>
            <a:pPr eaLnBrk="1" hangingPunct="1">
              <a:lnSpc>
                <a:spcPct val="90000"/>
              </a:lnSpc>
              <a:spcBef>
                <a:spcPts val="1000"/>
              </a:spcBef>
            </a:pPr>
            <a:r>
              <a:rPr lang="en-US" sz="1100" kern="1200">
                <a:latin typeface="+mn-lt"/>
                <a:ea typeface="+mn-ea"/>
                <a:cs typeface="+mn-cs"/>
              </a:rPr>
              <a:t>Note: </a:t>
            </a:r>
            <a:r>
              <a:rPr lang="en-US" sz="1100">
                <a:latin typeface="+mn-lt"/>
              </a:rPr>
              <a:t>Tables </a:t>
            </a:r>
            <a:r>
              <a:rPr lang="en-US" sz="1100" kern="1200">
                <a:latin typeface="+mn-lt"/>
                <a:ea typeface="+mn-ea"/>
                <a:cs typeface="+mn-cs"/>
              </a:rPr>
              <a:t>have been produced by </a:t>
            </a:r>
            <a:r>
              <a:rPr lang="en-US" sz="1100"/>
              <a:t>Cambridgeshire County Council’s </a:t>
            </a:r>
            <a:r>
              <a:rPr lang="en-GB" sz="1100"/>
              <a:t>Communities and Demography PI Team</a:t>
            </a:r>
            <a:r>
              <a:rPr lang="en-US" sz="1100" kern="1200">
                <a:latin typeface="+mn-lt"/>
                <a:ea typeface="+mn-ea"/>
                <a:cs typeface="+mn-cs"/>
              </a:rPr>
              <a:t>, using data provided by Cambridgeshire </a:t>
            </a:r>
            <a:r>
              <a:rPr lang="en-US" sz="1100">
                <a:latin typeface="+mn-lt"/>
              </a:rPr>
              <a:t>Youth Justice Service</a:t>
            </a:r>
            <a:r>
              <a:rPr lang="en-US" sz="1100" kern="1200">
                <a:latin typeface="+mn-lt"/>
                <a:ea typeface="+mn-ea"/>
                <a:cs typeface="+mn-cs"/>
              </a:rPr>
              <a:t>. </a:t>
            </a:r>
          </a:p>
        </p:txBody>
      </p:sp>
      <p:sp>
        <p:nvSpPr>
          <p:cNvPr id="7" name="Action Button: Go Home 6">
            <a:hlinkClick r:id="rId2" action="ppaction://hlinksldjump" highlightClick="1"/>
            <a:extLst>
              <a:ext uri="{FF2B5EF4-FFF2-40B4-BE49-F238E27FC236}">
                <a16:creationId xmlns:a16="http://schemas.microsoft.com/office/drawing/2014/main" id="{25D2CF92-BAF4-4455-D9A9-D2FBD08A48CE}"/>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Table 4" descr="Table showing first-time entrants (FTEs) and outcomes for children who offend in South Cambridgeshire (2022–2025). First-time entrants fluctuate, peaking at 18 in 2023 and falling to 8 in 2024 before rising to 10 in 2025. Out-of-court resolutions are the most common outcome each year, declining from 85 in 2023 to 66 in 2025. Court sentences remain lower and relatively stable, ranging from 15 to 17 before dropping to 11 in 2025.">
            <a:extLst>
              <a:ext uri="{FF2B5EF4-FFF2-40B4-BE49-F238E27FC236}">
                <a16:creationId xmlns:a16="http://schemas.microsoft.com/office/drawing/2014/main" id="{9AE7B69B-5C08-BFFE-0843-1544B104BD35}"/>
              </a:ext>
            </a:extLst>
          </p:cNvPr>
          <p:cNvGraphicFramePr>
            <a:graphicFrameLocks noGrp="1"/>
          </p:cNvGraphicFramePr>
          <p:nvPr>
            <p:extLst>
              <p:ext uri="{D42A27DB-BD31-4B8C-83A1-F6EECF244321}">
                <p14:modId xmlns:p14="http://schemas.microsoft.com/office/powerpoint/2010/main" val="1271495673"/>
              </p:ext>
            </p:extLst>
          </p:nvPr>
        </p:nvGraphicFramePr>
        <p:xfrm>
          <a:off x="448353" y="1224762"/>
          <a:ext cx="6200980" cy="856728"/>
        </p:xfrm>
        <a:graphic>
          <a:graphicData uri="http://schemas.openxmlformats.org/drawingml/2006/table">
            <a:tbl>
              <a:tblPr/>
              <a:tblGrid>
                <a:gridCol w="2769224">
                  <a:extLst>
                    <a:ext uri="{9D8B030D-6E8A-4147-A177-3AD203B41FA5}">
                      <a16:colId xmlns:a16="http://schemas.microsoft.com/office/drawing/2014/main" val="3452357649"/>
                    </a:ext>
                  </a:extLst>
                </a:gridCol>
                <a:gridCol w="857939">
                  <a:extLst>
                    <a:ext uri="{9D8B030D-6E8A-4147-A177-3AD203B41FA5}">
                      <a16:colId xmlns:a16="http://schemas.microsoft.com/office/drawing/2014/main" val="1888723380"/>
                    </a:ext>
                  </a:extLst>
                </a:gridCol>
                <a:gridCol w="857939">
                  <a:extLst>
                    <a:ext uri="{9D8B030D-6E8A-4147-A177-3AD203B41FA5}">
                      <a16:colId xmlns:a16="http://schemas.microsoft.com/office/drawing/2014/main" val="3937988277"/>
                    </a:ext>
                  </a:extLst>
                </a:gridCol>
                <a:gridCol w="857939">
                  <a:extLst>
                    <a:ext uri="{9D8B030D-6E8A-4147-A177-3AD203B41FA5}">
                      <a16:colId xmlns:a16="http://schemas.microsoft.com/office/drawing/2014/main" val="1680568895"/>
                    </a:ext>
                  </a:extLst>
                </a:gridCol>
                <a:gridCol w="857939">
                  <a:extLst>
                    <a:ext uri="{9D8B030D-6E8A-4147-A177-3AD203B41FA5}">
                      <a16:colId xmlns:a16="http://schemas.microsoft.com/office/drawing/2014/main" val="2463071687"/>
                    </a:ext>
                  </a:extLst>
                </a:gridCol>
              </a:tblGrid>
              <a:tr h="214182">
                <a:tc>
                  <a:txBody>
                    <a:bodyPr/>
                    <a:lstStyle/>
                    <a:p>
                      <a:pPr algn="l" fontAlgn="b">
                        <a:buNone/>
                      </a:pPr>
                      <a:r>
                        <a:rPr lang="en-GB" sz="1100" b="1" i="0" u="none" strike="noStrike">
                          <a:solidFill>
                            <a:srgbClr val="000000"/>
                          </a:solidFill>
                          <a:effectLst/>
                          <a:latin typeface="+mj-lt"/>
                        </a:rPr>
                        <a:t>Outcome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1" i="0" u="none" strike="noStrike">
                          <a:solidFill>
                            <a:srgbClr val="000000"/>
                          </a:solidFill>
                          <a:effectLst/>
                          <a:latin typeface="+mj-lt"/>
                        </a:rPr>
                        <a:t>2022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1" i="0" u="none" strike="noStrike">
                          <a:solidFill>
                            <a:srgbClr val="000000"/>
                          </a:solidFill>
                          <a:effectLst/>
                          <a:latin typeface="+mj-lt"/>
                        </a:rPr>
                        <a:t>2023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1" i="0" u="none" strike="noStrike">
                          <a:solidFill>
                            <a:srgbClr val="000000"/>
                          </a:solidFill>
                          <a:effectLst/>
                          <a:latin typeface="+mj-lt"/>
                        </a:rPr>
                        <a:t>2024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1" i="0" u="none" strike="noStrike">
                          <a:solidFill>
                            <a:srgbClr val="000000"/>
                          </a:solidFill>
                          <a:effectLst/>
                          <a:latin typeface="+mj-lt"/>
                        </a:rPr>
                        <a:t>2025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4170774"/>
                  </a:ext>
                </a:extLst>
              </a:tr>
              <a:tr h="214182">
                <a:tc>
                  <a:txBody>
                    <a:bodyPr/>
                    <a:lstStyle/>
                    <a:p>
                      <a:pPr algn="l" fontAlgn="b">
                        <a:buNone/>
                      </a:pPr>
                      <a:r>
                        <a:rPr lang="en-GB" sz="1100" b="0" i="0" u="none" strike="noStrike">
                          <a:solidFill>
                            <a:srgbClr val="000000"/>
                          </a:solidFill>
                          <a:effectLst/>
                          <a:latin typeface="+mj-lt"/>
                        </a:rPr>
                        <a:t>First Time Entrants (FTEs)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GB" sz="1100" b="0" i="0" u="none" strike="noStrike">
                          <a:solidFill>
                            <a:srgbClr val="000000"/>
                          </a:solidFill>
                          <a:effectLst/>
                          <a:latin typeface="Arial" panose="020B0604020202020204" pitchFamily="34" charset="0"/>
                        </a:rPr>
                        <a:t>13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GB" sz="1100" b="0" i="0" u="none" strike="noStrike">
                          <a:solidFill>
                            <a:srgbClr val="000000"/>
                          </a:solidFill>
                          <a:effectLst/>
                          <a:latin typeface="Arial" panose="020B0604020202020204" pitchFamily="34" charset="0"/>
                        </a:rPr>
                        <a:t>18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GB" sz="1100" b="0" i="0" u="none" strike="noStrike">
                          <a:solidFill>
                            <a:srgbClr val="000000"/>
                          </a:solidFill>
                          <a:effectLst/>
                          <a:latin typeface="Arial" panose="020B0604020202020204" pitchFamily="34" charset="0"/>
                        </a:rPr>
                        <a:t>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GB" sz="1100" b="0" i="0" u="none" strike="noStrike">
                          <a:solidFill>
                            <a:srgbClr val="000000"/>
                          </a:solidFill>
                          <a:effectLst/>
                          <a:latin typeface="Arial" panose="020B0604020202020204" pitchFamily="34" charset="0"/>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2642073"/>
                  </a:ext>
                </a:extLst>
              </a:tr>
              <a:tr h="214182">
                <a:tc>
                  <a:txBody>
                    <a:bodyPr/>
                    <a:lstStyle/>
                    <a:p>
                      <a:pPr algn="l" fontAlgn="b">
                        <a:buNone/>
                      </a:pPr>
                      <a:r>
                        <a:rPr lang="en-GB" sz="1100" b="0" i="0" u="none" strike="noStrike">
                          <a:solidFill>
                            <a:srgbClr val="000000"/>
                          </a:solidFill>
                          <a:effectLst/>
                          <a:latin typeface="+mj-lt"/>
                        </a:rPr>
                        <a:t>Out of Court Resolutions (OOCRs)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GB" sz="1100" b="0" i="0" u="none" strike="noStrike">
                          <a:solidFill>
                            <a:srgbClr val="000000"/>
                          </a:solidFill>
                          <a:effectLst/>
                          <a:latin typeface="Arial" panose="020B0604020202020204" pitchFamily="34" charset="0"/>
                        </a:rPr>
                        <a:t>80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GB" sz="1100" b="0" i="0" u="none" strike="noStrike">
                          <a:solidFill>
                            <a:srgbClr val="000000"/>
                          </a:solidFill>
                          <a:effectLst/>
                          <a:latin typeface="Arial" panose="020B0604020202020204" pitchFamily="34" charset="0"/>
                        </a:rPr>
                        <a:t>85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GB" sz="1100" b="0" i="0" u="none" strike="noStrike">
                          <a:solidFill>
                            <a:srgbClr val="000000"/>
                          </a:solidFill>
                          <a:effectLst/>
                          <a:latin typeface="Arial" panose="020B0604020202020204" pitchFamily="34" charset="0"/>
                        </a:rPr>
                        <a:t>77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GB" sz="1100" b="0" i="0" u="none" strike="noStrike">
                          <a:solidFill>
                            <a:srgbClr val="000000"/>
                          </a:solidFill>
                          <a:effectLst/>
                          <a:latin typeface="Arial" panose="020B0604020202020204" pitchFamily="34" charset="0"/>
                        </a:rPr>
                        <a:t>66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6707630"/>
                  </a:ext>
                </a:extLst>
              </a:tr>
              <a:tr h="214182">
                <a:tc>
                  <a:txBody>
                    <a:bodyPr/>
                    <a:lstStyle/>
                    <a:p>
                      <a:pPr algn="l" fontAlgn="b">
                        <a:buNone/>
                      </a:pPr>
                      <a:r>
                        <a:rPr lang="en-GB" sz="1100" b="0" i="0" u="none" strike="noStrike">
                          <a:solidFill>
                            <a:srgbClr val="000000"/>
                          </a:solidFill>
                          <a:effectLst/>
                          <a:latin typeface="+mj-lt"/>
                        </a:rPr>
                        <a:t>Court Sentences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GB" sz="1100" b="0" i="0" u="none" strike="noStrike">
                          <a:solidFill>
                            <a:srgbClr val="000000"/>
                          </a:solidFill>
                          <a:effectLst/>
                          <a:latin typeface="Arial" panose="020B0604020202020204" pitchFamily="34" charset="0"/>
                        </a:rPr>
                        <a:t>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GB" sz="1100" b="0" i="0" u="none" strike="noStrike">
                          <a:solidFill>
                            <a:srgbClr val="000000"/>
                          </a:solidFill>
                          <a:effectLst/>
                          <a:latin typeface="Arial" panose="020B0604020202020204" pitchFamily="34" charset="0"/>
                        </a:rPr>
                        <a:t>17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GB" sz="1100" b="0" i="0" u="none" strike="noStrike">
                          <a:solidFill>
                            <a:srgbClr val="000000"/>
                          </a:solidFill>
                          <a:effectLst/>
                          <a:latin typeface="Arial" panose="020B0604020202020204" pitchFamily="34" charset="0"/>
                        </a:rPr>
                        <a:t>17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GB" sz="1100" b="0" i="0" u="none" strike="noStrike">
                          <a:solidFill>
                            <a:srgbClr val="000000"/>
                          </a:solidFill>
                          <a:effectLst/>
                          <a:latin typeface="Arial" panose="020B0604020202020204" pitchFamily="34" charset="0"/>
                        </a:rPr>
                        <a:t>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7797735"/>
                  </a:ext>
                </a:extLst>
              </a:tr>
            </a:tbl>
          </a:graphicData>
        </a:graphic>
      </p:graphicFrame>
      <p:sp>
        <p:nvSpPr>
          <p:cNvPr id="6" name="TextBox 5">
            <a:extLst>
              <a:ext uri="{FF2B5EF4-FFF2-40B4-BE49-F238E27FC236}">
                <a16:creationId xmlns:a16="http://schemas.microsoft.com/office/drawing/2014/main" id="{C9805682-1598-DB62-3CEC-CEF35ABAD47C}"/>
              </a:ext>
            </a:extLst>
          </p:cNvPr>
          <p:cNvSpPr txBox="1"/>
          <p:nvPr/>
        </p:nvSpPr>
        <p:spPr>
          <a:xfrm>
            <a:off x="7370229" y="1341992"/>
            <a:ext cx="4511848" cy="2893100"/>
          </a:xfrm>
          <a:prstGeom prst="rect">
            <a:avLst/>
          </a:prstGeom>
          <a:noFill/>
        </p:spPr>
        <p:txBody>
          <a:bodyPr wrap="square">
            <a:spAutoFit/>
          </a:bodyPr>
          <a:lstStyle/>
          <a:p>
            <a:pPr marL="285750" indent="-285750">
              <a:buFont typeface="Arial" panose="020B0604020202020204" pitchFamily="34" charset="0"/>
              <a:buChar char="•"/>
            </a:pPr>
            <a:r>
              <a:rPr lang="en-GB" sz="1400"/>
              <a:t>Table 14 shows that except for 8 FTEs in 2024, 2025 has had the lowest number of FTEs, OOCRs, and Court Sentences in South Cambridgeshire between 2022 and 2025.</a:t>
            </a:r>
          </a:p>
          <a:p>
            <a:pPr marL="285750" indent="-285750">
              <a:buFont typeface="Arial" panose="020B0604020202020204" pitchFamily="34" charset="0"/>
              <a:buChar char="•"/>
            </a:pPr>
            <a:r>
              <a:rPr lang="en-GB" sz="1400"/>
              <a:t>Most OOCRs in South Cambridgeshire are non-substantive outcomes and range between 98% in 2022 and 91% in 2023.</a:t>
            </a:r>
          </a:p>
          <a:p>
            <a:pPr marL="285750" indent="-285750">
              <a:buFont typeface="Arial" panose="020B0604020202020204" pitchFamily="34" charset="0"/>
              <a:buChar char="•"/>
            </a:pPr>
            <a:r>
              <a:rPr lang="en-GB" sz="1400"/>
              <a:t>Table 15 shows that violence against the person (VAP) has consistently been the most common offence type in South Cambridgeshire between 2022 and 2025. Theft and handling stolen goods, sexual offences, and public order are the next most common offence types.</a:t>
            </a:r>
          </a:p>
        </p:txBody>
      </p:sp>
      <p:sp>
        <p:nvSpPr>
          <p:cNvPr id="8" name="TextBox 7">
            <a:extLst>
              <a:ext uri="{FF2B5EF4-FFF2-40B4-BE49-F238E27FC236}">
                <a16:creationId xmlns:a16="http://schemas.microsoft.com/office/drawing/2014/main" id="{FB3F1B2E-F01A-905C-00D8-DA6FBF71AF11}"/>
              </a:ext>
            </a:extLst>
          </p:cNvPr>
          <p:cNvSpPr txBox="1"/>
          <p:nvPr/>
        </p:nvSpPr>
        <p:spPr>
          <a:xfrm>
            <a:off x="320737" y="2171295"/>
            <a:ext cx="6477105" cy="276999"/>
          </a:xfrm>
          <a:prstGeom prst="rect">
            <a:avLst/>
          </a:prstGeom>
          <a:noFill/>
          <a:ln>
            <a:noFill/>
          </a:ln>
        </p:spPr>
        <p:txBody>
          <a:bodyPr wrap="square" rtlCol="0">
            <a:spAutoFit/>
          </a:bodyPr>
          <a:lstStyle/>
          <a:p>
            <a:r>
              <a:rPr lang="en-GB" sz="1200" b="1">
                <a:latin typeface="Arial" panose="020B0604020202020204" pitchFamily="34" charset="0"/>
                <a:cs typeface="Arial" panose="020B0604020202020204" pitchFamily="34" charset="0"/>
              </a:rPr>
              <a:t>Table 1</a:t>
            </a:r>
            <a:r>
              <a:rPr lang="en-GB" sz="1200" b="1">
                <a:cs typeface="Arial" panose="020B0604020202020204" pitchFamily="34" charset="0"/>
              </a:rPr>
              <a:t>5</a:t>
            </a:r>
            <a:r>
              <a:rPr lang="en-GB" sz="1200" b="1">
                <a:latin typeface="Arial" panose="020B0604020202020204" pitchFamily="34" charset="0"/>
                <a:cs typeface="Arial" panose="020B0604020202020204" pitchFamily="34" charset="0"/>
              </a:rPr>
              <a:t>: Offence type of </a:t>
            </a:r>
            <a:r>
              <a:rPr lang="en-GB" sz="1200" b="1">
                <a:cs typeface="Arial" panose="020B0604020202020204" pitchFamily="34" charset="0"/>
              </a:rPr>
              <a:t>children who offend in South Cambridgeshire, 2022 to 2025 </a:t>
            </a:r>
            <a:endParaRPr lang="en-GB" sz="1200" b="1"/>
          </a:p>
        </p:txBody>
      </p:sp>
      <p:graphicFrame>
        <p:nvGraphicFramePr>
          <p:cNvPr id="9" name="Table 8" descr="Table showing offence types for children who offend in South Cambridgeshire (2022–2025). Violence against the person is the most common, accounting for 37% of offences in 2025, followed by theft (14%) and sexual offences (13%). Public order, criminal damage, drug, and motoring offences each make up smaller shares (around 5–8%), while all other offence types contribute minimal proportions (under 5%).&#10;Provide your feedback on BizChat">
            <a:extLst>
              <a:ext uri="{FF2B5EF4-FFF2-40B4-BE49-F238E27FC236}">
                <a16:creationId xmlns:a16="http://schemas.microsoft.com/office/drawing/2014/main" id="{C1277123-6117-2CD0-7099-F3B600C30CFB}"/>
              </a:ext>
            </a:extLst>
          </p:cNvPr>
          <p:cNvGraphicFramePr>
            <a:graphicFrameLocks noGrp="1"/>
          </p:cNvGraphicFramePr>
          <p:nvPr>
            <p:extLst>
              <p:ext uri="{D42A27DB-BD31-4B8C-83A1-F6EECF244321}">
                <p14:modId xmlns:p14="http://schemas.microsoft.com/office/powerpoint/2010/main" val="687537928"/>
              </p:ext>
            </p:extLst>
          </p:nvPr>
        </p:nvGraphicFramePr>
        <p:xfrm>
          <a:off x="448353" y="2455725"/>
          <a:ext cx="6200977" cy="3942080"/>
        </p:xfrm>
        <a:graphic>
          <a:graphicData uri="http://schemas.openxmlformats.org/drawingml/2006/table">
            <a:tbl>
              <a:tblPr/>
              <a:tblGrid>
                <a:gridCol w="2661740">
                  <a:extLst>
                    <a:ext uri="{9D8B030D-6E8A-4147-A177-3AD203B41FA5}">
                      <a16:colId xmlns:a16="http://schemas.microsoft.com/office/drawing/2014/main" val="523160836"/>
                    </a:ext>
                  </a:extLst>
                </a:gridCol>
                <a:gridCol w="482623">
                  <a:extLst>
                    <a:ext uri="{9D8B030D-6E8A-4147-A177-3AD203B41FA5}">
                      <a16:colId xmlns:a16="http://schemas.microsoft.com/office/drawing/2014/main" val="533946233"/>
                    </a:ext>
                  </a:extLst>
                </a:gridCol>
                <a:gridCol w="482623">
                  <a:extLst>
                    <a:ext uri="{9D8B030D-6E8A-4147-A177-3AD203B41FA5}">
                      <a16:colId xmlns:a16="http://schemas.microsoft.com/office/drawing/2014/main" val="3880591033"/>
                    </a:ext>
                  </a:extLst>
                </a:gridCol>
                <a:gridCol w="482623">
                  <a:extLst>
                    <a:ext uri="{9D8B030D-6E8A-4147-A177-3AD203B41FA5}">
                      <a16:colId xmlns:a16="http://schemas.microsoft.com/office/drawing/2014/main" val="2200292253"/>
                    </a:ext>
                  </a:extLst>
                </a:gridCol>
                <a:gridCol w="482623">
                  <a:extLst>
                    <a:ext uri="{9D8B030D-6E8A-4147-A177-3AD203B41FA5}">
                      <a16:colId xmlns:a16="http://schemas.microsoft.com/office/drawing/2014/main" val="1350060839"/>
                    </a:ext>
                  </a:extLst>
                </a:gridCol>
                <a:gridCol w="1608745">
                  <a:extLst>
                    <a:ext uri="{9D8B030D-6E8A-4147-A177-3AD203B41FA5}">
                      <a16:colId xmlns:a16="http://schemas.microsoft.com/office/drawing/2014/main" val="1099301523"/>
                    </a:ext>
                  </a:extLst>
                </a:gridCol>
              </a:tblGrid>
              <a:tr h="329405">
                <a:tc>
                  <a:txBody>
                    <a:bodyPr/>
                    <a:lstStyle/>
                    <a:p>
                      <a:pPr algn="l" fontAlgn="b">
                        <a:buNone/>
                      </a:pPr>
                      <a:r>
                        <a:rPr lang="en-GB" sz="1100" b="1" i="0" u="none" strike="noStrike">
                          <a:solidFill>
                            <a:srgbClr val="000000"/>
                          </a:solidFill>
                          <a:effectLst/>
                          <a:latin typeface="+mj-lt"/>
                        </a:rPr>
                        <a:t>Offence type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1" i="0" u="none" strike="noStrike">
                          <a:solidFill>
                            <a:srgbClr val="000000"/>
                          </a:solidFill>
                          <a:effectLst/>
                          <a:latin typeface="+mj-lt"/>
                        </a:rPr>
                        <a:t>2022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1" i="0" u="none" strike="noStrike">
                          <a:solidFill>
                            <a:srgbClr val="000000"/>
                          </a:solidFill>
                          <a:effectLst/>
                          <a:latin typeface="+mj-lt"/>
                        </a:rPr>
                        <a:t>2023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1" i="0" u="none" strike="noStrike">
                          <a:solidFill>
                            <a:srgbClr val="000000"/>
                          </a:solidFill>
                          <a:effectLst/>
                          <a:latin typeface="+mj-lt"/>
                        </a:rPr>
                        <a:t>2024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1" i="0" u="none" strike="noStrike">
                          <a:solidFill>
                            <a:srgbClr val="000000"/>
                          </a:solidFill>
                          <a:effectLst/>
                          <a:latin typeface="+mj-lt"/>
                        </a:rPr>
                        <a:t>2025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1" i="0" u="none" strike="noStrike">
                          <a:solidFill>
                            <a:srgbClr val="000000"/>
                          </a:solidFill>
                          <a:effectLst/>
                          <a:latin typeface="+mj-lt"/>
                        </a:rPr>
                        <a:t>2025 - Percentage share of total offences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75455723"/>
                  </a:ext>
                </a:extLst>
              </a:tr>
              <a:tr h="203200">
                <a:tc>
                  <a:txBody>
                    <a:bodyPr/>
                    <a:lstStyle/>
                    <a:p>
                      <a:pPr algn="l" fontAlgn="b">
                        <a:buNone/>
                      </a:pPr>
                      <a:r>
                        <a:rPr lang="en-GB" sz="1100" b="0" i="0" u="none" strike="noStrike">
                          <a:solidFill>
                            <a:srgbClr val="000000"/>
                          </a:solidFill>
                          <a:effectLst/>
                          <a:latin typeface="Arial" panose="020B0604020202020204" pitchFamily="34" charset="0"/>
                        </a:rPr>
                        <a:t>Violence Against The Person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35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41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48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34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37%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15498733"/>
                  </a:ext>
                </a:extLst>
              </a:tr>
              <a:tr h="203200">
                <a:tc>
                  <a:txBody>
                    <a:bodyPr/>
                    <a:lstStyle/>
                    <a:p>
                      <a:pPr algn="l" fontAlgn="b">
                        <a:buNone/>
                      </a:pPr>
                      <a:r>
                        <a:rPr lang="en-GB" sz="1100" b="0" i="0" u="none" strike="noStrike">
                          <a:solidFill>
                            <a:srgbClr val="000000"/>
                          </a:solidFill>
                          <a:effectLst/>
                          <a:latin typeface="Arial" panose="020B0604020202020204" pitchFamily="34" charset="0"/>
                        </a:rPr>
                        <a:t>Theft And Handling Stolen Goods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100" b="0" i="0" u="none" strike="noStrike">
                          <a:solidFill>
                            <a:srgbClr val="000000"/>
                          </a:solidFill>
                          <a:effectLst/>
                          <a:latin typeface="Arial" panose="020B0604020202020204" pitchFamily="34" charset="0"/>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939578"/>
                  </a:ext>
                </a:extLst>
              </a:tr>
              <a:tr h="203200">
                <a:tc>
                  <a:txBody>
                    <a:bodyPr/>
                    <a:lstStyle/>
                    <a:p>
                      <a:pPr algn="l" fontAlgn="b">
                        <a:buNone/>
                      </a:pPr>
                      <a:r>
                        <a:rPr lang="en-GB" sz="1100" b="0" i="0" u="none" strike="noStrike">
                          <a:solidFill>
                            <a:srgbClr val="000000"/>
                          </a:solidFill>
                          <a:effectLst/>
                          <a:latin typeface="Arial" panose="020B0604020202020204" pitchFamily="34" charset="0"/>
                        </a:rPr>
                        <a:t>Sexual Offences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73558105"/>
                  </a:ext>
                </a:extLst>
              </a:tr>
              <a:tr h="203200">
                <a:tc>
                  <a:txBody>
                    <a:bodyPr/>
                    <a:lstStyle/>
                    <a:p>
                      <a:pPr algn="l" fontAlgn="b">
                        <a:buNone/>
                      </a:pPr>
                      <a:r>
                        <a:rPr lang="en-GB" sz="1100" b="0" i="0" u="none" strike="noStrike">
                          <a:solidFill>
                            <a:srgbClr val="000000"/>
                          </a:solidFill>
                          <a:effectLst/>
                          <a:latin typeface="Arial" panose="020B0604020202020204" pitchFamily="34" charset="0"/>
                        </a:rPr>
                        <a:t>Public Order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440438"/>
                  </a:ext>
                </a:extLst>
              </a:tr>
              <a:tr h="203200">
                <a:tc>
                  <a:txBody>
                    <a:bodyPr/>
                    <a:lstStyle/>
                    <a:p>
                      <a:pPr algn="l" fontAlgn="b">
                        <a:buNone/>
                      </a:pPr>
                      <a:r>
                        <a:rPr lang="en-GB" sz="1100" b="0" i="0" u="none" strike="noStrike">
                          <a:solidFill>
                            <a:srgbClr val="000000"/>
                          </a:solidFill>
                          <a:effectLst/>
                          <a:latin typeface="Arial" panose="020B0604020202020204" pitchFamily="34" charset="0"/>
                        </a:rPr>
                        <a:t>Criminal Damage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73023160"/>
                  </a:ext>
                </a:extLst>
              </a:tr>
              <a:tr h="203200">
                <a:tc>
                  <a:txBody>
                    <a:bodyPr/>
                    <a:lstStyle/>
                    <a:p>
                      <a:pPr algn="l" fontAlgn="b">
                        <a:buNone/>
                      </a:pPr>
                      <a:r>
                        <a:rPr lang="en-GB" sz="1100" b="0" i="0" u="none" strike="noStrike">
                          <a:solidFill>
                            <a:srgbClr val="000000"/>
                          </a:solidFill>
                          <a:effectLst/>
                          <a:latin typeface="Arial" panose="020B0604020202020204" pitchFamily="34" charset="0"/>
                        </a:rPr>
                        <a:t>Drugs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4152118"/>
                  </a:ext>
                </a:extLst>
              </a:tr>
              <a:tr h="203200">
                <a:tc>
                  <a:txBody>
                    <a:bodyPr/>
                    <a:lstStyle/>
                    <a:p>
                      <a:pPr algn="l" fontAlgn="b">
                        <a:buNone/>
                      </a:pPr>
                      <a:r>
                        <a:rPr lang="en-GB" sz="1100" b="0" i="0" u="none" strike="noStrike">
                          <a:solidFill>
                            <a:srgbClr val="000000"/>
                          </a:solidFill>
                          <a:effectLst/>
                          <a:latin typeface="Arial" panose="020B0604020202020204" pitchFamily="34" charset="0"/>
                        </a:rPr>
                        <a:t>Motoring Offences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100" b="0" i="0" u="none" strike="noStrike">
                          <a:solidFill>
                            <a:srgbClr val="000000"/>
                          </a:solidFill>
                          <a:effectLst/>
                          <a:latin typeface="Arial" panose="020B0604020202020204" pitchFamily="34" charset="0"/>
                        </a:rPr>
                        <a:t>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59104985"/>
                  </a:ext>
                </a:extLst>
              </a:tr>
              <a:tr h="203200">
                <a:tc>
                  <a:txBody>
                    <a:bodyPr/>
                    <a:lstStyle/>
                    <a:p>
                      <a:pPr algn="l" fontAlgn="b">
                        <a:buNone/>
                      </a:pPr>
                      <a:r>
                        <a:rPr lang="en-GB" sz="1100" b="0" i="0" u="none" strike="noStrike">
                          <a:solidFill>
                            <a:srgbClr val="000000"/>
                          </a:solidFill>
                          <a:effectLst/>
                          <a:latin typeface="Arial" panose="020B0604020202020204" pitchFamily="34" charset="0"/>
                        </a:rPr>
                        <a:t>Fraud And Forgery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1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0130962"/>
                  </a:ext>
                </a:extLst>
              </a:tr>
              <a:tr h="203200">
                <a:tc>
                  <a:txBody>
                    <a:bodyPr/>
                    <a:lstStyle/>
                    <a:p>
                      <a:pPr algn="l" fontAlgn="b">
                        <a:buNone/>
                      </a:pPr>
                      <a:r>
                        <a:rPr lang="en-GB" sz="1100" b="0" i="0" u="none" strike="noStrike">
                          <a:solidFill>
                            <a:srgbClr val="000000"/>
                          </a:solidFill>
                          <a:effectLst/>
                          <a:latin typeface="Arial" panose="020B0604020202020204" pitchFamily="34" charset="0"/>
                        </a:rPr>
                        <a:t>Other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1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1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1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1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7375057"/>
                  </a:ext>
                </a:extLst>
              </a:tr>
              <a:tr h="203200">
                <a:tc>
                  <a:txBody>
                    <a:bodyPr/>
                    <a:lstStyle/>
                    <a:p>
                      <a:pPr algn="l" fontAlgn="b">
                        <a:buNone/>
                      </a:pPr>
                      <a:r>
                        <a:rPr lang="en-GB" sz="1100" b="0" i="0" u="none" strike="noStrike">
                          <a:solidFill>
                            <a:srgbClr val="000000"/>
                          </a:solidFill>
                          <a:effectLst/>
                          <a:latin typeface="Arial" panose="020B0604020202020204" pitchFamily="34" charset="0"/>
                        </a:rPr>
                        <a:t>Racially Aggravated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1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1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1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6282985"/>
                  </a:ext>
                </a:extLst>
              </a:tr>
              <a:tr h="203200">
                <a:tc>
                  <a:txBody>
                    <a:bodyPr/>
                    <a:lstStyle/>
                    <a:p>
                      <a:pPr algn="l" fontAlgn="b">
                        <a:buNone/>
                      </a:pPr>
                      <a:r>
                        <a:rPr lang="en-GB" sz="1100" b="0" i="0" u="none" strike="noStrike">
                          <a:solidFill>
                            <a:srgbClr val="000000"/>
                          </a:solidFill>
                          <a:effectLst/>
                          <a:latin typeface="Arial" panose="020B0604020202020204" pitchFamily="34" charset="0"/>
                        </a:rPr>
                        <a:t>Vehicle Theft / Unauthorised Taking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1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1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1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1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17506370"/>
                  </a:ext>
                </a:extLst>
              </a:tr>
              <a:tr h="203200">
                <a:tc>
                  <a:txBody>
                    <a:bodyPr/>
                    <a:lstStyle/>
                    <a:p>
                      <a:pPr algn="l" fontAlgn="b">
                        <a:buNone/>
                      </a:pPr>
                      <a:r>
                        <a:rPr lang="en-GB" sz="1100" b="0" i="0" u="none" strike="noStrike">
                          <a:solidFill>
                            <a:srgbClr val="000000"/>
                          </a:solidFill>
                          <a:effectLst/>
                          <a:latin typeface="Arial" panose="020B0604020202020204" pitchFamily="34" charset="0"/>
                        </a:rPr>
                        <a:t>Breach Of Statutory Order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1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1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0700377"/>
                  </a:ext>
                </a:extLst>
              </a:tr>
              <a:tr h="203200">
                <a:tc>
                  <a:txBody>
                    <a:bodyPr/>
                    <a:lstStyle/>
                    <a:p>
                      <a:pPr algn="l" fontAlgn="b">
                        <a:buNone/>
                      </a:pPr>
                      <a:r>
                        <a:rPr lang="en-GB" sz="1100" b="0" i="0" u="none" strike="noStrike">
                          <a:solidFill>
                            <a:srgbClr val="000000"/>
                          </a:solidFill>
                          <a:effectLst/>
                          <a:latin typeface="Arial" panose="020B0604020202020204" pitchFamily="34" charset="0"/>
                        </a:rPr>
                        <a:t>Robbery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1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1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1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1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8965729"/>
                  </a:ext>
                </a:extLst>
              </a:tr>
              <a:tr h="203200">
                <a:tc>
                  <a:txBody>
                    <a:bodyPr/>
                    <a:lstStyle/>
                    <a:p>
                      <a:pPr algn="l" fontAlgn="b">
                        <a:buNone/>
                      </a:pPr>
                      <a:r>
                        <a:rPr lang="en-GB" sz="1100" b="0" i="0" u="none" strike="noStrike">
                          <a:solidFill>
                            <a:srgbClr val="000000"/>
                          </a:solidFill>
                          <a:effectLst/>
                          <a:latin typeface="Arial" panose="020B0604020202020204" pitchFamily="34" charset="0"/>
                        </a:rPr>
                        <a:t>Arson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1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2639937"/>
                  </a:ext>
                </a:extLst>
              </a:tr>
              <a:tr h="203200">
                <a:tc>
                  <a:txBody>
                    <a:bodyPr/>
                    <a:lstStyle/>
                    <a:p>
                      <a:pPr algn="l" fontAlgn="b">
                        <a:buNone/>
                      </a:pPr>
                      <a:r>
                        <a:rPr lang="en-GB" sz="1100" b="0" i="0" u="none" strike="noStrike">
                          <a:solidFill>
                            <a:srgbClr val="000000"/>
                          </a:solidFill>
                          <a:effectLst/>
                          <a:latin typeface="Arial" panose="020B0604020202020204" pitchFamily="34" charset="0"/>
                        </a:rPr>
                        <a:t>Breach Of Bail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1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50369909"/>
                  </a:ext>
                </a:extLst>
              </a:tr>
              <a:tr h="184150">
                <a:tc>
                  <a:txBody>
                    <a:bodyPr/>
                    <a:lstStyle/>
                    <a:p>
                      <a:pPr algn="l" fontAlgn="b">
                        <a:buNone/>
                      </a:pPr>
                      <a:r>
                        <a:rPr lang="en-GB" sz="1100" b="0" i="0" u="none" strike="noStrike">
                          <a:solidFill>
                            <a:srgbClr val="000000"/>
                          </a:solidFill>
                          <a:effectLst/>
                          <a:latin typeface="Arial" panose="020B0604020202020204" pitchFamily="34" charset="0"/>
                        </a:rPr>
                        <a:t>Domestic Burglary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1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1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1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6629781"/>
                  </a:ext>
                </a:extLst>
              </a:tr>
              <a:tr h="184150">
                <a:tc>
                  <a:txBody>
                    <a:bodyPr/>
                    <a:lstStyle/>
                    <a:p>
                      <a:pPr algn="l" fontAlgn="b">
                        <a:buNone/>
                      </a:pPr>
                      <a:r>
                        <a:rPr lang="en-GB" sz="1100" b="0" i="0" u="none" strike="noStrike">
                          <a:solidFill>
                            <a:srgbClr val="000000"/>
                          </a:solidFill>
                          <a:effectLst/>
                          <a:latin typeface="Arial" panose="020B0604020202020204" pitchFamily="34" charset="0"/>
                        </a:rPr>
                        <a:t>Non-Domestic Burglary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1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1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buNone/>
                      </a:pPr>
                      <a:r>
                        <a:rPr lang="en-GB" sz="11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1317017"/>
                  </a:ext>
                </a:extLst>
              </a:tr>
              <a:tr h="184150">
                <a:tc>
                  <a:txBody>
                    <a:bodyPr/>
                    <a:lstStyle/>
                    <a:p>
                      <a:pPr algn="l" fontAlgn="b">
                        <a:buNone/>
                      </a:pPr>
                      <a:r>
                        <a:rPr lang="en-GB" sz="1100" b="1" i="0" u="none" strike="noStrike">
                          <a:solidFill>
                            <a:srgbClr val="000000"/>
                          </a:solidFill>
                          <a:effectLst/>
                          <a:latin typeface="Arial" panose="020B0604020202020204" pitchFamily="34" charset="0"/>
                        </a:rPr>
                        <a:t>Total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1" i="0" u="none" strike="noStrike">
                          <a:solidFill>
                            <a:srgbClr val="000000"/>
                          </a:solidFill>
                          <a:effectLst/>
                          <a:latin typeface="Arial" panose="020B0604020202020204" pitchFamily="34" charset="0"/>
                        </a:rPr>
                        <a:t>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1" i="0" u="none" strike="noStrike">
                          <a:solidFill>
                            <a:srgbClr val="000000"/>
                          </a:solidFill>
                          <a:effectLst/>
                          <a:latin typeface="Arial" panose="020B0604020202020204" pitchFamily="34" charset="0"/>
                        </a:rPr>
                        <a:t>118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1" i="0" u="none" strike="noStrike">
                          <a:solidFill>
                            <a:srgbClr val="000000"/>
                          </a:solidFill>
                          <a:effectLst/>
                          <a:latin typeface="Arial" panose="020B0604020202020204" pitchFamily="34" charset="0"/>
                        </a:rPr>
                        <a:t>141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1" i="0" u="none" strike="noStrike">
                          <a:solidFill>
                            <a:srgbClr val="000000"/>
                          </a:solidFill>
                          <a:effectLst/>
                          <a:latin typeface="Arial" panose="020B0604020202020204" pitchFamily="34" charset="0"/>
                        </a:rPr>
                        <a:t>91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1" i="0" u="none" strike="noStrike">
                          <a:solidFill>
                            <a:srgbClr val="000000"/>
                          </a:solidFill>
                          <a:effectLst/>
                          <a:latin typeface="Arial" panose="020B0604020202020204" pitchFamily="34" charset="0"/>
                        </a:rPr>
                        <a:t>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7814496"/>
                  </a:ext>
                </a:extLst>
              </a:tr>
            </a:tbl>
          </a:graphicData>
        </a:graphic>
      </p:graphicFrame>
    </p:spTree>
    <p:extLst>
      <p:ext uri="{BB962C8B-B14F-4D97-AF65-F5344CB8AC3E}">
        <p14:creationId xmlns:p14="http://schemas.microsoft.com/office/powerpoint/2010/main" val="3234217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6BD4F-94E7-46F7-4783-D7B49A9812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4427C7-D305-1E9E-C6C0-8279590810F3}"/>
              </a:ext>
            </a:extLst>
          </p:cNvPr>
          <p:cNvSpPr>
            <a:spLocks noGrp="1"/>
          </p:cNvSpPr>
          <p:nvPr>
            <p:ph type="title"/>
          </p:nvPr>
        </p:nvSpPr>
        <p:spPr>
          <a:xfrm>
            <a:off x="633413" y="465364"/>
            <a:ext cx="10515600" cy="1214438"/>
          </a:xfrm>
        </p:spPr>
        <p:txBody>
          <a:bodyPr/>
          <a:lstStyle/>
          <a:p>
            <a:r>
              <a:rPr lang="en-GB" sz="4000"/>
              <a:t>2.2 Executive Summary – Key Findings</a:t>
            </a:r>
          </a:p>
        </p:txBody>
      </p:sp>
      <p:sp>
        <p:nvSpPr>
          <p:cNvPr id="6" name="Action Button: Go Home 5">
            <a:hlinkClick r:id="rId3" action="ppaction://hlinksldjump" highlightClick="1"/>
            <a:extLst>
              <a:ext uri="{FF2B5EF4-FFF2-40B4-BE49-F238E27FC236}">
                <a16:creationId xmlns:a16="http://schemas.microsoft.com/office/drawing/2014/main" id="{20306525-0E9C-080E-98A4-A1D0983E2597}"/>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2">
            <a:extLst>
              <a:ext uri="{FF2B5EF4-FFF2-40B4-BE49-F238E27FC236}">
                <a16:creationId xmlns:a16="http://schemas.microsoft.com/office/drawing/2014/main" id="{640B04F8-F5F9-3CBE-ACE5-E3AFB6AC643A}"/>
              </a:ext>
            </a:extLst>
          </p:cNvPr>
          <p:cNvSpPr>
            <a:spLocks noGrp="1"/>
          </p:cNvSpPr>
          <p:nvPr>
            <p:ph idx="1"/>
          </p:nvPr>
        </p:nvSpPr>
        <p:spPr>
          <a:xfrm>
            <a:off x="274864" y="1150484"/>
            <a:ext cx="11642271" cy="5330597"/>
          </a:xfrm>
        </p:spPr>
        <p:txBody>
          <a:bodyPr numCol="1"/>
          <a:lstStyle/>
          <a:p>
            <a:pPr marL="0" indent="0">
              <a:buNone/>
            </a:pPr>
            <a:r>
              <a:rPr lang="en-GB" sz="1600" b="1"/>
              <a:t>High importance</a:t>
            </a:r>
          </a:p>
          <a:p>
            <a:pPr marL="0" indent="0">
              <a:buNone/>
            </a:pPr>
            <a:r>
              <a:rPr lang="en-GB" sz="1600" u="sng"/>
              <a:t>1. Shoplifting</a:t>
            </a:r>
            <a:r>
              <a:rPr lang="en-GB" sz="1600"/>
              <a:t> </a:t>
            </a:r>
          </a:p>
          <a:p>
            <a:r>
              <a:rPr lang="en-GB" sz="1600">
                <a:cs typeface="Arial"/>
              </a:rPr>
              <a:t>Although South Cambridgeshire had the second lowest rate of 4.3 per 1000 in 2025 in Cambridgeshire, South Cambridgeshire </a:t>
            </a:r>
            <a:r>
              <a:rPr lang="en-GB" sz="1600">
                <a:ea typeface="+mn-lt"/>
                <a:cs typeface="+mn-lt"/>
              </a:rPr>
              <a:t>had the biggest increase in rate (+0.7; 3.6 to 4.3).</a:t>
            </a:r>
            <a:r>
              <a:rPr lang="en-GB" sz="1600">
                <a:cs typeface="Arial"/>
              </a:rPr>
              <a:t> This contrasts with </a:t>
            </a:r>
            <a:r>
              <a:rPr lang="en-GB" sz="1600">
                <a:ea typeface="+mn-lt"/>
                <a:cs typeface="+mn-lt"/>
              </a:rPr>
              <a:t>Cambridge, East Cambridgeshire, and Cambridgeshire as a whole that saw decreases in rates between 2024 and 2025</a:t>
            </a:r>
            <a:r>
              <a:rPr lang="en-GB" sz="1600">
                <a:cs typeface="Arial"/>
              </a:rPr>
              <a:t>. </a:t>
            </a:r>
            <a:endParaRPr lang="en-GB" sz="1600"/>
          </a:p>
          <a:p>
            <a:r>
              <a:rPr lang="en-GB" sz="1600"/>
              <a:t>Between 2024 and 2025, shoplifting offences in South Cambridgeshire increased by 21% (+130 offences). This is in comparison to a 5% increase at national level between YE September 2024 and YE September 2025.</a:t>
            </a:r>
            <a:endParaRPr lang="en-GB"/>
          </a:p>
          <a:p>
            <a:r>
              <a:rPr lang="en-GB" sz="1600"/>
              <a:t>Between 2022 and 2025, shoplifting offences in South Cambridgeshire increased by 286% (+557 offences). The most notable change was a 118% increase between 2023 and 2024 (from 285 offences to 622; +337).​</a:t>
            </a:r>
          </a:p>
          <a:p>
            <a:pPr marL="0" indent="0">
              <a:buNone/>
            </a:pPr>
            <a:r>
              <a:rPr lang="en-GB" sz="1600" u="sng"/>
              <a:t>2. Violence against the Person</a:t>
            </a:r>
          </a:p>
          <a:p>
            <a:r>
              <a:rPr lang="en-GB" sz="1600"/>
              <a:t>South Cambridgeshire has consistently had the lowest rate of VAP offences per 1,000 population of all districts in Cambridgeshire between 2022 and 2025. It currently has a rate of 16.7 compared to a rate of 23.4 in Cambridgeshire. The rate has increased from 15.6 in 2024 to 16.7 in 2025 (+1.1).</a:t>
            </a:r>
          </a:p>
          <a:p>
            <a:r>
              <a:rPr lang="en-GB" sz="1600">
                <a:cs typeface="Arial"/>
              </a:rPr>
              <a:t>VAP has accounted for the highest proportion of offences since 2022. In 2025, VAP accounted for 37% of crime in South Cambridgeshire.</a:t>
            </a:r>
            <a:endParaRPr lang="en-US" sz="1600">
              <a:cs typeface="Arial"/>
            </a:endParaRPr>
          </a:p>
          <a:p>
            <a:r>
              <a:rPr lang="en-GB" sz="1600">
                <a:cs typeface="Arial"/>
              </a:rPr>
              <a:t>VAP offences increased by 9% between 2024 and 2025 (+231 offences).</a:t>
            </a:r>
            <a:endParaRPr lang="en-GB"/>
          </a:p>
          <a:p>
            <a:endParaRPr lang="en-GB" sz="1600">
              <a:cs typeface="Arial"/>
            </a:endParaRPr>
          </a:p>
          <a:p>
            <a:pPr marL="0" indent="0">
              <a:buNone/>
            </a:pPr>
            <a:endParaRPr lang="en-GB" sz="1600"/>
          </a:p>
        </p:txBody>
      </p:sp>
    </p:spTree>
    <p:extLst>
      <p:ext uri="{BB962C8B-B14F-4D97-AF65-F5344CB8AC3E}">
        <p14:creationId xmlns:p14="http://schemas.microsoft.com/office/powerpoint/2010/main" val="27670250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CD12A-2CF9-DCDB-0711-59558A54F1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9FB2E9-0729-8921-148A-3563EFB286EF}"/>
              </a:ext>
            </a:extLst>
          </p:cNvPr>
          <p:cNvSpPr>
            <a:spLocks noGrp="1"/>
          </p:cNvSpPr>
          <p:nvPr>
            <p:ph type="title"/>
          </p:nvPr>
        </p:nvSpPr>
        <p:spPr>
          <a:xfrm>
            <a:off x="448356" y="389164"/>
            <a:ext cx="10515600" cy="1214438"/>
          </a:xfrm>
        </p:spPr>
        <p:txBody>
          <a:bodyPr/>
          <a:lstStyle/>
          <a:p>
            <a:r>
              <a:rPr lang="en-GB"/>
              <a:t>8.18 Youth Justice Service</a:t>
            </a:r>
          </a:p>
        </p:txBody>
      </p:sp>
      <p:sp>
        <p:nvSpPr>
          <p:cNvPr id="4" name="TextBox 3">
            <a:extLst>
              <a:ext uri="{FF2B5EF4-FFF2-40B4-BE49-F238E27FC236}">
                <a16:creationId xmlns:a16="http://schemas.microsoft.com/office/drawing/2014/main" id="{079D78EC-1B7E-F177-69DA-6F1E3CB7D62F}"/>
              </a:ext>
            </a:extLst>
          </p:cNvPr>
          <p:cNvSpPr txBox="1"/>
          <p:nvPr/>
        </p:nvSpPr>
        <p:spPr>
          <a:xfrm>
            <a:off x="320737" y="1161516"/>
            <a:ext cx="6328594" cy="276999"/>
          </a:xfrm>
          <a:prstGeom prst="rect">
            <a:avLst/>
          </a:prstGeom>
          <a:noFill/>
          <a:ln>
            <a:noFill/>
          </a:ln>
        </p:spPr>
        <p:txBody>
          <a:bodyPr wrap="square" rtlCol="0">
            <a:spAutoFit/>
          </a:bodyPr>
          <a:lstStyle/>
          <a:p>
            <a:r>
              <a:rPr lang="en-GB" sz="1200" b="1">
                <a:cs typeface="Arial" panose="020B0604020202020204" pitchFamily="34" charset="0"/>
              </a:rPr>
              <a:t>Table 16: Children who offend in South Cambridgeshire by age group, 2022 to 2025</a:t>
            </a:r>
            <a:endParaRPr lang="en-GB" sz="1200" b="1"/>
          </a:p>
        </p:txBody>
      </p:sp>
      <p:sp>
        <p:nvSpPr>
          <p:cNvPr id="3" name="TextBox 2">
            <a:extLst>
              <a:ext uri="{FF2B5EF4-FFF2-40B4-BE49-F238E27FC236}">
                <a16:creationId xmlns:a16="http://schemas.microsoft.com/office/drawing/2014/main" id="{768A3179-4119-2A0A-7B3A-AE8047893E07}"/>
              </a:ext>
            </a:extLst>
          </p:cNvPr>
          <p:cNvSpPr txBox="1"/>
          <p:nvPr/>
        </p:nvSpPr>
        <p:spPr bwMode="auto">
          <a:xfrm>
            <a:off x="107042" y="6356985"/>
            <a:ext cx="9243787" cy="459740"/>
          </a:xfrm>
          <a:prstGeom prst="rect">
            <a:avLst/>
          </a:prstGeom>
          <a:noFill/>
          <a:ln>
            <a:noFill/>
          </a:ln>
        </p:spPr>
        <p:txBody>
          <a:bodyPr vert="horz" wrap="square" lIns="0" tIns="0" rIns="0" bIns="0" numCol="1" anchor="b" anchorCtr="0" compatLnSpc="1">
            <a:prstTxWarp prst="textNoShape">
              <a:avLst/>
            </a:prstTxWarp>
            <a:normAutofit/>
          </a:bodyPr>
          <a:lstStyle/>
          <a:p>
            <a:pPr eaLnBrk="1" hangingPunct="1">
              <a:lnSpc>
                <a:spcPct val="90000"/>
              </a:lnSpc>
              <a:spcBef>
                <a:spcPts val="1000"/>
              </a:spcBef>
            </a:pPr>
            <a:r>
              <a:rPr lang="en-US" sz="1100" kern="1200">
                <a:latin typeface="+mn-lt"/>
                <a:ea typeface="+mn-ea"/>
                <a:cs typeface="+mn-cs"/>
              </a:rPr>
              <a:t>Note: </a:t>
            </a:r>
            <a:r>
              <a:rPr lang="en-US" sz="1100">
                <a:latin typeface="+mn-lt"/>
              </a:rPr>
              <a:t>Table and Chart</a:t>
            </a:r>
            <a:r>
              <a:rPr lang="en-US" sz="1100" kern="1200">
                <a:latin typeface="+mn-lt"/>
                <a:ea typeface="+mn-ea"/>
                <a:cs typeface="+mn-cs"/>
              </a:rPr>
              <a:t> have been produced by </a:t>
            </a:r>
            <a:r>
              <a:rPr lang="en-US" sz="1100"/>
              <a:t>Cambridgeshire County Council’s </a:t>
            </a:r>
            <a:r>
              <a:rPr lang="en-GB" sz="1100"/>
              <a:t>Communities and Demography PI Team</a:t>
            </a:r>
            <a:r>
              <a:rPr lang="en-US" sz="1100" kern="1200">
                <a:latin typeface="+mn-lt"/>
                <a:ea typeface="+mn-ea"/>
                <a:cs typeface="+mn-cs"/>
              </a:rPr>
              <a:t>, using data provided by Cambridgeshire </a:t>
            </a:r>
            <a:r>
              <a:rPr lang="en-US" sz="1100">
                <a:latin typeface="+mn-lt"/>
              </a:rPr>
              <a:t>Youth Justice Service</a:t>
            </a:r>
            <a:r>
              <a:rPr lang="en-US" sz="1100" kern="1200">
                <a:latin typeface="+mn-lt"/>
                <a:ea typeface="+mn-ea"/>
                <a:cs typeface="+mn-cs"/>
              </a:rPr>
              <a:t>. </a:t>
            </a:r>
          </a:p>
        </p:txBody>
      </p:sp>
      <p:sp>
        <p:nvSpPr>
          <p:cNvPr id="7" name="Action Button: Go Home 6">
            <a:hlinkClick r:id="rId2" action="ppaction://hlinksldjump" highlightClick="1"/>
            <a:extLst>
              <a:ext uri="{FF2B5EF4-FFF2-40B4-BE49-F238E27FC236}">
                <a16:creationId xmlns:a16="http://schemas.microsoft.com/office/drawing/2014/main" id="{A5C8B79E-D108-7D91-A6F1-6A006AD2BA07}"/>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CA9943D-517C-8553-C9A4-16A7C1FB7943}"/>
              </a:ext>
            </a:extLst>
          </p:cNvPr>
          <p:cNvSpPr txBox="1"/>
          <p:nvPr/>
        </p:nvSpPr>
        <p:spPr>
          <a:xfrm>
            <a:off x="7370229" y="1341992"/>
            <a:ext cx="4511848" cy="4893647"/>
          </a:xfrm>
          <a:prstGeom prst="rect">
            <a:avLst/>
          </a:prstGeom>
          <a:noFill/>
        </p:spPr>
        <p:txBody>
          <a:bodyPr wrap="square">
            <a:spAutoFit/>
          </a:bodyPr>
          <a:lstStyle/>
          <a:p>
            <a:pPr marL="285750" indent="-285750">
              <a:buFont typeface="Arial" panose="020B0604020202020204" pitchFamily="34" charset="0"/>
              <a:buChar char="•"/>
            </a:pPr>
            <a:r>
              <a:rPr lang="en-GB" sz="1300" b="1"/>
              <a:t>Age</a:t>
            </a:r>
            <a:r>
              <a:rPr lang="en-GB" sz="1300"/>
              <a:t> - Table 16 below shows that age 15 and 17 have the highest average count of children who offend in South Cambridgeshire. </a:t>
            </a:r>
          </a:p>
          <a:p>
            <a:pPr marL="285750" indent="-285750">
              <a:buFont typeface="Arial" panose="020B0604020202020204" pitchFamily="34" charset="0"/>
              <a:buChar char="•"/>
            </a:pPr>
            <a:r>
              <a:rPr lang="en-GB" sz="1300" b="1"/>
              <a:t>Gender</a:t>
            </a:r>
            <a:r>
              <a:rPr lang="en-GB" sz="1300"/>
              <a:t> - Figure 26 shows most children who offend in South Cambridgeshire are males. However, the proportion of females has at least doubled from 15% in 2022 to 35%, 40%, and 31% in 2023, 2024, and 2025, respectively.</a:t>
            </a:r>
          </a:p>
          <a:p>
            <a:pPr marL="285750" indent="-285750">
              <a:buFont typeface="Arial" panose="020B0604020202020204" pitchFamily="34" charset="0"/>
              <a:buChar char="•"/>
            </a:pPr>
            <a:r>
              <a:rPr lang="en-GB" sz="1300" b="1"/>
              <a:t>Ethnicity</a:t>
            </a:r>
            <a:r>
              <a:rPr lang="en-GB" sz="1300"/>
              <a:t> - The most common ethnicity for children who offend in South Cambridgeshire is White British (70% of South Cambridgeshire YJS cohort), and this is followed by White/Other Nationals (18% of South Cambridgeshire YJS cohort). White/Other Nationals is over-represented compared to the 7% South Cambridgeshire 10-17 population from Census 2021.</a:t>
            </a:r>
          </a:p>
          <a:p>
            <a:pPr marL="285750" indent="-285750">
              <a:buFont typeface="Arial" panose="020B0604020202020204" pitchFamily="34" charset="0"/>
              <a:buChar char="•"/>
            </a:pPr>
            <a:r>
              <a:rPr lang="en-GB" sz="1300" b="1"/>
              <a:t>Children’s social care </a:t>
            </a:r>
            <a:r>
              <a:rPr lang="en-GB" sz="1300"/>
              <a:t>- The percentage of those associated with children’s social care between 2022 and 2025 is 5%. </a:t>
            </a:r>
          </a:p>
          <a:p>
            <a:pPr marL="285750" indent="-285750">
              <a:buFont typeface="Arial" panose="020B0604020202020204" pitchFamily="34" charset="0"/>
              <a:buChar char="•"/>
            </a:pPr>
            <a:r>
              <a:rPr lang="en-GB" sz="1300" b="1"/>
              <a:t>Substance misuse </a:t>
            </a:r>
            <a:r>
              <a:rPr lang="en-GB" sz="1300"/>
              <a:t>- The percentage of those who have had evidence of substance misuse between 2022 and 2025 is 4%. </a:t>
            </a:r>
          </a:p>
          <a:p>
            <a:pPr marL="285750" indent="-285750">
              <a:buFont typeface="Arial" panose="020B0604020202020204" pitchFamily="34" charset="0"/>
              <a:buChar char="•"/>
            </a:pPr>
            <a:r>
              <a:rPr lang="en-GB" sz="1300" b="1"/>
              <a:t>Mental health </a:t>
            </a:r>
            <a:r>
              <a:rPr lang="en-GB" sz="1300"/>
              <a:t>- The percentage of those who have had contact with mental health services between 2022 and 2025 is 1%.</a:t>
            </a:r>
          </a:p>
        </p:txBody>
      </p:sp>
      <p:sp>
        <p:nvSpPr>
          <p:cNvPr id="8" name="TextBox 7">
            <a:extLst>
              <a:ext uri="{FF2B5EF4-FFF2-40B4-BE49-F238E27FC236}">
                <a16:creationId xmlns:a16="http://schemas.microsoft.com/office/drawing/2014/main" id="{2DA872A0-3E77-7EC9-DFD8-73C014AECB24}"/>
              </a:ext>
            </a:extLst>
          </p:cNvPr>
          <p:cNvSpPr txBox="1"/>
          <p:nvPr/>
        </p:nvSpPr>
        <p:spPr>
          <a:xfrm>
            <a:off x="320737" y="3145095"/>
            <a:ext cx="6477105" cy="276999"/>
          </a:xfrm>
          <a:prstGeom prst="rect">
            <a:avLst/>
          </a:prstGeom>
          <a:noFill/>
          <a:ln>
            <a:noFill/>
          </a:ln>
        </p:spPr>
        <p:txBody>
          <a:bodyPr wrap="square" rtlCol="0">
            <a:spAutoFit/>
          </a:bodyPr>
          <a:lstStyle/>
          <a:p>
            <a:r>
              <a:rPr lang="en-GB" sz="1200" b="1">
                <a:latin typeface="Arial" panose="020B0604020202020204" pitchFamily="34" charset="0"/>
                <a:cs typeface="Arial" panose="020B0604020202020204" pitchFamily="34" charset="0"/>
              </a:rPr>
              <a:t>Figure </a:t>
            </a:r>
            <a:r>
              <a:rPr lang="en-GB" sz="1200" b="1">
                <a:cs typeface="Arial" panose="020B0604020202020204" pitchFamily="34" charset="0"/>
              </a:rPr>
              <a:t>26</a:t>
            </a:r>
            <a:r>
              <a:rPr lang="en-GB" sz="1200" b="1">
                <a:latin typeface="Arial" panose="020B0604020202020204" pitchFamily="34" charset="0"/>
                <a:cs typeface="Arial" panose="020B0604020202020204" pitchFamily="34" charset="0"/>
              </a:rPr>
              <a:t>: C</a:t>
            </a:r>
            <a:r>
              <a:rPr lang="en-GB" sz="1200" b="1">
                <a:cs typeface="Arial" panose="020B0604020202020204" pitchFamily="34" charset="0"/>
              </a:rPr>
              <a:t>hildren who offend in South Cambridgeshire by gender, 2022 to 2025 </a:t>
            </a:r>
            <a:endParaRPr lang="en-GB" sz="1200" b="1"/>
          </a:p>
        </p:txBody>
      </p:sp>
      <p:graphicFrame>
        <p:nvGraphicFramePr>
          <p:cNvPr id="11" name="Table 10" descr="Table showing the number of children who offend in South Cambridgeshire by age group (2022–2025). Ages 15 and 17 have the highest average counts over four years (19.25 and 17.75), followed by age 16 (14). Ages 13 and 14 show moderate levels, while ages 10–12 have the lowest counts. Overall, offending is more common among older children in the cohort.">
            <a:extLst>
              <a:ext uri="{FF2B5EF4-FFF2-40B4-BE49-F238E27FC236}">
                <a16:creationId xmlns:a16="http://schemas.microsoft.com/office/drawing/2014/main" id="{5EADA83B-F638-510F-D0D1-24961947388E}"/>
              </a:ext>
            </a:extLst>
          </p:cNvPr>
          <p:cNvGraphicFramePr>
            <a:graphicFrameLocks noGrp="1"/>
          </p:cNvGraphicFramePr>
          <p:nvPr>
            <p:extLst>
              <p:ext uri="{D42A27DB-BD31-4B8C-83A1-F6EECF244321}">
                <p14:modId xmlns:p14="http://schemas.microsoft.com/office/powerpoint/2010/main" val="1945742949"/>
              </p:ext>
            </p:extLst>
          </p:nvPr>
        </p:nvGraphicFramePr>
        <p:xfrm>
          <a:off x="448353" y="1551386"/>
          <a:ext cx="5862800" cy="1505280"/>
        </p:xfrm>
        <a:graphic>
          <a:graphicData uri="http://schemas.openxmlformats.org/drawingml/2006/table">
            <a:tbl>
              <a:tblPr/>
              <a:tblGrid>
                <a:gridCol w="835684">
                  <a:extLst>
                    <a:ext uri="{9D8B030D-6E8A-4147-A177-3AD203B41FA5}">
                      <a16:colId xmlns:a16="http://schemas.microsoft.com/office/drawing/2014/main" val="1038996799"/>
                    </a:ext>
                  </a:extLst>
                </a:gridCol>
                <a:gridCol w="738417">
                  <a:extLst>
                    <a:ext uri="{9D8B030D-6E8A-4147-A177-3AD203B41FA5}">
                      <a16:colId xmlns:a16="http://schemas.microsoft.com/office/drawing/2014/main" val="299539478"/>
                    </a:ext>
                  </a:extLst>
                </a:gridCol>
                <a:gridCol w="884478">
                  <a:extLst>
                    <a:ext uri="{9D8B030D-6E8A-4147-A177-3AD203B41FA5}">
                      <a16:colId xmlns:a16="http://schemas.microsoft.com/office/drawing/2014/main" val="221783943"/>
                    </a:ext>
                  </a:extLst>
                </a:gridCol>
                <a:gridCol w="770875">
                  <a:extLst>
                    <a:ext uri="{9D8B030D-6E8A-4147-A177-3AD203B41FA5}">
                      <a16:colId xmlns:a16="http://schemas.microsoft.com/office/drawing/2014/main" val="3177790319"/>
                    </a:ext>
                  </a:extLst>
                </a:gridCol>
                <a:gridCol w="811447">
                  <a:extLst>
                    <a:ext uri="{9D8B030D-6E8A-4147-A177-3AD203B41FA5}">
                      <a16:colId xmlns:a16="http://schemas.microsoft.com/office/drawing/2014/main" val="620775241"/>
                    </a:ext>
                  </a:extLst>
                </a:gridCol>
                <a:gridCol w="1821899">
                  <a:extLst>
                    <a:ext uri="{9D8B030D-6E8A-4147-A177-3AD203B41FA5}">
                      <a16:colId xmlns:a16="http://schemas.microsoft.com/office/drawing/2014/main" val="4251407333"/>
                    </a:ext>
                  </a:extLst>
                </a:gridCol>
              </a:tblGrid>
              <a:tr h="215040">
                <a:tc>
                  <a:txBody>
                    <a:bodyPr/>
                    <a:lstStyle/>
                    <a:p>
                      <a:pPr algn="l" fontAlgn="b">
                        <a:buNone/>
                      </a:pPr>
                      <a:r>
                        <a:rPr lang="en-GB" sz="1100" b="1" i="0" u="none" strike="noStrike">
                          <a:solidFill>
                            <a:srgbClr val="000000"/>
                          </a:solidFill>
                          <a:effectLst/>
                          <a:latin typeface="Arial" panose="020B0604020202020204" pitchFamily="34" charset="0"/>
                        </a:rPr>
                        <a:t>Age Groups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1" i="0" u="none" strike="noStrike">
                          <a:solidFill>
                            <a:srgbClr val="000000"/>
                          </a:solidFill>
                          <a:effectLst/>
                          <a:latin typeface="Arial" panose="020B0604020202020204" pitchFamily="34" charset="0"/>
                        </a:rPr>
                        <a:t>2022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1" i="0" u="none" strike="noStrike">
                          <a:solidFill>
                            <a:srgbClr val="000000"/>
                          </a:solidFill>
                          <a:effectLst/>
                          <a:latin typeface="Arial" panose="020B0604020202020204" pitchFamily="34" charset="0"/>
                        </a:rPr>
                        <a:t>2023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1" i="0" u="none" strike="noStrike">
                          <a:solidFill>
                            <a:srgbClr val="000000"/>
                          </a:solidFill>
                          <a:effectLst/>
                          <a:latin typeface="Arial" panose="020B0604020202020204" pitchFamily="34" charset="0"/>
                        </a:rPr>
                        <a:t>2024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1" i="0" u="none" strike="noStrike">
                          <a:solidFill>
                            <a:srgbClr val="000000"/>
                          </a:solidFill>
                          <a:effectLst/>
                          <a:latin typeface="Arial" panose="020B0604020202020204" pitchFamily="34" charset="0"/>
                        </a:rPr>
                        <a:t>2025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1" i="0" u="none" strike="noStrike">
                          <a:solidFill>
                            <a:srgbClr val="000000"/>
                          </a:solidFill>
                          <a:effectLst/>
                          <a:latin typeface="Arial" panose="020B0604020202020204" pitchFamily="34" charset="0"/>
                        </a:rPr>
                        <a:t>4-year average count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450090"/>
                  </a:ext>
                </a:extLst>
              </a:tr>
              <a:tr h="215040">
                <a:tc>
                  <a:txBody>
                    <a:bodyPr/>
                    <a:lstStyle/>
                    <a:p>
                      <a:pPr algn="l" fontAlgn="b">
                        <a:buNone/>
                      </a:pPr>
                      <a:r>
                        <a:rPr lang="en-GB" sz="1100" b="0" i="0" u="none" strike="noStrike">
                          <a:solidFill>
                            <a:srgbClr val="000000"/>
                          </a:solidFill>
                          <a:effectLst/>
                          <a:latin typeface="Arial" panose="020B0604020202020204" pitchFamily="34" charset="0"/>
                        </a:rPr>
                        <a:t>10 to 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mj-lt"/>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mj-lt"/>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mj-lt"/>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mj-lt"/>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mj-lt"/>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8577957"/>
                  </a:ext>
                </a:extLst>
              </a:tr>
              <a:tr h="215040">
                <a:tc>
                  <a:txBody>
                    <a:bodyPr/>
                    <a:lstStyle/>
                    <a:p>
                      <a:pPr algn="l" fontAlgn="b">
                        <a:buNone/>
                      </a:pPr>
                      <a:r>
                        <a:rPr lang="en-GB" sz="1100" b="0" i="0" u="none" strike="noStrike">
                          <a:solidFill>
                            <a:srgbClr val="000000"/>
                          </a:solidFill>
                          <a:effectLst/>
                          <a:latin typeface="Arial" panose="020B0604020202020204" pitchFamily="34" charset="0"/>
                        </a:rPr>
                        <a:t>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mj-lt"/>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mj-lt"/>
                        </a:rPr>
                        <a:t>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mj-lt"/>
                        </a:rPr>
                        <a:t>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mj-lt"/>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mj-lt"/>
                        </a:rPr>
                        <a:t>10.75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2162969"/>
                  </a:ext>
                </a:extLst>
              </a:tr>
              <a:tr h="215040">
                <a:tc>
                  <a:txBody>
                    <a:bodyPr/>
                    <a:lstStyle/>
                    <a:p>
                      <a:pPr algn="l" fontAlgn="b">
                        <a:buNone/>
                      </a:pPr>
                      <a:r>
                        <a:rPr lang="en-GB" sz="1100" b="0" i="0" u="none" strike="noStrike">
                          <a:solidFill>
                            <a:srgbClr val="000000"/>
                          </a:solidFill>
                          <a:effectLst/>
                          <a:latin typeface="Arial" panose="020B0604020202020204" pitchFamily="34" charset="0"/>
                        </a:rPr>
                        <a:t>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mj-lt"/>
                        </a:rPr>
                        <a:t>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mj-lt"/>
                        </a:rPr>
                        <a:t>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mj-lt"/>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mj-lt"/>
                        </a:rPr>
                        <a:t>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mj-lt"/>
                        </a:rPr>
                        <a:t>14.75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0016556"/>
                  </a:ext>
                </a:extLst>
              </a:tr>
              <a:tr h="215040">
                <a:tc>
                  <a:txBody>
                    <a:bodyPr/>
                    <a:lstStyle/>
                    <a:p>
                      <a:pPr algn="l" fontAlgn="b">
                        <a:buNone/>
                      </a:pPr>
                      <a:r>
                        <a:rPr lang="en-GB" sz="1100" b="0" i="0" u="none" strike="noStrike">
                          <a:solidFill>
                            <a:srgbClr val="000000"/>
                          </a:solidFill>
                          <a:effectLst/>
                          <a:latin typeface="Arial" panose="020B0604020202020204" pitchFamily="34" charset="0"/>
                        </a:rPr>
                        <a:t>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mj-lt"/>
                        </a:rPr>
                        <a:t>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mj-lt"/>
                        </a:rPr>
                        <a:t>27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mj-lt"/>
                        </a:rPr>
                        <a:t>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mj-lt"/>
                        </a:rPr>
                        <a:t>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mj-lt"/>
                        </a:rPr>
                        <a:t>19.25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51116208"/>
                  </a:ext>
                </a:extLst>
              </a:tr>
              <a:tr h="215040">
                <a:tc>
                  <a:txBody>
                    <a:bodyPr/>
                    <a:lstStyle/>
                    <a:p>
                      <a:pPr algn="l" fontAlgn="b">
                        <a:buNone/>
                      </a:pPr>
                      <a:r>
                        <a:rPr lang="en-GB" sz="1100" b="0" i="0" u="none" strike="noStrike">
                          <a:solidFill>
                            <a:srgbClr val="000000"/>
                          </a:solidFill>
                          <a:effectLst/>
                          <a:latin typeface="Arial" panose="020B0604020202020204" pitchFamily="34" charset="0"/>
                        </a:rPr>
                        <a:t>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mj-lt"/>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mj-lt"/>
                        </a:rPr>
                        <a:t>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mj-lt"/>
                        </a:rPr>
                        <a:t>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mj-lt"/>
                        </a:rPr>
                        <a:t>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mj-lt"/>
                        </a:rPr>
                        <a:t>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2783141"/>
                  </a:ext>
                </a:extLst>
              </a:tr>
              <a:tr h="215040">
                <a:tc>
                  <a:txBody>
                    <a:bodyPr/>
                    <a:lstStyle/>
                    <a:p>
                      <a:pPr algn="l" fontAlgn="b">
                        <a:buNone/>
                      </a:pPr>
                      <a:r>
                        <a:rPr lang="en-GB" sz="1100" b="0" i="0" u="none" strike="noStrike">
                          <a:solidFill>
                            <a:srgbClr val="000000"/>
                          </a:solidFill>
                          <a:effectLst/>
                          <a:latin typeface="Arial" panose="020B0604020202020204" pitchFamily="34" charset="0"/>
                        </a:rPr>
                        <a:t>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mj-lt"/>
                        </a:rPr>
                        <a:t>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mj-lt"/>
                        </a:rPr>
                        <a:t>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mj-lt"/>
                        </a:rPr>
                        <a:t>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mj-lt"/>
                        </a:rPr>
                        <a:t>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mj-lt"/>
                        </a:rPr>
                        <a:t>17.75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49524957"/>
                  </a:ext>
                </a:extLst>
              </a:tr>
            </a:tbl>
          </a:graphicData>
        </a:graphic>
      </p:graphicFrame>
      <p:pic>
        <p:nvPicPr>
          <p:cNvPr id="13" name="Picture 12" descr="Stacked horizontal bar chart showing children who offend in South Cambridgeshire by gender from 2022 to 2025. Males make up the majority each year, peaking at 85% (76) in 2022, then declining to 69% (45) in 2025. Females increase from 15% (13) in 2022 to 40% (34) in 2024 before falling to 31% (20) in 2025. Total counts decrease from a peak of 95 in 2023 to 65 in 2025.">
            <a:extLst>
              <a:ext uri="{FF2B5EF4-FFF2-40B4-BE49-F238E27FC236}">
                <a16:creationId xmlns:a16="http://schemas.microsoft.com/office/drawing/2014/main" id="{968D5830-9E6D-0A43-90C6-4D478C5F1CB1}"/>
              </a:ext>
            </a:extLst>
          </p:cNvPr>
          <p:cNvPicPr>
            <a:picLocks noChangeAspect="1"/>
          </p:cNvPicPr>
          <p:nvPr/>
        </p:nvPicPr>
        <p:blipFill>
          <a:blip r:embed="rId3"/>
          <a:stretch>
            <a:fillRect/>
          </a:stretch>
        </p:blipFill>
        <p:spPr>
          <a:xfrm>
            <a:off x="470461" y="3510523"/>
            <a:ext cx="6611657" cy="2542945"/>
          </a:xfrm>
          <a:prstGeom prst="rect">
            <a:avLst/>
          </a:prstGeom>
        </p:spPr>
      </p:pic>
    </p:spTree>
    <p:extLst>
      <p:ext uri="{BB962C8B-B14F-4D97-AF65-F5344CB8AC3E}">
        <p14:creationId xmlns:p14="http://schemas.microsoft.com/office/powerpoint/2010/main" val="29510683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ADFA7-458D-0E1D-5508-74E2A09419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4F0E7C-7537-8D12-128F-B85C63F6FEAE}"/>
              </a:ext>
            </a:extLst>
          </p:cNvPr>
          <p:cNvSpPr>
            <a:spLocks noGrp="1"/>
          </p:cNvSpPr>
          <p:nvPr>
            <p:ph type="title"/>
          </p:nvPr>
        </p:nvSpPr>
        <p:spPr>
          <a:xfrm>
            <a:off x="154442" y="117021"/>
            <a:ext cx="10012815" cy="1214438"/>
          </a:xfrm>
        </p:spPr>
        <p:txBody>
          <a:bodyPr/>
          <a:lstStyle/>
          <a:p>
            <a:r>
              <a:rPr lang="en-GB" sz="3200"/>
              <a:t>8.19 Offence types that saw no notable change or have decreased in the last year</a:t>
            </a:r>
          </a:p>
        </p:txBody>
      </p:sp>
      <p:sp>
        <p:nvSpPr>
          <p:cNvPr id="4" name="Content Placeholder 3">
            <a:extLst>
              <a:ext uri="{FF2B5EF4-FFF2-40B4-BE49-F238E27FC236}">
                <a16:creationId xmlns:a16="http://schemas.microsoft.com/office/drawing/2014/main" id="{B1BAF016-E5FD-AA93-4C55-70175C74D05E}"/>
              </a:ext>
            </a:extLst>
          </p:cNvPr>
          <p:cNvSpPr txBox="1">
            <a:spLocks noGrp="1"/>
          </p:cNvSpPr>
          <p:nvPr>
            <p:ph idx="1"/>
          </p:nvPr>
        </p:nvSpPr>
        <p:spPr>
          <a:xfrm>
            <a:off x="154442" y="1481930"/>
            <a:ext cx="11883116" cy="1752275"/>
          </a:xfrm>
          <a:prstGeom prst="rect">
            <a:avLst/>
          </a:prstGeom>
          <a:noFill/>
        </p:spPr>
        <p:txBody>
          <a:bodyPr wrap="square" rtlCol="0">
            <a:spAutoFit/>
          </a:bodyPr>
          <a:lstStyle/>
          <a:p>
            <a:pPr marL="0" indent="0">
              <a:buNone/>
            </a:pPr>
            <a:r>
              <a:rPr lang="en-GB" sz="1800">
                <a:latin typeface="Arial" panose="020B0604020202020204" pitchFamily="34" charset="0"/>
                <a:cs typeface="Arial" panose="020B0604020202020204" pitchFamily="34" charset="0"/>
              </a:rPr>
              <a:t>The below are crime types which have not been analysed in further detail above, and they saw no notable change or decreased in the last year. </a:t>
            </a:r>
          </a:p>
          <a:p>
            <a:r>
              <a:rPr lang="en-GB" sz="1800" b="1">
                <a:latin typeface="Arial" panose="020B0604020202020204" pitchFamily="34" charset="0"/>
                <a:cs typeface="Arial" panose="020B0604020202020204" pitchFamily="34" charset="0"/>
              </a:rPr>
              <a:t>Public order </a:t>
            </a:r>
            <a:r>
              <a:rPr lang="en-GB" sz="1800">
                <a:latin typeface="Arial" panose="020B0604020202020204" pitchFamily="34" charset="0"/>
                <a:cs typeface="Arial" panose="020B0604020202020204" pitchFamily="34" charset="0"/>
              </a:rPr>
              <a:t>offences have continued to decrease. Since 2022, offence counts have decreased by 38% (-299 offences). </a:t>
            </a:r>
          </a:p>
          <a:p>
            <a:pPr marL="171450" indent="-171450"/>
            <a:r>
              <a:rPr lang="en-GB" sz="1800" b="1">
                <a:latin typeface="Arial" panose="020B0604020202020204" pitchFamily="34" charset="0"/>
                <a:cs typeface="Arial" panose="020B0604020202020204" pitchFamily="34" charset="0"/>
              </a:rPr>
              <a:t>Vehicle offences </a:t>
            </a:r>
            <a:r>
              <a:rPr lang="en-GB" sz="1800">
                <a:latin typeface="Arial" panose="020B0604020202020204" pitchFamily="34" charset="0"/>
                <a:cs typeface="Arial" panose="020B0604020202020204" pitchFamily="34" charset="0"/>
              </a:rPr>
              <a:t>decreased slightly by 1% (-7 offences), following a decrease of 32% between 2023 and 2024 (-267 offences).</a:t>
            </a:r>
          </a:p>
        </p:txBody>
      </p:sp>
      <p:sp>
        <p:nvSpPr>
          <p:cNvPr id="5" name="Action Button: Go Home 4">
            <a:hlinkClick r:id="rId2" action="ppaction://hlinksldjump" highlightClick="1"/>
            <a:extLst>
              <a:ext uri="{FF2B5EF4-FFF2-40B4-BE49-F238E27FC236}">
                <a16:creationId xmlns:a16="http://schemas.microsoft.com/office/drawing/2014/main" id="{ED6CB8C6-997A-3B6E-B95D-7D8110A20950}"/>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203485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86347-B27B-78FD-7725-8775A33210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E7697D-91E0-91E1-5C0B-D88076385FF6}"/>
              </a:ext>
            </a:extLst>
          </p:cNvPr>
          <p:cNvSpPr>
            <a:spLocks noGrp="1"/>
          </p:cNvSpPr>
          <p:nvPr>
            <p:ph type="title"/>
          </p:nvPr>
        </p:nvSpPr>
        <p:spPr>
          <a:xfrm>
            <a:off x="154442" y="210311"/>
            <a:ext cx="10012815" cy="1121147"/>
          </a:xfrm>
        </p:spPr>
        <p:txBody>
          <a:bodyPr/>
          <a:lstStyle/>
          <a:p>
            <a:r>
              <a:rPr lang="en-GB"/>
              <a:t>8.20 Geographic Analysis</a:t>
            </a:r>
          </a:p>
        </p:txBody>
      </p:sp>
      <p:sp>
        <p:nvSpPr>
          <p:cNvPr id="3" name="Content Placeholder 2">
            <a:extLst>
              <a:ext uri="{FF2B5EF4-FFF2-40B4-BE49-F238E27FC236}">
                <a16:creationId xmlns:a16="http://schemas.microsoft.com/office/drawing/2014/main" id="{DB8F55F2-63F0-B4F6-DFD6-2C2355326C44}"/>
              </a:ext>
            </a:extLst>
          </p:cNvPr>
          <p:cNvSpPr>
            <a:spLocks noGrp="1"/>
          </p:cNvSpPr>
          <p:nvPr>
            <p:ph idx="1"/>
          </p:nvPr>
        </p:nvSpPr>
        <p:spPr>
          <a:xfrm>
            <a:off x="370112" y="1331458"/>
            <a:ext cx="11440888" cy="4763208"/>
          </a:xfrm>
        </p:spPr>
        <p:txBody>
          <a:bodyPr/>
          <a:lstStyle/>
          <a:p>
            <a:pPr marL="0" indent="0">
              <a:buNone/>
            </a:pPr>
            <a:r>
              <a:rPr lang="en-GB" sz="2000"/>
              <a:t>The most notable wards across all crime types were Milton and </a:t>
            </a:r>
            <a:r>
              <a:rPr lang="en-GB" sz="2000" err="1"/>
              <a:t>Waterbeach</a:t>
            </a:r>
            <a:r>
              <a:rPr lang="en-GB" sz="2000"/>
              <a:t>, Histon and </a:t>
            </a:r>
            <a:r>
              <a:rPr lang="en-GB" sz="2000" err="1"/>
              <a:t>Impington</a:t>
            </a:r>
            <a:r>
              <a:rPr lang="en-GB" sz="2000"/>
              <a:t>, and Fen Ditton and Fulbourn.</a:t>
            </a:r>
          </a:p>
          <a:p>
            <a:r>
              <a:rPr lang="en-GB" sz="2000" b="1"/>
              <a:t>Milton and </a:t>
            </a:r>
            <a:r>
              <a:rPr lang="en-GB" sz="2000" b="1" err="1"/>
              <a:t>Waterbeach</a:t>
            </a:r>
            <a:r>
              <a:rPr lang="en-GB" sz="2000"/>
              <a:t> remained in the top 5 highest ward counts in all analysed offence types in 2025, except hate crime. Milton and </a:t>
            </a:r>
            <a:r>
              <a:rPr lang="en-GB" sz="2000" err="1"/>
              <a:t>Waterbeach</a:t>
            </a:r>
            <a:r>
              <a:rPr lang="en-GB" sz="2000"/>
              <a:t> accounted for just under half of all shoplifting offences in South Cambridgeshire in 2025 (47%).</a:t>
            </a:r>
          </a:p>
          <a:p>
            <a:r>
              <a:rPr lang="en-GB" sz="2000" b="1"/>
              <a:t>Histon and </a:t>
            </a:r>
            <a:r>
              <a:rPr lang="en-GB" sz="2000" b="1" err="1"/>
              <a:t>Impington</a:t>
            </a:r>
            <a:r>
              <a:rPr lang="en-GB" sz="2000" b="1"/>
              <a:t> </a:t>
            </a:r>
            <a:r>
              <a:rPr lang="en-GB" sz="2000"/>
              <a:t>had the highest count in 2025 across 4 of the 12 analysed offence types. These included DA (crimes and incidents), personal loss, youth-related ASB and deliberate fires. All analysed offence types saw increases or remained stable with 2024, except sexual offences and vehicle offences. </a:t>
            </a:r>
          </a:p>
          <a:p>
            <a:r>
              <a:rPr lang="en-GB" sz="2000" b="1"/>
              <a:t>Fen Ditton and Fulbourn </a:t>
            </a:r>
            <a:r>
              <a:rPr lang="en-GB" sz="2000"/>
              <a:t>remained in the top 5 highest ward counts in 11 out of 12 analysed offence types in 2025.</a:t>
            </a:r>
          </a:p>
        </p:txBody>
      </p:sp>
      <p:sp>
        <p:nvSpPr>
          <p:cNvPr id="5" name="Action Button: Go Home 4">
            <a:hlinkClick r:id="rId3" action="ppaction://hlinksldjump" highlightClick="1"/>
            <a:extLst>
              <a:ext uri="{FF2B5EF4-FFF2-40B4-BE49-F238E27FC236}">
                <a16:creationId xmlns:a16="http://schemas.microsoft.com/office/drawing/2014/main" id="{13BE4D32-3CA9-7215-2602-80D62A9C8FF2}"/>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441096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F82DA-D3C1-0DC3-9071-520A4BA68F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A03E4B-3FA1-A8E7-851A-E3E6BE776B8C}"/>
              </a:ext>
            </a:extLst>
          </p:cNvPr>
          <p:cNvSpPr>
            <a:spLocks noGrp="1"/>
          </p:cNvSpPr>
          <p:nvPr>
            <p:ph type="title"/>
          </p:nvPr>
        </p:nvSpPr>
        <p:spPr>
          <a:xfrm>
            <a:off x="154442" y="210311"/>
            <a:ext cx="10012815" cy="1121147"/>
          </a:xfrm>
        </p:spPr>
        <p:txBody>
          <a:bodyPr/>
          <a:lstStyle/>
          <a:p>
            <a:r>
              <a:rPr lang="en-GB"/>
              <a:t>9. IMD</a:t>
            </a:r>
          </a:p>
        </p:txBody>
      </p:sp>
      <p:sp>
        <p:nvSpPr>
          <p:cNvPr id="3" name="Content Placeholder 2">
            <a:extLst>
              <a:ext uri="{FF2B5EF4-FFF2-40B4-BE49-F238E27FC236}">
                <a16:creationId xmlns:a16="http://schemas.microsoft.com/office/drawing/2014/main" id="{85F8DF29-0A37-82B5-8A68-BEDED1A565DE}"/>
              </a:ext>
            </a:extLst>
          </p:cNvPr>
          <p:cNvSpPr>
            <a:spLocks noGrp="1"/>
          </p:cNvSpPr>
          <p:nvPr>
            <p:ph idx="1"/>
          </p:nvPr>
        </p:nvSpPr>
        <p:spPr>
          <a:xfrm>
            <a:off x="411707" y="1432002"/>
            <a:ext cx="11368585" cy="4395593"/>
          </a:xfrm>
        </p:spPr>
        <p:txBody>
          <a:bodyPr/>
          <a:lstStyle/>
          <a:p>
            <a:pPr marL="0" indent="0">
              <a:buNone/>
            </a:pPr>
            <a:r>
              <a:rPr lang="en-US" sz="1800"/>
              <a:t>The Index of Multiple Deprivation 2025 (IMD 2025) is the official measure of relative deprivation for small area geographies called Lower-layer Super Output Areas (LSOAs), in England. It has been produced every 3 to 5 years since 1970s. Lower Layer Super Output Areas are a geographic hierarchy designed to improve the reporting of small area statistics in England and Wales. </a:t>
            </a:r>
            <a:endParaRPr lang="en-US" sz="1800">
              <a:cs typeface="Arial"/>
            </a:endParaRPr>
          </a:p>
          <a:p>
            <a:pPr marL="0" indent="0">
              <a:buNone/>
            </a:pPr>
            <a:r>
              <a:rPr lang="en-GB" sz="1800"/>
              <a:t>IMD 2025 was released at the end of October 2025. Prior to that the latest release was in September 2019. </a:t>
            </a:r>
            <a:endParaRPr lang="en-GB" sz="1800">
              <a:cs typeface="Arial"/>
            </a:endParaRPr>
          </a:p>
          <a:p>
            <a:r>
              <a:rPr lang="en-GB" sz="1800"/>
              <a:t>South Cambridgeshire is ranked 281 out of 296 of all local authorities nationally, based on local authority score, where 1 is most deprived. This means South Cambridgeshire is the 15th least deprived of the 296 English Local Authorities.</a:t>
            </a:r>
            <a:endParaRPr lang="en-GB" sz="1800">
              <a:cs typeface="Arial"/>
            </a:endParaRPr>
          </a:p>
          <a:p>
            <a:r>
              <a:rPr lang="en-GB" sz="1800"/>
              <a:t>In South Cambridgeshire, there are 99 Lower Super Output Areas (LSOAs).</a:t>
            </a:r>
            <a:endParaRPr lang="en-GB" sz="1800">
              <a:cs typeface="Arial"/>
            </a:endParaRPr>
          </a:p>
          <a:p>
            <a:pPr lvl="1"/>
            <a:r>
              <a:rPr lang="en-GB" sz="1800">
                <a:ea typeface="+mn-lt"/>
                <a:cs typeface="+mn-lt"/>
              </a:rPr>
              <a:t>No LSOAs were in the lowest 3 deciles (most deprived, 1-3). The lowest decile in South Cambridgeshire was 4, of which 2 LSOAs fell into.</a:t>
            </a:r>
            <a:endParaRPr lang="en-GB" sz="1800">
              <a:cs typeface="Arial"/>
            </a:endParaRPr>
          </a:p>
          <a:p>
            <a:pPr lvl="1"/>
            <a:r>
              <a:rPr lang="en-GB" sz="1800"/>
              <a:t>There are 43 LSOAs in the highest 2 deciles (9-10).</a:t>
            </a:r>
            <a:endParaRPr lang="en-GB" sz="1800">
              <a:cs typeface="Arial"/>
            </a:endParaRPr>
          </a:p>
          <a:p>
            <a:pPr marL="0" indent="0">
              <a:buNone/>
            </a:pPr>
            <a:r>
              <a:rPr lang="en-US" sz="1800"/>
              <a:t>For more details, there is a full report and dashboard on Cambridgeshire Insight: </a:t>
            </a:r>
            <a:r>
              <a:rPr lang="en-GB" sz="1800">
                <a:hlinkClick r:id="rId3"/>
              </a:rPr>
              <a:t>Cambridgeshire &amp; Peterborough Insight – Poverty – Indices of Deprivation 2025</a:t>
            </a:r>
            <a:r>
              <a:rPr lang="en-GB" sz="1800"/>
              <a:t>.</a:t>
            </a:r>
            <a:endParaRPr lang="en-US" sz="1800">
              <a:cs typeface="Arial"/>
            </a:endParaRPr>
          </a:p>
        </p:txBody>
      </p:sp>
      <p:sp>
        <p:nvSpPr>
          <p:cNvPr id="5" name="Action Button: Go Home 4">
            <a:hlinkClick r:id="rId4" action="ppaction://hlinksldjump" highlightClick="1"/>
            <a:extLst>
              <a:ext uri="{FF2B5EF4-FFF2-40B4-BE49-F238E27FC236}">
                <a16:creationId xmlns:a16="http://schemas.microsoft.com/office/drawing/2014/main" id="{9D7E614E-04D7-0E06-7484-B02C7F987627}"/>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208507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4E734-002A-570A-394B-922698CE5B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E338A6-711B-116E-B792-B2A86C9AB1A9}"/>
              </a:ext>
            </a:extLst>
          </p:cNvPr>
          <p:cNvSpPr>
            <a:spLocks noGrp="1"/>
          </p:cNvSpPr>
          <p:nvPr>
            <p:ph type="title"/>
          </p:nvPr>
        </p:nvSpPr>
        <p:spPr>
          <a:xfrm>
            <a:off x="154442" y="210311"/>
            <a:ext cx="10012815" cy="1121147"/>
          </a:xfrm>
        </p:spPr>
        <p:txBody>
          <a:bodyPr/>
          <a:lstStyle/>
          <a:p>
            <a:r>
              <a:rPr lang="en-GB"/>
              <a:t>9. IMD</a:t>
            </a:r>
          </a:p>
        </p:txBody>
      </p:sp>
      <p:sp>
        <p:nvSpPr>
          <p:cNvPr id="3" name="Content Placeholder 2">
            <a:extLst>
              <a:ext uri="{FF2B5EF4-FFF2-40B4-BE49-F238E27FC236}">
                <a16:creationId xmlns:a16="http://schemas.microsoft.com/office/drawing/2014/main" id="{17A91A39-591B-270D-48E5-3A4FE2855E08}"/>
              </a:ext>
            </a:extLst>
          </p:cNvPr>
          <p:cNvSpPr>
            <a:spLocks noGrp="1"/>
          </p:cNvSpPr>
          <p:nvPr>
            <p:ph idx="1"/>
          </p:nvPr>
        </p:nvSpPr>
        <p:spPr>
          <a:xfrm>
            <a:off x="8028431" y="1331458"/>
            <a:ext cx="4050869" cy="5078486"/>
          </a:xfrm>
        </p:spPr>
        <p:txBody>
          <a:bodyPr/>
          <a:lstStyle/>
          <a:p>
            <a:r>
              <a:rPr lang="en-GB" sz="1800"/>
              <a:t>In South Cambridgeshire, the most deprived domain is Barriers to Housing and Services, which includes factors such as housing affordability and household overcrowding. 60% of LSOAs in South Cambridgeshire fall into the top 3 most deprived deciles (1-3, where 1 is the most deprived).</a:t>
            </a:r>
          </a:p>
          <a:p>
            <a:r>
              <a:rPr lang="en-GB" sz="1800"/>
              <a:t>The lowest levels of relative deprivation is in the Health Deprivation and Disability domain, with 83% of LSOAs in South Cambridgeshire falling into the top 3 least deprived deciles (8-10, where 10 is least deprived).</a:t>
            </a:r>
          </a:p>
          <a:p>
            <a:r>
              <a:rPr lang="en-GB" sz="1800"/>
              <a:t>Figure 27 breaks down LSOA national decile distribution by individual domain.</a:t>
            </a:r>
          </a:p>
        </p:txBody>
      </p:sp>
      <p:sp>
        <p:nvSpPr>
          <p:cNvPr id="5" name="Action Button: Go Home 4">
            <a:hlinkClick r:id="rId3" action="ppaction://hlinksldjump" highlightClick="1"/>
            <a:extLst>
              <a:ext uri="{FF2B5EF4-FFF2-40B4-BE49-F238E27FC236}">
                <a16:creationId xmlns:a16="http://schemas.microsoft.com/office/drawing/2014/main" id="{6692A19C-3A4C-A36F-C409-F80E176D268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Stacked bar chart showing IMD 2025 deciles by domain in South Cambridgeshire, with most LSOAs concentrated in higher (less deprived) deciles, especially 8–10; housing barriers are more evenly spread.">
            <a:extLst>
              <a:ext uri="{FF2B5EF4-FFF2-40B4-BE49-F238E27FC236}">
                <a16:creationId xmlns:a16="http://schemas.microsoft.com/office/drawing/2014/main" id="{683B1430-90E0-687B-7FCB-4AF3C8E8C4A3}"/>
              </a:ext>
            </a:extLst>
          </p:cNvPr>
          <p:cNvPicPr>
            <a:picLocks noChangeAspect="1"/>
          </p:cNvPicPr>
          <p:nvPr/>
        </p:nvPicPr>
        <p:blipFill>
          <a:blip r:embed="rId4"/>
          <a:stretch>
            <a:fillRect/>
          </a:stretch>
        </p:blipFill>
        <p:spPr>
          <a:xfrm>
            <a:off x="112699" y="1680421"/>
            <a:ext cx="7769429" cy="3350849"/>
          </a:xfrm>
          <a:prstGeom prst="rect">
            <a:avLst/>
          </a:prstGeom>
        </p:spPr>
      </p:pic>
      <p:sp>
        <p:nvSpPr>
          <p:cNvPr id="6" name="TextBox 5">
            <a:extLst>
              <a:ext uri="{FF2B5EF4-FFF2-40B4-BE49-F238E27FC236}">
                <a16:creationId xmlns:a16="http://schemas.microsoft.com/office/drawing/2014/main" id="{BCDE07B0-7B22-193F-D541-4390B062D559}"/>
              </a:ext>
            </a:extLst>
          </p:cNvPr>
          <p:cNvSpPr txBox="1"/>
          <p:nvPr/>
        </p:nvSpPr>
        <p:spPr>
          <a:xfrm>
            <a:off x="112699" y="1367440"/>
            <a:ext cx="7915733" cy="276999"/>
          </a:xfrm>
          <a:prstGeom prst="rect">
            <a:avLst/>
          </a:prstGeom>
          <a:noFill/>
          <a:ln>
            <a:noFill/>
          </a:ln>
        </p:spPr>
        <p:txBody>
          <a:bodyPr wrap="square" rtlCol="0">
            <a:spAutoFit/>
          </a:bodyPr>
          <a:lstStyle/>
          <a:p>
            <a:r>
              <a:rPr lang="en-GB" sz="1200" b="1">
                <a:latin typeface="Arial" panose="020B0604020202020204" pitchFamily="34" charset="0"/>
                <a:cs typeface="Arial" panose="020B0604020202020204" pitchFamily="34" charset="0"/>
              </a:rPr>
              <a:t>Figure </a:t>
            </a:r>
            <a:r>
              <a:rPr lang="en-GB" sz="1200" b="1">
                <a:cs typeface="Arial" panose="020B0604020202020204" pitchFamily="34" charset="0"/>
              </a:rPr>
              <a:t>27</a:t>
            </a:r>
            <a:r>
              <a:rPr lang="en-GB" sz="1200" b="1">
                <a:latin typeface="Arial" panose="020B0604020202020204" pitchFamily="34" charset="0"/>
                <a:cs typeface="Arial" panose="020B0604020202020204" pitchFamily="34" charset="0"/>
              </a:rPr>
              <a:t>: Proportion of LSOAs which fall into each decile by domain in South Cambridgeshire, IMD 2025</a:t>
            </a:r>
            <a:endParaRPr lang="en-GB" sz="1200" b="1"/>
          </a:p>
        </p:txBody>
      </p:sp>
    </p:spTree>
    <p:extLst>
      <p:ext uri="{BB962C8B-B14F-4D97-AF65-F5344CB8AC3E}">
        <p14:creationId xmlns:p14="http://schemas.microsoft.com/office/powerpoint/2010/main" val="35671288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17E2A-752F-FE3A-2CB1-A02EEC1025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C9D6FF-3B5A-5976-9F15-06C7EDC87763}"/>
              </a:ext>
            </a:extLst>
          </p:cNvPr>
          <p:cNvSpPr>
            <a:spLocks noGrp="1"/>
          </p:cNvSpPr>
          <p:nvPr>
            <p:ph type="title"/>
          </p:nvPr>
        </p:nvSpPr>
        <p:spPr>
          <a:xfrm>
            <a:off x="154442" y="210311"/>
            <a:ext cx="10012815" cy="1121147"/>
          </a:xfrm>
        </p:spPr>
        <p:txBody>
          <a:bodyPr/>
          <a:lstStyle/>
          <a:p>
            <a:r>
              <a:rPr lang="en-GB"/>
              <a:t>10. Relevant Links</a:t>
            </a:r>
          </a:p>
        </p:txBody>
      </p:sp>
      <p:sp>
        <p:nvSpPr>
          <p:cNvPr id="3" name="Content Placeholder 2">
            <a:extLst>
              <a:ext uri="{FF2B5EF4-FFF2-40B4-BE49-F238E27FC236}">
                <a16:creationId xmlns:a16="http://schemas.microsoft.com/office/drawing/2014/main" id="{0F42AD36-C9B7-0DE3-F068-C946E8D14A45}"/>
              </a:ext>
            </a:extLst>
          </p:cNvPr>
          <p:cNvSpPr>
            <a:spLocks noGrp="1"/>
          </p:cNvSpPr>
          <p:nvPr>
            <p:ph idx="1"/>
          </p:nvPr>
        </p:nvSpPr>
        <p:spPr>
          <a:xfrm>
            <a:off x="497711" y="1215342"/>
            <a:ext cx="11187143" cy="4879324"/>
          </a:xfrm>
        </p:spPr>
        <p:txBody>
          <a:bodyPr/>
          <a:lstStyle/>
          <a:p>
            <a:pPr marL="0" indent="0">
              <a:buNone/>
            </a:pPr>
            <a:r>
              <a:rPr lang="en-GB" sz="2200"/>
              <a:t>South Cambridgeshire Community Safety Operational Plan 2025/26: </a:t>
            </a:r>
            <a:r>
              <a:rPr lang="en-GB" sz="2200">
                <a:hlinkClick r:id="rId3"/>
              </a:rPr>
              <a:t>South Cambridgeshire Community Safety Partnership Operational Plan</a:t>
            </a:r>
            <a:endParaRPr lang="en-GB" sz="2200"/>
          </a:p>
          <a:p>
            <a:pPr marL="0" indent="0">
              <a:buNone/>
            </a:pPr>
            <a:endParaRPr lang="en-GB" sz="2200"/>
          </a:p>
          <a:p>
            <a:pPr marL="0" indent="0">
              <a:buNone/>
            </a:pPr>
            <a:r>
              <a:rPr lang="en-GB" sz="2200"/>
              <a:t>Latest National Statistics: </a:t>
            </a:r>
            <a:r>
              <a:rPr lang="en-GB" sz="2200">
                <a:hlinkClick r:id="rId4"/>
              </a:rPr>
              <a:t>Crime in England and Wales - Office for National Statistics YE Sept 2025</a:t>
            </a:r>
            <a:r>
              <a:rPr lang="en-GB" sz="2200"/>
              <a:t> </a:t>
            </a:r>
          </a:p>
          <a:p>
            <a:pPr marL="0" indent="0">
              <a:buNone/>
            </a:pPr>
            <a:endParaRPr lang="en-GB" sz="2200"/>
          </a:p>
          <a:p>
            <a:pPr marL="0" indent="0">
              <a:buNone/>
            </a:pPr>
            <a:r>
              <a:rPr lang="en-GB" sz="2200"/>
              <a:t>Latest National Crime Agency (NCA) Strategic Assessment: </a:t>
            </a:r>
            <a:r>
              <a:rPr lang="en-GB" sz="2200">
                <a:hlinkClick r:id="rId5"/>
              </a:rPr>
              <a:t>NSA 2025 - National Crime Agency</a:t>
            </a:r>
            <a:endParaRPr lang="en-GB" sz="2200"/>
          </a:p>
          <a:p>
            <a:pPr marL="0" indent="0">
              <a:buNone/>
            </a:pPr>
            <a:endParaRPr lang="en-GB" sz="2200"/>
          </a:p>
          <a:p>
            <a:pPr marL="0" indent="0">
              <a:buNone/>
            </a:pPr>
            <a:r>
              <a:rPr lang="en-GB" sz="2200"/>
              <a:t>Latest Modern Slavery National Bulletin: </a:t>
            </a:r>
            <a:r>
              <a:rPr lang="en-GB" sz="2200">
                <a:hlinkClick r:id="rId6"/>
              </a:rPr>
              <a:t>Modern slavery: National Referral Mechanism and Duty to Notify statistics UK, end of year summary 2024 - GOV.UK</a:t>
            </a:r>
            <a:endParaRPr lang="en-GB" sz="2200"/>
          </a:p>
          <a:p>
            <a:pPr marL="0" indent="0">
              <a:buNone/>
            </a:pPr>
            <a:endParaRPr lang="en-GB" sz="2200"/>
          </a:p>
          <a:p>
            <a:pPr marL="0" indent="0">
              <a:buNone/>
            </a:pPr>
            <a:r>
              <a:rPr lang="en-GB" sz="2200"/>
              <a:t>Cambridgeshire Crime Counts and Rates for 2024: </a:t>
            </a:r>
            <a:r>
              <a:rPr lang="en-GB" sz="2200">
                <a:hlinkClick r:id="rId7"/>
              </a:rPr>
              <a:t>Cambridgeshire Crime Counts 2024 | Cambridgeshire Insight Open Data</a:t>
            </a:r>
            <a:endParaRPr lang="en-GB" sz="2200"/>
          </a:p>
        </p:txBody>
      </p:sp>
      <p:sp>
        <p:nvSpPr>
          <p:cNvPr id="5" name="Action Button: Go Home 4">
            <a:hlinkClick r:id="rId8" action="ppaction://hlinksldjump" highlightClick="1"/>
            <a:extLst>
              <a:ext uri="{FF2B5EF4-FFF2-40B4-BE49-F238E27FC236}">
                <a16:creationId xmlns:a16="http://schemas.microsoft.com/office/drawing/2014/main" id="{4D3A9D01-F3DB-CF7C-F7D2-F43694BD1E0C}"/>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979159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765A5-EC66-E0FA-8029-C5FB61F7F74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19F08D-DB59-4065-3ECD-52F808860BF9}"/>
              </a:ext>
            </a:extLst>
          </p:cNvPr>
          <p:cNvSpPr>
            <a:spLocks noGrp="1"/>
          </p:cNvSpPr>
          <p:nvPr>
            <p:ph idx="1"/>
          </p:nvPr>
        </p:nvSpPr>
        <p:spPr>
          <a:xfrm>
            <a:off x="497711" y="1215342"/>
            <a:ext cx="11187143" cy="4879324"/>
          </a:xfrm>
        </p:spPr>
        <p:txBody>
          <a:bodyPr/>
          <a:lstStyle/>
          <a:p>
            <a:pPr marL="0" indent="0">
              <a:buNone/>
            </a:pPr>
            <a:r>
              <a:rPr lang="en-GB" sz="2200"/>
              <a:t>Latest National Statistics: </a:t>
            </a:r>
            <a:r>
              <a:rPr lang="en-GB" sz="2200">
                <a:hlinkClick r:id="rId3"/>
              </a:rPr>
              <a:t>Crime in England and Wales - Office for National Statistics YE Sept 2025</a:t>
            </a:r>
            <a:r>
              <a:rPr lang="en-GB" sz="2200"/>
              <a:t> </a:t>
            </a:r>
          </a:p>
          <a:p>
            <a:pPr marL="0" indent="0">
              <a:buNone/>
            </a:pPr>
            <a:endParaRPr lang="en-GB" sz="2200"/>
          </a:p>
          <a:p>
            <a:pPr marL="0" indent="0">
              <a:buNone/>
            </a:pPr>
            <a:r>
              <a:rPr lang="en-GB" sz="2200"/>
              <a:t>Latest National Crime Agency (NCA) Strategic Assessment: </a:t>
            </a:r>
            <a:r>
              <a:rPr lang="en-GB" sz="2200">
                <a:hlinkClick r:id="rId4"/>
              </a:rPr>
              <a:t>NSA 2025 - National Crime Agency</a:t>
            </a:r>
            <a:endParaRPr lang="en-GB" sz="2200"/>
          </a:p>
          <a:p>
            <a:pPr marL="0" indent="0">
              <a:buNone/>
            </a:pPr>
            <a:endParaRPr lang="en-GB" sz="2200"/>
          </a:p>
          <a:p>
            <a:pPr marL="0" indent="0">
              <a:buNone/>
            </a:pPr>
            <a:r>
              <a:rPr lang="en-GB" sz="2200"/>
              <a:t>Latest Modern Slavery National Bulletin: </a:t>
            </a:r>
            <a:r>
              <a:rPr lang="en-GB" sz="2200">
                <a:hlinkClick r:id="rId5"/>
              </a:rPr>
              <a:t>Modern slavery: National Referral Mechanism and Duty to Notify statistics UK, end of year summary 2024 - GOV.UK</a:t>
            </a:r>
            <a:endParaRPr lang="en-GB" sz="2200"/>
          </a:p>
          <a:p>
            <a:pPr marL="0" indent="0">
              <a:buNone/>
            </a:pPr>
            <a:endParaRPr lang="en-GB" sz="2200"/>
          </a:p>
        </p:txBody>
      </p:sp>
      <p:sp>
        <p:nvSpPr>
          <p:cNvPr id="5" name="Action Button: Go Home 4">
            <a:hlinkClick r:id="rId6" action="ppaction://hlinksldjump" highlightClick="1"/>
            <a:extLst>
              <a:ext uri="{FF2B5EF4-FFF2-40B4-BE49-F238E27FC236}">
                <a16:creationId xmlns:a16="http://schemas.microsoft.com/office/drawing/2014/main" id="{B643D875-E7CE-3C03-EC6E-2745AAA6B6F8}"/>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1707988C-AECC-A626-F758-EE9CD61B76E3}"/>
              </a:ext>
            </a:extLst>
          </p:cNvPr>
          <p:cNvSpPr>
            <a:spLocks noGrp="1"/>
          </p:cNvSpPr>
          <p:nvPr>
            <p:ph type="title"/>
          </p:nvPr>
        </p:nvSpPr>
        <p:spPr>
          <a:xfrm>
            <a:off x="154442" y="210311"/>
            <a:ext cx="10012815" cy="1121147"/>
          </a:xfrm>
        </p:spPr>
        <p:txBody>
          <a:bodyPr/>
          <a:lstStyle/>
          <a:p>
            <a:r>
              <a:rPr lang="en-GB"/>
              <a:t>10. Relevant Links</a:t>
            </a:r>
          </a:p>
        </p:txBody>
      </p:sp>
    </p:spTree>
    <p:extLst>
      <p:ext uri="{BB962C8B-B14F-4D97-AF65-F5344CB8AC3E}">
        <p14:creationId xmlns:p14="http://schemas.microsoft.com/office/powerpoint/2010/main" val="15535117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969ED-41C8-10A6-10DF-0C9CCCA127AC}"/>
              </a:ext>
            </a:extLst>
          </p:cNvPr>
          <p:cNvSpPr>
            <a:spLocks noGrp="1"/>
          </p:cNvSpPr>
          <p:nvPr>
            <p:ph type="title"/>
          </p:nvPr>
        </p:nvSpPr>
        <p:spPr/>
        <p:txBody>
          <a:bodyPr/>
          <a:lstStyle/>
          <a:p>
            <a:r>
              <a:rPr lang="en-GB"/>
              <a:t>11. Glossary</a:t>
            </a:r>
          </a:p>
        </p:txBody>
      </p:sp>
      <p:graphicFrame>
        <p:nvGraphicFramePr>
          <p:cNvPr id="4" name="Table 3">
            <a:extLst>
              <a:ext uri="{FF2B5EF4-FFF2-40B4-BE49-F238E27FC236}">
                <a16:creationId xmlns:a16="http://schemas.microsoft.com/office/drawing/2014/main" id="{7E48F97D-2861-A8D0-564B-3907EDFFB850}"/>
              </a:ext>
            </a:extLst>
          </p:cNvPr>
          <p:cNvGraphicFramePr>
            <a:graphicFrameLocks noGrp="1"/>
          </p:cNvGraphicFramePr>
          <p:nvPr/>
        </p:nvGraphicFramePr>
        <p:xfrm>
          <a:off x="387733" y="1234135"/>
          <a:ext cx="11416534" cy="4864989"/>
        </p:xfrm>
        <a:graphic>
          <a:graphicData uri="http://schemas.openxmlformats.org/drawingml/2006/table">
            <a:tbl>
              <a:tblPr firstRow="1" bandRow="1">
                <a:tableStyleId>{5C22544A-7EE6-4342-B048-85BDC9FD1C3A}</a:tableStyleId>
              </a:tblPr>
              <a:tblGrid>
                <a:gridCol w="5708267">
                  <a:extLst>
                    <a:ext uri="{9D8B030D-6E8A-4147-A177-3AD203B41FA5}">
                      <a16:colId xmlns:a16="http://schemas.microsoft.com/office/drawing/2014/main" val="2182992523"/>
                    </a:ext>
                  </a:extLst>
                </a:gridCol>
                <a:gridCol w="5708267">
                  <a:extLst>
                    <a:ext uri="{9D8B030D-6E8A-4147-A177-3AD203B41FA5}">
                      <a16:colId xmlns:a16="http://schemas.microsoft.com/office/drawing/2014/main" val="391341905"/>
                    </a:ext>
                  </a:extLst>
                </a:gridCol>
              </a:tblGrid>
              <a:tr h="156980">
                <a:tc>
                  <a:txBody>
                    <a:bodyPr/>
                    <a:lstStyle/>
                    <a:p>
                      <a:pPr>
                        <a:lnSpc>
                          <a:spcPct val="115000"/>
                        </a:lnSpc>
                        <a:spcAft>
                          <a:spcPts val="1000"/>
                        </a:spcAft>
                        <a:buNone/>
                      </a:pPr>
                      <a:r>
                        <a:rPr lang="en-GB" sz="1100">
                          <a:effectLst/>
                        </a:rPr>
                        <a:t>Term/acronym</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rPr>
                        <a:t>Definition</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726837348"/>
                  </a:ext>
                </a:extLst>
              </a:tr>
              <a:tr h="500158">
                <a:tc>
                  <a:txBody>
                    <a:bodyPr/>
                    <a:lstStyle/>
                    <a:p>
                      <a:pPr>
                        <a:lnSpc>
                          <a:spcPct val="115000"/>
                        </a:lnSpc>
                        <a:spcAft>
                          <a:spcPts val="1000"/>
                        </a:spcAft>
                        <a:buNone/>
                      </a:pPr>
                      <a:r>
                        <a:rPr lang="en-GB" sz="1100">
                          <a:effectLst/>
                        </a:rPr>
                        <a:t>ASB (Anti-Social Behaviour)</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rPr>
                        <a:t>“Antisocial behaviour is defined as 'behaviour by a person which causes, or is likely to cause, harassment, alarm or distress to persons not of the same household as the person' (Antisocial Behaviour Act 2003 and Police Reform and Social Responsibility Act 2011).”  (Cambridgeshire Constabulary, n.d.)</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1399348703"/>
                  </a:ext>
                </a:extLst>
              </a:tr>
              <a:tr h="843337">
                <a:tc>
                  <a:txBody>
                    <a:bodyPr/>
                    <a:lstStyle/>
                    <a:p>
                      <a:pPr>
                        <a:lnSpc>
                          <a:spcPct val="115000"/>
                        </a:lnSpc>
                        <a:spcAft>
                          <a:spcPts val="1000"/>
                        </a:spcAft>
                        <a:buNone/>
                      </a:pPr>
                      <a:r>
                        <a:rPr lang="en-GB" sz="1100">
                          <a:effectLst/>
                        </a:rPr>
                        <a:t>ASB categories: personal, environmental and nuisance</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marL="342900" lvl="0" indent="-342900">
                        <a:lnSpc>
                          <a:spcPct val="115000"/>
                        </a:lnSpc>
                        <a:buFont typeface="Symbol" panose="05050102010706020507" pitchFamily="18" charset="2"/>
                        <a:buChar char=""/>
                      </a:pPr>
                      <a:r>
                        <a:rPr lang="en-GB" sz="1100">
                          <a:effectLst/>
                        </a:rPr>
                        <a:t>Personal antisocial behaviour is when a person targets a specific individual or group.</a:t>
                      </a:r>
                    </a:p>
                    <a:p>
                      <a:pPr marL="342900" lvl="0" indent="-342900">
                        <a:lnSpc>
                          <a:spcPct val="115000"/>
                        </a:lnSpc>
                        <a:buFont typeface="Symbol" panose="05050102010706020507" pitchFamily="18" charset="2"/>
                        <a:buChar char=""/>
                      </a:pPr>
                      <a:r>
                        <a:rPr lang="en-GB" sz="1100">
                          <a:effectLst/>
                        </a:rPr>
                        <a:t>Environmental antisocial behaviour is when a person’s actions affect the wider environment, such as public spaces or buildings.</a:t>
                      </a:r>
                    </a:p>
                    <a:p>
                      <a:pPr marL="342900" lvl="0" indent="-342900">
                        <a:lnSpc>
                          <a:spcPct val="115000"/>
                        </a:lnSpc>
                        <a:spcAft>
                          <a:spcPts val="1000"/>
                        </a:spcAft>
                        <a:buFont typeface="Symbol" panose="05050102010706020507" pitchFamily="18" charset="2"/>
                        <a:buChar char=""/>
                      </a:pPr>
                      <a:r>
                        <a:rPr lang="en-GB" sz="1100">
                          <a:effectLst/>
                        </a:rPr>
                        <a:t>Nuisance antisocial behaviour is when a person causes trouble, annoyance or suffering to a community (Cambridgeshire Constabulary, n.d.).</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786055752"/>
                  </a:ext>
                </a:extLst>
              </a:tr>
              <a:tr h="156980">
                <a:tc>
                  <a:txBody>
                    <a:bodyPr/>
                    <a:lstStyle/>
                    <a:p>
                      <a:pPr>
                        <a:lnSpc>
                          <a:spcPct val="115000"/>
                        </a:lnSpc>
                        <a:spcAft>
                          <a:spcPts val="1000"/>
                        </a:spcAft>
                        <a:buNone/>
                      </a:pPr>
                      <a:r>
                        <a:rPr lang="en-GB" sz="1100">
                          <a:effectLst/>
                        </a:rPr>
                        <a:t>Accidental Fires</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rPr>
                        <a:t>Where the motive for the fire is thought to be accidental or is unknown.</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732806509"/>
                  </a:ext>
                </a:extLst>
              </a:tr>
              <a:tr h="156980">
                <a:tc>
                  <a:txBody>
                    <a:bodyPr/>
                    <a:lstStyle/>
                    <a:p>
                      <a:pPr>
                        <a:lnSpc>
                          <a:spcPct val="115000"/>
                        </a:lnSpc>
                        <a:spcAft>
                          <a:spcPts val="1000"/>
                        </a:spcAft>
                        <a:buNone/>
                      </a:pPr>
                      <a:r>
                        <a:rPr lang="en-GB" sz="1100">
                          <a:effectLst/>
                        </a:rPr>
                        <a:t>Arson</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rPr>
                        <a:t>The criminal act of deliberately setting fire to property.</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1367411489"/>
                  </a:ext>
                </a:extLst>
              </a:tr>
              <a:tr h="156980">
                <a:tc>
                  <a:txBody>
                    <a:bodyPr/>
                    <a:lstStyle/>
                    <a:p>
                      <a:pPr>
                        <a:lnSpc>
                          <a:spcPct val="115000"/>
                        </a:lnSpc>
                        <a:spcAft>
                          <a:spcPts val="1000"/>
                        </a:spcAft>
                        <a:buNone/>
                      </a:pPr>
                      <a:r>
                        <a:rPr lang="en-GB" sz="1100">
                          <a:effectLst/>
                        </a:rPr>
                        <a:t>C&amp;P PHIT</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rPr>
                        <a:t>Cambridgeshire and Peterborough Public Health Intelligence Team</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3902590735"/>
                  </a:ext>
                </a:extLst>
              </a:tr>
              <a:tr h="156980">
                <a:tc>
                  <a:txBody>
                    <a:bodyPr/>
                    <a:lstStyle/>
                    <a:p>
                      <a:pPr>
                        <a:lnSpc>
                          <a:spcPct val="115000"/>
                        </a:lnSpc>
                        <a:spcAft>
                          <a:spcPts val="1000"/>
                        </a:spcAft>
                        <a:buNone/>
                      </a:pPr>
                      <a:r>
                        <a:rPr lang="en-GB" sz="1100">
                          <a:effectLst/>
                        </a:rPr>
                        <a:t>CCC PIT</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rPr>
                        <a:t>Cambridgeshire County Council Policy and Insight Team</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2364573173"/>
                  </a:ext>
                </a:extLst>
              </a:tr>
              <a:tr h="671748">
                <a:tc>
                  <a:txBody>
                    <a:bodyPr/>
                    <a:lstStyle/>
                    <a:p>
                      <a:pPr>
                        <a:lnSpc>
                          <a:spcPct val="115000"/>
                        </a:lnSpc>
                        <a:spcAft>
                          <a:spcPts val="1000"/>
                        </a:spcAft>
                        <a:buNone/>
                      </a:pPr>
                      <a:r>
                        <a:rPr lang="en-GB" sz="1100">
                          <a:effectLst/>
                        </a:rPr>
                        <a:t>County Lines</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rPr>
                        <a:t>“A term used to describe gangs and organised criminal networks involved in exporting illegal drugs into 1 or more importing areas [within the UK], using dedicated mobile phone lines or other form of ‘deal line’. They are likely to exploit children and vulnerable adults to move [and store] the drugs and money and they will often use coercion, intimidation, violence (including sexual violence) and weapons.” (Home Office, 2023b)</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746043168"/>
                  </a:ext>
                </a:extLst>
              </a:tr>
              <a:tr h="1014927">
                <a:tc>
                  <a:txBody>
                    <a:bodyPr/>
                    <a:lstStyle/>
                    <a:p>
                      <a:pPr>
                        <a:lnSpc>
                          <a:spcPct val="115000"/>
                        </a:lnSpc>
                        <a:spcAft>
                          <a:spcPts val="1000"/>
                        </a:spcAft>
                        <a:buNone/>
                      </a:pPr>
                      <a:r>
                        <a:rPr lang="en-GB" sz="1100">
                          <a:effectLst/>
                        </a:rPr>
                        <a:t>CSE (Child Sexual Exploitation)</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rPr>
                        <a:t>“Child sexual exploitation is a form of child sexual abuse. It occurs where an individual or group takes advantage of an imbalance of power to coerce, manipulate or deceive a child or young person under the age of 18 into sexual activity (a) in exchange for something the victim needs or wants, and/or (b) for the financial advantage or increased status of the perpetrator or facilitator. The victim may have been sexually exploited even if the sexual activity appears consensual. Child sexual exploitation does not always involve physical contact; it can also occur through the use of technology.” (HM Government, 2016)</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1817791403"/>
                  </a:ext>
                </a:extLst>
              </a:tr>
            </a:tbl>
          </a:graphicData>
        </a:graphic>
      </p:graphicFrame>
      <p:sp>
        <p:nvSpPr>
          <p:cNvPr id="3" name="Action Button: Go Home 2">
            <a:hlinkClick r:id="rId2" action="ppaction://hlinksldjump" highlightClick="1"/>
            <a:extLst>
              <a:ext uri="{FF2B5EF4-FFF2-40B4-BE49-F238E27FC236}">
                <a16:creationId xmlns:a16="http://schemas.microsoft.com/office/drawing/2014/main" id="{D0934DAE-53FD-FF07-2735-D376EA289A33}"/>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206657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D4675-B9EF-9972-BFAE-800B339D64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9B52A4-2203-3DF4-8A9F-DE66F513E75A}"/>
              </a:ext>
            </a:extLst>
          </p:cNvPr>
          <p:cNvSpPr>
            <a:spLocks noGrp="1"/>
          </p:cNvSpPr>
          <p:nvPr>
            <p:ph type="title"/>
          </p:nvPr>
        </p:nvSpPr>
        <p:spPr/>
        <p:txBody>
          <a:bodyPr/>
          <a:lstStyle/>
          <a:p>
            <a:r>
              <a:rPr lang="en-GB"/>
              <a:t>11. Glossary</a:t>
            </a:r>
          </a:p>
        </p:txBody>
      </p:sp>
      <p:graphicFrame>
        <p:nvGraphicFramePr>
          <p:cNvPr id="4" name="Table 3">
            <a:extLst>
              <a:ext uri="{FF2B5EF4-FFF2-40B4-BE49-F238E27FC236}">
                <a16:creationId xmlns:a16="http://schemas.microsoft.com/office/drawing/2014/main" id="{0AA2C110-3FA1-FD15-C69A-573AF2F10693}"/>
              </a:ext>
            </a:extLst>
          </p:cNvPr>
          <p:cNvGraphicFramePr>
            <a:graphicFrameLocks noGrp="1"/>
          </p:cNvGraphicFramePr>
          <p:nvPr/>
        </p:nvGraphicFramePr>
        <p:xfrm>
          <a:off x="387733" y="1234135"/>
          <a:ext cx="11416534" cy="5075947"/>
        </p:xfrm>
        <a:graphic>
          <a:graphicData uri="http://schemas.openxmlformats.org/drawingml/2006/table">
            <a:tbl>
              <a:tblPr firstRow="1" bandRow="1">
                <a:tableStyleId>{5C22544A-7EE6-4342-B048-85BDC9FD1C3A}</a:tableStyleId>
              </a:tblPr>
              <a:tblGrid>
                <a:gridCol w="5708267">
                  <a:extLst>
                    <a:ext uri="{9D8B030D-6E8A-4147-A177-3AD203B41FA5}">
                      <a16:colId xmlns:a16="http://schemas.microsoft.com/office/drawing/2014/main" val="2182992523"/>
                    </a:ext>
                  </a:extLst>
                </a:gridCol>
                <a:gridCol w="5708267">
                  <a:extLst>
                    <a:ext uri="{9D8B030D-6E8A-4147-A177-3AD203B41FA5}">
                      <a16:colId xmlns:a16="http://schemas.microsoft.com/office/drawing/2014/main" val="391341905"/>
                    </a:ext>
                  </a:extLst>
                </a:gridCol>
              </a:tblGrid>
              <a:tr h="156980">
                <a:tc>
                  <a:txBody>
                    <a:bodyPr/>
                    <a:lstStyle/>
                    <a:p>
                      <a:pPr>
                        <a:lnSpc>
                          <a:spcPct val="115000"/>
                        </a:lnSpc>
                        <a:spcAft>
                          <a:spcPts val="1000"/>
                        </a:spcAft>
                        <a:buNone/>
                      </a:pPr>
                      <a:r>
                        <a:rPr lang="en-GB" sz="1100">
                          <a:effectLst/>
                        </a:rPr>
                        <a:t>Term/acronym</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rPr>
                        <a:t>Definition</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726837348"/>
                  </a:ext>
                </a:extLst>
              </a:tr>
              <a:tr h="156980">
                <a:tc>
                  <a:txBody>
                    <a:bodyPr/>
                    <a:lstStyle/>
                    <a:p>
                      <a:pPr>
                        <a:lnSpc>
                          <a:spcPct val="115000"/>
                        </a:lnSpc>
                        <a:spcAft>
                          <a:spcPts val="1000"/>
                        </a:spcAft>
                        <a:buNone/>
                      </a:pPr>
                      <a:r>
                        <a:rPr lang="en-GB" sz="1100">
                          <a:effectLst/>
                        </a:rPr>
                        <a:t>CSEW</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rPr>
                        <a:t>Crime Survey for England and Wales</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1891907850"/>
                  </a:ext>
                </a:extLst>
              </a:tr>
              <a:tr h="156980">
                <a:tc>
                  <a:txBody>
                    <a:bodyPr/>
                    <a:lstStyle/>
                    <a:p>
                      <a:pPr>
                        <a:lnSpc>
                          <a:spcPct val="115000"/>
                        </a:lnSpc>
                        <a:spcAft>
                          <a:spcPts val="1000"/>
                        </a:spcAft>
                        <a:buNone/>
                      </a:pPr>
                      <a:r>
                        <a:rPr lang="en-GB" sz="1100">
                          <a:effectLst/>
                        </a:rPr>
                        <a:t>CSP</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rPr>
                        <a:t>Community Safety Partnership</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964347466"/>
                  </a:ext>
                </a:extLst>
              </a:tr>
              <a:tr h="328569">
                <a:tc>
                  <a:txBody>
                    <a:bodyPr/>
                    <a:lstStyle/>
                    <a:p>
                      <a:pPr>
                        <a:lnSpc>
                          <a:spcPct val="115000"/>
                        </a:lnSpc>
                        <a:spcAft>
                          <a:spcPts val="1000"/>
                        </a:spcAft>
                        <a:buNone/>
                      </a:pPr>
                      <a:r>
                        <a:rPr lang="en-GB" sz="1100">
                          <a:effectLst/>
                          <a:latin typeface="Arial" panose="020B0604020202020204" pitchFamily="34" charset="0"/>
                          <a:ea typeface="Calibri" panose="020F0502020204030204" pitchFamily="34" charset="0"/>
                          <a:cs typeface="Arial" panose="020B0604020202020204" pitchFamily="34" charset="0"/>
                        </a:rPr>
                        <a:t>DA</a:t>
                      </a:r>
                    </a:p>
                  </a:txBody>
                  <a:tcPr marL="9681" marR="9681" marT="0" marB="0"/>
                </a:tc>
                <a:tc>
                  <a:txBody>
                    <a:bodyPr/>
                    <a:lstStyle/>
                    <a:p>
                      <a:pPr>
                        <a:lnSpc>
                          <a:spcPct val="115000"/>
                        </a:lnSpc>
                        <a:spcAft>
                          <a:spcPts val="1000"/>
                        </a:spcAft>
                        <a:buNone/>
                      </a:pPr>
                      <a:r>
                        <a:rPr lang="en-GB" sz="1100">
                          <a:effectLst/>
                          <a:latin typeface="Arial" panose="020B0604020202020204" pitchFamily="34" charset="0"/>
                          <a:ea typeface="Calibri" panose="020F0502020204030204" pitchFamily="34" charset="0"/>
                          <a:cs typeface="Arial" panose="020B0604020202020204" pitchFamily="34" charset="0"/>
                        </a:rPr>
                        <a:t>Domestic Abuse</a:t>
                      </a:r>
                    </a:p>
                  </a:txBody>
                  <a:tcPr marL="9681" marR="9681" marT="0" marB="0"/>
                </a:tc>
                <a:extLst>
                  <a:ext uri="{0D108BD9-81ED-4DB2-BD59-A6C34878D82A}">
                    <a16:rowId xmlns:a16="http://schemas.microsoft.com/office/drawing/2014/main" val="2895925721"/>
                  </a:ext>
                </a:extLst>
              </a:tr>
              <a:tr h="328569">
                <a:tc>
                  <a:txBody>
                    <a:bodyPr/>
                    <a:lstStyle/>
                    <a:p>
                      <a:pPr>
                        <a:lnSpc>
                          <a:spcPct val="115000"/>
                        </a:lnSpc>
                        <a:spcAft>
                          <a:spcPts val="1000"/>
                        </a:spcAft>
                        <a:buNone/>
                      </a:pPr>
                      <a:r>
                        <a:rPr lang="en-GB" sz="1100">
                          <a:effectLst/>
                        </a:rPr>
                        <a:t>Domestic Abuse Crime</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rPr>
                        <a:t>Domestic Abuse Crime is not limited to specific offences. Any police recorded crime can be flagged as Domestic Abuse related and as such would be counted as a ‘Domestic Abuse Crime’.</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425545204"/>
                  </a:ext>
                </a:extLst>
              </a:tr>
              <a:tr h="500158">
                <a:tc>
                  <a:txBody>
                    <a:bodyPr/>
                    <a:lstStyle/>
                    <a:p>
                      <a:pPr>
                        <a:lnSpc>
                          <a:spcPct val="115000"/>
                        </a:lnSpc>
                        <a:spcAft>
                          <a:spcPts val="1000"/>
                        </a:spcAft>
                        <a:buNone/>
                      </a:pPr>
                      <a:r>
                        <a:rPr lang="en-GB" sz="1100">
                          <a:effectLst/>
                        </a:rPr>
                        <a:t>Domestic Abuse Incident</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rPr>
                        <a:t>“A (police recorded) report of a domestic incident, which occurs in either a public or private place.” Recording such incidents enables data to capture those incidents where the circumstances do not amount to a notifiable crime i.e., not all domestic abuse incidents result in a crime being recorded.” (Home Office, 2011, p. 19)</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2747815185"/>
                  </a:ext>
                </a:extLst>
              </a:tr>
              <a:tr h="1215508">
                <a:tc>
                  <a:txBody>
                    <a:bodyPr/>
                    <a:lstStyle/>
                    <a:p>
                      <a:pPr>
                        <a:lnSpc>
                          <a:spcPct val="115000"/>
                        </a:lnSpc>
                        <a:spcAft>
                          <a:spcPts val="1000"/>
                        </a:spcAft>
                        <a:buNone/>
                      </a:pPr>
                      <a:r>
                        <a:rPr lang="en-GB" sz="1100">
                          <a:effectLst/>
                        </a:rPr>
                        <a:t>Domestic Homicide Review</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rPr>
                        <a:t>“When a person is murdered in the context of domestic violence or abuse, a Domestic Homicide Review (DHR) is usually carried out.  The responsibility for DHR's sits with the relevant district Community Safety Partnership (part of the District Council).  The Community Safety Partnership will commission an independent Chair and Author for the DHR and organize a panel of appropriate professionals (membership dependent on the case).” (Cambridgeshire &amp; Peterborough DASV Partnership)</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2799204785"/>
                  </a:ext>
                </a:extLst>
              </a:tr>
              <a:tr h="156980">
                <a:tc>
                  <a:txBody>
                    <a:bodyPr/>
                    <a:lstStyle/>
                    <a:p>
                      <a:pPr>
                        <a:lnSpc>
                          <a:spcPct val="115000"/>
                        </a:lnSpc>
                        <a:spcAft>
                          <a:spcPts val="1000"/>
                        </a:spcAft>
                        <a:buNone/>
                      </a:pPr>
                      <a:r>
                        <a:rPr lang="en-GB" sz="1100">
                          <a:effectLst/>
                        </a:rPr>
                        <a:t>ED</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rPr>
                        <a:t>Emergency Department</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493820260"/>
                  </a:ext>
                </a:extLst>
              </a:tr>
              <a:tr h="156980">
                <a:tc>
                  <a:txBody>
                    <a:bodyPr/>
                    <a:lstStyle/>
                    <a:p>
                      <a:pPr>
                        <a:lnSpc>
                          <a:spcPct val="115000"/>
                        </a:lnSpc>
                        <a:spcAft>
                          <a:spcPts val="1000"/>
                        </a:spcAft>
                        <a:buNone/>
                      </a:pPr>
                      <a:r>
                        <a:rPr lang="en-GB" sz="1100">
                          <a:effectLst/>
                        </a:rPr>
                        <a:t>Hate Crime</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rPr>
                        <a:t>“A hate crime is any criminal offence which is perceived by the victim, or anybody else, to be motivated by hostility or prejudice towards someone’s: race, religion, sexual orientation, transgender identity, disability. These aspects are known as ‘protected characteristics’. A hate crime can include verbal abuse, intimidation, threats, harassment, assault and damage to property. A hate incident is behaviour which isn’t a crime, but which is perceived by the victim, or anybody else, to be motivated by hostility or prejudice based on the 5 protected characteristics.” (HM Government)</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2905039471"/>
                  </a:ext>
                </a:extLst>
              </a:tr>
              <a:tr h="156980">
                <a:tc>
                  <a:txBody>
                    <a:bodyPr/>
                    <a:lstStyle/>
                    <a:p>
                      <a:pPr>
                        <a:lnSpc>
                          <a:spcPct val="115000"/>
                        </a:lnSpc>
                        <a:spcAft>
                          <a:spcPts val="1000"/>
                        </a:spcAft>
                        <a:buNone/>
                      </a:pPr>
                      <a:r>
                        <a:rPr lang="en-GB" sz="1100">
                          <a:effectLst/>
                        </a:rPr>
                        <a:t>HMICFRS</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rPr>
                        <a:t>Her Majesty’s Inspectorate of Constabulary and Fire &amp; Rescue Services</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2193247656"/>
                  </a:ext>
                </a:extLst>
              </a:tr>
            </a:tbl>
          </a:graphicData>
        </a:graphic>
      </p:graphicFrame>
      <p:sp>
        <p:nvSpPr>
          <p:cNvPr id="3" name="Action Button: Go Home 2">
            <a:hlinkClick r:id="rId2" action="ppaction://hlinksldjump" highlightClick="1"/>
            <a:extLst>
              <a:ext uri="{FF2B5EF4-FFF2-40B4-BE49-F238E27FC236}">
                <a16:creationId xmlns:a16="http://schemas.microsoft.com/office/drawing/2014/main" id="{060B3FD6-F55E-517B-BC5D-A1CC4A3FBBDD}"/>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997964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64F93-4D81-018A-9583-74CFE893C2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BF4DC2-CCD3-EBFB-EEE9-1DAF37F6CFC0}"/>
              </a:ext>
            </a:extLst>
          </p:cNvPr>
          <p:cNvSpPr>
            <a:spLocks noGrp="1"/>
          </p:cNvSpPr>
          <p:nvPr>
            <p:ph type="title"/>
          </p:nvPr>
        </p:nvSpPr>
        <p:spPr/>
        <p:txBody>
          <a:bodyPr/>
          <a:lstStyle/>
          <a:p>
            <a:r>
              <a:rPr lang="en-GB"/>
              <a:t>11. Glossary</a:t>
            </a:r>
          </a:p>
        </p:txBody>
      </p:sp>
      <p:graphicFrame>
        <p:nvGraphicFramePr>
          <p:cNvPr id="4" name="Table 3">
            <a:extLst>
              <a:ext uri="{FF2B5EF4-FFF2-40B4-BE49-F238E27FC236}">
                <a16:creationId xmlns:a16="http://schemas.microsoft.com/office/drawing/2014/main" id="{21142F7F-5912-C57E-4B46-3502F8609B73}"/>
              </a:ext>
            </a:extLst>
          </p:cNvPr>
          <p:cNvGraphicFramePr>
            <a:graphicFrameLocks noGrp="1"/>
          </p:cNvGraphicFramePr>
          <p:nvPr/>
        </p:nvGraphicFramePr>
        <p:xfrm>
          <a:off x="223838" y="1192941"/>
          <a:ext cx="11638647" cy="4379067"/>
        </p:xfrm>
        <a:graphic>
          <a:graphicData uri="http://schemas.openxmlformats.org/drawingml/2006/table">
            <a:tbl>
              <a:tblPr firstRow="1" bandRow="1">
                <a:tableStyleId>{5C22544A-7EE6-4342-B048-85BDC9FD1C3A}</a:tableStyleId>
              </a:tblPr>
              <a:tblGrid>
                <a:gridCol w="5804822">
                  <a:extLst>
                    <a:ext uri="{9D8B030D-6E8A-4147-A177-3AD203B41FA5}">
                      <a16:colId xmlns:a16="http://schemas.microsoft.com/office/drawing/2014/main" val="2182992523"/>
                    </a:ext>
                  </a:extLst>
                </a:gridCol>
                <a:gridCol w="5833825">
                  <a:extLst>
                    <a:ext uri="{9D8B030D-6E8A-4147-A177-3AD203B41FA5}">
                      <a16:colId xmlns:a16="http://schemas.microsoft.com/office/drawing/2014/main" val="391341905"/>
                    </a:ext>
                  </a:extLst>
                </a:gridCol>
              </a:tblGrid>
              <a:tr h="223940">
                <a:tc>
                  <a:txBody>
                    <a:bodyPr/>
                    <a:lstStyle/>
                    <a:p>
                      <a:pPr>
                        <a:lnSpc>
                          <a:spcPct val="115000"/>
                        </a:lnSpc>
                        <a:spcAft>
                          <a:spcPts val="1000"/>
                        </a:spcAft>
                        <a:buNone/>
                      </a:pPr>
                      <a:r>
                        <a:rPr lang="en-GB" sz="1100">
                          <a:effectLst/>
                          <a:latin typeface="+mn-lt"/>
                        </a:rPr>
                        <a:t>Term/acronym</a:t>
                      </a:r>
                      <a:endParaRPr lang="en-GB" sz="1100">
                        <a:effectLst/>
                        <a:latin typeface="+mn-lt"/>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latin typeface="+mn-lt"/>
                        </a:rPr>
                        <a:t>Definition</a:t>
                      </a:r>
                      <a:endParaRPr lang="en-GB" sz="1100">
                        <a:effectLst/>
                        <a:latin typeface="+mn-lt"/>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726837348"/>
                  </a:ext>
                </a:extLst>
              </a:tr>
              <a:tr h="958152">
                <a:tc>
                  <a:txBody>
                    <a:bodyPr/>
                    <a:lstStyle/>
                    <a:p>
                      <a:pPr>
                        <a:lnSpc>
                          <a:spcPct val="115000"/>
                        </a:lnSpc>
                        <a:spcAft>
                          <a:spcPts val="1000"/>
                        </a:spcAft>
                        <a:buNone/>
                      </a:pPr>
                      <a:r>
                        <a:rPr lang="en-GB" sz="1100">
                          <a:effectLst/>
                          <a:latin typeface="+mn-lt"/>
                        </a:rPr>
                        <a:t>Modern Slavery</a:t>
                      </a:r>
                      <a:endParaRPr lang="en-GB" sz="1100">
                        <a:effectLst/>
                        <a:latin typeface="+mn-lt"/>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latin typeface="+mn-lt"/>
                        </a:rPr>
                        <a:t>“Modern slavery is a complex crime that covers all forms of slavery, trafficking and exploitation. Trafficking includes transporting, recruiting or harbouring an individual with a view to them being exploited. Modern slavery crimes may involve, or take place alongside, a wide range of abuses and other criminal offences such as grievous bodily harm, assault, rape or child sexual abuse. Victims of modern slavery can be men, women and children of any age across the world. There is an assumption that victims of modern slavery are often trafficked to the UK from other countries, but residents of the UK are also among the victims that are exploited in the UK and other countries.” (ONS, 2020)</a:t>
                      </a:r>
                      <a:endParaRPr lang="en-GB" sz="1100">
                        <a:effectLst/>
                        <a:latin typeface="+mn-lt"/>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466038788"/>
                  </a:ext>
                </a:extLst>
              </a:tr>
              <a:tr h="958152">
                <a:tc>
                  <a:txBody>
                    <a:bodyPr/>
                    <a:lstStyle/>
                    <a:p>
                      <a:pPr>
                        <a:lnSpc>
                          <a:spcPct val="115000"/>
                        </a:lnSpc>
                        <a:spcAft>
                          <a:spcPts val="1000"/>
                        </a:spcAft>
                        <a:buNone/>
                      </a:pPr>
                      <a:r>
                        <a:rPr lang="en-GB" sz="1100">
                          <a:effectLst/>
                          <a:latin typeface="+mn-lt"/>
                        </a:rPr>
                        <a:t>National Referral Mechanism (for Modern slavery) (NRM)</a:t>
                      </a:r>
                      <a:endParaRPr lang="en-GB" sz="1100">
                        <a:effectLst/>
                        <a:latin typeface="+mn-lt"/>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latin typeface="+mn-lt"/>
                        </a:rPr>
                        <a:t>“The National Referral Mechanism (NRM) is a framework for identifying and referring potential victims of modern slavery and ensuring they receive the appropriate support”. Only staff at designated first responder organisations can make online NRM or Duty to Notify (</a:t>
                      </a:r>
                      <a:r>
                        <a:rPr lang="en-GB" sz="1100" err="1">
                          <a:effectLst/>
                          <a:latin typeface="+mn-lt"/>
                        </a:rPr>
                        <a:t>DtN</a:t>
                      </a:r>
                      <a:r>
                        <a:rPr lang="en-GB" sz="1100">
                          <a:effectLst/>
                          <a:latin typeface="+mn-lt"/>
                        </a:rPr>
                        <a:t>) referral. An NRM referral is made for those under 18, and for adults who have consented to be referred. A </a:t>
                      </a:r>
                      <a:r>
                        <a:rPr lang="en-GB" sz="1100" err="1">
                          <a:effectLst/>
                          <a:latin typeface="+mn-lt"/>
                        </a:rPr>
                        <a:t>DtN</a:t>
                      </a:r>
                      <a:r>
                        <a:rPr lang="en-GB" sz="1100">
                          <a:effectLst/>
                          <a:latin typeface="+mn-lt"/>
                        </a:rPr>
                        <a:t> referral is for those who have not consented to a NRM referral (Home Office; UK Visas and Immigration, 2022)</a:t>
                      </a:r>
                      <a:endParaRPr lang="en-GB" sz="1100">
                        <a:effectLst/>
                        <a:latin typeface="+mn-lt"/>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3618317520"/>
                  </a:ext>
                </a:extLst>
              </a:tr>
              <a:tr h="223940">
                <a:tc>
                  <a:txBody>
                    <a:bodyPr/>
                    <a:lstStyle/>
                    <a:p>
                      <a:pPr>
                        <a:lnSpc>
                          <a:spcPct val="115000"/>
                        </a:lnSpc>
                        <a:spcAft>
                          <a:spcPts val="1000"/>
                        </a:spcAft>
                        <a:buNone/>
                      </a:pPr>
                      <a:r>
                        <a:rPr lang="en-GB" sz="1100">
                          <a:effectLst/>
                          <a:latin typeface="+mn-lt"/>
                        </a:rPr>
                        <a:t>ONS</a:t>
                      </a:r>
                      <a:endParaRPr lang="en-GB" sz="1100">
                        <a:effectLst/>
                        <a:latin typeface="+mn-lt"/>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latin typeface="+mn-lt"/>
                        </a:rPr>
                        <a:t>Office for National Statistics</a:t>
                      </a:r>
                      <a:endParaRPr lang="en-GB" sz="1100">
                        <a:effectLst/>
                        <a:latin typeface="+mn-lt"/>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54910602"/>
                  </a:ext>
                </a:extLst>
              </a:tr>
              <a:tr h="223940">
                <a:tc>
                  <a:txBody>
                    <a:bodyPr/>
                    <a:lstStyle/>
                    <a:p>
                      <a:pPr>
                        <a:lnSpc>
                          <a:spcPct val="115000"/>
                        </a:lnSpc>
                        <a:spcAft>
                          <a:spcPts val="1000"/>
                        </a:spcAft>
                        <a:buNone/>
                      </a:pPr>
                      <a:r>
                        <a:rPr lang="en-GB" sz="1100">
                          <a:effectLst/>
                          <a:latin typeface="+mn-lt"/>
                        </a:rPr>
                        <a:t>PIT</a:t>
                      </a:r>
                      <a:endParaRPr lang="en-GB" sz="1100">
                        <a:effectLst/>
                        <a:latin typeface="+mn-lt"/>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latin typeface="+mn-lt"/>
                        </a:rPr>
                        <a:t>Policy and Insight Team (formerly the Cambridgeshire Research Group)</a:t>
                      </a:r>
                      <a:endParaRPr lang="en-GB" sz="1100">
                        <a:effectLst/>
                        <a:latin typeface="+mn-lt"/>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2969083725"/>
                  </a:ext>
                </a:extLst>
              </a:tr>
              <a:tr h="223940">
                <a:tc>
                  <a:txBody>
                    <a:bodyPr/>
                    <a:lstStyle/>
                    <a:p>
                      <a:pPr>
                        <a:lnSpc>
                          <a:spcPct val="115000"/>
                        </a:lnSpc>
                        <a:spcAft>
                          <a:spcPts val="1000"/>
                        </a:spcAft>
                        <a:buNone/>
                      </a:pPr>
                      <a:r>
                        <a:rPr lang="en-GB" sz="1100">
                          <a:effectLst/>
                          <a:latin typeface="+mn-lt"/>
                          <a:ea typeface="Calibri" panose="020F0502020204030204" pitchFamily="34" charset="0"/>
                          <a:cs typeface="Arial" panose="020B0604020202020204" pitchFamily="34" charset="0"/>
                        </a:rPr>
                        <a:t>SVD</a:t>
                      </a:r>
                    </a:p>
                  </a:txBody>
                  <a:tcPr marL="9681" marR="9681" marT="0" marB="0"/>
                </a:tc>
                <a:tc>
                  <a:txBody>
                    <a:bodyPr/>
                    <a:lstStyle/>
                    <a:p>
                      <a:pPr>
                        <a:lnSpc>
                          <a:spcPct val="115000"/>
                        </a:lnSpc>
                        <a:spcAft>
                          <a:spcPts val="1000"/>
                        </a:spcAft>
                        <a:buNone/>
                      </a:pPr>
                      <a:r>
                        <a:rPr lang="en-GB" sz="1100">
                          <a:effectLst/>
                          <a:latin typeface="+mn-lt"/>
                          <a:ea typeface="Calibri" panose="020F0502020204030204" pitchFamily="34" charset="0"/>
                          <a:cs typeface="Arial" panose="020B0604020202020204" pitchFamily="34" charset="0"/>
                        </a:rPr>
                        <a:t>Serious Violence Duty</a:t>
                      </a:r>
                    </a:p>
                  </a:txBody>
                  <a:tcPr marL="9681" marR="9681" marT="0" marB="0"/>
                </a:tc>
                <a:extLst>
                  <a:ext uri="{0D108BD9-81ED-4DB2-BD59-A6C34878D82A}">
                    <a16:rowId xmlns:a16="http://schemas.microsoft.com/office/drawing/2014/main" val="2064124963"/>
                  </a:ext>
                </a:extLst>
              </a:tr>
              <a:tr h="223940">
                <a:tc>
                  <a:txBody>
                    <a:bodyPr/>
                    <a:lstStyle/>
                    <a:p>
                      <a:pPr>
                        <a:lnSpc>
                          <a:spcPct val="115000"/>
                        </a:lnSpc>
                        <a:spcAft>
                          <a:spcPts val="1000"/>
                        </a:spcAft>
                        <a:buNone/>
                      </a:pPr>
                      <a:r>
                        <a:rPr lang="en-GB" sz="1100">
                          <a:effectLst/>
                          <a:latin typeface="+mn-lt"/>
                        </a:rPr>
                        <a:t>Ward</a:t>
                      </a:r>
                      <a:endParaRPr lang="en-GB" sz="1100">
                        <a:effectLst/>
                        <a:latin typeface="+mn-lt"/>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latin typeface="+mn-lt"/>
                        </a:rPr>
                        <a:t>Wards (or electoral wards), are geographical areas used to elect local authority councillors (ONS, 2023c).</a:t>
                      </a:r>
                      <a:endParaRPr lang="en-GB" sz="1100">
                        <a:effectLst/>
                        <a:latin typeface="+mn-lt"/>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4161692577"/>
                  </a:ext>
                </a:extLst>
              </a:tr>
              <a:tr h="223940">
                <a:tc>
                  <a:txBody>
                    <a:bodyPr/>
                    <a:lstStyle/>
                    <a:p>
                      <a:pPr>
                        <a:lnSpc>
                          <a:spcPct val="115000"/>
                        </a:lnSpc>
                        <a:spcAft>
                          <a:spcPts val="1000"/>
                        </a:spcAft>
                        <a:buNone/>
                      </a:pPr>
                      <a:r>
                        <a:rPr lang="en-GB" sz="1100">
                          <a:effectLst/>
                          <a:latin typeface="+mn-lt"/>
                        </a:rPr>
                        <a:t>YE</a:t>
                      </a:r>
                      <a:endParaRPr lang="en-GB" sz="1100">
                        <a:effectLst/>
                        <a:latin typeface="+mn-lt"/>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latin typeface="+mn-lt"/>
                        </a:rPr>
                        <a:t>Year Ending</a:t>
                      </a:r>
                      <a:endParaRPr lang="en-GB" sz="1100">
                        <a:effectLst/>
                        <a:latin typeface="+mn-lt"/>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1135971279"/>
                  </a:ext>
                </a:extLst>
              </a:tr>
              <a:tr h="223940">
                <a:tc>
                  <a:txBody>
                    <a:bodyPr/>
                    <a:lstStyle/>
                    <a:p>
                      <a:pPr>
                        <a:lnSpc>
                          <a:spcPct val="115000"/>
                        </a:lnSpc>
                        <a:spcAft>
                          <a:spcPts val="1000"/>
                        </a:spcAft>
                        <a:buNone/>
                      </a:pPr>
                      <a:r>
                        <a:rPr lang="en-GB" sz="1100">
                          <a:effectLst/>
                          <a:latin typeface="+mn-lt"/>
                        </a:rPr>
                        <a:t>YJS</a:t>
                      </a:r>
                      <a:endParaRPr lang="en-GB" sz="1100">
                        <a:effectLst/>
                        <a:latin typeface="+mn-lt"/>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100">
                          <a:effectLst/>
                          <a:latin typeface="+mn-lt"/>
                        </a:rPr>
                        <a:t>Youth Justice Service</a:t>
                      </a:r>
                      <a:endParaRPr lang="en-GB" sz="1100">
                        <a:effectLst/>
                        <a:latin typeface="+mn-lt"/>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2522174437"/>
                  </a:ext>
                </a:extLst>
              </a:tr>
            </a:tbl>
          </a:graphicData>
        </a:graphic>
      </p:graphicFrame>
      <p:sp>
        <p:nvSpPr>
          <p:cNvPr id="3" name="Action Button: Go Home 2">
            <a:hlinkClick r:id="rId2" action="ppaction://hlinksldjump" highlightClick="1"/>
            <a:extLst>
              <a:ext uri="{FF2B5EF4-FFF2-40B4-BE49-F238E27FC236}">
                <a16:creationId xmlns:a16="http://schemas.microsoft.com/office/drawing/2014/main" id="{2A3247E4-DD82-9DDB-541A-EF90C3715EE4}"/>
              </a:ext>
              <a:ext uri="{C183D7F6-B498-43B3-948B-1728B52AA6E4}">
                <adec:decorative xmlns:adec="http://schemas.microsoft.com/office/drawing/2017/decorative" val="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31876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5E266-972C-EAEB-421F-B4ED47DFFB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A37C72-6A40-5C8A-9267-B1B6A9455822}"/>
              </a:ext>
            </a:extLst>
          </p:cNvPr>
          <p:cNvSpPr>
            <a:spLocks noGrp="1"/>
          </p:cNvSpPr>
          <p:nvPr>
            <p:ph type="title"/>
          </p:nvPr>
        </p:nvSpPr>
        <p:spPr>
          <a:xfrm>
            <a:off x="633413" y="465364"/>
            <a:ext cx="10515600" cy="1214438"/>
          </a:xfrm>
        </p:spPr>
        <p:txBody>
          <a:bodyPr/>
          <a:lstStyle/>
          <a:p>
            <a:r>
              <a:rPr lang="en-GB" sz="4000"/>
              <a:t>2.2 Executive Summary – Key Findings</a:t>
            </a:r>
          </a:p>
        </p:txBody>
      </p:sp>
      <p:sp>
        <p:nvSpPr>
          <p:cNvPr id="6" name="Action Button: Go Home 5">
            <a:hlinkClick r:id="rId3" action="ppaction://hlinksldjump" highlightClick="1"/>
            <a:extLst>
              <a:ext uri="{FF2B5EF4-FFF2-40B4-BE49-F238E27FC236}">
                <a16:creationId xmlns:a16="http://schemas.microsoft.com/office/drawing/2014/main" id="{FAA3A859-5FAA-4B4D-2F52-CE84DE60A710}"/>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2">
            <a:extLst>
              <a:ext uri="{FF2B5EF4-FFF2-40B4-BE49-F238E27FC236}">
                <a16:creationId xmlns:a16="http://schemas.microsoft.com/office/drawing/2014/main" id="{233285A9-BD9B-1761-8900-01D793372C1B}"/>
              </a:ext>
            </a:extLst>
          </p:cNvPr>
          <p:cNvSpPr>
            <a:spLocks noGrp="1"/>
          </p:cNvSpPr>
          <p:nvPr>
            <p:ph idx="1"/>
          </p:nvPr>
        </p:nvSpPr>
        <p:spPr>
          <a:xfrm>
            <a:off x="274864" y="1150484"/>
            <a:ext cx="11642271" cy="5330597"/>
          </a:xfrm>
        </p:spPr>
        <p:txBody>
          <a:bodyPr numCol="1"/>
          <a:lstStyle/>
          <a:p>
            <a:pPr marL="0" indent="0">
              <a:buNone/>
            </a:pPr>
            <a:r>
              <a:rPr lang="en-GB" sz="1600" b="1"/>
              <a:t>High importance</a:t>
            </a:r>
            <a:endParaRPr lang="en-GB" sz="1600" u="sng"/>
          </a:p>
          <a:p>
            <a:pPr marL="0" indent="0">
              <a:buNone/>
            </a:pPr>
            <a:r>
              <a:rPr lang="en-GB" sz="1600" u="sng"/>
              <a:t>2. Violence against the Person</a:t>
            </a:r>
            <a:r>
              <a:rPr lang="en-GB" sz="1600"/>
              <a:t> (continued)</a:t>
            </a:r>
            <a:endParaRPr lang="en-GB" sz="1600" u="sng"/>
          </a:p>
          <a:p>
            <a:r>
              <a:rPr lang="en-GB" sz="1600"/>
              <a:t>All main components of VAP increased between 2024 and 2025:</a:t>
            </a:r>
          </a:p>
          <a:p>
            <a:pPr lvl="1"/>
            <a:r>
              <a:rPr lang="en-GB" sz="1600"/>
              <a:t>Stalking and harassment increased by 9% (+77 offences) compared to 7% at a national level.</a:t>
            </a:r>
          </a:p>
          <a:p>
            <a:pPr lvl="1"/>
            <a:r>
              <a:rPr lang="en-GB" sz="1600"/>
              <a:t>Violence with injury increased by 9% (+52 offences) compared to 5% at a national level. </a:t>
            </a:r>
          </a:p>
          <a:p>
            <a:pPr lvl="1"/>
            <a:r>
              <a:rPr lang="en-GB" sz="1600"/>
              <a:t>Violence without injury increased by 8% (+102 offences), reaching the highest count in the last four years. This is compared to 1% at a national level.</a:t>
            </a:r>
          </a:p>
          <a:p>
            <a:r>
              <a:rPr lang="en-GB" sz="1600"/>
              <a:t>VAP consistently makes up the highest crime type of domestic abuse (DA) related offences in South Cambridgeshire, ranging between 76% to 81% between 2022 and 2025. </a:t>
            </a:r>
          </a:p>
          <a:p>
            <a:r>
              <a:rPr lang="en-GB" sz="1600"/>
              <a:t>DA marked VAP increased between 2024 and 2025 (+8%, +76). Despite this increase, offence counts have changed little since  2022 (0%; +4).</a:t>
            </a:r>
          </a:p>
          <a:p>
            <a:pPr lvl="1"/>
            <a:r>
              <a:rPr lang="en-GB" sz="1600"/>
              <a:t>DA marked violence with injury increased by 15% (+28). This represents the highest count of DA marked violence with injury offences in the last four years. </a:t>
            </a:r>
            <a:endParaRPr lang="en-GB" sz="1600">
              <a:cs typeface="Arial"/>
            </a:endParaRPr>
          </a:p>
          <a:p>
            <a:pPr lvl="1"/>
            <a:r>
              <a:rPr lang="en-GB" sz="1600"/>
              <a:t>DA marked violence without injury increased by 14% in the last year (+62). This represents the highest count of DA  marked violence without injury offences in the last four years, exceeding 500 offences.​</a:t>
            </a:r>
            <a:endParaRPr lang="en-GB" sz="1600">
              <a:cs typeface="Arial"/>
            </a:endParaRPr>
          </a:p>
          <a:p>
            <a:pPr lvl="1"/>
            <a:r>
              <a:rPr lang="en-GB" sz="1600"/>
              <a:t>DA marked stalking and harassment decreased by 4% in the last year (-14).</a:t>
            </a:r>
            <a:r>
              <a:rPr lang="en-GB" sz="1600">
                <a:cs typeface="Arial"/>
              </a:rPr>
              <a:t> </a:t>
            </a:r>
          </a:p>
          <a:p>
            <a:r>
              <a:rPr lang="en-GB" sz="1600">
                <a:cs typeface="Arial"/>
              </a:rPr>
              <a:t>Knife crime and possession of weapons also saw increases in the last year.</a:t>
            </a:r>
          </a:p>
          <a:p>
            <a:pPr lvl="1">
              <a:buFont typeface="Arial"/>
              <a:buChar char="•"/>
            </a:pPr>
            <a:r>
              <a:rPr lang="en-GB" sz="1600">
                <a:cs typeface="Arial"/>
              </a:rPr>
              <a:t>In the last year, knife crime marked offences have increased by 21% (+16 offences). Despite this increase, offence counts still remain lower than 2022. In contrast, at a national level, knife-enabled crime recorded by the police saw a 9% decrease between YE September 2024 and YE September 2025.</a:t>
            </a:r>
            <a:endParaRPr lang="en-US" sz="1600">
              <a:cs typeface="Arial"/>
            </a:endParaRPr>
          </a:p>
          <a:p>
            <a:pPr lvl="1"/>
            <a:endParaRPr lang="en-GB" sz="1600"/>
          </a:p>
          <a:p>
            <a:pPr marL="0" indent="0">
              <a:buNone/>
            </a:pPr>
            <a:endParaRPr lang="en-GB" sz="1600"/>
          </a:p>
        </p:txBody>
      </p:sp>
    </p:spTree>
    <p:extLst>
      <p:ext uri="{BB962C8B-B14F-4D97-AF65-F5344CB8AC3E}">
        <p14:creationId xmlns:p14="http://schemas.microsoft.com/office/powerpoint/2010/main" val="971783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C248E-0624-C084-A9B8-F8B99D3F0C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FFCA9E-2473-E571-15EA-65BC07E22362}"/>
              </a:ext>
            </a:extLst>
          </p:cNvPr>
          <p:cNvSpPr>
            <a:spLocks noGrp="1"/>
          </p:cNvSpPr>
          <p:nvPr>
            <p:ph type="title"/>
          </p:nvPr>
        </p:nvSpPr>
        <p:spPr>
          <a:xfrm>
            <a:off x="633413" y="465364"/>
            <a:ext cx="10515600" cy="1214438"/>
          </a:xfrm>
        </p:spPr>
        <p:txBody>
          <a:bodyPr/>
          <a:lstStyle/>
          <a:p>
            <a:r>
              <a:rPr lang="en-GB" sz="4000"/>
              <a:t>2.2 Executive Summary – Key Findings</a:t>
            </a:r>
          </a:p>
        </p:txBody>
      </p:sp>
      <p:sp>
        <p:nvSpPr>
          <p:cNvPr id="6" name="Action Button: Go Home 5">
            <a:hlinkClick r:id="rId3" action="ppaction://hlinksldjump" highlightClick="1"/>
            <a:extLst>
              <a:ext uri="{FF2B5EF4-FFF2-40B4-BE49-F238E27FC236}">
                <a16:creationId xmlns:a16="http://schemas.microsoft.com/office/drawing/2014/main" id="{ED089EDE-BEF7-0115-0242-AA9FC3DE8D83}"/>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2">
            <a:extLst>
              <a:ext uri="{FF2B5EF4-FFF2-40B4-BE49-F238E27FC236}">
                <a16:creationId xmlns:a16="http://schemas.microsoft.com/office/drawing/2014/main" id="{DA396F3F-DD55-AF21-35CF-540460C297E5}"/>
              </a:ext>
            </a:extLst>
          </p:cNvPr>
          <p:cNvSpPr>
            <a:spLocks noGrp="1"/>
          </p:cNvSpPr>
          <p:nvPr>
            <p:ph idx="1"/>
          </p:nvPr>
        </p:nvSpPr>
        <p:spPr>
          <a:xfrm>
            <a:off x="274864" y="1150484"/>
            <a:ext cx="11642271" cy="5330597"/>
          </a:xfrm>
        </p:spPr>
        <p:txBody>
          <a:bodyPr numCol="1"/>
          <a:lstStyle/>
          <a:p>
            <a:pPr marL="0" indent="0">
              <a:buNone/>
            </a:pPr>
            <a:r>
              <a:rPr lang="en-GB" sz="1600" b="1"/>
              <a:t>High importance</a:t>
            </a:r>
            <a:endParaRPr lang="en-GB" sz="1600" u="sng"/>
          </a:p>
          <a:p>
            <a:pPr marL="0" indent="0">
              <a:buNone/>
            </a:pPr>
            <a:r>
              <a:rPr lang="en-GB" sz="1600" u="sng"/>
              <a:t>2. Violence against the Person</a:t>
            </a:r>
            <a:r>
              <a:rPr lang="en-GB" sz="1600"/>
              <a:t> (continued)</a:t>
            </a:r>
            <a:endParaRPr lang="en-GB" sz="1600">
              <a:cs typeface="Arial"/>
            </a:endParaRPr>
          </a:p>
          <a:p>
            <a:pPr lvl="1"/>
            <a:r>
              <a:rPr lang="en-GB" sz="1600"/>
              <a:t>In 2025, possession of weapon offences reached highest counts seen across the last four years at 112. This was a 62% increase on the previous year (+43 offences).</a:t>
            </a:r>
          </a:p>
          <a:p>
            <a:r>
              <a:rPr lang="en-GB" sz="1600"/>
              <a:t>Youth Justice Service (YJS) data shows that VAP has consistently been the most common offence type in South Cambridgeshire between 2022 and 2025. In 2025, VAP made up 37% of all offences.</a:t>
            </a:r>
            <a:endParaRPr lang="en-GB" sz="1600">
              <a:cs typeface="Arial"/>
            </a:endParaRPr>
          </a:p>
          <a:p>
            <a:pPr marL="0" indent="0">
              <a:buNone/>
            </a:pPr>
            <a:r>
              <a:rPr lang="en-GB" sz="1600" u="sng"/>
              <a:t>3. Domestic abuse</a:t>
            </a:r>
            <a:endParaRPr lang="en-GB" sz="1600" u="sng">
              <a:cs typeface="Arial"/>
            </a:endParaRPr>
          </a:p>
          <a:p>
            <a:r>
              <a:rPr lang="en-GB" sz="1600"/>
              <a:t>South Cambridgeshire has consistently had the lowest rate of domestic abuse offences per 1,000 population of all districts in Cambridgeshire between 2022 and 2025. In 2025, it had a rate of 13.2 compared to a rate of 16.7 in Cambridgeshire.</a:t>
            </a:r>
            <a:endParaRPr lang="en-GB" sz="1600">
              <a:cs typeface="Arial"/>
            </a:endParaRPr>
          </a:p>
          <a:p>
            <a:r>
              <a:rPr lang="en-GB" sz="1600"/>
              <a:t>Overall, domestic abuse (DA) crimes and incidents saw a notable increase between 2024 and 2025 (+16%, +318).​ ​ </a:t>
            </a:r>
            <a:endParaRPr lang="en-GB" sz="1600">
              <a:cs typeface="Arial"/>
            </a:endParaRPr>
          </a:p>
          <a:p>
            <a:pPr lvl="1"/>
            <a:r>
              <a:rPr lang="en-GB" sz="1600"/>
              <a:t>DA marked crimes also increased in the last year (+7%, +83 crimes).</a:t>
            </a:r>
            <a:endParaRPr lang="en-GB" sz="1600">
              <a:cs typeface="Arial"/>
            </a:endParaRPr>
          </a:p>
          <a:p>
            <a:r>
              <a:rPr lang="en-GB" sz="1600"/>
              <a:t>DA related incidents saw an increase of 18% between 2024 and 2025 (+277 incidents). This is the highest count seen over the last four years.</a:t>
            </a:r>
          </a:p>
          <a:p>
            <a:pPr marL="457200" lvl="1" indent="0">
              <a:buNone/>
            </a:pPr>
            <a:endParaRPr lang="en-GB" sz="1600"/>
          </a:p>
          <a:p>
            <a:pPr marL="457200" lvl="1" indent="0">
              <a:buNone/>
            </a:pPr>
            <a:endParaRPr lang="en-GB" sz="1600"/>
          </a:p>
          <a:p>
            <a:pPr marL="0" indent="0">
              <a:buNone/>
            </a:pPr>
            <a:endParaRPr lang="en-GB" sz="1600"/>
          </a:p>
        </p:txBody>
      </p:sp>
    </p:spTree>
    <p:extLst>
      <p:ext uri="{BB962C8B-B14F-4D97-AF65-F5344CB8AC3E}">
        <p14:creationId xmlns:p14="http://schemas.microsoft.com/office/powerpoint/2010/main" val="2376204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B43E8-9E61-4AA3-ECD0-7564FE8DE5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841F9B-C93C-1E32-3B63-F2431758F5F1}"/>
              </a:ext>
            </a:extLst>
          </p:cNvPr>
          <p:cNvSpPr>
            <a:spLocks noGrp="1"/>
          </p:cNvSpPr>
          <p:nvPr>
            <p:ph type="title"/>
          </p:nvPr>
        </p:nvSpPr>
        <p:spPr>
          <a:xfrm>
            <a:off x="633413" y="465364"/>
            <a:ext cx="10515600" cy="1214438"/>
          </a:xfrm>
        </p:spPr>
        <p:txBody>
          <a:bodyPr/>
          <a:lstStyle/>
          <a:p>
            <a:r>
              <a:rPr lang="en-GB" sz="4000"/>
              <a:t>2.2 Executive Summary – Key Findings</a:t>
            </a:r>
          </a:p>
        </p:txBody>
      </p:sp>
      <p:sp>
        <p:nvSpPr>
          <p:cNvPr id="6" name="Action Button: Go Home 5">
            <a:hlinkClick r:id="rId3" action="ppaction://hlinksldjump" highlightClick="1"/>
            <a:extLst>
              <a:ext uri="{FF2B5EF4-FFF2-40B4-BE49-F238E27FC236}">
                <a16:creationId xmlns:a16="http://schemas.microsoft.com/office/drawing/2014/main" id="{2ACF99A7-FDAB-A8EF-3FA2-F6B6E773220A}"/>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2">
            <a:extLst>
              <a:ext uri="{FF2B5EF4-FFF2-40B4-BE49-F238E27FC236}">
                <a16:creationId xmlns:a16="http://schemas.microsoft.com/office/drawing/2014/main" id="{C5B93EC9-78E1-EAFA-06BE-EB5A5B722EB5}"/>
              </a:ext>
            </a:extLst>
          </p:cNvPr>
          <p:cNvSpPr>
            <a:spLocks noGrp="1"/>
          </p:cNvSpPr>
          <p:nvPr>
            <p:ph idx="1"/>
          </p:nvPr>
        </p:nvSpPr>
        <p:spPr>
          <a:xfrm>
            <a:off x="274864" y="1150484"/>
            <a:ext cx="11642271" cy="5330597"/>
          </a:xfrm>
        </p:spPr>
        <p:txBody>
          <a:bodyPr numCol="1"/>
          <a:lstStyle/>
          <a:p>
            <a:pPr marL="0" indent="0">
              <a:buNone/>
            </a:pPr>
            <a:r>
              <a:rPr lang="en-GB" sz="1600" b="1"/>
              <a:t>Although ASB is part of the “concerning” category, consolidated evidence on ASB from this report has been included below for the CSP to assess.</a:t>
            </a:r>
            <a:endParaRPr lang="en-GB" sz="1600"/>
          </a:p>
          <a:p>
            <a:pPr marL="0" indent="0">
              <a:buNone/>
            </a:pPr>
            <a:r>
              <a:rPr lang="en-GB" sz="1600" u="sng"/>
              <a:t>ASB</a:t>
            </a:r>
          </a:p>
          <a:p>
            <a:r>
              <a:rPr lang="en-GB" sz="1600"/>
              <a:t>South Cambridgeshire has consistently had the lowest rate of ASB per 1,000 population of all districts in Cambridgeshire between 2022 and 2025 after Cambridge City. It currently has a rate of 10.5 compared to a rate of 13.6 in Cambridgeshire.</a:t>
            </a:r>
            <a:endParaRPr lang="en-GB" sz="1600">
              <a:cs typeface="Arial"/>
            </a:endParaRPr>
          </a:p>
          <a:p>
            <a:r>
              <a:rPr lang="en-GB" sz="1600">
                <a:cs typeface="Arial"/>
              </a:rPr>
              <a:t>ASB incidents have followed a steadily increasing trend since 2022. </a:t>
            </a:r>
          </a:p>
          <a:p>
            <a:pPr lvl="1"/>
            <a:r>
              <a:rPr lang="en-GB" sz="1600">
                <a:cs typeface="Arial"/>
              </a:rPr>
              <a:t>Between 2024 and 2025, ASB incidents increased by 6% (+104 incidents) to 1,833 incidents. ASB nuisance accounted for 83% of all ASB recorded in 2025. The high volumes of ASB are concerning.</a:t>
            </a:r>
          </a:p>
          <a:p>
            <a:pPr lvl="1"/>
            <a:r>
              <a:rPr lang="en-GB" sz="1600">
                <a:ea typeface="+mn-lt"/>
                <a:cs typeface="+mn-lt"/>
              </a:rPr>
              <a:t>This change was driven by increase in ‘nuisance’ ASB, and ‘environmental’ ASB, which between 2024 and 2025, increased by 5% (+76 incidents) and 33% (+41 incidents) respectively.</a:t>
            </a:r>
            <a:endParaRPr lang="en-GB" sz="1600"/>
          </a:p>
          <a:p>
            <a:r>
              <a:rPr lang="en-GB" sz="1600"/>
              <a:t>For Youth ASB, South Cambridgeshire has consistently had the lowest rate of Youth ASB per 1,000 population of all districts in Cambridgeshire between 2022 and 2025 (except for 2023 when it had the second lowest rate). It currently has a rate of 2.2 compared to 2.8 in Cambridgeshire.</a:t>
            </a:r>
            <a:endParaRPr lang="en-GB"/>
          </a:p>
          <a:p>
            <a:r>
              <a:rPr lang="en-GB" sz="1600"/>
              <a:t>The proportion of youth-related ASB has varied over the past four years. In 2025, the proportion reached its lowest level in the past four years (21%).</a:t>
            </a:r>
          </a:p>
          <a:p>
            <a:pPr lvl="1"/>
            <a:r>
              <a:rPr lang="en-GB" sz="1600"/>
              <a:t>Between 2024 and 2025, youth-related ASB has decreased by 2% (-8 incidents).​</a:t>
            </a:r>
          </a:p>
          <a:p>
            <a:pPr marL="0" indent="0">
              <a:buNone/>
            </a:pPr>
            <a:endParaRPr lang="en-GB" sz="1600"/>
          </a:p>
        </p:txBody>
      </p:sp>
    </p:spTree>
    <p:extLst>
      <p:ext uri="{BB962C8B-B14F-4D97-AF65-F5344CB8AC3E}">
        <p14:creationId xmlns:p14="http://schemas.microsoft.com/office/powerpoint/2010/main" val="4014287677"/>
      </p:ext>
    </p:extLst>
  </p:cSld>
  <p:clrMapOvr>
    <a:masterClrMapping/>
  </p:clrMapOvr>
</p:sld>
</file>

<file path=ppt/theme/theme1.xml><?xml version="1.0" encoding="utf-8"?>
<a:theme xmlns:a="http://schemas.openxmlformats.org/drawingml/2006/main" name="CCC Powerpoint Theme">
  <a:themeElements>
    <a:clrScheme name="CCC PP slides">
      <a:dk1>
        <a:srgbClr val="000000"/>
      </a:dk1>
      <a:lt1>
        <a:srgbClr val="FFFFFF"/>
      </a:lt1>
      <a:dk2>
        <a:srgbClr val="0B3153"/>
      </a:dk2>
      <a:lt2>
        <a:srgbClr val="E7E6E6"/>
      </a:lt2>
      <a:accent1>
        <a:srgbClr val="00A0E2"/>
      </a:accent1>
      <a:accent2>
        <a:srgbClr val="0B3153"/>
      </a:accent2>
      <a:accent3>
        <a:srgbClr val="7A9B48"/>
      </a:accent3>
      <a:accent4>
        <a:srgbClr val="F18B20"/>
      </a:accent4>
      <a:accent5>
        <a:srgbClr val="AA1C53"/>
      </a:accent5>
      <a:accent6>
        <a:srgbClr val="752E8A"/>
      </a:accent6>
      <a:hlink>
        <a:srgbClr val="0B3153"/>
      </a:hlink>
      <a:folHlink>
        <a:srgbClr val="905A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C Powerpoint Theme" id="{78830DB7-D01F-4433-BE75-DEBD1E092EEB}" vid="{9CA837A1-15EC-4E54-B7E8-A85C34B149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2c5561e-d5a1-4761-9d3e-caffcd84e59f" xsi:nil="true"/>
    <lcf76f155ced4ddcb4097134ff3c332f xmlns="38160366-bcfb-49fe-ae5b-ebd90b6ce091">
      <Terms xmlns="http://schemas.microsoft.com/office/infopath/2007/PartnerControls"/>
    </lcf76f155ced4ddcb4097134ff3c332f>
    <TestExpiryDate xmlns="38160366-bcfb-49fe-ae5b-ebd90b6ce091" xsi:nil="true"/>
    <Email_x0020_Address xmlns="38160366-bcfb-49fe-ae5b-ebd90b6ce091" xsi:nil="true"/>
    <Unique_x0020_Area_x0020_ID xmlns="38160366-bcfb-49fe-ae5b-ebd90b6ce091" xsi:nil="true"/>
    <Company_x0020_Name xmlns="38160366-bcfb-49fe-ae5b-ebd90b6ce091" xsi:nil="true"/>
    <Officercomments xmlns="38160366-bcfb-49fe-ae5b-ebd90b6ce09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467DB035DBAC944ADE7D0414AF03238" ma:contentTypeVersion="23" ma:contentTypeDescription="Create a new document." ma:contentTypeScope="" ma:versionID="ce161b2754a3e75beeafff718254b100">
  <xsd:schema xmlns:xsd="http://www.w3.org/2001/XMLSchema" xmlns:xs="http://www.w3.org/2001/XMLSchema" xmlns:p="http://schemas.microsoft.com/office/2006/metadata/properties" xmlns:ns2="38160366-bcfb-49fe-ae5b-ebd90b6ce091" xmlns:ns3="d2c5561e-d5a1-4761-9d3e-caffcd84e59f" targetNamespace="http://schemas.microsoft.com/office/2006/metadata/properties" ma:root="true" ma:fieldsID="ec827c578696666a4d4315321b3a6075" ns2:_="" ns3:_="">
    <xsd:import namespace="38160366-bcfb-49fe-ae5b-ebd90b6ce091"/>
    <xsd:import namespace="d2c5561e-d5a1-4761-9d3e-caffcd84e59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Location" minOccurs="0"/>
                <xsd:element ref="ns2:MediaServiceSearchProperties" minOccurs="0"/>
                <xsd:element ref="ns2:TestExpiryDate" minOccurs="0"/>
                <xsd:element ref="ns2:MediaServiceBillingMetadata" minOccurs="0"/>
                <xsd:element ref="ns2:Unique_x0020_Area_x0020_ID" minOccurs="0"/>
                <xsd:element ref="ns2:Email_x0020_Address" minOccurs="0"/>
                <xsd:element ref="ns2:Company_x0020_Name" minOccurs="0"/>
                <xsd:element ref="ns2:Officer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160366-bcfb-49fe-ae5b-ebd90b6ce0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a33aaf0-d2be-4910-a308-718f043c10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TestExpiryDate" ma:index="23" nillable="true" ma:displayName="Test Expiry Date" ma:description="TEst-  date document wouild be due to expire" ma:format="DateTime" ma:internalName="TestExpiryDate">
      <xsd:simpleType>
        <xsd:restriction base="dms:DateTime"/>
      </xsd:simpleType>
    </xsd:element>
    <xsd:element name="MediaServiceBillingMetadata" ma:index="24" nillable="true" ma:displayName="MediaServiceBillingMetadata" ma:hidden="true" ma:internalName="MediaServiceBillingMetadata" ma:readOnly="true">
      <xsd:simpleType>
        <xsd:restriction base="dms:Note"/>
      </xsd:simpleType>
    </xsd:element>
    <xsd:element name="Unique_x0020_Area_x0020_ID" ma:index="25" nillable="true" ma:displayName="Unique Area ID" ma:internalName="Unique_x0020_Area_x0020_ID">
      <xsd:simpleType>
        <xsd:restriction base="dms:Text"/>
      </xsd:simpleType>
    </xsd:element>
    <xsd:element name="Email_x0020_Address" ma:index="26" nillable="true" ma:displayName="Email Address" ma:internalName="Email_x0020_Address">
      <xsd:simpleType>
        <xsd:restriction base="dms:Text">
          <xsd:maxLength value="255"/>
        </xsd:restriction>
      </xsd:simpleType>
    </xsd:element>
    <xsd:element name="Company_x0020_Name" ma:index="27" nillable="true" ma:displayName="Company Name" ma:internalName="Company_x0020_Name">
      <xsd:simpleType>
        <xsd:restriction base="dms:Text"/>
      </xsd:simpleType>
    </xsd:element>
    <xsd:element name="Officercomments" ma:index="28" nillable="true" ma:displayName="Officer comments" ma:format="Dropdown" ma:internalName="Officer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2c5561e-d5a1-4761-9d3e-caffcd84e59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e3b12a5-4582-46ba-9309-d972dc8876db}" ma:internalName="TaxCatchAll" ma:showField="CatchAllData" ma:web="d2c5561e-d5a1-4761-9d3e-caffcd84e5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F8B9E3-5673-4F8D-8223-DE3C1FDEF93D}">
  <ds:schemaRefs>
    <ds:schemaRef ds:uri="38160366-bcfb-49fe-ae5b-ebd90b6ce091"/>
    <ds:schemaRef ds:uri="d2c5561e-d5a1-4761-9d3e-caffcd84e59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4096BEB-332F-4D94-A2AE-F77326861BF0}">
  <ds:schemaRefs>
    <ds:schemaRef ds:uri="http://schemas.microsoft.com/sharepoint/v3/contenttype/forms"/>
  </ds:schemaRefs>
</ds:datastoreItem>
</file>

<file path=customXml/itemProps3.xml><?xml version="1.0" encoding="utf-8"?>
<ds:datastoreItem xmlns:ds="http://schemas.openxmlformats.org/officeDocument/2006/customXml" ds:itemID="{6692EB64-B8C3-47CF-9689-6E6A0B6DBC67}">
  <ds:schemaRefs>
    <ds:schemaRef ds:uri="38160366-bcfb-49fe-ae5b-ebd90b6ce091"/>
    <ds:schemaRef ds:uri="d2c5561e-d5a1-4761-9d3e-caffcd84e59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CCC Powerpoint Theme</Template>
  <Application>Microsoft Office PowerPoint</Application>
  <PresentationFormat>Widescreen</PresentationFormat>
  <Slides>69</Slides>
  <Notes>30</Notes>
  <HiddenSlides>0</HiddenSlide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CCC Powerpoint Theme</vt:lpstr>
      <vt:lpstr>South Cambridgeshire Strategic Assessment</vt:lpstr>
      <vt:lpstr>Contents</vt:lpstr>
      <vt:lpstr>Contents</vt:lpstr>
      <vt:lpstr>1. Purpose</vt:lpstr>
      <vt:lpstr>2.1 Executive Summary - Overview</vt:lpstr>
      <vt:lpstr>2.2 Executive Summary – Key Findings</vt:lpstr>
      <vt:lpstr>2.2 Executive Summary – Key Findings</vt:lpstr>
      <vt:lpstr>2.2 Executive Summary – Key Findings</vt:lpstr>
      <vt:lpstr>2.2 Executive Summary – Key Findings</vt:lpstr>
      <vt:lpstr>2.3 Executive Summary - Recommendations</vt:lpstr>
      <vt:lpstr>2.3 Executive Summary - Recommendations</vt:lpstr>
      <vt:lpstr>2.3 Executive Summary - Recommendations</vt:lpstr>
      <vt:lpstr>3. CSP Aims</vt:lpstr>
      <vt:lpstr>4. Statutory Duties</vt:lpstr>
      <vt:lpstr>5. Introduction</vt:lpstr>
      <vt:lpstr>6. Comparison to 2024</vt:lpstr>
      <vt:lpstr>6. Comparison to 2024</vt:lpstr>
      <vt:lpstr>7. Community Safety Trends to Note</vt:lpstr>
      <vt:lpstr>8.1 Crime Overview</vt:lpstr>
      <vt:lpstr>8.2 Personal Loss</vt:lpstr>
      <vt:lpstr>8.3 Commercial Loss</vt:lpstr>
      <vt:lpstr>8.4 Shoplifting</vt:lpstr>
      <vt:lpstr>8.4 Shoplifting</vt:lpstr>
      <vt:lpstr>8.4 Shoplifting</vt:lpstr>
      <vt:lpstr>8.4 Shoplifting – Dip Sample</vt:lpstr>
      <vt:lpstr>8.5 Violence Against the Person (VAP)</vt:lpstr>
      <vt:lpstr>8.5 Violence Against the Person (VAP)</vt:lpstr>
      <vt:lpstr>8.5 Violence Against the Person (VAP)</vt:lpstr>
      <vt:lpstr>8.5 Violence Against the Person (VAP)</vt:lpstr>
      <vt:lpstr>8.5 VAP - Possession of Weapons and Knife Crime</vt:lpstr>
      <vt:lpstr>8.6 Sexual Offences</vt:lpstr>
      <vt:lpstr>8.6 Sexual Offences</vt:lpstr>
      <vt:lpstr>8.6 Sexual Offences</vt:lpstr>
      <vt:lpstr>8.7 Miscellaneous Crimes Against Society</vt:lpstr>
      <vt:lpstr>8.8 Domestic Abuse</vt:lpstr>
      <vt:lpstr>8.8 Domestic Abuse</vt:lpstr>
      <vt:lpstr>8.8 Domestic Abuse</vt:lpstr>
      <vt:lpstr>8.8 Domestic Abuse</vt:lpstr>
      <vt:lpstr>8.9 Modern Slavery</vt:lpstr>
      <vt:lpstr>8.9 Modern Slavery</vt:lpstr>
      <vt:lpstr>8.9 Modern Slavery</vt:lpstr>
      <vt:lpstr>8.10 County Lines</vt:lpstr>
      <vt:lpstr>8.11 Child Sexual Exploitation (CSE)</vt:lpstr>
      <vt:lpstr>8.12 Drug Offences</vt:lpstr>
      <vt:lpstr>8.12 Drug Offences</vt:lpstr>
      <vt:lpstr>8.13 Anti-Social Behaviour (ASB)</vt:lpstr>
      <vt:lpstr>8.13 Anti-Social Behaviour (ASB)</vt:lpstr>
      <vt:lpstr>8.13 ASB - Youth-related Anti-Social Behaviour (ASB) </vt:lpstr>
      <vt:lpstr>8.13 ASB - Youth-related Anti-Social Behaviour (ASB) </vt:lpstr>
      <vt:lpstr>8.14 Hate Crime</vt:lpstr>
      <vt:lpstr>8.15 Arson and Criminal Damage</vt:lpstr>
      <vt:lpstr>8.15 Arson and Criminal Damage</vt:lpstr>
      <vt:lpstr>8.16 Fires</vt:lpstr>
      <vt:lpstr>8.16 Deliberate Fires</vt:lpstr>
      <vt:lpstr>8.16 Deliberate Fires</vt:lpstr>
      <vt:lpstr>8.17 Probation</vt:lpstr>
      <vt:lpstr>8.17 Probation</vt:lpstr>
      <vt:lpstr>8.18 Youth Justice Service</vt:lpstr>
      <vt:lpstr>8.18 Youth Justice Service</vt:lpstr>
      <vt:lpstr>8.18 Youth Justice Service</vt:lpstr>
      <vt:lpstr>8.19 Offence types that saw no notable change or have decreased in the last year</vt:lpstr>
      <vt:lpstr>8.20 Geographic Analysis</vt:lpstr>
      <vt:lpstr>9. IMD</vt:lpstr>
      <vt:lpstr>9. IMD</vt:lpstr>
      <vt:lpstr>10. Relevant Links</vt:lpstr>
      <vt:lpstr>10. Relevant Links</vt:lpstr>
      <vt:lpstr>11. Glossary</vt:lpstr>
      <vt:lpstr>11. Glossary</vt:lpstr>
      <vt:lpstr>11. Glossary</vt:lpstr>
    </vt:vector>
  </TitlesOfParts>
  <Company>Cambridgeshire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Alexandra Miles;Michael.Yates@cambridgeshire.gov.uk;Uche.Ezekwueme@cambridgeshire.gov.uk;Leigh.Roberts@cambridgeshire.gov.uk</dc:creator>
  <cp:revision>2</cp:revision>
  <dcterms:created xsi:type="dcterms:W3CDTF">2025-11-06T12:38:18Z</dcterms:created>
  <dcterms:modified xsi:type="dcterms:W3CDTF">2026-05-29T10:43:32Z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0x0101006467DB035DBAC944ADE7D0414AF03238</vt:lpwstr>
  </property>
  <property fmtid="{D5CDD505-2E9C-101B-9397-08002B2CF9AE}" pid="3" name="MediaServiceImageTags">
    <vt:lpwstr/>
  </property>
</Properties>
</file>