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4"/>
  </p:notesMasterIdLst>
  <p:sldIdLst>
    <p:sldId id="256" r:id="rId5"/>
    <p:sldId id="257" r:id="rId6"/>
    <p:sldId id="308" r:id="rId7"/>
    <p:sldId id="258" r:id="rId8"/>
    <p:sldId id="260" r:id="rId9"/>
    <p:sldId id="320" r:id="rId10"/>
    <p:sldId id="350" r:id="rId11"/>
    <p:sldId id="351" r:id="rId12"/>
    <p:sldId id="352" r:id="rId13"/>
    <p:sldId id="283" r:id="rId14"/>
    <p:sldId id="353" r:id="rId15"/>
    <p:sldId id="358" r:id="rId16"/>
    <p:sldId id="261" r:id="rId17"/>
    <p:sldId id="347" r:id="rId18"/>
    <p:sldId id="348" r:id="rId19"/>
    <p:sldId id="349" r:id="rId20"/>
    <p:sldId id="262" r:id="rId21"/>
    <p:sldId id="265" r:id="rId22"/>
    <p:sldId id="264" r:id="rId23"/>
    <p:sldId id="286" r:id="rId24"/>
    <p:sldId id="312" r:id="rId25"/>
    <p:sldId id="266" r:id="rId26"/>
    <p:sldId id="267" r:id="rId27"/>
    <p:sldId id="314" r:id="rId28"/>
    <p:sldId id="269" r:id="rId29"/>
    <p:sldId id="318" r:id="rId30"/>
    <p:sldId id="339" r:id="rId31"/>
    <p:sldId id="344" r:id="rId32"/>
    <p:sldId id="270" r:id="rId33"/>
    <p:sldId id="271" r:id="rId34"/>
    <p:sldId id="272" r:id="rId35"/>
    <p:sldId id="273" r:id="rId36"/>
    <p:sldId id="274" r:id="rId37"/>
    <p:sldId id="342" r:id="rId38"/>
    <p:sldId id="285" r:id="rId39"/>
    <p:sldId id="310" r:id="rId40"/>
    <p:sldId id="288" r:id="rId41"/>
    <p:sldId id="292" r:id="rId42"/>
    <p:sldId id="297" r:id="rId43"/>
    <p:sldId id="309" r:id="rId44"/>
    <p:sldId id="300" r:id="rId45"/>
    <p:sldId id="299" r:id="rId46"/>
    <p:sldId id="298" r:id="rId47"/>
    <p:sldId id="313" r:id="rId48"/>
    <p:sldId id="276" r:id="rId49"/>
    <p:sldId id="278" r:id="rId50"/>
    <p:sldId id="340" r:id="rId51"/>
    <p:sldId id="301" r:id="rId52"/>
    <p:sldId id="341" r:id="rId53"/>
    <p:sldId id="279" r:id="rId54"/>
    <p:sldId id="302" r:id="rId55"/>
    <p:sldId id="280" r:id="rId56"/>
    <p:sldId id="316" r:id="rId57"/>
    <p:sldId id="282" r:id="rId58"/>
    <p:sldId id="335" r:id="rId59"/>
    <p:sldId id="333" r:id="rId60"/>
    <p:sldId id="343" r:id="rId61"/>
    <p:sldId id="345" r:id="rId62"/>
    <p:sldId id="346" r:id="rId63"/>
    <p:sldId id="294" r:id="rId64"/>
    <p:sldId id="303" r:id="rId65"/>
    <p:sldId id="315" r:id="rId66"/>
    <p:sldId id="354" r:id="rId67"/>
    <p:sldId id="311" r:id="rId68"/>
    <p:sldId id="359" r:id="rId69"/>
    <p:sldId id="360" r:id="rId70"/>
    <p:sldId id="321" r:id="rId71"/>
    <p:sldId id="361" r:id="rId72"/>
    <p:sldId id="322" r:id="rId7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827AA852-6583-DF3E-AF12-7C3DA176FF17}" name="Uche Ezekwueme" initials="UE" userId="S::Uche.Ezekwueme@cambridgeshire.gov.uk::0656431d-534f-40c9-bbbe-f71a8128eefc" providerId="AD"/>
  <p188:author id="{CFD29354-E383-51BB-29B6-10695D3DB475}" name="Michael Yates" initials="MY" userId="S::Michael.Yates@cambridgeshire.gov.uk::06a0a663-53fd-4d24-9a36-524d3b59d61e" providerId="AD"/>
  <p188:author id="{77EE2058-6EBE-87ED-1FCA-B72BE11C40D5}" name="Alexandra Miles" initials="AM" userId="S::alexandra.miles@cambridgeshire.gov.uk::ab94794a-6e9f-4704-9f25-6cda48cdfd9d" providerId="AD"/>
  <p188:author id="{14508A64-452C-D305-809B-F2E1442B234B}" name="Jack Hicks" initials="JH" userId="S::Jack.Hicks@cambridgeshire.gov.uk::2b9c6a7b-eab9-4479-83cf-004ae7932934" providerId="AD"/>
  <p188:author id="{4AE7229A-B3FE-0EF3-0F5A-A5C175C10186}" name="Leigh Roberts" initials="LR" userId="S::Leigh.Roberts@cambridgeshire.gov.uk::cf05d133-2b7b-4f25-9223-ee78c0d66fa8" providerId="AD"/>
  <p188:author id="{FC3093FC-FAE4-6800-D6F8-27F1809C8328}" name="Alexandra Miles" initials="AM" userId="S::Alexandra.Miles@cambridgeshire.gov.uk::ab94794a-6e9f-4704-9f25-6cda48cdfd9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F7C756-C918-1FE0-9EF7-E578D2E41C9B}" v="2" dt="2026-05-26T13:48:33.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E9D6D-BCA0-4D2A-AD75-A671E07292E2}" type="datetimeFigureOut">
              <a:rPr lang="en-GB" smtClean="0"/>
              <a:t>29/05/2026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9FAAE-178E-4C68-9200-BB27F4A33DC9}" type="slidenum">
              <a:rPr lang="en-GB" smtClean="0"/>
              <a:t>‹#›</a:t>
            </a:fld>
            <a:endParaRPr lang="en-GB"/>
          </a:p>
        </p:txBody>
      </p:sp>
    </p:spTree>
    <p:extLst>
      <p:ext uri="{BB962C8B-B14F-4D97-AF65-F5344CB8AC3E}">
        <p14:creationId xmlns:p14="http://schemas.microsoft.com/office/powerpoint/2010/main" val="192145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mbridgeshireinsight.org.uk/communitysafety/community-safety-partnerships/cambridge-city/"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6</a:t>
            </a:fld>
            <a:endParaRPr lang="en-GB"/>
          </a:p>
        </p:txBody>
      </p:sp>
    </p:spTree>
    <p:extLst>
      <p:ext uri="{BB962C8B-B14F-4D97-AF65-F5344CB8AC3E}">
        <p14:creationId xmlns:p14="http://schemas.microsoft.com/office/powerpoint/2010/main" val="523942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30</a:t>
            </a:fld>
            <a:endParaRPr lang="en-GB"/>
          </a:p>
        </p:txBody>
      </p:sp>
    </p:spTree>
    <p:extLst>
      <p:ext uri="{BB962C8B-B14F-4D97-AF65-F5344CB8AC3E}">
        <p14:creationId xmlns:p14="http://schemas.microsoft.com/office/powerpoint/2010/main" val="264278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should be noted that at the time of writing this report there is a lot of media coverage on the Epstein files which might have influenced the increase in reported sexual offences.</a:t>
            </a:r>
          </a:p>
        </p:txBody>
      </p:sp>
      <p:sp>
        <p:nvSpPr>
          <p:cNvPr id="4" name="Slide Number Placeholder 3"/>
          <p:cNvSpPr>
            <a:spLocks noGrp="1"/>
          </p:cNvSpPr>
          <p:nvPr>
            <p:ph type="sldNum" sz="quarter" idx="5"/>
          </p:nvPr>
        </p:nvSpPr>
        <p:spPr/>
        <p:txBody>
          <a:bodyPr/>
          <a:lstStyle/>
          <a:p>
            <a:fld id="{8C49FAAE-178E-4C68-9200-BB27F4A33DC9}" type="slidenum">
              <a:rPr lang="en-GB" smtClean="0"/>
              <a:t>31</a:t>
            </a:fld>
            <a:endParaRPr lang="en-GB"/>
          </a:p>
        </p:txBody>
      </p:sp>
    </p:spTree>
    <p:extLst>
      <p:ext uri="{BB962C8B-B14F-4D97-AF65-F5344CB8AC3E}">
        <p14:creationId xmlns:p14="http://schemas.microsoft.com/office/powerpoint/2010/main" val="2680199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Reporting sexual offences does not always happen immediately after the offence has occurred. Analysis has been completed on the difference between the date an offence was recorded by the police and the date when the offence occurred. It should be noted that offences can span a wide time period, and analysis here focuses on the offence start date rather than the offence end date due to data completeness. </a:t>
            </a:r>
          </a:p>
        </p:txBody>
      </p:sp>
      <p:sp>
        <p:nvSpPr>
          <p:cNvPr id="4" name="Slide Number Placeholder 3"/>
          <p:cNvSpPr>
            <a:spLocks noGrp="1"/>
          </p:cNvSpPr>
          <p:nvPr>
            <p:ph type="sldNum" sz="quarter" idx="5"/>
          </p:nvPr>
        </p:nvSpPr>
        <p:spPr/>
        <p:txBody>
          <a:bodyPr/>
          <a:lstStyle/>
          <a:p>
            <a:fld id="{8C49FAAE-178E-4C68-9200-BB27F4A33DC9}" type="slidenum">
              <a:rPr lang="en-GB" smtClean="0"/>
              <a:t>33</a:t>
            </a:fld>
            <a:endParaRPr lang="en-GB"/>
          </a:p>
        </p:txBody>
      </p:sp>
    </p:spTree>
    <p:extLst>
      <p:ext uri="{BB962C8B-B14F-4D97-AF65-F5344CB8AC3E}">
        <p14:creationId xmlns:p14="http://schemas.microsoft.com/office/powerpoint/2010/main" val="156791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3DC7C-EF3A-39D7-2AC7-E72BB05BC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4C745-E122-40EB-FCC6-D9A7EEAE8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A0638-A42C-013F-8AD8-9A5C212641F1}"/>
              </a:ext>
            </a:extLst>
          </p:cNvPr>
          <p:cNvSpPr>
            <a:spLocks noGrp="1"/>
          </p:cNvSpPr>
          <p:nvPr>
            <p:ph type="body" idx="1"/>
          </p:nvPr>
        </p:nvSpPr>
        <p:spPr/>
        <p:txBody>
          <a:bodyPr/>
          <a:lstStyle/>
          <a:p>
            <a:r>
              <a:rPr lang="en-GB" sz="1200">
                <a:cs typeface="Arial" panose="020B0604020202020204" pitchFamily="34" charset="0"/>
              </a:rPr>
              <a:t>During the further analysis, it was highlighted that some of the offence groups may be relevant in the context of sexual offences. However, due to the Home Office Counting Rules, these offences are not recorded under ‘sexual offences’. These include: </a:t>
            </a:r>
          </a:p>
          <a:p>
            <a:pPr marL="171450" indent="-171450">
              <a:buFontTx/>
              <a:buChar char="-"/>
            </a:pPr>
            <a:r>
              <a:rPr lang="en-GB" sz="1200">
                <a:cs typeface="Arial" panose="020B0604020202020204" pitchFamily="34" charset="0"/>
              </a:rPr>
              <a:t>Take or to make or to distribute indecent photographs or pseudo- photographs, of children.</a:t>
            </a:r>
          </a:p>
          <a:p>
            <a:pPr marL="171450" indent="-171450">
              <a:buFontTx/>
              <a:buChar char="-"/>
            </a:pPr>
            <a:r>
              <a:rPr lang="en-GB" sz="1200">
                <a:cs typeface="Arial" panose="020B0604020202020204" pitchFamily="34" charset="0"/>
              </a:rPr>
              <a:t>Possession of an indecent or pseudo indecent photo of a child.</a:t>
            </a:r>
          </a:p>
          <a:p>
            <a:pPr marL="171450" indent="-171450">
              <a:buFontTx/>
              <a:buChar char="-"/>
            </a:pPr>
            <a:r>
              <a:rPr lang="en-GB" sz="1200">
                <a:cs typeface="Arial" panose="020B0604020202020204" pitchFamily="34" charset="0"/>
              </a:rPr>
              <a:t>Possession of extreme pornographic image - a person performing an act of intercourse or oral sex with an animal (whether dead or alive) (bestiality).</a:t>
            </a:r>
          </a:p>
          <a:p>
            <a:pPr marL="0" indent="0">
              <a:buFontTx/>
              <a:buNone/>
            </a:pPr>
            <a:r>
              <a:rPr lang="en-GB" sz="1200">
                <a:cs typeface="Arial" panose="020B0604020202020204" pitchFamily="34" charset="0"/>
              </a:rPr>
              <a:t> </a:t>
            </a:r>
          </a:p>
          <a:p>
            <a:pPr marL="0" indent="0">
              <a:buFontTx/>
              <a:buNone/>
            </a:pPr>
            <a:r>
              <a:rPr lang="en-GB" sz="1200">
                <a:cs typeface="Arial" panose="020B0604020202020204" pitchFamily="34" charset="0"/>
              </a:rPr>
              <a:t>After querying this with Cambridgeshire Constabulary, it was highlighted that </a:t>
            </a:r>
            <a:r>
              <a:rPr lang="en-GB" sz="1200" kern="1200">
                <a:solidFill>
                  <a:schemeClr val="tx1"/>
                </a:solidFill>
                <a:effectLst/>
                <a:latin typeface="+mn-lt"/>
                <a:ea typeface="+mn-ea"/>
                <a:cs typeface="+mn-cs"/>
              </a:rPr>
              <a:t>the three offences are part of the Obscene Publications sub-section within the Miscellaneous Crimes against Society section of the Home office Counting Rules (HOCR). It was </a:t>
            </a:r>
            <a:r>
              <a:rPr lang="en-GB" sz="1200">
                <a:cs typeface="Arial" panose="020B0604020202020204" pitchFamily="34" charset="0"/>
              </a:rPr>
              <a:t>suggested that these specific offences may be more aligned to ‘obscene publications’ as opposed to direct sexual offences.</a:t>
            </a:r>
          </a:p>
        </p:txBody>
      </p:sp>
      <p:sp>
        <p:nvSpPr>
          <p:cNvPr id="4" name="Slide Number Placeholder 3">
            <a:extLst>
              <a:ext uri="{FF2B5EF4-FFF2-40B4-BE49-F238E27FC236}">
                <a16:creationId xmlns:a16="http://schemas.microsoft.com/office/drawing/2014/main" id="{720B0796-14C2-3792-384C-D4C4AEBA8E70}"/>
              </a:ext>
            </a:extLst>
          </p:cNvPr>
          <p:cNvSpPr>
            <a:spLocks noGrp="1"/>
          </p:cNvSpPr>
          <p:nvPr>
            <p:ph type="sldNum" sz="quarter" idx="5"/>
          </p:nvPr>
        </p:nvSpPr>
        <p:spPr/>
        <p:txBody>
          <a:bodyPr/>
          <a:lstStyle/>
          <a:p>
            <a:fld id="{8C49FAAE-178E-4C68-9200-BB27F4A33DC9}" type="slidenum">
              <a:rPr lang="en-GB" smtClean="0"/>
              <a:t>34</a:t>
            </a:fld>
            <a:endParaRPr lang="en-GB"/>
          </a:p>
        </p:txBody>
      </p:sp>
    </p:spTree>
    <p:extLst>
      <p:ext uri="{BB962C8B-B14F-4D97-AF65-F5344CB8AC3E}">
        <p14:creationId xmlns:p14="http://schemas.microsoft.com/office/powerpoint/2010/main" val="21928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35</a:t>
            </a:fld>
            <a:endParaRPr lang="en-GB"/>
          </a:p>
        </p:txBody>
      </p:sp>
    </p:spTree>
    <p:extLst>
      <p:ext uri="{BB962C8B-B14F-4D97-AF65-F5344CB8AC3E}">
        <p14:creationId xmlns:p14="http://schemas.microsoft.com/office/powerpoint/2010/main" val="3495947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47CA-2CCA-0A14-A5D0-AECA69B46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E342E-229B-2B22-962E-88B1AFE47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02CCF-7865-18EC-AD37-B6D2A5AB41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decrease seen in YE September 2023 is likely to have been impacted by the change in new Home Office counting rules introduced in April 2023. This was referenced in the previous strategic assessment, which can be found here: </a:t>
            </a:r>
            <a:r>
              <a:rPr lang="en-GB">
                <a:hlinkClick r:id="rId3"/>
              </a:rPr>
              <a:t>Cambridgeshire &amp; Peterborough Insight – Crime &amp; Community Safety – Community Safety Partnerships – Cambridge City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increase in incidents was said by Cambridgeshire Constabulary to potentially be a result of online incident reporting making it more accessible for people to raise concerns and report incidents.</a:t>
            </a:r>
          </a:p>
          <a:p>
            <a:endParaRPr lang="en-GB"/>
          </a:p>
        </p:txBody>
      </p:sp>
      <p:sp>
        <p:nvSpPr>
          <p:cNvPr id="4" name="Slide Number Placeholder 3">
            <a:extLst>
              <a:ext uri="{FF2B5EF4-FFF2-40B4-BE49-F238E27FC236}">
                <a16:creationId xmlns:a16="http://schemas.microsoft.com/office/drawing/2014/main" id="{7F578BA5-16A9-F0E7-1D65-DBE15D8C40CD}"/>
              </a:ext>
            </a:extLst>
          </p:cNvPr>
          <p:cNvSpPr>
            <a:spLocks noGrp="1"/>
          </p:cNvSpPr>
          <p:nvPr>
            <p:ph type="sldNum" sz="quarter" idx="5"/>
          </p:nvPr>
        </p:nvSpPr>
        <p:spPr/>
        <p:txBody>
          <a:bodyPr/>
          <a:lstStyle/>
          <a:p>
            <a:fld id="{8C49FAAE-178E-4C68-9200-BB27F4A33DC9}" type="slidenum">
              <a:rPr lang="en-GB" smtClean="0"/>
              <a:t>36</a:t>
            </a:fld>
            <a:endParaRPr lang="en-GB"/>
          </a:p>
        </p:txBody>
      </p:sp>
    </p:spTree>
    <p:extLst>
      <p:ext uri="{BB962C8B-B14F-4D97-AF65-F5344CB8AC3E}">
        <p14:creationId xmlns:p14="http://schemas.microsoft.com/office/powerpoint/2010/main" val="3715307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39</a:t>
            </a:fld>
            <a:endParaRPr lang="en-GB"/>
          </a:p>
        </p:txBody>
      </p:sp>
    </p:spTree>
    <p:extLst>
      <p:ext uri="{BB962C8B-B14F-4D97-AF65-F5344CB8AC3E}">
        <p14:creationId xmlns:p14="http://schemas.microsoft.com/office/powerpoint/2010/main" val="180265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68BF-2E59-8C02-5437-AD66CAAC2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DD31F-2384-BE40-2AD6-C9D376C9F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326D7-DFFC-1B6E-0199-1BC1089C45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Arial" panose="020B0604020202020204" pitchFamily="34" charset="0"/>
              </a:rPr>
              <a:t>Note that this does not necessarily reflect that Cambridgeshire Constabulary was the responsible police force. See technical notes on the NRM process in Appendix A.6 NRM data.</a:t>
            </a:r>
          </a:p>
          <a:p>
            <a:endParaRPr lang="en-GB"/>
          </a:p>
        </p:txBody>
      </p:sp>
      <p:sp>
        <p:nvSpPr>
          <p:cNvPr id="4" name="Slide Number Placeholder 3">
            <a:extLst>
              <a:ext uri="{FF2B5EF4-FFF2-40B4-BE49-F238E27FC236}">
                <a16:creationId xmlns:a16="http://schemas.microsoft.com/office/drawing/2014/main" id="{C64B8893-49A5-3D89-FFF2-A0C935A38613}"/>
              </a:ext>
            </a:extLst>
          </p:cNvPr>
          <p:cNvSpPr>
            <a:spLocks noGrp="1"/>
          </p:cNvSpPr>
          <p:nvPr>
            <p:ph type="sldNum" sz="quarter" idx="5"/>
          </p:nvPr>
        </p:nvSpPr>
        <p:spPr/>
        <p:txBody>
          <a:bodyPr/>
          <a:lstStyle/>
          <a:p>
            <a:fld id="{8C49FAAE-178E-4C68-9200-BB27F4A33DC9}" type="slidenum">
              <a:rPr lang="en-GB" smtClean="0"/>
              <a:t>40</a:t>
            </a:fld>
            <a:endParaRPr lang="en-GB"/>
          </a:p>
        </p:txBody>
      </p:sp>
    </p:spTree>
    <p:extLst>
      <p:ext uri="{BB962C8B-B14F-4D97-AF65-F5344CB8AC3E}">
        <p14:creationId xmlns:p14="http://schemas.microsoft.com/office/powerpoint/2010/main" val="48511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E037-B084-944A-8470-73F91C8E2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24BBA-E350-D426-81CA-697BE33BD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B0301-EE3D-AE51-702D-DE5B23530A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These numbers should not be taken as a true representation of the levels of modern slavery offending in Fenland, or countywide, due to high levels of underreporting for this crime type. It should also be noted that local district boundaries are irrelevant to the trafficking and exploitation of people as organised crime gangs are known to move people within the UK. The Partnership should work closely with cross-border agencies.</a:t>
            </a:r>
          </a:p>
          <a:p>
            <a:endParaRPr lang="en-GB"/>
          </a:p>
        </p:txBody>
      </p:sp>
      <p:sp>
        <p:nvSpPr>
          <p:cNvPr id="4" name="Slide Number Placeholder 3">
            <a:extLst>
              <a:ext uri="{FF2B5EF4-FFF2-40B4-BE49-F238E27FC236}">
                <a16:creationId xmlns:a16="http://schemas.microsoft.com/office/drawing/2014/main" id="{D0EFCDAC-73F9-2048-271F-A76819373264}"/>
              </a:ext>
            </a:extLst>
          </p:cNvPr>
          <p:cNvSpPr>
            <a:spLocks noGrp="1"/>
          </p:cNvSpPr>
          <p:nvPr>
            <p:ph type="sldNum" sz="quarter" idx="5"/>
          </p:nvPr>
        </p:nvSpPr>
        <p:spPr/>
        <p:txBody>
          <a:bodyPr/>
          <a:lstStyle/>
          <a:p>
            <a:fld id="{8C49FAAE-178E-4C68-9200-BB27F4A33DC9}" type="slidenum">
              <a:rPr lang="en-GB" smtClean="0"/>
              <a:t>41</a:t>
            </a:fld>
            <a:endParaRPr lang="en-GB"/>
          </a:p>
        </p:txBody>
      </p:sp>
    </p:spTree>
    <p:extLst>
      <p:ext uri="{BB962C8B-B14F-4D97-AF65-F5344CB8AC3E}">
        <p14:creationId xmlns:p14="http://schemas.microsoft.com/office/powerpoint/2010/main" val="4215782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7AF5-25FB-F733-1D73-61DB1B9D6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850B3-0F46-6DAF-D886-A60DCE38E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30F53-76D1-D8E6-03B1-3B5E662B9D1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F9432D5-14FF-7D43-6BFD-909F26E17834}"/>
              </a:ext>
            </a:extLst>
          </p:cNvPr>
          <p:cNvSpPr>
            <a:spLocks noGrp="1"/>
          </p:cNvSpPr>
          <p:nvPr>
            <p:ph type="sldNum" sz="quarter" idx="5"/>
          </p:nvPr>
        </p:nvSpPr>
        <p:spPr/>
        <p:txBody>
          <a:bodyPr/>
          <a:lstStyle/>
          <a:p>
            <a:fld id="{8C49FAAE-178E-4C68-9200-BB27F4A33DC9}" type="slidenum">
              <a:rPr lang="en-GB" smtClean="0"/>
              <a:t>42</a:t>
            </a:fld>
            <a:endParaRPr lang="en-GB"/>
          </a:p>
        </p:txBody>
      </p:sp>
    </p:spTree>
    <p:extLst>
      <p:ext uri="{BB962C8B-B14F-4D97-AF65-F5344CB8AC3E}">
        <p14:creationId xmlns:p14="http://schemas.microsoft.com/office/powerpoint/2010/main" val="137192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C0DE3-F53B-BE97-C2FF-4FF013ED4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78DC0-9F40-F0BC-915E-603339FD0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F2415-2A85-7288-6332-63F316EC2CB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3D3564-2D66-7C73-CBAE-7450A8CEB87B}"/>
              </a:ext>
            </a:extLst>
          </p:cNvPr>
          <p:cNvSpPr>
            <a:spLocks noGrp="1"/>
          </p:cNvSpPr>
          <p:nvPr>
            <p:ph type="sldNum" sz="quarter" idx="5"/>
          </p:nvPr>
        </p:nvSpPr>
        <p:spPr/>
        <p:txBody>
          <a:bodyPr/>
          <a:lstStyle/>
          <a:p>
            <a:fld id="{8C49FAAE-178E-4C68-9200-BB27F4A33DC9}" type="slidenum">
              <a:rPr lang="en-GB" smtClean="0"/>
              <a:t>7</a:t>
            </a:fld>
            <a:endParaRPr lang="en-GB"/>
          </a:p>
        </p:txBody>
      </p:sp>
    </p:spTree>
    <p:extLst>
      <p:ext uri="{BB962C8B-B14F-4D97-AF65-F5344CB8AC3E}">
        <p14:creationId xmlns:p14="http://schemas.microsoft.com/office/powerpoint/2010/main" val="1424719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14D3-9ECE-7BCF-BE33-2478BE41E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849E2-01FB-CD8B-4244-1E03014FC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14454-3A1B-8154-EB8C-87B18801E5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CSE is a marker that can be applied to any offence that fits the criteria for CSE by police. It is worth noting that like other markers that can be applied there is a potential level of inconsistency in the application of the marker. It would be worth investigating how reliable the marker is as an accurate reflection of CSE crimes within the local police data. </a:t>
            </a:r>
          </a:p>
          <a:p>
            <a:endParaRPr lang="en-GB"/>
          </a:p>
        </p:txBody>
      </p:sp>
      <p:sp>
        <p:nvSpPr>
          <p:cNvPr id="4" name="Slide Number Placeholder 3">
            <a:extLst>
              <a:ext uri="{FF2B5EF4-FFF2-40B4-BE49-F238E27FC236}">
                <a16:creationId xmlns:a16="http://schemas.microsoft.com/office/drawing/2014/main" id="{1F559DB3-6DAB-4AD2-C7F5-F5F221FFD6EF}"/>
              </a:ext>
            </a:extLst>
          </p:cNvPr>
          <p:cNvSpPr>
            <a:spLocks noGrp="1"/>
          </p:cNvSpPr>
          <p:nvPr>
            <p:ph type="sldNum" sz="quarter" idx="5"/>
          </p:nvPr>
        </p:nvSpPr>
        <p:spPr/>
        <p:txBody>
          <a:bodyPr/>
          <a:lstStyle/>
          <a:p>
            <a:fld id="{8C49FAAE-178E-4C68-9200-BB27F4A33DC9}" type="slidenum">
              <a:rPr lang="en-GB" smtClean="0"/>
              <a:t>43</a:t>
            </a:fld>
            <a:endParaRPr lang="en-GB"/>
          </a:p>
        </p:txBody>
      </p:sp>
    </p:spTree>
    <p:extLst>
      <p:ext uri="{BB962C8B-B14F-4D97-AF65-F5344CB8AC3E}">
        <p14:creationId xmlns:p14="http://schemas.microsoft.com/office/powerpoint/2010/main" val="4202994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220AA-BA60-0007-6793-54EA0FE36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42CB9-3C95-B3EA-9948-A007A7D2F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ED419-5A8C-BFAB-BC90-AA07F6ACB6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a:cs typeface="Arial"/>
            </a:endParaRPr>
          </a:p>
        </p:txBody>
      </p:sp>
      <p:sp>
        <p:nvSpPr>
          <p:cNvPr id="4" name="Slide Number Placeholder 3">
            <a:extLst>
              <a:ext uri="{FF2B5EF4-FFF2-40B4-BE49-F238E27FC236}">
                <a16:creationId xmlns:a16="http://schemas.microsoft.com/office/drawing/2014/main" id="{D5C51331-23C4-7C0D-0848-DAFAB397F84E}"/>
              </a:ext>
            </a:extLst>
          </p:cNvPr>
          <p:cNvSpPr>
            <a:spLocks noGrp="1"/>
          </p:cNvSpPr>
          <p:nvPr>
            <p:ph type="sldNum" sz="quarter" idx="5"/>
          </p:nvPr>
        </p:nvSpPr>
        <p:spPr/>
        <p:txBody>
          <a:bodyPr/>
          <a:lstStyle/>
          <a:p>
            <a:fld id="{8C49FAAE-178E-4C68-9200-BB27F4A33DC9}" type="slidenum">
              <a:rPr lang="en-GB" smtClean="0"/>
              <a:t>44</a:t>
            </a:fld>
            <a:endParaRPr lang="en-GB"/>
          </a:p>
        </p:txBody>
      </p:sp>
    </p:spTree>
    <p:extLst>
      <p:ext uri="{BB962C8B-B14F-4D97-AF65-F5344CB8AC3E}">
        <p14:creationId xmlns:p14="http://schemas.microsoft.com/office/powerpoint/2010/main" val="1537058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46</a:t>
            </a:fld>
            <a:endParaRPr lang="en-GB"/>
          </a:p>
        </p:txBody>
      </p:sp>
    </p:spTree>
    <p:extLst>
      <p:ext uri="{BB962C8B-B14F-4D97-AF65-F5344CB8AC3E}">
        <p14:creationId xmlns:p14="http://schemas.microsoft.com/office/powerpoint/2010/main" val="359658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B0328-450C-8AA2-6D3B-B68031537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EE6B5-4EA4-2DDF-B08F-7CD943D45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CF275-EE97-8635-EEBE-9C91658ED0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63F222A-2616-62C4-52B1-98BD9C467825}"/>
              </a:ext>
            </a:extLst>
          </p:cNvPr>
          <p:cNvSpPr>
            <a:spLocks noGrp="1"/>
          </p:cNvSpPr>
          <p:nvPr>
            <p:ph type="sldNum" sz="quarter" idx="5"/>
          </p:nvPr>
        </p:nvSpPr>
        <p:spPr/>
        <p:txBody>
          <a:bodyPr/>
          <a:lstStyle/>
          <a:p>
            <a:fld id="{8C49FAAE-178E-4C68-9200-BB27F4A33DC9}" type="slidenum">
              <a:rPr lang="en-GB" smtClean="0"/>
              <a:t>47</a:t>
            </a:fld>
            <a:endParaRPr lang="en-GB"/>
          </a:p>
        </p:txBody>
      </p:sp>
    </p:spTree>
    <p:extLst>
      <p:ext uri="{BB962C8B-B14F-4D97-AF65-F5344CB8AC3E}">
        <p14:creationId xmlns:p14="http://schemas.microsoft.com/office/powerpoint/2010/main" val="3330126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F5AF0-706E-E1E8-5D7C-402326753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8C077-29FC-A21E-40DF-5A36A8F59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9D8D2-3CE3-ABCC-7421-03DBD63DAE2F}"/>
              </a:ext>
            </a:extLst>
          </p:cNvPr>
          <p:cNvSpPr>
            <a:spLocks noGrp="1"/>
          </p:cNvSpPr>
          <p:nvPr>
            <p:ph type="body" idx="1"/>
          </p:nvPr>
        </p:nvSpPr>
        <p:spPr/>
        <p:txBody>
          <a:bodyPr/>
          <a:lstStyle/>
          <a:p>
            <a:r>
              <a:rPr lang="en-GB" sz="1200">
                <a:latin typeface="Arial" panose="020B0604020202020204" pitchFamily="34" charset="0"/>
                <a:cs typeface="Arial" panose="020B0604020202020204" pitchFamily="34" charset="0"/>
              </a:rPr>
              <a:t>Youth-related ASB has been analysed by applying a keyword search to the incident description field to identify incidents that are likely to be youth-related. It should be noted that this is not a perfect measure, it may include some incidents where young people were present or victims, but the incident itself was not directly attributable to young people. Despite this limitation, it represents the best available indicator of police recorded youth related ASB.</a:t>
            </a:r>
            <a:endParaRPr lang="en-GB"/>
          </a:p>
        </p:txBody>
      </p:sp>
      <p:sp>
        <p:nvSpPr>
          <p:cNvPr id="4" name="Slide Number Placeholder 3">
            <a:extLst>
              <a:ext uri="{FF2B5EF4-FFF2-40B4-BE49-F238E27FC236}">
                <a16:creationId xmlns:a16="http://schemas.microsoft.com/office/drawing/2014/main" id="{B7F14D6B-0DF9-FF41-612E-9FC65F4F6949}"/>
              </a:ext>
            </a:extLst>
          </p:cNvPr>
          <p:cNvSpPr>
            <a:spLocks noGrp="1"/>
          </p:cNvSpPr>
          <p:nvPr>
            <p:ph type="sldNum" sz="quarter" idx="5"/>
          </p:nvPr>
        </p:nvSpPr>
        <p:spPr/>
        <p:txBody>
          <a:bodyPr/>
          <a:lstStyle/>
          <a:p>
            <a:fld id="{8C49FAAE-178E-4C68-9200-BB27F4A33DC9}" type="slidenum">
              <a:rPr lang="en-GB" smtClean="0"/>
              <a:t>49</a:t>
            </a:fld>
            <a:endParaRPr lang="en-GB"/>
          </a:p>
        </p:txBody>
      </p:sp>
    </p:spTree>
    <p:extLst>
      <p:ext uri="{BB962C8B-B14F-4D97-AF65-F5344CB8AC3E}">
        <p14:creationId xmlns:p14="http://schemas.microsoft.com/office/powerpoint/2010/main" val="2541764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Youth-related ASB has been analysed by applying a keyword search to the incident description field to identify incidents that are likely to be youth-related. It should be noted that this is not a perfect measure, it may include some incidents where young people were present or victims, but the incident itself was not directly attributable to young people. Despite this limitation, it represents the best available indicator of police recorded youth related ASB</a:t>
            </a:r>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50</a:t>
            </a:fld>
            <a:endParaRPr lang="en-GB"/>
          </a:p>
        </p:txBody>
      </p:sp>
    </p:spTree>
    <p:extLst>
      <p:ext uri="{BB962C8B-B14F-4D97-AF65-F5344CB8AC3E}">
        <p14:creationId xmlns:p14="http://schemas.microsoft.com/office/powerpoint/2010/main" val="1251768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61</a:t>
            </a:fld>
            <a:endParaRPr lang="en-GB"/>
          </a:p>
        </p:txBody>
      </p:sp>
    </p:spTree>
    <p:extLst>
      <p:ext uri="{BB962C8B-B14F-4D97-AF65-F5344CB8AC3E}">
        <p14:creationId xmlns:p14="http://schemas.microsoft.com/office/powerpoint/2010/main" val="2200099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A3A6A-6CC7-E380-4587-96BC4E1D5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F9F8B-F099-EE75-EF90-A0F6C7098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CC564-8CF4-DD5B-DE16-04B062D0058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0BA48EF-2EDE-987C-14E8-B1C4B214CF0A}"/>
              </a:ext>
            </a:extLst>
          </p:cNvPr>
          <p:cNvSpPr>
            <a:spLocks noGrp="1"/>
          </p:cNvSpPr>
          <p:nvPr>
            <p:ph type="sldNum" sz="quarter" idx="5"/>
          </p:nvPr>
        </p:nvSpPr>
        <p:spPr/>
        <p:txBody>
          <a:bodyPr/>
          <a:lstStyle/>
          <a:p>
            <a:fld id="{8C49FAAE-178E-4C68-9200-BB27F4A33DC9}" type="slidenum">
              <a:rPr lang="en-GB" smtClean="0"/>
              <a:t>62</a:t>
            </a:fld>
            <a:endParaRPr lang="en-GB"/>
          </a:p>
        </p:txBody>
      </p:sp>
    </p:spTree>
    <p:extLst>
      <p:ext uri="{BB962C8B-B14F-4D97-AF65-F5344CB8AC3E}">
        <p14:creationId xmlns:p14="http://schemas.microsoft.com/office/powerpoint/2010/main" val="1578885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0AAD9-8EA4-7821-736B-F3ECF8832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5FF1C-406E-628B-B6F0-292EBFE89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3BFC5-19F1-5B56-95EF-4E0ACD444BA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7E810C-233C-91EF-B172-ECD6A05AD1D5}"/>
              </a:ext>
            </a:extLst>
          </p:cNvPr>
          <p:cNvSpPr>
            <a:spLocks noGrp="1"/>
          </p:cNvSpPr>
          <p:nvPr>
            <p:ph type="sldNum" sz="quarter" idx="5"/>
          </p:nvPr>
        </p:nvSpPr>
        <p:spPr/>
        <p:txBody>
          <a:bodyPr/>
          <a:lstStyle/>
          <a:p>
            <a:fld id="{8C49FAAE-178E-4C68-9200-BB27F4A33DC9}" type="slidenum">
              <a:rPr lang="en-GB" smtClean="0"/>
              <a:t>63</a:t>
            </a:fld>
            <a:endParaRPr lang="en-GB"/>
          </a:p>
        </p:txBody>
      </p:sp>
    </p:spTree>
    <p:extLst>
      <p:ext uri="{BB962C8B-B14F-4D97-AF65-F5344CB8AC3E}">
        <p14:creationId xmlns:p14="http://schemas.microsoft.com/office/powerpoint/2010/main" val="2039471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64</a:t>
            </a:fld>
            <a:endParaRPr lang="en-GB"/>
          </a:p>
        </p:txBody>
      </p:sp>
    </p:spTree>
    <p:extLst>
      <p:ext uri="{BB962C8B-B14F-4D97-AF65-F5344CB8AC3E}">
        <p14:creationId xmlns:p14="http://schemas.microsoft.com/office/powerpoint/2010/main" val="377056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E8B04-7E7D-BF52-F8E2-3B4F4F7A5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90A39-584C-6BA4-C7BC-1D493808D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85989-0E17-EDBA-35E1-2E00EFB5B27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B648CC9-6FBB-758C-0B13-106476E28A19}"/>
              </a:ext>
            </a:extLst>
          </p:cNvPr>
          <p:cNvSpPr>
            <a:spLocks noGrp="1"/>
          </p:cNvSpPr>
          <p:nvPr>
            <p:ph type="sldNum" sz="quarter" idx="5"/>
          </p:nvPr>
        </p:nvSpPr>
        <p:spPr/>
        <p:txBody>
          <a:bodyPr/>
          <a:lstStyle/>
          <a:p>
            <a:fld id="{8C49FAAE-178E-4C68-9200-BB27F4A33DC9}" type="slidenum">
              <a:rPr lang="en-GB" smtClean="0"/>
              <a:t>8</a:t>
            </a:fld>
            <a:endParaRPr lang="en-GB"/>
          </a:p>
        </p:txBody>
      </p:sp>
    </p:spTree>
    <p:extLst>
      <p:ext uri="{BB962C8B-B14F-4D97-AF65-F5344CB8AC3E}">
        <p14:creationId xmlns:p14="http://schemas.microsoft.com/office/powerpoint/2010/main" val="254302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DAECE-B0AA-5D03-6C7B-118440D28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B1DE1-0A09-8765-A6EC-3D8DD714F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A9F44-B5C1-FB13-15A3-B7A285B0B9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33C9F2-D5CC-7916-A6E7-C0746CA6271A}"/>
              </a:ext>
            </a:extLst>
          </p:cNvPr>
          <p:cNvSpPr>
            <a:spLocks noGrp="1"/>
          </p:cNvSpPr>
          <p:nvPr>
            <p:ph type="sldNum" sz="quarter" idx="5"/>
          </p:nvPr>
        </p:nvSpPr>
        <p:spPr/>
        <p:txBody>
          <a:bodyPr/>
          <a:lstStyle/>
          <a:p>
            <a:fld id="{8C49FAAE-178E-4C68-9200-BB27F4A33DC9}" type="slidenum">
              <a:rPr lang="en-GB" smtClean="0"/>
              <a:t>65</a:t>
            </a:fld>
            <a:endParaRPr lang="en-GB"/>
          </a:p>
        </p:txBody>
      </p:sp>
    </p:spTree>
    <p:extLst>
      <p:ext uri="{BB962C8B-B14F-4D97-AF65-F5344CB8AC3E}">
        <p14:creationId xmlns:p14="http://schemas.microsoft.com/office/powerpoint/2010/main" val="3751664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73221-5FE9-8658-4193-13CABB0AD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7D73A-6F0A-28A4-CC18-33281657C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8AA77-FE40-B517-C653-D56F6389C29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658F2F-6FCC-D2A8-DCE4-1040D0F27B0E}"/>
              </a:ext>
            </a:extLst>
          </p:cNvPr>
          <p:cNvSpPr>
            <a:spLocks noGrp="1"/>
          </p:cNvSpPr>
          <p:nvPr>
            <p:ph type="sldNum" sz="quarter" idx="5"/>
          </p:nvPr>
        </p:nvSpPr>
        <p:spPr/>
        <p:txBody>
          <a:bodyPr/>
          <a:lstStyle/>
          <a:p>
            <a:fld id="{8C49FAAE-178E-4C68-9200-BB27F4A33DC9}" type="slidenum">
              <a:rPr lang="en-GB" smtClean="0"/>
              <a:t>66</a:t>
            </a:fld>
            <a:endParaRPr lang="en-GB"/>
          </a:p>
        </p:txBody>
      </p:sp>
    </p:spTree>
    <p:extLst>
      <p:ext uri="{BB962C8B-B14F-4D97-AF65-F5344CB8AC3E}">
        <p14:creationId xmlns:p14="http://schemas.microsoft.com/office/powerpoint/2010/main" val="220426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28903-F6FD-0D49-0F06-3CD09F7BC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43186-BB38-6CED-5012-0B7A394EC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2CAC7-0D76-C21F-D4DD-3F573BC5C0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114492-DB20-289E-6EC3-B95060673A10}"/>
              </a:ext>
            </a:extLst>
          </p:cNvPr>
          <p:cNvSpPr>
            <a:spLocks noGrp="1"/>
          </p:cNvSpPr>
          <p:nvPr>
            <p:ph type="sldNum" sz="quarter" idx="5"/>
          </p:nvPr>
        </p:nvSpPr>
        <p:spPr/>
        <p:txBody>
          <a:bodyPr/>
          <a:lstStyle/>
          <a:p>
            <a:fld id="{8C49FAAE-178E-4C68-9200-BB27F4A33DC9}" type="slidenum">
              <a:rPr lang="en-GB" smtClean="0"/>
              <a:t>9</a:t>
            </a:fld>
            <a:endParaRPr lang="en-GB"/>
          </a:p>
        </p:txBody>
      </p:sp>
    </p:spTree>
    <p:extLst>
      <p:ext uri="{BB962C8B-B14F-4D97-AF65-F5344CB8AC3E}">
        <p14:creationId xmlns:p14="http://schemas.microsoft.com/office/powerpoint/2010/main" val="146867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Sexual offences and domestic abuse have been greyed. This is because although both types have increased in the last year, it is difficult to assume the driver of these increases with high levels of underreporting in these crime types. However, it is important that these remain closely monitored due to the nature of the crimes.</a:t>
            </a:r>
          </a:p>
          <a:p>
            <a:endParaRPr lang="en-GB" b="1"/>
          </a:p>
        </p:txBody>
      </p:sp>
      <p:sp>
        <p:nvSpPr>
          <p:cNvPr id="4" name="Slide Number Placeholder 3"/>
          <p:cNvSpPr>
            <a:spLocks noGrp="1"/>
          </p:cNvSpPr>
          <p:nvPr>
            <p:ph type="sldNum" sz="quarter" idx="5"/>
          </p:nvPr>
        </p:nvSpPr>
        <p:spPr/>
        <p:txBody>
          <a:bodyPr/>
          <a:lstStyle/>
          <a:p>
            <a:fld id="{8C49FAAE-178E-4C68-9200-BB27F4A33DC9}" type="slidenum">
              <a:rPr lang="en-GB" smtClean="0"/>
              <a:t>19</a:t>
            </a:fld>
            <a:endParaRPr lang="en-GB"/>
          </a:p>
        </p:txBody>
      </p:sp>
    </p:spTree>
    <p:extLst>
      <p:ext uri="{BB962C8B-B14F-4D97-AF65-F5344CB8AC3E}">
        <p14:creationId xmlns:p14="http://schemas.microsoft.com/office/powerpoint/2010/main" val="178656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20</a:t>
            </a:fld>
            <a:endParaRPr lang="en-GB"/>
          </a:p>
        </p:txBody>
      </p:sp>
    </p:spTree>
    <p:extLst>
      <p:ext uri="{BB962C8B-B14F-4D97-AF65-F5344CB8AC3E}">
        <p14:creationId xmlns:p14="http://schemas.microsoft.com/office/powerpoint/2010/main" val="425110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21</a:t>
            </a:fld>
            <a:endParaRPr lang="en-GB"/>
          </a:p>
        </p:txBody>
      </p:sp>
    </p:spTree>
    <p:extLst>
      <p:ext uri="{BB962C8B-B14F-4D97-AF65-F5344CB8AC3E}">
        <p14:creationId xmlns:p14="http://schemas.microsoft.com/office/powerpoint/2010/main" val="1030843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23</a:t>
            </a:fld>
            <a:endParaRPr lang="en-GB"/>
          </a:p>
        </p:txBody>
      </p:sp>
    </p:spTree>
    <p:extLst>
      <p:ext uri="{BB962C8B-B14F-4D97-AF65-F5344CB8AC3E}">
        <p14:creationId xmlns:p14="http://schemas.microsoft.com/office/powerpoint/2010/main" val="138012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77E97-F6E9-E196-86AD-F9759EEF7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74450-D669-6240-0990-B3DDCE416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D0077-785A-B811-B530-52143D2821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69E1BE-B395-B5C7-A380-28251D30B356}"/>
              </a:ext>
            </a:extLst>
          </p:cNvPr>
          <p:cNvSpPr>
            <a:spLocks noGrp="1"/>
          </p:cNvSpPr>
          <p:nvPr>
            <p:ph type="sldNum" sz="quarter" idx="5"/>
          </p:nvPr>
        </p:nvSpPr>
        <p:spPr/>
        <p:txBody>
          <a:bodyPr/>
          <a:lstStyle/>
          <a:p>
            <a:fld id="{8C49FAAE-178E-4C68-9200-BB27F4A33DC9}" type="slidenum">
              <a:rPr lang="en-GB" smtClean="0"/>
              <a:t>24</a:t>
            </a:fld>
            <a:endParaRPr lang="en-GB"/>
          </a:p>
        </p:txBody>
      </p:sp>
    </p:spTree>
    <p:extLst>
      <p:ext uri="{BB962C8B-B14F-4D97-AF65-F5344CB8AC3E}">
        <p14:creationId xmlns:p14="http://schemas.microsoft.com/office/powerpoint/2010/main" val="2621055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p:nvPicPr>
          <p:blipFill>
            <a:blip r:embed="rId3"/>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p:nvPicPr>
          <p:blipFill>
            <a:blip r:embed="rId4"/>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p:nvPicPr>
          <p:blipFill>
            <a:blip r:embed="rId5"/>
            <a:stretch>
              <a:fillRect/>
            </a:stretch>
          </p:blipFill>
          <p:spPr>
            <a:xfrm>
              <a:off x="9987954" y="409453"/>
              <a:ext cx="549222" cy="549222"/>
            </a:xfrm>
            <a:prstGeom prst="rect">
              <a:avLst/>
            </a:prstGeom>
          </p:spPr>
        </p:pic>
      </p:grpSp>
      <p:pic>
        <p:nvPicPr>
          <p:cNvPr id="9" name="Picture 8" descr="A logo on a black background&#10;&#10;Description automatically generated">
            <a:extLst>
              <a:ext uri="{FF2B5EF4-FFF2-40B4-BE49-F238E27FC236}">
                <a16:creationId xmlns:a16="http://schemas.microsoft.com/office/drawing/2014/main" id="{5A979563-65D3-1BF0-A7B7-AFC65907D063}"/>
              </a:ext>
            </a:extLst>
          </p:cNvPr>
          <p:cNvPicPr>
            <a:picLocks noChangeAspect="1"/>
          </p:cNvPicPr>
          <p:nvPr/>
        </p:nvPicPr>
        <p:blipFill>
          <a:blip r:embed="rId6"/>
          <a:stretch>
            <a:fillRect/>
          </a:stretch>
        </p:blipFill>
        <p:spPr>
          <a:xfrm>
            <a:off x="575013" y="-198839"/>
            <a:ext cx="3393746" cy="1908982"/>
          </a:xfrm>
          <a:prstGeom prst="rect">
            <a:avLst/>
          </a:prstGeom>
        </p:spPr>
      </p:pic>
    </p:spTree>
    <p:extLst>
      <p:ext uri="{BB962C8B-B14F-4D97-AF65-F5344CB8AC3E}">
        <p14:creationId xmlns:p14="http://schemas.microsoft.com/office/powerpoint/2010/main" val="3272262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96241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281541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6343-0FCC-0B63-676A-3800C9F90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249487-9A76-9774-270D-9BE97FD81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DF3701-674C-7FCE-6D9A-A89FBA934E7C}"/>
              </a:ext>
            </a:extLst>
          </p:cNvPr>
          <p:cNvSpPr>
            <a:spLocks noGrp="1"/>
          </p:cNvSpPr>
          <p:nvPr>
            <p:ph type="dt" sz="half" idx="10"/>
          </p:nvPr>
        </p:nvSpPr>
        <p:spPr/>
        <p:txBody>
          <a:body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38F5534C-1C99-3275-26EC-1D658265B3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40CCB8-DBF2-C1C3-5D63-3502BEF5C0FB}"/>
              </a:ext>
            </a:extLst>
          </p:cNvPr>
          <p:cNvSpPr>
            <a:spLocks noGrp="1"/>
          </p:cNvSpPr>
          <p:nvPr>
            <p:ph type="sldNum" sz="quarter" idx="12"/>
          </p:nvPr>
        </p:nvSpPr>
        <p:spPr/>
        <p:txBody>
          <a:bodyPr/>
          <a:lstStyle/>
          <a:p>
            <a:fld id="{4CA1EB2A-5673-412F-B2FC-E8CC060423E2}" type="slidenum">
              <a:rPr lang="en-GB" smtClean="0"/>
              <a:t>‹#›</a:t>
            </a:fld>
            <a:endParaRPr lang="en-GB"/>
          </a:p>
        </p:txBody>
      </p:sp>
    </p:spTree>
    <p:extLst>
      <p:ext uri="{BB962C8B-B14F-4D97-AF65-F5344CB8AC3E}">
        <p14:creationId xmlns:p14="http://schemas.microsoft.com/office/powerpoint/2010/main" val="267609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319830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grpSp>
        <p:nvGrpSpPr>
          <p:cNvPr id="8" name="Group 7">
            <a:extLst>
              <a:ext uri="{FF2B5EF4-FFF2-40B4-BE49-F238E27FC236}">
                <a16:creationId xmlns:a16="http://schemas.microsoft.com/office/drawing/2014/main" id="{0D164573-CA05-02BF-6824-A3F6DA0A0E4E}"/>
              </a:ext>
            </a:extLst>
          </p:cNvPr>
          <p:cNvGrpSpPr/>
          <p:nvPr/>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244924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11332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91395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2482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6541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45507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329055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4CA1EB2A-5673-412F-B2FC-E8CC060423E2}"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p:nvPicPr>
          <p:blipFill>
            <a:blip r:embed="rId17"/>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567113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assets.publishing.service.gov.uk/media/697c7e14043a4ade0f7b503f/31.260_VAWG_01_Strategy_Slip_FINAL_v5_290126_WEB.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ambridgeshireinsight.org.uk/poverty/indices-of-multiple-deprivation-2025/" TargetMode="External"/><Relationship Id="rId2" Type="http://schemas.openxmlformats.org/officeDocument/2006/relationships/hyperlink" Target="https://www.gov.uk/government/publications/serious-violence-duty/serious-violence-duty-accessible#chapter-5-monitoring-and-compliance"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gov.uk/government/publications/community-safety-partnerships/community-safety-partnership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xml"/><Relationship Id="rId3" Type="http://schemas.openxmlformats.org/officeDocument/2006/relationships/slide" Target="slide5.xml"/><Relationship Id="rId7" Type="http://schemas.openxmlformats.org/officeDocument/2006/relationships/slide" Target="slide19.xml"/><Relationship Id="rId12" Type="http://schemas.openxmlformats.org/officeDocument/2006/relationships/slide" Target="slide6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64.xml"/><Relationship Id="rId5" Type="http://schemas.openxmlformats.org/officeDocument/2006/relationships/slide" Target="slide17.xml"/><Relationship Id="rId10" Type="http://schemas.openxmlformats.org/officeDocument/2006/relationships/slide" Target="slide62.xml"/><Relationship Id="rId4" Type="http://schemas.openxmlformats.org/officeDocument/2006/relationships/slide" Target="slide13.xml"/><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3.xml"/><Relationship Id="rId7" Type="http://schemas.openxmlformats.org/officeDocument/2006/relationships/slide" Target="slide34.xml"/><Relationship Id="rId12" Type="http://schemas.openxmlformats.org/officeDocument/2006/relationships/slide" Target="slide44.xml"/><Relationship Id="rId17" Type="http://schemas.openxmlformats.org/officeDocument/2006/relationships/slide" Target="slide60.xml"/><Relationship Id="rId2" Type="http://schemas.openxmlformats.org/officeDocument/2006/relationships/slide" Target="slide22.xml"/><Relationship Id="rId16"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43.xml"/><Relationship Id="rId5" Type="http://schemas.openxmlformats.org/officeDocument/2006/relationships/slide" Target="slide25.xml"/><Relationship Id="rId15" Type="http://schemas.openxmlformats.org/officeDocument/2006/relationships/slide" Target="slide55.xml"/><Relationship Id="rId10" Type="http://schemas.openxmlformats.org/officeDocument/2006/relationships/slide" Target="slide42.xml"/><Relationship Id="rId19" Type="http://schemas.openxmlformats.org/officeDocument/2006/relationships/slide" Target="slide2.xml"/><Relationship Id="rId4" Type="http://schemas.openxmlformats.org/officeDocument/2006/relationships/slide" Target="slide24.xml"/><Relationship Id="rId9" Type="http://schemas.openxmlformats.org/officeDocument/2006/relationships/slide" Target="slide39.xml"/><Relationship Id="rId14" Type="http://schemas.openxmlformats.org/officeDocument/2006/relationships/slide" Target="slide5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cambridgeshireinsight.org.uk/poverty/indices-of-multiple-deprivation-202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8" Type="http://schemas.openxmlformats.org/officeDocument/2006/relationships/hyperlink" Target="https://www.gov.uk/government/publications/the-national-standard-for-incident-recording-nsir-counting-rules" TargetMode="External"/><Relationship Id="rId3" Type="http://schemas.openxmlformats.org/officeDocument/2006/relationships/hyperlink" Target="https://www.cambs.police.uk/advice/advice-and-information/asb/asb/antisocial-behaviour/what-is-antisocial-behaviour/" TargetMode="External"/><Relationship Id="rId7" Type="http://schemas.openxmlformats.org/officeDocument/2006/relationships/hyperlink" Target="https://www.gov.uk/government/publications/human-trafficking-victims-referral-and-assessment-forms/guidance-on-the-national-referral-mechanism-for-potential-adult-victims-of-modern-slavery-england-and-wal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cccandpcc.sharepoint.com/sites/BusinessIntelligenceCCC/Shared%20Documents/Communities%20and%20Community%20Safety/Community%20safety/Districts%20and%20CSPs/Fenland/Strategic%20Assessments/Strategic%20Assessment%202025/Jan%202026%20%20Fenland%20CSP%20Delivery%20Plan%202025.26.docx" TargetMode="External"/><Relationship Id="rId5" Type="http://schemas.openxmlformats.org/officeDocument/2006/relationships/hyperlink" Target="https://cambridgeshireinsight.org.uk/poverty/indices-of-multiple-deprivation-2025/" TargetMode="External"/><Relationship Id="rId4" Type="http://schemas.openxmlformats.org/officeDocument/2006/relationships/hyperlink" Target="https://data.cambridgeshireinsight.org.uk/dataset/cambridgeshire-crime-counts-and-rates/resource/813d49f3-cda6-4975-9d54-f9422c93840d" TargetMode="External"/><Relationship Id="rId9" Type="http://schemas.openxmlformats.org/officeDocument/2006/relationships/slide" Target="slide2.xml"/></Relationships>
</file>

<file path=ppt/slides/_rels/slide65.xml.rels><?xml version="1.0" encoding="UTF-8" standalone="yes"?>
<Relationships xmlns="http://schemas.openxmlformats.org/package/2006/relationships"><Relationship Id="rId8" Type="http://schemas.openxmlformats.org/officeDocument/2006/relationships/hyperlink" Target="https://www.nationalcrimeagency.gov.uk/who-we-are/publications/257-county-lines-drug-supply-vulnerability-and-harm-2018/file" TargetMode="External"/><Relationship Id="rId3" Type="http://schemas.openxmlformats.org/officeDocument/2006/relationships/hyperlink" Target="https://www.gov.uk/government/publications/serious-violence-duty/serious-violence-duty-accessible#chapter-5-monitoring-and-compliance" TargetMode="External"/><Relationship Id="rId7" Type="http://schemas.openxmlformats.org/officeDocument/2006/relationships/hyperlink" Target="https://assets.publishing.service.gov.uk/media/5a7f5c68ed915d74e33f5f4d/HO_DfE_consultation_response_on_CSE_definition_FINAL_13_Feb_2017__2_.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gov.uk/report-hate-crime" TargetMode="External"/><Relationship Id="rId5" Type="http://schemas.openxmlformats.org/officeDocument/2006/relationships/hyperlink" Target="https://www.gov.uk/government/statistics/modern-slavery-nrm-and-dtn-statistics-end-of-year-summary-2024/modern-slavery-national-referral-mechanism-and-duty-to-notify-statistics-uk-end-of-year-summary-2024" TargetMode="External"/><Relationship Id="rId4" Type="http://schemas.openxmlformats.org/officeDocument/2006/relationships/hyperlink" Target="https://www.gov.uk/government/statistics/hate-crime-england-and-wales-year-ending-march-2024/hate-crime-england-and-wales-year-ending-march-2024" TargetMode="External"/><Relationship Id="rId9" Type="http://schemas.openxmlformats.org/officeDocument/2006/relationships/slide" Target="slide2.xml"/></Relationships>
</file>

<file path=ppt/slides/_rels/slide66.xml.rels><?xml version="1.0" encoding="UTF-8" standalone="yes"?>
<Relationships xmlns="http://schemas.openxmlformats.org/package/2006/relationships"><Relationship Id="rId3" Type="http://schemas.openxmlformats.org/officeDocument/2006/relationships/hyperlink" Target="https://www.nationalcrimeagency.gov.uk/images/campaign/NSA/PDFs/NSA%202025%20Website%20-%20PDF%20Version%20v1.0.pdf" TargetMode="External"/><Relationship Id="rId7"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ons.gov.uk/peoplepopulationandcommunity/crimeandjustice/bulletins/crimeinenglandandwales/yearendingseptember2025" TargetMode="External"/><Relationship Id="rId5" Type="http://schemas.openxmlformats.org/officeDocument/2006/relationships/hyperlink" Target="https://www.ons.gov.uk/peoplepopulationandcommunity/crimeandjustice/bulletins/crimeinenglandandwales/yearendingmarch2024" TargetMode="External"/><Relationship Id="rId4" Type="http://schemas.openxmlformats.org/officeDocument/2006/relationships/hyperlink" Target="https://www.ons.gov.uk/peoplepopulationandcommunity/crimeandjustice/articles/modernslaveryintheuk/march2020#defining-modern-slavery" TargetMode="External"/></Relationships>
</file>

<file path=ppt/slides/_rels/slide6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8F3C925-BE60-EB60-D93B-7463352B6A73}"/>
              </a:ext>
            </a:extLst>
          </p:cNvPr>
          <p:cNvSpPr>
            <a:spLocks noGrp="1"/>
          </p:cNvSpPr>
          <p:nvPr>
            <p:ph type="ctrTitle"/>
          </p:nvPr>
        </p:nvSpPr>
        <p:spPr>
          <a:xfrm>
            <a:off x="623888" y="1122363"/>
            <a:ext cx="9144000" cy="2387600"/>
          </a:xfrm>
        </p:spPr>
        <p:txBody>
          <a:bodyPr/>
          <a:lstStyle/>
          <a:p>
            <a:r>
              <a:rPr lang="en-US"/>
              <a:t>Fenland </a:t>
            </a:r>
            <a:br>
              <a:rPr lang="en-US"/>
            </a:br>
            <a:r>
              <a:rPr lang="en-US"/>
              <a:t>Strategic Assessment</a:t>
            </a:r>
          </a:p>
        </p:txBody>
      </p:sp>
      <p:sp>
        <p:nvSpPr>
          <p:cNvPr id="10" name="Subtitle 2">
            <a:extLst>
              <a:ext uri="{FF2B5EF4-FFF2-40B4-BE49-F238E27FC236}">
                <a16:creationId xmlns:a16="http://schemas.microsoft.com/office/drawing/2014/main" id="{FE55611F-1338-0DE6-57DF-7F502AAAB918}"/>
              </a:ext>
            </a:extLst>
          </p:cNvPr>
          <p:cNvSpPr>
            <a:spLocks noGrp="1"/>
          </p:cNvSpPr>
          <p:nvPr>
            <p:ph type="subTitle" idx="1"/>
          </p:nvPr>
        </p:nvSpPr>
        <p:spPr>
          <a:xfrm>
            <a:off x="623888" y="3705726"/>
            <a:ext cx="9144000" cy="1552074"/>
          </a:xfrm>
        </p:spPr>
        <p:txBody>
          <a:bodyPr/>
          <a:lstStyle/>
          <a:p>
            <a:r>
              <a:rPr lang="en-US"/>
              <a:t>2025</a:t>
            </a:r>
          </a:p>
          <a:p>
            <a:r>
              <a:rPr lang="en-US"/>
              <a:t>Final V1.1</a:t>
            </a:r>
          </a:p>
        </p:txBody>
      </p:sp>
      <p:sp>
        <p:nvSpPr>
          <p:cNvPr id="12" name="Text Placeholder 3">
            <a:extLst>
              <a:ext uri="{FF2B5EF4-FFF2-40B4-BE49-F238E27FC236}">
                <a16:creationId xmlns:a16="http://schemas.microsoft.com/office/drawing/2014/main" id="{93B65CC3-3DDD-4242-BC85-3AEF4CF7B13C}"/>
              </a:ext>
            </a:extLst>
          </p:cNvPr>
          <p:cNvSpPr>
            <a:spLocks noGrp="1"/>
          </p:cNvSpPr>
          <p:nvPr>
            <p:ph type="body" sz="quarter" idx="10"/>
          </p:nvPr>
        </p:nvSpPr>
        <p:spPr>
          <a:xfrm>
            <a:off x="623888" y="6261904"/>
            <a:ext cx="3380953" cy="341684"/>
          </a:xfrm>
        </p:spPr>
        <p:txBody>
          <a:bodyPr/>
          <a:lstStyle/>
          <a:p>
            <a:r>
              <a:rPr lang="en-US"/>
              <a:t>Communities and </a:t>
            </a:r>
            <a:r>
              <a:rPr lang="en-US" sz="1400"/>
              <a:t>Demography</a:t>
            </a:r>
            <a:r>
              <a:rPr lang="en-US"/>
              <a:t> PI Team</a:t>
            </a:r>
          </a:p>
        </p:txBody>
      </p:sp>
      <p:sp>
        <p:nvSpPr>
          <p:cNvPr id="4" name="Action Button: Go Home 3">
            <a:hlinkClick r:id="rId2" action="ppaction://hlinksldjump" highlightClick="1"/>
            <a:extLst>
              <a:ext uri="{FF2B5EF4-FFF2-40B4-BE49-F238E27FC236}">
                <a16:creationId xmlns:a16="http://schemas.microsoft.com/office/drawing/2014/main" id="{AD33DE36-07BB-F2CB-0ECD-65BCD3D94DFD}"/>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12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2F71-4B4D-3881-EA99-A8985866D431}"/>
              </a:ext>
            </a:extLst>
          </p:cNvPr>
          <p:cNvSpPr>
            <a:spLocks noGrp="1"/>
          </p:cNvSpPr>
          <p:nvPr>
            <p:ph type="title"/>
          </p:nvPr>
        </p:nvSpPr>
        <p:spPr>
          <a:xfrm>
            <a:off x="633412" y="476250"/>
            <a:ext cx="11558587" cy="1214438"/>
          </a:xfrm>
        </p:spPr>
        <p:txBody>
          <a:bodyPr/>
          <a:lstStyle/>
          <a:p>
            <a:r>
              <a:rPr lang="en-GB" sz="3600"/>
              <a:t>2.3 Executive Summary - Recommendations</a:t>
            </a:r>
          </a:p>
        </p:txBody>
      </p:sp>
      <p:sp>
        <p:nvSpPr>
          <p:cNvPr id="4" name="Content Placeholder 2">
            <a:extLst>
              <a:ext uri="{FF2B5EF4-FFF2-40B4-BE49-F238E27FC236}">
                <a16:creationId xmlns:a16="http://schemas.microsoft.com/office/drawing/2014/main" id="{2BE9E814-3A05-0744-FBB8-8B29942EED36}"/>
              </a:ext>
            </a:extLst>
          </p:cNvPr>
          <p:cNvSpPr>
            <a:spLocks noGrp="1"/>
          </p:cNvSpPr>
          <p:nvPr>
            <p:ph idx="1"/>
          </p:nvPr>
        </p:nvSpPr>
        <p:spPr>
          <a:xfrm>
            <a:off x="633413" y="1316736"/>
            <a:ext cx="10515600" cy="4860227"/>
          </a:xfrm>
        </p:spPr>
        <p:txBody>
          <a:bodyPr/>
          <a:lstStyle/>
          <a:p>
            <a:pPr marL="0" indent="0">
              <a:buNone/>
            </a:pPr>
            <a:r>
              <a:rPr lang="en-GB" sz="1700" b="1">
                <a:cs typeface="Arial" panose="020B0604020202020204" pitchFamily="34" charset="0"/>
              </a:rPr>
              <a:t>Recommendations</a:t>
            </a:r>
          </a:p>
          <a:p>
            <a:pPr marL="0" indent="0">
              <a:buNone/>
            </a:pPr>
            <a:r>
              <a:rPr lang="en-GB" sz="1700">
                <a:cs typeface="Arial" panose="020B0604020202020204" pitchFamily="34" charset="0"/>
              </a:rPr>
              <a:t>The current primary work streams of Fenland CSP are </a:t>
            </a:r>
            <a:r>
              <a:rPr lang="en-GB" sz="1700"/>
              <a:t>Domestic Abuse, Serious Violence Duty and Young People, Hate Crime, Exploitation, ASB, Sexual Offences, Community Engagement, and Safety Zone. </a:t>
            </a:r>
          </a:p>
          <a:p>
            <a:pPr marL="0" indent="0">
              <a:buNone/>
            </a:pPr>
            <a:r>
              <a:rPr lang="en-GB" sz="1700"/>
              <a:t>The primary work streams already include this year’s “High importance” community safety issues of Domestic Abuse, VAP, ASB, and Sexual Offences. Whilst the current primary work streams align to high overall volume and/or high increasing trends, there is benefit in the CSP considering the following recommendations:</a:t>
            </a:r>
          </a:p>
          <a:p>
            <a:pPr marL="342900" indent="-342900">
              <a:buFont typeface="+mj-lt"/>
              <a:buAutoNum type="arabicPeriod"/>
            </a:pPr>
            <a:r>
              <a:rPr lang="en-GB" sz="1700" b="1">
                <a:cs typeface="Arial" panose="020B0604020202020204" pitchFamily="34" charset="0"/>
              </a:rPr>
              <a:t>VAWG</a:t>
            </a:r>
            <a:r>
              <a:rPr lang="en-GB" sz="1700">
                <a:cs typeface="Arial" panose="020B0604020202020204" pitchFamily="34" charset="0"/>
              </a:rPr>
              <a:t> - Given the inter-related nature of VAP, Sexual offences (and </a:t>
            </a:r>
            <a:r>
              <a:rPr lang="en-GB" sz="1700" err="1">
                <a:cs typeface="Arial" panose="020B0604020202020204" pitchFamily="34" charset="0"/>
              </a:rPr>
              <a:t>Misc</a:t>
            </a:r>
            <a:r>
              <a:rPr lang="en-GB" sz="1700">
                <a:cs typeface="Arial" panose="020B0604020202020204" pitchFamily="34" charset="0"/>
              </a:rPr>
              <a:t> crimes against society), and Domestic abuse, it is recommended that the Fenland CSP consider </a:t>
            </a:r>
            <a:r>
              <a:rPr lang="en-GB" sz="1700"/>
              <a:t>consolidating the workstreams under a VAWG heading to maximise impact and simplify delivery.</a:t>
            </a:r>
          </a:p>
          <a:p>
            <a:pPr marL="457200" lvl="1" indent="0">
              <a:buNone/>
            </a:pPr>
            <a:r>
              <a:rPr lang="en-GB" sz="1700"/>
              <a:t>1.1 </a:t>
            </a:r>
            <a:r>
              <a:rPr lang="en-GB" sz="1700">
                <a:cs typeface="Arial" panose="020B0604020202020204" pitchFamily="34" charset="0"/>
              </a:rPr>
              <a:t>It is recommended that Fenland CSP consider relevant parts of the government’s action plan from its recent strategy: </a:t>
            </a:r>
            <a:r>
              <a:rPr lang="en-GB" sz="1700">
                <a:hlinkClick r:id="rId2"/>
              </a:rPr>
              <a:t>Freedom from Violence and Abuse: a cross-government strategy to build a safer society for women and girls Volume 1 Strategy</a:t>
            </a:r>
            <a:r>
              <a:rPr lang="en-GB" sz="1700"/>
              <a:t> (See pages 11-12 in particular for an overview). </a:t>
            </a:r>
          </a:p>
          <a:p>
            <a:pPr marL="457200" lvl="1" indent="0">
              <a:buNone/>
            </a:pPr>
            <a:r>
              <a:rPr lang="en-GB" sz="1700"/>
              <a:t>1.2 Fenland CSP should consider aligning its goals and internal targets at a minimum to the strategy’s national target to halve VAWG in a decade. The strategy outlines specifics related to the proportion of people aged 16 and over who have experienced any of domestic abuse, sexual assault, or stalking.</a:t>
            </a:r>
          </a:p>
          <a:p>
            <a:pPr marL="457200" lvl="1" indent="0">
              <a:buNone/>
            </a:pPr>
            <a:r>
              <a:rPr lang="en-GB" sz="1700"/>
              <a:t>1.3 Fenland CSP should continue to utilise the recommendations from the recent deep dive report on Sexual Offences.</a:t>
            </a:r>
          </a:p>
          <a:p>
            <a:pPr marL="0" indent="0">
              <a:buNone/>
            </a:pPr>
            <a:endParaRPr lang="en-GB" sz="1700"/>
          </a:p>
        </p:txBody>
      </p:sp>
      <p:sp>
        <p:nvSpPr>
          <p:cNvPr id="6" name="Action Button: Go Home 5">
            <a:hlinkClick r:id="rId3" action="ppaction://hlinksldjump" highlightClick="1"/>
            <a:extLst>
              <a:ext uri="{FF2B5EF4-FFF2-40B4-BE49-F238E27FC236}">
                <a16:creationId xmlns:a16="http://schemas.microsoft.com/office/drawing/2014/main" id="{E3AA6C2F-5EA3-16AC-D470-F2752C04905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7664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D0BD4-8F8C-5D25-B319-C21D9D98E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2A5E9-5347-7B44-8F93-B16C2A2D0754}"/>
              </a:ext>
            </a:extLst>
          </p:cNvPr>
          <p:cNvSpPr>
            <a:spLocks noGrp="1"/>
          </p:cNvSpPr>
          <p:nvPr>
            <p:ph type="title"/>
          </p:nvPr>
        </p:nvSpPr>
        <p:spPr/>
        <p:txBody>
          <a:bodyPr/>
          <a:lstStyle/>
          <a:p>
            <a:r>
              <a:rPr lang="en-GB" sz="3600"/>
              <a:t>2.3 Executive Summary - Recommendations</a:t>
            </a:r>
          </a:p>
        </p:txBody>
      </p:sp>
      <p:sp>
        <p:nvSpPr>
          <p:cNvPr id="4" name="Content Placeholder 2">
            <a:extLst>
              <a:ext uri="{FF2B5EF4-FFF2-40B4-BE49-F238E27FC236}">
                <a16:creationId xmlns:a16="http://schemas.microsoft.com/office/drawing/2014/main" id="{943DDE9F-75C6-4B49-308C-49BA7A6DE922}"/>
              </a:ext>
            </a:extLst>
          </p:cNvPr>
          <p:cNvSpPr>
            <a:spLocks noGrp="1"/>
          </p:cNvSpPr>
          <p:nvPr>
            <p:ph idx="1"/>
          </p:nvPr>
        </p:nvSpPr>
        <p:spPr>
          <a:xfrm>
            <a:off x="633413" y="1316736"/>
            <a:ext cx="10515600" cy="5371143"/>
          </a:xfrm>
        </p:spPr>
        <p:txBody>
          <a:bodyPr/>
          <a:lstStyle/>
          <a:p>
            <a:pPr marL="0" indent="0">
              <a:buNone/>
            </a:pPr>
            <a:r>
              <a:rPr lang="en-GB" sz="1700" b="1"/>
              <a:t>Recommendations</a:t>
            </a:r>
          </a:p>
          <a:p>
            <a:pPr marL="342900" indent="-342900">
              <a:buFont typeface="+mj-lt"/>
              <a:buAutoNum type="arabicPeriod" startAt="2"/>
            </a:pPr>
            <a:r>
              <a:rPr lang="en-GB" sz="1700" b="1"/>
              <a:t>Serious Violence Duty (SVD) and Young People</a:t>
            </a:r>
            <a:r>
              <a:rPr lang="en-GB" sz="1700"/>
              <a:t> -  The Partnership should consider if splitting the SVD and young people workstream might enable a greater alignment with the duty as described by the home office (</a:t>
            </a:r>
            <a:r>
              <a:rPr lang="en-GB" sz="1700">
                <a:hlinkClick r:id="rId2"/>
              </a:rPr>
              <a:t>Serious Violence Duty (accessible) - GOV.UK</a:t>
            </a:r>
            <a:r>
              <a:rPr lang="en-GB" sz="1700"/>
              <a:t>). </a:t>
            </a:r>
          </a:p>
          <a:p>
            <a:pPr marL="457200" lvl="1" indent="0">
              <a:buNone/>
            </a:pPr>
            <a:r>
              <a:rPr lang="en-GB" sz="1700"/>
              <a:t>2.1 Have a workstream that is tackling serious violence across all age groups.</a:t>
            </a:r>
          </a:p>
          <a:p>
            <a:pPr marL="457200" lvl="1" indent="0">
              <a:buNone/>
            </a:pPr>
            <a:r>
              <a:rPr lang="en-GB" sz="1700"/>
              <a:t>2.2 Consider a workstream tackling vulnerabilities associated with children and young people such as education, poverty, exploitation, NEET in order to reduce offending/reoffending and being exploited and to work upstream in aiding prevention.</a:t>
            </a:r>
          </a:p>
          <a:p>
            <a:pPr marL="342900" indent="-342900">
              <a:buFont typeface="+mj-lt"/>
              <a:buAutoNum type="arabicPeriod" startAt="3"/>
            </a:pPr>
            <a:r>
              <a:rPr lang="en-GB" sz="1700" b="1"/>
              <a:t>Community Engagement</a:t>
            </a:r>
          </a:p>
          <a:p>
            <a:pPr marL="457200" lvl="1" indent="0">
              <a:buNone/>
            </a:pPr>
            <a:r>
              <a:rPr lang="en-GB" sz="1700"/>
              <a:t>3.1 Crime and ASB occurs in geographic hotspots, and it remains vital to engage communities and work with them to tackle the things that are important to them. It is recommended that the Fenland CSP should focus on relevant wards outlined in the geographic analysis: Wisbech South, Wisbech Riverside, Whittlesey South.</a:t>
            </a:r>
          </a:p>
          <a:p>
            <a:pPr marL="457200" lvl="1" indent="0">
              <a:buNone/>
            </a:pPr>
            <a:r>
              <a:rPr lang="en-GB" sz="1700"/>
              <a:t>3.2 Inequalities remain an issue in Fenland, and therefore involving communities in generating solutions that are right for them increases the likelihood of these being sustainable. The CSP should consider how best to engage residents and use evidence such as the upcoming lived experience report on children and violence. There is also evidence available to help target based on need (see </a:t>
            </a:r>
            <a:r>
              <a:rPr lang="en-GB" sz="1700">
                <a:hlinkClick r:id="rId3"/>
              </a:rPr>
              <a:t>Cambridgeshire &amp; Peterborough Insight – Poverty – Indices of Deprivation 2025</a:t>
            </a:r>
            <a:r>
              <a:rPr lang="en-GB" sz="1700"/>
              <a:t>).</a:t>
            </a:r>
          </a:p>
          <a:p>
            <a:pPr marL="0" indent="0">
              <a:buNone/>
            </a:pPr>
            <a:endParaRPr lang="en-GB" sz="1700"/>
          </a:p>
          <a:p>
            <a:pPr marL="0" indent="0">
              <a:buNone/>
            </a:pPr>
            <a:endParaRPr lang="en-GB" sz="1700"/>
          </a:p>
        </p:txBody>
      </p:sp>
      <p:sp>
        <p:nvSpPr>
          <p:cNvPr id="6" name="Action Button: Go Home 5">
            <a:hlinkClick r:id="rId4" action="ppaction://hlinksldjump" highlightClick="1"/>
            <a:extLst>
              <a:ext uri="{FF2B5EF4-FFF2-40B4-BE49-F238E27FC236}">
                <a16:creationId xmlns:a16="http://schemas.microsoft.com/office/drawing/2014/main" id="{D9D794AF-124E-AADD-CB20-0AD18EBB1F93}"/>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140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AB07-06B4-70ED-136D-5D0DAB403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05C88-C8C8-5DB9-42BF-E3BFA373A3F6}"/>
              </a:ext>
            </a:extLst>
          </p:cNvPr>
          <p:cNvSpPr>
            <a:spLocks noGrp="1"/>
          </p:cNvSpPr>
          <p:nvPr>
            <p:ph type="title"/>
          </p:nvPr>
        </p:nvSpPr>
        <p:spPr/>
        <p:txBody>
          <a:bodyPr/>
          <a:lstStyle/>
          <a:p>
            <a:r>
              <a:rPr lang="en-GB" sz="3600"/>
              <a:t>2.3 Executive Summary - Recommendations</a:t>
            </a:r>
          </a:p>
        </p:txBody>
      </p:sp>
      <p:sp>
        <p:nvSpPr>
          <p:cNvPr id="4" name="Content Placeholder 2">
            <a:extLst>
              <a:ext uri="{FF2B5EF4-FFF2-40B4-BE49-F238E27FC236}">
                <a16:creationId xmlns:a16="http://schemas.microsoft.com/office/drawing/2014/main" id="{43DB6CFC-34E0-CDF8-A6A1-5504D8BDA74F}"/>
              </a:ext>
            </a:extLst>
          </p:cNvPr>
          <p:cNvSpPr>
            <a:spLocks noGrp="1"/>
          </p:cNvSpPr>
          <p:nvPr>
            <p:ph idx="1"/>
          </p:nvPr>
        </p:nvSpPr>
        <p:spPr>
          <a:xfrm>
            <a:off x="633413" y="1316736"/>
            <a:ext cx="10515600" cy="5371143"/>
          </a:xfrm>
        </p:spPr>
        <p:txBody>
          <a:bodyPr/>
          <a:lstStyle/>
          <a:p>
            <a:pPr marL="0" indent="0">
              <a:buNone/>
            </a:pPr>
            <a:r>
              <a:rPr lang="en-GB" sz="1700" b="1"/>
              <a:t>Recommendations</a:t>
            </a:r>
          </a:p>
          <a:p>
            <a:pPr marL="342900" indent="-342900">
              <a:buFont typeface="+mj-lt"/>
              <a:buAutoNum type="arabicPeriod" startAt="4"/>
            </a:pPr>
            <a:r>
              <a:rPr lang="en-GB" sz="1700" b="1"/>
              <a:t>ASB</a:t>
            </a:r>
            <a:r>
              <a:rPr lang="en-GB" sz="1700"/>
              <a:t> - Given the high increasing trends in ASB (including Youth ASB), Fenland CSP should consider a deep dive report that analyses a range of data such as recent minutes from Fenland CSP problem solving group minutes to better understand anti-social behaviour and district council housing and environmental data.</a:t>
            </a:r>
          </a:p>
          <a:p>
            <a:pPr marL="342900" indent="-342900">
              <a:buFont typeface="+mj-lt"/>
              <a:buAutoNum type="arabicPeriod" startAt="4"/>
            </a:pPr>
            <a:r>
              <a:rPr lang="en-GB" sz="1700" b="1"/>
              <a:t>General</a:t>
            </a:r>
          </a:p>
          <a:p>
            <a:pPr marL="457200" lvl="1" indent="0">
              <a:buNone/>
            </a:pPr>
            <a:r>
              <a:rPr lang="en-GB" sz="1700"/>
              <a:t>5.1 Fenland CSP should monitor community safety issues that are in the prioritisation category of “Concerning recent counts”: drug offences, exploitation, and deliberate fires.</a:t>
            </a:r>
          </a:p>
          <a:p>
            <a:pPr marL="457200" lvl="1" indent="0">
              <a:buNone/>
            </a:pPr>
            <a:r>
              <a:rPr lang="en-GB" sz="1700"/>
              <a:t>5.2 The Partnership should consider what it is aiming to achieve in order to know when it would be ready to discharge other work streams. </a:t>
            </a:r>
          </a:p>
          <a:p>
            <a:pPr marL="457200" lvl="1" indent="0">
              <a:buNone/>
            </a:pPr>
            <a:r>
              <a:rPr lang="en-GB" sz="1700"/>
              <a:t>5.3 Fenland CSP should consider reviewing/evaluating its current activity to consider the impact against its primary work streams.</a:t>
            </a:r>
          </a:p>
          <a:p>
            <a:pPr marL="0" indent="0">
              <a:buNone/>
            </a:pPr>
            <a:endParaRPr lang="en-GB" sz="1700"/>
          </a:p>
          <a:p>
            <a:pPr marL="0" indent="0">
              <a:buNone/>
            </a:pPr>
            <a:endParaRPr lang="en-GB" sz="1700"/>
          </a:p>
        </p:txBody>
      </p:sp>
      <p:sp>
        <p:nvSpPr>
          <p:cNvPr id="6" name="Action Button: Go Home 5">
            <a:hlinkClick r:id="rId2" action="ppaction://hlinksldjump" highlightClick="1"/>
            <a:extLst>
              <a:ext uri="{FF2B5EF4-FFF2-40B4-BE49-F238E27FC236}">
                <a16:creationId xmlns:a16="http://schemas.microsoft.com/office/drawing/2014/main" id="{E1AD13D6-A741-2FCF-9D22-1F7BD0038423}"/>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570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5DD5D-9EB7-7FB6-20D6-328BDEA37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B860B-166D-726D-9777-640D86ADDACE}"/>
              </a:ext>
            </a:extLst>
          </p:cNvPr>
          <p:cNvSpPr>
            <a:spLocks noGrp="1"/>
          </p:cNvSpPr>
          <p:nvPr>
            <p:ph type="title"/>
          </p:nvPr>
        </p:nvSpPr>
        <p:spPr/>
        <p:txBody>
          <a:bodyPr/>
          <a:lstStyle/>
          <a:p>
            <a:r>
              <a:rPr lang="en-GB"/>
              <a:t>3. CSP Priorities</a:t>
            </a:r>
          </a:p>
        </p:txBody>
      </p:sp>
      <p:sp>
        <p:nvSpPr>
          <p:cNvPr id="3" name="Content Placeholder 2">
            <a:extLst>
              <a:ext uri="{FF2B5EF4-FFF2-40B4-BE49-F238E27FC236}">
                <a16:creationId xmlns:a16="http://schemas.microsoft.com/office/drawing/2014/main" id="{BB61DDCB-2322-7AA0-3780-550D6AE14DE5}"/>
              </a:ext>
            </a:extLst>
          </p:cNvPr>
          <p:cNvSpPr>
            <a:spLocks noGrp="1"/>
          </p:cNvSpPr>
          <p:nvPr>
            <p:ph idx="1"/>
          </p:nvPr>
        </p:nvSpPr>
        <p:spPr>
          <a:xfrm>
            <a:off x="274864" y="1331459"/>
            <a:ext cx="11642271" cy="5330597"/>
          </a:xfrm>
        </p:spPr>
        <p:txBody>
          <a:bodyPr numCol="1"/>
          <a:lstStyle/>
          <a:p>
            <a:pPr marL="0" indent="0">
              <a:buNone/>
              <a:tabLst>
                <a:tab pos="5737225" algn="l"/>
              </a:tabLst>
            </a:pPr>
            <a:r>
              <a:rPr lang="en-US" sz="1600"/>
              <a:t>Below are the </a:t>
            </a:r>
            <a:r>
              <a:rPr lang="en-US" sz="1600" b="1"/>
              <a:t>Primary Work Streams </a:t>
            </a:r>
            <a:r>
              <a:rPr lang="en-US" sz="1600"/>
              <a:t>of the Fenland CSP from the Delivery Plan (1 May 2025 to 30 April 2026). The next slide lists actions to the work streams.</a:t>
            </a:r>
          </a:p>
          <a:p>
            <a:r>
              <a:rPr lang="en-GB" sz="1600"/>
              <a:t>Domestic Abuse</a:t>
            </a:r>
          </a:p>
          <a:p>
            <a:r>
              <a:rPr lang="en-GB" sz="1600"/>
              <a:t>Serious Violence Duty and Young People</a:t>
            </a:r>
          </a:p>
          <a:p>
            <a:r>
              <a:rPr lang="en-GB" sz="1600"/>
              <a:t>Hate Crime</a:t>
            </a:r>
          </a:p>
          <a:p>
            <a:r>
              <a:rPr lang="en-GB" sz="1600"/>
              <a:t>Exploitation</a:t>
            </a:r>
          </a:p>
          <a:p>
            <a:r>
              <a:rPr lang="en-GB" sz="1600"/>
              <a:t>ASB</a:t>
            </a:r>
          </a:p>
          <a:p>
            <a:r>
              <a:rPr lang="en-GB" sz="1600"/>
              <a:t>Sexual Offences</a:t>
            </a:r>
          </a:p>
          <a:p>
            <a:r>
              <a:rPr lang="en-GB" sz="1600"/>
              <a:t>Community Engagement</a:t>
            </a:r>
          </a:p>
          <a:p>
            <a:r>
              <a:rPr lang="en-GB" sz="1600"/>
              <a:t>Safety Zone</a:t>
            </a:r>
          </a:p>
          <a:p>
            <a:pPr marL="0" indent="0">
              <a:buNone/>
            </a:pPr>
            <a:endParaRPr lang="en-GB" sz="1600"/>
          </a:p>
          <a:p>
            <a:pPr marL="0" indent="0">
              <a:buNone/>
            </a:pPr>
            <a:r>
              <a:rPr lang="en-GB" sz="1600"/>
              <a:t>The Fenland CSP also supports activity linked to </a:t>
            </a:r>
          </a:p>
          <a:p>
            <a:r>
              <a:rPr lang="en-GB" sz="1600"/>
              <a:t>Scams/Fraud/Cybercrime</a:t>
            </a:r>
          </a:p>
          <a:p>
            <a:r>
              <a:rPr lang="en-GB" sz="1600"/>
              <a:t>Illegal Money Lending</a:t>
            </a:r>
          </a:p>
          <a:p>
            <a:r>
              <a:rPr lang="en-GB" sz="1600"/>
              <a:t>Shoplifting</a:t>
            </a:r>
          </a:p>
          <a:p>
            <a:r>
              <a:rPr lang="en-GB" sz="1600"/>
              <a:t>Vehicle Crime</a:t>
            </a:r>
          </a:p>
          <a:p>
            <a:pPr marL="0" indent="0">
              <a:buNone/>
            </a:pPr>
            <a:endParaRPr lang="en-GB" sz="1600"/>
          </a:p>
          <a:p>
            <a:pPr marL="0" indent="0">
              <a:buNone/>
            </a:pPr>
            <a:endParaRPr lang="en-US" sz="1600"/>
          </a:p>
          <a:p>
            <a:pPr marL="0" indent="0">
              <a:buNone/>
            </a:pPr>
            <a:endParaRPr lang="en-US" sz="1600"/>
          </a:p>
        </p:txBody>
      </p:sp>
      <p:sp>
        <p:nvSpPr>
          <p:cNvPr id="6" name="Action Button: Go Home 5">
            <a:hlinkClick r:id="rId2" action="ppaction://hlinksldjump" highlightClick="1"/>
            <a:extLst>
              <a:ext uri="{FF2B5EF4-FFF2-40B4-BE49-F238E27FC236}">
                <a16:creationId xmlns:a16="http://schemas.microsoft.com/office/drawing/2014/main" id="{4D777DE9-E5B1-AF29-A572-67385E36D85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459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C39DE-CD20-2912-544B-73F93E310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E23CB-8065-6836-3094-EACFADF319F3}"/>
              </a:ext>
            </a:extLst>
          </p:cNvPr>
          <p:cNvSpPr>
            <a:spLocks noGrp="1"/>
          </p:cNvSpPr>
          <p:nvPr>
            <p:ph type="title"/>
          </p:nvPr>
        </p:nvSpPr>
        <p:spPr/>
        <p:txBody>
          <a:bodyPr/>
          <a:lstStyle/>
          <a:p>
            <a:r>
              <a:rPr lang="en-GB"/>
              <a:t>3. CSP Priorities</a:t>
            </a:r>
          </a:p>
        </p:txBody>
      </p:sp>
      <p:sp>
        <p:nvSpPr>
          <p:cNvPr id="6" name="Action Button: Go Home 5">
            <a:hlinkClick r:id="rId2" action="ppaction://hlinksldjump" highlightClick="1"/>
            <a:extLst>
              <a:ext uri="{FF2B5EF4-FFF2-40B4-BE49-F238E27FC236}">
                <a16:creationId xmlns:a16="http://schemas.microsoft.com/office/drawing/2014/main" id="{DA10536F-DEC9-7305-3B8D-9C2E27A022EE}"/>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CFB19E4A-4F2B-2553-C31C-91D077330AA6}"/>
              </a:ext>
            </a:extLst>
          </p:cNvPr>
          <p:cNvGraphicFramePr>
            <a:graphicFrameLocks noGrp="1"/>
          </p:cNvGraphicFramePr>
          <p:nvPr>
            <p:extLst>
              <p:ext uri="{D42A27DB-BD31-4B8C-83A1-F6EECF244321}">
                <p14:modId xmlns:p14="http://schemas.microsoft.com/office/powerpoint/2010/main" val="2759401226"/>
              </p:ext>
            </p:extLst>
          </p:nvPr>
        </p:nvGraphicFramePr>
        <p:xfrm>
          <a:off x="633412" y="1287560"/>
          <a:ext cx="11051442" cy="4961334"/>
        </p:xfrm>
        <a:graphic>
          <a:graphicData uri="http://schemas.openxmlformats.org/drawingml/2006/table">
            <a:tbl>
              <a:tblPr firstRow="1" bandRow="1">
                <a:tableStyleId>{5940675A-B579-460E-94D1-54222C63F5DA}</a:tableStyleId>
              </a:tblPr>
              <a:tblGrid>
                <a:gridCol w="2629552">
                  <a:extLst>
                    <a:ext uri="{9D8B030D-6E8A-4147-A177-3AD203B41FA5}">
                      <a16:colId xmlns:a16="http://schemas.microsoft.com/office/drawing/2014/main" val="1502011870"/>
                    </a:ext>
                  </a:extLst>
                </a:gridCol>
                <a:gridCol w="8421890">
                  <a:extLst>
                    <a:ext uri="{9D8B030D-6E8A-4147-A177-3AD203B41FA5}">
                      <a16:colId xmlns:a16="http://schemas.microsoft.com/office/drawing/2014/main" val="4120873742"/>
                    </a:ext>
                  </a:extLst>
                </a:gridCol>
              </a:tblGrid>
              <a:tr h="414258">
                <a:tc>
                  <a:txBody>
                    <a:bodyPr/>
                    <a:lstStyle/>
                    <a:p>
                      <a:r>
                        <a:rPr lang="en-GB" sz="1600" b="1"/>
                        <a:t>Primary Work Streams</a:t>
                      </a:r>
                    </a:p>
                  </a:txBody>
                  <a:tcPr/>
                </a:tc>
                <a:tc>
                  <a:txBody>
                    <a:bodyPr/>
                    <a:lstStyle/>
                    <a:p>
                      <a:r>
                        <a:rPr lang="en-GB" sz="1600" b="1"/>
                        <a:t>Actions</a:t>
                      </a:r>
                    </a:p>
                  </a:txBody>
                  <a:tcPr/>
                </a:tc>
                <a:extLst>
                  <a:ext uri="{0D108BD9-81ED-4DB2-BD59-A6C34878D82A}">
                    <a16:rowId xmlns:a16="http://schemas.microsoft.com/office/drawing/2014/main" val="3934883935"/>
                  </a:ext>
                </a:extLst>
              </a:tr>
              <a:tr h="414258">
                <a:tc>
                  <a:txBody>
                    <a:bodyPr/>
                    <a:lstStyle/>
                    <a:p>
                      <a:r>
                        <a:rPr lang="en-GB" sz="1600"/>
                        <a:t>Domestic Abuse</a:t>
                      </a:r>
                    </a:p>
                  </a:txBody>
                  <a:tcPr/>
                </a:tc>
                <a:tc>
                  <a:txBody>
                    <a:bodyPr/>
                    <a:lstStyle/>
                    <a:p>
                      <a:r>
                        <a:rPr lang="en-GB" sz="1600"/>
                        <a:t>Delivery of Work Force Development sessions linked to Domestic Abuse for frontline professionals and volunteers who work across Fenland.</a:t>
                      </a:r>
                    </a:p>
                  </a:txBody>
                  <a:tcPr/>
                </a:tc>
                <a:extLst>
                  <a:ext uri="{0D108BD9-81ED-4DB2-BD59-A6C34878D82A}">
                    <a16:rowId xmlns:a16="http://schemas.microsoft.com/office/drawing/2014/main" val="1839751293"/>
                  </a:ext>
                </a:extLst>
              </a:tr>
              <a:tr h="414258">
                <a:tc>
                  <a:txBody>
                    <a:bodyPr/>
                    <a:lstStyle/>
                    <a:p>
                      <a:endParaRPr lang="en-GB" sz="1600"/>
                    </a:p>
                  </a:txBody>
                  <a:tcPr/>
                </a:tc>
                <a:tc>
                  <a:txBody>
                    <a:bodyPr/>
                    <a:lstStyle/>
                    <a:p>
                      <a:r>
                        <a:rPr lang="en-GB" sz="1600"/>
                        <a:t>Work alongside the County DASV Partnership to deliver actions identified through DHR review recommendations.</a:t>
                      </a:r>
                    </a:p>
                  </a:txBody>
                  <a:tcPr/>
                </a:tc>
                <a:extLst>
                  <a:ext uri="{0D108BD9-81ED-4DB2-BD59-A6C34878D82A}">
                    <a16:rowId xmlns:a16="http://schemas.microsoft.com/office/drawing/2014/main" val="1709989966"/>
                  </a:ext>
                </a:extLst>
              </a:tr>
              <a:tr h="414258">
                <a:tc>
                  <a:txBody>
                    <a:bodyPr/>
                    <a:lstStyle/>
                    <a:p>
                      <a:endParaRPr lang="en-GB" sz="1600"/>
                    </a:p>
                  </a:txBody>
                  <a:tcPr/>
                </a:tc>
                <a:tc>
                  <a:txBody>
                    <a:bodyPr/>
                    <a:lstStyle/>
                    <a:p>
                      <a:r>
                        <a:rPr lang="en-GB" sz="1600"/>
                        <a:t>CSP to link closely with County DASV Partnership to deliver other actions based on the findings from the District Strategic Needs Assessment and DASV Needs Assessment.</a:t>
                      </a:r>
                    </a:p>
                  </a:txBody>
                  <a:tcPr/>
                </a:tc>
                <a:extLst>
                  <a:ext uri="{0D108BD9-81ED-4DB2-BD59-A6C34878D82A}">
                    <a16:rowId xmlns:a16="http://schemas.microsoft.com/office/drawing/2014/main" val="3769939502"/>
                  </a:ext>
                </a:extLst>
              </a:tr>
              <a:tr h="414258">
                <a:tc>
                  <a:txBody>
                    <a:bodyPr/>
                    <a:lstStyle/>
                    <a:p>
                      <a:endParaRPr lang="en-GB" sz="1600"/>
                    </a:p>
                  </a:txBody>
                  <a:tcPr/>
                </a:tc>
                <a:tc>
                  <a:txBody>
                    <a:bodyPr/>
                    <a:lstStyle/>
                    <a:p>
                      <a:r>
                        <a:rPr lang="en-GB" sz="1600" b="0" i="0" kern="1200">
                          <a:solidFill>
                            <a:schemeClr val="tx1"/>
                          </a:solidFill>
                          <a:effectLst/>
                          <a:latin typeface="+mn-lt"/>
                          <a:ea typeface="+mn-ea"/>
                          <a:cs typeface="+mn-cs"/>
                        </a:rPr>
                        <a:t>DAHA Accreditation by FDC Housing Options Team</a:t>
                      </a:r>
                      <a:endParaRPr lang="en-GB" sz="1600"/>
                    </a:p>
                  </a:txBody>
                  <a:tcPr/>
                </a:tc>
                <a:extLst>
                  <a:ext uri="{0D108BD9-81ED-4DB2-BD59-A6C34878D82A}">
                    <a16:rowId xmlns:a16="http://schemas.microsoft.com/office/drawing/2014/main" val="3762734474"/>
                  </a:ext>
                </a:extLst>
              </a:tr>
              <a:tr h="414258">
                <a:tc>
                  <a:txBody>
                    <a:bodyPr/>
                    <a:lstStyle/>
                    <a:p>
                      <a:r>
                        <a:rPr lang="en-GB" sz="1600"/>
                        <a:t>Serious Violence Duty and Young People</a:t>
                      </a:r>
                    </a:p>
                  </a:txBody>
                  <a:tcPr/>
                </a:tc>
                <a:tc>
                  <a:txBody>
                    <a:bodyPr/>
                    <a:lstStyle/>
                    <a:p>
                      <a:r>
                        <a:rPr lang="en-GB" sz="1600"/>
                        <a:t>Serious Violence Duty Project A: After School Diversion.</a:t>
                      </a:r>
                    </a:p>
                  </a:txBody>
                  <a:tcPr/>
                </a:tc>
                <a:extLst>
                  <a:ext uri="{0D108BD9-81ED-4DB2-BD59-A6C34878D82A}">
                    <a16:rowId xmlns:a16="http://schemas.microsoft.com/office/drawing/2014/main" val="3706923012"/>
                  </a:ext>
                </a:extLst>
              </a:tr>
              <a:tr h="414258">
                <a:tc>
                  <a:txBody>
                    <a:bodyPr/>
                    <a:lstStyle/>
                    <a:p>
                      <a:endParaRPr lang="en-GB" sz="1600"/>
                    </a:p>
                  </a:txBody>
                  <a:tcPr/>
                </a:tc>
                <a:tc>
                  <a:txBody>
                    <a:bodyPr/>
                    <a:lstStyle/>
                    <a:p>
                      <a:r>
                        <a:rPr lang="en-GB" sz="1600"/>
                        <a:t>Serious Violence Duty Project B: Higher Needs Project</a:t>
                      </a:r>
                    </a:p>
                  </a:txBody>
                  <a:tcPr/>
                </a:tc>
                <a:extLst>
                  <a:ext uri="{0D108BD9-81ED-4DB2-BD59-A6C34878D82A}">
                    <a16:rowId xmlns:a16="http://schemas.microsoft.com/office/drawing/2014/main" val="3944146314"/>
                  </a:ext>
                </a:extLst>
              </a:tr>
              <a:tr h="414258">
                <a:tc>
                  <a:txBody>
                    <a:bodyPr/>
                    <a:lstStyle/>
                    <a:p>
                      <a:r>
                        <a:rPr lang="en-GB" sz="1600"/>
                        <a:t>Hate Crime</a:t>
                      </a:r>
                    </a:p>
                  </a:txBody>
                  <a:tcPr/>
                </a:tc>
                <a:tc>
                  <a:txBody>
                    <a:bodyPr/>
                    <a:lstStyle/>
                    <a:p>
                      <a:r>
                        <a:rPr lang="en-GB" sz="1600"/>
                        <a:t>Raise awareness of hate crime amongst partners to include third party Hate Crime reporting opportunities across Fenland.</a:t>
                      </a:r>
                    </a:p>
                  </a:txBody>
                  <a:tcPr/>
                </a:tc>
                <a:extLst>
                  <a:ext uri="{0D108BD9-81ED-4DB2-BD59-A6C34878D82A}">
                    <a16:rowId xmlns:a16="http://schemas.microsoft.com/office/drawing/2014/main" val="2903625190"/>
                  </a:ext>
                </a:extLst>
              </a:tr>
              <a:tr h="414258">
                <a:tc>
                  <a:txBody>
                    <a:bodyPr/>
                    <a:lstStyle/>
                    <a:p>
                      <a:endParaRPr lang="en-GB" sz="1600"/>
                    </a:p>
                  </a:txBody>
                  <a:tcPr/>
                </a:tc>
                <a:tc>
                  <a:txBody>
                    <a:bodyPr/>
                    <a:lstStyle/>
                    <a:p>
                      <a:r>
                        <a:rPr lang="en-GB" sz="1600"/>
                        <a:t>The CSP consider how it can engage with residents in order to gain a greater understanding of peoples experience of hate crime to gain a better understanding of the local picture.</a:t>
                      </a:r>
                    </a:p>
                  </a:txBody>
                  <a:tcPr/>
                </a:tc>
                <a:extLst>
                  <a:ext uri="{0D108BD9-81ED-4DB2-BD59-A6C34878D82A}">
                    <a16:rowId xmlns:a16="http://schemas.microsoft.com/office/drawing/2014/main" val="1021789059"/>
                  </a:ext>
                </a:extLst>
              </a:tr>
            </a:tbl>
          </a:graphicData>
        </a:graphic>
      </p:graphicFrame>
    </p:spTree>
    <p:extLst>
      <p:ext uri="{BB962C8B-B14F-4D97-AF65-F5344CB8AC3E}">
        <p14:creationId xmlns:p14="http://schemas.microsoft.com/office/powerpoint/2010/main" val="131021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9EA6A-F1E4-636F-6070-C8AAEBC19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71FC5-B0F7-CF53-F07E-18FE61DA410C}"/>
              </a:ext>
            </a:extLst>
          </p:cNvPr>
          <p:cNvSpPr>
            <a:spLocks noGrp="1"/>
          </p:cNvSpPr>
          <p:nvPr>
            <p:ph type="title"/>
          </p:nvPr>
        </p:nvSpPr>
        <p:spPr/>
        <p:txBody>
          <a:bodyPr/>
          <a:lstStyle/>
          <a:p>
            <a:r>
              <a:rPr lang="en-GB"/>
              <a:t>3. CSP Priorities</a:t>
            </a:r>
          </a:p>
        </p:txBody>
      </p:sp>
      <p:sp>
        <p:nvSpPr>
          <p:cNvPr id="6" name="Action Button: Go Home 5">
            <a:hlinkClick r:id="rId2" action="ppaction://hlinksldjump" highlightClick="1"/>
            <a:extLst>
              <a:ext uri="{FF2B5EF4-FFF2-40B4-BE49-F238E27FC236}">
                <a16:creationId xmlns:a16="http://schemas.microsoft.com/office/drawing/2014/main" id="{DE851C54-D4BC-7EE1-1CAA-1D514DAA5538}"/>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0D373005-1C24-5DC4-970D-A9333A969F31}"/>
              </a:ext>
            </a:extLst>
          </p:cNvPr>
          <p:cNvGraphicFramePr>
            <a:graphicFrameLocks noGrp="1"/>
          </p:cNvGraphicFramePr>
          <p:nvPr>
            <p:extLst>
              <p:ext uri="{D42A27DB-BD31-4B8C-83A1-F6EECF244321}">
                <p14:modId xmlns:p14="http://schemas.microsoft.com/office/powerpoint/2010/main" val="3728863782"/>
              </p:ext>
            </p:extLst>
          </p:nvPr>
        </p:nvGraphicFramePr>
        <p:xfrm>
          <a:off x="633412" y="1287560"/>
          <a:ext cx="11051442" cy="4869894"/>
        </p:xfrm>
        <a:graphic>
          <a:graphicData uri="http://schemas.openxmlformats.org/drawingml/2006/table">
            <a:tbl>
              <a:tblPr firstRow="1" bandRow="1">
                <a:tableStyleId>{5940675A-B579-460E-94D1-54222C63F5DA}</a:tableStyleId>
              </a:tblPr>
              <a:tblGrid>
                <a:gridCol w="2629552">
                  <a:extLst>
                    <a:ext uri="{9D8B030D-6E8A-4147-A177-3AD203B41FA5}">
                      <a16:colId xmlns:a16="http://schemas.microsoft.com/office/drawing/2014/main" val="1502011870"/>
                    </a:ext>
                  </a:extLst>
                </a:gridCol>
                <a:gridCol w="8421890">
                  <a:extLst>
                    <a:ext uri="{9D8B030D-6E8A-4147-A177-3AD203B41FA5}">
                      <a16:colId xmlns:a16="http://schemas.microsoft.com/office/drawing/2014/main" val="4120873742"/>
                    </a:ext>
                  </a:extLst>
                </a:gridCol>
              </a:tblGrid>
              <a:tr h="414258">
                <a:tc>
                  <a:txBody>
                    <a:bodyPr/>
                    <a:lstStyle/>
                    <a:p>
                      <a:r>
                        <a:rPr lang="en-GB" sz="1600" b="1"/>
                        <a:t>Primary Work Streams</a:t>
                      </a:r>
                    </a:p>
                  </a:txBody>
                  <a:tcPr/>
                </a:tc>
                <a:tc>
                  <a:txBody>
                    <a:bodyPr/>
                    <a:lstStyle/>
                    <a:p>
                      <a:r>
                        <a:rPr lang="en-GB" sz="1600" b="1"/>
                        <a:t>Actions</a:t>
                      </a:r>
                    </a:p>
                  </a:txBody>
                  <a:tcPr/>
                </a:tc>
                <a:extLst>
                  <a:ext uri="{0D108BD9-81ED-4DB2-BD59-A6C34878D82A}">
                    <a16:rowId xmlns:a16="http://schemas.microsoft.com/office/drawing/2014/main" val="3934883935"/>
                  </a:ext>
                </a:extLst>
              </a:tr>
              <a:tr h="414258">
                <a:tc>
                  <a:txBody>
                    <a:bodyPr/>
                    <a:lstStyle/>
                    <a:p>
                      <a:r>
                        <a:rPr lang="en-GB" sz="1600"/>
                        <a:t>Exploitation</a:t>
                      </a:r>
                    </a:p>
                  </a:txBody>
                  <a:tcPr/>
                </a:tc>
                <a:tc>
                  <a:txBody>
                    <a:bodyPr/>
                    <a:lstStyle/>
                    <a:p>
                      <a:r>
                        <a:rPr lang="en-GB" sz="1600"/>
                        <a:t>Raising awareness of the signs of modern slavery and exploitation of children and adults and how to report locally would likely increase the engagement from the public and increase intelligence gathered locally.</a:t>
                      </a:r>
                    </a:p>
                  </a:txBody>
                  <a:tcPr/>
                </a:tc>
                <a:extLst>
                  <a:ext uri="{0D108BD9-81ED-4DB2-BD59-A6C34878D82A}">
                    <a16:rowId xmlns:a16="http://schemas.microsoft.com/office/drawing/2014/main" val="1839751293"/>
                  </a:ext>
                </a:extLst>
              </a:tr>
              <a:tr h="414258">
                <a:tc>
                  <a:txBody>
                    <a:bodyPr/>
                    <a:lstStyle/>
                    <a:p>
                      <a:endParaRPr lang="en-GB" sz="1600"/>
                    </a:p>
                  </a:txBody>
                  <a:tcPr/>
                </a:tc>
                <a:tc>
                  <a:txBody>
                    <a:bodyPr/>
                    <a:lstStyle/>
                    <a:p>
                      <a:r>
                        <a:rPr lang="en-GB" sz="1600"/>
                        <a:t>Raising awareness of Prevent and how to refer adults and young people and to increase awareness from the public and increase intelligence gathered locally.</a:t>
                      </a:r>
                    </a:p>
                  </a:txBody>
                  <a:tcPr/>
                </a:tc>
                <a:extLst>
                  <a:ext uri="{0D108BD9-81ED-4DB2-BD59-A6C34878D82A}">
                    <a16:rowId xmlns:a16="http://schemas.microsoft.com/office/drawing/2014/main" val="1709989966"/>
                  </a:ext>
                </a:extLst>
              </a:tr>
              <a:tr h="414258">
                <a:tc>
                  <a:txBody>
                    <a:bodyPr/>
                    <a:lstStyle/>
                    <a:p>
                      <a:r>
                        <a:rPr lang="en-GB" sz="1600"/>
                        <a:t>ASB</a:t>
                      </a:r>
                    </a:p>
                  </a:txBody>
                  <a:tcPr/>
                </a:tc>
                <a:tc>
                  <a:txBody>
                    <a:bodyPr/>
                    <a:lstStyle/>
                    <a:p>
                      <a:r>
                        <a:rPr lang="en-GB" sz="1600"/>
                        <a:t>UKSPF: Firebreak; Delivery of three Fire Break sessions by Cambs Fire &amp; Rescue Service.</a:t>
                      </a:r>
                    </a:p>
                  </a:txBody>
                  <a:tcPr/>
                </a:tc>
                <a:extLst>
                  <a:ext uri="{0D108BD9-81ED-4DB2-BD59-A6C34878D82A}">
                    <a16:rowId xmlns:a16="http://schemas.microsoft.com/office/drawing/2014/main" val="3769939502"/>
                  </a:ext>
                </a:extLst>
              </a:tr>
              <a:tr h="414258">
                <a:tc>
                  <a:txBody>
                    <a:bodyPr/>
                    <a:lstStyle/>
                    <a:p>
                      <a:endParaRPr lang="en-GB" sz="1600"/>
                    </a:p>
                  </a:txBody>
                  <a:tcPr/>
                </a:tc>
                <a:tc>
                  <a:txBody>
                    <a:bodyPr/>
                    <a:lstStyle/>
                    <a:p>
                      <a:r>
                        <a:rPr lang="en-GB" sz="1600"/>
                        <a:t>UKSPF: Op Luscombe; Increased police presence in high-risk areas to deter ASB and improve community safety. Police patrol capability to increase visibility, improve community reassurance and positive intervention those who engage in AS/Crime.</a:t>
                      </a:r>
                    </a:p>
                  </a:txBody>
                  <a:tcPr/>
                </a:tc>
                <a:extLst>
                  <a:ext uri="{0D108BD9-81ED-4DB2-BD59-A6C34878D82A}">
                    <a16:rowId xmlns:a16="http://schemas.microsoft.com/office/drawing/2014/main" val="3762734474"/>
                  </a:ext>
                </a:extLst>
              </a:tr>
              <a:tr h="414258">
                <a:tc>
                  <a:txBody>
                    <a:bodyPr/>
                    <a:lstStyle/>
                    <a:p>
                      <a:endParaRPr lang="en-GB" sz="1600"/>
                    </a:p>
                  </a:txBody>
                  <a:tcPr/>
                </a:tc>
                <a:tc>
                  <a:txBody>
                    <a:bodyPr/>
                    <a:lstStyle/>
                    <a:p>
                      <a:r>
                        <a:rPr lang="en-GB" sz="1600"/>
                        <a:t>UKSPF: Young People; Community outreach overseen by County Council Youth Engagement teams to strengthen relationships between young people, their community, law enforcement, and emergency services.</a:t>
                      </a:r>
                    </a:p>
                  </a:txBody>
                  <a:tcPr/>
                </a:tc>
                <a:extLst>
                  <a:ext uri="{0D108BD9-81ED-4DB2-BD59-A6C34878D82A}">
                    <a16:rowId xmlns:a16="http://schemas.microsoft.com/office/drawing/2014/main" val="3706923012"/>
                  </a:ext>
                </a:extLst>
              </a:tr>
              <a:tr h="414258">
                <a:tc>
                  <a:txBody>
                    <a:bodyPr/>
                    <a:lstStyle/>
                    <a:p>
                      <a:r>
                        <a:rPr lang="en-GB" sz="1600"/>
                        <a:t>Sexual offences</a:t>
                      </a:r>
                    </a:p>
                  </a:txBody>
                  <a:tcPr/>
                </a:tc>
                <a:tc>
                  <a:txBody>
                    <a:bodyPr/>
                    <a:lstStyle/>
                    <a:p>
                      <a:r>
                        <a:rPr lang="en-GB" sz="1600"/>
                        <a:t>Commission deep dive assessment of the Fenland picture in relation to sexual offences.</a:t>
                      </a:r>
                    </a:p>
                  </a:txBody>
                  <a:tcPr/>
                </a:tc>
                <a:extLst>
                  <a:ext uri="{0D108BD9-81ED-4DB2-BD59-A6C34878D82A}">
                    <a16:rowId xmlns:a16="http://schemas.microsoft.com/office/drawing/2014/main" val="3944146314"/>
                  </a:ext>
                </a:extLst>
              </a:tr>
              <a:tr h="414258">
                <a:tc>
                  <a:txBody>
                    <a:bodyPr/>
                    <a:lstStyle/>
                    <a:p>
                      <a:r>
                        <a:rPr lang="en-GB" sz="1600"/>
                        <a:t>Community Engagement</a:t>
                      </a:r>
                    </a:p>
                  </a:txBody>
                  <a:tcPr/>
                </a:tc>
                <a:tc>
                  <a:txBody>
                    <a:bodyPr/>
                    <a:lstStyle/>
                    <a:p>
                      <a:r>
                        <a:rPr lang="en-GB" sz="1600"/>
                        <a:t>Community engagement session to be held at each of the four market towns during the year April to March.</a:t>
                      </a:r>
                    </a:p>
                  </a:txBody>
                  <a:tcPr/>
                </a:tc>
                <a:extLst>
                  <a:ext uri="{0D108BD9-81ED-4DB2-BD59-A6C34878D82A}">
                    <a16:rowId xmlns:a16="http://schemas.microsoft.com/office/drawing/2014/main" val="2903625190"/>
                  </a:ext>
                </a:extLst>
              </a:tr>
            </a:tbl>
          </a:graphicData>
        </a:graphic>
      </p:graphicFrame>
    </p:spTree>
    <p:extLst>
      <p:ext uri="{BB962C8B-B14F-4D97-AF65-F5344CB8AC3E}">
        <p14:creationId xmlns:p14="http://schemas.microsoft.com/office/powerpoint/2010/main" val="182350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7E580-EF59-E8FD-8A04-4DF6D71B9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13A68-D37F-15B5-4044-3231BA85CCA2}"/>
              </a:ext>
            </a:extLst>
          </p:cNvPr>
          <p:cNvSpPr>
            <a:spLocks noGrp="1"/>
          </p:cNvSpPr>
          <p:nvPr>
            <p:ph type="title"/>
          </p:nvPr>
        </p:nvSpPr>
        <p:spPr/>
        <p:txBody>
          <a:bodyPr/>
          <a:lstStyle/>
          <a:p>
            <a:r>
              <a:rPr lang="en-GB"/>
              <a:t>3. CSP Priorities</a:t>
            </a:r>
          </a:p>
        </p:txBody>
      </p:sp>
      <p:sp>
        <p:nvSpPr>
          <p:cNvPr id="6" name="Action Button: Go Home 5">
            <a:hlinkClick r:id="rId2" action="ppaction://hlinksldjump" highlightClick="1"/>
            <a:extLst>
              <a:ext uri="{FF2B5EF4-FFF2-40B4-BE49-F238E27FC236}">
                <a16:creationId xmlns:a16="http://schemas.microsoft.com/office/drawing/2014/main" id="{515D28E2-3D9B-E24B-48FD-7D5116E5FC9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99254E47-0052-15E4-6596-039783542B4E}"/>
              </a:ext>
            </a:extLst>
          </p:cNvPr>
          <p:cNvGraphicFramePr>
            <a:graphicFrameLocks noGrp="1"/>
          </p:cNvGraphicFramePr>
          <p:nvPr>
            <p:extLst>
              <p:ext uri="{D42A27DB-BD31-4B8C-83A1-F6EECF244321}">
                <p14:modId xmlns:p14="http://schemas.microsoft.com/office/powerpoint/2010/main" val="3388179967"/>
              </p:ext>
            </p:extLst>
          </p:nvPr>
        </p:nvGraphicFramePr>
        <p:xfrm>
          <a:off x="633412" y="1287560"/>
          <a:ext cx="11051442" cy="1407636"/>
        </p:xfrm>
        <a:graphic>
          <a:graphicData uri="http://schemas.openxmlformats.org/drawingml/2006/table">
            <a:tbl>
              <a:tblPr firstRow="1" bandRow="1">
                <a:tableStyleId>{5940675A-B579-460E-94D1-54222C63F5DA}</a:tableStyleId>
              </a:tblPr>
              <a:tblGrid>
                <a:gridCol w="2629552">
                  <a:extLst>
                    <a:ext uri="{9D8B030D-6E8A-4147-A177-3AD203B41FA5}">
                      <a16:colId xmlns:a16="http://schemas.microsoft.com/office/drawing/2014/main" val="1502011870"/>
                    </a:ext>
                  </a:extLst>
                </a:gridCol>
                <a:gridCol w="8421890">
                  <a:extLst>
                    <a:ext uri="{9D8B030D-6E8A-4147-A177-3AD203B41FA5}">
                      <a16:colId xmlns:a16="http://schemas.microsoft.com/office/drawing/2014/main" val="4120873742"/>
                    </a:ext>
                  </a:extLst>
                </a:gridCol>
              </a:tblGrid>
              <a:tr h="414258">
                <a:tc>
                  <a:txBody>
                    <a:bodyPr/>
                    <a:lstStyle/>
                    <a:p>
                      <a:r>
                        <a:rPr lang="en-GB" sz="1600" b="1"/>
                        <a:t>Primary Work Streams</a:t>
                      </a:r>
                    </a:p>
                  </a:txBody>
                  <a:tcPr/>
                </a:tc>
                <a:tc>
                  <a:txBody>
                    <a:bodyPr/>
                    <a:lstStyle/>
                    <a:p>
                      <a:r>
                        <a:rPr lang="en-GB" sz="1600" b="1"/>
                        <a:t>Actions</a:t>
                      </a:r>
                    </a:p>
                  </a:txBody>
                  <a:tcPr/>
                </a:tc>
                <a:extLst>
                  <a:ext uri="{0D108BD9-81ED-4DB2-BD59-A6C34878D82A}">
                    <a16:rowId xmlns:a16="http://schemas.microsoft.com/office/drawing/2014/main" val="3934883935"/>
                  </a:ext>
                </a:extLst>
              </a:tr>
              <a:tr h="414258">
                <a:tc>
                  <a:txBody>
                    <a:bodyPr/>
                    <a:lstStyle/>
                    <a:p>
                      <a:r>
                        <a:rPr lang="en-GB" sz="1600"/>
                        <a:t>Community Engagement</a:t>
                      </a:r>
                    </a:p>
                  </a:txBody>
                  <a:tcPr/>
                </a:tc>
                <a:tc>
                  <a:txBody>
                    <a:bodyPr/>
                    <a:lstStyle/>
                    <a:p>
                      <a:r>
                        <a:rPr lang="en-GB" sz="1600"/>
                        <a:t>Rural Engagement</a:t>
                      </a:r>
                    </a:p>
                  </a:txBody>
                  <a:tcPr/>
                </a:tc>
                <a:extLst>
                  <a:ext uri="{0D108BD9-81ED-4DB2-BD59-A6C34878D82A}">
                    <a16:rowId xmlns:a16="http://schemas.microsoft.com/office/drawing/2014/main" val="1839751293"/>
                  </a:ext>
                </a:extLst>
              </a:tr>
              <a:tr h="414258">
                <a:tc>
                  <a:txBody>
                    <a:bodyPr/>
                    <a:lstStyle/>
                    <a:p>
                      <a:r>
                        <a:rPr lang="en-GB" sz="1600"/>
                        <a:t>Safety Zone</a:t>
                      </a:r>
                    </a:p>
                  </a:txBody>
                  <a:tcPr/>
                </a:tc>
                <a:tc>
                  <a:txBody>
                    <a:bodyPr/>
                    <a:lstStyle/>
                    <a:p>
                      <a:r>
                        <a:rPr lang="en-GB" sz="1600"/>
                        <a:t>Delivery of Safety Zone Sessions to Fenland Primary School Yr 6 Pupils in partnership with </a:t>
                      </a:r>
                      <a:r>
                        <a:rPr lang="en-GB" sz="1600" err="1"/>
                        <a:t>Cambs</a:t>
                      </a:r>
                      <a:r>
                        <a:rPr lang="en-GB" sz="1600"/>
                        <a:t> Fire &amp; Rescue and Healthy schools.</a:t>
                      </a:r>
                    </a:p>
                  </a:txBody>
                  <a:tcPr/>
                </a:tc>
                <a:extLst>
                  <a:ext uri="{0D108BD9-81ED-4DB2-BD59-A6C34878D82A}">
                    <a16:rowId xmlns:a16="http://schemas.microsoft.com/office/drawing/2014/main" val="1709989966"/>
                  </a:ext>
                </a:extLst>
              </a:tr>
            </a:tbl>
          </a:graphicData>
        </a:graphic>
      </p:graphicFrame>
      <p:graphicFrame>
        <p:nvGraphicFramePr>
          <p:cNvPr id="3" name="Table 2">
            <a:extLst>
              <a:ext uri="{FF2B5EF4-FFF2-40B4-BE49-F238E27FC236}">
                <a16:creationId xmlns:a16="http://schemas.microsoft.com/office/drawing/2014/main" id="{AB49D47A-E5F0-3A4E-EA80-F3F1AC92E844}"/>
              </a:ext>
            </a:extLst>
          </p:cNvPr>
          <p:cNvGraphicFramePr>
            <a:graphicFrameLocks noGrp="1"/>
          </p:cNvGraphicFramePr>
          <p:nvPr>
            <p:extLst>
              <p:ext uri="{D42A27DB-BD31-4B8C-83A1-F6EECF244321}">
                <p14:modId xmlns:p14="http://schemas.microsoft.com/office/powerpoint/2010/main" val="3473727077"/>
              </p:ext>
            </p:extLst>
          </p:nvPr>
        </p:nvGraphicFramePr>
        <p:xfrm>
          <a:off x="633412" y="3125985"/>
          <a:ext cx="11051442" cy="1816338"/>
        </p:xfrm>
        <a:graphic>
          <a:graphicData uri="http://schemas.openxmlformats.org/drawingml/2006/table">
            <a:tbl>
              <a:tblPr firstRow="1" bandRow="1">
                <a:tableStyleId>{5940675A-B579-460E-94D1-54222C63F5DA}</a:tableStyleId>
              </a:tblPr>
              <a:tblGrid>
                <a:gridCol w="2629552">
                  <a:extLst>
                    <a:ext uri="{9D8B030D-6E8A-4147-A177-3AD203B41FA5}">
                      <a16:colId xmlns:a16="http://schemas.microsoft.com/office/drawing/2014/main" val="1502011870"/>
                    </a:ext>
                  </a:extLst>
                </a:gridCol>
                <a:gridCol w="8421890">
                  <a:extLst>
                    <a:ext uri="{9D8B030D-6E8A-4147-A177-3AD203B41FA5}">
                      <a16:colId xmlns:a16="http://schemas.microsoft.com/office/drawing/2014/main" val="4120873742"/>
                    </a:ext>
                  </a:extLst>
                </a:gridCol>
              </a:tblGrid>
              <a:tr h="414258">
                <a:tc>
                  <a:txBody>
                    <a:bodyPr/>
                    <a:lstStyle/>
                    <a:p>
                      <a:r>
                        <a:rPr lang="en-GB" sz="1600" b="1"/>
                        <a:t>Other Work Streams</a:t>
                      </a:r>
                    </a:p>
                  </a:txBody>
                  <a:tcPr/>
                </a:tc>
                <a:tc>
                  <a:txBody>
                    <a:bodyPr/>
                    <a:lstStyle/>
                    <a:p>
                      <a:r>
                        <a:rPr lang="en-GB" sz="1600" b="1"/>
                        <a:t>Actions</a:t>
                      </a:r>
                    </a:p>
                  </a:txBody>
                  <a:tcPr/>
                </a:tc>
                <a:extLst>
                  <a:ext uri="{0D108BD9-81ED-4DB2-BD59-A6C34878D82A}">
                    <a16:rowId xmlns:a16="http://schemas.microsoft.com/office/drawing/2014/main" val="3934883935"/>
                  </a:ext>
                </a:extLst>
              </a:tr>
              <a:tr h="414258">
                <a:tc>
                  <a:txBody>
                    <a:bodyPr/>
                    <a:lstStyle/>
                    <a:p>
                      <a:r>
                        <a:rPr lang="en-GB" sz="1600"/>
                        <a:t>Illegal Money Lending</a:t>
                      </a:r>
                    </a:p>
                  </a:txBody>
                  <a:tcPr/>
                </a:tc>
                <a:tc>
                  <a:txBody>
                    <a:bodyPr/>
                    <a:lstStyle/>
                    <a:p>
                      <a:r>
                        <a:rPr lang="en-GB" sz="1600"/>
                        <a:t>In partnership with England Illegal Money Lending Team deliver a project to improve awareness of loan shark activities and therefore reduction in loan shark activity.</a:t>
                      </a:r>
                    </a:p>
                  </a:txBody>
                  <a:tcPr/>
                </a:tc>
                <a:extLst>
                  <a:ext uri="{0D108BD9-81ED-4DB2-BD59-A6C34878D82A}">
                    <a16:rowId xmlns:a16="http://schemas.microsoft.com/office/drawing/2014/main" val="1839751293"/>
                  </a:ext>
                </a:extLst>
              </a:tr>
              <a:tr h="414258">
                <a:tc>
                  <a:txBody>
                    <a:bodyPr/>
                    <a:lstStyle/>
                    <a:p>
                      <a:r>
                        <a:rPr lang="en-GB" sz="1600"/>
                        <a:t>Cyber Crime, Scams and Fraud</a:t>
                      </a:r>
                    </a:p>
                  </a:txBody>
                  <a:tcPr/>
                </a:tc>
                <a:tc>
                  <a:txBody>
                    <a:bodyPr/>
                    <a:lstStyle/>
                    <a:p>
                      <a:r>
                        <a:rPr lang="en-GB" sz="1600"/>
                        <a:t>Raise awareness of Cyber Crime, Scams and Fraud, local trends and reporting options amongst partners especially those frontline professionals and volunteers who have direct community contact.</a:t>
                      </a:r>
                    </a:p>
                  </a:txBody>
                  <a:tcPr/>
                </a:tc>
                <a:extLst>
                  <a:ext uri="{0D108BD9-81ED-4DB2-BD59-A6C34878D82A}">
                    <a16:rowId xmlns:a16="http://schemas.microsoft.com/office/drawing/2014/main" val="1709989966"/>
                  </a:ext>
                </a:extLst>
              </a:tr>
            </a:tbl>
          </a:graphicData>
        </a:graphic>
      </p:graphicFrame>
    </p:spTree>
    <p:extLst>
      <p:ext uri="{BB962C8B-B14F-4D97-AF65-F5344CB8AC3E}">
        <p14:creationId xmlns:p14="http://schemas.microsoft.com/office/powerpoint/2010/main" val="419337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3167-E9EF-B7A6-470F-33E5CDCD2A4F}"/>
              </a:ext>
            </a:extLst>
          </p:cNvPr>
          <p:cNvSpPr>
            <a:spLocks noGrp="1"/>
          </p:cNvSpPr>
          <p:nvPr>
            <p:ph type="title"/>
          </p:nvPr>
        </p:nvSpPr>
        <p:spPr/>
        <p:txBody>
          <a:bodyPr/>
          <a:lstStyle/>
          <a:p>
            <a:r>
              <a:rPr lang="en-GB"/>
              <a:t>4. Statutory Duties</a:t>
            </a:r>
          </a:p>
        </p:txBody>
      </p:sp>
      <p:sp>
        <p:nvSpPr>
          <p:cNvPr id="3" name="Content Placeholder 2">
            <a:extLst>
              <a:ext uri="{FF2B5EF4-FFF2-40B4-BE49-F238E27FC236}">
                <a16:creationId xmlns:a16="http://schemas.microsoft.com/office/drawing/2014/main" id="{84E203FA-5E9F-E7F2-181D-F5EF6AC79037}"/>
              </a:ext>
            </a:extLst>
          </p:cNvPr>
          <p:cNvSpPr>
            <a:spLocks noGrp="1"/>
          </p:cNvSpPr>
          <p:nvPr>
            <p:ph idx="1"/>
          </p:nvPr>
        </p:nvSpPr>
        <p:spPr>
          <a:xfrm>
            <a:off x="633413" y="1253331"/>
            <a:ext cx="10515600" cy="4351338"/>
          </a:xfrm>
        </p:spPr>
        <p:txBody>
          <a:bodyPr/>
          <a:lstStyle/>
          <a:p>
            <a:pPr marL="0" indent="0">
              <a:buNone/>
            </a:pPr>
            <a:r>
              <a:rPr lang="en-GB" sz="1600"/>
              <a:t>Community Safety partnerships were brought into existence through the Crime and Disorder Act 1998 and have several statutory duties. Since then, some pieces of legislation have changed their membership and statutory duties. Some examples include;</a:t>
            </a:r>
          </a:p>
          <a:p>
            <a:r>
              <a:rPr lang="en-GB" sz="1400"/>
              <a:t>Formulate and implement a strategy for the reduction of crime and disorder in the area (including anti-social and other behaviour adversely affecting the local environment) as per the Crime and Disorder Act, 1998 (Section 6).</a:t>
            </a:r>
          </a:p>
          <a:p>
            <a:r>
              <a:rPr lang="en-GB" sz="1400"/>
              <a:t>Formulate and implement a strategy for combatting the misuse of drugs, alcohol, and other substances in the area as per the Crime and Disorder Act, 1998 (Section 6).</a:t>
            </a:r>
          </a:p>
          <a:p>
            <a:r>
              <a:rPr lang="en-GB" sz="1400"/>
              <a:t>Formulate and implement a strategy for the reduction of re-offending in the area as per the Crime and Disorder Act, 1998 (Section 6).</a:t>
            </a:r>
          </a:p>
          <a:p>
            <a:r>
              <a:rPr lang="en-GB" sz="1400"/>
              <a:t>Formulate and implement a strategy to prevent and reduce serious violence as per the Crime and Disorder Act, 1998 (Section 6).</a:t>
            </a:r>
          </a:p>
          <a:p>
            <a:r>
              <a:rPr lang="en-GB" sz="1400"/>
              <a:t>Have due regard to the police and crime objectives set out in their correlating area’s police and crime plan as per the Crime and Disorder Act, 1998 (Section 6(1A)).</a:t>
            </a:r>
          </a:p>
          <a:p>
            <a:r>
              <a:rPr lang="en-GB" sz="1400"/>
              <a:t>Conduct Domestic Homicide Reviews (DHRs) as per the Domestic Violence, Crime and Victims Act, 2004, (Section 9).</a:t>
            </a:r>
          </a:p>
          <a:p>
            <a:r>
              <a:rPr lang="en-GB" sz="1400"/>
              <a:t>Prepare a partnership plan, setting out the CSP’s priorities annually and publish the summary of the partnership plan as per the Crime and Disorder (Formulation and Implementation of Strategy) Regulations, 2007.</a:t>
            </a:r>
          </a:p>
          <a:p>
            <a:r>
              <a:rPr lang="en-GB" sz="1400"/>
              <a:t>Carry out an annual strategic assessment assessing the extent to which the partnership plan for the previous year has been implemented and revise the partnership plan accordingly as per the Crime and Disorder (Formulation and Implementation of Strategy) Regulations, 2007.</a:t>
            </a:r>
          </a:p>
          <a:p>
            <a:pPr marL="0" indent="0">
              <a:buNone/>
            </a:pPr>
            <a:r>
              <a:rPr lang="en-GB" sz="1400"/>
              <a:t>Guidance can be found here </a:t>
            </a:r>
            <a:r>
              <a:rPr lang="en-GB" sz="1400" u="sng">
                <a:hlinkClick r:id="rId2"/>
              </a:rPr>
              <a:t>Community Safety Partnerships - GOV.UK</a:t>
            </a:r>
            <a:r>
              <a:rPr lang="en-GB" sz="1400"/>
              <a:t> that outlines he statutory duties and a range of best practice examples that can be reviewed. </a:t>
            </a:r>
          </a:p>
          <a:p>
            <a:pPr marL="0" indent="0">
              <a:buNone/>
            </a:pPr>
            <a:endParaRPr lang="en-GB" sz="2200"/>
          </a:p>
        </p:txBody>
      </p:sp>
      <p:sp>
        <p:nvSpPr>
          <p:cNvPr id="6" name="Action Button: Go Home 5">
            <a:hlinkClick r:id="rId3" action="ppaction://hlinksldjump" highlightClick="1"/>
            <a:extLst>
              <a:ext uri="{FF2B5EF4-FFF2-40B4-BE49-F238E27FC236}">
                <a16:creationId xmlns:a16="http://schemas.microsoft.com/office/drawing/2014/main" id="{85BA871B-6184-DAA7-82DF-641900D66864}"/>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705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1E42-A8EF-06B5-E5EB-722C16A47961}"/>
              </a:ext>
            </a:extLst>
          </p:cNvPr>
          <p:cNvSpPr>
            <a:spLocks noGrp="1"/>
          </p:cNvSpPr>
          <p:nvPr>
            <p:ph type="title"/>
          </p:nvPr>
        </p:nvSpPr>
        <p:spPr/>
        <p:txBody>
          <a:bodyPr/>
          <a:lstStyle/>
          <a:p>
            <a:r>
              <a:rPr lang="en-GB"/>
              <a:t>5. Introduction</a:t>
            </a:r>
          </a:p>
        </p:txBody>
      </p:sp>
      <p:sp>
        <p:nvSpPr>
          <p:cNvPr id="3" name="Content Placeholder 2">
            <a:extLst>
              <a:ext uri="{FF2B5EF4-FFF2-40B4-BE49-F238E27FC236}">
                <a16:creationId xmlns:a16="http://schemas.microsoft.com/office/drawing/2014/main" id="{0F5D55CC-D63F-17F1-A854-1609DDC3F1D3}"/>
              </a:ext>
            </a:extLst>
          </p:cNvPr>
          <p:cNvSpPr>
            <a:spLocks noGrp="1"/>
          </p:cNvSpPr>
          <p:nvPr>
            <p:ph idx="1"/>
          </p:nvPr>
        </p:nvSpPr>
        <p:spPr>
          <a:xfrm>
            <a:off x="633413" y="1252799"/>
            <a:ext cx="10515600" cy="5244253"/>
          </a:xfrm>
        </p:spPr>
        <p:txBody>
          <a:bodyPr/>
          <a:lstStyle/>
          <a:p>
            <a:pPr marL="0" indent="0">
              <a:buNone/>
            </a:pPr>
            <a:r>
              <a:rPr lang="en-US" sz="1600"/>
              <a:t>This year the Strategic Assessment is produced as a navigable PowerPoint pack rather than a pdf document. The aim is to make the information included easier to interpret by a range of audiences. Therefore, the more detailed geographic crime data is released in a separate document. There is also a technical notes document that sits alongside these. </a:t>
            </a:r>
          </a:p>
          <a:p>
            <a:pPr marL="0" indent="0">
              <a:buNone/>
            </a:pPr>
            <a:r>
              <a:rPr lang="en-US" sz="1600"/>
              <a:t>This pack of information is provided to the Community Safety Partnership Board for Fenland to support their annual cycle of identifying priorities and consider their progress to date against their existing priorities.  </a:t>
            </a:r>
            <a:endParaRPr lang="en-US" sz="1600">
              <a:cs typeface="Arial"/>
            </a:endParaRPr>
          </a:p>
          <a:p>
            <a:pPr marL="0" indent="0">
              <a:buNone/>
            </a:pPr>
            <a:endParaRPr lang="en-US" sz="1600"/>
          </a:p>
          <a:p>
            <a:pPr marL="0" indent="0">
              <a:buNone/>
            </a:pPr>
            <a:r>
              <a:rPr lang="en-US" sz="1600"/>
              <a:t>This new strategic assessment layout will share more detailed analysis of crime types which have increased in the last year, crime types which are currently the priority of the CSP, and any other notable changes.</a:t>
            </a:r>
            <a:endParaRPr lang="en-US" sz="1600">
              <a:cs typeface="Arial"/>
            </a:endParaRPr>
          </a:p>
          <a:p>
            <a:pPr marL="0" indent="0">
              <a:buNone/>
            </a:pPr>
            <a:endParaRPr lang="en-US" sz="1600"/>
          </a:p>
          <a:p>
            <a:pPr marL="0" indent="0">
              <a:buNone/>
            </a:pPr>
            <a:r>
              <a:rPr lang="en-US" sz="1600"/>
              <a:t>In the last strategic assessment, the below crime types were highlighted as community safety issues:</a:t>
            </a:r>
          </a:p>
          <a:p>
            <a:pPr lvl="1"/>
            <a:r>
              <a:rPr lang="en-US" sz="1600" b="1"/>
              <a:t>Violence against the person (VAP)</a:t>
            </a:r>
          </a:p>
          <a:p>
            <a:pPr lvl="1"/>
            <a:r>
              <a:rPr lang="en-US" sz="1600" b="1"/>
              <a:t>Vehicle Offences</a:t>
            </a:r>
          </a:p>
          <a:p>
            <a:pPr lvl="1"/>
            <a:r>
              <a:rPr lang="en-US" sz="1600" b="1"/>
              <a:t>Shoplifting</a:t>
            </a:r>
          </a:p>
          <a:p>
            <a:pPr marL="0" indent="0">
              <a:buNone/>
            </a:pPr>
            <a:r>
              <a:rPr lang="en-US" sz="1600"/>
              <a:t>The following wards were also highlighted:</a:t>
            </a:r>
          </a:p>
          <a:p>
            <a:pPr lvl="1"/>
            <a:r>
              <a:rPr lang="en-GB" sz="1600" b="1"/>
              <a:t>Wisbech South</a:t>
            </a:r>
          </a:p>
          <a:p>
            <a:pPr lvl="1"/>
            <a:r>
              <a:rPr lang="en-GB" sz="1600" b="1"/>
              <a:t>Wisbech Riverside</a:t>
            </a:r>
          </a:p>
          <a:p>
            <a:pPr lvl="1"/>
            <a:r>
              <a:rPr lang="en-GB" sz="1600" b="1"/>
              <a:t>March North</a:t>
            </a:r>
          </a:p>
        </p:txBody>
      </p:sp>
      <p:sp>
        <p:nvSpPr>
          <p:cNvPr id="7" name="Action Button: Go Home 6">
            <a:hlinkClick r:id="rId2" action="ppaction://hlinksldjump" highlightClick="1"/>
            <a:extLst>
              <a:ext uri="{FF2B5EF4-FFF2-40B4-BE49-F238E27FC236}">
                <a16:creationId xmlns:a16="http://schemas.microsoft.com/office/drawing/2014/main" id="{21A74356-BDB2-5273-9926-9A5403313A48}"/>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544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F48D-30D2-0A93-9E69-3E8BA4C43ADA}"/>
              </a:ext>
            </a:extLst>
          </p:cNvPr>
          <p:cNvSpPr>
            <a:spLocks noGrp="1"/>
          </p:cNvSpPr>
          <p:nvPr>
            <p:ph type="title"/>
          </p:nvPr>
        </p:nvSpPr>
        <p:spPr>
          <a:xfrm>
            <a:off x="187522" y="113632"/>
            <a:ext cx="10088592" cy="766802"/>
          </a:xfrm>
        </p:spPr>
        <p:txBody>
          <a:bodyPr/>
          <a:lstStyle/>
          <a:p>
            <a:r>
              <a:rPr lang="en-GB" sz="4000"/>
              <a:t>6. Comparison to 2024</a:t>
            </a:r>
          </a:p>
        </p:txBody>
      </p:sp>
      <p:sp>
        <p:nvSpPr>
          <p:cNvPr id="5" name="Arrow: Up 4">
            <a:extLst>
              <a:ext uri="{FF2B5EF4-FFF2-40B4-BE49-F238E27FC236}">
                <a16:creationId xmlns:a16="http://schemas.microsoft.com/office/drawing/2014/main" id="{197E5EC3-D4F6-2A21-8841-4BCB376E48E5}"/>
              </a:ext>
              <a:ext uri="{C183D7F6-B498-43B3-948B-1728B52AA6E4}">
                <adec:decorative xmlns:adec="http://schemas.microsoft.com/office/drawing/2017/decorative" val="1"/>
              </a:ext>
            </a:extLst>
          </p:cNvPr>
          <p:cNvSpPr/>
          <p:nvPr/>
        </p:nvSpPr>
        <p:spPr>
          <a:xfrm>
            <a:off x="842535" y="1460840"/>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189CB0F-750C-6280-D889-CBA9F1500305}"/>
              </a:ext>
            </a:extLst>
          </p:cNvPr>
          <p:cNvSpPr txBox="1"/>
          <p:nvPr/>
        </p:nvSpPr>
        <p:spPr>
          <a:xfrm>
            <a:off x="1219264" y="2430365"/>
            <a:ext cx="2051101"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ASB</a:t>
            </a:r>
          </a:p>
          <a:p>
            <a:r>
              <a:rPr lang="en-GB" sz="1400">
                <a:latin typeface="Arial" panose="020B0604020202020204" pitchFamily="34" charset="0"/>
                <a:cs typeface="Arial" panose="020B0604020202020204" pitchFamily="34" charset="0"/>
              </a:rPr>
              <a:t>+20% (+289 incidents)</a:t>
            </a:r>
          </a:p>
        </p:txBody>
      </p:sp>
      <p:sp>
        <p:nvSpPr>
          <p:cNvPr id="31" name="Arrow: Up 30">
            <a:extLst>
              <a:ext uri="{FF2B5EF4-FFF2-40B4-BE49-F238E27FC236}">
                <a16:creationId xmlns:a16="http://schemas.microsoft.com/office/drawing/2014/main" id="{43560CF9-8DBF-7E57-30A6-B9350452A27B}"/>
              </a:ext>
              <a:ext uri="{C183D7F6-B498-43B3-948B-1728B52AA6E4}">
                <adec:decorative xmlns:adec="http://schemas.microsoft.com/office/drawing/2017/decorative" val="1"/>
              </a:ext>
            </a:extLst>
          </p:cNvPr>
          <p:cNvSpPr/>
          <p:nvPr/>
        </p:nvSpPr>
        <p:spPr>
          <a:xfrm>
            <a:off x="8650247" y="1383941"/>
            <a:ext cx="1284558" cy="2346323"/>
          </a:xfrm>
          <a:prstGeom prst="upArrow">
            <a:avLst/>
          </a:prstGeom>
          <a:solidFill>
            <a:schemeClr val="bg1">
              <a:lumMod val="5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Up 31">
            <a:extLst>
              <a:ext uri="{FF2B5EF4-FFF2-40B4-BE49-F238E27FC236}">
                <a16:creationId xmlns:a16="http://schemas.microsoft.com/office/drawing/2014/main" id="{477303CA-D921-B700-365D-F26BDD38FE06}"/>
              </a:ext>
              <a:ext uri="{C183D7F6-B498-43B3-948B-1728B52AA6E4}">
                <adec:decorative xmlns:adec="http://schemas.microsoft.com/office/drawing/2017/decorative" val="1"/>
              </a:ext>
            </a:extLst>
          </p:cNvPr>
          <p:cNvSpPr/>
          <p:nvPr/>
        </p:nvSpPr>
        <p:spPr>
          <a:xfrm>
            <a:off x="6102276" y="1387815"/>
            <a:ext cx="1284558" cy="2346323"/>
          </a:xfrm>
          <a:prstGeom prst="upArrow">
            <a:avLst/>
          </a:prstGeom>
          <a:solidFill>
            <a:schemeClr val="bg1">
              <a:lumMod val="5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Up 32">
            <a:extLst>
              <a:ext uri="{FF2B5EF4-FFF2-40B4-BE49-F238E27FC236}">
                <a16:creationId xmlns:a16="http://schemas.microsoft.com/office/drawing/2014/main" id="{6512C0D9-E680-2FE0-3099-462C17EC48E4}"/>
              </a:ext>
              <a:ext uri="{C183D7F6-B498-43B3-948B-1728B52AA6E4}">
                <adec:decorative xmlns:adec="http://schemas.microsoft.com/office/drawing/2017/decorative" val="1"/>
              </a:ext>
            </a:extLst>
          </p:cNvPr>
          <p:cNvSpPr/>
          <p:nvPr/>
        </p:nvSpPr>
        <p:spPr>
          <a:xfrm>
            <a:off x="3444200" y="1383940"/>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6368A99-1265-993E-3069-3AF264FE3656}"/>
              </a:ext>
            </a:extLst>
          </p:cNvPr>
          <p:cNvSpPr txBox="1"/>
          <p:nvPr/>
        </p:nvSpPr>
        <p:spPr>
          <a:xfrm>
            <a:off x="3820928" y="2357798"/>
            <a:ext cx="2171243"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Youth-Related ASB</a:t>
            </a:r>
          </a:p>
          <a:p>
            <a:r>
              <a:rPr lang="en-GB" sz="1400">
                <a:cs typeface="Arial" panose="020B0604020202020204" pitchFamily="34" charset="0"/>
              </a:rPr>
              <a:t>+34% (+101 incidents)</a:t>
            </a:r>
            <a:endParaRPr lang="en-GB" sz="14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C047BC4-D5C5-7D12-4E7A-B1C943D3D468}"/>
              </a:ext>
            </a:extLst>
          </p:cNvPr>
          <p:cNvSpPr txBox="1"/>
          <p:nvPr/>
        </p:nvSpPr>
        <p:spPr>
          <a:xfrm>
            <a:off x="6535772" y="2357340"/>
            <a:ext cx="1858928"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Sexual Offences</a:t>
            </a:r>
          </a:p>
          <a:p>
            <a:r>
              <a:rPr lang="en-GB" sz="1400">
                <a:latin typeface="Arial" panose="020B0604020202020204" pitchFamily="34" charset="0"/>
                <a:cs typeface="Arial" panose="020B0604020202020204" pitchFamily="34" charset="0"/>
              </a:rPr>
              <a:t>+21% (+69 offences)</a:t>
            </a:r>
          </a:p>
        </p:txBody>
      </p:sp>
      <p:sp>
        <p:nvSpPr>
          <p:cNvPr id="27" name="TextBox 26">
            <a:extLst>
              <a:ext uri="{FF2B5EF4-FFF2-40B4-BE49-F238E27FC236}">
                <a16:creationId xmlns:a16="http://schemas.microsoft.com/office/drawing/2014/main" id="{F0C38192-C1B5-51C0-B32E-F3AEC4C02704}"/>
              </a:ext>
            </a:extLst>
          </p:cNvPr>
          <p:cNvSpPr txBox="1"/>
          <p:nvPr/>
        </p:nvSpPr>
        <p:spPr>
          <a:xfrm>
            <a:off x="9079981" y="2351234"/>
            <a:ext cx="2808676" cy="738664"/>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Domestic Abuse (Crimes and Incidents)</a:t>
            </a:r>
          </a:p>
          <a:p>
            <a:r>
              <a:rPr lang="en-GB" sz="1400">
                <a:cs typeface="Arial" panose="020B0604020202020204" pitchFamily="34" charset="0"/>
              </a:rPr>
              <a:t>+13% (+288 offences)</a:t>
            </a:r>
          </a:p>
        </p:txBody>
      </p:sp>
      <p:sp>
        <p:nvSpPr>
          <p:cNvPr id="7" name="Action Button: Go Home 6">
            <a:hlinkClick r:id="rId3" action="ppaction://hlinksldjump" highlightClick="1"/>
            <a:extLst>
              <a:ext uri="{FF2B5EF4-FFF2-40B4-BE49-F238E27FC236}">
                <a16:creationId xmlns:a16="http://schemas.microsoft.com/office/drawing/2014/main" id="{7BA874CC-FFE7-B0EB-B412-8D6DC3B9001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841D37F4-EA56-9648-6617-F2674408017B}"/>
              </a:ext>
              <a:ext uri="{C183D7F6-B498-43B3-948B-1728B52AA6E4}">
                <adec:decorative xmlns:adec="http://schemas.microsoft.com/office/drawing/2017/decorative" val="1"/>
              </a:ext>
            </a:extLst>
          </p:cNvPr>
          <p:cNvSpPr/>
          <p:nvPr/>
        </p:nvSpPr>
        <p:spPr>
          <a:xfrm>
            <a:off x="5995855" y="395454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D26C33E-1036-558A-E107-0FD77D17CDAC}"/>
              </a:ext>
            </a:extLst>
          </p:cNvPr>
          <p:cNvSpPr txBox="1"/>
          <p:nvPr/>
        </p:nvSpPr>
        <p:spPr>
          <a:xfrm>
            <a:off x="6537206" y="4924073"/>
            <a:ext cx="1857493"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Drug Offences</a:t>
            </a:r>
          </a:p>
          <a:p>
            <a:r>
              <a:rPr lang="en-GB" sz="1400">
                <a:cs typeface="Arial" panose="020B0604020202020204" pitchFamily="34" charset="0"/>
              </a:rPr>
              <a:t>+15% (+30 offences)</a:t>
            </a:r>
            <a:endParaRPr lang="en-GB" sz="1400" b="1">
              <a:latin typeface="Arial" panose="020B0604020202020204" pitchFamily="34" charset="0"/>
              <a:cs typeface="Arial" panose="020B0604020202020204" pitchFamily="34" charset="0"/>
            </a:endParaRPr>
          </a:p>
        </p:txBody>
      </p:sp>
      <p:sp>
        <p:nvSpPr>
          <p:cNvPr id="16" name="Arrow: Up 15">
            <a:extLst>
              <a:ext uri="{FF2B5EF4-FFF2-40B4-BE49-F238E27FC236}">
                <a16:creationId xmlns:a16="http://schemas.microsoft.com/office/drawing/2014/main" id="{BDAFE054-D6C9-8934-E9D5-E5E25D420272}"/>
              </a:ext>
              <a:ext uri="{C183D7F6-B498-43B3-948B-1728B52AA6E4}">
                <adec:decorative xmlns:adec="http://schemas.microsoft.com/office/drawing/2017/decorative" val="1"/>
              </a:ext>
            </a:extLst>
          </p:cNvPr>
          <p:cNvSpPr/>
          <p:nvPr/>
        </p:nvSpPr>
        <p:spPr>
          <a:xfrm>
            <a:off x="842535" y="395454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E7C7CE5-80F3-4693-06CB-ADB78BEB3A59}"/>
              </a:ext>
            </a:extLst>
          </p:cNvPr>
          <p:cNvSpPr txBox="1"/>
          <p:nvPr/>
        </p:nvSpPr>
        <p:spPr>
          <a:xfrm>
            <a:off x="1313096" y="4924072"/>
            <a:ext cx="1957269" cy="738664"/>
          </a:xfrm>
          <a:prstGeom prst="rect">
            <a:avLst/>
          </a:prstGeom>
          <a:solidFill>
            <a:schemeClr val="tx2">
              <a:lumMod val="10000"/>
              <a:lumOff val="90000"/>
            </a:schemeClr>
          </a:solidFill>
          <a:ln>
            <a:solidFill>
              <a:srgbClr val="FF0000"/>
            </a:solidFill>
          </a:ln>
        </p:spPr>
        <p:txBody>
          <a:bodyPr wrap="square" rtlCol="0">
            <a:spAutoFit/>
          </a:bodyPr>
          <a:lstStyle/>
          <a:p>
            <a:r>
              <a:rPr lang="en-GB" sz="1400" b="1" err="1">
                <a:cs typeface="Arial" panose="020B0604020202020204" pitchFamily="34" charset="0"/>
              </a:rPr>
              <a:t>Misc</a:t>
            </a:r>
            <a:r>
              <a:rPr lang="en-GB" sz="1400" b="1">
                <a:cs typeface="Arial" panose="020B0604020202020204" pitchFamily="34" charset="0"/>
              </a:rPr>
              <a:t> Crimes Against Society</a:t>
            </a:r>
          </a:p>
          <a:p>
            <a:r>
              <a:rPr lang="en-GB" sz="1400">
                <a:latin typeface="Arial" panose="020B0604020202020204" pitchFamily="34" charset="0"/>
                <a:cs typeface="Arial" panose="020B0604020202020204" pitchFamily="34" charset="0"/>
              </a:rPr>
              <a:t>+26% (+69 offences)</a:t>
            </a:r>
          </a:p>
        </p:txBody>
      </p:sp>
      <p:sp>
        <p:nvSpPr>
          <p:cNvPr id="19" name="Arrow: Up 18">
            <a:extLst>
              <a:ext uri="{FF2B5EF4-FFF2-40B4-BE49-F238E27FC236}">
                <a16:creationId xmlns:a16="http://schemas.microsoft.com/office/drawing/2014/main" id="{9469F196-8CB8-C1D9-77EA-352DE235E914}"/>
              </a:ext>
              <a:ext uri="{C183D7F6-B498-43B3-948B-1728B52AA6E4}">
                <adec:decorative xmlns:adec="http://schemas.microsoft.com/office/drawing/2017/decorative" val="1"/>
              </a:ext>
            </a:extLst>
          </p:cNvPr>
          <p:cNvSpPr/>
          <p:nvPr/>
        </p:nvSpPr>
        <p:spPr>
          <a:xfrm>
            <a:off x="3444200" y="395454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A45A2A0-AF62-5002-653A-D45B21EE207C}"/>
              </a:ext>
            </a:extLst>
          </p:cNvPr>
          <p:cNvSpPr txBox="1"/>
          <p:nvPr/>
        </p:nvSpPr>
        <p:spPr>
          <a:xfrm>
            <a:off x="4042332" y="4924073"/>
            <a:ext cx="1953523"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VAP</a:t>
            </a:r>
          </a:p>
          <a:p>
            <a:r>
              <a:rPr lang="en-GB" sz="1400">
                <a:latin typeface="Arial" panose="020B0604020202020204" pitchFamily="34" charset="0"/>
                <a:cs typeface="Arial" panose="020B0604020202020204" pitchFamily="34" charset="0"/>
              </a:rPr>
              <a:t>+9% (+279 offences)</a:t>
            </a:r>
          </a:p>
        </p:txBody>
      </p:sp>
      <p:sp>
        <p:nvSpPr>
          <p:cNvPr id="3" name="Arrow: Up 2">
            <a:extLst>
              <a:ext uri="{FF2B5EF4-FFF2-40B4-BE49-F238E27FC236}">
                <a16:creationId xmlns:a16="http://schemas.microsoft.com/office/drawing/2014/main" id="{0201F9E0-59FD-BDC7-0F71-E7B1B45EA1AA}"/>
              </a:ext>
              <a:ext uri="{C183D7F6-B498-43B3-948B-1728B52AA6E4}">
                <adec:decorative xmlns:adec="http://schemas.microsoft.com/office/drawing/2017/decorative" val="1"/>
              </a:ext>
            </a:extLst>
          </p:cNvPr>
          <p:cNvSpPr/>
          <p:nvPr/>
        </p:nvSpPr>
        <p:spPr>
          <a:xfrm>
            <a:off x="8650247" y="395454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B4D74C7-ECDD-00A0-1908-2DC5AC1A4E70}"/>
              </a:ext>
            </a:extLst>
          </p:cNvPr>
          <p:cNvSpPr txBox="1"/>
          <p:nvPr/>
        </p:nvSpPr>
        <p:spPr>
          <a:xfrm>
            <a:off x="9192381" y="4924074"/>
            <a:ext cx="2696276" cy="523220"/>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Deliberate Fires</a:t>
            </a:r>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+14% (+11 incidents)</a:t>
            </a:r>
          </a:p>
        </p:txBody>
      </p:sp>
    </p:spTree>
    <p:extLst>
      <p:ext uri="{BB962C8B-B14F-4D97-AF65-F5344CB8AC3E}">
        <p14:creationId xmlns:p14="http://schemas.microsoft.com/office/powerpoint/2010/main" val="416710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EAD6-1769-21AE-4FB7-AA1080DB6202}"/>
              </a:ext>
            </a:extLst>
          </p:cNvPr>
          <p:cNvSpPr>
            <a:spLocks noGrp="1"/>
          </p:cNvSpPr>
          <p:nvPr>
            <p:ph type="title"/>
          </p:nvPr>
        </p:nvSpPr>
        <p:spPr/>
        <p:txBody>
          <a:bodyPr/>
          <a:lstStyle/>
          <a:p>
            <a:r>
              <a:rPr lang="en-GB"/>
              <a:t>Contents</a:t>
            </a:r>
            <a:endParaRPr lang="en-GB">
              <a:solidFill>
                <a:srgbClr val="FF0000"/>
              </a:solidFill>
            </a:endParaRPr>
          </a:p>
        </p:txBody>
      </p:sp>
      <p:sp>
        <p:nvSpPr>
          <p:cNvPr id="3" name="Content Placeholder 2">
            <a:extLst>
              <a:ext uri="{FF2B5EF4-FFF2-40B4-BE49-F238E27FC236}">
                <a16:creationId xmlns:a16="http://schemas.microsoft.com/office/drawing/2014/main" id="{ADAF94A7-C495-BAF8-8815-9CECB1CD6605}"/>
              </a:ext>
            </a:extLst>
          </p:cNvPr>
          <p:cNvSpPr>
            <a:spLocks noGrp="1"/>
          </p:cNvSpPr>
          <p:nvPr>
            <p:ph idx="1"/>
          </p:nvPr>
        </p:nvSpPr>
        <p:spPr>
          <a:xfrm>
            <a:off x="888207" y="1426029"/>
            <a:ext cx="5567022" cy="4770665"/>
          </a:xfrm>
        </p:spPr>
        <p:txBody>
          <a:bodyPr/>
          <a:lstStyle/>
          <a:p>
            <a:pPr marL="514350" indent="-514350">
              <a:buAutoNum type="arabicPeriod"/>
            </a:pPr>
            <a:r>
              <a:rPr lang="en-GB" sz="2400">
                <a:hlinkClick r:id="rId2" action="ppaction://hlinksldjump"/>
              </a:rPr>
              <a:t>Purpose</a:t>
            </a:r>
            <a:endParaRPr lang="en-GB" sz="2400"/>
          </a:p>
          <a:p>
            <a:pPr marL="514350" indent="-514350">
              <a:buAutoNum type="arabicPeriod"/>
            </a:pPr>
            <a:r>
              <a:rPr lang="en-GB" sz="2400">
                <a:hlinkClick r:id="rId3" action="ppaction://hlinksldjump"/>
              </a:rPr>
              <a:t>Executive Summary</a:t>
            </a:r>
            <a:endParaRPr lang="en-GB" sz="2400"/>
          </a:p>
          <a:p>
            <a:pPr marL="514350" indent="-514350">
              <a:buAutoNum type="arabicPeriod"/>
            </a:pPr>
            <a:r>
              <a:rPr lang="en-GB" sz="2400">
                <a:hlinkClick r:id="rId4" action="ppaction://hlinksldjump"/>
              </a:rPr>
              <a:t>CSP Priorities</a:t>
            </a:r>
            <a:endParaRPr lang="en-GB" sz="2400"/>
          </a:p>
          <a:p>
            <a:pPr marL="514350" indent="-514350">
              <a:buAutoNum type="arabicPeriod"/>
            </a:pPr>
            <a:r>
              <a:rPr lang="en-GB" sz="2400">
                <a:hlinkClick r:id="rId5" action="ppaction://hlinksldjump"/>
              </a:rPr>
              <a:t>Statutory Duties</a:t>
            </a:r>
            <a:endParaRPr lang="en-GB" sz="2400"/>
          </a:p>
          <a:p>
            <a:pPr marL="514350" indent="-514350">
              <a:buFont typeface="Arial" panose="020B0604020202020204" pitchFamily="34" charset="0"/>
              <a:buAutoNum type="arabicPeriod"/>
            </a:pPr>
            <a:r>
              <a:rPr lang="en-GB" sz="2400">
                <a:hlinkClick r:id="rId6" action="ppaction://hlinksldjump"/>
              </a:rPr>
              <a:t>Introduction</a:t>
            </a:r>
            <a:endParaRPr lang="en-GB" sz="2400">
              <a:hlinkClick r:id="rId7" action="ppaction://hlinksldjump"/>
            </a:endParaRPr>
          </a:p>
          <a:p>
            <a:pPr marL="514350" indent="-514350">
              <a:buAutoNum type="arabicPeriod"/>
            </a:pPr>
            <a:r>
              <a:rPr lang="en-GB" sz="2400">
                <a:hlinkClick r:id="rId7" action="ppaction://hlinksldjump"/>
              </a:rPr>
              <a:t>Comparison to last year</a:t>
            </a:r>
            <a:endParaRPr lang="en-GB" sz="2400"/>
          </a:p>
          <a:p>
            <a:pPr marL="514350" indent="-514350">
              <a:buAutoNum type="arabicPeriod"/>
            </a:pPr>
            <a:r>
              <a:rPr lang="en-GB" sz="2400">
                <a:hlinkClick r:id="rId8" action="ppaction://hlinksldjump"/>
              </a:rPr>
              <a:t>Community Safety Trends to Note</a:t>
            </a:r>
            <a:endParaRPr lang="en-GB" sz="2400"/>
          </a:p>
          <a:p>
            <a:pPr marL="514350" indent="-514350">
              <a:buAutoNum type="arabicPeriod"/>
            </a:pPr>
            <a:r>
              <a:rPr lang="en-GB" sz="2400">
                <a:hlinkClick r:id="rId9" action="ppaction://hlinksldjump"/>
              </a:rPr>
              <a:t>Analysis</a:t>
            </a:r>
            <a:r>
              <a:rPr lang="en-GB" sz="2400"/>
              <a:t> </a:t>
            </a:r>
          </a:p>
          <a:p>
            <a:pPr marL="514350" indent="-514350">
              <a:buAutoNum type="arabicPeriod"/>
            </a:pPr>
            <a:r>
              <a:rPr lang="en-GB" sz="2400">
                <a:hlinkClick r:id="rId10" action="ppaction://hlinksldjump"/>
              </a:rPr>
              <a:t>IMD</a:t>
            </a:r>
            <a:endParaRPr lang="en-GB" sz="2400"/>
          </a:p>
          <a:p>
            <a:pPr marL="514350" indent="-514350">
              <a:buAutoNum type="arabicPeriod"/>
            </a:pPr>
            <a:r>
              <a:rPr lang="en-GB" sz="2400">
                <a:hlinkClick r:id="rId11" action="ppaction://hlinksldjump"/>
              </a:rPr>
              <a:t>Relevant Links</a:t>
            </a:r>
            <a:endParaRPr lang="en-GB" sz="2400"/>
          </a:p>
          <a:p>
            <a:pPr marL="514350" indent="-514350">
              <a:buAutoNum type="arabicPeriod"/>
            </a:pPr>
            <a:r>
              <a:rPr lang="en-GB" sz="2400">
                <a:hlinkClick r:id="rId12" action="ppaction://hlinksldjump"/>
              </a:rPr>
              <a:t>Glossary</a:t>
            </a:r>
            <a:endParaRPr lang="en-GB" sz="2400"/>
          </a:p>
          <a:p>
            <a:pPr marL="514350" indent="-514350">
              <a:buAutoNum type="arabicPeriod"/>
            </a:pPr>
            <a:endParaRPr lang="en-GB" sz="2400"/>
          </a:p>
        </p:txBody>
      </p:sp>
      <p:sp>
        <p:nvSpPr>
          <p:cNvPr id="6" name="TextBox 5">
            <a:extLst>
              <a:ext uri="{FF2B5EF4-FFF2-40B4-BE49-F238E27FC236}">
                <a16:creationId xmlns:a16="http://schemas.microsoft.com/office/drawing/2014/main" id="{CFCC4528-6966-1856-74E1-7DB471FBA13F}"/>
              </a:ext>
            </a:extLst>
          </p:cNvPr>
          <p:cNvSpPr txBox="1"/>
          <p:nvPr/>
        </p:nvSpPr>
        <p:spPr>
          <a:xfrm>
            <a:off x="9073174" y="2305615"/>
            <a:ext cx="2710543" cy="2246769"/>
          </a:xfrm>
          <a:prstGeom prst="rect">
            <a:avLst/>
          </a:prstGeom>
          <a:solidFill>
            <a:schemeClr val="bg1"/>
          </a:solidFill>
          <a:ln>
            <a:solidFill>
              <a:schemeClr val="tx2"/>
            </a:solidFill>
          </a:ln>
        </p:spPr>
        <p:txBody>
          <a:bodyPr wrap="square" rtlCol="0">
            <a:spAutoFit/>
          </a:bodyPr>
          <a:lstStyle/>
          <a:p>
            <a:r>
              <a:rPr lang="en-GB" sz="1400" b="1"/>
              <a:t>Instructions on navigation:</a:t>
            </a:r>
          </a:p>
          <a:p>
            <a:endParaRPr lang="en-GB" sz="1400"/>
          </a:p>
          <a:p>
            <a:r>
              <a:rPr lang="en-GB" sz="1400"/>
              <a:t>1. Use PowerPoint desktop</a:t>
            </a:r>
          </a:p>
          <a:p>
            <a:endParaRPr lang="en-GB" sz="1400"/>
          </a:p>
          <a:p>
            <a:r>
              <a:rPr lang="en-GB" sz="1400"/>
              <a:t>2. Hold Ctrl and Click with mouse:</a:t>
            </a:r>
          </a:p>
          <a:p>
            <a:pPr marL="171450" indent="-171450">
              <a:buFont typeface="Arial" panose="020B0604020202020204" pitchFamily="34" charset="0"/>
              <a:buChar char="•"/>
            </a:pPr>
            <a:r>
              <a:rPr lang="en-GB" sz="1400"/>
              <a:t>on the links to the left or </a:t>
            </a:r>
          </a:p>
          <a:p>
            <a:pPr marL="171450" indent="-171450">
              <a:buFont typeface="Arial" panose="020B0604020202020204" pitchFamily="34" charset="0"/>
              <a:buChar char="•"/>
            </a:pPr>
            <a:r>
              <a:rPr lang="en-GB" sz="1400"/>
              <a:t>the blue Home icon in the upper right to return to Contents</a:t>
            </a:r>
          </a:p>
        </p:txBody>
      </p:sp>
      <p:sp>
        <p:nvSpPr>
          <p:cNvPr id="7" name="Action Button: Go Home 6">
            <a:hlinkClick r:id="rId13" action="ppaction://hlinksldjump" highlightClick="1"/>
            <a:extLst>
              <a:ext uri="{FF2B5EF4-FFF2-40B4-BE49-F238E27FC236}">
                <a16:creationId xmlns:a16="http://schemas.microsoft.com/office/drawing/2014/main" id="{0B764385-D2F7-8EFD-43FE-D1743B3BD8D6}"/>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81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470A-4257-AA22-9C2A-DEE587B9039E}"/>
            </a:ext>
          </a:extLst>
        </p:cNvPr>
        <p:cNvGrpSpPr/>
        <p:nvPr/>
      </p:nvGrpSpPr>
      <p:grpSpPr>
        <a:xfrm>
          <a:off x="0" y="0"/>
          <a:ext cx="0" cy="0"/>
          <a:chOff x="0" y="0"/>
          <a:chExt cx="0" cy="0"/>
        </a:xfrm>
      </p:grpSpPr>
      <p:sp>
        <p:nvSpPr>
          <p:cNvPr id="34" name="Arrow: Down 33">
            <a:extLst>
              <a:ext uri="{FF2B5EF4-FFF2-40B4-BE49-F238E27FC236}">
                <a16:creationId xmlns:a16="http://schemas.microsoft.com/office/drawing/2014/main" id="{D2F17C28-4D3B-3F58-EC18-0B2D18E230EE}"/>
              </a:ext>
              <a:ext uri="{C183D7F6-B498-43B3-948B-1728B52AA6E4}">
                <adec:decorative xmlns:adec="http://schemas.microsoft.com/office/drawing/2017/decorative" val="1"/>
              </a:ext>
            </a:extLst>
          </p:cNvPr>
          <p:cNvSpPr/>
          <p:nvPr/>
        </p:nvSpPr>
        <p:spPr>
          <a:xfrm>
            <a:off x="2470512" y="4224158"/>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5D50ED0B-B439-3F64-2FD0-086738C1CBAE}"/>
              </a:ext>
              <a:ext uri="{C183D7F6-B498-43B3-948B-1728B52AA6E4}">
                <adec:decorative xmlns:adec="http://schemas.microsoft.com/office/drawing/2017/decorative" val="1"/>
              </a:ext>
            </a:extLst>
          </p:cNvPr>
          <p:cNvSpPr/>
          <p:nvPr/>
        </p:nvSpPr>
        <p:spPr>
          <a:xfrm>
            <a:off x="3453078" y="2130582"/>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8077D5C9-D079-B35F-A05B-C969D32BBAC3}"/>
              </a:ext>
              <a:ext uri="{C183D7F6-B498-43B3-948B-1728B52AA6E4}">
                <adec:decorative xmlns:adec="http://schemas.microsoft.com/office/drawing/2017/decorative" val="1"/>
              </a:ext>
            </a:extLst>
          </p:cNvPr>
          <p:cNvSpPr/>
          <p:nvPr/>
        </p:nvSpPr>
        <p:spPr>
          <a:xfrm>
            <a:off x="6480600" y="2126707"/>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4F7225C-A4A9-9CD0-B5C0-9BEC11DA9C3A}"/>
              </a:ext>
            </a:extLst>
          </p:cNvPr>
          <p:cNvSpPr>
            <a:spLocks noGrp="1"/>
          </p:cNvSpPr>
          <p:nvPr>
            <p:ph type="title"/>
          </p:nvPr>
        </p:nvSpPr>
        <p:spPr>
          <a:xfrm>
            <a:off x="76200" y="111358"/>
            <a:ext cx="10130448" cy="1108376"/>
          </a:xfrm>
        </p:spPr>
        <p:txBody>
          <a:bodyPr/>
          <a:lstStyle/>
          <a:p>
            <a:r>
              <a:rPr lang="en-GB"/>
              <a:t>6. Comparison to 2024</a:t>
            </a:r>
          </a:p>
        </p:txBody>
      </p:sp>
      <p:sp>
        <p:nvSpPr>
          <p:cNvPr id="4" name="Arrow: Down 3">
            <a:extLst>
              <a:ext uri="{FF2B5EF4-FFF2-40B4-BE49-F238E27FC236}">
                <a16:creationId xmlns:a16="http://schemas.microsoft.com/office/drawing/2014/main" id="{560524CE-6525-80AB-1750-CEF88FD88154}"/>
              </a:ext>
              <a:ext uri="{C183D7F6-B498-43B3-948B-1728B52AA6E4}">
                <adec:decorative xmlns:adec="http://schemas.microsoft.com/office/drawing/2017/decorative" val="1"/>
              </a:ext>
            </a:extLst>
          </p:cNvPr>
          <p:cNvSpPr/>
          <p:nvPr/>
        </p:nvSpPr>
        <p:spPr>
          <a:xfrm>
            <a:off x="131730" y="2126707"/>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BF7F840-8100-9D52-CD65-D08A89E84FB8}"/>
              </a:ext>
            </a:extLst>
          </p:cNvPr>
          <p:cNvSpPr txBox="1"/>
          <p:nvPr/>
        </p:nvSpPr>
        <p:spPr>
          <a:xfrm>
            <a:off x="611526" y="2672183"/>
            <a:ext cx="1858985"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Vehicle Offences</a:t>
            </a:r>
          </a:p>
          <a:p>
            <a:r>
              <a:rPr lang="en-GB" sz="1400">
                <a:latin typeface="Arial" panose="020B0604020202020204" pitchFamily="34" charset="0"/>
                <a:cs typeface="Arial" panose="020B0604020202020204" pitchFamily="34" charset="0"/>
              </a:rPr>
              <a:t>-37% (-191 offences)</a:t>
            </a:r>
          </a:p>
        </p:txBody>
      </p:sp>
      <p:sp>
        <p:nvSpPr>
          <p:cNvPr id="12" name="TextBox 11">
            <a:extLst>
              <a:ext uri="{FF2B5EF4-FFF2-40B4-BE49-F238E27FC236}">
                <a16:creationId xmlns:a16="http://schemas.microsoft.com/office/drawing/2014/main" id="{F979328F-2364-F313-7FA7-922BFF962E0E}"/>
              </a:ext>
            </a:extLst>
          </p:cNvPr>
          <p:cNvSpPr txBox="1"/>
          <p:nvPr/>
        </p:nvSpPr>
        <p:spPr>
          <a:xfrm>
            <a:off x="6935245" y="2672180"/>
            <a:ext cx="1751555"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cs typeface="Arial" panose="020B0604020202020204" pitchFamily="34" charset="0"/>
              </a:rPr>
              <a:t>Public Order</a:t>
            </a:r>
          </a:p>
          <a:p>
            <a:r>
              <a:rPr lang="en-GB" sz="1400">
                <a:cs typeface="Arial" panose="020B0604020202020204" pitchFamily="34" charset="0"/>
              </a:rPr>
              <a:t>-6% (-29 offences)</a:t>
            </a:r>
          </a:p>
        </p:txBody>
      </p:sp>
      <p:sp>
        <p:nvSpPr>
          <p:cNvPr id="23" name="TextBox 22">
            <a:extLst>
              <a:ext uri="{FF2B5EF4-FFF2-40B4-BE49-F238E27FC236}">
                <a16:creationId xmlns:a16="http://schemas.microsoft.com/office/drawing/2014/main" id="{613ABF91-F950-CD87-DCBE-ADC85A3A547C}"/>
              </a:ext>
            </a:extLst>
          </p:cNvPr>
          <p:cNvSpPr txBox="1"/>
          <p:nvPr/>
        </p:nvSpPr>
        <p:spPr>
          <a:xfrm>
            <a:off x="2984776" y="4769633"/>
            <a:ext cx="2630315"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cs typeface="Arial" panose="020B0604020202020204" pitchFamily="34" charset="0"/>
              </a:rPr>
              <a:t>Arson and Criminal Damage</a:t>
            </a:r>
          </a:p>
          <a:p>
            <a:r>
              <a:rPr lang="en-GB" sz="1400">
                <a:cs typeface="Arial" panose="020B0604020202020204" pitchFamily="34" charset="0"/>
              </a:rPr>
              <a:t>-10% (-93 offences)</a:t>
            </a:r>
          </a:p>
        </p:txBody>
      </p:sp>
      <p:sp>
        <p:nvSpPr>
          <p:cNvPr id="25" name="TextBox 24">
            <a:extLst>
              <a:ext uri="{FF2B5EF4-FFF2-40B4-BE49-F238E27FC236}">
                <a16:creationId xmlns:a16="http://schemas.microsoft.com/office/drawing/2014/main" id="{A650CD2F-10F4-2E90-D446-64D1BD1945DA}"/>
              </a:ext>
            </a:extLst>
          </p:cNvPr>
          <p:cNvSpPr txBox="1"/>
          <p:nvPr/>
        </p:nvSpPr>
        <p:spPr>
          <a:xfrm>
            <a:off x="3942600" y="2676056"/>
            <a:ext cx="1919763"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cs typeface="Arial" panose="020B0604020202020204" pitchFamily="34" charset="0"/>
              </a:rPr>
              <a:t>Commercial Loss</a:t>
            </a:r>
          </a:p>
          <a:p>
            <a:r>
              <a:rPr lang="en-GB" sz="1400">
                <a:cs typeface="Arial" panose="020B0604020202020204" pitchFamily="34" charset="0"/>
              </a:rPr>
              <a:t>-10% (-82 offences)</a:t>
            </a:r>
            <a:endParaRPr lang="en-GB" sz="1400">
              <a:latin typeface="Arial" panose="020B0604020202020204" pitchFamily="34" charset="0"/>
              <a:cs typeface="Arial" panose="020B0604020202020204" pitchFamily="34" charset="0"/>
            </a:endParaRPr>
          </a:p>
        </p:txBody>
      </p:sp>
      <p:sp>
        <p:nvSpPr>
          <p:cNvPr id="8" name="Action Button: Go Home 7">
            <a:hlinkClick r:id="rId3" action="ppaction://hlinksldjump" highlightClick="1"/>
            <a:extLst>
              <a:ext uri="{FF2B5EF4-FFF2-40B4-BE49-F238E27FC236}">
                <a16:creationId xmlns:a16="http://schemas.microsoft.com/office/drawing/2014/main" id="{EF7CE02B-CB0F-7EAC-CFB5-CD23C905887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5DAB4A9C-DBEF-1DD7-ED33-8837C857F63E}"/>
              </a:ext>
              <a:ext uri="{C183D7F6-B498-43B3-948B-1728B52AA6E4}">
                <adec:decorative xmlns:adec="http://schemas.microsoft.com/office/drawing/2017/decorative" val="1"/>
              </a:ext>
            </a:extLst>
          </p:cNvPr>
          <p:cNvSpPr/>
          <p:nvPr/>
        </p:nvSpPr>
        <p:spPr>
          <a:xfrm>
            <a:off x="1187045" y="673667"/>
            <a:ext cx="3116922" cy="1285127"/>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C4EE62F-F7E5-B4B2-EE14-05B35B4CE4D3}"/>
              </a:ext>
            </a:extLst>
          </p:cNvPr>
          <p:cNvSpPr txBox="1"/>
          <p:nvPr/>
        </p:nvSpPr>
        <p:spPr>
          <a:xfrm>
            <a:off x="978655" y="1219468"/>
            <a:ext cx="1615346" cy="523220"/>
          </a:xfrm>
          <a:prstGeom prst="rect">
            <a:avLst/>
          </a:prstGeom>
          <a:solidFill>
            <a:schemeClr val="tx2">
              <a:lumMod val="10000"/>
              <a:lumOff val="90000"/>
            </a:schemeClr>
          </a:solidFill>
          <a:ln>
            <a:solidFill>
              <a:srgbClr val="FFC000"/>
            </a:solidFill>
          </a:ln>
        </p:spPr>
        <p:txBody>
          <a:bodyPr wrap="square" rtlCol="0">
            <a:spAutoFit/>
          </a:bodyPr>
          <a:lstStyle/>
          <a:p>
            <a:r>
              <a:rPr lang="en-GB" sz="1400" b="1">
                <a:latin typeface="Arial" panose="020B0604020202020204" pitchFamily="34" charset="0"/>
                <a:cs typeface="Arial" panose="020B0604020202020204" pitchFamily="34" charset="0"/>
              </a:rPr>
              <a:t>CSE Offences</a:t>
            </a:r>
          </a:p>
          <a:p>
            <a:r>
              <a:rPr lang="en-GB" sz="1400">
                <a:cs typeface="Arial" panose="020B0604020202020204" pitchFamily="34" charset="0"/>
              </a:rPr>
              <a:t>+2% (+1 offence)</a:t>
            </a:r>
            <a:endParaRPr lang="en-GB" sz="1400">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BBB17224-8B82-1B6D-0654-ACCF3D45F45C}"/>
              </a:ext>
              <a:ext uri="{C183D7F6-B498-43B3-948B-1728B52AA6E4}">
                <adec:decorative xmlns:adec="http://schemas.microsoft.com/office/drawing/2017/decorative" val="1"/>
              </a:ext>
            </a:extLst>
          </p:cNvPr>
          <p:cNvSpPr/>
          <p:nvPr/>
        </p:nvSpPr>
        <p:spPr>
          <a:xfrm>
            <a:off x="5691399" y="673667"/>
            <a:ext cx="3116922" cy="1285127"/>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A61AE66-27A8-1053-EA9A-2DE0E5F58B8B}"/>
              </a:ext>
            </a:extLst>
          </p:cNvPr>
          <p:cNvSpPr txBox="1"/>
          <p:nvPr/>
        </p:nvSpPr>
        <p:spPr>
          <a:xfrm>
            <a:off x="5483008" y="1219468"/>
            <a:ext cx="1586429" cy="523220"/>
          </a:xfrm>
          <a:prstGeom prst="rect">
            <a:avLst/>
          </a:prstGeom>
          <a:solidFill>
            <a:schemeClr val="tx2">
              <a:lumMod val="10000"/>
              <a:lumOff val="90000"/>
            </a:schemeClr>
          </a:solidFill>
          <a:ln>
            <a:solidFill>
              <a:srgbClr val="FFC000"/>
            </a:solidFill>
          </a:ln>
        </p:spPr>
        <p:txBody>
          <a:bodyPr wrap="square" rtlCol="0">
            <a:spAutoFit/>
          </a:bodyPr>
          <a:lstStyle/>
          <a:p>
            <a:r>
              <a:rPr lang="en-GB" sz="1400" b="1">
                <a:latin typeface="Arial" panose="020B0604020202020204" pitchFamily="34" charset="0"/>
                <a:cs typeface="Arial" panose="020B0604020202020204" pitchFamily="34" charset="0"/>
              </a:rPr>
              <a:t>Personal Loss</a:t>
            </a:r>
          </a:p>
          <a:p>
            <a:r>
              <a:rPr lang="en-GB" sz="1400">
                <a:cs typeface="Arial" panose="020B0604020202020204" pitchFamily="34" charset="0"/>
              </a:rPr>
              <a:t>-1% (-6 offences)</a:t>
            </a:r>
            <a:endParaRPr lang="en-GB" sz="1400">
              <a:latin typeface="Arial" panose="020B0604020202020204" pitchFamily="34" charset="0"/>
              <a:cs typeface="Arial" panose="020B0604020202020204" pitchFamily="34" charset="0"/>
            </a:endParaRPr>
          </a:p>
        </p:txBody>
      </p:sp>
      <p:sp>
        <p:nvSpPr>
          <p:cNvPr id="3" name="Arrow: Down 2">
            <a:extLst>
              <a:ext uri="{FF2B5EF4-FFF2-40B4-BE49-F238E27FC236}">
                <a16:creationId xmlns:a16="http://schemas.microsoft.com/office/drawing/2014/main" id="{29BCF6C8-C540-ACB2-42F7-FF6810547C53}"/>
              </a:ext>
              <a:ext uri="{C183D7F6-B498-43B3-948B-1728B52AA6E4}">
                <adec:decorative xmlns:adec="http://schemas.microsoft.com/office/drawing/2017/decorative" val="1"/>
              </a:ext>
            </a:extLst>
          </p:cNvPr>
          <p:cNvSpPr/>
          <p:nvPr/>
        </p:nvSpPr>
        <p:spPr>
          <a:xfrm>
            <a:off x="9600236" y="2126707"/>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A2CBC6F-EFB1-50C2-38B6-8283482DD115}"/>
              </a:ext>
            </a:extLst>
          </p:cNvPr>
          <p:cNvSpPr txBox="1"/>
          <p:nvPr/>
        </p:nvSpPr>
        <p:spPr>
          <a:xfrm>
            <a:off x="10054881" y="2672180"/>
            <a:ext cx="1911061"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cs typeface="Arial" panose="020B0604020202020204" pitchFamily="34" charset="0"/>
              </a:rPr>
              <a:t>Hate Crime</a:t>
            </a:r>
          </a:p>
          <a:p>
            <a:r>
              <a:rPr lang="en-GB" sz="1400">
                <a:cs typeface="Arial" panose="020B0604020202020204" pitchFamily="34" charset="0"/>
              </a:rPr>
              <a:t>-12% (-17 offences)</a:t>
            </a:r>
            <a:endParaRPr lang="en-GB" sz="1400">
              <a:latin typeface="Arial" panose="020B0604020202020204" pitchFamily="34" charset="0"/>
              <a:cs typeface="Arial" panose="020B0604020202020204" pitchFamily="34" charset="0"/>
            </a:endParaRPr>
          </a:p>
        </p:txBody>
      </p:sp>
      <p:sp>
        <p:nvSpPr>
          <p:cNvPr id="15" name="Arrow: Down 14">
            <a:extLst>
              <a:ext uri="{FF2B5EF4-FFF2-40B4-BE49-F238E27FC236}">
                <a16:creationId xmlns:a16="http://schemas.microsoft.com/office/drawing/2014/main" id="{B2EF447D-26F7-D26F-AEE1-8EE598C59124}"/>
              </a:ext>
              <a:ext uri="{C183D7F6-B498-43B3-948B-1728B52AA6E4}">
                <adec:decorative xmlns:adec="http://schemas.microsoft.com/office/drawing/2017/decorative" val="1"/>
              </a:ext>
            </a:extLst>
          </p:cNvPr>
          <p:cNvSpPr/>
          <p:nvPr/>
        </p:nvSpPr>
        <p:spPr>
          <a:xfrm>
            <a:off x="7847812" y="4232777"/>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8D1321D-40B8-409F-F1D9-753C4577C303}"/>
              </a:ext>
            </a:extLst>
          </p:cNvPr>
          <p:cNvSpPr txBox="1"/>
          <p:nvPr/>
        </p:nvSpPr>
        <p:spPr>
          <a:xfrm>
            <a:off x="8327609" y="4778253"/>
            <a:ext cx="1727272" cy="523220"/>
          </a:xfrm>
          <a:prstGeom prst="rect">
            <a:avLst/>
          </a:prstGeom>
          <a:solidFill>
            <a:schemeClr val="tx2">
              <a:lumMod val="10000"/>
              <a:lumOff val="90000"/>
            </a:schemeClr>
          </a:solidFill>
          <a:ln>
            <a:solidFill>
              <a:srgbClr val="00B050"/>
            </a:solidFill>
          </a:ln>
        </p:spPr>
        <p:txBody>
          <a:bodyPr wrap="square" rtlCol="0">
            <a:spAutoFit/>
          </a:bodyPr>
          <a:lstStyle/>
          <a:p>
            <a:r>
              <a:rPr lang="en-GB" sz="1400" b="1">
                <a:cs typeface="Arial" panose="020B0604020202020204" pitchFamily="34" charset="0"/>
              </a:rPr>
              <a:t>Shoplifting</a:t>
            </a:r>
          </a:p>
          <a:p>
            <a:r>
              <a:rPr lang="en-GB" sz="1400">
                <a:cs typeface="Arial" panose="020B0604020202020204" pitchFamily="34" charset="0"/>
              </a:rPr>
              <a:t>-7% (-44 offences)</a:t>
            </a:r>
          </a:p>
        </p:txBody>
      </p:sp>
    </p:spTree>
    <p:extLst>
      <p:ext uri="{BB962C8B-B14F-4D97-AF65-F5344CB8AC3E}">
        <p14:creationId xmlns:p14="http://schemas.microsoft.com/office/powerpoint/2010/main" val="537699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9E4B5-F0E5-38B3-AB27-04AC334D6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32BAB-24F5-9172-8D7F-D06BD68F4FDB}"/>
              </a:ext>
            </a:extLst>
          </p:cNvPr>
          <p:cNvSpPr>
            <a:spLocks noGrp="1"/>
          </p:cNvSpPr>
          <p:nvPr>
            <p:ph type="title"/>
          </p:nvPr>
        </p:nvSpPr>
        <p:spPr>
          <a:xfrm>
            <a:off x="304800" y="207586"/>
            <a:ext cx="10515600" cy="1214438"/>
          </a:xfrm>
        </p:spPr>
        <p:txBody>
          <a:bodyPr/>
          <a:lstStyle/>
          <a:p>
            <a:r>
              <a:rPr lang="en-GB"/>
              <a:t>7. Community Safety Trends to Note</a:t>
            </a:r>
          </a:p>
        </p:txBody>
      </p:sp>
      <p:graphicFrame>
        <p:nvGraphicFramePr>
          <p:cNvPr id="4" name="Table 3">
            <a:extLst>
              <a:ext uri="{FF2B5EF4-FFF2-40B4-BE49-F238E27FC236}">
                <a16:creationId xmlns:a16="http://schemas.microsoft.com/office/drawing/2014/main" id="{31E88CC4-3A29-6A2E-88F0-BAD35C4BC0EC}"/>
              </a:ext>
            </a:extLst>
          </p:cNvPr>
          <p:cNvGraphicFramePr>
            <a:graphicFrameLocks noGrp="1"/>
          </p:cNvGraphicFramePr>
          <p:nvPr>
            <p:extLst>
              <p:ext uri="{D42A27DB-BD31-4B8C-83A1-F6EECF244321}">
                <p14:modId xmlns:p14="http://schemas.microsoft.com/office/powerpoint/2010/main" val="2993741201"/>
              </p:ext>
            </p:extLst>
          </p:nvPr>
        </p:nvGraphicFramePr>
        <p:xfrm>
          <a:off x="170187" y="1372480"/>
          <a:ext cx="11909111" cy="5359171"/>
        </p:xfrm>
        <a:graphic>
          <a:graphicData uri="http://schemas.openxmlformats.org/drawingml/2006/table">
            <a:tbl>
              <a:tblPr firstRow="1" bandRow="1">
                <a:tableStyleId>{5C22544A-7EE6-4342-B048-85BDC9FD1C3A}</a:tableStyleId>
              </a:tblPr>
              <a:tblGrid>
                <a:gridCol w="2397167">
                  <a:extLst>
                    <a:ext uri="{9D8B030D-6E8A-4147-A177-3AD203B41FA5}">
                      <a16:colId xmlns:a16="http://schemas.microsoft.com/office/drawing/2014/main" val="769020807"/>
                    </a:ext>
                  </a:extLst>
                </a:gridCol>
                <a:gridCol w="1512277">
                  <a:extLst>
                    <a:ext uri="{9D8B030D-6E8A-4147-A177-3AD203B41FA5}">
                      <a16:colId xmlns:a16="http://schemas.microsoft.com/office/drawing/2014/main" val="3015065738"/>
                    </a:ext>
                  </a:extLst>
                </a:gridCol>
                <a:gridCol w="7999667">
                  <a:extLst>
                    <a:ext uri="{9D8B030D-6E8A-4147-A177-3AD203B41FA5}">
                      <a16:colId xmlns:a16="http://schemas.microsoft.com/office/drawing/2014/main" val="2235265737"/>
                    </a:ext>
                  </a:extLst>
                </a:gridCol>
              </a:tblGrid>
              <a:tr h="315446">
                <a:tc>
                  <a:txBody>
                    <a:bodyPr/>
                    <a:lstStyle/>
                    <a:p>
                      <a:r>
                        <a:rPr lang="en-GB" sz="1400"/>
                        <a:t>Crime Type/ Issue</a:t>
                      </a:r>
                    </a:p>
                  </a:txBody>
                  <a:tcPr/>
                </a:tc>
                <a:tc>
                  <a:txBody>
                    <a:bodyPr/>
                    <a:lstStyle/>
                    <a:p>
                      <a:r>
                        <a:rPr lang="en-GB" sz="1400"/>
                        <a:t>Recent Trend</a:t>
                      </a:r>
                    </a:p>
                  </a:txBody>
                  <a:tcPr/>
                </a:tc>
                <a:tc>
                  <a:txBody>
                    <a:bodyPr/>
                    <a:lstStyle/>
                    <a:p>
                      <a:r>
                        <a:rPr lang="en-GB" sz="1400"/>
                        <a:t>Longer Term Trend</a:t>
                      </a:r>
                    </a:p>
                  </a:txBody>
                  <a:tcPr/>
                </a:tc>
                <a:extLst>
                  <a:ext uri="{0D108BD9-81ED-4DB2-BD59-A6C34878D82A}">
                    <a16:rowId xmlns:a16="http://schemas.microsoft.com/office/drawing/2014/main" val="2506556163"/>
                  </a:ext>
                </a:extLst>
              </a:tr>
              <a:tr h="531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ASB</a:t>
                      </a:r>
                    </a:p>
                  </a:txBody>
                  <a:tcPr/>
                </a:tc>
                <a:tc>
                  <a:txBody>
                    <a:bodyPr/>
                    <a:lstStyle/>
                    <a:p>
                      <a:r>
                        <a:rPr lang="en-GB" sz="1400"/>
                        <a:t>Increased </a:t>
                      </a:r>
                    </a:p>
                  </a:txBody>
                  <a:tcPr/>
                </a:tc>
                <a:tc>
                  <a:txBody>
                    <a:bodyPr/>
                    <a:lstStyle/>
                    <a:p>
                      <a:r>
                        <a:rPr lang="en-GB" sz="1400"/>
                        <a:t>ASB incidents declined between 2022 and 2023; however, they have followed an upward, linear trend between 2023 and 2025. </a:t>
                      </a:r>
                    </a:p>
                  </a:txBody>
                  <a:tcPr/>
                </a:tc>
                <a:extLst>
                  <a:ext uri="{0D108BD9-81ED-4DB2-BD59-A6C34878D82A}">
                    <a16:rowId xmlns:a16="http://schemas.microsoft.com/office/drawing/2014/main" val="1352370477"/>
                  </a:ext>
                </a:extLst>
              </a:tr>
              <a:tr h="521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Violence Against the Person</a:t>
                      </a:r>
                    </a:p>
                  </a:txBody>
                  <a:tcPr/>
                </a:tc>
                <a:tc>
                  <a:txBody>
                    <a:bodyPr/>
                    <a:lstStyle/>
                    <a:p>
                      <a:r>
                        <a:rPr lang="en-GB" sz="1400"/>
                        <a:t>Increased </a:t>
                      </a:r>
                    </a:p>
                  </a:txBody>
                  <a:tcPr/>
                </a:tc>
                <a:tc>
                  <a:txBody>
                    <a:bodyPr/>
                    <a:lstStyle/>
                    <a:p>
                      <a:r>
                        <a:rPr lang="en-GB" sz="1400"/>
                        <a:t>VAP offences slightly increased by 7% between 2022 and 2025 (+217 offences). </a:t>
                      </a:r>
                    </a:p>
                  </a:txBody>
                  <a:tcPr/>
                </a:tc>
                <a:extLst>
                  <a:ext uri="{0D108BD9-81ED-4DB2-BD59-A6C34878D82A}">
                    <a16:rowId xmlns:a16="http://schemas.microsoft.com/office/drawing/2014/main" val="517331008"/>
                  </a:ext>
                </a:extLst>
              </a:tr>
              <a:tr h="531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Drug Offences</a:t>
                      </a:r>
                    </a:p>
                  </a:txBody>
                  <a:tcPr/>
                </a:tc>
                <a:tc>
                  <a:txBody>
                    <a:bodyPr/>
                    <a:lstStyle/>
                    <a:p>
                      <a:r>
                        <a:rPr lang="en-GB" sz="1400"/>
                        <a:t>Increased </a:t>
                      </a:r>
                    </a:p>
                  </a:txBody>
                  <a:tcPr/>
                </a:tc>
                <a:tc>
                  <a:txBody>
                    <a:bodyPr/>
                    <a:lstStyle/>
                    <a:p>
                      <a:r>
                        <a:rPr lang="en-GB" sz="1400"/>
                        <a:t>Drug offences have fluctuated year on year between 2022 and 2024. In 2025, drug offences increased by 15% (+30 offences), this was driven by trafficking offences. </a:t>
                      </a:r>
                    </a:p>
                  </a:txBody>
                  <a:tcPr/>
                </a:tc>
                <a:extLst>
                  <a:ext uri="{0D108BD9-81ED-4DB2-BD59-A6C34878D82A}">
                    <a16:rowId xmlns:a16="http://schemas.microsoft.com/office/drawing/2014/main" val="2907126762"/>
                  </a:ext>
                </a:extLst>
              </a:tr>
              <a:tr h="612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Miscellaneous Crimes Against Society</a:t>
                      </a:r>
                    </a:p>
                  </a:txBody>
                  <a:tcPr/>
                </a:tc>
                <a:tc>
                  <a:txBody>
                    <a:bodyPr/>
                    <a:lstStyle/>
                    <a:p>
                      <a:r>
                        <a:rPr lang="en-GB" sz="1400"/>
                        <a:t>Increased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Between 2022 and 2024, offence counts saw small incremental increases. Overall, miscellaneous crimes against society increased by 36% between 2022 and 2025 (+90 offences).</a:t>
                      </a:r>
                    </a:p>
                  </a:txBody>
                  <a:tcPr/>
                </a:tc>
                <a:extLst>
                  <a:ext uri="{0D108BD9-81ED-4DB2-BD59-A6C34878D82A}">
                    <a16:rowId xmlns:a16="http://schemas.microsoft.com/office/drawing/2014/main" val="3953835135"/>
                  </a:ext>
                </a:extLst>
              </a:tr>
              <a:tr h="524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Domestic Abuse</a:t>
                      </a:r>
                    </a:p>
                  </a:txBody>
                  <a:tcPr/>
                </a:tc>
                <a:tc>
                  <a:txBody>
                    <a:bodyPr/>
                    <a:lstStyle/>
                    <a:p>
                      <a:r>
                        <a:rPr lang="en-GB" sz="1400"/>
                        <a:t>Increased </a:t>
                      </a:r>
                    </a:p>
                  </a:txBody>
                  <a:tcPr/>
                </a:tc>
                <a:tc>
                  <a:txBody>
                    <a:bodyPr/>
                    <a:lstStyle/>
                    <a:p>
                      <a:r>
                        <a:rPr lang="en-GB" sz="1400"/>
                        <a:t>DA (crimes and incidents) saw incremental decreases between 2022 and 2024, then an increase between 2024 and 2025. Overall, DA crimes and incidents saw a 2% increase between 2022 and 2025 (+37).</a:t>
                      </a:r>
                    </a:p>
                  </a:txBody>
                  <a:tcPr/>
                </a:tc>
                <a:extLst>
                  <a:ext uri="{0D108BD9-81ED-4DB2-BD59-A6C34878D82A}">
                    <a16:rowId xmlns:a16="http://schemas.microsoft.com/office/drawing/2014/main" val="1678081309"/>
                  </a:ext>
                </a:extLst>
              </a:tr>
              <a:tr h="531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Sexual Offences</a:t>
                      </a:r>
                    </a:p>
                  </a:txBody>
                  <a:tcPr/>
                </a:tc>
                <a:tc>
                  <a:txBody>
                    <a:bodyPr/>
                    <a:lstStyle/>
                    <a:p>
                      <a:r>
                        <a:rPr lang="en-GB" sz="1400"/>
                        <a:t>Increased </a:t>
                      </a:r>
                    </a:p>
                  </a:txBody>
                  <a:tcPr/>
                </a:tc>
                <a:tc>
                  <a:txBody>
                    <a:bodyPr/>
                    <a:lstStyle/>
                    <a:p>
                      <a:r>
                        <a:rPr lang="en-GB" sz="1400"/>
                        <a:t>Sexual offences have seen a notable increase between 2024 and 2025, from 329 to 398 (+21%), reaching the highest count in the last four years after fluctuations between 2022 and 2024.</a:t>
                      </a:r>
                    </a:p>
                  </a:txBody>
                  <a:tcPr/>
                </a:tc>
                <a:extLst>
                  <a:ext uri="{0D108BD9-81ED-4DB2-BD59-A6C34878D82A}">
                    <a16:rowId xmlns:a16="http://schemas.microsoft.com/office/drawing/2014/main" val="2772377444"/>
                  </a:ext>
                </a:extLst>
              </a:tr>
              <a:tr h="531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Deliberate Fires</a:t>
                      </a:r>
                    </a:p>
                  </a:txBody>
                  <a:tcPr/>
                </a:tc>
                <a:tc>
                  <a:txBody>
                    <a:bodyPr/>
                    <a:lstStyle/>
                    <a:p>
                      <a:r>
                        <a:rPr lang="en-GB" sz="1400"/>
                        <a:t>Increased </a:t>
                      </a:r>
                    </a:p>
                  </a:txBody>
                  <a:tcPr/>
                </a:tc>
                <a:tc>
                  <a:txBody>
                    <a:bodyPr/>
                    <a:lstStyle/>
                    <a:p>
                      <a:r>
                        <a:rPr lang="en-GB" sz="1400"/>
                        <a:t>In 2025, deliberate fires increased by 14% (+11 incidents) when compared with 2024. Despite this increase, counts remain lower than 2022 (--13%, 12).</a:t>
                      </a:r>
                    </a:p>
                  </a:txBody>
                  <a:tcPr/>
                </a:tc>
                <a:extLst>
                  <a:ext uri="{0D108BD9-81ED-4DB2-BD59-A6C34878D82A}">
                    <a16:rowId xmlns:a16="http://schemas.microsoft.com/office/drawing/2014/main" val="4041989476"/>
                  </a:ext>
                </a:extLst>
              </a:tr>
              <a:tr h="521763">
                <a:tc>
                  <a:txBody>
                    <a:bodyPr/>
                    <a:lstStyle/>
                    <a:p>
                      <a:r>
                        <a:rPr lang="en-GB" sz="1400"/>
                        <a:t>Shoplifting</a:t>
                      </a:r>
                    </a:p>
                  </a:txBody>
                  <a:tcPr/>
                </a:tc>
                <a:tc>
                  <a:txBody>
                    <a:bodyPr/>
                    <a:lstStyle/>
                    <a:p>
                      <a:r>
                        <a:rPr lang="en-GB" sz="1400"/>
                        <a:t>Decreased</a:t>
                      </a:r>
                    </a:p>
                  </a:txBody>
                  <a:tcPr/>
                </a:tc>
                <a:tc>
                  <a:txBody>
                    <a:bodyPr/>
                    <a:lstStyle/>
                    <a:p>
                      <a:r>
                        <a:rPr lang="en-GB" sz="1400"/>
                        <a:t>Shoplifting decreased by 7% between 2024 and 2025 (-44 offences).</a:t>
                      </a:r>
                    </a:p>
                  </a:txBody>
                  <a:tcPr/>
                </a:tc>
                <a:extLst>
                  <a:ext uri="{0D108BD9-81ED-4DB2-BD59-A6C34878D82A}">
                    <a16:rowId xmlns:a16="http://schemas.microsoft.com/office/drawing/2014/main" val="2788124689"/>
                  </a:ext>
                </a:extLst>
              </a:tr>
              <a:tr h="531277">
                <a:tc>
                  <a:txBody>
                    <a:bodyPr/>
                    <a:lstStyle/>
                    <a:p>
                      <a:r>
                        <a:rPr lang="en-GB" sz="1400"/>
                        <a:t>Vehicle Offences</a:t>
                      </a:r>
                    </a:p>
                  </a:txBody>
                  <a:tcPr/>
                </a:tc>
                <a:tc>
                  <a:txBody>
                    <a:bodyPr/>
                    <a:lstStyle/>
                    <a:p>
                      <a:r>
                        <a:rPr lang="en-GB" sz="1400"/>
                        <a:t>Decreased</a:t>
                      </a:r>
                    </a:p>
                  </a:txBody>
                  <a:tcPr/>
                </a:tc>
                <a:tc>
                  <a:txBody>
                    <a:bodyPr/>
                    <a:lstStyle/>
                    <a:p>
                      <a:r>
                        <a:rPr lang="en-GB" sz="1400"/>
                        <a:t>Vehicle offences decreased by 37% in 2025 (-191 offences), following an increasing of 40% between 2023 and 2024 (+149 offences).</a:t>
                      </a:r>
                    </a:p>
                  </a:txBody>
                  <a:tcPr/>
                </a:tc>
                <a:extLst>
                  <a:ext uri="{0D108BD9-81ED-4DB2-BD59-A6C34878D82A}">
                    <a16:rowId xmlns:a16="http://schemas.microsoft.com/office/drawing/2014/main" val="2475439423"/>
                  </a:ext>
                </a:extLst>
              </a:tr>
            </a:tbl>
          </a:graphicData>
        </a:graphic>
      </p:graphicFrame>
      <p:sp>
        <p:nvSpPr>
          <p:cNvPr id="7" name="Action Button: Go Home 6">
            <a:hlinkClick r:id="rId3" action="ppaction://hlinksldjump" highlightClick="1"/>
            <a:extLst>
              <a:ext uri="{FF2B5EF4-FFF2-40B4-BE49-F238E27FC236}">
                <a16:creationId xmlns:a16="http://schemas.microsoft.com/office/drawing/2014/main" id="{13A540D8-E74F-21E5-EC58-F28101F264C5}"/>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8BF0178-D73A-EB67-E143-FD0744FBEA34}"/>
              </a:ext>
            </a:extLst>
          </p:cNvPr>
          <p:cNvSpPr txBox="1"/>
          <p:nvPr/>
        </p:nvSpPr>
        <p:spPr>
          <a:xfrm>
            <a:off x="356549" y="1016830"/>
            <a:ext cx="11536389" cy="338554"/>
          </a:xfrm>
          <a:prstGeom prst="rect">
            <a:avLst/>
          </a:prstGeom>
          <a:noFill/>
        </p:spPr>
        <p:txBody>
          <a:bodyPr wrap="square">
            <a:spAutoFit/>
          </a:bodyPr>
          <a:lstStyle/>
          <a:p>
            <a:pPr marL="0" indent="0">
              <a:buNone/>
            </a:pPr>
            <a:r>
              <a:rPr lang="en-GB" sz="1600" b="1"/>
              <a:t>Table 1: Community safety issues that either increased or inline with previous year community safety issues</a:t>
            </a:r>
          </a:p>
        </p:txBody>
      </p:sp>
    </p:spTree>
    <p:extLst>
      <p:ext uri="{BB962C8B-B14F-4D97-AF65-F5344CB8AC3E}">
        <p14:creationId xmlns:p14="http://schemas.microsoft.com/office/powerpoint/2010/main" val="2745838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E304-9DBF-D972-FFD8-B29825DD0CF4}"/>
              </a:ext>
            </a:extLst>
          </p:cNvPr>
          <p:cNvSpPr>
            <a:spLocks noGrp="1"/>
          </p:cNvSpPr>
          <p:nvPr>
            <p:ph type="title"/>
          </p:nvPr>
        </p:nvSpPr>
        <p:spPr/>
        <p:txBody>
          <a:bodyPr/>
          <a:lstStyle/>
          <a:p>
            <a:r>
              <a:rPr lang="en-GB"/>
              <a:t>8.1 Crime Overview</a:t>
            </a:r>
          </a:p>
        </p:txBody>
      </p:sp>
      <p:sp>
        <p:nvSpPr>
          <p:cNvPr id="4" name="TextBox 3">
            <a:extLst>
              <a:ext uri="{FF2B5EF4-FFF2-40B4-BE49-F238E27FC236}">
                <a16:creationId xmlns:a16="http://schemas.microsoft.com/office/drawing/2014/main" id="{BA313D84-AB6F-1AE3-4C0D-04634414EE89}"/>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Cambridgeshire County Council</a:t>
            </a:r>
            <a:r>
              <a:rPr lang="en-US" sz="1100">
                <a:latin typeface="+mn-lt"/>
              </a:rPr>
              <a:t>’s</a:t>
            </a:r>
            <a:r>
              <a:rPr lang="en-US" sz="1100" kern="1200">
                <a:latin typeface="+mn-lt"/>
                <a:ea typeface="+mn-ea"/>
                <a:cs typeface="+mn-cs"/>
              </a:rPr>
              <a:t> </a:t>
            </a:r>
            <a:r>
              <a:rPr lang="en-GB" sz="1100"/>
              <a:t>Communities and Demography PI Team</a:t>
            </a:r>
            <a:r>
              <a:rPr lang="en-US" sz="1100" kern="1200">
                <a:latin typeface="+mn-lt"/>
                <a:ea typeface="+mn-ea"/>
                <a:cs typeface="+mn-cs"/>
              </a:rPr>
              <a:t>, using data provided by Cambridgeshire Constabulary.</a:t>
            </a:r>
          </a:p>
        </p:txBody>
      </p:sp>
      <p:sp>
        <p:nvSpPr>
          <p:cNvPr id="6" name="TextBox 5">
            <a:extLst>
              <a:ext uri="{FF2B5EF4-FFF2-40B4-BE49-F238E27FC236}">
                <a16:creationId xmlns:a16="http://schemas.microsoft.com/office/drawing/2014/main" id="{CAF3BB48-8991-A075-45FE-68F6423ED4CB}"/>
              </a:ext>
            </a:extLst>
          </p:cNvPr>
          <p:cNvSpPr txBox="1"/>
          <p:nvPr/>
        </p:nvSpPr>
        <p:spPr bwMode="auto">
          <a:xfrm>
            <a:off x="191976" y="1698484"/>
            <a:ext cx="7863004" cy="538928"/>
          </a:xfrm>
          <a:prstGeom prst="rect">
            <a:avLst/>
          </a:prstGeom>
          <a:noFill/>
          <a:ln>
            <a:noFill/>
          </a:ln>
        </p:spPr>
        <p:txBody>
          <a:bodyPr vert="horz" wrap="square" lIns="0" tIns="0" rIns="0" bIns="0" numCol="1" rtlCol="0" anchor="b" anchorCtr="0" compatLnSpc="1">
            <a:prstTxWarp prst="textNoShape">
              <a:avLst/>
            </a:prstTxWarp>
            <a:normAutofit/>
          </a:bodyPr>
          <a:lstStyle/>
          <a:p>
            <a:pPr eaLnBrk="1" hangingPunct="1">
              <a:lnSpc>
                <a:spcPct val="90000"/>
              </a:lnSpc>
              <a:spcBef>
                <a:spcPts val="1000"/>
              </a:spcBef>
            </a:pPr>
            <a:r>
              <a:rPr lang="en-US" sz="1600" b="1" kern="1200">
                <a:latin typeface="+mn-lt"/>
                <a:ea typeface="+mn-ea"/>
                <a:cs typeface="+mn-cs"/>
              </a:rPr>
              <a:t>Figure 1: Annual trend in police recorded offences in Fenland, 2022 to 2025</a:t>
            </a:r>
          </a:p>
        </p:txBody>
      </p:sp>
      <p:sp>
        <p:nvSpPr>
          <p:cNvPr id="7" name="TextBox 6">
            <a:extLst>
              <a:ext uri="{FF2B5EF4-FFF2-40B4-BE49-F238E27FC236}">
                <a16:creationId xmlns:a16="http://schemas.microsoft.com/office/drawing/2014/main" id="{3218CC27-921F-2C1B-D020-619851C0003E}"/>
              </a:ext>
            </a:extLst>
          </p:cNvPr>
          <p:cNvSpPr txBox="1"/>
          <p:nvPr/>
        </p:nvSpPr>
        <p:spPr bwMode="auto">
          <a:xfrm>
            <a:off x="8240486" y="1785257"/>
            <a:ext cx="3776725" cy="4088769"/>
          </a:xfrm>
          <a:prstGeom prst="rect">
            <a:avLst/>
          </a:prstGeom>
          <a:noFill/>
          <a:ln>
            <a:noFill/>
          </a:ln>
        </p:spPr>
        <p:txBody>
          <a:bodyPr vert="horz" wrap="square" lIns="0" tIns="0" rIns="0" bIns="0" numCol="1" rtlCol="0" anchor="t" anchorCtr="0" compatLnSpc="1">
            <a:prstTxWarp prst="textNoShape">
              <a:avLst/>
            </a:prstTxWarp>
            <a:normAutofit lnSpcReduction="10000"/>
          </a:bodyPr>
          <a:lstStyle/>
          <a:p>
            <a:pPr marL="228600" indent="-228600" eaLnBrk="1" hangingPunct="1">
              <a:lnSpc>
                <a:spcPct val="90000"/>
              </a:lnSpc>
              <a:spcBef>
                <a:spcPts val="1000"/>
              </a:spcBef>
              <a:buFont typeface="Arial" panose="020B0604020202020204" pitchFamily="34" charset="0"/>
              <a:buChar char="•"/>
            </a:pPr>
            <a:r>
              <a:rPr lang="en-US" sz="1600">
                <a:latin typeface="+mn-lt"/>
              </a:rPr>
              <a:t>In 2025, the total crime count for Fenland was 8,058. This was similar to the previous year (+1%, +71 offences). </a:t>
            </a:r>
          </a:p>
          <a:p>
            <a:pPr marL="228600" indent="-228600" eaLnBrk="1" hangingPunct="1">
              <a:lnSpc>
                <a:spcPct val="90000"/>
              </a:lnSpc>
              <a:spcBef>
                <a:spcPts val="1000"/>
              </a:spcBef>
              <a:buFont typeface="Arial" panose="020B0604020202020204" pitchFamily="34" charset="0"/>
              <a:buChar char="•"/>
            </a:pPr>
            <a:r>
              <a:rPr lang="en-US" sz="1600">
                <a:latin typeface="+mn-lt"/>
              </a:rPr>
              <a:t>Overall, counts have remained relatively stable over the past four years. The highest of which was recorded in 2022 with 8,269 offences.</a:t>
            </a:r>
          </a:p>
          <a:p>
            <a:pPr marL="228600" indent="-228600" eaLnBrk="1" hangingPunct="1">
              <a:lnSpc>
                <a:spcPct val="90000"/>
              </a:lnSpc>
              <a:spcBef>
                <a:spcPts val="1000"/>
              </a:spcBef>
              <a:buFont typeface="Arial" panose="020B0604020202020204" pitchFamily="34" charset="0"/>
              <a:buChar char="•"/>
            </a:pPr>
            <a:r>
              <a:rPr lang="en-US" sz="1600">
                <a:latin typeface="+mn-lt"/>
              </a:rPr>
              <a:t>Nationally over a similar period (YE September 2025), police recorded crime remained similar with the previous year (excluding fraud and computer misuse offences), and CSEW total crime saw no statistically significant change to the previous year (ONS, 2026).</a:t>
            </a:r>
          </a:p>
          <a:p>
            <a:pPr marL="228600" indent="-228600" eaLnBrk="1" hangingPunct="1">
              <a:lnSpc>
                <a:spcPct val="90000"/>
              </a:lnSpc>
              <a:spcBef>
                <a:spcPts val="1000"/>
              </a:spcBef>
              <a:buFont typeface="Arial" panose="020B0604020202020204" pitchFamily="34" charset="0"/>
              <a:buChar char="•"/>
            </a:pPr>
            <a:r>
              <a:rPr lang="en-US" sz="1600">
                <a:latin typeface="+mn-lt"/>
              </a:rPr>
              <a:t>Violence against the person (VAP) has accounted for the highest proportion of offences since 2022. In 2025, VAP accounted for 44% of crime in Fenland</a:t>
            </a:r>
            <a:r>
              <a:rPr lang="en-US" sz="1600">
                <a:solidFill>
                  <a:srgbClr val="FF0000"/>
                </a:solidFill>
                <a:latin typeface="+mn-lt"/>
              </a:rPr>
              <a:t>.</a:t>
            </a:r>
          </a:p>
        </p:txBody>
      </p:sp>
      <p:sp>
        <p:nvSpPr>
          <p:cNvPr id="9" name="Action Button: Go Home 8">
            <a:hlinkClick r:id="rId2" action="ppaction://hlinksldjump" highlightClick="1"/>
            <a:extLst>
              <a:ext uri="{FF2B5EF4-FFF2-40B4-BE49-F238E27FC236}">
                <a16:creationId xmlns:a16="http://schemas.microsoft.com/office/drawing/2014/main" id="{2E05F649-C166-702A-F9AE-159CD50831F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Line graph showing the number of recorded offences by category from 2022 to 2025, with separate lines for each offence type. Violence against the person remains the highest across all years, showing a slight dip in 2024 followed by an increase in 2025. Theft is consistently the second highest category but remains substantially lower than violence against the person. All other offence types show lower counts with modest year‑to‑year variation.">
            <a:extLst>
              <a:ext uri="{FF2B5EF4-FFF2-40B4-BE49-F238E27FC236}">
                <a16:creationId xmlns:a16="http://schemas.microsoft.com/office/drawing/2014/main" id="{CFC3C294-F34F-EA64-40CF-5478EE79BD0A}"/>
              </a:ext>
            </a:extLst>
          </p:cNvPr>
          <p:cNvPicPr>
            <a:picLocks noChangeAspect="1"/>
          </p:cNvPicPr>
          <p:nvPr/>
        </p:nvPicPr>
        <p:blipFill>
          <a:blip r:embed="rId3"/>
          <a:stretch>
            <a:fillRect/>
          </a:stretch>
        </p:blipFill>
        <p:spPr>
          <a:xfrm>
            <a:off x="107042" y="2369862"/>
            <a:ext cx="7906853" cy="3353268"/>
          </a:xfrm>
          <a:prstGeom prst="rect">
            <a:avLst/>
          </a:prstGeom>
        </p:spPr>
      </p:pic>
    </p:spTree>
    <p:extLst>
      <p:ext uri="{BB962C8B-B14F-4D97-AF65-F5344CB8AC3E}">
        <p14:creationId xmlns:p14="http://schemas.microsoft.com/office/powerpoint/2010/main" val="106641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645C-30F7-47E7-F278-80E93FF014C5}"/>
              </a:ext>
            </a:extLst>
          </p:cNvPr>
          <p:cNvSpPr>
            <a:spLocks noGrp="1"/>
          </p:cNvSpPr>
          <p:nvPr>
            <p:ph type="title"/>
          </p:nvPr>
        </p:nvSpPr>
        <p:spPr>
          <a:xfrm>
            <a:off x="350385" y="404701"/>
            <a:ext cx="10515600" cy="1214438"/>
          </a:xfrm>
        </p:spPr>
        <p:txBody>
          <a:bodyPr/>
          <a:lstStyle/>
          <a:p>
            <a:r>
              <a:rPr lang="en-GB"/>
              <a:t>8.2 Commercial Loss</a:t>
            </a:r>
          </a:p>
        </p:txBody>
      </p:sp>
      <p:sp>
        <p:nvSpPr>
          <p:cNvPr id="4" name="TextBox 3">
            <a:extLst>
              <a:ext uri="{FF2B5EF4-FFF2-40B4-BE49-F238E27FC236}">
                <a16:creationId xmlns:a16="http://schemas.microsoft.com/office/drawing/2014/main" id="{55D5A64D-FDDF-3701-2D08-599103DE8979}"/>
              </a:ext>
            </a:extLst>
          </p:cNvPr>
          <p:cNvSpPr txBox="1"/>
          <p:nvPr/>
        </p:nvSpPr>
        <p:spPr>
          <a:xfrm>
            <a:off x="7454096" y="1619139"/>
            <a:ext cx="4500212" cy="4278094"/>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Commercial loss includes shoplifting, business and community burglary, robbery of a business property and any vehicle offences marked as ‘business victim’.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Commercial loss offences decreased by 10% between 2024 and 2025 (-82 offences). This decrease was driven by both shoplifting and business and community burglary. Despite this decrease, offence counts remain slightly higher than that seen in 2022 (+6%, +40 offences). </a:t>
            </a:r>
          </a:p>
          <a:p>
            <a:pPr marL="171450" indent="-171450">
              <a:buFont typeface="Arial" panose="020B0604020202020204" pitchFamily="34" charset="0"/>
              <a:buChar char="•"/>
            </a:pPr>
            <a:endParaRPr lang="en-GB" sz="1600">
              <a:solidFill>
                <a:srgbClr val="FF0000"/>
              </a:solidFill>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Shoplifting continues to account for the majority of the commercial loss offences in 2025 (80%). This is the highest proportion seen in the last four years.</a:t>
            </a:r>
            <a:endParaRPr lang="en-GB" sz="1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C5A1A31-E8A9-27F4-AA72-67A1262694FA}"/>
              </a:ext>
            </a:extLst>
          </p:cNvPr>
          <p:cNvSpPr txBox="1"/>
          <p:nvPr/>
        </p:nvSpPr>
        <p:spPr>
          <a:xfrm>
            <a:off x="237692" y="1441129"/>
            <a:ext cx="7025156"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2: Annual trend in police recorded commercial loss offences in Fenland, 2022 to 2025</a:t>
            </a:r>
            <a:endParaRPr lang="en-GB" sz="2000" b="1"/>
          </a:p>
        </p:txBody>
      </p:sp>
      <p:sp>
        <p:nvSpPr>
          <p:cNvPr id="3" name="TextBox 2">
            <a:extLst>
              <a:ext uri="{FF2B5EF4-FFF2-40B4-BE49-F238E27FC236}">
                <a16:creationId xmlns:a16="http://schemas.microsoft.com/office/drawing/2014/main" id="{2F155444-E918-332B-DC57-33E0D8179EFB}"/>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F83041FF-40E4-3D7F-6BAA-03DFFCD98E78}"/>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counts of commercial loss offences by subgroup from 2022 to 2025.&#10;&#10;Burglary of business and community premises&#10;2022 – 246&#10;2023 – 224&#10;2024 – 187&#10;2025 – 150&#10;Shoplifting&#10;2022 – 448&#10;2023 – 522&#10;2024 – 633&#10;2025 – 589&#10;Robbery of business property&#10;2022 – 5&#10;2023 – 5&#10;2024 – 1&#10;2025 – 0&#10;Total commercial loss offences&#10;2022 – 699&#10;2023 – 751&#10;2024 – 821&#10;2025 – 739">
            <a:extLst>
              <a:ext uri="{FF2B5EF4-FFF2-40B4-BE49-F238E27FC236}">
                <a16:creationId xmlns:a16="http://schemas.microsoft.com/office/drawing/2014/main" id="{8F7CA050-6654-079C-990F-8AD9582BF478}"/>
              </a:ext>
            </a:extLst>
          </p:cNvPr>
          <p:cNvPicPr>
            <a:picLocks noChangeAspect="1"/>
          </p:cNvPicPr>
          <p:nvPr/>
        </p:nvPicPr>
        <p:blipFill>
          <a:blip r:embed="rId4"/>
          <a:stretch>
            <a:fillRect/>
          </a:stretch>
        </p:blipFill>
        <p:spPr>
          <a:xfrm>
            <a:off x="237692" y="2025904"/>
            <a:ext cx="7121375" cy="3539430"/>
          </a:xfrm>
          <a:prstGeom prst="rect">
            <a:avLst/>
          </a:prstGeom>
        </p:spPr>
      </p:pic>
    </p:spTree>
    <p:extLst>
      <p:ext uri="{BB962C8B-B14F-4D97-AF65-F5344CB8AC3E}">
        <p14:creationId xmlns:p14="http://schemas.microsoft.com/office/powerpoint/2010/main" val="1521852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E2DA2-E0BB-D23A-A036-2C78999AB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40EAF-20DD-B0F3-EE74-5C427D646434}"/>
              </a:ext>
            </a:extLst>
          </p:cNvPr>
          <p:cNvSpPr>
            <a:spLocks noGrp="1"/>
          </p:cNvSpPr>
          <p:nvPr>
            <p:ph type="title"/>
          </p:nvPr>
        </p:nvSpPr>
        <p:spPr>
          <a:xfrm>
            <a:off x="350385" y="404701"/>
            <a:ext cx="10515600" cy="1214438"/>
          </a:xfrm>
        </p:spPr>
        <p:txBody>
          <a:bodyPr/>
          <a:lstStyle/>
          <a:p>
            <a:r>
              <a:rPr lang="en-GB"/>
              <a:t>8.3 Personal Loss</a:t>
            </a:r>
          </a:p>
        </p:txBody>
      </p:sp>
      <p:sp>
        <p:nvSpPr>
          <p:cNvPr id="4" name="TextBox 3">
            <a:extLst>
              <a:ext uri="{FF2B5EF4-FFF2-40B4-BE49-F238E27FC236}">
                <a16:creationId xmlns:a16="http://schemas.microsoft.com/office/drawing/2014/main" id="{251A6E52-9EFA-08F1-7A68-1D49D4AE48FC}"/>
              </a:ext>
            </a:extLst>
          </p:cNvPr>
          <p:cNvSpPr txBox="1"/>
          <p:nvPr/>
        </p:nvSpPr>
        <p:spPr>
          <a:xfrm>
            <a:off x="7386150" y="1733516"/>
            <a:ext cx="4568158" cy="4524315"/>
          </a:xfrm>
          <a:prstGeom prst="rect">
            <a:avLst/>
          </a:prstGeom>
          <a:noFill/>
        </p:spPr>
        <p:txBody>
          <a:bodyPr wrap="square" rtlCol="0">
            <a:spAutoFit/>
          </a:bodyPr>
          <a:lstStyle/>
          <a:p>
            <a:pPr marL="171450" indent="-171450">
              <a:buFont typeface="Arial" panose="020B0604020202020204" pitchFamily="34" charset="0"/>
              <a:buChar char="•"/>
            </a:pPr>
            <a:r>
              <a:rPr lang="en-GB" sz="1600">
                <a:cs typeface="Arial" panose="020B0604020202020204" pitchFamily="34" charset="0"/>
              </a:rPr>
              <a:t>Personal</a:t>
            </a:r>
            <a:r>
              <a:rPr lang="en-GB" sz="1600">
                <a:latin typeface="Arial" panose="020B0604020202020204" pitchFamily="34" charset="0"/>
                <a:cs typeface="Arial" panose="020B0604020202020204" pitchFamily="34" charset="0"/>
              </a:rPr>
              <a:t> loss includes bicycle theft, other theft, residential burglary, robbery of personal property and theft from the person. </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Personal loss offences have seen small decreases year on year between 2022 and 2024. In the last year (</a:t>
            </a:r>
            <a:r>
              <a:rPr lang="en-GB" sz="1600">
                <a:cs typeface="Arial" panose="020B0604020202020204" pitchFamily="34" charset="0"/>
              </a:rPr>
              <a:t>b</a:t>
            </a:r>
            <a:r>
              <a:rPr lang="en-GB" sz="1600">
                <a:latin typeface="Arial" panose="020B0604020202020204" pitchFamily="34" charset="0"/>
                <a:cs typeface="Arial" panose="020B0604020202020204" pitchFamily="34" charset="0"/>
              </a:rPr>
              <a:t>etween 2024 and 2025), offence counts remained stable, with a small decrease of 1% (-6 offences). All offence types saw decreases in the last year, except for other </a:t>
            </a:r>
            <a:r>
              <a:rPr lang="en-GB" sz="1600">
                <a:cs typeface="Arial" panose="020B0604020202020204" pitchFamily="34" charset="0"/>
              </a:rPr>
              <a:t>theft. </a:t>
            </a: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Other theft reached the highest count seen in the last four years at 794. </a:t>
            </a:r>
            <a:r>
              <a:rPr lang="en-GB" sz="1600">
                <a:latin typeface="Arial" panose="020B0604020202020204" pitchFamily="34" charset="0"/>
                <a:cs typeface="Arial" panose="020B0604020202020204" pitchFamily="34" charset="0"/>
              </a:rPr>
              <a:t>This represents a 6% increase compared with 2024 (+47 offences).</a:t>
            </a:r>
            <a:endParaRPr lang="en-GB" sz="1600">
              <a:cs typeface="Arial" panose="020B0604020202020204" pitchFamily="34" charset="0"/>
            </a:endParaRPr>
          </a:p>
          <a:p>
            <a:pPr marL="171450" indent="-1714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a:cs typeface="Arial" panose="020B0604020202020204" pitchFamily="34" charset="0"/>
            </a:endParaRPr>
          </a:p>
        </p:txBody>
      </p:sp>
      <p:sp>
        <p:nvSpPr>
          <p:cNvPr id="6" name="TextBox 5">
            <a:extLst>
              <a:ext uri="{FF2B5EF4-FFF2-40B4-BE49-F238E27FC236}">
                <a16:creationId xmlns:a16="http://schemas.microsoft.com/office/drawing/2014/main" id="{463AC0E8-126C-FA84-CCC0-68070F795194}"/>
              </a:ext>
            </a:extLst>
          </p:cNvPr>
          <p:cNvSpPr txBox="1"/>
          <p:nvPr/>
        </p:nvSpPr>
        <p:spPr>
          <a:xfrm>
            <a:off x="237692" y="1441129"/>
            <a:ext cx="7025156"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3: Annual trend in police recorded personal loss offences in Fenland, 2022 to 2025</a:t>
            </a:r>
            <a:endParaRPr lang="en-GB" sz="2000" b="1"/>
          </a:p>
        </p:txBody>
      </p:sp>
      <p:sp>
        <p:nvSpPr>
          <p:cNvPr id="3" name="TextBox 2">
            <a:extLst>
              <a:ext uri="{FF2B5EF4-FFF2-40B4-BE49-F238E27FC236}">
                <a16:creationId xmlns:a16="http://schemas.microsoft.com/office/drawing/2014/main" id="{46697036-CA29-71E9-7E0D-4D041F7DA297}"/>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A030526E-82A3-FB08-1F43-2A19903E01F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Stacked bar chart showing counts of personal loss offences by subgroup from 2022 to 2025.&#10;&#10;Other theft&#10;2022 – 787&#10;2023 – 775&#10;2024 – 747&#10;2025 – 794&#10;Residential burglary&#10;2022 – 194&#10;2023 – 191&#10;2024 – 198&#10;2025 – 180&#10;Bicycle theft&#10;2022 – 86&#10;2023 – 81&#10;2024 – 75&#10;2025 – 55&#10;Theft from the person and robbery of personal property&#10;Displayed as smaller components each year, with similar low counts relative to other categories.&#10;Total personal loss offences&#10;2022 – 1,150&#10;2023 – 1,139&#10;2024 – 1,119&#10;2025 – 1,113">
            <a:extLst>
              <a:ext uri="{FF2B5EF4-FFF2-40B4-BE49-F238E27FC236}">
                <a16:creationId xmlns:a16="http://schemas.microsoft.com/office/drawing/2014/main" id="{32390D1F-6D9E-8837-86B7-5813A2A74F1D}"/>
              </a:ext>
            </a:extLst>
          </p:cNvPr>
          <p:cNvPicPr>
            <a:picLocks noChangeAspect="1"/>
          </p:cNvPicPr>
          <p:nvPr/>
        </p:nvPicPr>
        <p:blipFill>
          <a:blip r:embed="rId4"/>
          <a:stretch>
            <a:fillRect/>
          </a:stretch>
        </p:blipFill>
        <p:spPr>
          <a:xfrm>
            <a:off x="237691" y="2025903"/>
            <a:ext cx="6948845" cy="3493153"/>
          </a:xfrm>
          <a:prstGeom prst="rect">
            <a:avLst/>
          </a:prstGeom>
        </p:spPr>
      </p:pic>
    </p:spTree>
    <p:extLst>
      <p:ext uri="{BB962C8B-B14F-4D97-AF65-F5344CB8AC3E}">
        <p14:creationId xmlns:p14="http://schemas.microsoft.com/office/powerpoint/2010/main" val="4047646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D2A9-CBC1-A112-AFC3-3CD892AFE098}"/>
              </a:ext>
            </a:extLst>
          </p:cNvPr>
          <p:cNvSpPr>
            <a:spLocks noGrp="1"/>
          </p:cNvSpPr>
          <p:nvPr>
            <p:ph type="title"/>
          </p:nvPr>
        </p:nvSpPr>
        <p:spPr>
          <a:xfrm>
            <a:off x="138541" y="493621"/>
            <a:ext cx="10515600" cy="1214438"/>
          </a:xfrm>
        </p:spPr>
        <p:txBody>
          <a:bodyPr/>
          <a:lstStyle/>
          <a:p>
            <a:r>
              <a:rPr lang="en-GB"/>
              <a:t>8.4 Violence Against the Person (VAP)</a:t>
            </a:r>
          </a:p>
        </p:txBody>
      </p:sp>
      <p:sp>
        <p:nvSpPr>
          <p:cNvPr id="5" name="TextBox 4">
            <a:extLst>
              <a:ext uri="{FF2B5EF4-FFF2-40B4-BE49-F238E27FC236}">
                <a16:creationId xmlns:a16="http://schemas.microsoft.com/office/drawing/2014/main" id="{1F6BFA5F-3FCD-AE09-0D50-1FA9A2391E74}"/>
              </a:ext>
            </a:extLst>
          </p:cNvPr>
          <p:cNvSpPr txBox="1"/>
          <p:nvPr/>
        </p:nvSpPr>
        <p:spPr>
          <a:xfrm>
            <a:off x="138542" y="1495600"/>
            <a:ext cx="7197772"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4: Annual trend in police recorded violence against the person (VAP) offences in Fenland, 2022 to 2025</a:t>
            </a:r>
            <a:endParaRPr lang="en-GB" sz="2000" b="1"/>
          </a:p>
        </p:txBody>
      </p:sp>
      <p:sp>
        <p:nvSpPr>
          <p:cNvPr id="7" name="TextBox 6">
            <a:extLst>
              <a:ext uri="{FF2B5EF4-FFF2-40B4-BE49-F238E27FC236}">
                <a16:creationId xmlns:a16="http://schemas.microsoft.com/office/drawing/2014/main" id="{5A7047A0-D332-4E22-5BD5-3B2ED329576B}"/>
              </a:ext>
            </a:extLst>
          </p:cNvPr>
          <p:cNvSpPr txBox="1"/>
          <p:nvPr/>
        </p:nvSpPr>
        <p:spPr>
          <a:xfrm>
            <a:off x="7689797" y="2487748"/>
            <a:ext cx="3995057" cy="2800767"/>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against the person (VAP) offences accounted for 44% of all offences in 2025.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VAP offences slightly increased by 9% between 2024 and 2025 (+279 offences).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without injury’ accounted for the majority of the VAP offences in 2025 (48%).</a:t>
            </a:r>
            <a:endParaRPr lang="en-GB" sz="1600">
              <a:cs typeface="Arial" panose="020B0604020202020204" pitchFamily="34" charset="0"/>
            </a:endParaRPr>
          </a:p>
        </p:txBody>
      </p:sp>
      <p:sp>
        <p:nvSpPr>
          <p:cNvPr id="3" name="TextBox 2">
            <a:extLst>
              <a:ext uri="{FF2B5EF4-FFF2-40B4-BE49-F238E27FC236}">
                <a16:creationId xmlns:a16="http://schemas.microsoft.com/office/drawing/2014/main" id="{1ED42763-6B97-7EC4-82D7-55EB61E6A0FE}"/>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a:hlinkClick r:id="rId2" action="ppaction://hlinksldjump" highlightClick="1"/>
            <a:extLst>
              <a:ext uri="{FF2B5EF4-FFF2-40B4-BE49-F238E27FC236}">
                <a16:creationId xmlns:a16="http://schemas.microsoft.com/office/drawing/2014/main" id="{CC225F6F-8288-68A1-DDDD-DEE9A0721963}"/>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Stacked bar chart showing counts of violence against the person offences in Fenland from 2022 to 2025.&#10;Violence without injury&#10;2022 – 1,527&#10;2023 – 1,520&#10;2024 – 1,588&#10;2025 – 1,698&#10;Violence with injury&#10;2022 – 771&#10;2023 – 799&#10;2024 – 827&#10;2025 – 876&#10;Stalking and harassment&#10;2022 – 1,013&#10;2023 – 999&#10;2024 – 834&#10;2025 – 953&#10;Homicide&#10;Present at very low levels each year relative to other subgroups.&#10;Total violence against the person offences (Fenland)&#10;2022 – 3,311&#10;2023 – 3,319&#10;2024 – 3,249&#10;2025 – 3,528">
            <a:extLst>
              <a:ext uri="{FF2B5EF4-FFF2-40B4-BE49-F238E27FC236}">
                <a16:creationId xmlns:a16="http://schemas.microsoft.com/office/drawing/2014/main" id="{B9168D03-7718-592F-7265-E87173782761}"/>
              </a:ext>
            </a:extLst>
          </p:cNvPr>
          <p:cNvPicPr>
            <a:picLocks noChangeAspect="1"/>
          </p:cNvPicPr>
          <p:nvPr/>
        </p:nvPicPr>
        <p:blipFill>
          <a:blip r:embed="rId3"/>
          <a:stretch>
            <a:fillRect/>
          </a:stretch>
        </p:blipFill>
        <p:spPr>
          <a:xfrm>
            <a:off x="138540" y="2228788"/>
            <a:ext cx="7255965" cy="3952096"/>
          </a:xfrm>
          <a:prstGeom prst="rect">
            <a:avLst/>
          </a:prstGeom>
        </p:spPr>
      </p:pic>
    </p:spTree>
    <p:extLst>
      <p:ext uri="{BB962C8B-B14F-4D97-AF65-F5344CB8AC3E}">
        <p14:creationId xmlns:p14="http://schemas.microsoft.com/office/powerpoint/2010/main" val="146577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401B-CB5D-0238-84CE-051B96E90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92A9E-E76E-328F-BB58-DC3A083C7266}"/>
              </a:ext>
            </a:extLst>
          </p:cNvPr>
          <p:cNvSpPr>
            <a:spLocks noGrp="1"/>
          </p:cNvSpPr>
          <p:nvPr>
            <p:ph type="title"/>
          </p:nvPr>
        </p:nvSpPr>
        <p:spPr>
          <a:xfrm>
            <a:off x="303213" y="486228"/>
            <a:ext cx="10515600" cy="1214438"/>
          </a:xfrm>
        </p:spPr>
        <p:txBody>
          <a:bodyPr/>
          <a:lstStyle/>
          <a:p>
            <a:r>
              <a:rPr lang="en-GB"/>
              <a:t>8.4 Violence Against the Person (VAP)</a:t>
            </a:r>
          </a:p>
        </p:txBody>
      </p:sp>
      <p:sp>
        <p:nvSpPr>
          <p:cNvPr id="5" name="TextBox 4">
            <a:extLst>
              <a:ext uri="{FF2B5EF4-FFF2-40B4-BE49-F238E27FC236}">
                <a16:creationId xmlns:a16="http://schemas.microsoft.com/office/drawing/2014/main" id="{C777EB7A-37FB-481D-6B7D-E5268BF26D2B}"/>
              </a:ext>
            </a:extLst>
          </p:cNvPr>
          <p:cNvSpPr txBox="1"/>
          <p:nvPr/>
        </p:nvSpPr>
        <p:spPr>
          <a:xfrm>
            <a:off x="138541" y="1495601"/>
            <a:ext cx="6839201"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5: Annual trend in police recorded violence against the person (VAP) offences in Fenland, 2022 to 2025</a:t>
            </a:r>
            <a:endParaRPr lang="en-GB" sz="2000" b="1"/>
          </a:p>
        </p:txBody>
      </p:sp>
      <p:sp>
        <p:nvSpPr>
          <p:cNvPr id="3" name="TextBox 2">
            <a:extLst>
              <a:ext uri="{FF2B5EF4-FFF2-40B4-BE49-F238E27FC236}">
                <a16:creationId xmlns:a16="http://schemas.microsoft.com/office/drawing/2014/main" id="{ADD84F9C-D0AE-3AD6-65EE-FDF64E47C1ED}"/>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a:hlinkClick r:id="rId2" action="ppaction://hlinksldjump" highlightClick="1"/>
            <a:extLst>
              <a:ext uri="{FF2B5EF4-FFF2-40B4-BE49-F238E27FC236}">
                <a16:creationId xmlns:a16="http://schemas.microsoft.com/office/drawing/2014/main" id="{A139C61E-4635-325E-8D6B-9261F5FDB49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1693605-1292-6530-AB2F-7EB6EB4EF0B4}"/>
              </a:ext>
            </a:extLst>
          </p:cNvPr>
          <p:cNvSpPr txBox="1"/>
          <p:nvPr/>
        </p:nvSpPr>
        <p:spPr>
          <a:xfrm>
            <a:off x="7049672" y="1151950"/>
            <a:ext cx="5029629" cy="5509200"/>
          </a:xfrm>
          <a:prstGeom prst="rect">
            <a:avLst/>
          </a:prstGeom>
          <a:noFill/>
        </p:spPr>
        <p:txBody>
          <a:bodyPr wrap="square" rtlCol="0">
            <a:spAutoFit/>
          </a:bodyPr>
          <a:lstStyle/>
          <a:p>
            <a:r>
              <a:rPr lang="en-GB" sz="1600">
                <a:cs typeface="Arial" panose="020B0604020202020204" pitchFamily="34" charset="0"/>
              </a:rPr>
              <a:t>Stalking and harassment, violence with injury, and violence without injury all recorded increases over the last year:</a:t>
            </a:r>
          </a:p>
          <a:p>
            <a:endParaRPr lang="en-GB" sz="120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a:cs typeface="Arial" panose="020B0604020202020204" pitchFamily="34" charset="0"/>
              </a:rPr>
              <a:t>S</a:t>
            </a:r>
            <a:r>
              <a:rPr lang="en-GB" sz="1600">
                <a:latin typeface="Arial" panose="020B0604020202020204" pitchFamily="34" charset="0"/>
                <a:cs typeface="Arial" panose="020B0604020202020204" pitchFamily="34" charset="0"/>
              </a:rPr>
              <a:t>talking and harassment increased by 14% (+119 offences). This is above the national police recorded data over a similar time period (YE September). Stalking offences and harassment offences both increased by 7% </a:t>
            </a:r>
            <a:r>
              <a:rPr lang="en-US" sz="1600"/>
              <a:t>(ONS, 2026a)</a:t>
            </a:r>
            <a:r>
              <a:rPr lang="en-GB" sz="160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a:cs typeface="Arial" panose="020B0604020202020204" pitchFamily="34" charset="0"/>
              </a:rPr>
              <a:t>Violence with injury increased by 6% (+49 offences). Nationally, there was a 5% decrease in police recorded violence with injury (YE September) (ONS, 2026a).</a:t>
            </a:r>
          </a:p>
          <a:p>
            <a:pPr marL="628650" lvl="1"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without injury increased by 7% (+110 offences), reaching the highest count in the last four years. Nationally, police recorded violence without injury saw a 1% increase across a similar time period (YE September) (ONS, 2026a). </a:t>
            </a:r>
          </a:p>
        </p:txBody>
      </p:sp>
      <p:pic>
        <p:nvPicPr>
          <p:cNvPr id="7" name="Picture 6" descr="Stacked bar chart showing counts of violence against the person offences in Fenland from 2022 to 2025.&#10;Violence without injury&#10;2022 – 1,527&#10;2023 – 1,520&#10;2024 – 1,588&#10;2025 – 1,698&#10;Violence with injury&#10;2022 – 771&#10;2023 – 799&#10;2024 – 827&#10;2025 – 876&#10;Stalking and harassment&#10;2022 – 1,013&#10;2023 – 999&#10;2024 – 834&#10;2025 – 953&#10;Homicide&#10;Present at very low levels each year relative to other subgroups.&#10;Total violence against the person offences (Fenland)&#10;2022 – 3,311&#10;2023 – 3,319&#10;2024 – 3,249&#10;2025 – 3,528&#10;">
            <a:extLst>
              <a:ext uri="{FF2B5EF4-FFF2-40B4-BE49-F238E27FC236}">
                <a16:creationId xmlns:a16="http://schemas.microsoft.com/office/drawing/2014/main" id="{A601279E-0737-7439-8C24-A1AB5B9151E8}"/>
              </a:ext>
            </a:extLst>
          </p:cNvPr>
          <p:cNvPicPr>
            <a:picLocks noChangeAspect="1"/>
          </p:cNvPicPr>
          <p:nvPr/>
        </p:nvPicPr>
        <p:blipFill>
          <a:blip r:embed="rId3"/>
          <a:stretch>
            <a:fillRect/>
          </a:stretch>
        </p:blipFill>
        <p:spPr>
          <a:xfrm>
            <a:off x="138541" y="2228788"/>
            <a:ext cx="6911132" cy="3764276"/>
          </a:xfrm>
          <a:prstGeom prst="rect">
            <a:avLst/>
          </a:prstGeom>
        </p:spPr>
      </p:pic>
    </p:spTree>
    <p:extLst>
      <p:ext uri="{BB962C8B-B14F-4D97-AF65-F5344CB8AC3E}">
        <p14:creationId xmlns:p14="http://schemas.microsoft.com/office/powerpoint/2010/main" val="4043228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AFCB0-6574-5DC3-338A-0A0D24214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CB491-6F04-1383-4931-F531D8EA011C}"/>
              </a:ext>
            </a:extLst>
          </p:cNvPr>
          <p:cNvSpPr>
            <a:spLocks noGrp="1"/>
          </p:cNvSpPr>
          <p:nvPr>
            <p:ph type="title"/>
          </p:nvPr>
        </p:nvSpPr>
        <p:spPr>
          <a:xfrm>
            <a:off x="519113" y="478599"/>
            <a:ext cx="10515600" cy="1214438"/>
          </a:xfrm>
        </p:spPr>
        <p:txBody>
          <a:bodyPr/>
          <a:lstStyle/>
          <a:p>
            <a:r>
              <a:rPr lang="en-GB"/>
              <a:t>8.4 Violence Against the Person (VAP)</a:t>
            </a:r>
          </a:p>
        </p:txBody>
      </p:sp>
      <p:sp>
        <p:nvSpPr>
          <p:cNvPr id="5" name="TextBox 4" descr="Stacked bar chart showing the monthly count of violence against the person offences in Fenland during 2025, broken down by subgroup.”&#10;Violence without injury&#10;January – 122&#10;February – 146&#10;March – 126&#10;April – 130&#10;May – 142&#10;June – 146&#10;July – 146&#10;August – 146&#10;September – 151&#10;October – 139&#10;November – 157&#10;December – 147&#10;Other subgroups (violence with injury, stalking and harassment, and homicide)&#10;Contribute smaller numbers each month, with some variation, but remain consistently lower than violence without injury throughout the year.">
            <a:extLst>
              <a:ext uri="{FF2B5EF4-FFF2-40B4-BE49-F238E27FC236}">
                <a16:creationId xmlns:a16="http://schemas.microsoft.com/office/drawing/2014/main" id="{47321C39-0F0E-6757-1AAE-81591A86CA89}"/>
              </a:ext>
            </a:extLst>
          </p:cNvPr>
          <p:cNvSpPr txBox="1"/>
          <p:nvPr/>
        </p:nvSpPr>
        <p:spPr>
          <a:xfrm>
            <a:off x="138542" y="1495601"/>
            <a:ext cx="6528958"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6: Count of violence against the person (VAP) offences in Fenland</a:t>
            </a:r>
            <a:r>
              <a:rPr lang="en-GB" sz="1600" b="1">
                <a:cs typeface="Arial" panose="020B0604020202020204" pitchFamily="34" charset="0"/>
              </a:rPr>
              <a:t> by month</a:t>
            </a:r>
            <a:r>
              <a:rPr lang="en-GB" sz="1600" b="1">
                <a:latin typeface="Arial" panose="020B0604020202020204" pitchFamily="34" charset="0"/>
                <a:cs typeface="Arial" panose="020B0604020202020204" pitchFamily="34" charset="0"/>
              </a:rPr>
              <a:t>, 2025</a:t>
            </a:r>
            <a:endParaRPr lang="en-GB" sz="2000" b="1"/>
          </a:p>
        </p:txBody>
      </p:sp>
      <p:sp>
        <p:nvSpPr>
          <p:cNvPr id="3" name="TextBox 2">
            <a:extLst>
              <a:ext uri="{FF2B5EF4-FFF2-40B4-BE49-F238E27FC236}">
                <a16:creationId xmlns:a16="http://schemas.microsoft.com/office/drawing/2014/main" id="{9070BBED-4CB0-9F0C-6929-C532617B2732}"/>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a:hlinkClick r:id="rId2" action="ppaction://hlinksldjump" highlightClick="1"/>
            <a:extLst>
              <a:ext uri="{FF2B5EF4-FFF2-40B4-BE49-F238E27FC236}">
                <a16:creationId xmlns:a16="http://schemas.microsoft.com/office/drawing/2014/main" id="{AF4DF949-09C3-85FF-E19C-3BC7999CF358}"/>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815ECA8-F19A-42EA-C1DF-67926D160953}"/>
              </a:ext>
            </a:extLst>
          </p:cNvPr>
          <p:cNvSpPr txBox="1"/>
          <p:nvPr/>
        </p:nvSpPr>
        <p:spPr>
          <a:xfrm>
            <a:off x="6990770" y="2509572"/>
            <a:ext cx="5043058" cy="2308324"/>
          </a:xfrm>
          <a:prstGeom prst="rect">
            <a:avLst/>
          </a:prstGeom>
          <a:noFill/>
        </p:spPr>
        <p:txBody>
          <a:bodyPr wrap="square" rtlCol="0">
            <a:spAutoFit/>
          </a:bodyPr>
          <a:lstStyle/>
          <a:p>
            <a:pPr marL="285750" indent="-285750">
              <a:buFont typeface="Arial" panose="020B0604020202020204" pitchFamily="34" charset="0"/>
              <a:buChar char="•"/>
            </a:pPr>
            <a:r>
              <a:rPr lang="en-GB" sz="1600">
                <a:cs typeface="Arial" panose="020B0604020202020204" pitchFamily="34" charset="0"/>
              </a:rPr>
              <a:t>In 2025, the month of May saw the most offences in a month with 332, this is the highest monthly count since October 2022 (343 offences). </a:t>
            </a:r>
          </a:p>
          <a:p>
            <a:pPr marL="285750" indent="-285750">
              <a:buFont typeface="Arial" panose="020B0604020202020204" pitchFamily="34" charset="0"/>
              <a:buChar char="•"/>
            </a:pPr>
            <a:endParaRPr lang="en-GB" sz="1600">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“Assault without injury – common assault and battery” accounted for 80% of the violence without injury sub-category in 2025; this is a 5% increase from 2024 (+68 offences).</a:t>
            </a:r>
          </a:p>
          <a:p>
            <a:pPr marL="285750" indent="-285750">
              <a:buFont typeface="Arial" panose="020B0604020202020204" pitchFamily="34" charset="0"/>
              <a:buChar char="•"/>
            </a:pPr>
            <a:endParaRPr lang="en-GB" sz="1600">
              <a:cs typeface="Arial" panose="020B0604020202020204" pitchFamily="34" charset="0"/>
            </a:endParaRPr>
          </a:p>
        </p:txBody>
      </p:sp>
      <p:pic>
        <p:nvPicPr>
          <p:cNvPr id="13" name="Picture 12" descr="Stacked bar chart showing monthly violence against the person offences during 2025. Offence levels remain broadly similar from January to April, then increase and remain stable between May and August, before falling in September and rising steadily through to December. Violence without injury accounts for the largest proportion each month, while violence with injury and stalking and harassment show similar, lower levels throughout the year.">
            <a:extLst>
              <a:ext uri="{FF2B5EF4-FFF2-40B4-BE49-F238E27FC236}">
                <a16:creationId xmlns:a16="http://schemas.microsoft.com/office/drawing/2014/main" id="{43E0557F-24BB-E5E9-391A-EE935B4FFBBE}"/>
              </a:ext>
            </a:extLst>
          </p:cNvPr>
          <p:cNvPicPr>
            <a:picLocks noChangeAspect="1"/>
          </p:cNvPicPr>
          <p:nvPr/>
        </p:nvPicPr>
        <p:blipFill>
          <a:blip r:embed="rId3"/>
          <a:stretch>
            <a:fillRect/>
          </a:stretch>
        </p:blipFill>
        <p:spPr>
          <a:xfrm>
            <a:off x="138541" y="2075387"/>
            <a:ext cx="6888365" cy="3160642"/>
          </a:xfrm>
          <a:prstGeom prst="rect">
            <a:avLst/>
          </a:prstGeom>
        </p:spPr>
      </p:pic>
    </p:spTree>
    <p:extLst>
      <p:ext uri="{BB962C8B-B14F-4D97-AF65-F5344CB8AC3E}">
        <p14:creationId xmlns:p14="http://schemas.microsoft.com/office/powerpoint/2010/main" val="3773309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0920-FA5F-9B64-EF05-9836C3352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975D6-3C67-E83B-D008-B8FAFC798255}"/>
              </a:ext>
            </a:extLst>
          </p:cNvPr>
          <p:cNvSpPr>
            <a:spLocks noGrp="1"/>
          </p:cNvSpPr>
          <p:nvPr>
            <p:ph type="title"/>
          </p:nvPr>
        </p:nvSpPr>
        <p:spPr>
          <a:xfrm>
            <a:off x="430213" y="433344"/>
            <a:ext cx="10515600" cy="1214438"/>
          </a:xfrm>
        </p:spPr>
        <p:txBody>
          <a:bodyPr/>
          <a:lstStyle/>
          <a:p>
            <a:r>
              <a:rPr lang="en-GB"/>
              <a:t>8.4 Violence Against the Person (VAP)</a:t>
            </a:r>
          </a:p>
        </p:txBody>
      </p:sp>
      <p:sp>
        <p:nvSpPr>
          <p:cNvPr id="5" name="TextBox 4">
            <a:extLst>
              <a:ext uri="{FF2B5EF4-FFF2-40B4-BE49-F238E27FC236}">
                <a16:creationId xmlns:a16="http://schemas.microsoft.com/office/drawing/2014/main" id="{DAE3638D-C988-DFCC-E37B-7211722BC944}"/>
              </a:ext>
            </a:extLst>
          </p:cNvPr>
          <p:cNvSpPr txBox="1"/>
          <p:nvPr/>
        </p:nvSpPr>
        <p:spPr>
          <a:xfrm>
            <a:off x="138542" y="1495601"/>
            <a:ext cx="6528958"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7: Count of DA marked violence against the person (VAP) offences in Fenland</a:t>
            </a:r>
            <a:r>
              <a:rPr lang="en-GB" sz="1600" b="1">
                <a:cs typeface="Arial" panose="020B0604020202020204" pitchFamily="34" charset="0"/>
              </a:rPr>
              <a:t> by subgroup, 2022 to 2025</a:t>
            </a:r>
            <a:endParaRPr lang="en-GB" sz="2000" b="1"/>
          </a:p>
        </p:txBody>
      </p:sp>
      <p:sp>
        <p:nvSpPr>
          <p:cNvPr id="3" name="TextBox 2">
            <a:extLst>
              <a:ext uri="{FF2B5EF4-FFF2-40B4-BE49-F238E27FC236}">
                <a16:creationId xmlns:a16="http://schemas.microsoft.com/office/drawing/2014/main" id="{C73F26CB-EA8E-D6C9-E09C-6B4ADE15DDF2}"/>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a:hlinkClick r:id="rId2" action="ppaction://hlinksldjump" highlightClick="1"/>
            <a:extLst>
              <a:ext uri="{FF2B5EF4-FFF2-40B4-BE49-F238E27FC236}">
                <a16:creationId xmlns:a16="http://schemas.microsoft.com/office/drawing/2014/main" id="{A261C0F8-49D2-F811-6A3A-A9C1C481F74D}"/>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08F5C54-99D9-7BDF-F1D1-0D83F83D88A4}"/>
              </a:ext>
            </a:extLst>
          </p:cNvPr>
          <p:cNvSpPr txBox="1"/>
          <p:nvPr/>
        </p:nvSpPr>
        <p:spPr>
          <a:xfrm>
            <a:off x="7162371" y="1264136"/>
            <a:ext cx="5055180" cy="4939814"/>
          </a:xfrm>
          <a:prstGeom prst="rect">
            <a:avLst/>
          </a:prstGeom>
          <a:noFill/>
        </p:spPr>
        <p:txBody>
          <a:bodyPr wrap="square" rtlCol="0">
            <a:spAutoFit/>
          </a:bodyPr>
          <a:lstStyle/>
          <a:p>
            <a:pPr marL="285750" indent="-285750">
              <a:buFont typeface="Arial" panose="020B0604020202020204" pitchFamily="34" charset="0"/>
              <a:buChar char="•"/>
            </a:pPr>
            <a:r>
              <a:rPr lang="en-GB" sz="1500">
                <a:cs typeface="Arial" panose="020B0604020202020204" pitchFamily="34" charset="0"/>
              </a:rPr>
              <a:t>DA marked VAP offences saw an increase between 2024 and 2025 (+10%, +105). Despite this increase, offence counts remain slightly lower than seen in 2022 (-4%, -48). </a:t>
            </a:r>
          </a:p>
          <a:p>
            <a:pPr marL="285750" indent="-285750">
              <a:buFont typeface="Arial" panose="020B0604020202020204" pitchFamily="34" charset="0"/>
              <a:buChar char="•"/>
            </a:pPr>
            <a:endParaRPr lang="en-GB" sz="1500">
              <a:cs typeface="Arial" panose="020B0604020202020204" pitchFamily="34" charset="0"/>
            </a:endParaRPr>
          </a:p>
          <a:p>
            <a:pPr marL="285750" indent="-285750">
              <a:buFont typeface="Arial" panose="020B0604020202020204" pitchFamily="34" charset="0"/>
              <a:buChar char="•"/>
            </a:pPr>
            <a:r>
              <a:rPr lang="en-GB" sz="1500">
                <a:cs typeface="Arial" panose="020B0604020202020204" pitchFamily="34" charset="0"/>
              </a:rPr>
              <a:t>All subgroups saw increases between 2024 and 2025.</a:t>
            </a:r>
          </a:p>
          <a:p>
            <a:pPr marL="285750" indent="-285750">
              <a:buFont typeface="Arial" panose="020B0604020202020204" pitchFamily="34" charset="0"/>
              <a:buChar char="•"/>
            </a:pPr>
            <a:endParaRPr lang="en-GB" sz="1500">
              <a:cs typeface="Arial" panose="020B0604020202020204" pitchFamily="34" charset="0"/>
            </a:endParaRPr>
          </a:p>
          <a:p>
            <a:pPr marL="742950" lvl="1" indent="-285750">
              <a:buFont typeface="Arial" panose="020B0604020202020204" pitchFamily="34" charset="0"/>
              <a:buChar char="•"/>
            </a:pPr>
            <a:r>
              <a:rPr lang="en-GB" sz="1500">
                <a:cs typeface="Arial" panose="020B0604020202020204" pitchFamily="34" charset="0"/>
              </a:rPr>
              <a:t>DA marked violence with injury increased by 30% (+66). This increase was notably larger than the increase seen in all violence with injury offences (+6%). This represents the highest count of DA marked violence with injury offences in the last four years. </a:t>
            </a:r>
          </a:p>
          <a:p>
            <a:pPr marL="742950" lvl="1" indent="-285750">
              <a:buFont typeface="Arial" panose="020B0604020202020204" pitchFamily="34" charset="0"/>
              <a:buChar char="•"/>
            </a:pPr>
            <a:endParaRPr lang="en-GB" sz="1500">
              <a:cs typeface="Arial" panose="020B0604020202020204" pitchFamily="34" charset="0"/>
            </a:endParaRPr>
          </a:p>
          <a:p>
            <a:pPr marL="742950" lvl="1" indent="-285750">
              <a:buFont typeface="Arial" panose="020B0604020202020204" pitchFamily="34" charset="0"/>
              <a:buChar char="•"/>
            </a:pPr>
            <a:r>
              <a:rPr lang="en-GB" sz="1500">
                <a:cs typeface="Arial" panose="020B0604020202020204" pitchFamily="34" charset="0"/>
              </a:rPr>
              <a:t>DA marked stalking and harassment increased by 4% in the last year (+14). Overall, this sub-group has remained stable across the last four years.</a:t>
            </a:r>
          </a:p>
          <a:p>
            <a:pPr marL="742950" lvl="1" indent="-285750">
              <a:buFont typeface="Arial" panose="020B0604020202020204" pitchFamily="34" charset="0"/>
              <a:buChar char="•"/>
            </a:pPr>
            <a:endParaRPr lang="en-GB" sz="1500">
              <a:cs typeface="Arial" panose="020B0604020202020204" pitchFamily="34" charset="0"/>
            </a:endParaRPr>
          </a:p>
          <a:p>
            <a:pPr marL="742950" lvl="1" indent="-285750">
              <a:buFont typeface="Arial" panose="020B0604020202020204" pitchFamily="34" charset="0"/>
              <a:buChar char="•"/>
            </a:pPr>
            <a:r>
              <a:rPr lang="en-GB" sz="1500">
                <a:cs typeface="Arial" panose="020B0604020202020204" pitchFamily="34" charset="0"/>
              </a:rPr>
              <a:t>DA marked violence without injury increased by 5% in the last year (+25). </a:t>
            </a:r>
          </a:p>
        </p:txBody>
      </p:sp>
      <p:pic>
        <p:nvPicPr>
          <p:cNvPr id="7" name="Picture 6" descr="Stacked bar chart showing counts of domestic abuse (DA) marked violence against the person offences from 2022 to 2025.&#10;&#10;Violence without injury&#10;2022 – 571&#10;2023 – 511&#10;2024 – 515&#10;2025 – 540&#10;Violence with injury&#10;2022 – 276&#10;2023 – 233&#10;2024 – 218&#10;2025 – 284&#10;Stalking and harassment&#10;2022 – 366&#10;2023 – 339&#10;2024 – 327&#10;2025 – 341&#10;Total DA‑marked violence against the person offences&#10;2022 – 1,213&#10;2023 – 1,083&#10;2024 – 1,060&#10;2025 – 1,165">
            <a:extLst>
              <a:ext uri="{FF2B5EF4-FFF2-40B4-BE49-F238E27FC236}">
                <a16:creationId xmlns:a16="http://schemas.microsoft.com/office/drawing/2014/main" id="{FB88E501-1FE2-7D4D-41F6-814221E93F81}"/>
              </a:ext>
            </a:extLst>
          </p:cNvPr>
          <p:cNvPicPr>
            <a:picLocks noChangeAspect="1"/>
          </p:cNvPicPr>
          <p:nvPr/>
        </p:nvPicPr>
        <p:blipFill>
          <a:blip r:embed="rId3"/>
          <a:stretch>
            <a:fillRect/>
          </a:stretch>
        </p:blipFill>
        <p:spPr>
          <a:xfrm>
            <a:off x="148167" y="2080376"/>
            <a:ext cx="6916020" cy="3774324"/>
          </a:xfrm>
          <a:prstGeom prst="rect">
            <a:avLst/>
          </a:prstGeom>
        </p:spPr>
      </p:pic>
    </p:spTree>
    <p:extLst>
      <p:ext uri="{BB962C8B-B14F-4D97-AF65-F5344CB8AC3E}">
        <p14:creationId xmlns:p14="http://schemas.microsoft.com/office/powerpoint/2010/main" val="1504886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E48B-784B-1C85-090C-70D4ABCE44B5}"/>
              </a:ext>
            </a:extLst>
          </p:cNvPr>
          <p:cNvSpPr>
            <a:spLocks noGrp="1"/>
          </p:cNvSpPr>
          <p:nvPr>
            <p:ph type="title"/>
          </p:nvPr>
        </p:nvSpPr>
        <p:spPr>
          <a:xfrm>
            <a:off x="339687" y="468232"/>
            <a:ext cx="9664473" cy="1214438"/>
          </a:xfrm>
        </p:spPr>
        <p:txBody>
          <a:bodyPr/>
          <a:lstStyle/>
          <a:p>
            <a:r>
              <a:rPr lang="en-GB"/>
              <a:t>8.4 Violence Against the Person (VAP)</a:t>
            </a:r>
          </a:p>
        </p:txBody>
      </p:sp>
      <p:sp>
        <p:nvSpPr>
          <p:cNvPr id="5" name="TextBox 4">
            <a:extLst>
              <a:ext uri="{FF2B5EF4-FFF2-40B4-BE49-F238E27FC236}">
                <a16:creationId xmlns:a16="http://schemas.microsoft.com/office/drawing/2014/main" id="{5C5FF3DA-3223-FE81-74E2-F5E8021E4787}"/>
              </a:ext>
            </a:extLst>
          </p:cNvPr>
          <p:cNvSpPr txBox="1"/>
          <p:nvPr/>
        </p:nvSpPr>
        <p:spPr>
          <a:xfrm>
            <a:off x="7573564" y="2902357"/>
            <a:ext cx="4308513" cy="1538883"/>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Fenland had the highest rate per 1,000 population for VAP offences (33.2), which is notably higher than the rate for Cambridgeshire (23.4). </a:t>
            </a:r>
          </a:p>
          <a:p>
            <a:pPr marL="171450" indent="-171450">
              <a:buFont typeface="Arial" panose="020B0604020202020204" pitchFamily="34" charset="0"/>
              <a:buChar char="•"/>
            </a:pPr>
            <a:endParaRPr lang="en-GB" sz="1600">
              <a:solidFill>
                <a:schemeClr val="bg1"/>
              </a:solidFill>
              <a:latin typeface="Arial" panose="020B0604020202020204" pitchFamily="34" charset="0"/>
              <a:cs typeface="Arial" panose="020B0604020202020204" pitchFamily="34" charset="0"/>
            </a:endParaRPr>
          </a:p>
          <a:p>
            <a:endParaRPr lang="en-GB" sz="140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EBAB9B2-D7BC-8456-5CAF-6A39A6C0628A}"/>
              </a:ext>
            </a:extLst>
          </p:cNvPr>
          <p:cNvSpPr txBox="1"/>
          <p:nvPr/>
        </p:nvSpPr>
        <p:spPr>
          <a:xfrm>
            <a:off x="339687" y="2054267"/>
            <a:ext cx="6987726"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2: Rate per 1,000 population of police recorded VAP offences, between 2022 and 2025</a:t>
            </a:r>
            <a:endParaRPr lang="en-GB" sz="2000" b="1">
              <a:solidFill>
                <a:schemeClr val="tx1"/>
              </a:solidFill>
            </a:endParaRPr>
          </a:p>
        </p:txBody>
      </p:sp>
      <p:sp>
        <p:nvSpPr>
          <p:cNvPr id="3" name="TextBox 2">
            <a:extLst>
              <a:ext uri="{FF2B5EF4-FFF2-40B4-BE49-F238E27FC236}">
                <a16:creationId xmlns:a16="http://schemas.microsoft.com/office/drawing/2014/main" id="{E8E5E378-541E-25A8-3FA6-10AA40D34631}"/>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8" name="Action Button: Go Home 7">
            <a:hlinkClick r:id="rId2" action="ppaction://hlinksldjump" highlightClick="1"/>
            <a:extLst>
              <a:ext uri="{FF2B5EF4-FFF2-40B4-BE49-F238E27FC236}">
                <a16:creationId xmlns:a16="http://schemas.microsoft.com/office/drawing/2014/main" id="{207FF8BC-DAC2-CF2B-9CBE-89ABF1B6A18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rime rates per 1,000 population for all districts in Cambridgeshire between 2022 and 2025. Rates for Fenland across the years:&#10;2022 = 32.0&#10;2023 = 31.7&#10;2024 = 30.8&#10;2025 = 33.2&#10;Rates in 2025 were as follows:&#10;Cambridge = 27.2&#10;East Cambridgeshire = 18.5&#10;Fenland = 33.2&#10;Huntingdonshire = 22.5&#10;South Cambridgeshire = 16.7&#10;Cambridgeshire = 23.4&#10;">
            <a:extLst>
              <a:ext uri="{FF2B5EF4-FFF2-40B4-BE49-F238E27FC236}">
                <a16:creationId xmlns:a16="http://schemas.microsoft.com/office/drawing/2014/main" id="{3C358886-C47A-09B7-4473-E07501C6D0FB}"/>
              </a:ext>
            </a:extLst>
          </p:cNvPr>
          <p:cNvPicPr>
            <a:picLocks noChangeAspect="1"/>
          </p:cNvPicPr>
          <p:nvPr/>
        </p:nvPicPr>
        <p:blipFill>
          <a:blip r:embed="rId3"/>
          <a:stretch>
            <a:fillRect/>
          </a:stretch>
        </p:blipFill>
        <p:spPr>
          <a:xfrm>
            <a:off x="339687" y="2667912"/>
            <a:ext cx="6840931" cy="1663319"/>
          </a:xfrm>
          <a:prstGeom prst="rect">
            <a:avLst/>
          </a:prstGeom>
        </p:spPr>
      </p:pic>
    </p:spTree>
    <p:extLst>
      <p:ext uri="{BB962C8B-B14F-4D97-AF65-F5344CB8AC3E}">
        <p14:creationId xmlns:p14="http://schemas.microsoft.com/office/powerpoint/2010/main" val="422111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D30AB-E1BE-3403-D727-387AD4568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02B4D-DEBB-AD2D-FC43-992E7F5093F0}"/>
              </a:ext>
            </a:extLst>
          </p:cNvPr>
          <p:cNvSpPr>
            <a:spLocks noGrp="1"/>
          </p:cNvSpPr>
          <p:nvPr>
            <p:ph type="title"/>
          </p:nvPr>
        </p:nvSpPr>
        <p:spPr/>
        <p:txBody>
          <a:bodyPr/>
          <a:lstStyle/>
          <a:p>
            <a:r>
              <a:rPr lang="en-GB"/>
              <a:t>Contents</a:t>
            </a:r>
            <a:endParaRPr lang="en-GB">
              <a:solidFill>
                <a:srgbClr val="FF0000"/>
              </a:solidFill>
            </a:endParaRPr>
          </a:p>
        </p:txBody>
      </p:sp>
      <p:sp>
        <p:nvSpPr>
          <p:cNvPr id="3" name="Content Placeholder 2">
            <a:extLst>
              <a:ext uri="{FF2B5EF4-FFF2-40B4-BE49-F238E27FC236}">
                <a16:creationId xmlns:a16="http://schemas.microsoft.com/office/drawing/2014/main" id="{AF7C6502-D523-94F3-5D7D-90DF3CA5E9C0}"/>
              </a:ext>
            </a:extLst>
          </p:cNvPr>
          <p:cNvSpPr>
            <a:spLocks noGrp="1"/>
          </p:cNvSpPr>
          <p:nvPr>
            <p:ph idx="1"/>
          </p:nvPr>
        </p:nvSpPr>
        <p:spPr>
          <a:xfrm>
            <a:off x="633413" y="1507670"/>
            <a:ext cx="4002382" cy="4506686"/>
          </a:xfrm>
        </p:spPr>
        <p:txBody>
          <a:bodyPr/>
          <a:lstStyle/>
          <a:p>
            <a:pPr marL="514350" indent="-514350">
              <a:buAutoNum type="arabicPeriod"/>
            </a:pPr>
            <a:r>
              <a:rPr lang="en-GB" sz="2400"/>
              <a:t>Purpose</a:t>
            </a:r>
          </a:p>
          <a:p>
            <a:pPr marL="514350" indent="-514350">
              <a:buAutoNum type="arabicPeriod"/>
            </a:pPr>
            <a:r>
              <a:rPr lang="en-GB" sz="2400"/>
              <a:t>Executive Summary</a:t>
            </a:r>
          </a:p>
          <a:p>
            <a:pPr marL="514350" indent="-514350">
              <a:buAutoNum type="arabicPeriod"/>
            </a:pPr>
            <a:r>
              <a:rPr lang="en-GB" sz="2400"/>
              <a:t>CSP Priorities</a:t>
            </a:r>
          </a:p>
          <a:p>
            <a:pPr marL="514350" indent="-514350">
              <a:buAutoNum type="arabicPeriod"/>
            </a:pPr>
            <a:r>
              <a:rPr lang="en-GB" sz="2400"/>
              <a:t>Statutory Duties</a:t>
            </a:r>
          </a:p>
          <a:p>
            <a:pPr marL="514350" indent="-514350">
              <a:buFont typeface="Arial" panose="020B0604020202020204" pitchFamily="34" charset="0"/>
              <a:buAutoNum type="arabicPeriod"/>
            </a:pPr>
            <a:r>
              <a:rPr lang="en-GB" sz="2400"/>
              <a:t>Introduction</a:t>
            </a:r>
          </a:p>
          <a:p>
            <a:pPr marL="514350" indent="-514350">
              <a:buAutoNum type="arabicPeriod"/>
            </a:pPr>
            <a:r>
              <a:rPr lang="en-GB" sz="2400"/>
              <a:t>Comparison to last year</a:t>
            </a:r>
          </a:p>
          <a:p>
            <a:pPr marL="514350" indent="-514350">
              <a:buAutoNum type="arabicPeriod"/>
            </a:pPr>
            <a:r>
              <a:rPr lang="en-GB" sz="2400"/>
              <a:t>Community Safety Trends to Note</a:t>
            </a:r>
          </a:p>
          <a:p>
            <a:pPr marL="514350" indent="-514350">
              <a:buAutoNum type="arabicPeriod"/>
            </a:pPr>
            <a:r>
              <a:rPr lang="en-GB" sz="2400" b="1"/>
              <a:t>Analysis</a:t>
            </a:r>
            <a:r>
              <a:rPr lang="en-GB" sz="2400"/>
              <a:t> </a:t>
            </a:r>
          </a:p>
          <a:p>
            <a:pPr marL="514350" indent="-514350">
              <a:buAutoNum type="arabicPeriod"/>
            </a:pPr>
            <a:r>
              <a:rPr lang="en-GB" sz="2400"/>
              <a:t>IMD</a:t>
            </a:r>
          </a:p>
          <a:p>
            <a:pPr marL="514350" indent="-514350">
              <a:buAutoNum type="arabicPeriod"/>
            </a:pPr>
            <a:r>
              <a:rPr lang="en-GB" sz="2400"/>
              <a:t>Relevant Links</a:t>
            </a:r>
          </a:p>
          <a:p>
            <a:pPr marL="514350" indent="-514350">
              <a:buAutoNum type="arabicPeriod"/>
            </a:pPr>
            <a:r>
              <a:rPr lang="en-GB" sz="2400"/>
              <a:t>Glossary</a:t>
            </a:r>
          </a:p>
        </p:txBody>
      </p:sp>
      <p:sp>
        <p:nvSpPr>
          <p:cNvPr id="4" name="Content Placeholder 2">
            <a:extLst>
              <a:ext uri="{FF2B5EF4-FFF2-40B4-BE49-F238E27FC236}">
                <a16:creationId xmlns:a16="http://schemas.microsoft.com/office/drawing/2014/main" id="{8633AD28-EEEA-3651-EEAD-01EB53B5E568}"/>
              </a:ext>
            </a:extLst>
          </p:cNvPr>
          <p:cNvSpPr txBox="1">
            <a:spLocks/>
          </p:cNvSpPr>
          <p:nvPr/>
        </p:nvSpPr>
        <p:spPr bwMode="auto">
          <a:xfrm>
            <a:off x="4906108" y="219808"/>
            <a:ext cx="5754528" cy="638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t>8.1. </a:t>
            </a:r>
            <a:r>
              <a:rPr lang="en-GB" sz="1800">
                <a:hlinkClick r:id="rId2" action="ppaction://hlinksldjump"/>
              </a:rPr>
              <a:t>Crime Overview</a:t>
            </a:r>
            <a:endParaRPr lang="en-GB" sz="1800"/>
          </a:p>
          <a:p>
            <a:pPr marL="0" indent="0">
              <a:buNone/>
            </a:pPr>
            <a:r>
              <a:rPr lang="en-GB" sz="1800"/>
              <a:t>8.2. </a:t>
            </a:r>
            <a:r>
              <a:rPr lang="en-GB" sz="1800">
                <a:hlinkClick r:id="rId3" action="ppaction://hlinksldjump"/>
              </a:rPr>
              <a:t>Commercial Loss</a:t>
            </a:r>
            <a:endParaRPr lang="en-GB" sz="1800"/>
          </a:p>
          <a:p>
            <a:pPr marL="0" indent="0">
              <a:buNone/>
            </a:pPr>
            <a:r>
              <a:rPr lang="en-GB" sz="1800"/>
              <a:t>8.3. </a:t>
            </a:r>
            <a:r>
              <a:rPr lang="en-GB" sz="1800">
                <a:hlinkClick r:id="rId4" action="ppaction://hlinksldjump"/>
              </a:rPr>
              <a:t>Personal Loss</a:t>
            </a:r>
            <a:endParaRPr lang="en-GB" sz="1800"/>
          </a:p>
          <a:p>
            <a:pPr marL="0" indent="0">
              <a:buNone/>
            </a:pPr>
            <a:r>
              <a:rPr lang="en-GB" sz="1800"/>
              <a:t>8.4. </a:t>
            </a:r>
            <a:r>
              <a:rPr lang="en-GB" sz="1800">
                <a:hlinkClick r:id="rId5" action="ppaction://hlinksldjump"/>
              </a:rPr>
              <a:t>Violence Against the Person</a:t>
            </a:r>
            <a:endParaRPr lang="en-GB" sz="1800"/>
          </a:p>
          <a:p>
            <a:pPr marL="0" indent="0">
              <a:buNone/>
            </a:pPr>
            <a:r>
              <a:rPr lang="en-GB" sz="1800"/>
              <a:t>8.5. </a:t>
            </a:r>
            <a:r>
              <a:rPr lang="en-GB" sz="1800">
                <a:hlinkClick r:id="rId6" action="ppaction://hlinksldjump"/>
              </a:rPr>
              <a:t>Sexual Offences</a:t>
            </a:r>
            <a:endParaRPr lang="en-GB" sz="1800"/>
          </a:p>
          <a:p>
            <a:pPr marL="0" indent="0">
              <a:buNone/>
            </a:pPr>
            <a:r>
              <a:rPr lang="en-GB" sz="1800"/>
              <a:t>8.6. </a:t>
            </a:r>
            <a:r>
              <a:rPr lang="en-GB" sz="1800">
                <a:hlinkClick r:id="rId7" action="ppaction://hlinksldjump"/>
              </a:rPr>
              <a:t>Miscellaneous Crimes Against Society</a:t>
            </a:r>
            <a:endParaRPr lang="en-GB" sz="1800"/>
          </a:p>
          <a:p>
            <a:pPr marL="0" indent="0">
              <a:buNone/>
            </a:pPr>
            <a:r>
              <a:rPr lang="en-GB" sz="1800"/>
              <a:t>8.7. </a:t>
            </a:r>
            <a:r>
              <a:rPr lang="en-GB" sz="1800">
                <a:hlinkClick r:id="rId8" action="ppaction://hlinksldjump"/>
              </a:rPr>
              <a:t>Domestic Abuse</a:t>
            </a:r>
            <a:endParaRPr lang="en-GB" sz="1800"/>
          </a:p>
          <a:p>
            <a:pPr marL="0" indent="0">
              <a:buNone/>
            </a:pPr>
            <a:r>
              <a:rPr lang="en-GB" sz="1800"/>
              <a:t>8.8. </a:t>
            </a:r>
            <a:r>
              <a:rPr lang="en-GB" sz="1800">
                <a:hlinkClick r:id="rId9" action="ppaction://hlinksldjump"/>
              </a:rPr>
              <a:t>Modern Slavery</a:t>
            </a:r>
            <a:endParaRPr lang="en-GB" sz="1800"/>
          </a:p>
          <a:p>
            <a:pPr marL="0" indent="0">
              <a:buNone/>
            </a:pPr>
            <a:r>
              <a:rPr lang="en-GB" sz="1800"/>
              <a:t>8.9. </a:t>
            </a:r>
            <a:r>
              <a:rPr lang="en-GB" sz="1800">
                <a:hlinkClick r:id="rId10" action="ppaction://hlinksldjump"/>
              </a:rPr>
              <a:t>County Lines</a:t>
            </a:r>
            <a:endParaRPr lang="en-GB" sz="1800"/>
          </a:p>
          <a:p>
            <a:pPr marL="0" indent="0">
              <a:buNone/>
            </a:pPr>
            <a:r>
              <a:rPr lang="en-GB" sz="1800"/>
              <a:t>8.10. </a:t>
            </a:r>
            <a:r>
              <a:rPr lang="en-GB" sz="1800">
                <a:hlinkClick r:id="rId11" action="ppaction://hlinksldjump"/>
              </a:rPr>
              <a:t>CSE</a:t>
            </a:r>
            <a:endParaRPr lang="en-GB" sz="1800"/>
          </a:p>
          <a:p>
            <a:pPr marL="0" indent="0">
              <a:buNone/>
            </a:pPr>
            <a:r>
              <a:rPr lang="en-GB" sz="1800"/>
              <a:t>8.11. </a:t>
            </a:r>
            <a:r>
              <a:rPr lang="en-GB" sz="1800">
                <a:hlinkClick r:id="rId12" action="ppaction://hlinksldjump"/>
              </a:rPr>
              <a:t>Drug Offences</a:t>
            </a:r>
            <a:endParaRPr lang="en-GB" sz="1800"/>
          </a:p>
          <a:p>
            <a:pPr marL="0" indent="0">
              <a:buNone/>
            </a:pPr>
            <a:r>
              <a:rPr lang="en-GB" sz="1800"/>
              <a:t>8.12. </a:t>
            </a:r>
            <a:r>
              <a:rPr lang="en-GB" sz="1800">
                <a:hlinkClick r:id="rId13" action="ppaction://hlinksldjump"/>
              </a:rPr>
              <a:t>ASB</a:t>
            </a:r>
            <a:endParaRPr lang="en-GB" sz="1800"/>
          </a:p>
          <a:p>
            <a:pPr marL="0" indent="0">
              <a:buNone/>
            </a:pPr>
            <a:r>
              <a:rPr lang="en-GB" sz="1800"/>
              <a:t>8.13. </a:t>
            </a:r>
            <a:r>
              <a:rPr lang="en-GB" sz="1800">
                <a:hlinkClick r:id="rId14" action="ppaction://hlinksldjump"/>
              </a:rPr>
              <a:t>Fires</a:t>
            </a:r>
            <a:endParaRPr lang="en-GB" sz="1800"/>
          </a:p>
          <a:p>
            <a:pPr marL="0" indent="0">
              <a:buNone/>
            </a:pPr>
            <a:r>
              <a:rPr lang="en-GB" sz="1800"/>
              <a:t>8.14. </a:t>
            </a:r>
            <a:r>
              <a:rPr lang="en-GB" sz="1800">
                <a:hlinkClick r:id="rId15" action="ppaction://hlinksldjump"/>
              </a:rPr>
              <a:t>Probation</a:t>
            </a:r>
            <a:endParaRPr lang="en-GB" sz="1800"/>
          </a:p>
          <a:p>
            <a:pPr marL="0" indent="0">
              <a:buNone/>
            </a:pPr>
            <a:r>
              <a:rPr lang="en-GB" sz="1800"/>
              <a:t>8.15. </a:t>
            </a:r>
            <a:r>
              <a:rPr lang="en-GB" sz="1800">
                <a:hlinkClick r:id="rId16" action="ppaction://hlinksldjump"/>
              </a:rPr>
              <a:t>Youth Justice Service</a:t>
            </a:r>
            <a:endParaRPr lang="en-GB" sz="1800"/>
          </a:p>
          <a:p>
            <a:pPr marL="0" indent="0">
              <a:buNone/>
            </a:pPr>
            <a:r>
              <a:rPr lang="en-GB" sz="1800"/>
              <a:t>8.16. </a:t>
            </a:r>
            <a:r>
              <a:rPr lang="en-GB" sz="1800">
                <a:hlinkClick r:id="rId17" action="ppaction://hlinksldjump"/>
              </a:rPr>
              <a:t>Offence types which saw no notable change</a:t>
            </a:r>
            <a:endParaRPr lang="en-GB" sz="1800"/>
          </a:p>
          <a:p>
            <a:pPr marL="0" indent="0">
              <a:buNone/>
            </a:pPr>
            <a:r>
              <a:rPr lang="en-GB" sz="1800"/>
              <a:t>8.17. </a:t>
            </a:r>
            <a:r>
              <a:rPr lang="en-GB" sz="1800">
                <a:hlinkClick r:id="rId18" action="ppaction://hlinksldjump"/>
              </a:rPr>
              <a:t>Geographic Analysis</a:t>
            </a:r>
            <a:endParaRPr lang="en-GB" sz="1800"/>
          </a:p>
          <a:p>
            <a:pPr marL="0" indent="0">
              <a:buNone/>
            </a:pPr>
            <a:endParaRPr lang="en-GB"/>
          </a:p>
          <a:p>
            <a:pPr marL="0" indent="0">
              <a:buNone/>
            </a:pPr>
            <a:endParaRPr lang="en-GB"/>
          </a:p>
          <a:p>
            <a:pPr marL="0" indent="0">
              <a:buNone/>
            </a:pPr>
            <a:endParaRPr lang="en-GB"/>
          </a:p>
        </p:txBody>
      </p:sp>
      <p:sp>
        <p:nvSpPr>
          <p:cNvPr id="6" name="TextBox 5">
            <a:extLst>
              <a:ext uri="{FF2B5EF4-FFF2-40B4-BE49-F238E27FC236}">
                <a16:creationId xmlns:a16="http://schemas.microsoft.com/office/drawing/2014/main" id="{193638F4-C98B-3D86-DA73-98158768E1CF}"/>
              </a:ext>
            </a:extLst>
          </p:cNvPr>
          <p:cNvSpPr txBox="1"/>
          <p:nvPr/>
        </p:nvSpPr>
        <p:spPr>
          <a:xfrm>
            <a:off x="9329057" y="2001831"/>
            <a:ext cx="2663158" cy="2246769"/>
          </a:xfrm>
          <a:prstGeom prst="rect">
            <a:avLst/>
          </a:prstGeom>
          <a:solidFill>
            <a:schemeClr val="bg1"/>
          </a:solidFill>
          <a:ln>
            <a:solidFill>
              <a:schemeClr val="tx2"/>
            </a:solidFill>
          </a:ln>
        </p:spPr>
        <p:txBody>
          <a:bodyPr wrap="square" rtlCol="0">
            <a:spAutoFit/>
          </a:bodyPr>
          <a:lstStyle/>
          <a:p>
            <a:r>
              <a:rPr lang="en-GB" sz="1400" b="1"/>
              <a:t>Instructions on navigation:</a:t>
            </a:r>
          </a:p>
          <a:p>
            <a:endParaRPr lang="en-GB" sz="1400"/>
          </a:p>
          <a:p>
            <a:r>
              <a:rPr lang="en-GB" sz="1400"/>
              <a:t>1. Use PowerPoint desktop</a:t>
            </a:r>
          </a:p>
          <a:p>
            <a:endParaRPr lang="en-GB" sz="1400"/>
          </a:p>
          <a:p>
            <a:r>
              <a:rPr lang="en-GB" sz="1400"/>
              <a:t>2. Hold Ctrl and Click with mouse</a:t>
            </a:r>
          </a:p>
          <a:p>
            <a:pPr marL="171450" indent="-171450">
              <a:buFont typeface="Arial" panose="020B0604020202020204" pitchFamily="34" charset="0"/>
              <a:buChar char="•"/>
            </a:pPr>
            <a:r>
              <a:rPr lang="en-GB" sz="1400"/>
              <a:t>on the links to the left or.. </a:t>
            </a:r>
          </a:p>
          <a:p>
            <a:pPr marL="171450" indent="-171450">
              <a:buFont typeface="Arial" panose="020B0604020202020204" pitchFamily="34" charset="0"/>
              <a:buChar char="•"/>
            </a:pPr>
            <a:r>
              <a:rPr lang="en-GB" sz="1400"/>
              <a:t>the blue Home icon in the upper right to return to Contents</a:t>
            </a:r>
          </a:p>
        </p:txBody>
      </p:sp>
      <p:sp>
        <p:nvSpPr>
          <p:cNvPr id="8" name="Action Button: Go Home 7">
            <a:hlinkClick r:id="rId19" action="ppaction://hlinksldjump" highlightClick="1"/>
            <a:extLst>
              <a:ext uri="{FF2B5EF4-FFF2-40B4-BE49-F238E27FC236}">
                <a16:creationId xmlns:a16="http://schemas.microsoft.com/office/drawing/2014/main" id="{50D1BE5D-30ED-F9DD-272C-FC94468C667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02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D686-F9B8-393A-64EA-566C5D2AD7E5}"/>
              </a:ext>
            </a:extLst>
          </p:cNvPr>
          <p:cNvSpPr>
            <a:spLocks noGrp="1"/>
          </p:cNvSpPr>
          <p:nvPr>
            <p:ph type="title"/>
          </p:nvPr>
        </p:nvSpPr>
        <p:spPr>
          <a:xfrm>
            <a:off x="233191" y="225311"/>
            <a:ext cx="10515600" cy="1214438"/>
          </a:xfrm>
        </p:spPr>
        <p:txBody>
          <a:bodyPr/>
          <a:lstStyle/>
          <a:p>
            <a:r>
              <a:rPr lang="en-GB"/>
              <a:t>8.4 VAP - Possession of Weapons and Knife Crime</a:t>
            </a:r>
          </a:p>
        </p:txBody>
      </p:sp>
      <p:sp>
        <p:nvSpPr>
          <p:cNvPr id="4" name="TextBox 3" descr="Grouped bar chart showing the annual number of knife crime and possession of weapons offences in Fenland from 2022 to 2025.&#10;&#10;Knife crime&#10;2022 – 137&#10;2023 – 104&#10;2024 – 119&#10;2025 – 126&#10;Possession of weapons&#10;2022 – 91&#10;2023 – 111&#10;2024 – 113">
            <a:extLst>
              <a:ext uri="{FF2B5EF4-FFF2-40B4-BE49-F238E27FC236}">
                <a16:creationId xmlns:a16="http://schemas.microsoft.com/office/drawing/2014/main" id="{446F6FF3-18C0-B47D-C1AE-8BC4F55C8625}"/>
              </a:ext>
            </a:extLst>
          </p:cNvPr>
          <p:cNvSpPr txBox="1"/>
          <p:nvPr/>
        </p:nvSpPr>
        <p:spPr>
          <a:xfrm>
            <a:off x="233191" y="1642433"/>
            <a:ext cx="6633399"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8: Annual trend in knife crime and possession of weapons offences in Fenland, 2022 to 2025</a:t>
            </a:r>
            <a:endParaRPr lang="en-GB" sz="2000" b="1"/>
          </a:p>
        </p:txBody>
      </p:sp>
      <p:sp>
        <p:nvSpPr>
          <p:cNvPr id="7" name="TextBox 6">
            <a:extLst>
              <a:ext uri="{FF2B5EF4-FFF2-40B4-BE49-F238E27FC236}">
                <a16:creationId xmlns:a16="http://schemas.microsoft.com/office/drawing/2014/main" id="{E8A16E4B-1AC0-B8E6-533B-3A9852B2BFB7}"/>
              </a:ext>
            </a:extLst>
          </p:cNvPr>
          <p:cNvSpPr txBox="1"/>
          <p:nvPr/>
        </p:nvSpPr>
        <p:spPr>
          <a:xfrm>
            <a:off x="6866590" y="1439707"/>
            <a:ext cx="5212711" cy="4939814"/>
          </a:xfrm>
          <a:prstGeom prst="rect">
            <a:avLst/>
          </a:prstGeom>
          <a:noFill/>
        </p:spPr>
        <p:txBody>
          <a:bodyPr wrap="square" rtlCol="0">
            <a:spAutoFit/>
          </a:bodyPr>
          <a:lstStyle/>
          <a:p>
            <a:pPr marL="171450" indent="-171450">
              <a:buFont typeface="Arial" panose="020B0604020202020204" pitchFamily="34" charset="0"/>
              <a:buChar char="•"/>
            </a:pPr>
            <a:r>
              <a:rPr lang="en-GB" sz="1500">
                <a:latin typeface="Arial" panose="020B0604020202020204" pitchFamily="34" charset="0"/>
                <a:cs typeface="Arial" panose="020B0604020202020204" pitchFamily="34" charset="0"/>
              </a:rPr>
              <a:t>Knife crime marked offences saw an increase after an increase between 2023 and 2024. This was following a notable decrease between 2022 and 2023. In the last year, knife crime marked offences have increased by 6% (+7 offences). Despite the increasing trend, offence counts still </a:t>
            </a:r>
            <a:r>
              <a:rPr lang="en-GB" sz="1500">
                <a:cs typeface="Arial" panose="020B0604020202020204" pitchFamily="34" charset="0"/>
              </a:rPr>
              <a:t>remain lower than 2022. In contrast, nationally, k</a:t>
            </a:r>
            <a:r>
              <a:rPr lang="en-GB" sz="1500"/>
              <a:t>nife-enabled crime recorded by the police saw a 9% decrease between YE September 2024 (from 55,149 offences) and YE September 2025 (to 20,430 offences. This was also 9% lower than YE March 2020 (55,170 offences) (ONS, 2026a).</a:t>
            </a:r>
          </a:p>
          <a:p>
            <a:endParaRPr lang="en-GB" sz="15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500">
                <a:latin typeface="Arial" panose="020B0604020202020204" pitchFamily="34" charset="0"/>
                <a:cs typeface="Arial" panose="020B0604020202020204" pitchFamily="34" charset="0"/>
              </a:rPr>
              <a:t>In 2025, possession of weapon offences </a:t>
            </a:r>
            <a:r>
              <a:rPr lang="en-GB" sz="1500">
                <a:cs typeface="Arial" panose="020B0604020202020204" pitchFamily="34" charset="0"/>
              </a:rPr>
              <a:t>reached highest counts seen across the last four years at 136. This was a 20% increase on the previous year (+23 offences). </a:t>
            </a:r>
            <a:r>
              <a:rPr lang="en-GB" sz="1500"/>
              <a:t>Nationally, police recorded "possession of article with a blade or point" offences saw a slight increase bet YE September 2024 and YE September 2025 (+1%, +399 offences). Trends in possession offences are likely to be influenced by police activity and operations, particularly stop and search (ONS, 2026a).</a:t>
            </a:r>
          </a:p>
        </p:txBody>
      </p:sp>
      <p:sp>
        <p:nvSpPr>
          <p:cNvPr id="3" name="TextBox 2">
            <a:extLst>
              <a:ext uri="{FF2B5EF4-FFF2-40B4-BE49-F238E27FC236}">
                <a16:creationId xmlns:a16="http://schemas.microsoft.com/office/drawing/2014/main" id="{9674419A-F6FC-5B3E-BC0E-B198CB1501D8}"/>
              </a:ext>
            </a:extLst>
          </p:cNvPr>
          <p:cNvSpPr txBox="1"/>
          <p:nvPr/>
        </p:nvSpPr>
        <p:spPr bwMode="auto">
          <a:xfrm>
            <a:off x="110836" y="6610245"/>
            <a:ext cx="9401463" cy="172710"/>
          </a:xfrm>
          <a:prstGeom prst="rect">
            <a:avLst/>
          </a:prstGeom>
          <a:noFill/>
          <a:ln>
            <a:noFill/>
          </a:ln>
        </p:spPr>
        <p:txBody>
          <a:bodyPr vert="horz" wrap="square" lIns="0" tIns="0" rIns="0" bIns="0" numCol="1" anchor="b" anchorCtr="0" compatLnSpc="1">
            <a:prstTxWarp prst="textNoShape">
              <a:avLst/>
            </a:prstTxWarp>
            <a:normAutofit fontScale="85000" lnSpcReduction="1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 CADET.</a:t>
            </a:r>
          </a:p>
        </p:txBody>
      </p:sp>
      <p:sp>
        <p:nvSpPr>
          <p:cNvPr id="8" name="Action Button: Go Home 7">
            <a:hlinkClick r:id="rId3" action="ppaction://hlinksldjump" highlightClick="1"/>
            <a:extLst>
              <a:ext uri="{FF2B5EF4-FFF2-40B4-BE49-F238E27FC236}">
                <a16:creationId xmlns:a16="http://schemas.microsoft.com/office/drawing/2014/main" id="{DAD56E72-BE16-F02A-2565-AF733E51340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ar chart comparing knife crime and possession of weapon offences from 2022 to 2025. &#10;Knife crime &#10;2022 - 137&#10;2023 - 104&#10;2024 - 119&#10;2025 - 126&#10;Possession of weapons&#10;2022 - 91&#10;2023 - 111&#10;2024 - 113&#10;2025 - 136">
            <a:extLst>
              <a:ext uri="{FF2B5EF4-FFF2-40B4-BE49-F238E27FC236}">
                <a16:creationId xmlns:a16="http://schemas.microsoft.com/office/drawing/2014/main" id="{6148DFC1-70FD-25E7-C254-4F5D34BD8A26}"/>
              </a:ext>
            </a:extLst>
          </p:cNvPr>
          <p:cNvPicPr>
            <a:picLocks noChangeAspect="1"/>
          </p:cNvPicPr>
          <p:nvPr/>
        </p:nvPicPr>
        <p:blipFill>
          <a:blip r:embed="rId4"/>
          <a:stretch>
            <a:fillRect/>
          </a:stretch>
        </p:blipFill>
        <p:spPr>
          <a:xfrm>
            <a:off x="233191" y="2328703"/>
            <a:ext cx="6273328" cy="3494083"/>
          </a:xfrm>
          <a:prstGeom prst="rect">
            <a:avLst/>
          </a:prstGeom>
        </p:spPr>
      </p:pic>
    </p:spTree>
    <p:extLst>
      <p:ext uri="{BB962C8B-B14F-4D97-AF65-F5344CB8AC3E}">
        <p14:creationId xmlns:p14="http://schemas.microsoft.com/office/powerpoint/2010/main" val="240838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F8CF-7D9B-B9F1-777F-9500B238C2FC}"/>
              </a:ext>
            </a:extLst>
          </p:cNvPr>
          <p:cNvSpPr>
            <a:spLocks noGrp="1"/>
          </p:cNvSpPr>
          <p:nvPr>
            <p:ph type="title"/>
          </p:nvPr>
        </p:nvSpPr>
        <p:spPr>
          <a:xfrm>
            <a:off x="633413" y="476250"/>
            <a:ext cx="10515600" cy="742950"/>
          </a:xfrm>
        </p:spPr>
        <p:txBody>
          <a:bodyPr/>
          <a:lstStyle/>
          <a:p>
            <a:r>
              <a:rPr lang="en-GB"/>
              <a:t>8.5 Sexual Offences</a:t>
            </a:r>
          </a:p>
        </p:txBody>
      </p:sp>
      <p:sp>
        <p:nvSpPr>
          <p:cNvPr id="5" name="TextBox 4">
            <a:extLst>
              <a:ext uri="{FF2B5EF4-FFF2-40B4-BE49-F238E27FC236}">
                <a16:creationId xmlns:a16="http://schemas.microsoft.com/office/drawing/2014/main" id="{F7CFB6F9-A382-5003-DADF-4A8A3A238D0D}"/>
              </a:ext>
            </a:extLst>
          </p:cNvPr>
          <p:cNvSpPr txBox="1"/>
          <p:nvPr/>
        </p:nvSpPr>
        <p:spPr>
          <a:xfrm>
            <a:off x="151722" y="1844040"/>
            <a:ext cx="676205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9: Annual trend in police recorded sexual offences in Fenland, 2022 to 2025</a:t>
            </a:r>
            <a:endParaRPr lang="en-GB" sz="2000" b="1">
              <a:solidFill>
                <a:schemeClr val="tx1"/>
              </a:solidFill>
            </a:endParaRPr>
          </a:p>
        </p:txBody>
      </p:sp>
      <p:sp>
        <p:nvSpPr>
          <p:cNvPr id="6" name="TextBox 5">
            <a:extLst>
              <a:ext uri="{FF2B5EF4-FFF2-40B4-BE49-F238E27FC236}">
                <a16:creationId xmlns:a16="http://schemas.microsoft.com/office/drawing/2014/main" id="{D19F6AFF-4E40-BD77-4523-D2C23BAB9352}"/>
              </a:ext>
            </a:extLst>
          </p:cNvPr>
          <p:cNvSpPr txBox="1"/>
          <p:nvPr/>
        </p:nvSpPr>
        <p:spPr>
          <a:xfrm>
            <a:off x="6727371" y="1219200"/>
            <a:ext cx="5351931" cy="526297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400">
                <a:latin typeface="Arial"/>
                <a:cs typeface="Arial"/>
              </a:rPr>
              <a:t>Sexual offences have seen a notable increase between 2024 and 2025, from 329 to 398 (+21%), reaching the highest count in the last four years after three years of fluctuations.</a:t>
            </a:r>
          </a:p>
          <a:p>
            <a:endParaRPr lang="en-GB" sz="1400">
              <a:cs typeface="Arial" panose="020B0604020202020204" pitchFamily="34" charset="0"/>
            </a:endParaRPr>
          </a:p>
          <a:p>
            <a:pPr marL="171450" indent="-171450">
              <a:buFont typeface="Arial" panose="020B0604020202020204" pitchFamily="34" charset="0"/>
              <a:buChar char="•"/>
            </a:pPr>
            <a:r>
              <a:rPr lang="en-GB" sz="1400">
                <a:latin typeface="Arial"/>
                <a:cs typeface="Arial"/>
              </a:rPr>
              <a:t>The fluctuation was largely influenced by rape offences, which saw an increase between 2022 and 2023, then a decrease in 2024, and an increase in 2025. The highest count of rape offences in the last four years was seen in 2023 (128).</a:t>
            </a:r>
          </a:p>
          <a:p>
            <a:endParaRPr lang="en-GB" sz="1400">
              <a:cs typeface="Arial" panose="020B0604020202020204" pitchFamily="34" charset="0"/>
            </a:endParaRPr>
          </a:p>
          <a:p>
            <a:pPr marL="171450" indent="-171450">
              <a:buFont typeface="Arial" panose="020B0604020202020204" pitchFamily="34" charset="0"/>
              <a:buChar char="•"/>
            </a:pPr>
            <a:r>
              <a:rPr lang="en-GB" sz="1400">
                <a:latin typeface="Arial"/>
                <a:cs typeface="Arial"/>
              </a:rPr>
              <a:t>Other sexual offences has seen incremental increases in the last four years. After remaining stable between 2022 and 2023, notable increases have been seen since. Between 2024 and 2025, offence counts increased by 19% (+46 offences).</a:t>
            </a:r>
          </a:p>
          <a:p>
            <a:pPr lvl="1"/>
            <a:endParaRPr lang="en-GB" sz="1400">
              <a:solidFill>
                <a:srgbClr val="FF0000"/>
              </a:solidFill>
              <a:cs typeface="Arial" panose="020B0604020202020204" pitchFamily="34" charset="0"/>
            </a:endParaRPr>
          </a:p>
          <a:p>
            <a:pPr marL="171450" indent="-171450">
              <a:buFont typeface="Arial" panose="020B0604020202020204" pitchFamily="34" charset="0"/>
              <a:buChar char="•"/>
            </a:pPr>
            <a:r>
              <a:rPr lang="en-GB" altLang="en-US" sz="1400">
                <a:latin typeface="Arial"/>
                <a:ea typeface="Calibri"/>
                <a:cs typeface="Arial"/>
              </a:rPr>
              <a:t>Sexual offences accounted for the second highest proportion of DA marked offences (6%); this proportion has increased over the last 4 years (from 4% in 2022 to 6% in 2025).</a:t>
            </a:r>
          </a:p>
          <a:p>
            <a:pPr marL="171450" indent="-171450">
              <a:buFont typeface="Arial" panose="020B0604020202020204" pitchFamily="34" charset="0"/>
              <a:buChar char="•"/>
            </a:pPr>
            <a:endParaRPr lang="en-GB" altLang="en-US" sz="140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altLang="en-US" sz="1400">
                <a:latin typeface="Arial"/>
                <a:ea typeface="Calibri"/>
                <a:cs typeface="Arial"/>
              </a:rPr>
              <a:t>On a national scale, there was an 8% increase in YE September 2025 (to 214,816 offences) compared with the previous year (198,373 offences). Police-recorded sexual offences have generally increased over the past decade, largely due to improvements in recording practices (ONS, 2026a)</a:t>
            </a:r>
          </a:p>
        </p:txBody>
      </p:sp>
      <p:sp>
        <p:nvSpPr>
          <p:cNvPr id="3" name="TextBox 2">
            <a:extLst>
              <a:ext uri="{FF2B5EF4-FFF2-40B4-BE49-F238E27FC236}">
                <a16:creationId xmlns:a16="http://schemas.microsoft.com/office/drawing/2014/main" id="{AA003094-0A9E-C0D3-CF06-B91997D418A4}"/>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06451E58-4986-E59A-E3D1-F521044B1FF8}"/>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counts of sexual offence subgroups from 2022 to 2025.”&#10;Other sexual offences&#10;2022 – 205&#10;2023 – 209&#10;2024 – 240&#10;2025 – 286&#10;Rape&#10;2022 – 92&#10;2023 – 128&#10;2024 – 89&#10;2025 – 112&#10;Total sexual offences&#10;2022 – 297&#10;2023 – 337&#10;2024 – 329&#10;2025 – 398&#10;">
            <a:extLst>
              <a:ext uri="{FF2B5EF4-FFF2-40B4-BE49-F238E27FC236}">
                <a16:creationId xmlns:a16="http://schemas.microsoft.com/office/drawing/2014/main" id="{7EC3E65B-12B2-AC1F-A1C0-AC63D220BDD4}"/>
              </a:ext>
            </a:extLst>
          </p:cNvPr>
          <p:cNvPicPr>
            <a:picLocks noChangeAspect="1"/>
          </p:cNvPicPr>
          <p:nvPr/>
        </p:nvPicPr>
        <p:blipFill>
          <a:blip r:embed="rId4"/>
          <a:stretch>
            <a:fillRect/>
          </a:stretch>
        </p:blipFill>
        <p:spPr>
          <a:xfrm>
            <a:off x="151723" y="2428815"/>
            <a:ext cx="6459209" cy="3253528"/>
          </a:xfrm>
          <a:prstGeom prst="rect">
            <a:avLst/>
          </a:prstGeom>
        </p:spPr>
      </p:pic>
    </p:spTree>
    <p:extLst>
      <p:ext uri="{BB962C8B-B14F-4D97-AF65-F5344CB8AC3E}">
        <p14:creationId xmlns:p14="http://schemas.microsoft.com/office/powerpoint/2010/main" val="1740000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05E0-DC89-A96F-516A-D74C42CFFB15}"/>
              </a:ext>
            </a:extLst>
          </p:cNvPr>
          <p:cNvSpPr>
            <a:spLocks noGrp="1"/>
          </p:cNvSpPr>
          <p:nvPr>
            <p:ph type="title"/>
          </p:nvPr>
        </p:nvSpPr>
        <p:spPr/>
        <p:txBody>
          <a:bodyPr/>
          <a:lstStyle/>
          <a:p>
            <a:r>
              <a:rPr lang="en-GB"/>
              <a:t>8.5 Sexual Offences</a:t>
            </a:r>
          </a:p>
        </p:txBody>
      </p:sp>
      <p:sp>
        <p:nvSpPr>
          <p:cNvPr id="5" name="TextBox 4">
            <a:extLst>
              <a:ext uri="{FF2B5EF4-FFF2-40B4-BE49-F238E27FC236}">
                <a16:creationId xmlns:a16="http://schemas.microsoft.com/office/drawing/2014/main" id="{1D3DD11F-B4B0-04A2-1377-40F3FB3B3382}"/>
              </a:ext>
            </a:extLst>
          </p:cNvPr>
          <p:cNvSpPr txBox="1"/>
          <p:nvPr/>
        </p:nvSpPr>
        <p:spPr>
          <a:xfrm>
            <a:off x="7427023" y="2290226"/>
            <a:ext cx="4652278" cy="1569660"/>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As seen in Table 3, Fenland had the highest rate per 1,000 in 2025 (3.7). This was notably higher than the rate per 1,000 for Cambridgeshire (2.8). </a:t>
            </a:r>
          </a:p>
          <a:p>
            <a:endParaRPr lang="en-GB" sz="1600">
              <a:cs typeface="Arial" panose="020B0604020202020204" pitchFamily="34" charset="0"/>
            </a:endParaRPr>
          </a:p>
          <a:p>
            <a:r>
              <a:rPr lang="en-GB" sz="1600">
                <a:latin typeface="Arial" panose="020B0604020202020204" pitchFamily="34" charset="0"/>
                <a:cs typeface="Arial" panose="020B0604020202020204" pitchFamily="34" charset="0"/>
              </a:rPr>
              <a:t>The rate for Fenland remained stable between 2022 to 2024 but saw an increase in 2025.</a:t>
            </a:r>
          </a:p>
        </p:txBody>
      </p:sp>
      <p:sp>
        <p:nvSpPr>
          <p:cNvPr id="6" name="TextBox 5">
            <a:extLst>
              <a:ext uri="{FF2B5EF4-FFF2-40B4-BE49-F238E27FC236}">
                <a16:creationId xmlns:a16="http://schemas.microsoft.com/office/drawing/2014/main" id="{62666AFF-F177-E4D0-21C7-3157F9A916C2}"/>
              </a:ext>
            </a:extLst>
          </p:cNvPr>
          <p:cNvSpPr txBox="1"/>
          <p:nvPr/>
        </p:nvSpPr>
        <p:spPr>
          <a:xfrm>
            <a:off x="334739" y="1915158"/>
            <a:ext cx="7092284"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3: Rate per 1,000 population of police recorded sexual offences, between 2022 and 2025</a:t>
            </a:r>
            <a:endParaRPr lang="en-GB" sz="2000" b="1">
              <a:solidFill>
                <a:schemeClr val="tx1"/>
              </a:solidFill>
            </a:endParaRPr>
          </a:p>
        </p:txBody>
      </p:sp>
      <p:sp>
        <p:nvSpPr>
          <p:cNvPr id="8" name="TextBox 7">
            <a:extLst>
              <a:ext uri="{FF2B5EF4-FFF2-40B4-BE49-F238E27FC236}">
                <a16:creationId xmlns:a16="http://schemas.microsoft.com/office/drawing/2014/main" id="{13F1D41A-D2E0-C3BA-8921-6D38F8251212}"/>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7" name="Action Button: Go Home 6">
            <a:hlinkClick r:id="rId2" action="ppaction://hlinksldjump" highlightClick="1"/>
            <a:extLst>
              <a:ext uri="{FF2B5EF4-FFF2-40B4-BE49-F238E27FC236}">
                <a16:creationId xmlns:a16="http://schemas.microsoft.com/office/drawing/2014/main" id="{E2A31485-FEA4-8EDA-54D8-198B804B96C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Sexual offence rates by district in Cambridgeshire between 2022 and 2025. Rates for Fenland across the years:&#10;2022 = 2.9&#10;2023 = 3.2&#10;2024 = 3.1&#10;2025 = 3.7&#10;Rates in 2025 were as follows:&#10;Cambridge = 2.9&#10;East Cambridgeshire = 2.3&#10;Fenland = 3.7&#10;Huntingdonshire = 2.7&#10;South Cambridgeshire = 1.8&#10;Cambridgeshire = 2.8&#10;">
            <a:extLst>
              <a:ext uri="{FF2B5EF4-FFF2-40B4-BE49-F238E27FC236}">
                <a16:creationId xmlns:a16="http://schemas.microsoft.com/office/drawing/2014/main" id="{D96BEA76-8F82-FDED-616D-D856DD5312C5}"/>
              </a:ext>
            </a:extLst>
          </p:cNvPr>
          <p:cNvPicPr>
            <a:picLocks noChangeAspect="1"/>
          </p:cNvPicPr>
          <p:nvPr/>
        </p:nvPicPr>
        <p:blipFill>
          <a:blip r:embed="rId3"/>
          <a:srcRect r="444" b="-245"/>
          <a:stretch>
            <a:fillRect/>
          </a:stretch>
        </p:blipFill>
        <p:spPr>
          <a:xfrm>
            <a:off x="334739" y="2560256"/>
            <a:ext cx="6907392" cy="1715092"/>
          </a:xfrm>
          <a:prstGeom prst="rect">
            <a:avLst/>
          </a:prstGeom>
        </p:spPr>
      </p:pic>
    </p:spTree>
    <p:extLst>
      <p:ext uri="{BB962C8B-B14F-4D97-AF65-F5344CB8AC3E}">
        <p14:creationId xmlns:p14="http://schemas.microsoft.com/office/powerpoint/2010/main" val="1861175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1990-EA04-F44D-0807-6BB832254A8A}"/>
              </a:ext>
            </a:extLst>
          </p:cNvPr>
          <p:cNvSpPr>
            <a:spLocks noGrp="1"/>
          </p:cNvSpPr>
          <p:nvPr>
            <p:ph type="title"/>
          </p:nvPr>
        </p:nvSpPr>
        <p:spPr/>
        <p:txBody>
          <a:bodyPr/>
          <a:lstStyle/>
          <a:p>
            <a:r>
              <a:rPr lang="en-GB"/>
              <a:t>8.5 Sexual Offences</a:t>
            </a:r>
          </a:p>
        </p:txBody>
      </p:sp>
      <p:sp>
        <p:nvSpPr>
          <p:cNvPr id="4" name="TextBox 3">
            <a:extLst>
              <a:ext uri="{FF2B5EF4-FFF2-40B4-BE49-F238E27FC236}">
                <a16:creationId xmlns:a16="http://schemas.microsoft.com/office/drawing/2014/main" id="{181AD162-7257-F26A-0275-E281EE2A19E2}"/>
              </a:ext>
            </a:extLst>
          </p:cNvPr>
          <p:cNvSpPr txBox="1"/>
          <p:nvPr/>
        </p:nvSpPr>
        <p:spPr>
          <a:xfrm>
            <a:off x="561508" y="1371129"/>
            <a:ext cx="7450377"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10: Number of years between offence start date and offence recorded date for police recorded sexual offences in </a:t>
            </a:r>
            <a:r>
              <a:rPr lang="en-GB" sz="1600" b="1">
                <a:cs typeface="Arial" panose="020B0604020202020204" pitchFamily="34" charset="0"/>
              </a:rPr>
              <a:t>Fenland</a:t>
            </a:r>
            <a:r>
              <a:rPr lang="en-GB" sz="1600" b="1">
                <a:latin typeface="Arial" panose="020B0604020202020204" pitchFamily="34" charset="0"/>
                <a:cs typeface="Arial" panose="020B0604020202020204" pitchFamily="34" charset="0"/>
              </a:rPr>
              <a:t>, 2022 to 2025</a:t>
            </a:r>
            <a:endParaRPr lang="en-GB" sz="2000" b="1"/>
          </a:p>
        </p:txBody>
      </p:sp>
      <p:sp>
        <p:nvSpPr>
          <p:cNvPr id="5" name="TextBox 4">
            <a:extLst>
              <a:ext uri="{FF2B5EF4-FFF2-40B4-BE49-F238E27FC236}">
                <a16:creationId xmlns:a16="http://schemas.microsoft.com/office/drawing/2014/main" id="{B50B4708-22F2-8E56-C41D-61FC17881692}"/>
              </a:ext>
            </a:extLst>
          </p:cNvPr>
          <p:cNvSpPr txBox="1"/>
          <p:nvPr/>
        </p:nvSpPr>
        <p:spPr>
          <a:xfrm>
            <a:off x="8351158" y="1663516"/>
            <a:ext cx="3454719" cy="427809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The proportion of historical offences decreased in 2025, accounting for 12% of all sexual offences recorded in this period, compared with 18% in 2024. This is the lowest proportion across the last four years. </a:t>
            </a:r>
            <a:endParaRPr lang="en-GB" sz="1600">
              <a:cs typeface="Arial" panose="020B0604020202020204" pitchFamily="34" charset="0"/>
            </a:endParaRPr>
          </a:p>
          <a:p>
            <a:endParaRPr lang="en-GB" sz="1600">
              <a:cs typeface="Arial" panose="020B0604020202020204" pitchFamily="34" charset="0"/>
            </a:endParaRPr>
          </a:p>
          <a:p>
            <a:r>
              <a:rPr lang="en-GB" sz="1600">
                <a:cs typeface="Arial" panose="020B0604020202020204" pitchFamily="34" charset="0"/>
              </a:rPr>
              <a:t>Fenland CSP commissioned a deep dive into ‘recent’ sexual offences, and this report was completed in October 2025. It should be noted that given that this was produced towards the end of 2025, there will not have been enough time to implement any recommendations or initiatives and for it to be reflected in the data. </a:t>
            </a:r>
          </a:p>
        </p:txBody>
      </p:sp>
      <p:sp>
        <p:nvSpPr>
          <p:cNvPr id="3" name="TextBox 2">
            <a:extLst>
              <a:ext uri="{FF2B5EF4-FFF2-40B4-BE49-F238E27FC236}">
                <a16:creationId xmlns:a16="http://schemas.microsoft.com/office/drawing/2014/main" id="{5B9211A1-F560-C494-7661-176764BCA1F0}"/>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4860AC71-1C34-8D84-B17D-1ED99A1C703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orizontal stacked bar chart showing the proportion of offences by reporting lag from 2022 to 2025.&#10;Reported within 0 to less than 12 months&#10;2022 – 82 percent&#10;2023 – 72 percent&#10;2024 – 82 percent&#10;2025 – 88 percent&#10;All other reporting lag categories (1 to less than 5 years, 5 to less than 10 years, and 10 years or more)&#10;Each account for much smaller proportions annually, with some variation between years.">
            <a:extLst>
              <a:ext uri="{FF2B5EF4-FFF2-40B4-BE49-F238E27FC236}">
                <a16:creationId xmlns:a16="http://schemas.microsoft.com/office/drawing/2014/main" id="{7FD258F2-CB39-E9D2-6B84-3F730AA63781}"/>
              </a:ext>
            </a:extLst>
          </p:cNvPr>
          <p:cNvPicPr>
            <a:picLocks noChangeAspect="1"/>
          </p:cNvPicPr>
          <p:nvPr/>
        </p:nvPicPr>
        <p:blipFill>
          <a:blip r:embed="rId4"/>
          <a:stretch>
            <a:fillRect/>
          </a:stretch>
        </p:blipFill>
        <p:spPr>
          <a:xfrm>
            <a:off x="561508" y="1974939"/>
            <a:ext cx="7450376" cy="3757028"/>
          </a:xfrm>
          <a:prstGeom prst="rect">
            <a:avLst/>
          </a:prstGeom>
        </p:spPr>
      </p:pic>
    </p:spTree>
    <p:extLst>
      <p:ext uri="{BB962C8B-B14F-4D97-AF65-F5344CB8AC3E}">
        <p14:creationId xmlns:p14="http://schemas.microsoft.com/office/powerpoint/2010/main" val="1648013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9FA56-B5DC-8EEC-7586-243D6E8A8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3930E-19D2-A4DA-3720-28B995B591C9}"/>
              </a:ext>
            </a:extLst>
          </p:cNvPr>
          <p:cNvSpPr>
            <a:spLocks noGrp="1"/>
          </p:cNvSpPr>
          <p:nvPr>
            <p:ph type="title"/>
          </p:nvPr>
        </p:nvSpPr>
        <p:spPr>
          <a:xfrm>
            <a:off x="285070" y="331596"/>
            <a:ext cx="9913030" cy="1214438"/>
          </a:xfrm>
        </p:spPr>
        <p:txBody>
          <a:bodyPr/>
          <a:lstStyle/>
          <a:p>
            <a:r>
              <a:rPr lang="en-GB"/>
              <a:t>8.6 Miscellaneous Crimes Against Society</a:t>
            </a:r>
          </a:p>
        </p:txBody>
      </p:sp>
      <p:sp>
        <p:nvSpPr>
          <p:cNvPr id="4" name="TextBox 3" descr="Bar chart showing the annual number of police‑recorded miscellaneous crimes against society offences in Fenland from 2022 to 2025.&#10;&#10;Fenland&#10;2022 – 249&#10;2023 – 257&#10;2024 – 270&#10;2025 – 339">
            <a:extLst>
              <a:ext uri="{FF2B5EF4-FFF2-40B4-BE49-F238E27FC236}">
                <a16:creationId xmlns:a16="http://schemas.microsoft.com/office/drawing/2014/main" id="{30FE2F34-80DA-DC8C-714C-C5C166DB16D7}"/>
              </a:ext>
            </a:extLst>
          </p:cNvPr>
          <p:cNvSpPr txBox="1"/>
          <p:nvPr/>
        </p:nvSpPr>
        <p:spPr>
          <a:xfrm>
            <a:off x="191392" y="1601308"/>
            <a:ext cx="7178237"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11: </a:t>
            </a:r>
            <a:r>
              <a:rPr lang="en-GB" sz="1600" b="1">
                <a:cs typeface="Arial" panose="020B0604020202020204" pitchFamily="34" charset="0"/>
              </a:rPr>
              <a:t>Annual trend in police recorded miscellaneous crimes against society offences in Fenland, 2022 to 2025</a:t>
            </a:r>
            <a:endParaRPr lang="en-GB" sz="2000" b="1"/>
          </a:p>
        </p:txBody>
      </p:sp>
      <p:sp>
        <p:nvSpPr>
          <p:cNvPr id="5" name="TextBox 4">
            <a:extLst>
              <a:ext uri="{FF2B5EF4-FFF2-40B4-BE49-F238E27FC236}">
                <a16:creationId xmlns:a16="http://schemas.microsoft.com/office/drawing/2014/main" id="{066F0F9E-BF2E-D539-A0AA-4600A483E4E8}"/>
              </a:ext>
            </a:extLst>
          </p:cNvPr>
          <p:cNvSpPr txBox="1"/>
          <p:nvPr/>
        </p:nvSpPr>
        <p:spPr>
          <a:xfrm>
            <a:off x="7692145" y="1420706"/>
            <a:ext cx="4457323" cy="5218046"/>
          </a:xfrm>
          <a:prstGeom prst="rect">
            <a:avLst/>
          </a:prstGeom>
          <a:noFill/>
        </p:spPr>
        <p:txBody>
          <a:bodyPr wrap="square" rtlCol="0">
            <a:spAutoFit/>
          </a:bodyPr>
          <a:lstStyle/>
          <a:p>
            <a:pPr marL="285750" indent="-285750">
              <a:buFont typeface="Arial" panose="020B0604020202020204" pitchFamily="34" charset="0"/>
              <a:buChar char="•"/>
            </a:pPr>
            <a:r>
              <a:rPr lang="en-GB" sz="1600">
                <a:cs typeface="Arial" panose="020B0604020202020204" pitchFamily="34" charset="0"/>
              </a:rPr>
              <a:t>Between 2022 and 2024, offence counts saw small incremental increases. In the last year, offence counts increased by 26% (+69 offences). This meant that counts reached the highest seen in the last four years.</a:t>
            </a:r>
          </a:p>
          <a:p>
            <a:pPr marL="285750" indent="-285750">
              <a:buFont typeface="Arial" panose="020B0604020202020204" pitchFamily="34" charset="0"/>
              <a:buChar char="•"/>
            </a:pPr>
            <a:endParaRPr lang="en-GB" sz="1600">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Further analysis into the notable increase in miscellaneous crimes against society between 2024 and 2025 was conducted. During this analysis, the short title of offences was analysed to gain a better understanding into the nature of offences recorded under this crime type. </a:t>
            </a:r>
          </a:p>
          <a:p>
            <a:pPr marL="285750" indent="-285750">
              <a:buFont typeface="Arial" panose="020B0604020202020204" pitchFamily="34" charset="0"/>
              <a:buChar char="•"/>
            </a:pPr>
            <a:endParaRPr lang="en-GB" sz="1600">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The highest proportion was accounted for by the short title of ‘take or to make or to distribute indecent photographs or pseudo- photographs, of children’, at 32%. This was followed by ‘threats to destroy or damage property’ at 30%.</a:t>
            </a:r>
          </a:p>
          <a:p>
            <a:endParaRPr lang="en-GB" sz="1600">
              <a:cs typeface="Arial" panose="020B0604020202020204" pitchFamily="34" charset="0"/>
            </a:endParaRPr>
          </a:p>
        </p:txBody>
      </p:sp>
      <p:sp>
        <p:nvSpPr>
          <p:cNvPr id="3" name="TextBox 2">
            <a:extLst>
              <a:ext uri="{FF2B5EF4-FFF2-40B4-BE49-F238E27FC236}">
                <a16:creationId xmlns:a16="http://schemas.microsoft.com/office/drawing/2014/main" id="{FD79F8FB-F471-4101-A6E1-CCF9F259B1F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77C5441E-5516-0ED7-75ED-B7EFE0DF316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nnual trend in police‑recorded miscellaneous crimes against society offences in Fenland between 2022 and 2025. Counts for Fenland across the years:&#10;2022 = 249&#10;2023 = 257&#10;2024 = 270&#10;2025 = 339">
            <a:extLst>
              <a:ext uri="{FF2B5EF4-FFF2-40B4-BE49-F238E27FC236}">
                <a16:creationId xmlns:a16="http://schemas.microsoft.com/office/drawing/2014/main" id="{B7F5FB79-90E6-F9A5-F802-F44EC64AA157}"/>
              </a:ext>
            </a:extLst>
          </p:cNvPr>
          <p:cNvPicPr>
            <a:picLocks noChangeAspect="1"/>
          </p:cNvPicPr>
          <p:nvPr/>
        </p:nvPicPr>
        <p:blipFill>
          <a:blip r:embed="rId4"/>
          <a:stretch>
            <a:fillRect/>
          </a:stretch>
        </p:blipFill>
        <p:spPr>
          <a:xfrm>
            <a:off x="191392" y="2326909"/>
            <a:ext cx="7449607" cy="3530967"/>
          </a:xfrm>
          <a:prstGeom prst="rect">
            <a:avLst/>
          </a:prstGeom>
        </p:spPr>
      </p:pic>
    </p:spTree>
    <p:extLst>
      <p:ext uri="{BB962C8B-B14F-4D97-AF65-F5344CB8AC3E}">
        <p14:creationId xmlns:p14="http://schemas.microsoft.com/office/powerpoint/2010/main" val="1047786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FCB19-7414-B0B9-B280-2E7F9E512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18BF7-74FF-0E43-549A-A9C3A43495FB}"/>
              </a:ext>
            </a:extLst>
          </p:cNvPr>
          <p:cNvSpPr>
            <a:spLocks noGrp="1"/>
          </p:cNvSpPr>
          <p:nvPr>
            <p:ph type="title"/>
          </p:nvPr>
        </p:nvSpPr>
        <p:spPr/>
        <p:txBody>
          <a:bodyPr/>
          <a:lstStyle/>
          <a:p>
            <a:r>
              <a:rPr lang="en-GB"/>
              <a:t>8.7 Domestic Abuse</a:t>
            </a:r>
          </a:p>
        </p:txBody>
      </p:sp>
      <p:sp>
        <p:nvSpPr>
          <p:cNvPr id="5" name="TextBox 4">
            <a:extLst>
              <a:ext uri="{FF2B5EF4-FFF2-40B4-BE49-F238E27FC236}">
                <a16:creationId xmlns:a16="http://schemas.microsoft.com/office/drawing/2014/main" id="{2BED53FD-3777-B405-EDF7-215B119DE39E}"/>
              </a:ext>
            </a:extLst>
          </p:cNvPr>
          <p:cNvSpPr txBox="1"/>
          <p:nvPr/>
        </p:nvSpPr>
        <p:spPr>
          <a:xfrm>
            <a:off x="225881" y="1489427"/>
            <a:ext cx="632246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mj-lt"/>
                <a:cs typeface="Arial" panose="020B0604020202020204" pitchFamily="34" charset="0"/>
              </a:rPr>
              <a:t>Table 4: Police recorded Domestic Abuse (</a:t>
            </a:r>
            <a:r>
              <a:rPr lang="en-GB" sz="1600" b="1">
                <a:solidFill>
                  <a:schemeClr val="tx1"/>
                </a:solidFill>
                <a:latin typeface="+mj-lt"/>
              </a:rPr>
              <a:t>DA) incidents and crimes recorded in Fenland, </a:t>
            </a:r>
            <a:r>
              <a:rPr lang="en-GB" sz="1600" b="1">
                <a:solidFill>
                  <a:schemeClr val="tx1"/>
                </a:solidFill>
                <a:latin typeface="+mj-lt"/>
                <a:cs typeface="Arial" panose="020B0604020202020204" pitchFamily="34" charset="0"/>
              </a:rPr>
              <a:t>2022 to 2025</a:t>
            </a:r>
            <a:endParaRPr lang="en-GB" sz="1600" b="1">
              <a:solidFill>
                <a:schemeClr val="tx1"/>
              </a:solidFill>
              <a:latin typeface="+mj-lt"/>
            </a:endParaRPr>
          </a:p>
        </p:txBody>
      </p:sp>
      <p:sp>
        <p:nvSpPr>
          <p:cNvPr id="6" name="TextBox 5">
            <a:extLst>
              <a:ext uri="{FF2B5EF4-FFF2-40B4-BE49-F238E27FC236}">
                <a16:creationId xmlns:a16="http://schemas.microsoft.com/office/drawing/2014/main" id="{6D01A6CD-F845-36D8-B22A-7CDCA6AB41F7}"/>
              </a:ext>
            </a:extLst>
          </p:cNvPr>
          <p:cNvSpPr txBox="1"/>
          <p:nvPr/>
        </p:nvSpPr>
        <p:spPr>
          <a:xfrm>
            <a:off x="7053943" y="1951985"/>
            <a:ext cx="4909457" cy="3016210"/>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Overall, domestic abuse (DA) crimes and incidents saw a 13% increase between 2024 and 2025 (+</a:t>
            </a:r>
            <a:r>
              <a:rPr lang="en-GB" sz="1600">
                <a:cs typeface="Arial" panose="020B0604020202020204" pitchFamily="34" charset="0"/>
              </a:rPr>
              <a:t>288)</a:t>
            </a:r>
            <a:r>
              <a:rPr lang="en-GB" sz="160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DA marked crimes increased between 2024 and 2025 (+11%, +147 crimes); this was after year-on-year decreases between 2022 and 2024. Despite this increase counts remain slightly lower than seen in 2022 (-4%, -55 crimes).</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D3B141B-C94D-6853-E640-B6692FEDCFB6}"/>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a:t>
            </a:r>
            <a:r>
              <a:rPr lang="en-US" sz="1100">
                <a:latin typeface="+mn-lt"/>
              </a:rPr>
              <a:t>Table</a:t>
            </a:r>
            <a:r>
              <a:rPr lang="en-US" sz="1100" kern="1200">
                <a:latin typeface="+mn-lt"/>
                <a:ea typeface="+mn-ea"/>
                <a:cs typeface="+mn-cs"/>
              </a:rPr>
              <a: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A5D3AEFA-D359-796F-8653-39B098364AA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descr="A table showing police‑recorded Domestic Abuse (DA) incidents and crimes in Fenland between 2022 and 2025.&#10;Total police‑recorded DA incidents and crimes were as follows:&#10;2022 = 2,405&#10;2023 = 2,222&#10;2024 = 2,154&#10;2025 = 2,442&#10;Total DA‑marked crimes were:&#10;2022 = 1,564&#10;2023 = 1,410&#10;2024 = 1,362&#10;2025 = 1,509&#10;Total DA incidents were:&#10;2022 = 1,867&#10;2023 = 1,764&#10;2024 = 1,725&#10;2025 = 1,914&#10;Incidents resulting in a crime being recorded were:&#10;2022 = 1,026&#10;2023 = 952&#10;2024 = 933&#10;2025 = 981&#10;Incidents remaining as incident only were:&#10;2022 = 841&#10;2023 = 812&#10;2024 = 792&#10;2025 = 933&#10;The proportion of incidents that were recorded as crimes was:&#10;2022 = 55 percent&#10;2023 = 54 percent&#10;2024 = 54 percent&#10;2025 = 51 percent&#10;">
            <a:extLst>
              <a:ext uri="{FF2B5EF4-FFF2-40B4-BE49-F238E27FC236}">
                <a16:creationId xmlns:a16="http://schemas.microsoft.com/office/drawing/2014/main" id="{AA52D59D-F122-DBF8-CFC0-DCF1C45FB2AA}"/>
              </a:ext>
            </a:extLst>
          </p:cNvPr>
          <p:cNvGraphicFramePr>
            <a:graphicFrameLocks noGrp="1"/>
          </p:cNvGraphicFramePr>
          <p:nvPr>
            <p:extLst>
              <p:ext uri="{D42A27DB-BD31-4B8C-83A1-F6EECF244321}">
                <p14:modId xmlns:p14="http://schemas.microsoft.com/office/powerpoint/2010/main" val="1609459348"/>
              </p:ext>
            </p:extLst>
          </p:nvPr>
        </p:nvGraphicFramePr>
        <p:xfrm>
          <a:off x="228600" y="2074201"/>
          <a:ext cx="6553200" cy="2664480"/>
        </p:xfrm>
        <a:graphic>
          <a:graphicData uri="http://schemas.openxmlformats.org/drawingml/2006/table">
            <a:tbl>
              <a:tblPr>
                <a:tableStyleId>{5940675A-B579-460E-94D1-54222C63F5DA}</a:tableStyleId>
              </a:tblPr>
              <a:tblGrid>
                <a:gridCol w="3829792">
                  <a:extLst>
                    <a:ext uri="{9D8B030D-6E8A-4147-A177-3AD203B41FA5}">
                      <a16:colId xmlns:a16="http://schemas.microsoft.com/office/drawing/2014/main" val="383888538"/>
                    </a:ext>
                  </a:extLst>
                </a:gridCol>
                <a:gridCol w="680852">
                  <a:extLst>
                    <a:ext uri="{9D8B030D-6E8A-4147-A177-3AD203B41FA5}">
                      <a16:colId xmlns:a16="http://schemas.microsoft.com/office/drawing/2014/main" val="2173574523"/>
                    </a:ext>
                  </a:extLst>
                </a:gridCol>
                <a:gridCol w="680852">
                  <a:extLst>
                    <a:ext uri="{9D8B030D-6E8A-4147-A177-3AD203B41FA5}">
                      <a16:colId xmlns:a16="http://schemas.microsoft.com/office/drawing/2014/main" val="2710393918"/>
                    </a:ext>
                  </a:extLst>
                </a:gridCol>
                <a:gridCol w="680852">
                  <a:extLst>
                    <a:ext uri="{9D8B030D-6E8A-4147-A177-3AD203B41FA5}">
                      <a16:colId xmlns:a16="http://schemas.microsoft.com/office/drawing/2014/main" val="807388378"/>
                    </a:ext>
                  </a:extLst>
                </a:gridCol>
                <a:gridCol w="680852">
                  <a:extLst>
                    <a:ext uri="{9D8B030D-6E8A-4147-A177-3AD203B41FA5}">
                      <a16:colId xmlns:a16="http://schemas.microsoft.com/office/drawing/2014/main" val="436284031"/>
                    </a:ext>
                  </a:extLst>
                </a:gridCol>
              </a:tblGrid>
              <a:tr h="273039">
                <a:tc>
                  <a:txBody>
                    <a:bodyPr/>
                    <a:lstStyle/>
                    <a:p>
                      <a:pPr algn="l" fontAlgn="b">
                        <a:buNone/>
                      </a:pPr>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1" u="none" strike="noStrike">
                          <a:effectLst/>
                        </a:rPr>
                        <a:t>2022</a:t>
                      </a:r>
                      <a:endParaRPr lang="en-GB"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1" u="none" strike="noStrike">
                          <a:effectLst/>
                        </a:rPr>
                        <a:t>2023</a:t>
                      </a:r>
                      <a:endParaRPr lang="en-GB"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1" u="none" strike="noStrike">
                          <a:effectLst/>
                        </a:rPr>
                        <a:t>2024</a:t>
                      </a:r>
                      <a:endParaRPr lang="en-GB"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1" u="none" strike="noStrike">
                          <a:effectLst/>
                        </a:rPr>
                        <a:t>2025</a:t>
                      </a:r>
                      <a:endParaRPr lang="en-GB" sz="16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68130978"/>
                  </a:ext>
                </a:extLst>
              </a:tr>
              <a:tr h="483046">
                <a:tc>
                  <a:txBody>
                    <a:bodyPr/>
                    <a:lstStyle/>
                    <a:p>
                      <a:pPr algn="l" fontAlgn="b">
                        <a:buNone/>
                      </a:pPr>
                      <a:r>
                        <a:rPr lang="en-GB" sz="1600" u="none" strike="noStrike">
                          <a:effectLst/>
                        </a:rPr>
                        <a:t>Total police recorded DA (non-</a:t>
                      </a:r>
                      <a:r>
                        <a:rPr lang="en-GB" sz="1600" u="none" strike="noStrike" err="1">
                          <a:effectLst/>
                        </a:rPr>
                        <a:t>crimed</a:t>
                      </a:r>
                      <a:r>
                        <a:rPr lang="en-GB" sz="1600" u="none" strike="noStrike">
                          <a:effectLst/>
                        </a:rPr>
                        <a:t> incidents &amp; crimes)</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2405</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2222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2154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2442</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74428388"/>
                  </a:ext>
                </a:extLst>
              </a:tr>
              <a:tr h="273039">
                <a:tc>
                  <a:txBody>
                    <a:bodyPr/>
                    <a:lstStyle/>
                    <a:p>
                      <a:pPr algn="l" fontAlgn="b">
                        <a:buNone/>
                      </a:pPr>
                      <a:r>
                        <a:rPr lang="en-GB" sz="1600" u="none" strike="noStrike">
                          <a:effectLst/>
                        </a:rPr>
                        <a:t>Total DA marked crimes</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1564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1410</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1362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1509</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76117185"/>
                  </a:ext>
                </a:extLst>
              </a:tr>
              <a:tr h="273039">
                <a:tc>
                  <a:txBody>
                    <a:bodyPr/>
                    <a:lstStyle/>
                    <a:p>
                      <a:pPr algn="l" fontAlgn="b">
                        <a:buNone/>
                      </a:pPr>
                      <a:r>
                        <a:rPr lang="en-GB" sz="1600" u="none" strike="noStrike">
                          <a:effectLst/>
                        </a:rPr>
                        <a:t>Total DA incidents</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1867</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1764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1725</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1914</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03414261"/>
                  </a:ext>
                </a:extLst>
              </a:tr>
              <a:tr h="539147">
                <a:tc>
                  <a:txBody>
                    <a:bodyPr/>
                    <a:lstStyle/>
                    <a:p>
                      <a:pPr algn="l" fontAlgn="b">
                        <a:buNone/>
                      </a:pPr>
                      <a:r>
                        <a:rPr lang="en-GB" sz="1600" u="none" strike="noStrike">
                          <a:effectLst/>
                        </a:rPr>
                        <a:t>Incidents that result in a crime being recorded</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1026</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952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933</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981</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01949668"/>
                  </a:ext>
                </a:extLst>
              </a:tr>
              <a:tr h="273039">
                <a:tc>
                  <a:txBody>
                    <a:bodyPr/>
                    <a:lstStyle/>
                    <a:p>
                      <a:pPr algn="l" fontAlgn="b">
                        <a:buNone/>
                      </a:pPr>
                      <a:r>
                        <a:rPr lang="en-GB" sz="1600" u="none" strike="noStrike">
                          <a:effectLst/>
                        </a:rPr>
                        <a:t>Incidents that remain as incident only</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841</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812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792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933</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75444188"/>
                  </a:ext>
                </a:extLst>
              </a:tr>
              <a:tr h="539147">
                <a:tc>
                  <a:txBody>
                    <a:bodyPr/>
                    <a:lstStyle/>
                    <a:p>
                      <a:pPr algn="l" fontAlgn="b">
                        <a:buNone/>
                      </a:pPr>
                      <a:r>
                        <a:rPr lang="en-GB" sz="1600" u="none" strike="noStrike">
                          <a:effectLst/>
                        </a:rPr>
                        <a:t>Proportion of incidents that were 'crimed'</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55%</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54%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54%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51%</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27744794"/>
                  </a:ext>
                </a:extLst>
              </a:tr>
            </a:tbl>
          </a:graphicData>
        </a:graphic>
      </p:graphicFrame>
    </p:spTree>
    <p:extLst>
      <p:ext uri="{BB962C8B-B14F-4D97-AF65-F5344CB8AC3E}">
        <p14:creationId xmlns:p14="http://schemas.microsoft.com/office/powerpoint/2010/main" val="918360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9FE8-97E6-9931-B695-2F50483D0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DEF50-1796-0969-40F6-1FC070043D60}"/>
              </a:ext>
            </a:extLst>
          </p:cNvPr>
          <p:cNvSpPr>
            <a:spLocks noGrp="1"/>
          </p:cNvSpPr>
          <p:nvPr>
            <p:ph type="title"/>
          </p:nvPr>
        </p:nvSpPr>
        <p:spPr/>
        <p:txBody>
          <a:bodyPr/>
          <a:lstStyle/>
          <a:p>
            <a:r>
              <a:rPr lang="en-GB"/>
              <a:t>8.7 Domestic Abuse</a:t>
            </a:r>
          </a:p>
        </p:txBody>
      </p:sp>
      <p:sp>
        <p:nvSpPr>
          <p:cNvPr id="5" name="TextBox 4" descr="Line graph showing police‑recorded Domestic Abuse (DA) crimes and incidents (non‑crimed only) in Fenland from 2022 to 2025. The graph includes a dark blue line for incidents, a light blue line for crimes, and an orange line for the total. Incidents and crimes both decrease slightly between 2022 and 2024 before increasing in 2025. Overall, the total number of DA‑related crimes and incidents shows a decline up to 2024 followed by a noticeable rise in 2025">
            <a:extLst>
              <a:ext uri="{FF2B5EF4-FFF2-40B4-BE49-F238E27FC236}">
                <a16:creationId xmlns:a16="http://schemas.microsoft.com/office/drawing/2014/main" id="{6B6C284A-ABAF-13AC-0019-53C8E6F920F3}"/>
              </a:ext>
            </a:extLst>
          </p:cNvPr>
          <p:cNvSpPr txBox="1"/>
          <p:nvPr/>
        </p:nvSpPr>
        <p:spPr>
          <a:xfrm>
            <a:off x="225881" y="1489427"/>
            <a:ext cx="6588830"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12: Police recorded Domestic Abuse (DA) crimes and incidents (non-</a:t>
            </a:r>
            <a:r>
              <a:rPr lang="en-GB" sz="1600" b="1" err="1">
                <a:solidFill>
                  <a:schemeClr val="tx1"/>
                </a:solidFill>
                <a:latin typeface="Arial" panose="020B0604020202020204" pitchFamily="34" charset="0"/>
                <a:cs typeface="Arial" panose="020B0604020202020204" pitchFamily="34" charset="0"/>
              </a:rPr>
              <a:t>crimed</a:t>
            </a:r>
            <a:r>
              <a:rPr lang="en-GB" sz="1600" b="1">
                <a:solidFill>
                  <a:schemeClr val="tx1"/>
                </a:solidFill>
                <a:latin typeface="Arial" panose="020B0604020202020204" pitchFamily="34" charset="0"/>
                <a:cs typeface="Arial" panose="020B0604020202020204" pitchFamily="34" charset="0"/>
              </a:rPr>
              <a:t> only) in Fenland, 2022 to 2025</a:t>
            </a:r>
            <a:endParaRPr lang="en-GB" sz="2000" b="1">
              <a:solidFill>
                <a:schemeClr val="tx1"/>
              </a:solidFill>
            </a:endParaRPr>
          </a:p>
        </p:txBody>
      </p:sp>
      <p:sp>
        <p:nvSpPr>
          <p:cNvPr id="6" name="TextBox 5">
            <a:extLst>
              <a:ext uri="{FF2B5EF4-FFF2-40B4-BE49-F238E27FC236}">
                <a16:creationId xmlns:a16="http://schemas.microsoft.com/office/drawing/2014/main" id="{7938E692-BDC8-C355-3C62-2FCC33ED80D6}"/>
              </a:ext>
            </a:extLst>
          </p:cNvPr>
          <p:cNvSpPr txBox="1"/>
          <p:nvPr/>
        </p:nvSpPr>
        <p:spPr>
          <a:xfrm>
            <a:off x="7057570" y="2544566"/>
            <a:ext cx="4909457" cy="2277547"/>
          </a:xfrm>
          <a:prstGeom prst="rect">
            <a:avLst/>
          </a:prstGeom>
          <a:noFill/>
        </p:spPr>
        <p:txBody>
          <a:bodyPr wrap="square" rtlCol="0">
            <a:spAutoFit/>
          </a:bodyPr>
          <a:lstStyle/>
          <a:p>
            <a:pPr marL="171450" indent="-171450">
              <a:buFont typeface="Arial" panose="020B0604020202020204" pitchFamily="34" charset="0"/>
              <a:buChar char="•"/>
            </a:pPr>
            <a:r>
              <a:rPr lang="en-GB" sz="1600">
                <a:cs typeface="Arial" panose="020B0604020202020204" pitchFamily="34" charset="0"/>
              </a:rPr>
              <a:t>DA related incidents saw an increase of 11% between 2024 and 2025 (+189 incidents). This is the highest count seen over the last four years, as shown in Table 4.</a:t>
            </a:r>
          </a:p>
          <a:p>
            <a:endParaRPr lang="en-GB" sz="1600">
              <a:solidFill>
                <a:srgbClr val="FF0000"/>
              </a:solidFill>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Just over half of reported DA incidents were ‘</a:t>
            </a:r>
            <a:r>
              <a:rPr lang="en-GB" sz="1600" err="1">
                <a:cs typeface="Arial" panose="020B0604020202020204" pitchFamily="34" charset="0"/>
              </a:rPr>
              <a:t>crimed</a:t>
            </a:r>
            <a:r>
              <a:rPr lang="en-GB" sz="1600">
                <a:cs typeface="Arial" panose="020B0604020202020204" pitchFamily="34" charset="0"/>
              </a:rPr>
              <a:t>’ at 51%; this is the lowest proportion seen across the last four years.</a:t>
            </a:r>
          </a:p>
          <a:p>
            <a:endParaRPr lang="en-GB" sz="1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38EE280-536C-04FC-6295-6E170855B310}"/>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7" name="Action Button: Go Home 6">
            <a:hlinkClick r:id="rId3" action="ppaction://hlinksldjump" highlightClick="1"/>
            <a:extLst>
              <a:ext uri="{FF2B5EF4-FFF2-40B4-BE49-F238E27FC236}">
                <a16:creationId xmlns:a16="http://schemas.microsoft.com/office/drawing/2014/main" id="{A0F810D5-8864-9EB4-73E6-3CAE7CC52D7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ine graph showing police‑recorded Domestic Abuse (DA) crimes and incidents (non‑crimed only) in Fenland from 2022 to 2025. The graph includes a dark blue line for incidents, a light blue line for crimes, and an orange line for the total. Incidents and crimes both decrease slightly between 2022 and 2024 before increasing in 2025. Overall, the total number of DA‑related crimes and incidents shows a decline up to 2024 followed by a noticeable rise in 2025">
            <a:extLst>
              <a:ext uri="{FF2B5EF4-FFF2-40B4-BE49-F238E27FC236}">
                <a16:creationId xmlns:a16="http://schemas.microsoft.com/office/drawing/2014/main" id="{E892B0D4-C9B1-E8E8-7111-F2603C7E14FE}"/>
              </a:ext>
            </a:extLst>
          </p:cNvPr>
          <p:cNvPicPr>
            <a:picLocks noChangeAspect="1"/>
          </p:cNvPicPr>
          <p:nvPr/>
        </p:nvPicPr>
        <p:blipFill>
          <a:blip r:embed="rId4"/>
          <a:stretch>
            <a:fillRect/>
          </a:stretch>
        </p:blipFill>
        <p:spPr>
          <a:xfrm>
            <a:off x="225881" y="2152318"/>
            <a:ext cx="6490518" cy="3216255"/>
          </a:xfrm>
          <a:prstGeom prst="rect">
            <a:avLst/>
          </a:prstGeom>
        </p:spPr>
      </p:pic>
    </p:spTree>
    <p:extLst>
      <p:ext uri="{BB962C8B-B14F-4D97-AF65-F5344CB8AC3E}">
        <p14:creationId xmlns:p14="http://schemas.microsoft.com/office/powerpoint/2010/main" val="3501564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29A2C-DCB7-81D2-B2C4-02E16652C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995BE-0D5C-518D-3B45-2D44665C65F2}"/>
              </a:ext>
            </a:extLst>
          </p:cNvPr>
          <p:cNvSpPr>
            <a:spLocks noGrp="1"/>
          </p:cNvSpPr>
          <p:nvPr>
            <p:ph type="title"/>
          </p:nvPr>
        </p:nvSpPr>
        <p:spPr/>
        <p:txBody>
          <a:bodyPr/>
          <a:lstStyle/>
          <a:p>
            <a:r>
              <a:rPr lang="en-GB"/>
              <a:t>8.7 Domestic Abuse</a:t>
            </a:r>
          </a:p>
        </p:txBody>
      </p:sp>
      <p:sp>
        <p:nvSpPr>
          <p:cNvPr id="5" name="TextBox 4">
            <a:extLst>
              <a:ext uri="{FF2B5EF4-FFF2-40B4-BE49-F238E27FC236}">
                <a16:creationId xmlns:a16="http://schemas.microsoft.com/office/drawing/2014/main" id="{10DB8BDC-82EF-BA1A-EF4E-88C9FE75EAFB}"/>
              </a:ext>
            </a:extLst>
          </p:cNvPr>
          <p:cNvSpPr txBox="1"/>
          <p:nvPr/>
        </p:nvSpPr>
        <p:spPr>
          <a:xfrm>
            <a:off x="206229" y="1724339"/>
            <a:ext cx="781662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13: Crime type breakdown of Domestic Abuse (DA) related offences recorded in Fenland, 2022 to 2025</a:t>
            </a:r>
            <a:endParaRPr lang="en-GB" sz="2000" b="1">
              <a:solidFill>
                <a:schemeClr val="tx1"/>
              </a:solidFill>
            </a:endParaRPr>
          </a:p>
        </p:txBody>
      </p:sp>
      <p:sp>
        <p:nvSpPr>
          <p:cNvPr id="8" name="Rectangle 1">
            <a:extLst>
              <a:ext uri="{FF2B5EF4-FFF2-40B4-BE49-F238E27FC236}">
                <a16:creationId xmlns:a16="http://schemas.microsoft.com/office/drawing/2014/main" id="{72A1CE60-ECCB-A7CF-797B-D304BB577EA4}"/>
              </a:ext>
            </a:extLst>
          </p:cNvPr>
          <p:cNvSpPr>
            <a:spLocks noChangeArrowheads="1"/>
          </p:cNvSpPr>
          <p:nvPr/>
        </p:nvSpPr>
        <p:spPr bwMode="auto">
          <a:xfrm>
            <a:off x="8186057" y="2561919"/>
            <a:ext cx="3924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effectLst/>
                <a:latin typeface="Arial" panose="020B0604020202020204" pitchFamily="34" charset="0"/>
                <a:ea typeface="Calibri" panose="020F0502020204030204" pitchFamily="34" charset="0"/>
                <a:cs typeface="Arial" panose="020B0604020202020204" pitchFamily="34" charset="0"/>
              </a:rPr>
              <a:t>Similarly to national figures for YE September 2025 (ONS, 2026a), the crime type with the highest proportion is violence against the person (VAP) offences. VAP accounted for 77% of the DA marked crimes in 2025.</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600" b="0" i="0" u="none" strike="noStrike" cap="none" normalizeH="0" baseline="0">
              <a:ln>
                <a:noFill/>
              </a:ln>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effectLst/>
                <a:latin typeface="Arial" panose="020B0604020202020204" pitchFamily="34" charset="0"/>
                <a:ea typeface="Calibri" panose="020F0502020204030204" pitchFamily="34" charset="0"/>
                <a:cs typeface="Arial" panose="020B0604020202020204" pitchFamily="34" charset="0"/>
              </a:rPr>
              <a:t>Sexual offences accounted for the second highest proportion (6</a:t>
            </a:r>
            <a:r>
              <a:rPr lang="en-GB" altLang="en-US" sz="1600">
                <a:ea typeface="Calibri" panose="020F0502020204030204" pitchFamily="34" charset="0"/>
                <a:cs typeface="Arial" panose="020B0604020202020204" pitchFamily="34" charset="0"/>
              </a:rPr>
              <a:t>%). </a:t>
            </a:r>
            <a:endParaRPr kumimoji="0" lang="en-GB" altLang="en-US" sz="1600" b="0" i="0" u="none" strike="noStrike" cap="none" normalizeH="0" baseline="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31FB197C-3CC8-331C-7561-578B6483EA5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6" name="Action Button: Go Home 5">
            <a:hlinkClick r:id="rId2" action="ppaction://hlinksldjump" highlightClick="1"/>
            <a:extLst>
              <a:ext uri="{FF2B5EF4-FFF2-40B4-BE49-F238E27FC236}">
                <a16:creationId xmlns:a16="http://schemas.microsoft.com/office/drawing/2014/main" id="{09EA951F-17F8-9657-0BAC-03DFAEB8C7F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orizontal stacked bar chart showing the proportion of domestic abuse–related offences by offence group from 2022 to 2025. Violence against the person makes up the largest share each year. Proportions for violence against the person are as follows:&#10;2022 – approximately 78 percent&#10;2023 – approximately 77 percent&#10;2024 – approximately 78 percent&#10;2025 – approximately 77 percent&#10;All other offence groups each account for relatively small proportions individually, with little variation across the period.">
            <a:extLst>
              <a:ext uri="{FF2B5EF4-FFF2-40B4-BE49-F238E27FC236}">
                <a16:creationId xmlns:a16="http://schemas.microsoft.com/office/drawing/2014/main" id="{1609D7A3-870C-B73D-0D77-E234DF2CAA8E}"/>
              </a:ext>
            </a:extLst>
          </p:cNvPr>
          <p:cNvPicPr>
            <a:picLocks noChangeAspect="1"/>
          </p:cNvPicPr>
          <p:nvPr/>
        </p:nvPicPr>
        <p:blipFill>
          <a:blip r:embed="rId3"/>
          <a:stretch>
            <a:fillRect/>
          </a:stretch>
        </p:blipFill>
        <p:spPr>
          <a:xfrm>
            <a:off x="206228" y="2342764"/>
            <a:ext cx="7602977" cy="3208949"/>
          </a:xfrm>
          <a:prstGeom prst="rect">
            <a:avLst/>
          </a:prstGeom>
        </p:spPr>
      </p:pic>
    </p:spTree>
    <p:extLst>
      <p:ext uri="{BB962C8B-B14F-4D97-AF65-F5344CB8AC3E}">
        <p14:creationId xmlns:p14="http://schemas.microsoft.com/office/powerpoint/2010/main" val="402945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8A6FB-8DEB-74C0-7899-ABBF10930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55AE9-CF62-A8F3-8921-2BBEA6FEFEF2}"/>
              </a:ext>
            </a:extLst>
          </p:cNvPr>
          <p:cNvSpPr>
            <a:spLocks noGrp="1"/>
          </p:cNvSpPr>
          <p:nvPr>
            <p:ph type="title"/>
          </p:nvPr>
        </p:nvSpPr>
        <p:spPr/>
        <p:txBody>
          <a:bodyPr/>
          <a:lstStyle/>
          <a:p>
            <a:r>
              <a:rPr lang="en-GB"/>
              <a:t>8.7 Domestic Abuse</a:t>
            </a:r>
          </a:p>
        </p:txBody>
      </p:sp>
      <p:sp>
        <p:nvSpPr>
          <p:cNvPr id="4" name="TextBox 3">
            <a:extLst>
              <a:ext uri="{FF2B5EF4-FFF2-40B4-BE49-F238E27FC236}">
                <a16:creationId xmlns:a16="http://schemas.microsoft.com/office/drawing/2014/main" id="{858640EE-E6EC-9349-1246-6CF9A7F640E2}"/>
              </a:ext>
            </a:extLst>
          </p:cNvPr>
          <p:cNvSpPr txBox="1"/>
          <p:nvPr/>
        </p:nvSpPr>
        <p:spPr>
          <a:xfrm>
            <a:off x="374736" y="1984454"/>
            <a:ext cx="640706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5: Rate per 1,000 population of domestic abuse (incidents and crimes), 2022 to 2025</a:t>
            </a:r>
            <a:endParaRPr lang="en-GB" sz="2000" b="1">
              <a:solidFill>
                <a:schemeClr val="tx1"/>
              </a:solidFill>
            </a:endParaRPr>
          </a:p>
        </p:txBody>
      </p:sp>
      <p:sp>
        <p:nvSpPr>
          <p:cNvPr id="10" name="TextBox 9">
            <a:extLst>
              <a:ext uri="{FF2B5EF4-FFF2-40B4-BE49-F238E27FC236}">
                <a16:creationId xmlns:a16="http://schemas.microsoft.com/office/drawing/2014/main" id="{0776EE17-3698-3986-1CE0-C1B700106E33}"/>
              </a:ext>
            </a:extLst>
          </p:cNvPr>
          <p:cNvSpPr txBox="1"/>
          <p:nvPr/>
        </p:nvSpPr>
        <p:spPr>
          <a:xfrm>
            <a:off x="8032830" y="2890391"/>
            <a:ext cx="3784434" cy="1077218"/>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As seen in Table 5, Fenland had the highest rate per 1,000 in 2025 (23.0). This was notably higher than the rate per 1,000 for Cambridgeshire (16.7). </a:t>
            </a:r>
          </a:p>
        </p:txBody>
      </p:sp>
      <p:sp>
        <p:nvSpPr>
          <p:cNvPr id="3" name="TextBox 2">
            <a:extLst>
              <a:ext uri="{FF2B5EF4-FFF2-40B4-BE49-F238E27FC236}">
                <a16:creationId xmlns:a16="http://schemas.microsoft.com/office/drawing/2014/main" id="{4C6F8793-F470-0E2E-5E7C-FABECE31ED9C}"/>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a:hlinkClick r:id="rId2" action="ppaction://hlinksldjump" highlightClick="1"/>
            <a:extLst>
              <a:ext uri="{FF2B5EF4-FFF2-40B4-BE49-F238E27FC236}">
                <a16:creationId xmlns:a16="http://schemas.microsoft.com/office/drawing/2014/main" id="{EA23F529-C76B-83A1-9C36-0F58D5DFB8C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omestic Abuse (DA) crime rates for all districts in Cambridgeshire between 2022 and 2025. Rates for Fenland across the years:&#10;2022 = 23.2&#10;2023 = 21.2&#10;2024 = 20.4&#10;2025 = 23.0&#10;Rates in 2025 were as follows:&#10;Cambridge = 16.9&#10;East Cambridgeshire = 14.6&#10;Fenland = 23.0&#10;Huntingdonshire = 17.2&#10;South Cambridgeshire = 13.2&#10;Cambridgeshire = 16.7">
            <a:extLst>
              <a:ext uri="{FF2B5EF4-FFF2-40B4-BE49-F238E27FC236}">
                <a16:creationId xmlns:a16="http://schemas.microsoft.com/office/drawing/2014/main" id="{1A3CB316-17B8-E178-6C80-75D891B47DF5}"/>
              </a:ext>
            </a:extLst>
          </p:cNvPr>
          <p:cNvPicPr>
            <a:picLocks noChangeAspect="1"/>
          </p:cNvPicPr>
          <p:nvPr/>
        </p:nvPicPr>
        <p:blipFill>
          <a:blip r:embed="rId3"/>
          <a:stretch>
            <a:fillRect/>
          </a:stretch>
        </p:blipFill>
        <p:spPr>
          <a:xfrm>
            <a:off x="374736" y="2659219"/>
            <a:ext cx="7272409" cy="1719543"/>
          </a:xfrm>
          <a:prstGeom prst="rect">
            <a:avLst/>
          </a:prstGeom>
        </p:spPr>
      </p:pic>
    </p:spTree>
    <p:extLst>
      <p:ext uri="{BB962C8B-B14F-4D97-AF65-F5344CB8AC3E}">
        <p14:creationId xmlns:p14="http://schemas.microsoft.com/office/powerpoint/2010/main" val="1168958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2FC9-5B50-C4A3-5B1C-D0D84BD5F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B1649-06CA-A022-8C9B-C4E7ACD0142C}"/>
              </a:ext>
            </a:extLst>
          </p:cNvPr>
          <p:cNvSpPr>
            <a:spLocks noGrp="1"/>
          </p:cNvSpPr>
          <p:nvPr>
            <p:ph type="title"/>
          </p:nvPr>
        </p:nvSpPr>
        <p:spPr/>
        <p:txBody>
          <a:bodyPr/>
          <a:lstStyle/>
          <a:p>
            <a:r>
              <a:rPr lang="en-GB"/>
              <a:t>8.8 Modern Slavery</a:t>
            </a:r>
          </a:p>
        </p:txBody>
      </p:sp>
      <p:sp>
        <p:nvSpPr>
          <p:cNvPr id="17" name="TextBox 16">
            <a:extLst>
              <a:ext uri="{FF2B5EF4-FFF2-40B4-BE49-F238E27FC236}">
                <a16:creationId xmlns:a16="http://schemas.microsoft.com/office/drawing/2014/main" id="{173D1455-4B73-1495-F646-DEEC7B196649}"/>
              </a:ext>
            </a:extLst>
          </p:cNvPr>
          <p:cNvSpPr txBox="1"/>
          <p:nvPr/>
        </p:nvSpPr>
        <p:spPr>
          <a:xfrm>
            <a:off x="216739" y="1376632"/>
            <a:ext cx="11758521" cy="4545347"/>
          </a:xfrm>
          <a:prstGeom prst="rect">
            <a:avLst/>
          </a:prstGeom>
          <a:noFill/>
        </p:spPr>
        <p:txBody>
          <a:bodyPr wrap="square">
            <a:spAutoFit/>
          </a:bodyPr>
          <a:lstStyle/>
          <a:p>
            <a:pPr>
              <a:lnSpc>
                <a:spcPct val="115000"/>
              </a:lnSpc>
              <a:spcAft>
                <a:spcPts val="1000"/>
              </a:spcAft>
              <a:buNone/>
            </a:pPr>
            <a:r>
              <a:rPr lang="en-GB" sz="1600">
                <a:effectLst/>
                <a:latin typeface="Arial" panose="020B0604020202020204" pitchFamily="34" charset="0"/>
                <a:ea typeface="Calibri" panose="020F0502020204030204" pitchFamily="34" charset="0"/>
                <a:cs typeface="Arial" panose="020B0604020202020204" pitchFamily="34" charset="0"/>
              </a:rPr>
              <a:t>The latest National Crime Agency (NCA) Strategic Assessment for 2025 highlighted issues that are influencing risk of exploitation, which local CSPs should be alert to:</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“Modern slavery refers to the exploitation of children and adults through slavery, servitude, or forced or compulsory labour” (NCA, 2025).</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National Referral Mechanism </a:t>
            </a:r>
            <a:r>
              <a:rPr lang="en-GB" sz="1600">
                <a:ea typeface="Calibri" panose="020F0502020204030204" pitchFamily="34" charset="0"/>
                <a:cs typeface="Arial" panose="020B0604020202020204" pitchFamily="34" charset="0"/>
              </a:rPr>
              <a:t>(NRM) </a:t>
            </a:r>
            <a:r>
              <a:rPr lang="en-GB" sz="1600">
                <a:effectLst/>
                <a:latin typeface="Arial" panose="020B0604020202020204" pitchFamily="34" charset="0"/>
                <a:ea typeface="Calibri" panose="020F0502020204030204" pitchFamily="34" charset="0"/>
                <a:cs typeface="Arial" panose="020B0604020202020204" pitchFamily="34" charset="0"/>
              </a:rPr>
              <a:t>is a framework to identify potential victims of modern slavery and human trafficking and ensure they receive the appropriate support. In the year ending September 2024, 8,156 referrals were made to the NRM reporting exploitation entirely within the UK. Of these 8,156 referrals, 54% (4,415</a:t>
            </a:r>
            <a:r>
              <a:rPr lang="en-GB" sz="1600">
                <a:ea typeface="Calibri" panose="020F0502020204030204" pitchFamily="34" charset="0"/>
                <a:cs typeface="Arial" panose="020B0604020202020204" pitchFamily="34" charset="0"/>
              </a:rPr>
              <a:t>) </a:t>
            </a:r>
            <a:r>
              <a:rPr lang="en-GB" sz="1600">
                <a:effectLst/>
                <a:latin typeface="Arial" panose="020B0604020202020204" pitchFamily="34" charset="0"/>
                <a:ea typeface="Calibri" panose="020F0502020204030204" pitchFamily="34" charset="0"/>
                <a:cs typeface="Arial" panose="020B0604020202020204" pitchFamily="34" charset="0"/>
              </a:rPr>
              <a:t>were for UK nationals, and in 58% (4,697 of 8,156), the potential victim reported exploitation as a child </a:t>
            </a:r>
            <a:r>
              <a:rPr lang="en-GB" sz="1600">
                <a:ea typeface="Calibri" panose="020F0502020204030204" pitchFamily="34" charset="0"/>
                <a:cs typeface="Arial" panose="020B0604020202020204" pitchFamily="34" charset="0"/>
              </a:rPr>
              <a:t>(NCA, 2025).</a:t>
            </a:r>
          </a:p>
          <a:p>
            <a:pPr marL="285750" indent="-285750">
              <a:lnSpc>
                <a:spcPct val="115000"/>
              </a:lnSpc>
              <a:spcAft>
                <a:spcPts val="1000"/>
              </a:spcAft>
              <a:buFont typeface="Arial" panose="020B0604020202020204" pitchFamily="34" charset="0"/>
              <a:buChar char="•"/>
            </a:pPr>
            <a:r>
              <a:rPr lang="en-GB" sz="1600"/>
              <a:t>Adult victims are typically vulnerable due to debt and unemployment, and other economic factors. In some cases, victims are also vulnerable through factors such as homelessness, learning difficulties or disabilities, mental ill-health, or substance dependency or misuse. Similarly, these factors may also apply to child victims, who are also often vulnerable through their age, and factors such as family breakdown, persistent absence from school, and social isolation from peers.</a:t>
            </a:r>
          </a:p>
          <a:p>
            <a:pPr>
              <a:lnSpc>
                <a:spcPct val="115000"/>
              </a:lnSpc>
              <a:spcAft>
                <a:spcPts val="1000"/>
              </a:spcAft>
            </a:pPr>
            <a:r>
              <a:rPr lang="en-GB" sz="1600">
                <a:effectLst/>
                <a:latin typeface="Arial" panose="020B0604020202020204" pitchFamily="34" charset="0"/>
                <a:ea typeface="Calibri" panose="020F0502020204030204" pitchFamily="34" charset="0"/>
                <a:cs typeface="Arial" panose="020B0604020202020204" pitchFamily="34" charset="0"/>
              </a:rPr>
              <a:t>The CSP should also be aware </a:t>
            </a:r>
            <a:r>
              <a:rPr lang="en-GB" sz="1600">
                <a:ea typeface="Calibri" panose="020F0502020204030204" pitchFamily="34" charset="0"/>
                <a:cs typeface="Arial" panose="020B0604020202020204" pitchFamily="34" charset="0"/>
              </a:rPr>
              <a:t>of sectors in which work is often informal or short-term, such as agriculture, beauty services, construction, food processing and preparation, and hand car washes, are particularly vulnerable to labour exploitation.</a:t>
            </a:r>
            <a:endParaRPr lang="en-GB" sz="1600">
              <a:effectLst/>
              <a:latin typeface="Arial" panose="020B0604020202020204" pitchFamily="34" charset="0"/>
              <a:ea typeface="Calibri" panose="020F0502020204030204" pitchFamily="34" charset="0"/>
              <a:cs typeface="Arial" panose="020B0604020202020204" pitchFamily="34" charset="0"/>
            </a:endParaRPr>
          </a:p>
        </p:txBody>
      </p:sp>
      <p:sp>
        <p:nvSpPr>
          <p:cNvPr id="4" name="Action Button: Go Home 3">
            <a:hlinkClick r:id="rId3" action="ppaction://hlinksldjump" highlightClick="1"/>
            <a:extLst>
              <a:ext uri="{FF2B5EF4-FFF2-40B4-BE49-F238E27FC236}">
                <a16:creationId xmlns:a16="http://schemas.microsoft.com/office/drawing/2014/main" id="{391AA543-F5B2-3EA0-4E48-6F909DA03455}"/>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447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C91C-828F-BB4A-4B90-09799759BE04}"/>
              </a:ext>
            </a:extLst>
          </p:cNvPr>
          <p:cNvSpPr>
            <a:spLocks noGrp="1"/>
          </p:cNvSpPr>
          <p:nvPr>
            <p:ph type="title"/>
          </p:nvPr>
        </p:nvSpPr>
        <p:spPr>
          <a:xfrm>
            <a:off x="633413" y="476250"/>
            <a:ext cx="10515600" cy="677636"/>
          </a:xfrm>
        </p:spPr>
        <p:txBody>
          <a:bodyPr/>
          <a:lstStyle/>
          <a:p>
            <a:r>
              <a:rPr lang="en-GB"/>
              <a:t>1. Purpose</a:t>
            </a:r>
          </a:p>
        </p:txBody>
      </p:sp>
      <p:sp>
        <p:nvSpPr>
          <p:cNvPr id="3" name="Content Placeholder 2">
            <a:extLst>
              <a:ext uri="{FF2B5EF4-FFF2-40B4-BE49-F238E27FC236}">
                <a16:creationId xmlns:a16="http://schemas.microsoft.com/office/drawing/2014/main" id="{6105FBB7-C560-744F-9F71-BB7BBA7065F1}"/>
              </a:ext>
            </a:extLst>
          </p:cNvPr>
          <p:cNvSpPr>
            <a:spLocks noGrp="1"/>
          </p:cNvSpPr>
          <p:nvPr>
            <p:ph idx="1"/>
          </p:nvPr>
        </p:nvSpPr>
        <p:spPr>
          <a:xfrm>
            <a:off x="633412" y="1709057"/>
            <a:ext cx="5321074" cy="3375964"/>
          </a:xfrm>
        </p:spPr>
        <p:txBody>
          <a:bodyPr/>
          <a:lstStyle/>
          <a:p>
            <a:pPr marL="0" indent="0">
              <a:buNone/>
            </a:pPr>
            <a:r>
              <a:rPr lang="en-US"/>
              <a:t>The purpose of this strategic assessment is</a:t>
            </a:r>
          </a:p>
          <a:p>
            <a:r>
              <a:rPr lang="en-US" sz="2000"/>
              <a:t>To provide an evidence base for decision-making for the community safety partnership</a:t>
            </a:r>
          </a:p>
          <a:p>
            <a:r>
              <a:rPr lang="en-US" sz="2000"/>
              <a:t>To provide detailed analysis of specific issues</a:t>
            </a:r>
          </a:p>
          <a:p>
            <a:r>
              <a:rPr lang="en-US" sz="2000"/>
              <a:t>To help inform priorities going forward</a:t>
            </a:r>
          </a:p>
          <a:p>
            <a:r>
              <a:rPr lang="en-US" sz="2000"/>
              <a:t>To help facilitate discussion of the board to identify areas of concern</a:t>
            </a:r>
          </a:p>
        </p:txBody>
      </p:sp>
      <p:sp>
        <p:nvSpPr>
          <p:cNvPr id="7" name="Action Button: Go Home 6">
            <a:hlinkClick r:id="rId2" action="ppaction://hlinksldjump" highlightClick="1"/>
            <a:extLst>
              <a:ext uri="{FF2B5EF4-FFF2-40B4-BE49-F238E27FC236}">
                <a16:creationId xmlns:a16="http://schemas.microsoft.com/office/drawing/2014/main" id="{C94C3B3C-D195-AF56-F378-FC01C570ADAE}"/>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ular five‑stage delivery cycle for strategic assessment, progressing through Scan Evidence, Detailed Analysis, Agree Priorities, Deliver Actions, and Review.">
            <a:extLst>
              <a:ext uri="{FF2B5EF4-FFF2-40B4-BE49-F238E27FC236}">
                <a16:creationId xmlns:a16="http://schemas.microsoft.com/office/drawing/2014/main" id="{959222F6-AF86-6B3A-780E-B4900133760B}"/>
              </a:ext>
            </a:extLst>
          </p:cNvPr>
          <p:cNvPicPr>
            <a:picLocks noChangeAspect="1"/>
          </p:cNvPicPr>
          <p:nvPr/>
        </p:nvPicPr>
        <p:blipFill>
          <a:blip r:embed="rId3"/>
          <a:stretch>
            <a:fillRect/>
          </a:stretch>
        </p:blipFill>
        <p:spPr>
          <a:xfrm>
            <a:off x="6237516" y="1709057"/>
            <a:ext cx="5048955" cy="4134427"/>
          </a:xfrm>
          <a:prstGeom prst="rect">
            <a:avLst/>
          </a:prstGeom>
        </p:spPr>
      </p:pic>
    </p:spTree>
    <p:extLst>
      <p:ext uri="{BB962C8B-B14F-4D97-AF65-F5344CB8AC3E}">
        <p14:creationId xmlns:p14="http://schemas.microsoft.com/office/powerpoint/2010/main" val="3721294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3A240-1776-44A6-9D57-1A569220B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F3B50-641D-7C08-BC17-919E237CABCB}"/>
              </a:ext>
            </a:extLst>
          </p:cNvPr>
          <p:cNvSpPr>
            <a:spLocks noGrp="1"/>
          </p:cNvSpPr>
          <p:nvPr>
            <p:ph type="title"/>
          </p:nvPr>
        </p:nvSpPr>
        <p:spPr/>
        <p:txBody>
          <a:bodyPr/>
          <a:lstStyle/>
          <a:p>
            <a:r>
              <a:rPr lang="en-GB"/>
              <a:t>8.8 Modern Slavery</a:t>
            </a:r>
          </a:p>
        </p:txBody>
      </p:sp>
      <p:sp>
        <p:nvSpPr>
          <p:cNvPr id="17" name="TextBox 16">
            <a:extLst>
              <a:ext uri="{FF2B5EF4-FFF2-40B4-BE49-F238E27FC236}">
                <a16:creationId xmlns:a16="http://schemas.microsoft.com/office/drawing/2014/main" id="{53885F4C-CF94-20DE-CDB8-B8C23C8E4594}"/>
              </a:ext>
            </a:extLst>
          </p:cNvPr>
          <p:cNvSpPr txBox="1"/>
          <p:nvPr/>
        </p:nvSpPr>
        <p:spPr>
          <a:xfrm>
            <a:off x="174172" y="1358179"/>
            <a:ext cx="11843656" cy="5084982"/>
          </a:xfrm>
          <a:prstGeom prst="rect">
            <a:avLst/>
          </a:prstGeom>
          <a:noFill/>
        </p:spPr>
        <p:txBody>
          <a:bodyPr wrap="square">
            <a:spAutoFit/>
          </a:bodyPr>
          <a:lstStyle/>
          <a:p>
            <a:pPr>
              <a:lnSpc>
                <a:spcPct val="115000"/>
              </a:lnSpc>
              <a:spcAft>
                <a:spcPts val="1000"/>
              </a:spcAft>
              <a:buNone/>
            </a:pPr>
            <a:r>
              <a:rPr lang="en-GB" sz="1600">
                <a:effectLst/>
                <a:latin typeface="Arial" panose="020B0604020202020204" pitchFamily="34" charset="0"/>
                <a:ea typeface="Calibri" panose="020F0502020204030204" pitchFamily="34" charset="0"/>
                <a:cs typeface="Arial" panose="020B0604020202020204" pitchFamily="34" charset="0"/>
              </a:rPr>
              <a:t>Whilst district level data is not available, data is available on the NRM referrals made where Cambridgeshire Constabulary was the first responder. The Cambridgeshire Constabulary police force area covers both Cambridgeshire and Peterborough. The latest end of year summary available is for 2024. </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Of the 63 NRM referrals made by Cambridgeshire Constabulary in 2024, more than three quarters were males, accounting for 76% of referrals, a similar proportion recorded in 2023 (77%).  </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When looking at ages (at time of referral), 65% were adults (18 and over). Adult males accounted for almost half of the total referrals (48%).</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Almost half of referrals were from the UK (54%). The next most common nationalities were Albanian (8%), and Vietnamese (8%).</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most common exploitation type was “criminal exploitation” (56%).</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next most common exploitation type was “labour and criminal exploitation” (16%).</a:t>
            </a:r>
          </a:p>
          <a:p>
            <a:pPr>
              <a:lnSpc>
                <a:spcPct val="115000"/>
              </a:lnSpc>
              <a:spcAft>
                <a:spcPts val="800"/>
              </a:spcAft>
              <a:buNone/>
            </a:pPr>
            <a:r>
              <a:rPr lang="en-GB" sz="1600">
                <a:effectLst/>
                <a:latin typeface="Arial" panose="020B0604020202020204" pitchFamily="34" charset="0"/>
                <a:ea typeface="Calibri" panose="020F0502020204030204" pitchFamily="34" charset="0"/>
                <a:cs typeface="Arial" panose="020B0604020202020204" pitchFamily="34" charset="0"/>
              </a:rPr>
              <a:t>Of the 63 referrals where Cambridgeshire Constabulary were first responders, 89% were investigated by Cambridgeshire Constabulary, this is 56 referrals. In total, Cambridgeshire Constabulary investigated 159 referrals; in 2024, there were no referrals from Fenland District Council in this year.</a:t>
            </a:r>
          </a:p>
          <a:p>
            <a:pPr>
              <a:lnSpc>
                <a:spcPct val="115000"/>
              </a:lnSpc>
              <a:spcAft>
                <a:spcPts val="800"/>
              </a:spcAft>
              <a:buNone/>
            </a:pPr>
            <a:r>
              <a:rPr lang="en-GB" sz="1600">
                <a:effectLst/>
                <a:latin typeface="Arial" panose="020B0604020202020204" pitchFamily="34" charset="0"/>
                <a:ea typeface="Calibri" panose="020F0502020204030204" pitchFamily="34" charset="0"/>
                <a:cs typeface="Arial" panose="020B0604020202020204" pitchFamily="34" charset="0"/>
              </a:rPr>
              <a:t>(Home Office, 2025a; Home Office, 2025b).</a:t>
            </a:r>
          </a:p>
        </p:txBody>
      </p:sp>
      <p:sp>
        <p:nvSpPr>
          <p:cNvPr id="4" name="Action Button: Go Home 3">
            <a:hlinkClick r:id="rId3" action="ppaction://hlinksldjump" highlightClick="1"/>
            <a:extLst>
              <a:ext uri="{FF2B5EF4-FFF2-40B4-BE49-F238E27FC236}">
                <a16:creationId xmlns:a16="http://schemas.microsoft.com/office/drawing/2014/main" id="{0E0B7BBB-CCA2-EA15-18CD-FD770410B5A1}"/>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325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93606-17FA-876A-539E-0D40F7451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604D0-B41A-40DE-A86C-F0D6E94E8F57}"/>
              </a:ext>
            </a:extLst>
          </p:cNvPr>
          <p:cNvSpPr>
            <a:spLocks noGrp="1"/>
          </p:cNvSpPr>
          <p:nvPr>
            <p:ph type="title"/>
          </p:nvPr>
        </p:nvSpPr>
        <p:spPr/>
        <p:txBody>
          <a:bodyPr/>
          <a:lstStyle/>
          <a:p>
            <a:r>
              <a:rPr lang="en-GB"/>
              <a:t>8.8 Modern Slavery</a:t>
            </a:r>
          </a:p>
        </p:txBody>
      </p:sp>
      <p:sp>
        <p:nvSpPr>
          <p:cNvPr id="5" name="TextBox 4">
            <a:extLst>
              <a:ext uri="{FF2B5EF4-FFF2-40B4-BE49-F238E27FC236}">
                <a16:creationId xmlns:a16="http://schemas.microsoft.com/office/drawing/2014/main" id="{8B1A10CB-214B-155B-F051-FA0C9F8AD225}"/>
              </a:ext>
            </a:extLst>
          </p:cNvPr>
          <p:cNvSpPr txBox="1"/>
          <p:nvPr/>
        </p:nvSpPr>
        <p:spPr>
          <a:xfrm>
            <a:off x="174172" y="1516167"/>
            <a:ext cx="7315199"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14: Police recorded modern slavery offences by district, 2021 to 2025</a:t>
            </a:r>
            <a:endParaRPr lang="en-GB" sz="2000" b="1">
              <a:solidFill>
                <a:schemeClr val="tx1"/>
              </a:solidFill>
            </a:endParaRPr>
          </a:p>
        </p:txBody>
      </p:sp>
      <p:sp>
        <p:nvSpPr>
          <p:cNvPr id="3" name="TextBox 2">
            <a:extLst>
              <a:ext uri="{FF2B5EF4-FFF2-40B4-BE49-F238E27FC236}">
                <a16:creationId xmlns:a16="http://schemas.microsoft.com/office/drawing/2014/main" id="{62317CAF-2CFF-F23B-0041-9628BC67B3E7}"/>
              </a:ext>
            </a:extLst>
          </p:cNvPr>
          <p:cNvSpPr txBox="1"/>
          <p:nvPr/>
        </p:nvSpPr>
        <p:spPr>
          <a:xfrm>
            <a:off x="7727043" y="2721058"/>
            <a:ext cx="4176485" cy="2062103"/>
          </a:xfrm>
          <a:prstGeom prst="rect">
            <a:avLst/>
          </a:prstGeom>
          <a:noFill/>
        </p:spPr>
        <p:txBody>
          <a:bodyPr wrap="square" rtlCol="0">
            <a:spAutoFit/>
          </a:bodyPr>
          <a:lstStyle/>
          <a:p>
            <a:pPr marL="285750" indent="-285750">
              <a:buFont typeface="Arial" panose="020B0604020202020204" pitchFamily="34" charset="0"/>
              <a:buChar char="•"/>
            </a:pPr>
            <a:r>
              <a:rPr lang="en-GB" sz="1600"/>
              <a:t>The total number of modern slavery offences in Cambridgeshire and Peterborough was 52 offences. This is a 79% increase on the previous year.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There were 7 modern slavery offences in Fenland in 2025, an increase from the previous year (1 offence).</a:t>
            </a:r>
          </a:p>
        </p:txBody>
      </p:sp>
      <p:sp>
        <p:nvSpPr>
          <p:cNvPr id="4" name="TextBox 3">
            <a:extLst>
              <a:ext uri="{FF2B5EF4-FFF2-40B4-BE49-F238E27FC236}">
                <a16:creationId xmlns:a16="http://schemas.microsoft.com/office/drawing/2014/main" id="{A1254379-0358-2705-E2F1-8335730AB08F}"/>
              </a:ext>
            </a:extLst>
          </p:cNvPr>
          <p:cNvSpPr txBox="1"/>
          <p:nvPr/>
        </p:nvSpPr>
        <p:spPr bwMode="auto">
          <a:xfrm>
            <a:off x="174172" y="6461799"/>
            <a:ext cx="9231085" cy="282471"/>
          </a:xfrm>
          <a:prstGeom prst="rect">
            <a:avLst/>
          </a:prstGeom>
          <a:noFill/>
          <a:ln>
            <a:noFill/>
          </a:ln>
        </p:spPr>
        <p:txBody>
          <a:bodyPr vert="horz" wrap="square" lIns="0" tIns="0" rIns="0" bIns="0" numCol="1" anchor="b" anchorCtr="0" compatLnSpc="1">
            <a:prstTxWarp prst="textNoShape">
              <a:avLst/>
            </a:prstTxWarp>
            <a:normAutofit lnSpcReduction="1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 CADET.</a:t>
            </a:r>
          </a:p>
        </p:txBody>
      </p:sp>
      <p:sp>
        <p:nvSpPr>
          <p:cNvPr id="7" name="Action Button: Go Home 6">
            <a:hlinkClick r:id="rId3" action="ppaction://hlinksldjump" highlightClick="1"/>
            <a:extLst>
              <a:ext uri="{FF2B5EF4-FFF2-40B4-BE49-F238E27FC236}">
                <a16:creationId xmlns:a16="http://schemas.microsoft.com/office/drawing/2014/main" id="{76BE5087-DAC7-B9F7-67A2-8A0433C57575}"/>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Horizontal stacked bar chart showing the count of offences by district from 2021 to 2025.”&#10;Fenland&#10;2021 – 1&#10;2022 – 5&#10;2023 – 3&#10;2024 – 1&#10;2025 – 7&#10;All other districts (Cambridge City, East Cambridgeshire, Huntingdonshire, Peterborough, and South Cambridgeshire)&#10;Show varying counts across the period, with higher totals driven primarily by Peterborough in later years.">
            <a:extLst>
              <a:ext uri="{FF2B5EF4-FFF2-40B4-BE49-F238E27FC236}">
                <a16:creationId xmlns:a16="http://schemas.microsoft.com/office/drawing/2014/main" id="{BDC9A88B-E62A-1B8A-6618-F4EA974A94AF}"/>
              </a:ext>
            </a:extLst>
          </p:cNvPr>
          <p:cNvPicPr>
            <a:picLocks noChangeAspect="1"/>
          </p:cNvPicPr>
          <p:nvPr/>
        </p:nvPicPr>
        <p:blipFill>
          <a:blip r:embed="rId4"/>
          <a:stretch>
            <a:fillRect/>
          </a:stretch>
        </p:blipFill>
        <p:spPr>
          <a:xfrm>
            <a:off x="174172" y="2100942"/>
            <a:ext cx="7315199" cy="3950603"/>
          </a:xfrm>
          <a:prstGeom prst="rect">
            <a:avLst/>
          </a:prstGeom>
        </p:spPr>
      </p:pic>
    </p:spTree>
    <p:extLst>
      <p:ext uri="{BB962C8B-B14F-4D97-AF65-F5344CB8AC3E}">
        <p14:creationId xmlns:p14="http://schemas.microsoft.com/office/powerpoint/2010/main" val="1686350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A69A6-FD93-A473-F0DF-817FCEAAC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54701-D7E0-6DBA-7314-3AD2876D7D52}"/>
              </a:ext>
            </a:extLst>
          </p:cNvPr>
          <p:cNvSpPr>
            <a:spLocks noGrp="1"/>
          </p:cNvSpPr>
          <p:nvPr>
            <p:ph type="title"/>
          </p:nvPr>
        </p:nvSpPr>
        <p:spPr/>
        <p:txBody>
          <a:bodyPr/>
          <a:lstStyle/>
          <a:p>
            <a:r>
              <a:rPr lang="en-GB"/>
              <a:t>8.9 County Lines</a:t>
            </a:r>
          </a:p>
        </p:txBody>
      </p:sp>
      <p:sp>
        <p:nvSpPr>
          <p:cNvPr id="5" name="TextBox 4" descr="Grouped bar chart showing the number of National Referral Mechanism referrals flagged as county lines nationally, by age at exploitation and gender, from 2017 to 2024.&#10;Child – male&#10;Counts increase substantially from 2017, rising steadily to a peak around 2022, before falling in 2023 and increasing again in 2024. This group consistently records the highest number of referrals across all years.&#10;Other groups (adult male, child female, and adult female)&#10;Have significantly lower counts throughout the period. Adult male referrals increase notably between 2019 and 2022 before declining slightly, while child female and adult female referrals remain comparatively low across all years.">
            <a:extLst>
              <a:ext uri="{FF2B5EF4-FFF2-40B4-BE49-F238E27FC236}">
                <a16:creationId xmlns:a16="http://schemas.microsoft.com/office/drawing/2014/main" id="{21386288-08F6-9A38-5A9F-D930ED7D69E1}"/>
              </a:ext>
            </a:extLst>
          </p:cNvPr>
          <p:cNvSpPr txBox="1"/>
          <p:nvPr/>
        </p:nvSpPr>
        <p:spPr>
          <a:xfrm>
            <a:off x="293915" y="1358936"/>
            <a:ext cx="6041571"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15: Number of NRM referrals flagged nationally as county lines, by age group at exploitation and gender, 2017 to 2024</a:t>
            </a:r>
            <a:endParaRPr lang="en-GB" sz="2000" b="1">
              <a:solidFill>
                <a:schemeClr val="tx1"/>
              </a:solidFill>
            </a:endParaRPr>
          </a:p>
        </p:txBody>
      </p:sp>
      <p:sp>
        <p:nvSpPr>
          <p:cNvPr id="6" name="TextBox 5">
            <a:extLst>
              <a:ext uri="{FF2B5EF4-FFF2-40B4-BE49-F238E27FC236}">
                <a16:creationId xmlns:a16="http://schemas.microsoft.com/office/drawing/2014/main" id="{46862261-C66F-7E2A-85FD-97364BE80467}"/>
              </a:ext>
            </a:extLst>
          </p:cNvPr>
          <p:cNvSpPr txBox="1"/>
          <p:nvPr/>
        </p:nvSpPr>
        <p:spPr>
          <a:xfrm>
            <a:off x="6674983" y="1237498"/>
            <a:ext cx="5404317" cy="5272159"/>
          </a:xfrm>
          <a:prstGeom prst="rect">
            <a:avLst/>
          </a:prstGeom>
          <a:noFill/>
        </p:spPr>
        <p:txBody>
          <a:bodyPr wrap="square" rtlCol="0">
            <a:spAutoFit/>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 latest strategic assessment published by the National Crime Agency (NCA)  indicates that exploitation linked to criminal activity constitutes a significant proportion of the exploitation types reported in the UK</a:t>
            </a:r>
            <a:r>
              <a:rPr lang="en-GB" sz="1400">
                <a:cs typeface="Arial" panose="020B0604020202020204" pitchFamily="34" charset="0"/>
              </a:rPr>
              <a:t>. In the YE September 2024, 65% of referrals were for exploitation in criminal activity.</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Exploitation in criminal activity occurs when victims are coerced, forced, or otherwise compelled to commit crime, often in drug offences such as cannabis cultivation or distribution via county lines. (NCA, 2025).</a:t>
            </a:r>
            <a:endParaRPr lang="en-GB" sz="1400">
              <a:cs typeface="Arial" panose="020B0604020202020204" pitchFamily="34" charset="0"/>
            </a:endParaRPr>
          </a:p>
          <a:p>
            <a:pPr marL="285750" indent="-285750">
              <a:buFont typeface="Arial" panose="020B0604020202020204" pitchFamily="34" charset="0"/>
              <a:buChar char="•"/>
            </a:pPr>
            <a:endParaRPr lang="en-GB" sz="1400">
              <a:cs typeface="Arial" panose="020B0604020202020204" pitchFamily="34" charset="0"/>
            </a:endParaRPr>
          </a:p>
          <a:p>
            <a:pPr marL="285750" indent="-285750">
              <a:buFont typeface="Arial" panose="020B0604020202020204" pitchFamily="34" charset="0"/>
              <a:buChar char="•"/>
            </a:pPr>
            <a:r>
              <a:rPr lang="en-GB" sz="1400">
                <a:cs typeface="Arial" panose="020B0604020202020204" pitchFamily="34" charset="0"/>
              </a:rPr>
              <a:t>County Lines refers to a model of offending whereby gangs and organised crime groups move drugs into supply areas within the UK via the exploitation of vulnerable individuals. These individuals are recruited and coerced into the drug supply chain (NCA, 2019).</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 NRM referral system flags referrals that relate to county lines. In 2024, nationally, 10% of all referrals received were flagged as county lines. The majority of these referrals were for male children (76%), as shown in Figure </a:t>
            </a:r>
            <a:r>
              <a:rPr lang="en-GB" sz="1400">
                <a:cs typeface="Arial" panose="020B0604020202020204" pitchFamily="34" charset="0"/>
              </a:rPr>
              <a:t>15</a:t>
            </a:r>
            <a:r>
              <a:rPr lang="en-GB" sz="1400">
                <a:latin typeface="Arial" panose="020B0604020202020204" pitchFamily="34" charset="0"/>
                <a:cs typeface="Arial" panose="020B0604020202020204" pitchFamily="34" charset="0"/>
              </a:rPr>
              <a:t>, this cohort have consistently accounted for the majority of county lines flagged referrals (Home Office, 2025a). </a:t>
            </a: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pic>
        <p:nvPicPr>
          <p:cNvPr id="8" name="Picture 7" descr="A column chart, with columns by age and gender of victim, for each year. Male children account for the largest number of referrals each year, increasing between 2017 and 2022, with a decrease in 2023.">
            <a:extLst>
              <a:ext uri="{FF2B5EF4-FFF2-40B4-BE49-F238E27FC236}">
                <a16:creationId xmlns:a16="http://schemas.microsoft.com/office/drawing/2014/main" id="{C08BC3E9-AA58-91C8-EA13-F1A16688EA2A}"/>
              </a:ext>
            </a:extLst>
          </p:cNvPr>
          <p:cNvPicPr>
            <a:picLocks noChangeAspect="1"/>
          </p:cNvPicPr>
          <p:nvPr/>
        </p:nvPicPr>
        <p:blipFill>
          <a:blip r:embed="rId3"/>
          <a:stretch>
            <a:fillRect/>
          </a:stretch>
        </p:blipFill>
        <p:spPr>
          <a:xfrm>
            <a:off x="293915" y="2175645"/>
            <a:ext cx="6041571" cy="3971461"/>
          </a:xfrm>
          <a:prstGeom prst="rect">
            <a:avLst/>
          </a:prstGeom>
          <a:ln>
            <a:solidFill>
              <a:schemeClr val="tx1">
                <a:lumMod val="50000"/>
                <a:lumOff val="50000"/>
              </a:schemeClr>
            </a:solidFill>
          </a:ln>
        </p:spPr>
      </p:pic>
      <p:sp>
        <p:nvSpPr>
          <p:cNvPr id="3" name="Rectangle 1">
            <a:extLst>
              <a:ext uri="{FF2B5EF4-FFF2-40B4-BE49-F238E27FC236}">
                <a16:creationId xmlns:a16="http://schemas.microsoft.com/office/drawing/2014/main" id="{298D1DD0-18B9-52C2-276A-F0C72DB3D2F6}"/>
              </a:ext>
            </a:extLst>
          </p:cNvPr>
          <p:cNvSpPr>
            <a:spLocks noChangeArrowheads="1"/>
          </p:cNvSpPr>
          <p:nvPr/>
        </p:nvSpPr>
        <p:spPr bwMode="auto">
          <a:xfrm>
            <a:off x="239486" y="6170398"/>
            <a:ext cx="6435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Figure 8 in Modern Slavery end of year summary 2024 report (Home Office, 2025a).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Note: See technical notes for NRM data in section A.7. NRM referrals.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Action Button: Go Home 6">
            <a:hlinkClick r:id="rId4" action="ppaction://hlinksldjump" highlightClick="1"/>
            <a:extLst>
              <a:ext uri="{FF2B5EF4-FFF2-40B4-BE49-F238E27FC236}">
                <a16:creationId xmlns:a16="http://schemas.microsoft.com/office/drawing/2014/main" id="{79370ED5-5B9C-A65F-F3C9-F66B5B5A0B4B}"/>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1703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20154-C50A-1F56-1D9B-4F566E9A0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3EF1D-81ED-18DB-5723-969F28ADB120}"/>
              </a:ext>
            </a:extLst>
          </p:cNvPr>
          <p:cNvSpPr>
            <a:spLocks noGrp="1"/>
          </p:cNvSpPr>
          <p:nvPr>
            <p:ph type="title"/>
          </p:nvPr>
        </p:nvSpPr>
        <p:spPr>
          <a:xfrm>
            <a:off x="317727" y="407136"/>
            <a:ext cx="10515600" cy="1214438"/>
          </a:xfrm>
        </p:spPr>
        <p:txBody>
          <a:bodyPr/>
          <a:lstStyle/>
          <a:p>
            <a:r>
              <a:rPr lang="en-GB"/>
              <a:t>8.10 Child Sexual Exploitation (CSE)</a:t>
            </a:r>
          </a:p>
        </p:txBody>
      </p:sp>
      <p:sp>
        <p:nvSpPr>
          <p:cNvPr id="5" name="TextBox 4">
            <a:extLst>
              <a:ext uri="{FF2B5EF4-FFF2-40B4-BE49-F238E27FC236}">
                <a16:creationId xmlns:a16="http://schemas.microsoft.com/office/drawing/2014/main" id="{7B7C4E27-2147-1683-96EB-9D88E156022A}"/>
              </a:ext>
            </a:extLst>
          </p:cNvPr>
          <p:cNvSpPr txBox="1"/>
          <p:nvPr/>
        </p:nvSpPr>
        <p:spPr>
          <a:xfrm>
            <a:off x="141515" y="1683228"/>
            <a:ext cx="6875511"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16: Annual trend of police recorded CSE offences in Cambridgeshire by district, 2022 to 2025</a:t>
            </a:r>
            <a:endParaRPr lang="en-GB" sz="2000" b="1">
              <a:solidFill>
                <a:schemeClr val="tx1"/>
              </a:solidFill>
            </a:endParaRPr>
          </a:p>
        </p:txBody>
      </p:sp>
      <p:sp>
        <p:nvSpPr>
          <p:cNvPr id="6" name="TextBox 5">
            <a:extLst>
              <a:ext uri="{FF2B5EF4-FFF2-40B4-BE49-F238E27FC236}">
                <a16:creationId xmlns:a16="http://schemas.microsoft.com/office/drawing/2014/main" id="{2C009547-7DE4-C7CC-9E7C-FBA7B73B4FCB}"/>
              </a:ext>
            </a:extLst>
          </p:cNvPr>
          <p:cNvSpPr txBox="1"/>
          <p:nvPr/>
        </p:nvSpPr>
        <p:spPr>
          <a:xfrm>
            <a:off x="7261092" y="2964317"/>
            <a:ext cx="4620985" cy="1323439"/>
          </a:xfrm>
          <a:prstGeom prst="rect">
            <a:avLst/>
          </a:prstGeom>
          <a:noFill/>
        </p:spPr>
        <p:txBody>
          <a:bodyPr wrap="square" rtlCol="0">
            <a:spAutoFit/>
          </a:bodyPr>
          <a:lstStyle/>
          <a:p>
            <a:r>
              <a:rPr lang="en-GB" sz="1600">
                <a:cs typeface="Arial" panose="020B0604020202020204" pitchFamily="34" charset="0"/>
              </a:rPr>
              <a:t>I</a:t>
            </a:r>
            <a:r>
              <a:rPr lang="en-GB" sz="1600">
                <a:latin typeface="Arial" panose="020B0604020202020204" pitchFamily="34" charset="0"/>
                <a:cs typeface="Arial" panose="020B0604020202020204" pitchFamily="34" charset="0"/>
              </a:rPr>
              <a:t>n the last year, CSE offences in Fenland have remained stable (+2%, +1 offence). This is a </a:t>
            </a:r>
            <a:r>
              <a:rPr lang="en-GB" sz="1600">
                <a:cs typeface="Arial" panose="020B0604020202020204" pitchFamily="34" charset="0"/>
              </a:rPr>
              <a:t>lower</a:t>
            </a:r>
            <a:r>
              <a:rPr lang="en-GB" sz="1600">
                <a:latin typeface="Arial" panose="020B0604020202020204" pitchFamily="34" charset="0"/>
                <a:cs typeface="Arial" panose="020B0604020202020204" pitchFamily="34" charset="0"/>
              </a:rPr>
              <a:t> percentage increase than the county-wide picture; Cambridgeshire CSE offences increased by 3% between 2024 and 2025 (+7 offences).</a:t>
            </a:r>
          </a:p>
        </p:txBody>
      </p:sp>
      <p:sp>
        <p:nvSpPr>
          <p:cNvPr id="3" name="TextBox 2">
            <a:extLst>
              <a:ext uri="{FF2B5EF4-FFF2-40B4-BE49-F238E27FC236}">
                <a16:creationId xmlns:a16="http://schemas.microsoft.com/office/drawing/2014/main" id="{066C157C-8537-2D0C-765A-8930BD5FADD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29EAAAE1-0738-BB32-C92C-A3FC83E0829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bar chart showing the count of CSE offences by district from 2022 to 2025.&#10;Fenland&#10;2022 – 75&#10;2023 – 49&#10;2024 – 65&#10;2025 – 66&#10;Other districts (Cambridge, East Cambridgeshire, Huntingdonshire, and South Cambridgeshire)&#10;Show varying counts across the period and contribute to the overall yearly totals.">
            <a:extLst>
              <a:ext uri="{FF2B5EF4-FFF2-40B4-BE49-F238E27FC236}">
                <a16:creationId xmlns:a16="http://schemas.microsoft.com/office/drawing/2014/main" id="{C6DA3EFA-9980-C1F1-1F6F-BA56F41F0E47}"/>
              </a:ext>
            </a:extLst>
          </p:cNvPr>
          <p:cNvPicPr>
            <a:picLocks noChangeAspect="1"/>
          </p:cNvPicPr>
          <p:nvPr/>
        </p:nvPicPr>
        <p:blipFill>
          <a:blip r:embed="rId4"/>
          <a:stretch>
            <a:fillRect/>
          </a:stretch>
        </p:blipFill>
        <p:spPr>
          <a:xfrm>
            <a:off x="141515" y="2329657"/>
            <a:ext cx="6875511" cy="3122588"/>
          </a:xfrm>
          <a:prstGeom prst="rect">
            <a:avLst/>
          </a:prstGeom>
        </p:spPr>
      </p:pic>
    </p:spTree>
    <p:extLst>
      <p:ext uri="{BB962C8B-B14F-4D97-AF65-F5344CB8AC3E}">
        <p14:creationId xmlns:p14="http://schemas.microsoft.com/office/powerpoint/2010/main" val="176796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FA216-7333-0FF8-55D4-61D64186F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1249B-77DE-9DDD-94EB-B2478916C8F4}"/>
              </a:ext>
            </a:extLst>
          </p:cNvPr>
          <p:cNvSpPr>
            <a:spLocks noGrp="1"/>
          </p:cNvSpPr>
          <p:nvPr>
            <p:ph type="title"/>
          </p:nvPr>
        </p:nvSpPr>
        <p:spPr/>
        <p:txBody>
          <a:bodyPr/>
          <a:lstStyle/>
          <a:p>
            <a:r>
              <a:rPr lang="en-GB"/>
              <a:t>8.11 Drug Offences</a:t>
            </a:r>
          </a:p>
        </p:txBody>
      </p:sp>
      <p:sp>
        <p:nvSpPr>
          <p:cNvPr id="5" name="TextBox 4">
            <a:extLst>
              <a:ext uri="{FF2B5EF4-FFF2-40B4-BE49-F238E27FC236}">
                <a16:creationId xmlns:a16="http://schemas.microsoft.com/office/drawing/2014/main" id="{BF5A670E-B302-CDDA-BA5B-2537FFA3C693}"/>
              </a:ext>
            </a:extLst>
          </p:cNvPr>
          <p:cNvSpPr txBox="1"/>
          <p:nvPr/>
        </p:nvSpPr>
        <p:spPr>
          <a:xfrm>
            <a:off x="276840" y="1659195"/>
            <a:ext cx="6363580"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17: Annual trend in police recorded drug offences in Fenland, </a:t>
            </a:r>
            <a:r>
              <a:rPr lang="en-GB" sz="1600" b="1">
                <a:cs typeface="Arial" panose="020B0604020202020204" pitchFamily="34" charset="0"/>
              </a:rPr>
              <a:t>2022 to 2025</a:t>
            </a:r>
            <a:endParaRPr lang="en-GB" sz="2000" b="1"/>
          </a:p>
        </p:txBody>
      </p:sp>
      <p:sp>
        <p:nvSpPr>
          <p:cNvPr id="6" name="TextBox 5">
            <a:extLst>
              <a:ext uri="{FF2B5EF4-FFF2-40B4-BE49-F238E27FC236}">
                <a16:creationId xmlns:a16="http://schemas.microsoft.com/office/drawing/2014/main" id="{C21CBE3B-C372-EC02-0FB8-C8658E6E0CD1}"/>
              </a:ext>
            </a:extLst>
          </p:cNvPr>
          <p:cNvSpPr txBox="1"/>
          <p:nvPr/>
        </p:nvSpPr>
        <p:spPr>
          <a:xfrm>
            <a:off x="6809628" y="1516393"/>
            <a:ext cx="5105532" cy="4524315"/>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Drug offences have fluctuated year on year between 2022 and 2024. </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In the last year, drug offences increased by 15% (+</a:t>
            </a:r>
            <a:r>
              <a:rPr lang="en-GB" sz="1600">
                <a:cs typeface="Arial" panose="020B0604020202020204" pitchFamily="34" charset="0"/>
              </a:rPr>
              <a:t>30 </a:t>
            </a:r>
            <a:r>
              <a:rPr lang="en-GB" sz="1600">
                <a:latin typeface="Arial" panose="020B0604020202020204" pitchFamily="34" charset="0"/>
                <a:cs typeface="Arial" panose="020B0604020202020204" pitchFamily="34" charset="0"/>
              </a:rPr>
              <a:t>offences). This increase was solely driven by ‘trafficking of drugs’; this subgroup saw </a:t>
            </a:r>
            <a:r>
              <a:rPr lang="en-GB" sz="1600">
                <a:cs typeface="Arial" panose="020B0604020202020204" pitchFamily="34" charset="0"/>
              </a:rPr>
              <a:t>an</a:t>
            </a:r>
            <a:r>
              <a:rPr lang="en-GB" sz="1600">
                <a:latin typeface="Arial" panose="020B0604020202020204" pitchFamily="34" charset="0"/>
                <a:cs typeface="Arial" panose="020B0604020202020204" pitchFamily="34" charset="0"/>
              </a:rPr>
              <a:t> </a:t>
            </a:r>
            <a:r>
              <a:rPr lang="en-GB" sz="1600">
                <a:cs typeface="Arial" panose="020B0604020202020204" pitchFamily="34" charset="0"/>
              </a:rPr>
              <a:t>80</a:t>
            </a:r>
            <a:r>
              <a:rPr lang="en-GB" sz="1600">
                <a:latin typeface="Arial" panose="020B0604020202020204" pitchFamily="34" charset="0"/>
                <a:cs typeface="Arial" panose="020B0604020202020204" pitchFamily="34" charset="0"/>
              </a:rPr>
              <a:t>% increase in this period (+</a:t>
            </a:r>
            <a:r>
              <a:rPr lang="en-GB" sz="1600">
                <a:cs typeface="Arial" panose="020B0604020202020204" pitchFamily="34" charset="0"/>
              </a:rPr>
              <a:t>43</a:t>
            </a:r>
            <a:r>
              <a:rPr lang="en-GB" sz="1600">
                <a:latin typeface="Arial" panose="020B0604020202020204" pitchFamily="34" charset="0"/>
                <a:cs typeface="Arial" panose="020B0604020202020204" pitchFamily="34" charset="0"/>
              </a:rPr>
              <a:t> offences). </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Possession of drug offences decreased by 9% in the last year (-13 offences). This meant that </a:t>
            </a:r>
            <a:r>
              <a:rPr lang="en-GB" sz="1600">
                <a:cs typeface="Arial" panose="020B0604020202020204" pitchFamily="34" charset="0"/>
              </a:rPr>
              <a:t>this was the lowest recorded count in the last four years</a:t>
            </a:r>
            <a:r>
              <a:rPr lang="en-GB" sz="1600">
                <a:latin typeface="Arial" panose="020B0604020202020204" pitchFamily="34" charset="0"/>
                <a:cs typeface="Arial" panose="020B0604020202020204" pitchFamily="34" charset="0"/>
              </a:rPr>
              <a:t>.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Nationally, police recorded drug offences saw an 21% increase between YE September 2024 and YE September 2025. Although both possession and trafficking saw increases, this was largely driven by the increase in trafficking offences (+38%) (ONS, 2026b).</a:t>
            </a:r>
            <a:endParaRPr lang="en-GB" sz="160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A595B79-022E-62FB-26D5-CC31AE792CE3}"/>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56ADE345-2EDA-99D7-1800-6C4667F0652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counts of drug offences by subgroup from 2022 to 2025.&#10;Possession of drugs&#10;2022 – 147&#10;2023 – 140&#10;2024 – 149&#10;2025 – 136&#10;Trafficking of drugs&#10;2022 – 69&#10;2023 – 47&#10;2024 – 54&#10;2025 – 97&#10;Total drug offences&#10;2022 – 216&#10;2023 – 187&#10;2024 – 203&#10;2025 – 233">
            <a:extLst>
              <a:ext uri="{FF2B5EF4-FFF2-40B4-BE49-F238E27FC236}">
                <a16:creationId xmlns:a16="http://schemas.microsoft.com/office/drawing/2014/main" id="{751DB1E1-97D7-27E9-B25E-C3218FE8015E}"/>
              </a:ext>
            </a:extLst>
          </p:cNvPr>
          <p:cNvPicPr>
            <a:picLocks noChangeAspect="1"/>
          </p:cNvPicPr>
          <p:nvPr/>
        </p:nvPicPr>
        <p:blipFill>
          <a:blip r:embed="rId4"/>
          <a:stretch>
            <a:fillRect/>
          </a:stretch>
        </p:blipFill>
        <p:spPr>
          <a:xfrm>
            <a:off x="276839" y="2243970"/>
            <a:ext cx="6245147" cy="3155344"/>
          </a:xfrm>
          <a:prstGeom prst="rect">
            <a:avLst/>
          </a:prstGeom>
        </p:spPr>
      </p:pic>
    </p:spTree>
    <p:extLst>
      <p:ext uri="{BB962C8B-B14F-4D97-AF65-F5344CB8AC3E}">
        <p14:creationId xmlns:p14="http://schemas.microsoft.com/office/powerpoint/2010/main" val="444056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8705-B84C-9BD9-AFBE-F11639B2A025}"/>
              </a:ext>
            </a:extLst>
          </p:cNvPr>
          <p:cNvSpPr>
            <a:spLocks noGrp="1"/>
          </p:cNvSpPr>
          <p:nvPr>
            <p:ph type="title"/>
          </p:nvPr>
        </p:nvSpPr>
        <p:spPr/>
        <p:txBody>
          <a:bodyPr/>
          <a:lstStyle/>
          <a:p>
            <a:r>
              <a:rPr lang="en-GB"/>
              <a:t>8.11 Drug Offences</a:t>
            </a:r>
          </a:p>
        </p:txBody>
      </p:sp>
      <p:sp>
        <p:nvSpPr>
          <p:cNvPr id="4" name="TextBox 3" descr="ate per 1,000 population of police‑recorded drug offences for all districts in Cambridgeshire between 2022 and 2025. Rates for Fenland across the years:&#10;2022 = 2.1&#10;2023 = 1.8&#10;2024 = 1.9&#10;2025 = 2.2&#10;Rates in 2025 were as follows:&#10;Cambridge = 4.2&#10;East Cambridgeshire = 1.0&#10;Fenland = 2.2&#10;Huntingdonshire = 2.8&#10;South Cambridgeshire = 1.6&#10;Cambridgeshire = 2.5">
            <a:extLst>
              <a:ext uri="{FF2B5EF4-FFF2-40B4-BE49-F238E27FC236}">
                <a16:creationId xmlns:a16="http://schemas.microsoft.com/office/drawing/2014/main" id="{2DF17F97-61D2-ED61-972D-568664A17BD6}"/>
              </a:ext>
            </a:extLst>
          </p:cNvPr>
          <p:cNvSpPr txBox="1"/>
          <p:nvPr/>
        </p:nvSpPr>
        <p:spPr>
          <a:xfrm>
            <a:off x="374736" y="1984454"/>
            <a:ext cx="7283141"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6: Rate per 1,000 population of police recorded drug offences in Fenland, between 2022 and 2025</a:t>
            </a:r>
            <a:endParaRPr lang="en-GB" sz="2000" b="1">
              <a:solidFill>
                <a:schemeClr val="tx1"/>
              </a:solidFill>
            </a:endParaRPr>
          </a:p>
        </p:txBody>
      </p:sp>
      <p:sp>
        <p:nvSpPr>
          <p:cNvPr id="7" name="TextBox 6">
            <a:extLst>
              <a:ext uri="{FF2B5EF4-FFF2-40B4-BE49-F238E27FC236}">
                <a16:creationId xmlns:a16="http://schemas.microsoft.com/office/drawing/2014/main" id="{8CD486FF-5401-891E-1F4D-4A7CD698B11C}"/>
              </a:ext>
            </a:extLst>
          </p:cNvPr>
          <p:cNvSpPr txBox="1"/>
          <p:nvPr/>
        </p:nvSpPr>
        <p:spPr>
          <a:xfrm>
            <a:off x="7985810" y="2775418"/>
            <a:ext cx="3896267" cy="1077218"/>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As seen in Table 6, </a:t>
            </a:r>
            <a:r>
              <a:rPr lang="en-GB" sz="1600">
                <a:cs typeface="Arial" panose="020B0604020202020204" pitchFamily="34" charset="0"/>
              </a:rPr>
              <a:t>Fenland had the third highest </a:t>
            </a:r>
            <a:r>
              <a:rPr lang="en-GB" sz="1600">
                <a:latin typeface="Arial" panose="020B0604020202020204" pitchFamily="34" charset="0"/>
                <a:cs typeface="Arial" panose="020B0604020202020204" pitchFamily="34" charset="0"/>
              </a:rPr>
              <a:t>rate per 1,000 population in 2025 (</a:t>
            </a:r>
            <a:r>
              <a:rPr lang="en-GB" sz="1600">
                <a:cs typeface="Arial" panose="020B0604020202020204" pitchFamily="34" charset="0"/>
              </a:rPr>
              <a:t>2.2</a:t>
            </a:r>
            <a:r>
              <a:rPr lang="en-GB" sz="1600">
                <a:latin typeface="Arial" panose="020B0604020202020204" pitchFamily="34" charset="0"/>
                <a:cs typeface="Arial" panose="020B0604020202020204" pitchFamily="34" charset="0"/>
              </a:rPr>
              <a:t>). This was slightly lower than the rate per 1,000 for Cambridgeshire (2.5). </a:t>
            </a:r>
          </a:p>
        </p:txBody>
      </p:sp>
      <p:sp>
        <p:nvSpPr>
          <p:cNvPr id="3" name="TextBox 2">
            <a:extLst>
              <a:ext uri="{FF2B5EF4-FFF2-40B4-BE49-F238E27FC236}">
                <a16:creationId xmlns:a16="http://schemas.microsoft.com/office/drawing/2014/main" id="{F19642E8-05AB-5EB7-F20A-B8E664D0ED96}"/>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8" name="Action Button: Go Home 7">
            <a:hlinkClick r:id="rId2" action="ppaction://hlinksldjump" highlightClick="1"/>
            <a:extLst>
              <a:ext uri="{FF2B5EF4-FFF2-40B4-BE49-F238E27FC236}">
                <a16:creationId xmlns:a16="http://schemas.microsoft.com/office/drawing/2014/main" id="{D974904C-4537-2D8E-F089-419BE30F48A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Rate per 1,000 population of police‑recorded drug offences for all districts in Cambridgeshire between 2022 and 2025. Rates for Fenland across the years:&#10;2022 = 2.1&#10;2023 = 1.8&#10;2024 = 1.9&#10;2025 = 2.2&#10;Rates in 2025 were as follows:&#10;Cambridge = 4.2&#10;East Cambridgeshire = 1.0&#10;Fenland = 2.2&#10;Huntingdonshire = 2.8&#10;South Cambridgeshire = 1.6&#10;Cambridgeshire = 2.5">
            <a:extLst>
              <a:ext uri="{FF2B5EF4-FFF2-40B4-BE49-F238E27FC236}">
                <a16:creationId xmlns:a16="http://schemas.microsoft.com/office/drawing/2014/main" id="{02602C14-6711-42CA-C338-9493669B1B0D}"/>
              </a:ext>
            </a:extLst>
          </p:cNvPr>
          <p:cNvPicPr>
            <a:picLocks noChangeAspect="1"/>
          </p:cNvPicPr>
          <p:nvPr/>
        </p:nvPicPr>
        <p:blipFill>
          <a:blip r:embed="rId3"/>
          <a:stretch>
            <a:fillRect/>
          </a:stretch>
        </p:blipFill>
        <p:spPr>
          <a:xfrm>
            <a:off x="374736" y="2579769"/>
            <a:ext cx="7268589" cy="1714739"/>
          </a:xfrm>
          <a:prstGeom prst="rect">
            <a:avLst/>
          </a:prstGeom>
        </p:spPr>
      </p:pic>
    </p:spTree>
    <p:extLst>
      <p:ext uri="{BB962C8B-B14F-4D97-AF65-F5344CB8AC3E}">
        <p14:creationId xmlns:p14="http://schemas.microsoft.com/office/powerpoint/2010/main" val="3756796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0C5B-2E65-3249-6EE8-10DA83B7E43B}"/>
              </a:ext>
            </a:extLst>
          </p:cNvPr>
          <p:cNvSpPr>
            <a:spLocks noGrp="1"/>
          </p:cNvSpPr>
          <p:nvPr>
            <p:ph type="title"/>
          </p:nvPr>
        </p:nvSpPr>
        <p:spPr/>
        <p:txBody>
          <a:bodyPr/>
          <a:lstStyle/>
          <a:p>
            <a:r>
              <a:rPr lang="en-GB"/>
              <a:t>8.12 Anti-Social Behaviour (ASB)</a:t>
            </a:r>
          </a:p>
        </p:txBody>
      </p:sp>
      <p:sp>
        <p:nvSpPr>
          <p:cNvPr id="4" name="TextBox 3">
            <a:extLst>
              <a:ext uri="{FF2B5EF4-FFF2-40B4-BE49-F238E27FC236}">
                <a16:creationId xmlns:a16="http://schemas.microsoft.com/office/drawing/2014/main" id="{108BC5C3-6913-0DAE-CBB5-D456D6EE67EA}"/>
              </a:ext>
            </a:extLst>
          </p:cNvPr>
          <p:cNvSpPr txBox="1"/>
          <p:nvPr/>
        </p:nvSpPr>
        <p:spPr>
          <a:xfrm>
            <a:off x="416692" y="1679898"/>
            <a:ext cx="6076704"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18: Annual trend in police recorded ASB incidents in Fenland, 2022 to 2025</a:t>
            </a:r>
            <a:endParaRPr lang="en-GB" sz="2000" b="1"/>
          </a:p>
        </p:txBody>
      </p:sp>
      <p:sp>
        <p:nvSpPr>
          <p:cNvPr id="6" name="TextBox 5">
            <a:extLst>
              <a:ext uri="{FF2B5EF4-FFF2-40B4-BE49-F238E27FC236}">
                <a16:creationId xmlns:a16="http://schemas.microsoft.com/office/drawing/2014/main" id="{84A20342-4803-50BA-F865-4DFBBDA96B1F}"/>
              </a:ext>
            </a:extLst>
          </p:cNvPr>
          <p:cNvSpPr txBox="1"/>
          <p:nvPr/>
        </p:nvSpPr>
        <p:spPr>
          <a:xfrm>
            <a:off x="7127687" y="1592717"/>
            <a:ext cx="4769224" cy="4524315"/>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ASB incidents declined between 2022 and 2023; however, they have followed an upward, linear trend between 2023 and 2025</a:t>
            </a:r>
            <a:r>
              <a:rPr lang="en-GB" sz="1600">
                <a:cs typeface="Arial" panose="020B0604020202020204" pitchFamily="34" charset="0"/>
              </a:rPr>
              <a:t>. Between 2024 and 2025, ASB incidents increased by 20% (+289</a:t>
            </a:r>
            <a:r>
              <a:rPr lang="en-GB" sz="1600">
                <a:latin typeface="Arial" panose="020B0604020202020204" pitchFamily="34" charset="0"/>
                <a:cs typeface="Arial" panose="020B0604020202020204" pitchFamily="34" charset="0"/>
              </a:rPr>
              <a:t> incidents), counts in 2025 have remained the highest in the last four years. Nationally, police recorded ASB remained similar over a similar time period (YE September 2025) (ONS, 2026a).</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This change was driven by increase in ‘nuisance’ ASB, and ‘Environmental’ ASB, which between 2024 and 2025, increased by 20% (+237 incidents) and 66% (+65 incidents) respectively. </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In 2025, nuisance ASB accounted for 83% of all ASB recorded in Fenland, which is similar to 2024 (83%). </a:t>
            </a:r>
            <a:endParaRPr lang="en-GB" sz="1600">
              <a:solidFill>
                <a:srgbClr val="FF0000"/>
              </a:solidFill>
              <a:cs typeface="Arial" panose="020B0604020202020204" pitchFamily="34" charset="0"/>
            </a:endParaRPr>
          </a:p>
        </p:txBody>
      </p:sp>
      <p:sp>
        <p:nvSpPr>
          <p:cNvPr id="3" name="TextBox 2">
            <a:extLst>
              <a:ext uri="{FF2B5EF4-FFF2-40B4-BE49-F238E27FC236}">
                <a16:creationId xmlns:a16="http://schemas.microsoft.com/office/drawing/2014/main" id="{C640A063-6598-1248-C6E9-EDE64193CEFF}"/>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a:t>
            </a:r>
          </a:p>
        </p:txBody>
      </p:sp>
      <p:sp>
        <p:nvSpPr>
          <p:cNvPr id="12" name="Action Button: Go Home 11">
            <a:hlinkClick r:id="rId3" action="ppaction://hlinksldjump" highlightClick="1"/>
            <a:extLst>
              <a:ext uri="{FF2B5EF4-FFF2-40B4-BE49-F238E27FC236}">
                <a16:creationId xmlns:a16="http://schemas.microsoft.com/office/drawing/2014/main" id="{E7D645FF-F226-BCF6-AC7E-413783090D2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bar chart showing counts of incidents by closure class from 2022 to 2025.&#10;&#10;Nuisance&#10;2022 – 1,081&#10;2023 – 1,016&#10;2024 – 1,209&#10;2025 – 1,446&#10;Environmental&#10;2022 – 123&#10;2023 – 114&#10;2024 – 99&#10;2025 – 164&#10;Personal&#10;2022 – 151&#10;2023 – 128&#10;2024 – 139&#10;2025 – 121&#10;Other&#10;Displayed as a very small component each year.&#10;Total incidents&#10;2022 – 1,369&#10;2023 – 1,268&#10;2024 – 1,453&#10;2025 – 1,742">
            <a:extLst>
              <a:ext uri="{FF2B5EF4-FFF2-40B4-BE49-F238E27FC236}">
                <a16:creationId xmlns:a16="http://schemas.microsoft.com/office/drawing/2014/main" id="{7E773D83-441E-F2DF-F7F9-D6B13CDD8B76}"/>
              </a:ext>
            </a:extLst>
          </p:cNvPr>
          <p:cNvPicPr>
            <a:picLocks noChangeAspect="1"/>
          </p:cNvPicPr>
          <p:nvPr/>
        </p:nvPicPr>
        <p:blipFill>
          <a:blip r:embed="rId4"/>
          <a:stretch>
            <a:fillRect/>
          </a:stretch>
        </p:blipFill>
        <p:spPr>
          <a:xfrm>
            <a:off x="416689" y="2275463"/>
            <a:ext cx="6498941" cy="3585407"/>
          </a:xfrm>
          <a:prstGeom prst="rect">
            <a:avLst/>
          </a:prstGeom>
        </p:spPr>
      </p:pic>
    </p:spTree>
    <p:extLst>
      <p:ext uri="{BB962C8B-B14F-4D97-AF65-F5344CB8AC3E}">
        <p14:creationId xmlns:p14="http://schemas.microsoft.com/office/powerpoint/2010/main" val="2269587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8DA45-580D-4792-79A6-6432F3172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D08E0-9B2D-1565-9694-4132F562EE36}"/>
              </a:ext>
            </a:extLst>
          </p:cNvPr>
          <p:cNvSpPr>
            <a:spLocks noGrp="1"/>
          </p:cNvSpPr>
          <p:nvPr>
            <p:ph type="title"/>
          </p:nvPr>
        </p:nvSpPr>
        <p:spPr/>
        <p:txBody>
          <a:bodyPr/>
          <a:lstStyle/>
          <a:p>
            <a:r>
              <a:rPr lang="en-GB"/>
              <a:t>8.12 Anti-Social Behaviour (ASB)</a:t>
            </a:r>
          </a:p>
        </p:txBody>
      </p:sp>
      <p:sp>
        <p:nvSpPr>
          <p:cNvPr id="4" name="TextBox 3">
            <a:extLst>
              <a:ext uri="{FF2B5EF4-FFF2-40B4-BE49-F238E27FC236}">
                <a16:creationId xmlns:a16="http://schemas.microsoft.com/office/drawing/2014/main" id="{73E9FF4A-8500-64AA-6CD6-F154AA14E18D}"/>
              </a:ext>
            </a:extLst>
          </p:cNvPr>
          <p:cNvSpPr txBox="1"/>
          <p:nvPr/>
        </p:nvSpPr>
        <p:spPr>
          <a:xfrm>
            <a:off x="416692" y="1679898"/>
            <a:ext cx="6076704"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19: Count of ASB incidents in Fenland by month, 2022 to 2025</a:t>
            </a:r>
            <a:endParaRPr lang="en-GB" sz="2000" b="1"/>
          </a:p>
        </p:txBody>
      </p:sp>
      <p:sp>
        <p:nvSpPr>
          <p:cNvPr id="6" name="TextBox 5">
            <a:extLst>
              <a:ext uri="{FF2B5EF4-FFF2-40B4-BE49-F238E27FC236}">
                <a16:creationId xmlns:a16="http://schemas.microsoft.com/office/drawing/2014/main" id="{C6D33329-4E3A-DDE4-8914-04F88A157B77}"/>
              </a:ext>
            </a:extLst>
          </p:cNvPr>
          <p:cNvSpPr txBox="1"/>
          <p:nvPr/>
        </p:nvSpPr>
        <p:spPr>
          <a:xfrm>
            <a:off x="7310077" y="2566107"/>
            <a:ext cx="4769224" cy="2062103"/>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ASB incidents in Fenland has varied between 2022 and 2025, with the lowest monthly total recorded in December 2023 at 73 incidents, and the highest in June 2025 with 200 incidents.</a:t>
            </a:r>
          </a:p>
          <a:p>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All categories of ASB have increased between 2024 and 2025, with the exception of Personal ‘ASB’ which decreased by 13% (-18 incidents).</a:t>
            </a:r>
          </a:p>
        </p:txBody>
      </p:sp>
      <p:sp>
        <p:nvSpPr>
          <p:cNvPr id="3" name="TextBox 2">
            <a:extLst>
              <a:ext uri="{FF2B5EF4-FFF2-40B4-BE49-F238E27FC236}">
                <a16:creationId xmlns:a16="http://schemas.microsoft.com/office/drawing/2014/main" id="{C8A4FD44-800E-91E4-C476-0B8DD27A64D3}"/>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a:t>
            </a:r>
          </a:p>
        </p:txBody>
      </p:sp>
      <p:sp>
        <p:nvSpPr>
          <p:cNvPr id="12" name="Action Button: Go Home 11">
            <a:hlinkClick r:id="rId3" action="ppaction://hlinksldjump" highlightClick="1"/>
            <a:extLst>
              <a:ext uri="{FF2B5EF4-FFF2-40B4-BE49-F238E27FC236}">
                <a16:creationId xmlns:a16="http://schemas.microsoft.com/office/drawing/2014/main" id="{E53F329D-E4C4-0A7A-24ED-C107BE95EA74}"/>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Line graph showing the monthly count of antisocial behaviour incidents in Fenland from January 2022 to December 2025, with a solid blue line for monthly incidents and a dotted grey line for the annual monthly average. The graph shows fluctuations month to month, with incidents generally lower during parts of 2023 and early 2024, followed by higher peaks through mid to late 2024 and into 2025. Overall, the annual average shows a gradual upward trend over the period.">
            <a:extLst>
              <a:ext uri="{FF2B5EF4-FFF2-40B4-BE49-F238E27FC236}">
                <a16:creationId xmlns:a16="http://schemas.microsoft.com/office/drawing/2014/main" id="{5DA78EE5-4BD1-2092-B6E5-5F0C52358A87}"/>
              </a:ext>
            </a:extLst>
          </p:cNvPr>
          <p:cNvPicPr>
            <a:picLocks noChangeAspect="1"/>
          </p:cNvPicPr>
          <p:nvPr/>
        </p:nvPicPr>
        <p:blipFill>
          <a:blip r:embed="rId4"/>
          <a:stretch>
            <a:fillRect/>
          </a:stretch>
        </p:blipFill>
        <p:spPr>
          <a:xfrm>
            <a:off x="416689" y="2275463"/>
            <a:ext cx="6854549" cy="3228522"/>
          </a:xfrm>
          <a:prstGeom prst="rect">
            <a:avLst/>
          </a:prstGeom>
        </p:spPr>
      </p:pic>
    </p:spTree>
    <p:extLst>
      <p:ext uri="{BB962C8B-B14F-4D97-AF65-F5344CB8AC3E}">
        <p14:creationId xmlns:p14="http://schemas.microsoft.com/office/powerpoint/2010/main" val="3033245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57ED-86FD-D23B-0858-A21F960CA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4E322-12A8-6C63-2451-8999FB567B4D}"/>
              </a:ext>
            </a:extLst>
          </p:cNvPr>
          <p:cNvSpPr>
            <a:spLocks noGrp="1"/>
          </p:cNvSpPr>
          <p:nvPr>
            <p:ph type="title"/>
          </p:nvPr>
        </p:nvSpPr>
        <p:spPr/>
        <p:txBody>
          <a:bodyPr/>
          <a:lstStyle/>
          <a:p>
            <a:r>
              <a:rPr lang="en-GB"/>
              <a:t>8.12 Anti-Social Behaviour (ASB)</a:t>
            </a:r>
          </a:p>
        </p:txBody>
      </p:sp>
      <p:sp>
        <p:nvSpPr>
          <p:cNvPr id="10" name="TextBox 9">
            <a:extLst>
              <a:ext uri="{FF2B5EF4-FFF2-40B4-BE49-F238E27FC236}">
                <a16:creationId xmlns:a16="http://schemas.microsoft.com/office/drawing/2014/main" id="{822F82F8-0C39-4178-8D04-55521F8D65C0}"/>
              </a:ext>
            </a:extLst>
          </p:cNvPr>
          <p:cNvSpPr txBox="1"/>
          <p:nvPr/>
        </p:nvSpPr>
        <p:spPr>
          <a:xfrm>
            <a:off x="633413" y="1855569"/>
            <a:ext cx="6337414" cy="584775"/>
          </a:xfrm>
          <a:prstGeom prst="rect">
            <a:avLst/>
          </a:prstGeom>
          <a:noFill/>
        </p:spPr>
        <p:txBody>
          <a:bodyPr wrap="square">
            <a:spAutoFit/>
          </a:bodyPr>
          <a:lstStyle/>
          <a:p>
            <a:r>
              <a:rPr lang="en-GB" sz="1600" b="1">
                <a:solidFill>
                  <a:schemeClr val="tx1"/>
                </a:solidFill>
                <a:latin typeface="Arial" panose="020B0604020202020204" pitchFamily="34" charset="0"/>
                <a:cs typeface="Arial" panose="020B0604020202020204" pitchFamily="34" charset="0"/>
              </a:rPr>
              <a:t>Table 7: Rate per 1,000 population of police recorded ASB incidents, 2022 to 2025</a:t>
            </a:r>
            <a:endParaRPr lang="en-GB" sz="2000" b="1">
              <a:solidFill>
                <a:schemeClr val="tx1"/>
              </a:solidFill>
            </a:endParaRPr>
          </a:p>
        </p:txBody>
      </p:sp>
      <p:sp>
        <p:nvSpPr>
          <p:cNvPr id="11" name="TextBox 10">
            <a:extLst>
              <a:ext uri="{FF2B5EF4-FFF2-40B4-BE49-F238E27FC236}">
                <a16:creationId xmlns:a16="http://schemas.microsoft.com/office/drawing/2014/main" id="{C22C28F0-D883-D553-1ABC-EA7DDEF165FE}"/>
              </a:ext>
            </a:extLst>
          </p:cNvPr>
          <p:cNvSpPr txBox="1"/>
          <p:nvPr/>
        </p:nvSpPr>
        <p:spPr>
          <a:xfrm>
            <a:off x="7569843" y="2908568"/>
            <a:ext cx="4137325" cy="1077218"/>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As seen in Table 7, Fenland had the second highest rate per 1,000 population in 2025 (1</a:t>
            </a:r>
            <a:r>
              <a:rPr lang="en-GB" sz="1600">
                <a:cs typeface="Arial" panose="020B0604020202020204" pitchFamily="34" charset="0"/>
              </a:rPr>
              <a:t>6</a:t>
            </a:r>
            <a:r>
              <a:rPr lang="en-GB" sz="1600">
                <a:latin typeface="Arial" panose="020B0604020202020204" pitchFamily="34" charset="0"/>
                <a:cs typeface="Arial" panose="020B0604020202020204" pitchFamily="34" charset="0"/>
              </a:rPr>
              <a:t>.4). This was notably higher than the rate per 1,000 for Cambridgeshire (13.6). </a:t>
            </a:r>
          </a:p>
        </p:txBody>
      </p:sp>
      <p:sp>
        <p:nvSpPr>
          <p:cNvPr id="4" name="TextBox 3">
            <a:extLst>
              <a:ext uri="{FF2B5EF4-FFF2-40B4-BE49-F238E27FC236}">
                <a16:creationId xmlns:a16="http://schemas.microsoft.com/office/drawing/2014/main" id="{47E8D6A0-A487-14FF-3F18-9F770E556ECE}"/>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5" name="Action Button: Go Home 4">
            <a:hlinkClick r:id="rId2" action="ppaction://hlinksldjump" highlightClick="1"/>
            <a:extLst>
              <a:ext uri="{FF2B5EF4-FFF2-40B4-BE49-F238E27FC236}">
                <a16:creationId xmlns:a16="http://schemas.microsoft.com/office/drawing/2014/main" id="{A7A8CC57-4ACA-519F-9A18-3E2D2C0BFADE}"/>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Rate per 1,000 population of police‑recorded antisocial behaviour (ASB) incidents for all districts in Cambridgeshire between 2022 and 2025. Rates for Fenland across the years:&#10;2022 = 13.2&#10;2023 = 12.1&#10;2024 = 13.8&#10;2025 = 16.4&#10;Rates in 2025 were as follows:&#10;Cambridge = 16.5&#10;East Cambridgeshire = 11.2&#10;Fenland = 16.4&#10;Huntingdonshire = 13.7&#10;South Cambridgeshire = 10.5&#10;Cambridgeshire = 13.6">
            <a:extLst>
              <a:ext uri="{FF2B5EF4-FFF2-40B4-BE49-F238E27FC236}">
                <a16:creationId xmlns:a16="http://schemas.microsoft.com/office/drawing/2014/main" id="{A50ACF6E-5966-2001-3604-49808EDDCEE9}"/>
              </a:ext>
            </a:extLst>
          </p:cNvPr>
          <p:cNvPicPr>
            <a:picLocks noChangeAspect="1"/>
          </p:cNvPicPr>
          <p:nvPr/>
        </p:nvPicPr>
        <p:blipFill>
          <a:blip r:embed="rId3"/>
          <a:stretch>
            <a:fillRect/>
          </a:stretch>
        </p:blipFill>
        <p:spPr>
          <a:xfrm>
            <a:off x="633414" y="2494819"/>
            <a:ext cx="6337414" cy="2014852"/>
          </a:xfrm>
          <a:prstGeom prst="rect">
            <a:avLst/>
          </a:prstGeom>
        </p:spPr>
      </p:pic>
    </p:spTree>
    <p:extLst>
      <p:ext uri="{BB962C8B-B14F-4D97-AF65-F5344CB8AC3E}">
        <p14:creationId xmlns:p14="http://schemas.microsoft.com/office/powerpoint/2010/main" val="1227550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CAFA-1FC4-7E83-5482-4186967D7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02C95-70C2-68F9-CA1A-C97CAAF11691}"/>
              </a:ext>
            </a:extLst>
          </p:cNvPr>
          <p:cNvSpPr>
            <a:spLocks noGrp="1"/>
          </p:cNvSpPr>
          <p:nvPr>
            <p:ph type="title"/>
          </p:nvPr>
        </p:nvSpPr>
        <p:spPr>
          <a:xfrm>
            <a:off x="265664" y="325183"/>
            <a:ext cx="10515600" cy="1214438"/>
          </a:xfrm>
        </p:spPr>
        <p:txBody>
          <a:bodyPr/>
          <a:lstStyle/>
          <a:p>
            <a:r>
              <a:rPr lang="en-GB"/>
              <a:t>8.12 ASB - Youth-related Anti-Social Behaviour (ASB) </a:t>
            </a:r>
          </a:p>
        </p:txBody>
      </p:sp>
      <p:sp>
        <p:nvSpPr>
          <p:cNvPr id="4" name="TextBox 3">
            <a:extLst>
              <a:ext uri="{FF2B5EF4-FFF2-40B4-BE49-F238E27FC236}">
                <a16:creationId xmlns:a16="http://schemas.microsoft.com/office/drawing/2014/main" id="{70178F6A-F344-9980-AC5D-720E14B0ED2B}"/>
              </a:ext>
            </a:extLst>
          </p:cNvPr>
          <p:cNvSpPr txBox="1"/>
          <p:nvPr/>
        </p:nvSpPr>
        <p:spPr>
          <a:xfrm>
            <a:off x="-1" y="6412375"/>
            <a:ext cx="9317621" cy="445625"/>
          </a:xfrm>
          <a:prstGeom prst="rect">
            <a:avLst/>
          </a:prstGeom>
          <a:noFill/>
        </p:spPr>
        <p:txBody>
          <a:bodyPr wrap="square">
            <a:spAutoFit/>
          </a:bodyPr>
          <a:lstStyle/>
          <a:p>
            <a:r>
              <a:rPr lang="en-GB" sz="1100">
                <a:latin typeface="Arial" panose="020B0604020202020204" pitchFamily="34" charset="0"/>
                <a:cs typeface="Arial" panose="020B0604020202020204" pitchFamily="34" charset="0"/>
              </a:rPr>
              <a:t>Note: </a:t>
            </a:r>
            <a:r>
              <a:rPr lang="en-GB" sz="1100">
                <a:cs typeface="Arial" panose="020B0604020202020204" pitchFamily="34" charset="0"/>
              </a:rPr>
              <a:t>Chart</a:t>
            </a:r>
            <a:r>
              <a:rPr lang="en-GB" sz="1100">
                <a:latin typeface="Arial" panose="020B0604020202020204" pitchFamily="34" charset="0"/>
                <a:cs typeface="Arial" panose="020B0604020202020204" pitchFamily="34" charset="0"/>
              </a:rPr>
              <a:t> has been produced by </a:t>
            </a:r>
            <a:r>
              <a:rPr lang="en-US" sz="1100"/>
              <a:t>Cambridgeshire County Council’s </a:t>
            </a:r>
            <a:r>
              <a:rPr lang="en-GB" sz="1100"/>
              <a:t>Communities and Demography PI Team</a:t>
            </a:r>
            <a:r>
              <a:rPr lang="en-GB" sz="1100">
                <a:latin typeface="Arial" panose="020B0604020202020204" pitchFamily="34" charset="0"/>
                <a:cs typeface="Arial" panose="020B0604020202020204" pitchFamily="34" charset="0"/>
              </a:rPr>
              <a:t>, using data provided by Cambridgeshire Constabulary.</a:t>
            </a:r>
          </a:p>
        </p:txBody>
      </p:sp>
      <p:sp>
        <p:nvSpPr>
          <p:cNvPr id="5" name="TextBox 4">
            <a:extLst>
              <a:ext uri="{FF2B5EF4-FFF2-40B4-BE49-F238E27FC236}">
                <a16:creationId xmlns:a16="http://schemas.microsoft.com/office/drawing/2014/main" id="{44973EA7-79B1-4204-BD1C-28A66B0B3D31}"/>
              </a:ext>
            </a:extLst>
          </p:cNvPr>
          <p:cNvSpPr txBox="1"/>
          <p:nvPr/>
        </p:nvSpPr>
        <p:spPr>
          <a:xfrm>
            <a:off x="7268077" y="2558610"/>
            <a:ext cx="4658259" cy="3293209"/>
          </a:xfrm>
          <a:prstGeom prst="rect">
            <a:avLst/>
          </a:prstGeom>
          <a:noFill/>
        </p:spPr>
        <p:txBody>
          <a:bodyPr wrap="square">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Youth-related ASB decreased from 2022 to 2024 but increased between 2024 and 2025.</a:t>
            </a:r>
          </a:p>
          <a:p>
            <a:pPr marL="285750" indent="-285750">
              <a:buFont typeface="Arial" panose="020B0604020202020204" pitchFamily="34" charset="0"/>
              <a:buChar char="•"/>
            </a:pPr>
            <a:endParaRPr lang="en-GB" sz="1600">
              <a:solidFill>
                <a:srgbClr val="FF0000"/>
              </a:solidFill>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N</a:t>
            </a:r>
            <a:r>
              <a:rPr lang="en-GB" sz="1600">
                <a:latin typeface="Arial" panose="020B0604020202020204" pitchFamily="34" charset="0"/>
                <a:cs typeface="Arial" panose="020B0604020202020204" pitchFamily="34" charset="0"/>
              </a:rPr>
              <a:t>uisance ASB has accounted for 84% of all youth-related ASB in 2025, which is similar to the previous year. B</a:t>
            </a:r>
            <a:r>
              <a:rPr lang="en-GB" sz="1600">
                <a:cs typeface="Arial" panose="020B0604020202020204" pitchFamily="34" charset="0"/>
              </a:rPr>
              <a:t>etween 2024 and 2025, N</a:t>
            </a:r>
            <a:r>
              <a:rPr lang="en-GB" sz="1600">
                <a:latin typeface="Arial" panose="020B0604020202020204" pitchFamily="34" charset="0"/>
                <a:cs typeface="Arial" panose="020B0604020202020204" pitchFamily="34" charset="0"/>
              </a:rPr>
              <a:t>uisance ASB increased by 36% (+88 incidents).</a:t>
            </a:r>
          </a:p>
          <a:p>
            <a:pPr marL="285750" indent="-285750">
              <a:buFont typeface="Arial" panose="020B0604020202020204" pitchFamily="34" charset="0"/>
              <a:buChar char="•"/>
            </a:pPr>
            <a:endParaRPr lang="en-GB" sz="1600">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All categories of youth-related ASB saw increases between 2024 and 2025, except for Personal ‘ASB’ which decreased by 8% (-3 incidents).</a:t>
            </a:r>
          </a:p>
        </p:txBody>
      </p:sp>
      <p:sp>
        <p:nvSpPr>
          <p:cNvPr id="7" name="TextBox 6">
            <a:extLst>
              <a:ext uri="{FF2B5EF4-FFF2-40B4-BE49-F238E27FC236}">
                <a16:creationId xmlns:a16="http://schemas.microsoft.com/office/drawing/2014/main" id="{A72DB1CC-2EBD-6358-88F5-4A7D31EEEFF9}"/>
              </a:ext>
            </a:extLst>
          </p:cNvPr>
          <p:cNvSpPr txBox="1"/>
          <p:nvPr/>
        </p:nvSpPr>
        <p:spPr>
          <a:xfrm>
            <a:off x="265664" y="1975806"/>
            <a:ext cx="700241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20: Annual trend in Police recorded ASB incidents where a youth-related keyword has been identified in Fenland, 2022 to 2025</a:t>
            </a:r>
            <a:endParaRPr lang="en-GB" sz="2000" b="1">
              <a:solidFill>
                <a:schemeClr val="tx1"/>
              </a:solidFill>
            </a:endParaRPr>
          </a:p>
        </p:txBody>
      </p:sp>
      <p:sp>
        <p:nvSpPr>
          <p:cNvPr id="8" name="Action Button: Go Home 7">
            <a:hlinkClick r:id="rId3" action="ppaction://hlinksldjump" highlightClick="1"/>
            <a:extLst>
              <a:ext uri="{FF2B5EF4-FFF2-40B4-BE49-F238E27FC236}">
                <a16:creationId xmlns:a16="http://schemas.microsoft.com/office/drawing/2014/main" id="{B7288767-34AF-3724-8B99-2DD8178F079F}"/>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tacked bar chart showing counts of ASB incidents by closure class from 2022 to 2025.&#10;&#10;Nuisance&#10;2022 – 339&#10;2023 – 263&#10;2024 – 243&#10;2025 – 331&#10;Other closure classes (Environmental, Personal, and Other)&#10;Each contribute smaller numbers of incidents across the period, with some year‑to‑year variation.&#10;Total incidents&#10;2022 – 405&#10;2023 – 323&#10;2024 – 293&#10;2025 – 394&#10;">
            <a:extLst>
              <a:ext uri="{FF2B5EF4-FFF2-40B4-BE49-F238E27FC236}">
                <a16:creationId xmlns:a16="http://schemas.microsoft.com/office/drawing/2014/main" id="{F9EFB36F-96A6-1214-A14E-322E88A0EE78}"/>
              </a:ext>
            </a:extLst>
          </p:cNvPr>
          <p:cNvPicPr>
            <a:picLocks noChangeAspect="1"/>
          </p:cNvPicPr>
          <p:nvPr/>
        </p:nvPicPr>
        <p:blipFill>
          <a:blip r:embed="rId4"/>
          <a:stretch>
            <a:fillRect/>
          </a:stretch>
        </p:blipFill>
        <p:spPr>
          <a:xfrm>
            <a:off x="265664" y="2639917"/>
            <a:ext cx="6722929" cy="3422267"/>
          </a:xfrm>
          <a:prstGeom prst="rect">
            <a:avLst/>
          </a:prstGeom>
        </p:spPr>
      </p:pic>
    </p:spTree>
    <p:extLst>
      <p:ext uri="{BB962C8B-B14F-4D97-AF65-F5344CB8AC3E}">
        <p14:creationId xmlns:p14="http://schemas.microsoft.com/office/powerpoint/2010/main" val="43252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4E90-9DA1-439B-1D62-528825447390}"/>
            </a:ext>
          </a:extLst>
        </p:cNvPr>
        <p:cNvGrpSpPr/>
        <p:nvPr/>
      </p:nvGrpSpPr>
      <p:grpSpPr>
        <a:xfrm>
          <a:off x="0" y="0"/>
          <a:ext cx="0" cy="0"/>
          <a:chOff x="0" y="0"/>
          <a:chExt cx="0" cy="0"/>
        </a:xfrm>
      </p:grpSpPr>
      <p:graphicFrame>
        <p:nvGraphicFramePr>
          <p:cNvPr id="9" name="Table 8" descr="Table shows three prioritisation categories; consider high attention; concerning recent counts; and consider reviewing in a year or discharging. Current primary workstreams, recommendations, issues added from analysis, and recommendations for those are shown for prioritisation categories.">
            <a:extLst>
              <a:ext uri="{FF2B5EF4-FFF2-40B4-BE49-F238E27FC236}">
                <a16:creationId xmlns:a16="http://schemas.microsoft.com/office/drawing/2014/main" id="{0E5FF8CA-CDED-5431-38DE-7772BF951881}"/>
              </a:ext>
            </a:extLst>
          </p:cNvPr>
          <p:cNvGraphicFramePr>
            <a:graphicFrameLocks noGrp="1"/>
          </p:cNvGraphicFramePr>
          <p:nvPr>
            <p:extLst>
              <p:ext uri="{D42A27DB-BD31-4B8C-83A1-F6EECF244321}">
                <p14:modId xmlns:p14="http://schemas.microsoft.com/office/powerpoint/2010/main" val="496213935"/>
              </p:ext>
            </p:extLst>
          </p:nvPr>
        </p:nvGraphicFramePr>
        <p:xfrm>
          <a:off x="97571" y="1114485"/>
          <a:ext cx="8136486" cy="5766620"/>
        </p:xfrm>
        <a:graphic>
          <a:graphicData uri="http://schemas.openxmlformats.org/drawingml/2006/table">
            <a:tbl>
              <a:tblPr firstRow="1" bandRow="1">
                <a:tableStyleId>{5940675A-B579-460E-94D1-54222C63F5DA}</a:tableStyleId>
              </a:tblPr>
              <a:tblGrid>
                <a:gridCol w="2671308">
                  <a:extLst>
                    <a:ext uri="{9D8B030D-6E8A-4147-A177-3AD203B41FA5}">
                      <a16:colId xmlns:a16="http://schemas.microsoft.com/office/drawing/2014/main" val="1987728787"/>
                    </a:ext>
                  </a:extLst>
                </a:gridCol>
                <a:gridCol w="2736798">
                  <a:extLst>
                    <a:ext uri="{9D8B030D-6E8A-4147-A177-3AD203B41FA5}">
                      <a16:colId xmlns:a16="http://schemas.microsoft.com/office/drawing/2014/main" val="970705241"/>
                    </a:ext>
                  </a:extLst>
                </a:gridCol>
                <a:gridCol w="2728380">
                  <a:extLst>
                    <a:ext uri="{9D8B030D-6E8A-4147-A177-3AD203B41FA5}">
                      <a16:colId xmlns:a16="http://schemas.microsoft.com/office/drawing/2014/main" val="3935594956"/>
                    </a:ext>
                  </a:extLst>
                </a:gridCol>
              </a:tblGrid>
              <a:tr h="608106">
                <a:tc>
                  <a:txBody>
                    <a:bodyPr/>
                    <a:lstStyle/>
                    <a:p>
                      <a:r>
                        <a:rPr lang="en-GB" sz="1400" b="1" u="sng"/>
                        <a:t>Prioritisation category</a:t>
                      </a:r>
                    </a:p>
                  </a:txBody>
                  <a:tcPr/>
                </a:tc>
                <a:tc>
                  <a:txBody>
                    <a:bodyPr/>
                    <a:lstStyle/>
                    <a:p>
                      <a:r>
                        <a:rPr lang="en-GB" sz="1400" b="1" u="sng"/>
                        <a:t>Key Community Safety Issues identified in 2024 Strategic Assessment</a:t>
                      </a:r>
                    </a:p>
                  </a:txBody>
                  <a:tcPr/>
                </a:tc>
                <a:tc>
                  <a:txBody>
                    <a:bodyPr/>
                    <a:lstStyle/>
                    <a:p>
                      <a:r>
                        <a:rPr lang="en-GB" sz="1400" b="1" u="sng"/>
                        <a:t>Key Community Safety Issues identified in this year’s 2025 Strategic Assessment</a:t>
                      </a:r>
                    </a:p>
                  </a:txBody>
                  <a:tcPr/>
                </a:tc>
                <a:extLst>
                  <a:ext uri="{0D108BD9-81ED-4DB2-BD59-A6C34878D82A}">
                    <a16:rowId xmlns:a16="http://schemas.microsoft.com/office/drawing/2014/main" val="674265549"/>
                  </a:ext>
                </a:extLst>
              </a:tr>
              <a:tr h="1218380">
                <a:tc>
                  <a:txBody>
                    <a:bodyPr/>
                    <a:lstStyle/>
                    <a:p>
                      <a:r>
                        <a:rPr lang="en-GB" sz="1400" b="1"/>
                        <a:t>High importance </a:t>
                      </a:r>
                      <a:r>
                        <a:rPr lang="en-GB" sz="1400"/>
                        <a:t>– these areas either have high volumes of offences or high increasing trends. </a:t>
                      </a:r>
                    </a:p>
                  </a:txBody>
                  <a:tcPr/>
                </a:tc>
                <a:tc>
                  <a:txBody>
                    <a:bodyPr/>
                    <a:lstStyle/>
                    <a:p>
                      <a:pPr marL="285750" indent="-285750">
                        <a:buFont typeface="Arial" panose="020B0604020202020204" pitchFamily="34" charset="0"/>
                        <a:buChar char="•"/>
                      </a:pPr>
                      <a:r>
                        <a:rPr lang="en-GB" sz="1400">
                          <a:solidFill>
                            <a:schemeClr val="tx1"/>
                          </a:solidFill>
                        </a:rPr>
                        <a:t>Violence against the person (VAP) </a:t>
                      </a:r>
                    </a:p>
                    <a:p>
                      <a:pPr marL="285750" indent="-285750">
                        <a:buFont typeface="Arial" panose="020B0604020202020204" pitchFamily="34" charset="0"/>
                        <a:buChar char="•"/>
                      </a:pPr>
                      <a:r>
                        <a:rPr lang="en-GB" sz="1400">
                          <a:solidFill>
                            <a:schemeClr val="tx1"/>
                          </a:solidFill>
                        </a:rPr>
                        <a:t>Vehicle offences</a:t>
                      </a:r>
                    </a:p>
                    <a:p>
                      <a:pPr marL="285750" indent="-285750">
                        <a:buFont typeface="Arial" panose="020B0604020202020204" pitchFamily="34" charset="0"/>
                        <a:buChar char="•"/>
                      </a:pPr>
                      <a:r>
                        <a:rPr lang="en-GB" sz="1400">
                          <a:solidFill>
                            <a:schemeClr val="tx1"/>
                          </a:solidFill>
                        </a:rPr>
                        <a:t>Shoplifting</a:t>
                      </a:r>
                    </a:p>
                  </a:txBody>
                  <a:tcPr/>
                </a:tc>
                <a:tc>
                  <a:txBody>
                    <a:bodyPr/>
                    <a:lstStyle/>
                    <a:p>
                      <a:pPr marL="285750" indent="-285750">
                        <a:buFont typeface="Arial" panose="020B0604020202020204" pitchFamily="34" charset="0"/>
                        <a:buChar char="•"/>
                      </a:pPr>
                      <a:r>
                        <a:rPr lang="en-GB" sz="1400">
                          <a:solidFill>
                            <a:schemeClr val="tx1"/>
                          </a:solidFill>
                        </a:rPr>
                        <a:t>Violence against the person (VAP) </a:t>
                      </a:r>
                    </a:p>
                    <a:p>
                      <a:pPr marL="285750" indent="-285750">
                        <a:buFont typeface="Arial" panose="020B0604020202020204" pitchFamily="34" charset="0"/>
                        <a:buChar char="•"/>
                      </a:pPr>
                      <a:r>
                        <a:rPr lang="en-GB" sz="1400">
                          <a:solidFill>
                            <a:schemeClr val="tx1"/>
                          </a:solidFill>
                        </a:rPr>
                        <a:t>Sexual offences (and </a:t>
                      </a:r>
                      <a:r>
                        <a:rPr lang="en-GB" sz="1400" err="1">
                          <a:solidFill>
                            <a:schemeClr val="tx1"/>
                          </a:solidFill>
                        </a:rPr>
                        <a:t>Misc</a:t>
                      </a:r>
                      <a:r>
                        <a:rPr lang="en-GB" sz="1400">
                          <a:solidFill>
                            <a:schemeClr val="tx1"/>
                          </a:solidFill>
                        </a:rPr>
                        <a:t> crimes against society)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tx1"/>
                          </a:solidFill>
                        </a:rPr>
                        <a:t>Domestic abuse</a:t>
                      </a:r>
                    </a:p>
                    <a:p>
                      <a:pPr marL="285750" indent="-285750">
                        <a:buFont typeface="Arial" panose="020B0604020202020204" pitchFamily="34" charset="0"/>
                        <a:buChar char="•"/>
                      </a:pPr>
                      <a:r>
                        <a:rPr lang="en-GB" sz="1400">
                          <a:solidFill>
                            <a:schemeClr val="tx1"/>
                          </a:solidFill>
                        </a:rPr>
                        <a:t>ASB (including Youth ASB)</a:t>
                      </a:r>
                    </a:p>
                    <a:p>
                      <a:pPr marL="285750" indent="-285750">
                        <a:buFont typeface="Arial" panose="020B0604020202020204" pitchFamily="34" charset="0"/>
                        <a:buChar char="•"/>
                      </a:pPr>
                      <a:endParaRPr lang="en-GB" sz="1400">
                        <a:solidFill>
                          <a:schemeClr val="tx1"/>
                        </a:solidFill>
                      </a:endParaRPr>
                    </a:p>
                  </a:txBody>
                  <a:tcPr/>
                </a:tc>
                <a:extLst>
                  <a:ext uri="{0D108BD9-81ED-4DB2-BD59-A6C34878D82A}">
                    <a16:rowId xmlns:a16="http://schemas.microsoft.com/office/drawing/2014/main" val="3760027691"/>
                  </a:ext>
                </a:extLst>
              </a:tr>
              <a:tr h="1438460">
                <a:tc>
                  <a:txBody>
                    <a:bodyPr/>
                    <a:lstStyle/>
                    <a:p>
                      <a:r>
                        <a:rPr lang="en-GB" sz="1400" b="1"/>
                        <a:t>Concerning recent counts</a:t>
                      </a:r>
                      <a:r>
                        <a:rPr lang="en-GB" sz="1400"/>
                        <a:t> – there have been either steady year on year increases or a recent increase in the last year despite decreases or fluctuations in previous years. </a:t>
                      </a:r>
                    </a:p>
                  </a:txBody>
                  <a:tcPr/>
                </a:tc>
                <a:tc>
                  <a:txBody>
                    <a:bodyPr/>
                    <a:lstStyle/>
                    <a:p>
                      <a:pPr marL="285750" indent="-285750">
                        <a:buFont typeface="Arial" panose="020B0604020202020204" pitchFamily="34" charset="0"/>
                        <a:buChar char="•"/>
                      </a:pPr>
                      <a:r>
                        <a:rPr lang="en-GB" sz="1400">
                          <a:solidFill>
                            <a:schemeClr val="tx1"/>
                          </a:solidFill>
                        </a:rPr>
                        <a:t>Hate crime</a:t>
                      </a:r>
                    </a:p>
                    <a:p>
                      <a:pPr marL="285750" indent="-285750">
                        <a:buFont typeface="Arial" panose="020B0604020202020204" pitchFamily="34" charset="0"/>
                        <a:buChar char="•"/>
                      </a:pPr>
                      <a:r>
                        <a:rPr lang="en-GB" sz="1400">
                          <a:solidFill>
                            <a:schemeClr val="tx1"/>
                          </a:solidFill>
                        </a:rPr>
                        <a:t>Sexual offences</a:t>
                      </a:r>
                    </a:p>
                    <a:p>
                      <a:pPr marL="285750" indent="-285750">
                        <a:buFont typeface="Arial" panose="020B0604020202020204" pitchFamily="34" charset="0"/>
                        <a:buChar char="•"/>
                      </a:pPr>
                      <a:r>
                        <a:rPr lang="en-GB" sz="1400">
                          <a:solidFill>
                            <a:schemeClr val="tx1"/>
                          </a:solidFill>
                        </a:rPr>
                        <a:t>Exploitation</a:t>
                      </a:r>
                    </a:p>
                    <a:p>
                      <a:pPr marL="285750" indent="-285750">
                        <a:buFont typeface="Arial" panose="020B0604020202020204" pitchFamily="34" charset="0"/>
                        <a:buChar char="•"/>
                      </a:pPr>
                      <a:r>
                        <a:rPr lang="en-GB" sz="1400">
                          <a:solidFill>
                            <a:schemeClr val="tx1"/>
                          </a:solidFill>
                        </a:rPr>
                        <a:t>ASB</a:t>
                      </a:r>
                    </a:p>
                  </a:txBody>
                  <a:tcPr/>
                </a:tc>
                <a:tc>
                  <a:txBody>
                    <a:bodyPr/>
                    <a:lstStyle/>
                    <a:p>
                      <a:pPr marL="285750" indent="-285750">
                        <a:buFont typeface="Arial" panose="020B0604020202020204" pitchFamily="34" charset="0"/>
                        <a:buChar char="•"/>
                      </a:pPr>
                      <a:r>
                        <a:rPr lang="en-GB" sz="1400">
                          <a:solidFill>
                            <a:schemeClr val="tx1"/>
                          </a:solidFill>
                        </a:rPr>
                        <a:t>Drug offences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tx1"/>
                          </a:solidFill>
                        </a:rPr>
                        <a:t>Exploitation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tx1"/>
                          </a:solidFill>
                        </a:rPr>
                        <a:t>Deliberate fires</a:t>
                      </a:r>
                    </a:p>
                    <a:p>
                      <a:pPr marL="285750" indent="-285750">
                        <a:buFont typeface="Arial" panose="020B0604020202020204" pitchFamily="34" charset="0"/>
                        <a:buChar char="•"/>
                      </a:pPr>
                      <a:endParaRPr lang="en-GB" sz="1400">
                        <a:solidFill>
                          <a:schemeClr val="tx1"/>
                        </a:solidFill>
                      </a:endParaRPr>
                    </a:p>
                  </a:txBody>
                  <a:tcPr/>
                </a:tc>
                <a:extLst>
                  <a:ext uri="{0D108BD9-81ED-4DB2-BD59-A6C34878D82A}">
                    <a16:rowId xmlns:a16="http://schemas.microsoft.com/office/drawing/2014/main" val="1411819124"/>
                  </a:ext>
                </a:extLst>
              </a:tr>
              <a:tr h="1399173">
                <a:tc>
                  <a:txBody>
                    <a:bodyPr/>
                    <a:lstStyle/>
                    <a:p>
                      <a:r>
                        <a:rPr lang="en-GB" sz="1400" b="1"/>
                        <a:t>Consider reviewing in a year or discharging </a:t>
                      </a:r>
                      <a:r>
                        <a:rPr lang="en-GB" sz="1400"/>
                        <a:t>– These are current work streams that have seen decreases or shown inconclusive fluctuations in volume over the last 4 years. </a:t>
                      </a:r>
                    </a:p>
                  </a:txBody>
                  <a:tcPr/>
                </a:tc>
                <a:tc>
                  <a:txBody>
                    <a:bodyPr/>
                    <a:lstStyle/>
                    <a:p>
                      <a:pPr marL="285750" indent="-285750">
                        <a:buFont typeface="Arial" panose="020B0604020202020204" pitchFamily="34" charset="0"/>
                        <a:buChar char="•"/>
                      </a:pPr>
                      <a:r>
                        <a:rPr lang="en-GB" sz="1400">
                          <a:solidFill>
                            <a:schemeClr val="tx1"/>
                          </a:solidFill>
                        </a:rPr>
                        <a:t>Scams/fraud/cyber crime</a:t>
                      </a:r>
                    </a:p>
                    <a:p>
                      <a:pPr marL="285750" indent="-285750">
                        <a:buFont typeface="Arial" panose="020B0604020202020204" pitchFamily="34" charset="0"/>
                        <a:buChar char="•"/>
                      </a:pPr>
                      <a:r>
                        <a:rPr lang="en-GB" sz="1400">
                          <a:solidFill>
                            <a:schemeClr val="tx1"/>
                          </a:solidFill>
                        </a:rPr>
                        <a:t>Domestic abuse*</a:t>
                      </a:r>
                    </a:p>
                    <a:p>
                      <a:pPr marL="285750" indent="-285750">
                        <a:buFont typeface="Arial" panose="020B0604020202020204" pitchFamily="34" charset="0"/>
                        <a:buChar char="•"/>
                      </a:pPr>
                      <a:r>
                        <a:rPr lang="en-GB" sz="1400">
                          <a:solidFill>
                            <a:schemeClr val="tx1"/>
                          </a:solidFill>
                        </a:rPr>
                        <a:t>Offending</a:t>
                      </a:r>
                      <a:br>
                        <a:rPr lang="en-GB" sz="1400">
                          <a:solidFill>
                            <a:schemeClr val="tx1"/>
                          </a:solidFill>
                        </a:rPr>
                      </a:br>
                      <a:endParaRPr lang="en-GB" sz="1400">
                        <a:solidFill>
                          <a:schemeClr val="tx1"/>
                        </a:solidFill>
                      </a:endParaRPr>
                    </a:p>
                    <a:p>
                      <a:pPr marL="0" indent="0">
                        <a:buFont typeface="Arial" panose="020B0604020202020204" pitchFamily="34" charset="0"/>
                        <a:buNone/>
                      </a:pPr>
                      <a:r>
                        <a:rPr lang="en-GB" sz="1400">
                          <a:solidFill>
                            <a:schemeClr val="tx1"/>
                          </a:solidFill>
                        </a:rPr>
                        <a:t>*This was added as a primary work stream by Fenland CSP after strategic assessment presentation at the 2025 board meeting.</a:t>
                      </a:r>
                    </a:p>
                  </a:txBody>
                  <a:tcPr/>
                </a:tc>
                <a:tc>
                  <a:txBody>
                    <a:bodyPr/>
                    <a:lstStyle/>
                    <a:p>
                      <a:pPr marL="285750" indent="-285750">
                        <a:buFont typeface="Arial" panose="020B0604020202020204" pitchFamily="34" charset="0"/>
                        <a:buChar char="•"/>
                      </a:pPr>
                      <a:r>
                        <a:rPr lang="en-GB" sz="1400">
                          <a:solidFill>
                            <a:schemeClr val="tx1"/>
                          </a:solidFill>
                        </a:rPr>
                        <a:t>Vehicle offences</a:t>
                      </a:r>
                    </a:p>
                    <a:p>
                      <a:pPr marL="285750" indent="-285750">
                        <a:buFont typeface="Arial" panose="020B0604020202020204" pitchFamily="34" charset="0"/>
                        <a:buChar char="•"/>
                      </a:pPr>
                      <a:r>
                        <a:rPr lang="en-GB" sz="1400">
                          <a:solidFill>
                            <a:schemeClr val="tx1"/>
                          </a:solidFill>
                        </a:rPr>
                        <a:t>Shoplifting</a:t>
                      </a:r>
                    </a:p>
                    <a:p>
                      <a:pPr marL="285750" indent="-285750">
                        <a:buFont typeface="Arial" panose="020B0604020202020204" pitchFamily="34" charset="0"/>
                        <a:buChar char="•"/>
                      </a:pPr>
                      <a:r>
                        <a:rPr lang="en-GB" sz="1400">
                          <a:solidFill>
                            <a:schemeClr val="tx1"/>
                          </a:solidFill>
                        </a:rPr>
                        <a:t>Hate crimes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tx1"/>
                          </a:solidFill>
                        </a:rPr>
                        <a:t>Scams/fraud/cyber crime</a:t>
                      </a:r>
                    </a:p>
                    <a:p>
                      <a:pPr marL="285750" indent="-285750">
                        <a:buFont typeface="Arial" panose="020B0604020202020204" pitchFamily="34" charset="0"/>
                        <a:buChar char="•"/>
                      </a:pPr>
                      <a:endParaRPr lang="en-GB" sz="1400">
                        <a:solidFill>
                          <a:schemeClr val="tx1"/>
                        </a:solidFill>
                      </a:endParaRPr>
                    </a:p>
                  </a:txBody>
                  <a:tcPr/>
                </a:tc>
                <a:extLst>
                  <a:ext uri="{0D108BD9-81ED-4DB2-BD59-A6C34878D82A}">
                    <a16:rowId xmlns:a16="http://schemas.microsoft.com/office/drawing/2014/main" val="2397842902"/>
                  </a:ext>
                </a:extLst>
              </a:tr>
            </a:tbl>
          </a:graphicData>
        </a:graphic>
      </p:graphicFrame>
      <p:sp>
        <p:nvSpPr>
          <p:cNvPr id="2" name="Title 1">
            <a:extLst>
              <a:ext uri="{FF2B5EF4-FFF2-40B4-BE49-F238E27FC236}">
                <a16:creationId xmlns:a16="http://schemas.microsoft.com/office/drawing/2014/main" id="{D36FE021-7550-023E-EA76-1B2B5262E26D}"/>
              </a:ext>
            </a:extLst>
          </p:cNvPr>
          <p:cNvSpPr>
            <a:spLocks noGrp="1"/>
          </p:cNvSpPr>
          <p:nvPr>
            <p:ph type="title"/>
          </p:nvPr>
        </p:nvSpPr>
        <p:spPr>
          <a:xfrm>
            <a:off x="633413" y="465364"/>
            <a:ext cx="10515600" cy="1214438"/>
          </a:xfrm>
        </p:spPr>
        <p:txBody>
          <a:bodyPr/>
          <a:lstStyle/>
          <a:p>
            <a:r>
              <a:rPr lang="en-GB"/>
              <a:t>2.1 Executive Summary – Overview</a:t>
            </a:r>
          </a:p>
        </p:txBody>
      </p:sp>
      <p:sp>
        <p:nvSpPr>
          <p:cNvPr id="6" name="Action Button: Go Home 5">
            <a:hlinkClick r:id="rId2" action="ppaction://hlinksldjump" highlightClick="1"/>
            <a:extLst>
              <a:ext uri="{FF2B5EF4-FFF2-40B4-BE49-F238E27FC236}">
                <a16:creationId xmlns:a16="http://schemas.microsoft.com/office/drawing/2014/main" id="{D7CD20BA-B09C-73D8-1A8F-95F88D2BC31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06C05F8-F32B-83F6-53D1-51154A7BBFA6}"/>
              </a:ext>
            </a:extLst>
          </p:cNvPr>
          <p:cNvSpPr txBox="1"/>
          <p:nvPr/>
        </p:nvSpPr>
        <p:spPr>
          <a:xfrm>
            <a:off x="8363306" y="1129657"/>
            <a:ext cx="3860374" cy="5262979"/>
          </a:xfrm>
          <a:prstGeom prst="rect">
            <a:avLst/>
          </a:prstGeom>
          <a:noFill/>
        </p:spPr>
        <p:txBody>
          <a:bodyPr wrap="square" rtlCol="0">
            <a:spAutoFit/>
          </a:bodyPr>
          <a:lstStyle/>
          <a:p>
            <a:r>
              <a:rPr lang="en-GB" sz="1600">
                <a:cs typeface="Arial" panose="020B0604020202020204" pitchFamily="34" charset="0"/>
              </a:rPr>
              <a:t>Last year’s years key community safety issues were divided into the following prioritisation categories:</a:t>
            </a:r>
          </a:p>
          <a:p>
            <a:pPr marL="285750" indent="-285750">
              <a:buFont typeface="Arial" panose="020B0604020202020204" pitchFamily="34" charset="0"/>
              <a:buChar char="•"/>
            </a:pPr>
            <a:r>
              <a:rPr lang="en-GB" sz="1600">
                <a:cs typeface="Arial" panose="020B0604020202020204" pitchFamily="34" charset="0"/>
              </a:rPr>
              <a:t>High importance</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Concerning recent counts</a:t>
            </a:r>
          </a:p>
          <a:p>
            <a:pPr marL="285750" indent="-285750">
              <a:buFont typeface="Arial" panose="020B0604020202020204" pitchFamily="34" charset="0"/>
              <a:buChar char="•"/>
            </a:pPr>
            <a:r>
              <a:rPr lang="en-GB" sz="1600">
                <a:cs typeface="Arial" panose="020B0604020202020204" pitchFamily="34" charset="0"/>
              </a:rPr>
              <a:t>Consider reviewing in a year or discharging</a:t>
            </a: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a:p>
            <a:r>
              <a:rPr lang="en-GB" sz="1600">
                <a:cs typeface="Arial" panose="020B0604020202020204" pitchFamily="34" charset="0"/>
              </a:rPr>
              <a:t>This year’s “High Importance” category includes</a:t>
            </a:r>
          </a:p>
          <a:p>
            <a:pPr marL="285750" indent="-285750">
              <a:buFont typeface="Arial" panose="020B0604020202020204" pitchFamily="34" charset="0"/>
              <a:buChar char="•"/>
            </a:pPr>
            <a:r>
              <a:rPr lang="en-GB" sz="1600">
                <a:cs typeface="Arial" panose="020B0604020202020204" pitchFamily="34" charset="0"/>
              </a:rPr>
              <a:t>Violence against the person (VAP) </a:t>
            </a:r>
          </a:p>
          <a:p>
            <a:pPr marL="285750" indent="-285750">
              <a:buFont typeface="Arial" panose="020B0604020202020204" pitchFamily="34" charset="0"/>
              <a:buChar char="•"/>
            </a:pPr>
            <a:r>
              <a:rPr lang="en-GB" sz="1600">
                <a:cs typeface="Arial" panose="020B0604020202020204" pitchFamily="34" charset="0"/>
              </a:rPr>
              <a:t>Sexual offences (and </a:t>
            </a:r>
            <a:r>
              <a:rPr lang="en-GB" sz="1600" err="1">
                <a:cs typeface="Arial" panose="020B0604020202020204" pitchFamily="34" charset="0"/>
              </a:rPr>
              <a:t>Misc</a:t>
            </a:r>
            <a:r>
              <a:rPr lang="en-GB" sz="1600">
                <a:cs typeface="Arial" panose="020B0604020202020204" pitchFamily="34" charset="0"/>
              </a:rPr>
              <a:t> crimes against society)</a:t>
            </a:r>
          </a:p>
          <a:p>
            <a:pPr marL="285750" indent="-285750">
              <a:buFont typeface="Arial" panose="020B0604020202020204" pitchFamily="34" charset="0"/>
              <a:buChar char="•"/>
            </a:pPr>
            <a:r>
              <a:rPr lang="en-GB" sz="1600">
                <a:cs typeface="Arial" panose="020B0604020202020204" pitchFamily="34" charset="0"/>
              </a:rPr>
              <a:t>Domestic abuse </a:t>
            </a:r>
          </a:p>
          <a:p>
            <a:pPr marL="285750" indent="-285750">
              <a:buFont typeface="Arial" panose="020B0604020202020204" pitchFamily="34" charset="0"/>
              <a:buChar char="•"/>
            </a:pPr>
            <a:r>
              <a:rPr lang="en-GB" sz="1600">
                <a:cs typeface="Arial" panose="020B0604020202020204" pitchFamily="34" charset="0"/>
              </a:rPr>
              <a:t>Anti-social behaviour (ASB) (including Youth ASB)</a:t>
            </a:r>
          </a:p>
          <a:p>
            <a:endParaRPr lang="en-GB" sz="1600">
              <a:latin typeface="Arial" panose="020B0604020202020204" pitchFamily="34" charset="0"/>
              <a:cs typeface="Arial" panose="020B0604020202020204" pitchFamily="34" charset="0"/>
            </a:endParaRPr>
          </a:p>
          <a:p>
            <a:r>
              <a:rPr lang="en-GB" sz="1600">
                <a:cs typeface="Arial" panose="020B0604020202020204" pitchFamily="34" charset="0"/>
              </a:rPr>
              <a:t>Slides 6 to 9 consolidate evidence from this year’s strategic assessment for these community safety issues that are “Consider high attention”.</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162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BE06-131C-798B-3232-8AC44E3B0942}"/>
              </a:ext>
            </a:extLst>
          </p:cNvPr>
          <p:cNvSpPr>
            <a:spLocks noGrp="1"/>
          </p:cNvSpPr>
          <p:nvPr>
            <p:ph type="title"/>
          </p:nvPr>
        </p:nvSpPr>
        <p:spPr>
          <a:xfrm>
            <a:off x="265664" y="325183"/>
            <a:ext cx="10515600" cy="1214438"/>
          </a:xfrm>
        </p:spPr>
        <p:txBody>
          <a:bodyPr/>
          <a:lstStyle/>
          <a:p>
            <a:r>
              <a:rPr lang="en-GB"/>
              <a:t>8.12 ASB - Youth-related Anti-Social Behaviour (ASB) </a:t>
            </a:r>
          </a:p>
        </p:txBody>
      </p:sp>
      <p:sp>
        <p:nvSpPr>
          <p:cNvPr id="4" name="TextBox 3">
            <a:extLst>
              <a:ext uri="{FF2B5EF4-FFF2-40B4-BE49-F238E27FC236}">
                <a16:creationId xmlns:a16="http://schemas.microsoft.com/office/drawing/2014/main" id="{4C9AAFEF-D0F8-E291-906E-F9D4EFFF7168}"/>
              </a:ext>
            </a:extLst>
          </p:cNvPr>
          <p:cNvSpPr txBox="1"/>
          <p:nvPr/>
        </p:nvSpPr>
        <p:spPr>
          <a:xfrm>
            <a:off x="-1" y="6412375"/>
            <a:ext cx="9317621" cy="445625"/>
          </a:xfrm>
          <a:prstGeom prst="rect">
            <a:avLst/>
          </a:prstGeom>
          <a:noFill/>
        </p:spPr>
        <p:txBody>
          <a:bodyPr wrap="square">
            <a:spAutoFit/>
          </a:bodyPr>
          <a:lstStyle/>
          <a:p>
            <a:r>
              <a:rPr lang="en-GB" sz="1100">
                <a:latin typeface="Arial" panose="020B0604020202020204" pitchFamily="34" charset="0"/>
                <a:cs typeface="Arial" panose="020B0604020202020204" pitchFamily="34" charset="0"/>
              </a:rPr>
              <a:t>Note: Table has been produced by </a:t>
            </a:r>
            <a:r>
              <a:rPr lang="en-US" sz="1100"/>
              <a:t>Cambridgeshire County Council’s </a:t>
            </a:r>
            <a:r>
              <a:rPr lang="en-GB" sz="1100"/>
              <a:t>Communities and Demography PI Team</a:t>
            </a:r>
            <a:r>
              <a:rPr lang="en-GB" sz="1100">
                <a:latin typeface="Arial" panose="020B0604020202020204" pitchFamily="34" charset="0"/>
                <a:cs typeface="Arial" panose="020B0604020202020204" pitchFamily="34" charset="0"/>
              </a:rPr>
              <a:t>, using data provided by Cambridgeshire Constabulary.</a:t>
            </a:r>
          </a:p>
        </p:txBody>
      </p:sp>
      <p:sp>
        <p:nvSpPr>
          <p:cNvPr id="5" name="TextBox 4">
            <a:extLst>
              <a:ext uri="{FF2B5EF4-FFF2-40B4-BE49-F238E27FC236}">
                <a16:creationId xmlns:a16="http://schemas.microsoft.com/office/drawing/2014/main" id="{07578713-4932-77EE-FE9D-7A58F64BCFFD}"/>
              </a:ext>
            </a:extLst>
          </p:cNvPr>
          <p:cNvSpPr txBox="1"/>
          <p:nvPr/>
        </p:nvSpPr>
        <p:spPr>
          <a:xfrm>
            <a:off x="7707086" y="2501683"/>
            <a:ext cx="4219250" cy="2308324"/>
          </a:xfrm>
          <a:prstGeom prst="rect">
            <a:avLst/>
          </a:prstGeom>
          <a:noFill/>
        </p:spPr>
        <p:txBody>
          <a:bodyPr wrap="square">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The proportion of youth-related ASB has varied over the past four years. In 2025, the proportion reached its second lowest level in the past four years (23%), as shown in Table 8.</a:t>
            </a: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Between 2024 and 2025, youth-related ASB have increased by 34% (+101 incidents).</a:t>
            </a:r>
          </a:p>
        </p:txBody>
      </p:sp>
      <p:sp>
        <p:nvSpPr>
          <p:cNvPr id="7" name="TextBox 6">
            <a:extLst>
              <a:ext uri="{FF2B5EF4-FFF2-40B4-BE49-F238E27FC236}">
                <a16:creationId xmlns:a16="http://schemas.microsoft.com/office/drawing/2014/main" id="{ECEC0BA4-A2D2-E033-ADF0-02F8FB57CE5B}"/>
              </a:ext>
            </a:extLst>
          </p:cNvPr>
          <p:cNvSpPr txBox="1"/>
          <p:nvPr/>
        </p:nvSpPr>
        <p:spPr>
          <a:xfrm>
            <a:off x="265664" y="2030487"/>
            <a:ext cx="700241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8: Police recorded ASB incidents and the proportion where a youth-related keyword has been identified, 2022 to 2025</a:t>
            </a:r>
            <a:endParaRPr lang="en-GB" sz="2000" b="1">
              <a:solidFill>
                <a:schemeClr val="tx1"/>
              </a:solidFill>
            </a:endParaRPr>
          </a:p>
        </p:txBody>
      </p:sp>
      <p:sp>
        <p:nvSpPr>
          <p:cNvPr id="8" name="Action Button: Go Home 7">
            <a:hlinkClick r:id="rId3" action="ppaction://hlinksldjump" highlightClick="1"/>
            <a:extLst>
              <a:ext uri="{FF2B5EF4-FFF2-40B4-BE49-F238E27FC236}">
                <a16:creationId xmlns:a16="http://schemas.microsoft.com/office/drawing/2014/main" id="{73EF2044-05E1-8BE3-E19A-E071D94EEB46}"/>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Police‑recorded antisocial behaviour (ASB) incidents and the proportion identified as youth‑related between 2022 and 2025. Figures across the years are as follows:&#10;2022 – 1,369 total ASB incidents, of which 405 were youth‑related, representing 30 percent&#10;2023 – 1,268 total ASB incidents, of which 323 were youth‑related, representing 25 percent&#10;2024 – 1,454 total ASB incidents, of which 293 were youth‑related, representing 20 percent&#10;2025 – 1,742 total ASB incidents, of which 394 were youth‑related, representing 23 percent&#10;">
            <a:extLst>
              <a:ext uri="{FF2B5EF4-FFF2-40B4-BE49-F238E27FC236}">
                <a16:creationId xmlns:a16="http://schemas.microsoft.com/office/drawing/2014/main" id="{A32F676A-40C3-1B41-F581-B26CA6DA96FF}"/>
              </a:ext>
            </a:extLst>
          </p:cNvPr>
          <p:cNvPicPr>
            <a:picLocks noChangeAspect="1"/>
          </p:cNvPicPr>
          <p:nvPr/>
        </p:nvPicPr>
        <p:blipFill>
          <a:blip r:embed="rId4"/>
          <a:stretch>
            <a:fillRect/>
          </a:stretch>
        </p:blipFill>
        <p:spPr>
          <a:xfrm>
            <a:off x="265664" y="2615261"/>
            <a:ext cx="7216593" cy="1760795"/>
          </a:xfrm>
          <a:prstGeom prst="rect">
            <a:avLst/>
          </a:prstGeom>
        </p:spPr>
      </p:pic>
    </p:spTree>
    <p:extLst>
      <p:ext uri="{BB962C8B-B14F-4D97-AF65-F5344CB8AC3E}">
        <p14:creationId xmlns:p14="http://schemas.microsoft.com/office/powerpoint/2010/main" val="3640064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33F0-59FC-0DF5-C1D2-818041CFD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76C04-3CB7-98A3-C70A-BE4E34A8A441}"/>
              </a:ext>
            </a:extLst>
          </p:cNvPr>
          <p:cNvSpPr>
            <a:spLocks noGrp="1"/>
          </p:cNvSpPr>
          <p:nvPr>
            <p:ph type="title"/>
          </p:nvPr>
        </p:nvSpPr>
        <p:spPr>
          <a:xfrm>
            <a:off x="265664" y="325183"/>
            <a:ext cx="10515600" cy="1214438"/>
          </a:xfrm>
        </p:spPr>
        <p:txBody>
          <a:bodyPr/>
          <a:lstStyle/>
          <a:p>
            <a:r>
              <a:rPr lang="en-GB"/>
              <a:t>8.12 ASB - Youth-related Anti-Social Behaviour (ASB) </a:t>
            </a:r>
          </a:p>
        </p:txBody>
      </p:sp>
      <p:sp>
        <p:nvSpPr>
          <p:cNvPr id="3" name="TextBox 2">
            <a:extLst>
              <a:ext uri="{FF2B5EF4-FFF2-40B4-BE49-F238E27FC236}">
                <a16:creationId xmlns:a16="http://schemas.microsoft.com/office/drawing/2014/main" id="{427BF935-551D-B458-7333-9A5256BD802F}"/>
              </a:ext>
            </a:extLst>
          </p:cNvPr>
          <p:cNvSpPr txBox="1"/>
          <p:nvPr/>
        </p:nvSpPr>
        <p:spPr>
          <a:xfrm>
            <a:off x="7604692" y="2536654"/>
            <a:ext cx="3753530" cy="2062103"/>
          </a:xfrm>
          <a:prstGeom prst="rect">
            <a:avLst/>
          </a:prstGeom>
          <a:noFill/>
        </p:spPr>
        <p:txBody>
          <a:bodyPr wrap="square">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As seen in Table </a:t>
            </a:r>
            <a:r>
              <a:rPr lang="en-GB" sz="1600">
                <a:cs typeface="Arial" panose="020B0604020202020204" pitchFamily="34" charset="0"/>
              </a:rPr>
              <a:t>9</a:t>
            </a:r>
            <a:r>
              <a:rPr lang="en-GB" sz="1600">
                <a:latin typeface="Arial" panose="020B0604020202020204" pitchFamily="34" charset="0"/>
                <a:cs typeface="Arial" panose="020B0604020202020204" pitchFamily="34" charset="0"/>
              </a:rPr>
              <a:t>, Fenland had the highest rate per 1,000 population in 2025 (3.7). </a:t>
            </a:r>
            <a:r>
              <a:rPr lang="en-GB" sz="1600">
                <a:cs typeface="Arial" panose="020B0604020202020204" pitchFamily="34" charset="0"/>
              </a:rPr>
              <a:t>This was higher than the rate per 1,000 for Cambridgeshire (2.8). </a:t>
            </a:r>
          </a:p>
          <a:p>
            <a:pPr marL="285750" indent="-285750">
              <a:buFont typeface="Arial" panose="020B0604020202020204" pitchFamily="34" charset="0"/>
              <a:buChar char="•"/>
            </a:pPr>
            <a:endParaRPr lang="en-GB" sz="1600">
              <a:solidFill>
                <a:srgbClr val="FF0000"/>
              </a:solidFill>
              <a:cs typeface="Arial" panose="020B0604020202020204" pitchFamily="34" charset="0"/>
            </a:endParaRPr>
          </a:p>
          <a:p>
            <a:pPr marL="285750" indent="-285750">
              <a:buFont typeface="Arial" panose="020B0604020202020204" pitchFamily="34" charset="0"/>
              <a:buChar char="•"/>
            </a:pPr>
            <a:r>
              <a:rPr lang="en-GB" sz="1600">
                <a:cs typeface="Arial" panose="020B0604020202020204" pitchFamily="34" charset="0"/>
              </a:rPr>
              <a:t>Fenland has had the highest rate in Cambridgeshire since 2022. </a:t>
            </a:r>
          </a:p>
        </p:txBody>
      </p:sp>
      <p:sp>
        <p:nvSpPr>
          <p:cNvPr id="10" name="TextBox 9">
            <a:extLst>
              <a:ext uri="{FF2B5EF4-FFF2-40B4-BE49-F238E27FC236}">
                <a16:creationId xmlns:a16="http://schemas.microsoft.com/office/drawing/2014/main" id="{653344B4-94D4-18FE-2314-2EE495DF044B}"/>
              </a:ext>
            </a:extLst>
          </p:cNvPr>
          <p:cNvSpPr txBox="1"/>
          <p:nvPr/>
        </p:nvSpPr>
        <p:spPr>
          <a:xfrm>
            <a:off x="633413" y="1855569"/>
            <a:ext cx="6337414" cy="584775"/>
          </a:xfrm>
          <a:prstGeom prst="rect">
            <a:avLst/>
          </a:prstGeom>
          <a:noFill/>
        </p:spPr>
        <p:txBody>
          <a:bodyPr wrap="square">
            <a:spAutoFit/>
          </a:bodyPr>
          <a:lstStyle/>
          <a:p>
            <a:r>
              <a:rPr lang="en-GB" sz="1600" b="1">
                <a:solidFill>
                  <a:schemeClr val="tx1"/>
                </a:solidFill>
                <a:latin typeface="Arial" panose="020B0604020202020204" pitchFamily="34" charset="0"/>
                <a:cs typeface="Arial" panose="020B0604020202020204" pitchFamily="34" charset="0"/>
              </a:rPr>
              <a:t>Table </a:t>
            </a:r>
            <a:r>
              <a:rPr lang="en-GB" sz="1600" b="1">
                <a:cs typeface="Arial" panose="020B0604020202020204" pitchFamily="34" charset="0"/>
              </a:rPr>
              <a:t>9</a:t>
            </a:r>
            <a:r>
              <a:rPr lang="en-GB" sz="1600" b="1">
                <a:solidFill>
                  <a:schemeClr val="tx1"/>
                </a:solidFill>
                <a:latin typeface="Arial" panose="020B0604020202020204" pitchFamily="34" charset="0"/>
                <a:cs typeface="Arial" panose="020B0604020202020204" pitchFamily="34" charset="0"/>
              </a:rPr>
              <a:t>: Rate per 1,000 population of police recorded </a:t>
            </a:r>
            <a:r>
              <a:rPr lang="en-GB" sz="1600" b="1">
                <a:cs typeface="Arial" panose="020B0604020202020204" pitchFamily="34" charset="0"/>
              </a:rPr>
              <a:t>youth-related </a:t>
            </a:r>
            <a:r>
              <a:rPr lang="en-GB" sz="1600" b="1">
                <a:solidFill>
                  <a:schemeClr val="tx1"/>
                </a:solidFill>
                <a:latin typeface="Arial" panose="020B0604020202020204" pitchFamily="34" charset="0"/>
                <a:cs typeface="Arial" panose="020B0604020202020204" pitchFamily="34" charset="0"/>
              </a:rPr>
              <a:t>ASB incidents, 2022 and 2025</a:t>
            </a:r>
            <a:endParaRPr lang="en-GB" sz="2000" b="1">
              <a:solidFill>
                <a:schemeClr val="tx1"/>
              </a:solidFill>
            </a:endParaRPr>
          </a:p>
        </p:txBody>
      </p:sp>
      <p:sp>
        <p:nvSpPr>
          <p:cNvPr id="5" name="TextBox 4">
            <a:extLst>
              <a:ext uri="{FF2B5EF4-FFF2-40B4-BE49-F238E27FC236}">
                <a16:creationId xmlns:a16="http://schemas.microsoft.com/office/drawing/2014/main" id="{EE7D57BF-CE40-CC9B-1BAC-4389CDFDA62D}"/>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a:hlinkClick r:id="rId2" action="ppaction://hlinksldjump" highlightClick="1"/>
            <a:extLst>
              <a:ext uri="{FF2B5EF4-FFF2-40B4-BE49-F238E27FC236}">
                <a16:creationId xmlns:a16="http://schemas.microsoft.com/office/drawing/2014/main" id="{16E3B0A2-3D8F-00AA-3FBE-61189F545739}"/>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Rate per 1,000 population for the offence shown in the table across all districts in Cambridgeshire between 2022 and 2025. Rates for Fenland across the years:&#10;2022 = 3.9&#10;2023 = 3.1&#10;2024 = 2.8&#10;2025 = 3.7&#10;Rates in 2025 were as follows:&#10;Cambridge = 2.7&#10;East Cambridgeshire = 2.3&#10;Fenland = 3.7&#10;Huntingdonshire = 3.2&#10;South Cambridgeshire = 2.2&#10;Cambridgeshire = 2.8">
            <a:extLst>
              <a:ext uri="{FF2B5EF4-FFF2-40B4-BE49-F238E27FC236}">
                <a16:creationId xmlns:a16="http://schemas.microsoft.com/office/drawing/2014/main" id="{07411D2C-59AB-DCF1-928F-E7E66C1E895C}"/>
              </a:ext>
            </a:extLst>
          </p:cNvPr>
          <p:cNvPicPr>
            <a:picLocks noChangeAspect="1"/>
          </p:cNvPicPr>
          <p:nvPr/>
        </p:nvPicPr>
        <p:blipFill>
          <a:blip r:embed="rId3"/>
          <a:stretch>
            <a:fillRect/>
          </a:stretch>
        </p:blipFill>
        <p:spPr>
          <a:xfrm>
            <a:off x="633413" y="2536654"/>
            <a:ext cx="6209455" cy="1977313"/>
          </a:xfrm>
          <a:prstGeom prst="rect">
            <a:avLst/>
          </a:prstGeom>
        </p:spPr>
      </p:pic>
    </p:spTree>
    <p:extLst>
      <p:ext uri="{BB962C8B-B14F-4D97-AF65-F5344CB8AC3E}">
        <p14:creationId xmlns:p14="http://schemas.microsoft.com/office/powerpoint/2010/main" val="1225809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EDC7-BA0E-C8B0-49DE-341D3F980E9F}"/>
              </a:ext>
            </a:extLst>
          </p:cNvPr>
          <p:cNvSpPr>
            <a:spLocks noGrp="1"/>
          </p:cNvSpPr>
          <p:nvPr>
            <p:ph type="title"/>
          </p:nvPr>
        </p:nvSpPr>
        <p:spPr/>
        <p:txBody>
          <a:bodyPr/>
          <a:lstStyle/>
          <a:p>
            <a:r>
              <a:rPr lang="en-GB"/>
              <a:t>8.13 Fires</a:t>
            </a:r>
          </a:p>
        </p:txBody>
      </p:sp>
      <p:sp>
        <p:nvSpPr>
          <p:cNvPr id="4" name="TextBox 3">
            <a:extLst>
              <a:ext uri="{FF2B5EF4-FFF2-40B4-BE49-F238E27FC236}">
                <a16:creationId xmlns:a16="http://schemas.microsoft.com/office/drawing/2014/main" id="{2098525C-5DD8-619F-2775-74EC7895A65B}"/>
              </a:ext>
            </a:extLst>
          </p:cNvPr>
          <p:cNvSpPr txBox="1"/>
          <p:nvPr/>
        </p:nvSpPr>
        <p:spPr>
          <a:xfrm>
            <a:off x="409174" y="1352134"/>
            <a:ext cx="6272146" cy="338554"/>
          </a:xfrm>
          <a:prstGeom prst="rect">
            <a:avLst/>
          </a:prstGeom>
          <a:noFill/>
          <a:ln>
            <a:noFill/>
          </a:ln>
        </p:spPr>
        <p:txBody>
          <a:bodyPr wrap="square" lIns="91440" tIns="45720" rIns="91440" bIns="45720" rtlCol="0" anchor="t">
            <a:spAutoFit/>
          </a:bodyPr>
          <a:lstStyle/>
          <a:p>
            <a:r>
              <a:rPr lang="en-GB" sz="1600" b="1">
                <a:latin typeface="Arial"/>
                <a:cs typeface="Arial"/>
              </a:rPr>
              <a:t>Figure 21: Annual trend in fires in Fenland, 2022 to 2025</a:t>
            </a:r>
            <a:endParaRPr lang="en-GB" sz="2000" b="1">
              <a:latin typeface="Arial"/>
              <a:cs typeface="Arial"/>
            </a:endParaRPr>
          </a:p>
        </p:txBody>
      </p:sp>
      <p:sp>
        <p:nvSpPr>
          <p:cNvPr id="5" name="TextBox 4">
            <a:extLst>
              <a:ext uri="{FF2B5EF4-FFF2-40B4-BE49-F238E27FC236}">
                <a16:creationId xmlns:a16="http://schemas.microsoft.com/office/drawing/2014/main" id="{D9D337DC-8531-1502-3B2D-DFC0DC971BC4}"/>
              </a:ext>
            </a:extLst>
          </p:cNvPr>
          <p:cNvSpPr txBox="1"/>
          <p:nvPr/>
        </p:nvSpPr>
        <p:spPr>
          <a:xfrm>
            <a:off x="7413171" y="2362200"/>
            <a:ext cx="4369655" cy="2308324"/>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600">
                <a:latin typeface="Arial"/>
                <a:cs typeface="Arial"/>
              </a:rPr>
              <a:t>In 2025, there were 384 fires in Fenland, this is a 32% increase from the last year (+94 incidents).</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a:cs typeface="Arial"/>
              </a:rPr>
              <a:t>Of the 384 fires recorded, 23% (90 incidents) were classified as deliberate. The number of deliberate fires has seen incremental increases since 2023, as illustrated in Figure 21.</a:t>
            </a:r>
          </a:p>
        </p:txBody>
      </p:sp>
      <p:sp>
        <p:nvSpPr>
          <p:cNvPr id="3" name="TextBox 2">
            <a:extLst>
              <a:ext uri="{FF2B5EF4-FFF2-40B4-BE49-F238E27FC236}">
                <a16:creationId xmlns:a16="http://schemas.microsoft.com/office/drawing/2014/main" id="{804186AF-0D4F-BB58-FC03-28901A9B19CA}"/>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Fire and Rescue Service.</a:t>
            </a:r>
          </a:p>
        </p:txBody>
      </p:sp>
      <p:sp>
        <p:nvSpPr>
          <p:cNvPr id="7" name="Action Button: Go Home 6">
            <a:hlinkClick r:id="rId2" action="ppaction://hlinksldjump" highlightClick="1"/>
            <a:extLst>
              <a:ext uri="{FF2B5EF4-FFF2-40B4-BE49-F238E27FC236}">
                <a16:creationId xmlns:a16="http://schemas.microsoft.com/office/drawing/2014/main" id="{C9808096-F91F-9C65-3576-DEECE05C332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the count of fire incidents by cause from 2022 to 2025.&#10;&#10;Accidental&#10;2022 – 209&#10;2023 – 157&#10;2024 – 183&#10;2025 – 245&#10;Other causes (Deliberate and Not known or null)&#10;Each account for smaller numbers of incidents across the period, with some year‑to‑year variation.&#10;Total fire incidents&#10;2022 – 372&#10;2023 – 259&#10;2024 – 290&#10;2025 – 384&#10;">
            <a:extLst>
              <a:ext uri="{FF2B5EF4-FFF2-40B4-BE49-F238E27FC236}">
                <a16:creationId xmlns:a16="http://schemas.microsoft.com/office/drawing/2014/main" id="{3520B70E-9D96-EA48-17D1-2FC8B47C2DB2}"/>
              </a:ext>
            </a:extLst>
          </p:cNvPr>
          <p:cNvPicPr>
            <a:picLocks noChangeAspect="1"/>
          </p:cNvPicPr>
          <p:nvPr/>
        </p:nvPicPr>
        <p:blipFill>
          <a:blip r:embed="rId3"/>
          <a:stretch>
            <a:fillRect/>
          </a:stretch>
        </p:blipFill>
        <p:spPr>
          <a:xfrm>
            <a:off x="409174" y="1712736"/>
            <a:ext cx="6546144" cy="3675693"/>
          </a:xfrm>
          <a:prstGeom prst="rect">
            <a:avLst/>
          </a:prstGeom>
        </p:spPr>
      </p:pic>
    </p:spTree>
    <p:extLst>
      <p:ext uri="{BB962C8B-B14F-4D97-AF65-F5344CB8AC3E}">
        <p14:creationId xmlns:p14="http://schemas.microsoft.com/office/powerpoint/2010/main" val="1474531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96EB-9C9D-D984-D44D-BB69B95C8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68706-62DB-790D-254B-786E0E45E384}"/>
              </a:ext>
            </a:extLst>
          </p:cNvPr>
          <p:cNvSpPr>
            <a:spLocks noGrp="1"/>
          </p:cNvSpPr>
          <p:nvPr>
            <p:ph type="title"/>
          </p:nvPr>
        </p:nvSpPr>
        <p:spPr/>
        <p:txBody>
          <a:bodyPr/>
          <a:lstStyle/>
          <a:p>
            <a:r>
              <a:rPr lang="en-GB"/>
              <a:t>8.13 Deliberate Fires</a:t>
            </a:r>
          </a:p>
        </p:txBody>
      </p:sp>
      <p:sp>
        <p:nvSpPr>
          <p:cNvPr id="4" name="TextBox 3">
            <a:extLst>
              <a:ext uri="{FF2B5EF4-FFF2-40B4-BE49-F238E27FC236}">
                <a16:creationId xmlns:a16="http://schemas.microsoft.com/office/drawing/2014/main" id="{0C799F73-5A2B-FE16-4E77-D39F5C269E1A}"/>
              </a:ext>
            </a:extLst>
          </p:cNvPr>
          <p:cNvSpPr txBox="1"/>
          <p:nvPr/>
        </p:nvSpPr>
        <p:spPr>
          <a:xfrm>
            <a:off x="463436" y="1414847"/>
            <a:ext cx="6035335" cy="584775"/>
          </a:xfrm>
          <a:prstGeom prst="rect">
            <a:avLst/>
          </a:prstGeom>
          <a:noFill/>
          <a:ln>
            <a:noFill/>
          </a:ln>
        </p:spPr>
        <p:txBody>
          <a:bodyPr wrap="square" lIns="91440" tIns="45720" rIns="91440" bIns="45720" rtlCol="0" anchor="t">
            <a:spAutoFit/>
          </a:bodyPr>
          <a:lstStyle/>
          <a:p>
            <a:r>
              <a:rPr lang="en-GB" sz="1600" b="1">
                <a:latin typeface="Arial"/>
                <a:cs typeface="Arial"/>
              </a:rPr>
              <a:t>Figure 22: Annual trend in deliberate fires in Fenland, 2022 to 2025</a:t>
            </a:r>
            <a:endParaRPr lang="en-GB" sz="2000" b="1">
              <a:latin typeface="Arial"/>
              <a:cs typeface="Arial"/>
            </a:endParaRPr>
          </a:p>
        </p:txBody>
      </p:sp>
      <p:sp>
        <p:nvSpPr>
          <p:cNvPr id="5" name="TextBox 4">
            <a:extLst>
              <a:ext uri="{FF2B5EF4-FFF2-40B4-BE49-F238E27FC236}">
                <a16:creationId xmlns:a16="http://schemas.microsoft.com/office/drawing/2014/main" id="{21C7F75B-C600-B868-F0C5-E7DDDE7DC8CD}"/>
              </a:ext>
            </a:extLst>
          </p:cNvPr>
          <p:cNvSpPr txBox="1"/>
          <p:nvPr/>
        </p:nvSpPr>
        <p:spPr>
          <a:xfrm>
            <a:off x="7051407" y="2521059"/>
            <a:ext cx="4931228" cy="181588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600">
                <a:latin typeface="Arial"/>
                <a:cs typeface="Arial"/>
              </a:rPr>
              <a:t>In 2025, deliberate fires increased by 14% (+11 incidents) when compared with 2024. Despite this increase, counts still remain lower than 2022.</a:t>
            </a:r>
          </a:p>
          <a:p>
            <a:pPr marL="171450" indent="-171450">
              <a:buFont typeface="Arial" panose="020B0604020202020204" pitchFamily="34" charset="0"/>
              <a:buChar char="•"/>
            </a:pPr>
            <a:endParaRPr lang="en-GB" sz="1600">
              <a:solidFill>
                <a:srgbClr val="FF0000"/>
              </a:solidFill>
              <a:cs typeface="Arial" panose="020B0604020202020204" pitchFamily="34" charset="0"/>
            </a:endParaRPr>
          </a:p>
          <a:p>
            <a:pPr marL="171450" indent="-171450">
              <a:buFont typeface="Arial" panose="020B0604020202020204" pitchFamily="34" charset="0"/>
              <a:buChar char="•"/>
            </a:pPr>
            <a:r>
              <a:rPr lang="en-GB" sz="1600">
                <a:latin typeface="Arial"/>
                <a:cs typeface="Arial"/>
              </a:rPr>
              <a:t>‘Deliberate – others property’ accounted for the largest proportion of deliberate fires at 43% (39 out of 90). </a:t>
            </a:r>
          </a:p>
        </p:txBody>
      </p:sp>
      <p:sp>
        <p:nvSpPr>
          <p:cNvPr id="3" name="TextBox 2">
            <a:extLst>
              <a:ext uri="{FF2B5EF4-FFF2-40B4-BE49-F238E27FC236}">
                <a16:creationId xmlns:a16="http://schemas.microsoft.com/office/drawing/2014/main" id="{B9A5A0F8-B75C-EE24-0442-FC6BAB773CF6}"/>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Fire and Rescue Service.</a:t>
            </a:r>
          </a:p>
        </p:txBody>
      </p:sp>
      <p:sp>
        <p:nvSpPr>
          <p:cNvPr id="7" name="Action Button: Go Home 6">
            <a:hlinkClick r:id="rId2" action="ppaction://hlinksldjump" highlightClick="1"/>
            <a:extLst>
              <a:ext uri="{FF2B5EF4-FFF2-40B4-BE49-F238E27FC236}">
                <a16:creationId xmlns:a16="http://schemas.microsoft.com/office/drawing/2014/main" id="{F2F30E0B-1865-6D68-258D-0580D07B6C3D}"/>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tacked bar chart showing the count of deliberate fire incidents by ownership type from 2022 to 2025.”&#10;Deliberate – unknown owner&#10;2022 – 50&#10;2023 – 33&#10;2024 – 23&#10;2025 – 34&#10;Other deliberate fire categories (deliberate – others’ property and deliberate – own property)&#10;Each account for smaller numbers of incidents across the period, with some year‑to‑year variation.&#10;Total deliberate fire incidents&#10;2022 – 102&#10;2023 – 59&#10;2024 – 79&#10;2025 – 90">
            <a:extLst>
              <a:ext uri="{FF2B5EF4-FFF2-40B4-BE49-F238E27FC236}">
                <a16:creationId xmlns:a16="http://schemas.microsoft.com/office/drawing/2014/main" id="{CFA30186-0FFC-016B-3945-A56D18CEC9A5}"/>
              </a:ext>
            </a:extLst>
          </p:cNvPr>
          <p:cNvPicPr>
            <a:picLocks noChangeAspect="1"/>
          </p:cNvPicPr>
          <p:nvPr/>
        </p:nvPicPr>
        <p:blipFill>
          <a:blip r:embed="rId3"/>
          <a:srcRect t="6509"/>
          <a:stretch>
            <a:fillRect/>
          </a:stretch>
        </p:blipFill>
        <p:spPr>
          <a:xfrm>
            <a:off x="463435" y="1999622"/>
            <a:ext cx="6209507" cy="3846007"/>
          </a:xfrm>
          <a:prstGeom prst="rect">
            <a:avLst/>
          </a:prstGeom>
          <a:ln>
            <a:noFill/>
          </a:ln>
        </p:spPr>
      </p:pic>
    </p:spTree>
    <p:extLst>
      <p:ext uri="{BB962C8B-B14F-4D97-AF65-F5344CB8AC3E}">
        <p14:creationId xmlns:p14="http://schemas.microsoft.com/office/powerpoint/2010/main" val="12905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B8E9-62BB-C2C6-F0F5-86FBD3AC948D}"/>
              </a:ext>
            </a:extLst>
          </p:cNvPr>
          <p:cNvSpPr>
            <a:spLocks noGrp="1"/>
          </p:cNvSpPr>
          <p:nvPr>
            <p:ph type="title"/>
          </p:nvPr>
        </p:nvSpPr>
        <p:spPr/>
        <p:txBody>
          <a:bodyPr/>
          <a:lstStyle/>
          <a:p>
            <a:r>
              <a:rPr lang="en-GB"/>
              <a:t>8.13 Deliberate Fires</a:t>
            </a:r>
          </a:p>
        </p:txBody>
      </p:sp>
      <p:sp>
        <p:nvSpPr>
          <p:cNvPr id="4" name="TextBox 3">
            <a:extLst>
              <a:ext uri="{FF2B5EF4-FFF2-40B4-BE49-F238E27FC236}">
                <a16:creationId xmlns:a16="http://schemas.microsoft.com/office/drawing/2014/main" id="{1EF5F520-2A6E-477B-E6B6-F31D86F4DFE0}"/>
              </a:ext>
            </a:extLst>
          </p:cNvPr>
          <p:cNvSpPr txBox="1"/>
          <p:nvPr/>
        </p:nvSpPr>
        <p:spPr>
          <a:xfrm>
            <a:off x="408935" y="1872342"/>
            <a:ext cx="672161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10: Rate per 1,000 population of deliberate fires by district, 2022 to 2025</a:t>
            </a:r>
            <a:endParaRPr lang="en-GB" sz="2000" b="1">
              <a:solidFill>
                <a:schemeClr val="tx1"/>
              </a:solidFill>
            </a:endParaRPr>
          </a:p>
        </p:txBody>
      </p:sp>
      <p:sp>
        <p:nvSpPr>
          <p:cNvPr id="8" name="TextBox 7">
            <a:extLst>
              <a:ext uri="{FF2B5EF4-FFF2-40B4-BE49-F238E27FC236}">
                <a16:creationId xmlns:a16="http://schemas.microsoft.com/office/drawing/2014/main" id="{C7E2A4E1-0804-BF91-3CC8-2903AAC98BBB}"/>
              </a:ext>
            </a:extLst>
          </p:cNvPr>
          <p:cNvSpPr txBox="1"/>
          <p:nvPr/>
        </p:nvSpPr>
        <p:spPr>
          <a:xfrm>
            <a:off x="7587444" y="2377414"/>
            <a:ext cx="4190179" cy="1323439"/>
          </a:xfrm>
          <a:prstGeom prst="rect">
            <a:avLst/>
          </a:prstGeom>
          <a:noFill/>
        </p:spPr>
        <p:txBody>
          <a:bodyPr wrap="square" lIns="91440" tIns="45720" rIns="91440" bIns="45720" anchor="t">
            <a:spAutoFit/>
          </a:bodyPr>
          <a:lstStyle/>
          <a:p>
            <a:r>
              <a:rPr lang="en-GB" sz="1600">
                <a:latin typeface="Arial"/>
                <a:cs typeface="Arial"/>
              </a:rPr>
              <a:t>In 2025, Fenland had a rate per 1,000 population of 0.8, the highest rate of all districts. The lowest rate per 1,000 population in 2025 was observed in Cambridge City with 0.3. </a:t>
            </a:r>
          </a:p>
        </p:txBody>
      </p:sp>
      <p:sp>
        <p:nvSpPr>
          <p:cNvPr id="3" name="TextBox 2">
            <a:extLst>
              <a:ext uri="{FF2B5EF4-FFF2-40B4-BE49-F238E27FC236}">
                <a16:creationId xmlns:a16="http://schemas.microsoft.com/office/drawing/2014/main" id="{097C6980-2D30-717F-424E-4D08FEE6C972}"/>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a:hlinkClick r:id="rId2" action="ppaction://hlinksldjump" highlightClick="1"/>
            <a:extLst>
              <a:ext uri="{FF2B5EF4-FFF2-40B4-BE49-F238E27FC236}">
                <a16:creationId xmlns:a16="http://schemas.microsoft.com/office/drawing/2014/main" id="{213E4F13-E468-1EA0-0820-7DD37E1CC30A}"/>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ate per 1,000 population of deliberate fires for all districts in Cambridgeshire between 2022 and 2025. Rates for Fenland across the years:&#10;2022 = 1.0&#10;2023 = 0.6&#10;2024 = 0.7&#10;2025 = 0.8&#10;Rates in 2025 were as follows:&#10;Cambridge = 0.3&#10;East Cambridgeshire = 0.5&#10;Fenland = 0.8&#10;Huntingdonshire = 0.4&#10;South Cambridgeshire = 0.4&#10;Cambridgeshire = 0.5&#10;">
            <a:extLst>
              <a:ext uri="{FF2B5EF4-FFF2-40B4-BE49-F238E27FC236}">
                <a16:creationId xmlns:a16="http://schemas.microsoft.com/office/drawing/2014/main" id="{C4DB3654-4608-2823-5E1E-0F92B48B71B3}"/>
              </a:ext>
            </a:extLst>
          </p:cNvPr>
          <p:cNvPicPr>
            <a:picLocks noChangeAspect="1"/>
          </p:cNvPicPr>
          <p:nvPr/>
        </p:nvPicPr>
        <p:blipFill>
          <a:blip r:embed="rId3"/>
          <a:stretch>
            <a:fillRect/>
          </a:stretch>
        </p:blipFill>
        <p:spPr>
          <a:xfrm>
            <a:off x="414377" y="2457117"/>
            <a:ext cx="6721617" cy="2148918"/>
          </a:xfrm>
          <a:prstGeom prst="rect">
            <a:avLst/>
          </a:prstGeom>
        </p:spPr>
      </p:pic>
    </p:spTree>
    <p:extLst>
      <p:ext uri="{BB962C8B-B14F-4D97-AF65-F5344CB8AC3E}">
        <p14:creationId xmlns:p14="http://schemas.microsoft.com/office/powerpoint/2010/main" val="536659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5545-9553-ECD4-DF5B-AC6267FE3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2AB2F-E518-EAEF-D9AD-35C4CBAAA1F7}"/>
              </a:ext>
            </a:extLst>
          </p:cNvPr>
          <p:cNvSpPr>
            <a:spLocks noGrp="1"/>
          </p:cNvSpPr>
          <p:nvPr>
            <p:ph type="title"/>
          </p:nvPr>
        </p:nvSpPr>
        <p:spPr/>
        <p:txBody>
          <a:bodyPr/>
          <a:lstStyle/>
          <a:p>
            <a:r>
              <a:rPr lang="en-GB"/>
              <a:t>8.14 Probation</a:t>
            </a:r>
          </a:p>
        </p:txBody>
      </p:sp>
      <p:sp>
        <p:nvSpPr>
          <p:cNvPr id="4" name="TextBox 3" descr="Bar chart showing the proportion of age groups of individuals open to the Probation Service in 2025 who reside in Fenland.&#10;Age 30 to 39&#10;34 percent&#10;Age 20 to 29&#10;26 percent&#10;Age 40 to 49&#10;20 percent&#10;Age 50 to 59&#10;11 percent&#10;Age 60 and over&#10;6 percent&#10;Age 18 to 19&#10;4 percent">
            <a:extLst>
              <a:ext uri="{FF2B5EF4-FFF2-40B4-BE49-F238E27FC236}">
                <a16:creationId xmlns:a16="http://schemas.microsoft.com/office/drawing/2014/main" id="{725F7A34-F2D4-0160-AFEF-17D580B25A1C}"/>
              </a:ext>
            </a:extLst>
          </p:cNvPr>
          <p:cNvSpPr txBox="1"/>
          <p:nvPr/>
        </p:nvSpPr>
        <p:spPr>
          <a:xfrm>
            <a:off x="332768" y="1483360"/>
            <a:ext cx="6971545"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a:t>
            </a:r>
            <a:r>
              <a:rPr lang="en-GB" sz="1600" b="1">
                <a:cs typeface="Arial" panose="020B0604020202020204" pitchFamily="34" charset="0"/>
              </a:rPr>
              <a:t>23</a:t>
            </a:r>
            <a:r>
              <a:rPr lang="en-GB" sz="1600" b="1">
                <a:latin typeface="Arial" panose="020B0604020202020204" pitchFamily="34" charset="0"/>
                <a:cs typeface="Arial" panose="020B0604020202020204" pitchFamily="34" charset="0"/>
              </a:rPr>
              <a:t>: Proportion of age groups of those open to the Probation Service in 2025, residing in Fenland</a:t>
            </a:r>
            <a:endParaRPr lang="en-GB" sz="2000" b="1"/>
          </a:p>
        </p:txBody>
      </p:sp>
      <p:sp>
        <p:nvSpPr>
          <p:cNvPr id="3" name="TextBox 2">
            <a:extLst>
              <a:ext uri="{FF2B5EF4-FFF2-40B4-BE49-F238E27FC236}">
                <a16:creationId xmlns:a16="http://schemas.microsoft.com/office/drawing/2014/main" id="{5E38C9DB-7AC9-C25A-10F9-E97C7C585346}"/>
              </a:ext>
            </a:extLst>
          </p:cNvPr>
          <p:cNvSpPr txBox="1"/>
          <p:nvPr/>
        </p:nvSpPr>
        <p:spPr bwMode="auto">
          <a:xfrm>
            <a:off x="107042" y="6309360"/>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and Peterborough Probation Service. </a:t>
            </a:r>
          </a:p>
        </p:txBody>
      </p:sp>
      <p:sp>
        <p:nvSpPr>
          <p:cNvPr id="7" name="Action Button: Go Home 6">
            <a:hlinkClick r:id="rId2" action="ppaction://hlinksldjump" highlightClick="1"/>
            <a:extLst>
              <a:ext uri="{FF2B5EF4-FFF2-40B4-BE49-F238E27FC236}">
                <a16:creationId xmlns:a16="http://schemas.microsoft.com/office/drawing/2014/main" id="{0BE9608B-8EEC-F66F-8579-786F773D1EBB}"/>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5EF55E-8CAB-5691-9937-83D702302B71}"/>
              </a:ext>
            </a:extLst>
          </p:cNvPr>
          <p:cNvSpPr txBox="1"/>
          <p:nvPr/>
        </p:nvSpPr>
        <p:spPr>
          <a:xfrm>
            <a:off x="7587343" y="2067379"/>
            <a:ext cx="3968034" cy="3539430"/>
          </a:xfrm>
          <a:prstGeom prst="rect">
            <a:avLst/>
          </a:prstGeom>
          <a:noFill/>
        </p:spPr>
        <p:txBody>
          <a:bodyPr wrap="square" rtlCol="0">
            <a:spAutoFit/>
          </a:bodyPr>
          <a:lstStyle/>
          <a:p>
            <a:r>
              <a:rPr lang="en-GB" sz="1400"/>
              <a:t>The Probation Service have provided a caseload profile for individuals residing in Fenland who were open to the service at some point within 2025; in this instance, there were 480 people. </a:t>
            </a:r>
          </a:p>
          <a:p>
            <a:endParaRPr lang="en-GB" sz="1400"/>
          </a:p>
          <a:p>
            <a:r>
              <a:rPr lang="en-GB" sz="1400"/>
              <a:t>The majority of the cohort were males, with a split of 89% males and 11% females.</a:t>
            </a:r>
          </a:p>
          <a:p>
            <a:endParaRPr lang="en-GB" sz="1400">
              <a:solidFill>
                <a:srgbClr val="FF0000"/>
              </a:solidFill>
            </a:endParaRPr>
          </a:p>
          <a:p>
            <a:r>
              <a:rPr lang="en-GB" sz="1400"/>
              <a:t>30 to 39 years old accounted for the largest proportion of the cohort at 34%.</a:t>
            </a:r>
          </a:p>
          <a:p>
            <a:endParaRPr lang="en-GB" sz="1400">
              <a:solidFill>
                <a:srgbClr val="FF0000"/>
              </a:solidFill>
            </a:endParaRPr>
          </a:p>
          <a:p>
            <a:r>
              <a:rPr lang="en-GB" sz="1400"/>
              <a:t>18- to 19-year-olds accounted for 4% of the cohort; it is to be expected that this proportion is smaller as there are only two single years of age.</a:t>
            </a:r>
          </a:p>
        </p:txBody>
      </p:sp>
      <p:pic>
        <p:nvPicPr>
          <p:cNvPr id="11" name="Picture 10" descr="Bar chart showing the proportion of age groups of individuals open to the Probation Service in 2025 who reside in Fenland. Proportions are as follows:&#10;18 to 19 = 4 percent&#10;20 to 29 = 26 percent&#10;30 to 39 = 34 percent&#10;40 to 49 = 20 percent&#10;50 to 59 = 11 percent&#10;60 and over = 6 percent">
            <a:extLst>
              <a:ext uri="{FF2B5EF4-FFF2-40B4-BE49-F238E27FC236}">
                <a16:creationId xmlns:a16="http://schemas.microsoft.com/office/drawing/2014/main" id="{ABB3AE38-9BA5-185E-A633-B40EEBF50C04}"/>
              </a:ext>
            </a:extLst>
          </p:cNvPr>
          <p:cNvPicPr>
            <a:picLocks noChangeAspect="1"/>
          </p:cNvPicPr>
          <p:nvPr/>
        </p:nvPicPr>
        <p:blipFill>
          <a:blip r:embed="rId3"/>
          <a:stretch>
            <a:fillRect/>
          </a:stretch>
        </p:blipFill>
        <p:spPr>
          <a:xfrm>
            <a:off x="332768" y="2156585"/>
            <a:ext cx="6971545" cy="3309431"/>
          </a:xfrm>
          <a:prstGeom prst="rect">
            <a:avLst/>
          </a:prstGeom>
        </p:spPr>
      </p:pic>
    </p:spTree>
    <p:extLst>
      <p:ext uri="{BB962C8B-B14F-4D97-AF65-F5344CB8AC3E}">
        <p14:creationId xmlns:p14="http://schemas.microsoft.com/office/powerpoint/2010/main" val="2558640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4E90D-264C-72DF-2BE9-479EC3845EF7}"/>
            </a:ext>
          </a:extLst>
        </p:cNvPr>
        <p:cNvGrpSpPr/>
        <p:nvPr/>
      </p:nvGrpSpPr>
      <p:grpSpPr>
        <a:xfrm>
          <a:off x="0" y="0"/>
          <a:ext cx="0" cy="0"/>
          <a:chOff x="0" y="0"/>
          <a:chExt cx="0" cy="0"/>
        </a:xfrm>
      </p:grpSpPr>
      <p:pic>
        <p:nvPicPr>
          <p:cNvPr id="6" name="Picture 5" descr="Horizontal stacked bar chart showing the ethnic group composition of adults aged 18 and over, comparing Fenland Census 2021 data with the Fenland 2025 probation cohort.&#10;&#10;Fenland 18+ population (Census 2021)&#10;White / White British – 87 percent&#10;White / Other Nationals – 9 percent&#10;All other ethnic groups combined – small proportions individually&#10;Fenland 2025 probation cohort&#10;White / White British – 77 percent&#10;White / Other Nationals – 16 percent&#10;All other ethnic groups combined – small proportions individually">
            <a:extLst>
              <a:ext uri="{FF2B5EF4-FFF2-40B4-BE49-F238E27FC236}">
                <a16:creationId xmlns:a16="http://schemas.microsoft.com/office/drawing/2014/main" id="{59EDDA6D-0F09-C15D-3B40-66724BCDE5D7}"/>
              </a:ext>
            </a:extLst>
          </p:cNvPr>
          <p:cNvPicPr>
            <a:picLocks noChangeAspect="1"/>
          </p:cNvPicPr>
          <p:nvPr/>
        </p:nvPicPr>
        <p:blipFill>
          <a:blip r:embed="rId2"/>
          <a:stretch>
            <a:fillRect/>
          </a:stretch>
        </p:blipFill>
        <p:spPr>
          <a:xfrm>
            <a:off x="313170" y="2300858"/>
            <a:ext cx="7332377" cy="3472398"/>
          </a:xfrm>
          <a:prstGeom prst="rect">
            <a:avLst/>
          </a:prstGeom>
          <a:ln>
            <a:solidFill>
              <a:schemeClr val="bg1">
                <a:lumMod val="85000"/>
              </a:schemeClr>
            </a:solidFill>
          </a:ln>
        </p:spPr>
      </p:pic>
      <p:sp>
        <p:nvSpPr>
          <p:cNvPr id="2" name="Title 1">
            <a:extLst>
              <a:ext uri="{FF2B5EF4-FFF2-40B4-BE49-F238E27FC236}">
                <a16:creationId xmlns:a16="http://schemas.microsoft.com/office/drawing/2014/main" id="{37F532F2-C035-58FB-4E8D-0877C8549746}"/>
              </a:ext>
            </a:extLst>
          </p:cNvPr>
          <p:cNvSpPr>
            <a:spLocks noGrp="1"/>
          </p:cNvSpPr>
          <p:nvPr>
            <p:ph type="title"/>
          </p:nvPr>
        </p:nvSpPr>
        <p:spPr/>
        <p:txBody>
          <a:bodyPr/>
          <a:lstStyle/>
          <a:p>
            <a:r>
              <a:rPr lang="en-GB"/>
              <a:t>8.14 Probation</a:t>
            </a:r>
          </a:p>
        </p:txBody>
      </p:sp>
      <p:sp>
        <p:nvSpPr>
          <p:cNvPr id="4" name="TextBox 3">
            <a:extLst>
              <a:ext uri="{FF2B5EF4-FFF2-40B4-BE49-F238E27FC236}">
                <a16:creationId xmlns:a16="http://schemas.microsoft.com/office/drawing/2014/main" id="{898637CB-CF38-8FF4-4B49-12CA06065C7D}"/>
              </a:ext>
            </a:extLst>
          </p:cNvPr>
          <p:cNvSpPr txBox="1"/>
          <p:nvPr/>
        </p:nvSpPr>
        <p:spPr>
          <a:xfrm>
            <a:off x="222147" y="1469861"/>
            <a:ext cx="7423400" cy="830997"/>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a:t>
            </a:r>
            <a:r>
              <a:rPr lang="en-GB" sz="1600" b="1">
                <a:cs typeface="Arial" panose="020B0604020202020204" pitchFamily="34" charset="0"/>
              </a:rPr>
              <a:t>24</a:t>
            </a:r>
            <a:r>
              <a:rPr lang="en-GB" sz="1600" b="1">
                <a:latin typeface="Arial" panose="020B0604020202020204" pitchFamily="34" charset="0"/>
                <a:cs typeface="Arial" panose="020B0604020202020204" pitchFamily="34" charset="0"/>
              </a:rPr>
              <a:t>: Proportion of ethnic group comparison, Fenland Probation Service cohort, </a:t>
            </a:r>
            <a:r>
              <a:rPr lang="en-GB" sz="1600" b="1">
                <a:cs typeface="Arial" panose="020B0604020202020204" pitchFamily="34" charset="0"/>
              </a:rPr>
              <a:t>Fenland</a:t>
            </a:r>
            <a:r>
              <a:rPr lang="en-GB" sz="1600" b="1">
                <a:latin typeface="Arial" panose="020B0604020202020204" pitchFamily="34" charset="0"/>
                <a:cs typeface="Arial" panose="020B0604020202020204" pitchFamily="34" charset="0"/>
              </a:rPr>
              <a:t> Census 2021 Population and Cambridgeshire Census 2021 Population</a:t>
            </a:r>
            <a:endParaRPr lang="en-GB" sz="2000" b="1"/>
          </a:p>
        </p:txBody>
      </p:sp>
      <p:sp>
        <p:nvSpPr>
          <p:cNvPr id="3" name="TextBox 2">
            <a:extLst>
              <a:ext uri="{FF2B5EF4-FFF2-40B4-BE49-F238E27FC236}">
                <a16:creationId xmlns:a16="http://schemas.microsoft.com/office/drawing/2014/main" id="{F55E2376-82EE-5833-E5C2-0ED127F004E1}"/>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and Peterborough Probation Service.</a:t>
            </a:r>
          </a:p>
        </p:txBody>
      </p:sp>
      <p:sp>
        <p:nvSpPr>
          <p:cNvPr id="7" name="Action Button: Go Home 6">
            <a:hlinkClick r:id="rId3" action="ppaction://hlinksldjump" highlightClick="1"/>
            <a:extLst>
              <a:ext uri="{FF2B5EF4-FFF2-40B4-BE49-F238E27FC236}">
                <a16:creationId xmlns:a16="http://schemas.microsoft.com/office/drawing/2014/main" id="{8A3EFB51-885E-DAD2-51F6-C886E5B2D7C4}"/>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2B911DE-1050-AAB8-EC5E-4509D53F0795}"/>
              </a:ext>
            </a:extLst>
          </p:cNvPr>
          <p:cNvSpPr txBox="1"/>
          <p:nvPr/>
        </p:nvSpPr>
        <p:spPr>
          <a:xfrm>
            <a:off x="7820426" y="2411249"/>
            <a:ext cx="3864428" cy="2893100"/>
          </a:xfrm>
          <a:prstGeom prst="rect">
            <a:avLst/>
          </a:prstGeom>
          <a:noFill/>
        </p:spPr>
        <p:txBody>
          <a:bodyPr wrap="square">
            <a:spAutoFit/>
          </a:bodyPr>
          <a:lstStyle/>
          <a:p>
            <a:r>
              <a:rPr lang="en-GB" sz="1400"/>
              <a:t>4% (21 of 480) of the current Fenland probation caseload had no ethnicity recorded. </a:t>
            </a:r>
          </a:p>
          <a:p>
            <a:endParaRPr lang="en-GB" sz="1400"/>
          </a:p>
          <a:p>
            <a:r>
              <a:rPr lang="en-GB" sz="1400"/>
              <a:t>Of those who’s ethnicity was recorded (459), Figure 24 shows that the majority of the probation cohort were White British at 77%, underrepresented in comparison to the Fenland (87%) and Cambridgeshire (78%) Census population. </a:t>
            </a:r>
          </a:p>
          <a:p>
            <a:endParaRPr lang="en-GB" sz="1400"/>
          </a:p>
          <a:p>
            <a:r>
              <a:rPr lang="en-GB" sz="1400"/>
              <a:t>White / Other Nationals group were overrepresented in comparison to Fenland Census population (16% vs 9% respectively).</a:t>
            </a:r>
          </a:p>
        </p:txBody>
      </p:sp>
    </p:spTree>
    <p:extLst>
      <p:ext uri="{BB962C8B-B14F-4D97-AF65-F5344CB8AC3E}">
        <p14:creationId xmlns:p14="http://schemas.microsoft.com/office/powerpoint/2010/main" val="1302150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0C8B3-6EE9-452F-4E34-B98BA0E7C32F}"/>
            </a:ext>
          </a:extLst>
        </p:cNvPr>
        <p:cNvGrpSpPr/>
        <p:nvPr/>
      </p:nvGrpSpPr>
      <p:grpSpPr>
        <a:xfrm>
          <a:off x="0" y="0"/>
          <a:ext cx="0" cy="0"/>
          <a:chOff x="0" y="0"/>
          <a:chExt cx="0" cy="0"/>
        </a:xfrm>
      </p:grpSpPr>
      <p:pic>
        <p:nvPicPr>
          <p:cNvPr id="12" name="Picture 11" descr="Grouped bar chart showing the count of children who offend by district from 2022 to 2025.&#10;&#10;Fenland&#10;2022 – 112&#10;2023 – 130&#10;2024 – 88&#10;2025 – 71&#10;Comparison with other districts&#10;Fenland records higher counts than Cambridge City and East Cambridgeshire across all years, but lower counts than Huntingdonshire in each year shown. Counts in Fenland are broadly similar to South Cambridgeshire in 2022 and 2023, before falling more noticeably in 2024 and 2025.&#10;">
            <a:extLst>
              <a:ext uri="{FF2B5EF4-FFF2-40B4-BE49-F238E27FC236}">
                <a16:creationId xmlns:a16="http://schemas.microsoft.com/office/drawing/2014/main" id="{CBDA2D98-E2DB-4DE8-3F7C-99C68865A46C}"/>
              </a:ext>
            </a:extLst>
          </p:cNvPr>
          <p:cNvPicPr>
            <a:picLocks noChangeAspect="1"/>
          </p:cNvPicPr>
          <p:nvPr/>
        </p:nvPicPr>
        <p:blipFill>
          <a:blip r:embed="rId2"/>
          <a:stretch>
            <a:fillRect/>
          </a:stretch>
        </p:blipFill>
        <p:spPr>
          <a:xfrm>
            <a:off x="332770" y="1786730"/>
            <a:ext cx="6898210" cy="3740774"/>
          </a:xfrm>
          <a:prstGeom prst="rect">
            <a:avLst/>
          </a:prstGeom>
        </p:spPr>
      </p:pic>
      <p:sp>
        <p:nvSpPr>
          <p:cNvPr id="2" name="Title 1">
            <a:extLst>
              <a:ext uri="{FF2B5EF4-FFF2-40B4-BE49-F238E27FC236}">
                <a16:creationId xmlns:a16="http://schemas.microsoft.com/office/drawing/2014/main" id="{31311FB3-A2F2-9D5C-9AA3-1DB40073737D}"/>
              </a:ext>
            </a:extLst>
          </p:cNvPr>
          <p:cNvSpPr>
            <a:spLocks noGrp="1"/>
          </p:cNvSpPr>
          <p:nvPr>
            <p:ph type="title"/>
          </p:nvPr>
        </p:nvSpPr>
        <p:spPr>
          <a:xfrm>
            <a:off x="448356" y="389164"/>
            <a:ext cx="10515600" cy="1214438"/>
          </a:xfrm>
        </p:spPr>
        <p:txBody>
          <a:bodyPr/>
          <a:lstStyle/>
          <a:p>
            <a:r>
              <a:rPr lang="en-GB"/>
              <a:t>8.15 Youth Justice Service</a:t>
            </a:r>
          </a:p>
        </p:txBody>
      </p:sp>
      <p:sp>
        <p:nvSpPr>
          <p:cNvPr id="4" name="TextBox 3">
            <a:extLst>
              <a:ext uri="{FF2B5EF4-FFF2-40B4-BE49-F238E27FC236}">
                <a16:creationId xmlns:a16="http://schemas.microsoft.com/office/drawing/2014/main" id="{93F0D7A7-62D5-5718-4B00-DA402B1BC8A2}"/>
              </a:ext>
            </a:extLst>
          </p:cNvPr>
          <p:cNvSpPr txBox="1"/>
          <p:nvPr/>
        </p:nvSpPr>
        <p:spPr>
          <a:xfrm>
            <a:off x="332770" y="1387389"/>
            <a:ext cx="6407148"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Figure </a:t>
            </a:r>
            <a:r>
              <a:rPr lang="en-GB" sz="1400" b="1">
                <a:cs typeface="Arial" panose="020B0604020202020204" pitchFamily="34" charset="0"/>
              </a:rPr>
              <a:t>25</a:t>
            </a:r>
            <a:r>
              <a:rPr lang="en-GB" sz="1400" b="1">
                <a:latin typeface="Arial" panose="020B0604020202020204" pitchFamily="34" charset="0"/>
                <a:cs typeface="Arial" panose="020B0604020202020204" pitchFamily="34" charset="0"/>
              </a:rPr>
              <a:t>: </a:t>
            </a:r>
            <a:r>
              <a:rPr lang="en-GB" sz="1400" b="1">
                <a:cs typeface="Arial" panose="020B0604020202020204" pitchFamily="34" charset="0"/>
              </a:rPr>
              <a:t>Count of children who offend by district, 2022 to 2025 </a:t>
            </a:r>
            <a:endParaRPr lang="en-GB" sz="1400" b="1"/>
          </a:p>
        </p:txBody>
      </p:sp>
      <p:sp>
        <p:nvSpPr>
          <p:cNvPr id="3" name="TextBox 2">
            <a:extLst>
              <a:ext uri="{FF2B5EF4-FFF2-40B4-BE49-F238E27FC236}">
                <a16:creationId xmlns:a16="http://schemas.microsoft.com/office/drawing/2014/main" id="{FDF274FB-2778-1BD5-5ED7-90C51119517E}"/>
              </a:ext>
            </a:extLst>
          </p:cNvPr>
          <p:cNvSpPr txBox="1"/>
          <p:nvPr/>
        </p:nvSpPr>
        <p:spPr bwMode="auto">
          <a:xfrm>
            <a:off x="107042" y="6309360"/>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t>
            </a:r>
            <a:r>
              <a:rPr lang="en-US" sz="1100">
                <a:latin typeface="+mn-lt"/>
              </a:rPr>
              <a:t>Youth Justice Service</a:t>
            </a:r>
            <a:r>
              <a:rPr lang="en-US" sz="1100" kern="1200">
                <a:latin typeface="+mn-lt"/>
                <a:ea typeface="+mn-ea"/>
                <a:cs typeface="+mn-cs"/>
              </a:rPr>
              <a:t>. </a:t>
            </a:r>
          </a:p>
        </p:txBody>
      </p:sp>
      <p:sp>
        <p:nvSpPr>
          <p:cNvPr id="7" name="Action Button: Go Home 6">
            <a:hlinkClick r:id="rId3" action="ppaction://hlinksldjump" highlightClick="1"/>
            <a:extLst>
              <a:ext uri="{FF2B5EF4-FFF2-40B4-BE49-F238E27FC236}">
                <a16:creationId xmlns:a16="http://schemas.microsoft.com/office/drawing/2014/main" id="{8D4A2745-1467-4CFE-55E8-13FADBF28446}"/>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E4B3433-20C0-FB66-52D0-22C4AF5532FF}"/>
              </a:ext>
            </a:extLst>
          </p:cNvPr>
          <p:cNvSpPr txBox="1"/>
          <p:nvPr/>
        </p:nvSpPr>
        <p:spPr>
          <a:xfrm>
            <a:off x="7447548" y="1284214"/>
            <a:ext cx="4511848" cy="267765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400"/>
              <a:t>Figure 25 shows that Fenland had the second highest number of children who offend in 2025 at 71 children compared to other districts. </a:t>
            </a:r>
          </a:p>
          <a:p>
            <a:pPr marL="285750" indent="-285750">
              <a:buFont typeface="Arial" panose="020B0604020202020204" pitchFamily="34" charset="0"/>
              <a:buChar char="•"/>
            </a:pPr>
            <a:r>
              <a:rPr lang="en-GB" sz="1400"/>
              <a:t>However, there has been a 37% decrease in the number of children who offend in Fenland between 2022 and 2025.</a:t>
            </a:r>
          </a:p>
          <a:p>
            <a:pPr marL="285750" indent="-285750">
              <a:buFont typeface="Arial" panose="020B0604020202020204" pitchFamily="34" charset="0"/>
              <a:buChar char="•"/>
            </a:pPr>
            <a:r>
              <a:rPr lang="en-GB" sz="1400">
                <a:latin typeface="Arial"/>
                <a:cs typeface="Arial"/>
              </a:rPr>
              <a:t>Table 11 below shows that Fenland had the highest average offences per child in 2025 at 1.86 offences per child compared to other districts. Except for 2024, there has been increasing trend in the average offences per child in Fenland since 2022.</a:t>
            </a:r>
          </a:p>
          <a:p>
            <a:endParaRPr lang="en-GB" sz="1400"/>
          </a:p>
        </p:txBody>
      </p:sp>
      <p:graphicFrame>
        <p:nvGraphicFramePr>
          <p:cNvPr id="9" name="Table 8" descr="A table showing the average number of offences per child who offend by district in Cambridgeshire between 2022 and 2025.&#10;For Cambridge City, the average number of offences per child was 1.73 in 2022, 1.65 in 2023, 1.59 in 2024, and 1.35 in 2025.&#10;For East Cambridgeshire, averages were 2.20 in 2022, 1.45 in 2023, 1.20 in 2024, and 1.10 in 2025.&#10;For Fenland, averages were 1.59 in 2022, 1.76 in 2023, 1.34 in 2024, and 1.86 in 2025.&#10;For Huntingdonshire, averages were 1.44 in 2022, 1.28 in 2023, 1.43 in 2024, and 1.44 in 2025.&#10;For South Cambridgeshire, the average number of offences per child was 1.12 in 2022, 1.24 in 2023, 1.68 in 2024, and 1.40 in 2025.">
            <a:extLst>
              <a:ext uri="{FF2B5EF4-FFF2-40B4-BE49-F238E27FC236}">
                <a16:creationId xmlns:a16="http://schemas.microsoft.com/office/drawing/2014/main" id="{CFB9204D-AB4F-6B6B-83B5-7CACB64C213B}"/>
              </a:ext>
            </a:extLst>
          </p:cNvPr>
          <p:cNvGraphicFramePr>
            <a:graphicFrameLocks noGrp="1"/>
          </p:cNvGraphicFramePr>
          <p:nvPr>
            <p:extLst>
              <p:ext uri="{D42A27DB-BD31-4B8C-83A1-F6EECF244321}">
                <p14:modId xmlns:p14="http://schemas.microsoft.com/office/powerpoint/2010/main" val="3682217561"/>
              </p:ext>
            </p:extLst>
          </p:nvPr>
        </p:nvGraphicFramePr>
        <p:xfrm>
          <a:off x="7447548" y="4552813"/>
          <a:ext cx="4511848" cy="1498716"/>
        </p:xfrm>
        <a:graphic>
          <a:graphicData uri="http://schemas.openxmlformats.org/drawingml/2006/table">
            <a:tbl>
              <a:tblPr/>
              <a:tblGrid>
                <a:gridCol w="1816768">
                  <a:extLst>
                    <a:ext uri="{9D8B030D-6E8A-4147-A177-3AD203B41FA5}">
                      <a16:colId xmlns:a16="http://schemas.microsoft.com/office/drawing/2014/main" val="376093127"/>
                    </a:ext>
                  </a:extLst>
                </a:gridCol>
                <a:gridCol w="673770">
                  <a:extLst>
                    <a:ext uri="{9D8B030D-6E8A-4147-A177-3AD203B41FA5}">
                      <a16:colId xmlns:a16="http://schemas.microsoft.com/office/drawing/2014/main" val="4040414736"/>
                    </a:ext>
                  </a:extLst>
                </a:gridCol>
                <a:gridCol w="673770">
                  <a:extLst>
                    <a:ext uri="{9D8B030D-6E8A-4147-A177-3AD203B41FA5}">
                      <a16:colId xmlns:a16="http://schemas.microsoft.com/office/drawing/2014/main" val="222275084"/>
                    </a:ext>
                  </a:extLst>
                </a:gridCol>
                <a:gridCol w="673770">
                  <a:extLst>
                    <a:ext uri="{9D8B030D-6E8A-4147-A177-3AD203B41FA5}">
                      <a16:colId xmlns:a16="http://schemas.microsoft.com/office/drawing/2014/main" val="1915525958"/>
                    </a:ext>
                  </a:extLst>
                </a:gridCol>
                <a:gridCol w="673770">
                  <a:extLst>
                    <a:ext uri="{9D8B030D-6E8A-4147-A177-3AD203B41FA5}">
                      <a16:colId xmlns:a16="http://schemas.microsoft.com/office/drawing/2014/main" val="285023291"/>
                    </a:ext>
                  </a:extLst>
                </a:gridCol>
              </a:tblGrid>
              <a:tr h="249786">
                <a:tc>
                  <a:txBody>
                    <a:bodyPr/>
                    <a:lstStyle/>
                    <a:p>
                      <a:pPr algn="l" fontAlgn="b">
                        <a:buNone/>
                      </a:pPr>
                      <a:r>
                        <a:rPr lang="en-GB" sz="1400" b="1" i="0" u="none" strike="noStrike">
                          <a:solidFill>
                            <a:srgbClr val="000000"/>
                          </a:solidFill>
                          <a:effectLst/>
                          <a:latin typeface="Arial" panose="020B0604020202020204" pitchFamily="34" charset="0"/>
                        </a:rPr>
                        <a:t>Districts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515953"/>
                  </a:ext>
                </a:extLst>
              </a:tr>
              <a:tr h="249786">
                <a:tc>
                  <a:txBody>
                    <a:bodyPr/>
                    <a:lstStyle/>
                    <a:p>
                      <a:pPr algn="l" fontAlgn="b">
                        <a:buNone/>
                      </a:pPr>
                      <a:r>
                        <a:rPr lang="en-GB" sz="1400" b="0" i="0" u="none" strike="noStrike">
                          <a:solidFill>
                            <a:srgbClr val="000000"/>
                          </a:solidFill>
                          <a:effectLst/>
                          <a:latin typeface="Arial" panose="020B0604020202020204" pitchFamily="34" charset="0"/>
                        </a:rPr>
                        <a:t>Cambridge City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846547"/>
                  </a:ext>
                </a:extLst>
              </a:tr>
              <a:tr h="249786">
                <a:tc>
                  <a:txBody>
                    <a:bodyPr/>
                    <a:lstStyle/>
                    <a:p>
                      <a:pPr algn="l" fontAlgn="b">
                        <a:buNone/>
                      </a:pPr>
                      <a:r>
                        <a:rPr lang="en-GB" sz="1400" b="0" i="0" u="none" strike="noStrike">
                          <a:solidFill>
                            <a:srgbClr val="000000"/>
                          </a:solidFill>
                          <a:effectLst/>
                          <a:latin typeface="Arial" panose="020B0604020202020204" pitchFamily="34" charset="0"/>
                        </a:rPr>
                        <a:t>East Cambridgeshire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2.20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9649629"/>
                  </a:ext>
                </a:extLst>
              </a:tr>
              <a:tr h="249786">
                <a:tc>
                  <a:txBody>
                    <a:bodyPr/>
                    <a:lstStyle/>
                    <a:p>
                      <a:pPr algn="l" fontAlgn="b">
                        <a:buNone/>
                      </a:pPr>
                      <a:r>
                        <a:rPr lang="en-GB" sz="1400" b="0" i="0" u="none" strike="noStrike">
                          <a:solidFill>
                            <a:srgbClr val="000000"/>
                          </a:solidFill>
                          <a:effectLst/>
                          <a:latin typeface="Arial" panose="020B0604020202020204" pitchFamily="34" charset="0"/>
                        </a:rPr>
                        <a:t>Fenland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776933"/>
                  </a:ext>
                </a:extLst>
              </a:tr>
              <a:tr h="249786">
                <a:tc>
                  <a:txBody>
                    <a:bodyPr/>
                    <a:lstStyle/>
                    <a:p>
                      <a:pPr algn="l" fontAlgn="b">
                        <a:buNone/>
                      </a:pPr>
                      <a:r>
                        <a:rPr lang="en-GB" sz="1400" b="0" i="0" u="none" strike="noStrike">
                          <a:solidFill>
                            <a:srgbClr val="000000"/>
                          </a:solidFill>
                          <a:effectLst/>
                          <a:latin typeface="Arial" panose="020B0604020202020204" pitchFamily="34" charset="0"/>
                        </a:rPr>
                        <a:t>Huntingdonshire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298788"/>
                  </a:ext>
                </a:extLst>
              </a:tr>
              <a:tr h="249786">
                <a:tc>
                  <a:txBody>
                    <a:bodyPr/>
                    <a:lstStyle/>
                    <a:p>
                      <a:pPr algn="l" fontAlgn="b">
                        <a:buNone/>
                      </a:pPr>
                      <a:r>
                        <a:rPr lang="en-GB" sz="1400" b="0" i="0" u="none" strike="noStrike">
                          <a:solidFill>
                            <a:srgbClr val="000000"/>
                          </a:solidFill>
                          <a:effectLst/>
                          <a:latin typeface="Arial" panose="020B0604020202020204" pitchFamily="34" charset="0"/>
                        </a:rPr>
                        <a:t>South Cambridgeshire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3861756"/>
                  </a:ext>
                </a:extLst>
              </a:tr>
            </a:tbl>
          </a:graphicData>
        </a:graphic>
      </p:graphicFrame>
      <p:sp>
        <p:nvSpPr>
          <p:cNvPr id="10" name="TextBox 9">
            <a:extLst>
              <a:ext uri="{FF2B5EF4-FFF2-40B4-BE49-F238E27FC236}">
                <a16:creationId xmlns:a16="http://schemas.microsoft.com/office/drawing/2014/main" id="{FC97ED2B-F4E5-BEE8-A6DA-491EBDB3E61F}"/>
              </a:ext>
            </a:extLst>
          </p:cNvPr>
          <p:cNvSpPr txBox="1"/>
          <p:nvPr/>
        </p:nvSpPr>
        <p:spPr>
          <a:xfrm>
            <a:off x="7361297" y="3951092"/>
            <a:ext cx="4598099" cy="523220"/>
          </a:xfrm>
          <a:prstGeom prst="rect">
            <a:avLst/>
          </a:prstGeom>
          <a:noFill/>
          <a:ln>
            <a:noFill/>
          </a:ln>
        </p:spPr>
        <p:txBody>
          <a:bodyPr wrap="square" rtlCol="0">
            <a:spAutoFit/>
          </a:bodyPr>
          <a:lstStyle/>
          <a:p>
            <a:r>
              <a:rPr lang="en-GB" sz="1400" b="1">
                <a:cs typeface="Arial" panose="020B0604020202020204" pitchFamily="34" charset="0"/>
              </a:rPr>
              <a:t>Table 11</a:t>
            </a:r>
            <a:r>
              <a:rPr lang="en-GB" sz="1400" b="1">
                <a:latin typeface="Arial" panose="020B0604020202020204" pitchFamily="34" charset="0"/>
                <a:cs typeface="Arial" panose="020B0604020202020204" pitchFamily="34" charset="0"/>
              </a:rPr>
              <a:t>: Average offences per child who offend by district, 2022 to 2025</a:t>
            </a:r>
            <a:endParaRPr lang="en-GB" sz="1400" b="1"/>
          </a:p>
        </p:txBody>
      </p:sp>
    </p:spTree>
    <p:extLst>
      <p:ext uri="{BB962C8B-B14F-4D97-AF65-F5344CB8AC3E}">
        <p14:creationId xmlns:p14="http://schemas.microsoft.com/office/powerpoint/2010/main" val="2994412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68F7-8A32-2FD5-EAA2-04A18E435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BBFCF-E3F5-63EF-D0F8-C6B31CF584E8}"/>
              </a:ext>
            </a:extLst>
          </p:cNvPr>
          <p:cNvSpPr>
            <a:spLocks noGrp="1"/>
          </p:cNvSpPr>
          <p:nvPr>
            <p:ph type="title"/>
          </p:nvPr>
        </p:nvSpPr>
        <p:spPr>
          <a:xfrm>
            <a:off x="400437" y="177702"/>
            <a:ext cx="10515600" cy="1214438"/>
          </a:xfrm>
        </p:spPr>
        <p:txBody>
          <a:bodyPr/>
          <a:lstStyle/>
          <a:p>
            <a:r>
              <a:rPr lang="en-GB"/>
              <a:t>8.15 Youth Justice Service</a:t>
            </a:r>
          </a:p>
        </p:txBody>
      </p:sp>
      <p:sp>
        <p:nvSpPr>
          <p:cNvPr id="4" name="TextBox 3">
            <a:extLst>
              <a:ext uri="{FF2B5EF4-FFF2-40B4-BE49-F238E27FC236}">
                <a16:creationId xmlns:a16="http://schemas.microsoft.com/office/drawing/2014/main" id="{7C17DDA5-CCDA-5EB8-96D9-07F164AAA424}"/>
              </a:ext>
            </a:extLst>
          </p:cNvPr>
          <p:cNvSpPr txBox="1"/>
          <p:nvPr/>
        </p:nvSpPr>
        <p:spPr>
          <a:xfrm>
            <a:off x="320737" y="784921"/>
            <a:ext cx="7245923"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Tabl</a:t>
            </a:r>
            <a:r>
              <a:rPr lang="en-GB" sz="1400" b="1">
                <a:cs typeface="Arial" panose="020B0604020202020204" pitchFamily="34" charset="0"/>
              </a:rPr>
              <a:t>e 12</a:t>
            </a:r>
            <a:r>
              <a:rPr lang="en-GB" sz="1400" b="1">
                <a:latin typeface="Arial" panose="020B0604020202020204" pitchFamily="34" charset="0"/>
                <a:cs typeface="Arial" panose="020B0604020202020204" pitchFamily="34" charset="0"/>
              </a:rPr>
              <a:t>: FTEs and Outcomes of children who offend in </a:t>
            </a:r>
            <a:r>
              <a:rPr lang="en-GB" sz="1400" b="1">
                <a:cs typeface="Arial" panose="020B0604020202020204" pitchFamily="34" charset="0"/>
              </a:rPr>
              <a:t>Fenland</a:t>
            </a:r>
            <a:r>
              <a:rPr lang="en-GB" sz="1400" b="1">
                <a:latin typeface="Arial" panose="020B0604020202020204" pitchFamily="34" charset="0"/>
                <a:cs typeface="Arial" panose="020B0604020202020204" pitchFamily="34" charset="0"/>
              </a:rPr>
              <a:t>, 2022 to 2025</a:t>
            </a:r>
            <a:endParaRPr lang="en-GB" b="1"/>
          </a:p>
        </p:txBody>
      </p:sp>
      <p:sp>
        <p:nvSpPr>
          <p:cNvPr id="3" name="TextBox 2">
            <a:extLst>
              <a:ext uri="{FF2B5EF4-FFF2-40B4-BE49-F238E27FC236}">
                <a16:creationId xmlns:a16="http://schemas.microsoft.com/office/drawing/2014/main" id="{7B1EE576-8C7D-6FB2-5679-6D488F107456}"/>
              </a:ext>
            </a:extLst>
          </p:cNvPr>
          <p:cNvSpPr txBox="1"/>
          <p:nvPr/>
        </p:nvSpPr>
        <p:spPr bwMode="auto">
          <a:xfrm>
            <a:off x="0" y="6589656"/>
            <a:ext cx="10748928" cy="284154"/>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000" kern="1200">
                <a:latin typeface="+mn-lt"/>
                <a:ea typeface="+mn-ea"/>
                <a:cs typeface="+mn-cs"/>
              </a:rPr>
              <a:t>Note: </a:t>
            </a:r>
            <a:r>
              <a:rPr lang="en-US" sz="1000">
                <a:latin typeface="+mn-lt"/>
              </a:rPr>
              <a:t>Tables </a:t>
            </a:r>
            <a:r>
              <a:rPr lang="en-US" sz="1000" kern="1200">
                <a:latin typeface="+mn-lt"/>
                <a:ea typeface="+mn-ea"/>
                <a:cs typeface="+mn-cs"/>
              </a:rPr>
              <a:t>have been produced by </a:t>
            </a:r>
            <a:r>
              <a:rPr lang="en-US" sz="1000"/>
              <a:t>Cambridgeshire County Council’s </a:t>
            </a:r>
            <a:r>
              <a:rPr lang="en-GB" sz="1000"/>
              <a:t>Communities and Demography PI Team</a:t>
            </a:r>
            <a:r>
              <a:rPr lang="en-US" sz="1000" kern="1200">
                <a:latin typeface="+mn-lt"/>
                <a:ea typeface="+mn-ea"/>
                <a:cs typeface="+mn-cs"/>
              </a:rPr>
              <a:t>, using data provided by Cambridgeshire </a:t>
            </a:r>
            <a:r>
              <a:rPr lang="en-US" sz="1000">
                <a:latin typeface="+mn-lt"/>
              </a:rPr>
              <a:t>Youth Justice Service</a:t>
            </a:r>
            <a:r>
              <a:rPr lang="en-US" sz="1000" kern="1200">
                <a:latin typeface="+mn-lt"/>
                <a:ea typeface="+mn-ea"/>
                <a:cs typeface="+mn-cs"/>
              </a:rPr>
              <a:t>. </a:t>
            </a:r>
          </a:p>
        </p:txBody>
      </p:sp>
      <p:sp>
        <p:nvSpPr>
          <p:cNvPr id="7" name="Action Button: Go Home 6">
            <a:hlinkClick r:id="rId2" action="ppaction://hlinksldjump" highlightClick="1"/>
            <a:extLst>
              <a:ext uri="{FF2B5EF4-FFF2-40B4-BE49-F238E27FC236}">
                <a16:creationId xmlns:a16="http://schemas.microsoft.com/office/drawing/2014/main" id="{25D2CF92-BAF4-4455-D9A9-D2FBD08A48CE}"/>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descr="A table showing first‑time entrants (FTEs) and outcomes for children who offend in Fenland between 2022 and 2025.&#10;First Time Entrants (FTEs) were recorded as follows:&#10;2022 = 20&#10;2023 = 28&#10;2024 = 11&#10;2025 = 8&#10;Out of Court Resolutions (OOCRs) were recorded as follows:&#10;2022 = 117&#10;2023 = 125&#10;2024 = 89&#10;2025 = 74&#10;Court sentences were recorded as follows:&#10;2022 = 23&#10;2023 = 26&#10;2024 = 10&#10;2025 = 15&#10;">
            <a:extLst>
              <a:ext uri="{FF2B5EF4-FFF2-40B4-BE49-F238E27FC236}">
                <a16:creationId xmlns:a16="http://schemas.microsoft.com/office/drawing/2014/main" id="{9AE7B69B-5C08-BFFE-0843-1544B104BD35}"/>
              </a:ext>
            </a:extLst>
          </p:cNvPr>
          <p:cNvGraphicFramePr>
            <a:graphicFrameLocks noGrp="1"/>
          </p:cNvGraphicFramePr>
          <p:nvPr>
            <p:extLst>
              <p:ext uri="{D42A27DB-BD31-4B8C-83A1-F6EECF244321}">
                <p14:modId xmlns:p14="http://schemas.microsoft.com/office/powerpoint/2010/main" val="2420790048"/>
              </p:ext>
            </p:extLst>
          </p:nvPr>
        </p:nvGraphicFramePr>
        <p:xfrm>
          <a:off x="400436" y="1092698"/>
          <a:ext cx="6200980" cy="878840"/>
        </p:xfrm>
        <a:graphic>
          <a:graphicData uri="http://schemas.openxmlformats.org/drawingml/2006/table">
            <a:tbl>
              <a:tblPr/>
              <a:tblGrid>
                <a:gridCol w="2769224">
                  <a:extLst>
                    <a:ext uri="{9D8B030D-6E8A-4147-A177-3AD203B41FA5}">
                      <a16:colId xmlns:a16="http://schemas.microsoft.com/office/drawing/2014/main" val="3452357649"/>
                    </a:ext>
                  </a:extLst>
                </a:gridCol>
                <a:gridCol w="857939">
                  <a:extLst>
                    <a:ext uri="{9D8B030D-6E8A-4147-A177-3AD203B41FA5}">
                      <a16:colId xmlns:a16="http://schemas.microsoft.com/office/drawing/2014/main" val="1888723380"/>
                    </a:ext>
                  </a:extLst>
                </a:gridCol>
                <a:gridCol w="857939">
                  <a:extLst>
                    <a:ext uri="{9D8B030D-6E8A-4147-A177-3AD203B41FA5}">
                      <a16:colId xmlns:a16="http://schemas.microsoft.com/office/drawing/2014/main" val="3937988277"/>
                    </a:ext>
                  </a:extLst>
                </a:gridCol>
                <a:gridCol w="857939">
                  <a:extLst>
                    <a:ext uri="{9D8B030D-6E8A-4147-A177-3AD203B41FA5}">
                      <a16:colId xmlns:a16="http://schemas.microsoft.com/office/drawing/2014/main" val="1680568895"/>
                    </a:ext>
                  </a:extLst>
                </a:gridCol>
                <a:gridCol w="857939">
                  <a:extLst>
                    <a:ext uri="{9D8B030D-6E8A-4147-A177-3AD203B41FA5}">
                      <a16:colId xmlns:a16="http://schemas.microsoft.com/office/drawing/2014/main" val="2463071687"/>
                    </a:ext>
                  </a:extLst>
                </a:gridCol>
              </a:tblGrid>
              <a:tr h="214182">
                <a:tc>
                  <a:txBody>
                    <a:bodyPr/>
                    <a:lstStyle/>
                    <a:p>
                      <a:pPr algn="l" fontAlgn="b">
                        <a:buNone/>
                      </a:pPr>
                      <a:r>
                        <a:rPr lang="en-GB" sz="1400" b="1" i="0" u="none" strike="noStrike">
                          <a:solidFill>
                            <a:srgbClr val="000000"/>
                          </a:solidFill>
                          <a:effectLst/>
                          <a:latin typeface="+mj-lt"/>
                        </a:rPr>
                        <a:t>Outcome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mj-lt"/>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mj-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mj-lt"/>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mj-lt"/>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170774"/>
                  </a:ext>
                </a:extLst>
              </a:tr>
              <a:tr h="214182">
                <a:tc>
                  <a:txBody>
                    <a:bodyPr/>
                    <a:lstStyle/>
                    <a:p>
                      <a:pPr algn="l" fontAlgn="b">
                        <a:buNone/>
                      </a:pPr>
                      <a:r>
                        <a:rPr lang="en-GB" sz="1400" b="0" i="0" u="none" strike="noStrike">
                          <a:solidFill>
                            <a:srgbClr val="000000"/>
                          </a:solidFill>
                          <a:effectLst/>
                          <a:latin typeface="+mj-lt"/>
                        </a:rPr>
                        <a:t>First Time Entrants (FTEs)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2642073"/>
                  </a:ext>
                </a:extLst>
              </a:tr>
              <a:tr h="214182">
                <a:tc>
                  <a:txBody>
                    <a:bodyPr/>
                    <a:lstStyle/>
                    <a:p>
                      <a:pPr algn="l" fontAlgn="b">
                        <a:buNone/>
                      </a:pPr>
                      <a:r>
                        <a:rPr lang="en-GB" sz="1400" b="0" i="0" u="none" strike="noStrike">
                          <a:solidFill>
                            <a:srgbClr val="000000"/>
                          </a:solidFill>
                          <a:effectLst/>
                          <a:latin typeface="+mj-lt"/>
                        </a:rPr>
                        <a:t>Out of Court Resolutions (OOCRs)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117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125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6707630"/>
                  </a:ext>
                </a:extLst>
              </a:tr>
              <a:tr h="214182">
                <a:tc>
                  <a:txBody>
                    <a:bodyPr/>
                    <a:lstStyle/>
                    <a:p>
                      <a:pPr algn="l" fontAlgn="b">
                        <a:buNone/>
                      </a:pPr>
                      <a:r>
                        <a:rPr lang="en-GB" sz="1400" b="0" i="0" u="none" strike="noStrike">
                          <a:solidFill>
                            <a:srgbClr val="000000"/>
                          </a:solidFill>
                          <a:effectLst/>
                          <a:latin typeface="+mj-lt"/>
                        </a:rPr>
                        <a:t>Court Sentences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a:solidFill>
                            <a:srgbClr val="000000"/>
                          </a:solidFill>
                          <a:effectLst/>
                          <a:latin typeface="+mj-lt"/>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7797735"/>
                  </a:ext>
                </a:extLst>
              </a:tr>
            </a:tbl>
          </a:graphicData>
        </a:graphic>
      </p:graphicFrame>
      <p:sp>
        <p:nvSpPr>
          <p:cNvPr id="6" name="TextBox 5">
            <a:extLst>
              <a:ext uri="{FF2B5EF4-FFF2-40B4-BE49-F238E27FC236}">
                <a16:creationId xmlns:a16="http://schemas.microsoft.com/office/drawing/2014/main" id="{C9805682-1598-DB62-3CEC-CEF35ABAD47C}"/>
              </a:ext>
            </a:extLst>
          </p:cNvPr>
          <p:cNvSpPr txBox="1"/>
          <p:nvPr/>
        </p:nvSpPr>
        <p:spPr>
          <a:xfrm>
            <a:off x="8335477" y="1341992"/>
            <a:ext cx="3546599" cy="3539430"/>
          </a:xfrm>
          <a:prstGeom prst="rect">
            <a:avLst/>
          </a:prstGeom>
          <a:noFill/>
        </p:spPr>
        <p:txBody>
          <a:bodyPr wrap="square">
            <a:spAutoFit/>
          </a:bodyPr>
          <a:lstStyle/>
          <a:p>
            <a:pPr marL="285750" indent="-285750">
              <a:buFont typeface="Arial" panose="020B0604020202020204" pitchFamily="34" charset="0"/>
              <a:buChar char="•"/>
            </a:pPr>
            <a:r>
              <a:rPr lang="en-GB" sz="1400"/>
              <a:t>Table 12 shows that except for an increase in 2023, there has been a general decline in FTEs, OOCRs, and Court Sentences in Fenland between 2022 and 2025.</a:t>
            </a:r>
          </a:p>
          <a:p>
            <a:pPr marL="285750" indent="-285750">
              <a:buFont typeface="Arial" panose="020B0604020202020204" pitchFamily="34" charset="0"/>
              <a:buChar char="•"/>
            </a:pPr>
            <a:r>
              <a:rPr lang="en-GB" sz="1400"/>
              <a:t>Most OOCRs in Fenland are non-substantive outcomes and range between 78% in 2023 and 89% in both 2024 and 2025.</a:t>
            </a:r>
          </a:p>
          <a:p>
            <a:pPr marL="285750" indent="-285750">
              <a:buFont typeface="Arial" panose="020B0604020202020204" pitchFamily="34" charset="0"/>
              <a:buChar char="•"/>
            </a:pPr>
            <a:r>
              <a:rPr lang="en-GB" sz="1400"/>
              <a:t>Table 13 shows that violence against the person (VAP) has consistently been the most common offence type in Fenland between 2022 and 2025. Drugs, criminal damage, and theft and handling stolen goods are the next most common offence types.</a:t>
            </a:r>
          </a:p>
        </p:txBody>
      </p:sp>
      <p:sp>
        <p:nvSpPr>
          <p:cNvPr id="8" name="TextBox 7">
            <a:extLst>
              <a:ext uri="{FF2B5EF4-FFF2-40B4-BE49-F238E27FC236}">
                <a16:creationId xmlns:a16="http://schemas.microsoft.com/office/drawing/2014/main" id="{FB3F1B2E-F01A-905C-00D8-DA6FBF71AF11}"/>
              </a:ext>
            </a:extLst>
          </p:cNvPr>
          <p:cNvSpPr txBox="1"/>
          <p:nvPr/>
        </p:nvSpPr>
        <p:spPr>
          <a:xfrm>
            <a:off x="262373" y="2011473"/>
            <a:ext cx="6477105"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Table 13: Offence type of </a:t>
            </a:r>
            <a:r>
              <a:rPr lang="en-GB" sz="1400" b="1">
                <a:cs typeface="Arial" panose="020B0604020202020204" pitchFamily="34" charset="0"/>
              </a:rPr>
              <a:t>children who offend in Fenland, 2022 to 2025 </a:t>
            </a:r>
            <a:endParaRPr lang="en-GB" sz="1400" b="1"/>
          </a:p>
        </p:txBody>
      </p:sp>
      <p:graphicFrame>
        <p:nvGraphicFramePr>
          <p:cNvPr id="9" name="Table 8" descr="A table showing offence types of children who offend in Fenland between 2022 and 2025, with counts by year and percentage share of total offences in 2025.&#10;Violence against the person is the most common offence type in 2025, with a count of 47 and accounting for 36 percent of all offences.&#10;Drug offences recorded a count of 18 in 2025, representing 14 percent of total offences.&#10;Criminal damage recorded a count of 13 in 2025, accounting for 10 percent of offences.&#10;Theft and handling stolen goods recorded a count of 12 in 2025, representing 9 percent of offences.&#10;Public order offences recorded a count of 10 in 2025, accounting for 8 percent of offences.&#10;Other offence types, including sexual offences, vehicle theft or unauthorised taking, motoring offences, fraud and forgery, burglary, robbery, arson, racially aggravated offences, and breaches, each account for less than 5 percent of total offences individually in 2025.&#10;The total number of offences recorded was 178 in 2022, 229 in 2023, 118 in 2024, and 132 in 2025.">
            <a:extLst>
              <a:ext uri="{FF2B5EF4-FFF2-40B4-BE49-F238E27FC236}">
                <a16:creationId xmlns:a16="http://schemas.microsoft.com/office/drawing/2014/main" id="{C1277123-6117-2CD0-7099-F3B600C30CFB}"/>
              </a:ext>
            </a:extLst>
          </p:cNvPr>
          <p:cNvGraphicFramePr>
            <a:graphicFrameLocks noGrp="1"/>
          </p:cNvGraphicFramePr>
          <p:nvPr>
            <p:extLst>
              <p:ext uri="{D42A27DB-BD31-4B8C-83A1-F6EECF244321}">
                <p14:modId xmlns:p14="http://schemas.microsoft.com/office/powerpoint/2010/main" val="84432216"/>
              </p:ext>
            </p:extLst>
          </p:nvPr>
        </p:nvGraphicFramePr>
        <p:xfrm>
          <a:off x="349650" y="2319250"/>
          <a:ext cx="7887125" cy="4235450"/>
        </p:xfrm>
        <a:graphic>
          <a:graphicData uri="http://schemas.openxmlformats.org/drawingml/2006/table">
            <a:tbl>
              <a:tblPr/>
              <a:tblGrid>
                <a:gridCol w="3385512">
                  <a:extLst>
                    <a:ext uri="{9D8B030D-6E8A-4147-A177-3AD203B41FA5}">
                      <a16:colId xmlns:a16="http://schemas.microsoft.com/office/drawing/2014/main" val="523160836"/>
                    </a:ext>
                  </a:extLst>
                </a:gridCol>
                <a:gridCol w="613856">
                  <a:extLst>
                    <a:ext uri="{9D8B030D-6E8A-4147-A177-3AD203B41FA5}">
                      <a16:colId xmlns:a16="http://schemas.microsoft.com/office/drawing/2014/main" val="533946233"/>
                    </a:ext>
                  </a:extLst>
                </a:gridCol>
                <a:gridCol w="613856">
                  <a:extLst>
                    <a:ext uri="{9D8B030D-6E8A-4147-A177-3AD203B41FA5}">
                      <a16:colId xmlns:a16="http://schemas.microsoft.com/office/drawing/2014/main" val="3880591033"/>
                    </a:ext>
                  </a:extLst>
                </a:gridCol>
                <a:gridCol w="613856">
                  <a:extLst>
                    <a:ext uri="{9D8B030D-6E8A-4147-A177-3AD203B41FA5}">
                      <a16:colId xmlns:a16="http://schemas.microsoft.com/office/drawing/2014/main" val="2200292253"/>
                    </a:ext>
                  </a:extLst>
                </a:gridCol>
                <a:gridCol w="613856">
                  <a:extLst>
                    <a:ext uri="{9D8B030D-6E8A-4147-A177-3AD203B41FA5}">
                      <a16:colId xmlns:a16="http://schemas.microsoft.com/office/drawing/2014/main" val="1350060839"/>
                    </a:ext>
                  </a:extLst>
                </a:gridCol>
                <a:gridCol w="2046189">
                  <a:extLst>
                    <a:ext uri="{9D8B030D-6E8A-4147-A177-3AD203B41FA5}">
                      <a16:colId xmlns:a16="http://schemas.microsoft.com/office/drawing/2014/main" val="1099301523"/>
                    </a:ext>
                  </a:extLst>
                </a:gridCol>
              </a:tblGrid>
              <a:tr h="329405">
                <a:tc>
                  <a:txBody>
                    <a:bodyPr/>
                    <a:lstStyle/>
                    <a:p>
                      <a:pPr algn="l" fontAlgn="b">
                        <a:buNone/>
                      </a:pPr>
                      <a:r>
                        <a:rPr lang="en-GB" sz="1350" b="1" i="0" u="none" strike="noStrike">
                          <a:solidFill>
                            <a:srgbClr val="000000"/>
                          </a:solidFill>
                          <a:effectLst/>
                          <a:latin typeface="+mj-lt"/>
                        </a:rPr>
                        <a:t>Offence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2025 - Percentage share of total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5455723"/>
                  </a:ext>
                </a:extLst>
              </a:tr>
              <a:tr h="203200">
                <a:tc>
                  <a:txBody>
                    <a:bodyPr/>
                    <a:lstStyle/>
                    <a:p>
                      <a:pPr algn="l" fontAlgn="b">
                        <a:buNone/>
                      </a:pPr>
                      <a:r>
                        <a:rPr lang="en-GB" sz="1350" b="0" i="0" u="none" strike="noStrike">
                          <a:solidFill>
                            <a:srgbClr val="000000"/>
                          </a:solidFill>
                          <a:effectLst/>
                          <a:latin typeface="+mj-lt"/>
                        </a:rPr>
                        <a:t>Violence Against The Person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5498733"/>
                  </a:ext>
                </a:extLst>
              </a:tr>
              <a:tr h="203200">
                <a:tc>
                  <a:txBody>
                    <a:bodyPr/>
                    <a:lstStyle/>
                    <a:p>
                      <a:pPr algn="l" fontAlgn="b">
                        <a:buNone/>
                      </a:pPr>
                      <a:r>
                        <a:rPr lang="en-GB" sz="1350" b="0" i="0" u="none" strike="noStrike">
                          <a:solidFill>
                            <a:srgbClr val="000000"/>
                          </a:solidFill>
                          <a:effectLst/>
                          <a:latin typeface="+mj-lt"/>
                        </a:rPr>
                        <a:t>Drugs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939578"/>
                  </a:ext>
                </a:extLst>
              </a:tr>
              <a:tr h="203200">
                <a:tc>
                  <a:txBody>
                    <a:bodyPr/>
                    <a:lstStyle/>
                    <a:p>
                      <a:pPr algn="l" fontAlgn="b">
                        <a:buNone/>
                      </a:pPr>
                      <a:r>
                        <a:rPr lang="en-GB" sz="1350" b="0" i="0" u="none" strike="noStrike">
                          <a:solidFill>
                            <a:srgbClr val="000000"/>
                          </a:solidFill>
                          <a:effectLst/>
                          <a:latin typeface="+mj-lt"/>
                        </a:rPr>
                        <a:t>Criminal Damage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3558105"/>
                  </a:ext>
                </a:extLst>
              </a:tr>
              <a:tr h="203200">
                <a:tc>
                  <a:txBody>
                    <a:bodyPr/>
                    <a:lstStyle/>
                    <a:p>
                      <a:pPr algn="l" fontAlgn="b">
                        <a:buNone/>
                      </a:pPr>
                      <a:r>
                        <a:rPr lang="en-GB" sz="1350" b="0" i="0" u="none" strike="noStrike">
                          <a:solidFill>
                            <a:srgbClr val="000000"/>
                          </a:solidFill>
                          <a:effectLst/>
                          <a:latin typeface="+mj-lt"/>
                        </a:rPr>
                        <a:t>Theft And Handling Stolen Goods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440438"/>
                  </a:ext>
                </a:extLst>
              </a:tr>
              <a:tr h="203200">
                <a:tc>
                  <a:txBody>
                    <a:bodyPr/>
                    <a:lstStyle/>
                    <a:p>
                      <a:pPr algn="l" fontAlgn="b">
                        <a:buNone/>
                      </a:pPr>
                      <a:r>
                        <a:rPr lang="en-GB" sz="1350" b="0" i="0" u="none" strike="noStrike">
                          <a:solidFill>
                            <a:srgbClr val="000000"/>
                          </a:solidFill>
                          <a:effectLst/>
                          <a:latin typeface="+mj-lt"/>
                        </a:rPr>
                        <a:t>Public Order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3023160"/>
                  </a:ext>
                </a:extLst>
              </a:tr>
              <a:tr h="203200">
                <a:tc>
                  <a:txBody>
                    <a:bodyPr/>
                    <a:lstStyle/>
                    <a:p>
                      <a:pPr algn="l" fontAlgn="b">
                        <a:buNone/>
                      </a:pPr>
                      <a:r>
                        <a:rPr lang="en-GB" sz="1350" b="0" i="0" u="none" strike="noStrike">
                          <a:solidFill>
                            <a:srgbClr val="000000"/>
                          </a:solidFill>
                          <a:effectLst/>
                          <a:latin typeface="+mj-lt"/>
                        </a:rPr>
                        <a:t>Other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4152118"/>
                  </a:ext>
                </a:extLst>
              </a:tr>
              <a:tr h="203200">
                <a:tc>
                  <a:txBody>
                    <a:bodyPr/>
                    <a:lstStyle/>
                    <a:p>
                      <a:pPr algn="l" fontAlgn="b">
                        <a:buNone/>
                      </a:pPr>
                      <a:r>
                        <a:rPr lang="en-GB" sz="1350" b="0" i="0" u="none" strike="noStrike">
                          <a:solidFill>
                            <a:srgbClr val="000000"/>
                          </a:solidFill>
                          <a:effectLst/>
                          <a:latin typeface="+mj-lt"/>
                        </a:rPr>
                        <a:t>Sexual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9104985"/>
                  </a:ext>
                </a:extLst>
              </a:tr>
              <a:tr h="203200">
                <a:tc>
                  <a:txBody>
                    <a:bodyPr/>
                    <a:lstStyle/>
                    <a:p>
                      <a:pPr algn="l" fontAlgn="b">
                        <a:buNone/>
                      </a:pPr>
                      <a:r>
                        <a:rPr lang="en-GB" sz="1350" b="0" i="0" u="none" strike="noStrike">
                          <a:solidFill>
                            <a:srgbClr val="000000"/>
                          </a:solidFill>
                          <a:effectLst/>
                          <a:latin typeface="+mj-lt"/>
                        </a:rPr>
                        <a:t>Vehicle Theft / Unauthorised Taking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0130962"/>
                  </a:ext>
                </a:extLst>
              </a:tr>
              <a:tr h="203200">
                <a:tc>
                  <a:txBody>
                    <a:bodyPr/>
                    <a:lstStyle/>
                    <a:p>
                      <a:pPr algn="l" fontAlgn="b">
                        <a:buNone/>
                      </a:pPr>
                      <a:r>
                        <a:rPr lang="en-GB" sz="1350" b="0" i="0" u="none" strike="noStrike">
                          <a:solidFill>
                            <a:srgbClr val="000000"/>
                          </a:solidFill>
                          <a:effectLst/>
                          <a:latin typeface="+mj-lt"/>
                        </a:rPr>
                        <a:t>Motoring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97375057"/>
                  </a:ext>
                </a:extLst>
              </a:tr>
              <a:tr h="203200">
                <a:tc>
                  <a:txBody>
                    <a:bodyPr/>
                    <a:lstStyle/>
                    <a:p>
                      <a:pPr algn="l" fontAlgn="b">
                        <a:buNone/>
                      </a:pPr>
                      <a:r>
                        <a:rPr lang="en-GB" sz="1350" b="0" i="0" u="none" strike="noStrike">
                          <a:solidFill>
                            <a:srgbClr val="000000"/>
                          </a:solidFill>
                          <a:effectLst/>
                          <a:latin typeface="+mj-lt"/>
                        </a:rPr>
                        <a:t>Fraud And Forgery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6282985"/>
                  </a:ext>
                </a:extLst>
              </a:tr>
              <a:tr h="203200">
                <a:tc>
                  <a:txBody>
                    <a:bodyPr/>
                    <a:lstStyle/>
                    <a:p>
                      <a:pPr algn="l" fontAlgn="b">
                        <a:buNone/>
                      </a:pPr>
                      <a:r>
                        <a:rPr lang="en-GB" sz="1350" b="0" i="0" u="none" strike="noStrike">
                          <a:solidFill>
                            <a:srgbClr val="000000"/>
                          </a:solidFill>
                          <a:effectLst/>
                          <a:latin typeface="+mj-lt"/>
                        </a:rPr>
                        <a:t>Racially Aggravated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17506370"/>
                  </a:ext>
                </a:extLst>
              </a:tr>
              <a:tr h="203200">
                <a:tc>
                  <a:txBody>
                    <a:bodyPr/>
                    <a:lstStyle/>
                    <a:p>
                      <a:pPr algn="l" fontAlgn="b">
                        <a:buNone/>
                      </a:pPr>
                      <a:r>
                        <a:rPr lang="en-GB" sz="1350" b="0" i="0" u="none" strike="noStrike">
                          <a:solidFill>
                            <a:srgbClr val="000000"/>
                          </a:solidFill>
                          <a:effectLst/>
                          <a:latin typeface="+mj-lt"/>
                        </a:rPr>
                        <a:t>Arson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30700377"/>
                  </a:ext>
                </a:extLst>
              </a:tr>
              <a:tr h="203200">
                <a:tc>
                  <a:txBody>
                    <a:bodyPr/>
                    <a:lstStyle/>
                    <a:p>
                      <a:pPr algn="l" fontAlgn="b">
                        <a:buNone/>
                      </a:pPr>
                      <a:r>
                        <a:rPr lang="en-GB" sz="1350" b="0" i="0" u="none" strike="noStrike">
                          <a:solidFill>
                            <a:srgbClr val="000000"/>
                          </a:solidFill>
                          <a:effectLst/>
                          <a:latin typeface="+mj-lt"/>
                        </a:rPr>
                        <a:t>Domestic 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8965729"/>
                  </a:ext>
                </a:extLst>
              </a:tr>
              <a:tr h="203200">
                <a:tc>
                  <a:txBody>
                    <a:bodyPr/>
                    <a:lstStyle/>
                    <a:p>
                      <a:pPr algn="l" fontAlgn="b">
                        <a:buNone/>
                      </a:pPr>
                      <a:r>
                        <a:rPr lang="en-GB" sz="1350" b="0" i="0" u="none" strike="noStrike">
                          <a:solidFill>
                            <a:srgbClr val="000000"/>
                          </a:solidFill>
                          <a:effectLst/>
                          <a:latin typeface="+mj-lt"/>
                        </a:rPr>
                        <a:t>Non-Domestic 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52639937"/>
                  </a:ext>
                </a:extLst>
              </a:tr>
              <a:tr h="203200">
                <a:tc>
                  <a:txBody>
                    <a:bodyPr/>
                    <a:lstStyle/>
                    <a:p>
                      <a:pPr algn="l" fontAlgn="b">
                        <a:buNone/>
                      </a:pPr>
                      <a:r>
                        <a:rPr lang="en-GB" sz="1350" b="0" i="0" u="none" strike="noStrike">
                          <a:solidFill>
                            <a:srgbClr val="000000"/>
                          </a:solidFill>
                          <a:effectLst/>
                          <a:latin typeface="+mj-lt"/>
                        </a:rPr>
                        <a:t>Robbery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&lt;4%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50369909"/>
                  </a:ext>
                </a:extLst>
              </a:tr>
              <a:tr h="184150">
                <a:tc>
                  <a:txBody>
                    <a:bodyPr/>
                    <a:lstStyle/>
                    <a:p>
                      <a:pPr algn="l" fontAlgn="b">
                        <a:buNone/>
                      </a:pPr>
                      <a:r>
                        <a:rPr lang="en-GB" sz="1350" b="0" i="0" u="none" strike="noStrike">
                          <a:solidFill>
                            <a:srgbClr val="000000"/>
                          </a:solidFill>
                          <a:effectLst/>
                          <a:latin typeface="+mj-lt"/>
                        </a:rPr>
                        <a:t>Breach Of Bail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6629781"/>
                  </a:ext>
                </a:extLst>
              </a:tr>
              <a:tr h="184150">
                <a:tc>
                  <a:txBody>
                    <a:bodyPr/>
                    <a:lstStyle/>
                    <a:p>
                      <a:pPr algn="l" fontAlgn="b">
                        <a:buNone/>
                      </a:pPr>
                      <a:r>
                        <a:rPr lang="en-GB" sz="1350" b="0" i="0" u="none" strike="noStrike">
                          <a:solidFill>
                            <a:srgbClr val="000000"/>
                          </a:solidFill>
                          <a:effectLst/>
                          <a:latin typeface="+mj-lt"/>
                        </a:rPr>
                        <a:t>Breach Of Statutory Order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0" i="0" u="none" strike="noStrike">
                          <a:solidFill>
                            <a:srgbClr val="000000"/>
                          </a:solidFill>
                          <a:effectLst/>
                          <a:latin typeface="+mj-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1317017"/>
                  </a:ext>
                </a:extLst>
              </a:tr>
              <a:tr h="184150">
                <a:tc>
                  <a:txBody>
                    <a:bodyPr/>
                    <a:lstStyle/>
                    <a:p>
                      <a:pPr algn="l" fontAlgn="b">
                        <a:buNone/>
                      </a:pPr>
                      <a:r>
                        <a:rPr lang="en-GB" sz="1350" b="1" i="0" u="none" strike="noStrike">
                          <a:solidFill>
                            <a:srgbClr val="000000"/>
                          </a:solidFill>
                          <a:effectLst/>
                          <a:latin typeface="+mj-lt"/>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178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229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118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132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50" b="1" i="0" u="none" strike="noStrike">
                          <a:solidFill>
                            <a:srgbClr val="000000"/>
                          </a:solidFill>
                          <a:effectLst/>
                          <a:latin typeface="+mj-lt"/>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7814496"/>
                  </a:ext>
                </a:extLst>
              </a:tr>
            </a:tbl>
          </a:graphicData>
        </a:graphic>
      </p:graphicFrame>
    </p:spTree>
    <p:extLst>
      <p:ext uri="{BB962C8B-B14F-4D97-AF65-F5344CB8AC3E}">
        <p14:creationId xmlns:p14="http://schemas.microsoft.com/office/powerpoint/2010/main" val="3234217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CD12A-2CF9-DCDB-0711-59558A54F17F}"/>
            </a:ext>
          </a:extLst>
        </p:cNvPr>
        <p:cNvGrpSpPr/>
        <p:nvPr/>
      </p:nvGrpSpPr>
      <p:grpSpPr>
        <a:xfrm>
          <a:off x="0" y="0"/>
          <a:ext cx="0" cy="0"/>
          <a:chOff x="0" y="0"/>
          <a:chExt cx="0" cy="0"/>
        </a:xfrm>
      </p:grpSpPr>
      <p:pic>
        <p:nvPicPr>
          <p:cNvPr id="9" name="Picture 8" descr="Horizontal stacked bar chart showing the gender breakdown of children who offend in Fenland from 2022 to 2025.&#10;Male&#10;2022 – 89 (79 percent)&#10;2023 – 107 (82 percent)&#10;2024 – 60 (68 percent)&#10;2025 – 54 (76 percent)&#10;Female&#10;Accounts for the remaining proportion each year, ranging from 18 to 32 percent across the period.&#10;Total individuals&#10;2022 – 112&#10;2023 – 130&#10;2024 – 88&#10;2025 – 71">
            <a:extLst>
              <a:ext uri="{FF2B5EF4-FFF2-40B4-BE49-F238E27FC236}">
                <a16:creationId xmlns:a16="http://schemas.microsoft.com/office/drawing/2014/main" id="{9EB0F68B-673C-C435-DF8B-5A5BBE617882}"/>
              </a:ext>
            </a:extLst>
          </p:cNvPr>
          <p:cNvPicPr>
            <a:picLocks noChangeAspect="1"/>
          </p:cNvPicPr>
          <p:nvPr/>
        </p:nvPicPr>
        <p:blipFill>
          <a:blip r:embed="rId2"/>
          <a:stretch>
            <a:fillRect/>
          </a:stretch>
        </p:blipFill>
        <p:spPr>
          <a:xfrm>
            <a:off x="358546" y="3639521"/>
            <a:ext cx="6760179" cy="2871352"/>
          </a:xfrm>
          <a:prstGeom prst="rect">
            <a:avLst/>
          </a:prstGeom>
        </p:spPr>
      </p:pic>
      <p:sp>
        <p:nvSpPr>
          <p:cNvPr id="2" name="Title 1">
            <a:extLst>
              <a:ext uri="{FF2B5EF4-FFF2-40B4-BE49-F238E27FC236}">
                <a16:creationId xmlns:a16="http://schemas.microsoft.com/office/drawing/2014/main" id="{D89FB2E9-0729-8921-148A-3563EFB286EF}"/>
              </a:ext>
            </a:extLst>
          </p:cNvPr>
          <p:cNvSpPr>
            <a:spLocks noGrp="1"/>
          </p:cNvSpPr>
          <p:nvPr>
            <p:ph type="title"/>
          </p:nvPr>
        </p:nvSpPr>
        <p:spPr>
          <a:xfrm>
            <a:off x="448356" y="389164"/>
            <a:ext cx="10515600" cy="1214438"/>
          </a:xfrm>
        </p:spPr>
        <p:txBody>
          <a:bodyPr/>
          <a:lstStyle/>
          <a:p>
            <a:r>
              <a:rPr lang="en-GB"/>
              <a:t>8.15 Youth Justice Service</a:t>
            </a:r>
          </a:p>
        </p:txBody>
      </p:sp>
      <p:sp>
        <p:nvSpPr>
          <p:cNvPr id="4" name="TextBox 3">
            <a:extLst>
              <a:ext uri="{FF2B5EF4-FFF2-40B4-BE49-F238E27FC236}">
                <a16:creationId xmlns:a16="http://schemas.microsoft.com/office/drawing/2014/main" id="{079D78EC-1B7E-F177-69DA-6F1E3CB7D62F}"/>
              </a:ext>
            </a:extLst>
          </p:cNvPr>
          <p:cNvSpPr txBox="1"/>
          <p:nvPr/>
        </p:nvSpPr>
        <p:spPr>
          <a:xfrm>
            <a:off x="320737" y="1161516"/>
            <a:ext cx="6328594" cy="307777"/>
          </a:xfrm>
          <a:prstGeom prst="rect">
            <a:avLst/>
          </a:prstGeom>
          <a:noFill/>
          <a:ln>
            <a:noFill/>
          </a:ln>
        </p:spPr>
        <p:txBody>
          <a:bodyPr wrap="square" rtlCol="0">
            <a:spAutoFit/>
          </a:bodyPr>
          <a:lstStyle/>
          <a:p>
            <a:r>
              <a:rPr lang="en-GB" sz="1400" b="1">
                <a:cs typeface="Arial" panose="020B0604020202020204" pitchFamily="34" charset="0"/>
              </a:rPr>
              <a:t>Table 14: Children who offend in Fenland by age group, 2022 to 2025</a:t>
            </a:r>
            <a:endParaRPr lang="en-GB" sz="1400" b="1"/>
          </a:p>
        </p:txBody>
      </p:sp>
      <p:sp>
        <p:nvSpPr>
          <p:cNvPr id="3" name="TextBox 2">
            <a:extLst>
              <a:ext uri="{FF2B5EF4-FFF2-40B4-BE49-F238E27FC236}">
                <a16:creationId xmlns:a16="http://schemas.microsoft.com/office/drawing/2014/main" id="{768A3179-4119-2A0A-7B3A-AE8047893E07}"/>
              </a:ext>
            </a:extLst>
          </p:cNvPr>
          <p:cNvSpPr txBox="1"/>
          <p:nvPr/>
        </p:nvSpPr>
        <p:spPr bwMode="auto">
          <a:xfrm>
            <a:off x="107042" y="6356985"/>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a:t>
            </a:r>
            <a:r>
              <a:rPr lang="en-US" sz="1100">
                <a:latin typeface="+mn-lt"/>
              </a:rPr>
              <a:t>Table and Chart</a:t>
            </a:r>
            <a:r>
              <a:rPr lang="en-US" sz="1100" kern="1200">
                <a:latin typeface="+mn-lt"/>
                <a:ea typeface="+mn-ea"/>
                <a:cs typeface="+mn-cs"/>
              </a:rPr>
              <a:t> have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t>
            </a:r>
            <a:r>
              <a:rPr lang="en-US" sz="1100">
                <a:latin typeface="+mn-lt"/>
              </a:rPr>
              <a:t>Youth Justice Service</a:t>
            </a:r>
            <a:r>
              <a:rPr lang="en-US" sz="1100" kern="1200">
                <a:latin typeface="+mn-lt"/>
                <a:ea typeface="+mn-ea"/>
                <a:cs typeface="+mn-cs"/>
              </a:rPr>
              <a:t>. </a:t>
            </a:r>
          </a:p>
        </p:txBody>
      </p:sp>
      <p:sp>
        <p:nvSpPr>
          <p:cNvPr id="7" name="Action Button: Go Home 6">
            <a:hlinkClick r:id="rId3" action="ppaction://hlinksldjump" highlightClick="1"/>
            <a:extLst>
              <a:ext uri="{FF2B5EF4-FFF2-40B4-BE49-F238E27FC236}">
                <a16:creationId xmlns:a16="http://schemas.microsoft.com/office/drawing/2014/main" id="{A5C8B79E-D108-7D91-A6F1-6A006AD2BA0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A9943D-517C-8553-C9A4-16A7C1FB7943}"/>
              </a:ext>
            </a:extLst>
          </p:cNvPr>
          <p:cNvSpPr txBox="1"/>
          <p:nvPr/>
        </p:nvSpPr>
        <p:spPr>
          <a:xfrm>
            <a:off x="7370229" y="1341992"/>
            <a:ext cx="4511848" cy="5262979"/>
          </a:xfrm>
          <a:prstGeom prst="rect">
            <a:avLst/>
          </a:prstGeom>
          <a:noFill/>
        </p:spPr>
        <p:txBody>
          <a:bodyPr wrap="square">
            <a:spAutoFit/>
          </a:bodyPr>
          <a:lstStyle/>
          <a:p>
            <a:pPr marL="285750" indent="-285750">
              <a:buFont typeface="Arial" panose="020B0604020202020204" pitchFamily="34" charset="0"/>
              <a:buChar char="•"/>
            </a:pPr>
            <a:r>
              <a:rPr lang="en-GB" sz="1400" b="1"/>
              <a:t>Age</a:t>
            </a:r>
            <a:r>
              <a:rPr lang="en-GB" sz="1400"/>
              <a:t> - Table 14 shows that age 14 to 17 have the highest average count of children who offend in Fenland. In 2024 and 2025, age 15 and 16 have been the most common age.</a:t>
            </a:r>
          </a:p>
          <a:p>
            <a:pPr marL="285750" indent="-285750">
              <a:buFont typeface="Arial" panose="020B0604020202020204" pitchFamily="34" charset="0"/>
              <a:buChar char="•"/>
            </a:pPr>
            <a:r>
              <a:rPr lang="en-GB" sz="1400" b="1"/>
              <a:t>Gender</a:t>
            </a:r>
            <a:r>
              <a:rPr lang="en-GB" sz="1400"/>
              <a:t> - Figure 26 shows most children who offend in Fenland are males. Percentages of males range between 68% in 2024 to 76% in 2025.</a:t>
            </a:r>
          </a:p>
          <a:p>
            <a:pPr marL="285750" indent="-285750">
              <a:buFont typeface="Arial" panose="020B0604020202020204" pitchFamily="34" charset="0"/>
              <a:buChar char="•"/>
            </a:pPr>
            <a:r>
              <a:rPr lang="en-GB" sz="1400" b="1"/>
              <a:t>Ethnicity</a:t>
            </a:r>
            <a:r>
              <a:rPr lang="en-GB" sz="1400"/>
              <a:t> - The most common ethnicity for children who offend in Fenland is White British (75% of Fenland YJS cohort), and this is followed by White/Other Nationals (19% of Fenland YJS cohort).</a:t>
            </a:r>
          </a:p>
          <a:p>
            <a:pPr marL="285750" indent="-285750">
              <a:buFont typeface="Arial" panose="020B0604020202020204" pitchFamily="34" charset="0"/>
              <a:buChar char="•"/>
            </a:pPr>
            <a:r>
              <a:rPr lang="en-GB" sz="1400" b="1"/>
              <a:t>Children’s social care </a:t>
            </a:r>
            <a:r>
              <a:rPr lang="en-GB" sz="1400"/>
              <a:t>- The percentage of those associated with children’s social care between 2022 and 2025 is 11%. </a:t>
            </a:r>
          </a:p>
          <a:p>
            <a:pPr marL="285750" indent="-285750">
              <a:buFont typeface="Arial" panose="020B0604020202020204" pitchFamily="34" charset="0"/>
              <a:buChar char="•"/>
            </a:pPr>
            <a:r>
              <a:rPr lang="en-GB" sz="1400" b="1"/>
              <a:t>Substance misuse </a:t>
            </a:r>
            <a:r>
              <a:rPr lang="en-GB" sz="1400"/>
              <a:t>- The percentage of those who have had evidence of substance misuse between 2022 and 2025 is 4%. In 2025, 7% of the Fenland YJS cohort had evidence of substance misuse (5 out of 71).</a:t>
            </a:r>
          </a:p>
          <a:p>
            <a:pPr marL="285750" indent="-285750">
              <a:buFont typeface="Arial" panose="020B0604020202020204" pitchFamily="34" charset="0"/>
              <a:buChar char="•"/>
            </a:pPr>
            <a:r>
              <a:rPr lang="en-GB" sz="1400" b="1"/>
              <a:t>Mental health - </a:t>
            </a:r>
            <a:r>
              <a:rPr lang="en-GB" sz="1400"/>
              <a:t>The percentage of those who have had contact with mental health services between 2022 and 2025 is 2%.</a:t>
            </a:r>
          </a:p>
          <a:p>
            <a:endParaRPr lang="en-GB" sz="1400"/>
          </a:p>
        </p:txBody>
      </p:sp>
      <p:sp>
        <p:nvSpPr>
          <p:cNvPr id="8" name="TextBox 7">
            <a:extLst>
              <a:ext uri="{FF2B5EF4-FFF2-40B4-BE49-F238E27FC236}">
                <a16:creationId xmlns:a16="http://schemas.microsoft.com/office/drawing/2014/main" id="{2DA872A0-3E77-7EC9-DFD8-73C014AECB24}"/>
              </a:ext>
            </a:extLst>
          </p:cNvPr>
          <p:cNvSpPr txBox="1"/>
          <p:nvPr/>
        </p:nvSpPr>
        <p:spPr>
          <a:xfrm>
            <a:off x="309923" y="3331744"/>
            <a:ext cx="6477105"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Figure </a:t>
            </a:r>
            <a:r>
              <a:rPr lang="en-GB" sz="1400" b="1">
                <a:cs typeface="Arial" panose="020B0604020202020204" pitchFamily="34" charset="0"/>
              </a:rPr>
              <a:t>26</a:t>
            </a:r>
            <a:r>
              <a:rPr lang="en-GB" sz="1400" b="1">
                <a:latin typeface="Arial" panose="020B0604020202020204" pitchFamily="34" charset="0"/>
                <a:cs typeface="Arial" panose="020B0604020202020204" pitchFamily="34" charset="0"/>
              </a:rPr>
              <a:t>: C</a:t>
            </a:r>
            <a:r>
              <a:rPr lang="en-GB" sz="1400" b="1">
                <a:cs typeface="Arial" panose="020B0604020202020204" pitchFamily="34" charset="0"/>
              </a:rPr>
              <a:t>hildren who offend in Fenland by gender, 2022 to 2025 </a:t>
            </a:r>
            <a:endParaRPr lang="en-GB" sz="1400" b="1"/>
          </a:p>
        </p:txBody>
      </p:sp>
      <p:graphicFrame>
        <p:nvGraphicFramePr>
          <p:cNvPr id="11" name="Table 10" descr="A table showing the number of children who offend in Fenland by age group between 2022 and 2025, including a four‑year average count.&#10;For children aged 10 to 12, counts were 12 in 2022, 20 in 2023, 12 in 2024, and 13 in 2025, with a four‑year average of 14.3.&#10;For age 13, counts were 22 in 2022, 14 in 2023, 5 in 2024, and 10 in 2025, with a four‑year average of 12.8.&#10;For age 14, counts were 18 in 2022, 32 in 2023, 15 in 2024, and 13 in 2025, with a four‑year average of 19.5.&#10;For age 15, counts were 17 in 2022, 25 in 2023, 18 in 2024, and 15 in 2025, with a four‑year average of 18.8.&#10;For age 16, counts were 20 in 2022, 23 in 2023, 24 in 2024, and 15 in 2025, with a four‑year average of 20.5.&#10;For age 17, counts were 27 in 2022, 22 in 2023, 16 in 2024, and 13 in 2025, with a four‑year average of 19.5.">
            <a:extLst>
              <a:ext uri="{FF2B5EF4-FFF2-40B4-BE49-F238E27FC236}">
                <a16:creationId xmlns:a16="http://schemas.microsoft.com/office/drawing/2014/main" id="{5EADA83B-F638-510F-D0D1-24961947388E}"/>
              </a:ext>
            </a:extLst>
          </p:cNvPr>
          <p:cNvGraphicFramePr>
            <a:graphicFrameLocks noGrp="1"/>
          </p:cNvGraphicFramePr>
          <p:nvPr>
            <p:extLst>
              <p:ext uri="{D42A27DB-BD31-4B8C-83A1-F6EECF244321}">
                <p14:modId xmlns:p14="http://schemas.microsoft.com/office/powerpoint/2010/main" val="2688564525"/>
              </p:ext>
            </p:extLst>
          </p:nvPr>
        </p:nvGraphicFramePr>
        <p:xfrm>
          <a:off x="358546" y="1484727"/>
          <a:ext cx="5862800" cy="1751330"/>
        </p:xfrm>
        <a:graphic>
          <a:graphicData uri="http://schemas.openxmlformats.org/drawingml/2006/table">
            <a:tbl>
              <a:tblPr/>
              <a:tblGrid>
                <a:gridCol w="835684">
                  <a:extLst>
                    <a:ext uri="{9D8B030D-6E8A-4147-A177-3AD203B41FA5}">
                      <a16:colId xmlns:a16="http://schemas.microsoft.com/office/drawing/2014/main" val="1038996799"/>
                    </a:ext>
                  </a:extLst>
                </a:gridCol>
                <a:gridCol w="738417">
                  <a:extLst>
                    <a:ext uri="{9D8B030D-6E8A-4147-A177-3AD203B41FA5}">
                      <a16:colId xmlns:a16="http://schemas.microsoft.com/office/drawing/2014/main" val="299539478"/>
                    </a:ext>
                  </a:extLst>
                </a:gridCol>
                <a:gridCol w="884478">
                  <a:extLst>
                    <a:ext uri="{9D8B030D-6E8A-4147-A177-3AD203B41FA5}">
                      <a16:colId xmlns:a16="http://schemas.microsoft.com/office/drawing/2014/main" val="221783943"/>
                    </a:ext>
                  </a:extLst>
                </a:gridCol>
                <a:gridCol w="770875">
                  <a:extLst>
                    <a:ext uri="{9D8B030D-6E8A-4147-A177-3AD203B41FA5}">
                      <a16:colId xmlns:a16="http://schemas.microsoft.com/office/drawing/2014/main" val="3177790319"/>
                    </a:ext>
                  </a:extLst>
                </a:gridCol>
                <a:gridCol w="811447">
                  <a:extLst>
                    <a:ext uri="{9D8B030D-6E8A-4147-A177-3AD203B41FA5}">
                      <a16:colId xmlns:a16="http://schemas.microsoft.com/office/drawing/2014/main" val="620775241"/>
                    </a:ext>
                  </a:extLst>
                </a:gridCol>
                <a:gridCol w="1821899">
                  <a:extLst>
                    <a:ext uri="{9D8B030D-6E8A-4147-A177-3AD203B41FA5}">
                      <a16:colId xmlns:a16="http://schemas.microsoft.com/office/drawing/2014/main" val="4251407333"/>
                    </a:ext>
                  </a:extLst>
                </a:gridCol>
              </a:tblGrid>
              <a:tr h="215040">
                <a:tc>
                  <a:txBody>
                    <a:bodyPr/>
                    <a:lstStyle/>
                    <a:p>
                      <a:pPr algn="l" fontAlgn="b">
                        <a:buNone/>
                      </a:pPr>
                      <a:r>
                        <a:rPr lang="en-GB" sz="1400" b="1" i="0" u="none" strike="noStrike">
                          <a:solidFill>
                            <a:srgbClr val="000000"/>
                          </a:solidFill>
                          <a:effectLst/>
                          <a:latin typeface="Arial" panose="020B0604020202020204" pitchFamily="34" charset="0"/>
                        </a:rPr>
                        <a:t>Age Groups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4-year average count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50090"/>
                  </a:ext>
                </a:extLst>
              </a:tr>
              <a:tr h="215040">
                <a:tc>
                  <a:txBody>
                    <a:bodyPr/>
                    <a:lstStyle/>
                    <a:p>
                      <a:pPr algn="l" fontAlgn="b">
                        <a:buNone/>
                      </a:pPr>
                      <a:r>
                        <a:rPr lang="en-GB" sz="1400" b="0" i="0" u="none" strike="noStrike">
                          <a:solidFill>
                            <a:srgbClr val="000000"/>
                          </a:solidFill>
                          <a:effectLst/>
                          <a:latin typeface="Arial" panose="020B0604020202020204" pitchFamily="34" charset="0"/>
                        </a:rPr>
                        <a:t>10 to 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14.25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577957"/>
                  </a:ext>
                </a:extLst>
              </a:tr>
              <a:tr h="215040">
                <a:tc>
                  <a:txBody>
                    <a:bodyPr/>
                    <a:lstStyle/>
                    <a:p>
                      <a:pPr algn="l" fontAlgn="b">
                        <a:buNone/>
                      </a:pPr>
                      <a:r>
                        <a:rPr lang="en-GB" sz="14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12.75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2162969"/>
                  </a:ext>
                </a:extLst>
              </a:tr>
              <a:tr h="215040">
                <a:tc>
                  <a:txBody>
                    <a:bodyPr/>
                    <a:lstStyle/>
                    <a:p>
                      <a:pPr algn="l" fontAlgn="b">
                        <a:buNone/>
                      </a:pPr>
                      <a:r>
                        <a:rPr lang="en-GB" sz="14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016556"/>
                  </a:ext>
                </a:extLst>
              </a:tr>
              <a:tr h="215040">
                <a:tc>
                  <a:txBody>
                    <a:bodyPr/>
                    <a:lstStyle/>
                    <a:p>
                      <a:pPr algn="l" fontAlgn="b">
                        <a:buNone/>
                      </a:pPr>
                      <a:r>
                        <a:rPr lang="en-GB" sz="14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18.75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1116208"/>
                  </a:ext>
                </a:extLst>
              </a:tr>
              <a:tr h="215040">
                <a:tc>
                  <a:txBody>
                    <a:bodyPr/>
                    <a:lstStyle/>
                    <a:p>
                      <a:pPr algn="l" fontAlgn="b">
                        <a:buNone/>
                      </a:pPr>
                      <a:r>
                        <a:rPr lang="en-GB" sz="14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783141"/>
                  </a:ext>
                </a:extLst>
              </a:tr>
              <a:tr h="215040">
                <a:tc>
                  <a:txBody>
                    <a:bodyPr/>
                    <a:lstStyle/>
                    <a:p>
                      <a:pPr algn="l" fontAlgn="b">
                        <a:buNone/>
                      </a:pPr>
                      <a:r>
                        <a:rPr lang="en-GB" sz="1400" b="0" i="0" u="none" strike="noStrike">
                          <a:solidFill>
                            <a:srgbClr val="000000"/>
                          </a:solidFill>
                          <a:effectLst/>
                          <a:latin typeface="Arial" panose="020B0604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j-lt"/>
                        </a:rPr>
                        <a:t>19.5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9524957"/>
                  </a:ext>
                </a:extLst>
              </a:tr>
            </a:tbl>
          </a:graphicData>
        </a:graphic>
      </p:graphicFrame>
    </p:spTree>
    <p:extLst>
      <p:ext uri="{BB962C8B-B14F-4D97-AF65-F5344CB8AC3E}">
        <p14:creationId xmlns:p14="http://schemas.microsoft.com/office/powerpoint/2010/main" val="295106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6BD4F-94E7-46F7-4783-D7B49A981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427C7-D305-1E9E-C6C0-8279590810F3}"/>
              </a:ext>
            </a:extLst>
          </p:cNvPr>
          <p:cNvSpPr>
            <a:spLocks noGrp="1"/>
          </p:cNvSpPr>
          <p:nvPr>
            <p:ph type="title"/>
          </p:nvPr>
        </p:nvSpPr>
        <p:spPr>
          <a:xfrm>
            <a:off x="633413" y="465364"/>
            <a:ext cx="10515600" cy="563336"/>
          </a:xfrm>
        </p:spPr>
        <p:txBody>
          <a:bodyPr/>
          <a:lstStyle/>
          <a:p>
            <a:r>
              <a:rPr lang="en-GB" sz="4000"/>
              <a:t>2.2 </a:t>
            </a:r>
            <a:r>
              <a:rPr lang="en-GB"/>
              <a:t>Executive</a:t>
            </a:r>
            <a:r>
              <a:rPr lang="en-GB" sz="4000"/>
              <a:t> Summary – Key Findings</a:t>
            </a:r>
          </a:p>
        </p:txBody>
      </p:sp>
      <p:sp>
        <p:nvSpPr>
          <p:cNvPr id="6" name="Action Button: Go Home 5">
            <a:hlinkClick r:id="rId3" action="ppaction://hlinksldjump" highlightClick="1"/>
            <a:extLst>
              <a:ext uri="{FF2B5EF4-FFF2-40B4-BE49-F238E27FC236}">
                <a16:creationId xmlns:a16="http://schemas.microsoft.com/office/drawing/2014/main" id="{20306525-0E9C-080E-98A4-A1D0983E259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BB9221CB-4AF5-4371-E880-DA9A71FF5419}"/>
              </a:ext>
            </a:extLst>
          </p:cNvPr>
          <p:cNvSpPr>
            <a:spLocks noGrp="1"/>
          </p:cNvSpPr>
          <p:nvPr>
            <p:ph idx="1"/>
          </p:nvPr>
        </p:nvSpPr>
        <p:spPr>
          <a:xfrm>
            <a:off x="274864" y="1150484"/>
            <a:ext cx="11642271" cy="5330597"/>
          </a:xfrm>
        </p:spPr>
        <p:txBody>
          <a:bodyPr numCol="1"/>
          <a:lstStyle/>
          <a:p>
            <a:pPr marL="0" indent="0">
              <a:buNone/>
            </a:pPr>
            <a:r>
              <a:rPr lang="en-GB" sz="1600" b="1"/>
              <a:t>The following key community safety issues categorised as “High importance” are expanded below:</a:t>
            </a:r>
          </a:p>
          <a:p>
            <a:pPr marL="0" indent="0">
              <a:buNone/>
            </a:pPr>
            <a:r>
              <a:rPr lang="en-GB" sz="1600" u="sng"/>
              <a:t>Violence Against the Person (VAP)</a:t>
            </a:r>
            <a:r>
              <a:rPr lang="en-GB" sz="1600"/>
              <a:t> </a:t>
            </a:r>
          </a:p>
          <a:p>
            <a:r>
              <a:rPr lang="en-GB" sz="1600"/>
              <a:t>Fenland has consistently had the highest rate of VAP offences per 1,000 population of all districts in Cambridgeshire between 2022 and 2025. It currently has a rate of 33.2 compared to a rate of 23.4 in Cambridgeshire.</a:t>
            </a:r>
          </a:p>
          <a:p>
            <a:r>
              <a:rPr lang="en-GB" sz="1600"/>
              <a:t>VAP has accounted for the highest proportion of offences since 2022. In 2025, VAP accounted for 44% of crime in Fenland.</a:t>
            </a:r>
          </a:p>
          <a:p>
            <a:r>
              <a:rPr lang="en-GB" sz="1600"/>
              <a:t>VAP offences increased by 9% between 2024 and 2025 (+279 offences).</a:t>
            </a:r>
          </a:p>
          <a:p>
            <a:r>
              <a:rPr lang="en-GB" sz="1600"/>
              <a:t>All main components of VAP increased between 2024 and 2025:</a:t>
            </a:r>
          </a:p>
          <a:p>
            <a:pPr lvl="1"/>
            <a:r>
              <a:rPr lang="en-GB" sz="1600"/>
              <a:t>Stalking and harassment increased by 14% (+119 offences) compared to 7% at a national level.</a:t>
            </a:r>
          </a:p>
          <a:p>
            <a:pPr lvl="1"/>
            <a:r>
              <a:rPr lang="en-GB" sz="1600"/>
              <a:t>Violence with injury increased by 6% (+49 offences) compared to 5% at a national level. </a:t>
            </a:r>
          </a:p>
          <a:p>
            <a:pPr lvl="1"/>
            <a:r>
              <a:rPr lang="en-GB" sz="1600"/>
              <a:t>Violence without injury increased by 7% (+110 offences), reaching the highest count in the last four years. This is compared to 1% at a national level.</a:t>
            </a:r>
          </a:p>
          <a:p>
            <a:r>
              <a:rPr lang="en-GB" sz="1600"/>
              <a:t>VAP consistently makes up the highest crime type of domestic abuse (DA) related offences in Fenland, ranging between 77% to 78% between 2022 and 2025. </a:t>
            </a:r>
          </a:p>
          <a:p>
            <a:r>
              <a:rPr lang="en-GB" sz="1600"/>
              <a:t>DA marked VAP increased between 2024 and 2025 (+10%, +105). Despite this increase, offence counts remain slightly lower than seen in 2022 (-4%, -48).</a:t>
            </a:r>
          </a:p>
          <a:p>
            <a:pPr lvl="1"/>
            <a:r>
              <a:rPr lang="en-GB" sz="1600"/>
              <a:t>DA marked stalking and harassment increased by 4% in the last year (+14).</a:t>
            </a:r>
          </a:p>
          <a:p>
            <a:pPr lvl="1"/>
            <a:r>
              <a:rPr lang="en-GB" sz="1600"/>
              <a:t>DA marked violence with injury increased by 30% (+66). This increase was notably larger than the increase seen in all violence with injury offences (+6%). This represents the highest count of DA marked violence with injury offences in the last four years. </a:t>
            </a:r>
          </a:p>
          <a:p>
            <a:pPr marL="457200" lvl="1" indent="0">
              <a:buNone/>
            </a:pPr>
            <a:endParaRPr lang="en-GB" sz="1600"/>
          </a:p>
          <a:p>
            <a:pPr marL="0" indent="0">
              <a:buNone/>
            </a:pPr>
            <a:endParaRPr lang="en-GB" sz="1600"/>
          </a:p>
        </p:txBody>
      </p:sp>
    </p:spTree>
    <p:extLst>
      <p:ext uri="{BB962C8B-B14F-4D97-AF65-F5344CB8AC3E}">
        <p14:creationId xmlns:p14="http://schemas.microsoft.com/office/powerpoint/2010/main" val="2767025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ADFA7-458D-0E1D-5508-74E2A0941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F0E7C-7537-8D12-128F-B85C63F6FEAE}"/>
              </a:ext>
            </a:extLst>
          </p:cNvPr>
          <p:cNvSpPr>
            <a:spLocks noGrp="1"/>
          </p:cNvSpPr>
          <p:nvPr>
            <p:ph type="title"/>
          </p:nvPr>
        </p:nvSpPr>
        <p:spPr>
          <a:xfrm>
            <a:off x="154442" y="117021"/>
            <a:ext cx="10012815" cy="1214438"/>
          </a:xfrm>
        </p:spPr>
        <p:txBody>
          <a:bodyPr/>
          <a:lstStyle/>
          <a:p>
            <a:r>
              <a:rPr lang="en-GB" sz="4000"/>
              <a:t>8.16 Offence types that saw no notable change or have decreased in the last year</a:t>
            </a:r>
          </a:p>
        </p:txBody>
      </p:sp>
      <p:sp>
        <p:nvSpPr>
          <p:cNvPr id="4" name="Content Placeholder 3">
            <a:extLst>
              <a:ext uri="{FF2B5EF4-FFF2-40B4-BE49-F238E27FC236}">
                <a16:creationId xmlns:a16="http://schemas.microsoft.com/office/drawing/2014/main" id="{B1BAF016-E5FD-AA93-4C55-70175C74D05E}"/>
              </a:ext>
            </a:extLst>
          </p:cNvPr>
          <p:cNvSpPr txBox="1">
            <a:spLocks noGrp="1"/>
          </p:cNvSpPr>
          <p:nvPr>
            <p:ph idx="1"/>
          </p:nvPr>
        </p:nvSpPr>
        <p:spPr>
          <a:xfrm>
            <a:off x="154442" y="2251951"/>
            <a:ext cx="11883116" cy="3882088"/>
          </a:xfrm>
          <a:prstGeom prst="rect">
            <a:avLst/>
          </a:prstGeom>
          <a:noFill/>
        </p:spPr>
        <p:txBody>
          <a:bodyPr wrap="square" rtlCol="0">
            <a:spAutoFit/>
          </a:bodyPr>
          <a:lstStyle/>
          <a:p>
            <a:pPr marL="0" indent="0">
              <a:buNone/>
            </a:pPr>
            <a:r>
              <a:rPr lang="en-GB" sz="1800">
                <a:latin typeface="Arial" panose="020B0604020202020204" pitchFamily="34" charset="0"/>
                <a:cs typeface="Arial" panose="020B0604020202020204" pitchFamily="34" charset="0"/>
              </a:rPr>
              <a:t>The below are crime types which have not been analysed in further detail above, and they saw no notable change or decreased in the last year. </a:t>
            </a:r>
          </a:p>
          <a:p>
            <a:r>
              <a:rPr lang="en-GB" sz="1800" b="1">
                <a:latin typeface="Arial" panose="020B0604020202020204" pitchFamily="34" charset="0"/>
                <a:cs typeface="Arial" panose="020B0604020202020204" pitchFamily="34" charset="0"/>
              </a:rPr>
              <a:t>Public order </a:t>
            </a:r>
            <a:r>
              <a:rPr lang="en-GB" sz="1800">
                <a:latin typeface="Arial" panose="020B0604020202020204" pitchFamily="34" charset="0"/>
                <a:cs typeface="Arial" panose="020B0604020202020204" pitchFamily="34" charset="0"/>
              </a:rPr>
              <a:t>offences have continued to decrease. Since 2022, offence counts have halved (-51%, -463 offences). </a:t>
            </a:r>
          </a:p>
          <a:p>
            <a:r>
              <a:rPr lang="en-GB" sz="1800" b="1">
                <a:latin typeface="Arial" panose="020B0604020202020204" pitchFamily="34" charset="0"/>
                <a:cs typeface="Arial" panose="020B0604020202020204" pitchFamily="34" charset="0"/>
              </a:rPr>
              <a:t>Hate crime </a:t>
            </a:r>
            <a:r>
              <a:rPr lang="en-GB" sz="1800">
                <a:latin typeface="Arial" panose="020B0604020202020204" pitchFamily="34" charset="0"/>
                <a:cs typeface="Arial" panose="020B0604020202020204" pitchFamily="34" charset="0"/>
              </a:rPr>
              <a:t>marked offences have fluctuated across the last four years. Between 2024 and 2025, there was a 12% decrease (-17 offences). Despite this decrease, 2023 saw the lowest count across the last four years at 118, followed by 2025 with 123 offences. </a:t>
            </a:r>
            <a:endParaRPr lang="en-GB" sz="1800" b="1">
              <a:latin typeface="Arial" panose="020B0604020202020204" pitchFamily="34" charset="0"/>
              <a:cs typeface="Arial" panose="020B0604020202020204" pitchFamily="34" charset="0"/>
            </a:endParaRPr>
          </a:p>
          <a:p>
            <a:r>
              <a:rPr lang="en-GB" sz="1800" b="1">
                <a:latin typeface="Arial" panose="020B0604020202020204" pitchFamily="34" charset="0"/>
                <a:cs typeface="Arial" panose="020B0604020202020204" pitchFamily="34" charset="0"/>
              </a:rPr>
              <a:t>Arson and criminal damage </a:t>
            </a:r>
            <a:r>
              <a:rPr lang="en-GB" sz="1800">
                <a:latin typeface="Arial" panose="020B0604020202020204" pitchFamily="34" charset="0"/>
                <a:cs typeface="Arial" panose="020B0604020202020204" pitchFamily="34" charset="0"/>
              </a:rPr>
              <a:t>offences decreased by 10% (-93 offences) between 2024 and 2025. This was the lowest count seen in the last four years. Despite this decrease, Fenland had the highest rate per 1,000 population for arson and criminal damage offences in 2025, when compared with other Cambridgeshire districts (7.5). Fenland has had the highest rate in the last four years.</a:t>
            </a:r>
          </a:p>
          <a:p>
            <a:r>
              <a:rPr lang="en-GB" sz="1800" b="1">
                <a:latin typeface="Arial" panose="020B0604020202020204" pitchFamily="34" charset="0"/>
                <a:cs typeface="Arial" panose="020B0604020202020204" pitchFamily="34" charset="0"/>
              </a:rPr>
              <a:t>Vehicle offences </a:t>
            </a:r>
            <a:r>
              <a:rPr lang="en-GB" sz="1800">
                <a:latin typeface="Arial" panose="020B0604020202020204" pitchFamily="34" charset="0"/>
                <a:cs typeface="Arial" panose="020B0604020202020204" pitchFamily="34" charset="0"/>
              </a:rPr>
              <a:t>decreased by 37% (-191 offences), following an increasing of 40% between 2023 and 2024 (+149 offences).</a:t>
            </a:r>
          </a:p>
          <a:p>
            <a:pPr marL="0" indent="0">
              <a:buNone/>
            </a:pPr>
            <a:endParaRPr lang="en-GB" sz="1800">
              <a:latin typeface="Arial" panose="020B0604020202020204" pitchFamily="34" charset="0"/>
              <a:cs typeface="Arial" panose="020B0604020202020204" pitchFamily="34" charset="0"/>
            </a:endParaRPr>
          </a:p>
        </p:txBody>
      </p:sp>
      <p:sp>
        <p:nvSpPr>
          <p:cNvPr id="5" name="Action Button: Go Home 4">
            <a:hlinkClick r:id="rId2" action="ppaction://hlinksldjump" highlightClick="1"/>
            <a:extLst>
              <a:ext uri="{FF2B5EF4-FFF2-40B4-BE49-F238E27FC236}">
                <a16:creationId xmlns:a16="http://schemas.microsoft.com/office/drawing/2014/main" id="{ED6CB8C6-997A-3B6E-B95D-7D8110A20950}"/>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0348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6347-B27B-78FD-7725-8775A3321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7697D-91E0-91E1-5C0B-D88076385FF6}"/>
              </a:ext>
            </a:extLst>
          </p:cNvPr>
          <p:cNvSpPr>
            <a:spLocks noGrp="1"/>
          </p:cNvSpPr>
          <p:nvPr>
            <p:ph type="title"/>
          </p:nvPr>
        </p:nvSpPr>
        <p:spPr>
          <a:xfrm>
            <a:off x="154442" y="210311"/>
            <a:ext cx="10012815" cy="1121147"/>
          </a:xfrm>
        </p:spPr>
        <p:txBody>
          <a:bodyPr/>
          <a:lstStyle/>
          <a:p>
            <a:r>
              <a:rPr lang="en-GB"/>
              <a:t>8.17 Geographic Analysis</a:t>
            </a:r>
          </a:p>
        </p:txBody>
      </p:sp>
      <p:sp>
        <p:nvSpPr>
          <p:cNvPr id="3" name="Content Placeholder 2">
            <a:extLst>
              <a:ext uri="{FF2B5EF4-FFF2-40B4-BE49-F238E27FC236}">
                <a16:creationId xmlns:a16="http://schemas.microsoft.com/office/drawing/2014/main" id="{DB8F55F2-63F0-B4F6-DFD6-2C2355326C44}"/>
              </a:ext>
            </a:extLst>
          </p:cNvPr>
          <p:cNvSpPr>
            <a:spLocks noGrp="1"/>
          </p:cNvSpPr>
          <p:nvPr>
            <p:ph idx="1"/>
          </p:nvPr>
        </p:nvSpPr>
        <p:spPr>
          <a:xfrm>
            <a:off x="370112" y="1331458"/>
            <a:ext cx="11440888" cy="4763208"/>
          </a:xfrm>
        </p:spPr>
        <p:txBody>
          <a:bodyPr/>
          <a:lstStyle/>
          <a:p>
            <a:pPr marL="0" indent="0">
              <a:buNone/>
            </a:pPr>
            <a:r>
              <a:rPr lang="en-GB" sz="1800"/>
              <a:t>The most notable ward across all crime types was Wisbech South. </a:t>
            </a:r>
            <a:r>
              <a:rPr lang="en-GB" sz="1800" b="1"/>
              <a:t>Wisbech South</a:t>
            </a:r>
            <a:r>
              <a:rPr lang="en-GB" sz="1800"/>
              <a:t> had the highest count in 2025 across 11 of the 12 analysed offence types. Other wards were mentioned multiple times:</a:t>
            </a:r>
          </a:p>
          <a:p>
            <a:r>
              <a:rPr lang="en-GB" sz="1800"/>
              <a:t>In 8 out of the 12 analysed offence types, </a:t>
            </a:r>
            <a:r>
              <a:rPr lang="en-GB" sz="1800" b="1"/>
              <a:t>Wisbech Riverside </a:t>
            </a:r>
            <a:r>
              <a:rPr lang="en-GB" sz="1800"/>
              <a:t>ranked within top 5, based on rate per 1,000 population. In 3 of the analysed offence types, Wisbech Riverside had the highest rate per 1,000 population in 2025 (hate crime, drug offences and VAP). </a:t>
            </a:r>
          </a:p>
          <a:p>
            <a:r>
              <a:rPr lang="en-GB" sz="1800" b="1"/>
              <a:t>Whittlesey South </a:t>
            </a:r>
            <a:r>
              <a:rPr lang="en-GB" sz="1800"/>
              <a:t>saw increases between 2024 and 2025 across all offence types, except hate crime, sexual offences and VAP. The most notable increase between 2024 and 2025 was ASB (+146%, +73).</a:t>
            </a:r>
          </a:p>
          <a:p>
            <a:pPr marL="0" indent="0">
              <a:buNone/>
            </a:pPr>
            <a:endParaRPr lang="en-GB" sz="1800">
              <a:solidFill>
                <a:srgbClr val="FF0000"/>
              </a:solidFill>
            </a:endParaRPr>
          </a:p>
        </p:txBody>
      </p:sp>
      <p:sp>
        <p:nvSpPr>
          <p:cNvPr id="5" name="Action Button: Go Home 4">
            <a:hlinkClick r:id="rId3" action="ppaction://hlinksldjump" highlightClick="1"/>
            <a:extLst>
              <a:ext uri="{FF2B5EF4-FFF2-40B4-BE49-F238E27FC236}">
                <a16:creationId xmlns:a16="http://schemas.microsoft.com/office/drawing/2014/main" id="{13BE4D32-3CA9-7215-2602-80D62A9C8FF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41096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F82DA-D3C1-0DC3-9071-520A4BA68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03E4B-3FA1-A8E7-851A-E3E6BE776B8C}"/>
              </a:ext>
            </a:extLst>
          </p:cNvPr>
          <p:cNvSpPr>
            <a:spLocks noGrp="1"/>
          </p:cNvSpPr>
          <p:nvPr>
            <p:ph type="title"/>
          </p:nvPr>
        </p:nvSpPr>
        <p:spPr>
          <a:xfrm>
            <a:off x="154442" y="210311"/>
            <a:ext cx="10012815" cy="1121147"/>
          </a:xfrm>
        </p:spPr>
        <p:txBody>
          <a:bodyPr/>
          <a:lstStyle/>
          <a:p>
            <a:r>
              <a:rPr lang="en-GB"/>
              <a:t>9. IMD</a:t>
            </a:r>
          </a:p>
        </p:txBody>
      </p:sp>
      <p:sp>
        <p:nvSpPr>
          <p:cNvPr id="3" name="Content Placeholder 2">
            <a:extLst>
              <a:ext uri="{FF2B5EF4-FFF2-40B4-BE49-F238E27FC236}">
                <a16:creationId xmlns:a16="http://schemas.microsoft.com/office/drawing/2014/main" id="{85F8DF29-0A37-82B5-8A68-BEDED1A565DE}"/>
              </a:ext>
            </a:extLst>
          </p:cNvPr>
          <p:cNvSpPr>
            <a:spLocks noGrp="1"/>
          </p:cNvSpPr>
          <p:nvPr>
            <p:ph idx="1"/>
          </p:nvPr>
        </p:nvSpPr>
        <p:spPr>
          <a:xfrm>
            <a:off x="154442" y="1331458"/>
            <a:ext cx="11823269" cy="5021675"/>
          </a:xfrm>
        </p:spPr>
        <p:txBody>
          <a:bodyPr/>
          <a:lstStyle/>
          <a:p>
            <a:pPr marL="0" indent="0">
              <a:buNone/>
            </a:pPr>
            <a:r>
              <a:rPr lang="en-US" sz="1600"/>
              <a:t>The Index of Multiple Deprivation 2025 (IMD 2025) is the official measure of relative deprivation for small area geographies called Lower-layer Super Output Areas (LSOAs), in England. It has been produced every 3 to 5 years since 1970s. Lower Layer Super Output Areas are a geographic hierarchy designed to improve the reporting of small area statistics in England and Wales. </a:t>
            </a:r>
            <a:endParaRPr lang="en-US" sz="1600">
              <a:cs typeface="Arial"/>
            </a:endParaRPr>
          </a:p>
          <a:p>
            <a:pPr marL="0" indent="0">
              <a:buNone/>
            </a:pPr>
            <a:r>
              <a:rPr lang="en-GB" sz="1600"/>
              <a:t>IMD 2025 was released at the end of October 2025. Prior to that the latest release was in September 2019. </a:t>
            </a:r>
            <a:endParaRPr lang="en-GB" sz="1600">
              <a:cs typeface="Arial"/>
            </a:endParaRPr>
          </a:p>
          <a:p>
            <a:r>
              <a:rPr lang="en-GB" sz="1600"/>
              <a:t>Fenland is ranked 42 out of 296 of all local authorities nationally, based on local authority score, where 1 is most deprived. </a:t>
            </a:r>
          </a:p>
          <a:p>
            <a:r>
              <a:rPr lang="en-GB" sz="1600">
                <a:cs typeface="Arial" panose="020B0604020202020204"/>
              </a:rPr>
              <a:t>Wisbech North falls into the lowest decile of all wards in Fenland (1) (Decile 1 represents the most deprived and Decile 10 represents the least deprived). Both LSOAs situated in Wisbech North fall into the lowest decile of 1. All other wards in Fenland have an average decile of between 3 and 6.</a:t>
            </a:r>
            <a:endParaRPr lang="en-GB" sz="1600"/>
          </a:p>
          <a:p>
            <a:r>
              <a:rPr lang="en-GB" sz="1600"/>
              <a:t>In Fenland, there are 56 Lower Super Output Areas (LSOAs).</a:t>
            </a:r>
            <a:endParaRPr lang="en-GB" sz="1600">
              <a:cs typeface="Arial"/>
            </a:endParaRPr>
          </a:p>
          <a:p>
            <a:pPr lvl="1"/>
            <a:r>
              <a:rPr lang="en-GB" sz="1600"/>
              <a:t>There are 24 LSOAs (nearly half of all LSOAs) in the lowest 3 deciles (most deprived, 1-3), five of which fall into the lowest decile (1).</a:t>
            </a:r>
          </a:p>
          <a:p>
            <a:pPr lvl="1"/>
            <a:r>
              <a:rPr lang="en-GB" sz="1600"/>
              <a:t>There were no LSOAs in the highest deciles (least deprived, 8-10) for overall score.</a:t>
            </a:r>
          </a:p>
          <a:p>
            <a:r>
              <a:rPr lang="en-GB" sz="1600">
                <a:cs typeface="Arial"/>
              </a:rPr>
              <a:t>Fenland was ranked as the most relatively deprived local authority district nationally for the Education, Skills and Training domain.</a:t>
            </a:r>
            <a:endParaRPr lang="en-GB" sz="1600"/>
          </a:p>
          <a:p>
            <a:pPr marL="0" indent="0">
              <a:buNone/>
            </a:pPr>
            <a:r>
              <a:rPr lang="en-US" sz="1600"/>
              <a:t>For more details, there is a full report and dashboard on Cambridgeshire Insight: </a:t>
            </a:r>
            <a:r>
              <a:rPr lang="en-GB" sz="1600">
                <a:hlinkClick r:id="rId3"/>
              </a:rPr>
              <a:t>Cambridgeshire &amp; Peterborough Insight – Poverty – Indices of Deprivation 2025</a:t>
            </a:r>
            <a:r>
              <a:rPr lang="en-GB" sz="1600"/>
              <a:t>.</a:t>
            </a:r>
            <a:endParaRPr lang="en-US" sz="1600">
              <a:cs typeface="Arial"/>
            </a:endParaRPr>
          </a:p>
        </p:txBody>
      </p:sp>
      <p:sp>
        <p:nvSpPr>
          <p:cNvPr id="5" name="Action Button: Go Home 4">
            <a:hlinkClick r:id="rId4" action="ppaction://hlinksldjump" highlightClick="1"/>
            <a:extLst>
              <a:ext uri="{FF2B5EF4-FFF2-40B4-BE49-F238E27FC236}">
                <a16:creationId xmlns:a16="http://schemas.microsoft.com/office/drawing/2014/main" id="{9D7E614E-04D7-0E06-7484-B02C7F987627}"/>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0850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E86F3-1608-D64A-6135-BB5F5D051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33625-FB43-E3C1-F5DC-B020A31031DF}"/>
              </a:ext>
            </a:extLst>
          </p:cNvPr>
          <p:cNvSpPr>
            <a:spLocks noGrp="1"/>
          </p:cNvSpPr>
          <p:nvPr>
            <p:ph type="title"/>
          </p:nvPr>
        </p:nvSpPr>
        <p:spPr>
          <a:xfrm>
            <a:off x="154442" y="210311"/>
            <a:ext cx="10012815" cy="1121147"/>
          </a:xfrm>
        </p:spPr>
        <p:txBody>
          <a:bodyPr/>
          <a:lstStyle/>
          <a:p>
            <a:r>
              <a:rPr lang="en-GB"/>
              <a:t>9. IMD</a:t>
            </a:r>
          </a:p>
        </p:txBody>
      </p:sp>
      <p:sp>
        <p:nvSpPr>
          <p:cNvPr id="3" name="Content Placeholder 2">
            <a:extLst>
              <a:ext uri="{FF2B5EF4-FFF2-40B4-BE49-F238E27FC236}">
                <a16:creationId xmlns:a16="http://schemas.microsoft.com/office/drawing/2014/main" id="{B720EAC4-0FE7-1BDC-42A6-982966D0D048}"/>
              </a:ext>
            </a:extLst>
          </p:cNvPr>
          <p:cNvSpPr>
            <a:spLocks noGrp="1"/>
          </p:cNvSpPr>
          <p:nvPr>
            <p:ph idx="1"/>
          </p:nvPr>
        </p:nvSpPr>
        <p:spPr>
          <a:xfrm>
            <a:off x="7854695" y="1158051"/>
            <a:ext cx="4224605" cy="5032437"/>
          </a:xfrm>
        </p:spPr>
        <p:txBody>
          <a:bodyPr/>
          <a:lstStyle/>
          <a:p>
            <a:r>
              <a:rPr lang="en-GB" sz="1600"/>
              <a:t>In Fenland, the most deprived domain is Education, Skills and Training, which includes factors such as pupil absence, adult skills, and entry to higher education. 80% of LSOAs in Fenland fall into the top 3 most deprived deciles (1-3, where 1 is the most deprived).</a:t>
            </a:r>
          </a:p>
          <a:p>
            <a:endParaRPr lang="en-GB" sz="1600"/>
          </a:p>
          <a:p>
            <a:r>
              <a:rPr lang="en-GB" sz="1600"/>
              <a:t>The least deprived domain is in the Living Environment domain, with 54% of LSOAs in Fenland falling into the top 3 least deprived deciles (8-10, where 10 is the least deprived).</a:t>
            </a:r>
          </a:p>
          <a:p>
            <a:endParaRPr lang="en-GB" sz="1600"/>
          </a:p>
          <a:p>
            <a:r>
              <a:rPr lang="en-GB" sz="1600"/>
              <a:t>Figure 27 breaks down LSOA national decile distribution by individual domain.</a:t>
            </a:r>
          </a:p>
        </p:txBody>
      </p:sp>
      <p:sp>
        <p:nvSpPr>
          <p:cNvPr id="5" name="Action Button: Go Home 4">
            <a:hlinkClick r:id="rId3" action="ppaction://hlinksldjump" highlightClick="1"/>
            <a:extLst>
              <a:ext uri="{FF2B5EF4-FFF2-40B4-BE49-F238E27FC236}">
                <a16:creationId xmlns:a16="http://schemas.microsoft.com/office/drawing/2014/main" id="{826E5EFD-A3D8-68A6-0500-E0752BF6F464}"/>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Horizontal stacked bar chart showing the distribution of Lower Super Output Areas across deprivation deciles for selected domains.&#10;Crime&#10;LSOAs are more concentrated in the higher deprivation deciles, with the largest proportions falling within deciles 6 to 9. Smaller proportions are present in the least deprived deciles, indicating higher relative crime‑related deprivation compared with other domains.&#10;Other domains (Income, Employment, Education, Health, Barriers to Housing and Services, and Living Environment)&#10;Show more mixed distributions across the deprivation deciles, with variation by domain.">
            <a:extLst>
              <a:ext uri="{FF2B5EF4-FFF2-40B4-BE49-F238E27FC236}">
                <a16:creationId xmlns:a16="http://schemas.microsoft.com/office/drawing/2014/main" id="{41579963-55D6-7F6D-B608-DFEE022D62CE}"/>
              </a:ext>
            </a:extLst>
          </p:cNvPr>
          <p:cNvPicPr>
            <a:picLocks noChangeAspect="1"/>
          </p:cNvPicPr>
          <p:nvPr/>
        </p:nvPicPr>
        <p:blipFill>
          <a:blip r:embed="rId4"/>
          <a:stretch>
            <a:fillRect/>
          </a:stretch>
        </p:blipFill>
        <p:spPr>
          <a:xfrm>
            <a:off x="112699" y="1680422"/>
            <a:ext cx="7608481" cy="3350849"/>
          </a:xfrm>
          <a:prstGeom prst="rect">
            <a:avLst/>
          </a:prstGeom>
        </p:spPr>
      </p:pic>
      <p:sp>
        <p:nvSpPr>
          <p:cNvPr id="6" name="TextBox 5">
            <a:extLst>
              <a:ext uri="{FF2B5EF4-FFF2-40B4-BE49-F238E27FC236}">
                <a16:creationId xmlns:a16="http://schemas.microsoft.com/office/drawing/2014/main" id="{FEA44B3B-D962-6760-3143-7360C08C8B1B}"/>
              </a:ext>
            </a:extLst>
          </p:cNvPr>
          <p:cNvSpPr txBox="1"/>
          <p:nvPr/>
        </p:nvSpPr>
        <p:spPr>
          <a:xfrm>
            <a:off x="0" y="1352051"/>
            <a:ext cx="7876269"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Figure </a:t>
            </a:r>
            <a:r>
              <a:rPr lang="en-GB" sz="1400" b="1">
                <a:cs typeface="Arial" panose="020B0604020202020204" pitchFamily="34" charset="0"/>
              </a:rPr>
              <a:t>27</a:t>
            </a:r>
            <a:r>
              <a:rPr lang="en-GB" sz="1400" b="1">
                <a:latin typeface="Arial" panose="020B0604020202020204" pitchFamily="34" charset="0"/>
                <a:cs typeface="Arial" panose="020B0604020202020204" pitchFamily="34" charset="0"/>
              </a:rPr>
              <a:t>: Proportion of LSOAs which fall into each decile by domain in Fenland, IMD 2025</a:t>
            </a:r>
            <a:endParaRPr lang="en-GB" sz="1400" b="1"/>
          </a:p>
        </p:txBody>
      </p:sp>
    </p:spTree>
    <p:extLst>
      <p:ext uri="{BB962C8B-B14F-4D97-AF65-F5344CB8AC3E}">
        <p14:creationId xmlns:p14="http://schemas.microsoft.com/office/powerpoint/2010/main" val="4236019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17E2A-752F-FE3A-2CB1-A02EEC102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9D6FF-3B5A-5976-9F15-06C7EDC87763}"/>
              </a:ext>
            </a:extLst>
          </p:cNvPr>
          <p:cNvSpPr>
            <a:spLocks noGrp="1"/>
          </p:cNvSpPr>
          <p:nvPr>
            <p:ph type="title"/>
          </p:nvPr>
        </p:nvSpPr>
        <p:spPr>
          <a:xfrm>
            <a:off x="154442" y="210311"/>
            <a:ext cx="10012815" cy="1121147"/>
          </a:xfrm>
        </p:spPr>
        <p:txBody>
          <a:bodyPr/>
          <a:lstStyle/>
          <a:p>
            <a:r>
              <a:rPr lang="en-GB"/>
              <a:t>10. Relevant Links</a:t>
            </a:r>
          </a:p>
        </p:txBody>
      </p:sp>
      <p:sp>
        <p:nvSpPr>
          <p:cNvPr id="3" name="Content Placeholder 2">
            <a:extLst>
              <a:ext uri="{FF2B5EF4-FFF2-40B4-BE49-F238E27FC236}">
                <a16:creationId xmlns:a16="http://schemas.microsoft.com/office/drawing/2014/main" id="{0F42AD36-C9B7-0DE3-F068-C946E8D14A45}"/>
              </a:ext>
            </a:extLst>
          </p:cNvPr>
          <p:cNvSpPr>
            <a:spLocks noGrp="1"/>
          </p:cNvSpPr>
          <p:nvPr>
            <p:ph idx="1"/>
          </p:nvPr>
        </p:nvSpPr>
        <p:spPr>
          <a:xfrm>
            <a:off x="497711" y="1215342"/>
            <a:ext cx="11187143" cy="4879324"/>
          </a:xfrm>
        </p:spPr>
        <p:txBody>
          <a:bodyPr/>
          <a:lstStyle/>
          <a:p>
            <a:pPr marL="0" indent="0">
              <a:lnSpc>
                <a:spcPct val="100000"/>
              </a:lnSpc>
              <a:buNone/>
            </a:pPr>
            <a:r>
              <a:rPr lang="en-GB" sz="1800"/>
              <a:t>Cambridgeshire Constabulary, n.d.. What is antisocial behaviour?: </a:t>
            </a:r>
            <a:r>
              <a:rPr lang="en-GB" sz="1800">
                <a:hlinkClick r:id="rId3"/>
              </a:rPr>
              <a:t>What is antisocial behaviour? | Cambridgeshire Constabulary</a:t>
            </a:r>
            <a:endParaRPr lang="en-GB" sz="1800"/>
          </a:p>
          <a:p>
            <a:pPr marL="0" indent="0">
              <a:lnSpc>
                <a:spcPct val="100000"/>
              </a:lnSpc>
              <a:buNone/>
            </a:pPr>
            <a:endParaRPr lang="en-GB" sz="1800"/>
          </a:p>
          <a:p>
            <a:pPr marL="0" indent="0">
              <a:lnSpc>
                <a:spcPct val="100000"/>
              </a:lnSpc>
              <a:buNone/>
            </a:pPr>
            <a:r>
              <a:rPr lang="en-GB" sz="1800"/>
              <a:t>CCC PIT, 2024. Cambridgeshire Crime Counts and Rates for 2024: </a:t>
            </a:r>
            <a:r>
              <a:rPr lang="en-GB" sz="1800">
                <a:hlinkClick r:id="rId4"/>
              </a:rPr>
              <a:t>Cambridgeshire Crime Counts 2024 | Cambridgeshire Insight Open Data</a:t>
            </a:r>
            <a:endParaRPr lang="en-GB" sz="1800"/>
          </a:p>
          <a:p>
            <a:pPr marL="0" indent="0">
              <a:lnSpc>
                <a:spcPct val="100000"/>
              </a:lnSpc>
              <a:buNone/>
            </a:pPr>
            <a:endParaRPr lang="en-GB" sz="1800"/>
          </a:p>
          <a:p>
            <a:pPr marL="0" indent="0">
              <a:lnSpc>
                <a:spcPct val="100000"/>
              </a:lnSpc>
              <a:buNone/>
            </a:pPr>
            <a:r>
              <a:rPr lang="en-GB" sz="1800"/>
              <a:t>CCC PIT, 2026. </a:t>
            </a:r>
            <a:r>
              <a:rPr lang="en-GB" sz="1800">
                <a:hlinkClick r:id="rId5"/>
              </a:rPr>
              <a:t>Cambridgeshire &amp; Peterborough Insight – Poverty – Indices of Deprivation 2025</a:t>
            </a:r>
            <a:endParaRPr lang="en-GB" sz="1800"/>
          </a:p>
          <a:p>
            <a:pPr marL="0" indent="0">
              <a:lnSpc>
                <a:spcPct val="100000"/>
              </a:lnSpc>
              <a:buNone/>
            </a:pPr>
            <a:endParaRPr lang="en-GB" sz="1800"/>
          </a:p>
          <a:p>
            <a:pPr marL="0" indent="0">
              <a:lnSpc>
                <a:spcPct val="100000"/>
              </a:lnSpc>
              <a:buNone/>
            </a:pPr>
            <a:r>
              <a:rPr lang="en-GB" sz="1800"/>
              <a:t>Fenland Community Safety Delivery Plan 2025/26: </a:t>
            </a:r>
            <a:r>
              <a:rPr lang="en-GB" sz="1800">
                <a:hlinkClick r:id="rId6"/>
              </a:rPr>
              <a:t>Fenland Community Safety Delivery Plan</a:t>
            </a:r>
            <a:endParaRPr lang="en-GB" sz="1800"/>
          </a:p>
          <a:p>
            <a:pPr marL="0" indent="0">
              <a:lnSpc>
                <a:spcPct val="100000"/>
              </a:lnSpc>
              <a:buNone/>
            </a:pPr>
            <a:endParaRPr lang="en-GB" sz="1800"/>
          </a:p>
          <a:p>
            <a:pPr marL="0" indent="0">
              <a:lnSpc>
                <a:spcPct val="100000"/>
              </a:lnSpc>
              <a:buNone/>
            </a:pPr>
            <a:r>
              <a:rPr lang="en-GB" sz="1800"/>
              <a:t>Home Office; UK Visas and Immigration, 2022. </a:t>
            </a:r>
            <a:r>
              <a:rPr lang="en-GB" sz="1800">
                <a:hlinkClick r:id="rId7"/>
              </a:rPr>
              <a:t>National referral mechanism guidance: adult (England and Wales) - GOV.UK</a:t>
            </a:r>
            <a:endParaRPr lang="en-GB" sz="1800"/>
          </a:p>
          <a:p>
            <a:pPr marL="0" indent="0">
              <a:lnSpc>
                <a:spcPct val="100000"/>
              </a:lnSpc>
              <a:buNone/>
            </a:pPr>
            <a:endParaRPr lang="en-GB" sz="1800"/>
          </a:p>
          <a:p>
            <a:pPr marL="0" indent="0">
              <a:lnSpc>
                <a:spcPct val="100000"/>
              </a:lnSpc>
              <a:buNone/>
            </a:pPr>
            <a:r>
              <a:rPr lang="en-GB" sz="1800"/>
              <a:t>Home Office, 2011. </a:t>
            </a:r>
            <a:r>
              <a:rPr lang="en-GB" sz="1800">
                <a:hlinkClick r:id="rId8"/>
              </a:rPr>
              <a:t>National standard for incident recording counting rules - GOV.UK</a:t>
            </a:r>
            <a:endParaRPr lang="en-GB" sz="1800"/>
          </a:p>
        </p:txBody>
      </p:sp>
      <p:sp>
        <p:nvSpPr>
          <p:cNvPr id="5" name="Action Button: Go Home 4">
            <a:hlinkClick r:id="rId9" action="ppaction://hlinksldjump" highlightClick="1"/>
            <a:extLst>
              <a:ext uri="{FF2B5EF4-FFF2-40B4-BE49-F238E27FC236}">
                <a16:creationId xmlns:a16="http://schemas.microsoft.com/office/drawing/2014/main" id="{4D3A9D01-F3DB-CF7C-F7D2-F43694BD1E0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7915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337AC-2861-CA97-CE25-F51555C2F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74321-7278-8E75-15AA-049B2089D849}"/>
              </a:ext>
            </a:extLst>
          </p:cNvPr>
          <p:cNvSpPr>
            <a:spLocks noGrp="1"/>
          </p:cNvSpPr>
          <p:nvPr>
            <p:ph type="title"/>
          </p:nvPr>
        </p:nvSpPr>
        <p:spPr>
          <a:xfrm>
            <a:off x="154442" y="210311"/>
            <a:ext cx="10012815" cy="1121147"/>
          </a:xfrm>
        </p:spPr>
        <p:txBody>
          <a:bodyPr/>
          <a:lstStyle/>
          <a:p>
            <a:r>
              <a:rPr lang="en-GB"/>
              <a:t>10. Relevant Links</a:t>
            </a:r>
          </a:p>
        </p:txBody>
      </p:sp>
      <p:sp>
        <p:nvSpPr>
          <p:cNvPr id="3" name="Content Placeholder 2">
            <a:extLst>
              <a:ext uri="{FF2B5EF4-FFF2-40B4-BE49-F238E27FC236}">
                <a16:creationId xmlns:a16="http://schemas.microsoft.com/office/drawing/2014/main" id="{EF1879EC-BC01-0018-51AD-DEA8EEAA1965}"/>
              </a:ext>
            </a:extLst>
          </p:cNvPr>
          <p:cNvSpPr>
            <a:spLocks noGrp="1"/>
          </p:cNvSpPr>
          <p:nvPr>
            <p:ph idx="1"/>
          </p:nvPr>
        </p:nvSpPr>
        <p:spPr>
          <a:xfrm>
            <a:off x="497711" y="1215342"/>
            <a:ext cx="11187143" cy="4879324"/>
          </a:xfrm>
        </p:spPr>
        <p:txBody>
          <a:bodyPr/>
          <a:lstStyle/>
          <a:p>
            <a:pPr marL="0" indent="0">
              <a:lnSpc>
                <a:spcPct val="100000"/>
              </a:lnSpc>
              <a:buNone/>
            </a:pPr>
            <a:r>
              <a:rPr lang="en-GB" sz="1800"/>
              <a:t>Home Office, 2023. Chapter 5: monitoring and compliance. </a:t>
            </a:r>
            <a:r>
              <a:rPr lang="en-GB" sz="1800">
                <a:hlinkClick r:id="rId3"/>
              </a:rPr>
              <a:t>Serious Violence Duty (accessible) - GOV.UK</a:t>
            </a:r>
            <a:endParaRPr lang="en-GB" sz="1800"/>
          </a:p>
          <a:p>
            <a:pPr marL="0" indent="0">
              <a:lnSpc>
                <a:spcPct val="100000"/>
              </a:lnSpc>
              <a:buNone/>
            </a:pPr>
            <a:endParaRPr lang="en-GB" sz="1800"/>
          </a:p>
          <a:p>
            <a:pPr marL="0" indent="0">
              <a:lnSpc>
                <a:spcPct val="100000"/>
              </a:lnSpc>
              <a:buNone/>
            </a:pPr>
            <a:r>
              <a:rPr lang="en-GB" sz="1800"/>
              <a:t>Home Office, 2024b. </a:t>
            </a:r>
            <a:r>
              <a:rPr lang="en-GB" sz="1800">
                <a:hlinkClick r:id="rId4"/>
              </a:rPr>
              <a:t>Hate crime, England and Wales, year ending March 2024 - GOV.UK</a:t>
            </a:r>
            <a:endParaRPr lang="en-GB" sz="1800"/>
          </a:p>
          <a:p>
            <a:pPr marL="0" indent="0">
              <a:lnSpc>
                <a:spcPct val="100000"/>
              </a:lnSpc>
              <a:buNone/>
            </a:pPr>
            <a:endParaRPr lang="en-GB" sz="1800"/>
          </a:p>
          <a:p>
            <a:pPr marL="0" indent="0">
              <a:lnSpc>
                <a:spcPct val="100000"/>
              </a:lnSpc>
              <a:buNone/>
            </a:pPr>
            <a:r>
              <a:rPr lang="en-GB" sz="1800"/>
              <a:t>Home Office, 2025b. Modern Slavery National Bulletin: </a:t>
            </a:r>
            <a:r>
              <a:rPr lang="en-GB" sz="1800">
                <a:hlinkClick r:id="rId5"/>
              </a:rPr>
              <a:t>Modern slavery: National Referral Mechanism and Duty to Notify statistics UK, end of year summary 2024 - GOV.UK</a:t>
            </a:r>
            <a:endParaRPr lang="en-GB" sz="1800"/>
          </a:p>
          <a:p>
            <a:pPr marL="0" indent="0">
              <a:lnSpc>
                <a:spcPct val="100000"/>
              </a:lnSpc>
              <a:buNone/>
            </a:pPr>
            <a:endParaRPr lang="en-GB" sz="1800"/>
          </a:p>
          <a:p>
            <a:pPr marL="0" indent="0">
              <a:lnSpc>
                <a:spcPct val="100000"/>
              </a:lnSpc>
              <a:buNone/>
            </a:pPr>
            <a:r>
              <a:rPr lang="en-GB" sz="1800"/>
              <a:t>HM Government, n.d. </a:t>
            </a:r>
            <a:r>
              <a:rPr lang="en-GB" sz="1800">
                <a:hlinkClick r:id="rId6"/>
              </a:rPr>
              <a:t>Report hate crime - GOV.UK</a:t>
            </a:r>
            <a:r>
              <a:rPr lang="en-GB" sz="1800"/>
              <a:t> </a:t>
            </a:r>
          </a:p>
          <a:p>
            <a:pPr marL="0" indent="0">
              <a:lnSpc>
                <a:spcPct val="100000"/>
              </a:lnSpc>
              <a:buNone/>
            </a:pPr>
            <a:endParaRPr lang="en-GB" sz="1800"/>
          </a:p>
          <a:p>
            <a:pPr marL="0" indent="0">
              <a:lnSpc>
                <a:spcPct val="100000"/>
              </a:lnSpc>
              <a:buNone/>
            </a:pPr>
            <a:r>
              <a:rPr lang="en-GB" sz="1800"/>
              <a:t>HM Government, 2016. </a:t>
            </a:r>
            <a:r>
              <a:rPr lang="en-GB" sz="1800">
                <a:hlinkClick r:id="rId7"/>
              </a:rPr>
              <a:t>Statutory definition of child sexual exploitation - Government consultation</a:t>
            </a:r>
            <a:endParaRPr lang="en-GB" sz="1800"/>
          </a:p>
          <a:p>
            <a:pPr marL="0" indent="0">
              <a:lnSpc>
                <a:spcPct val="100000"/>
              </a:lnSpc>
              <a:buNone/>
            </a:pPr>
            <a:endParaRPr lang="en-GB" sz="1800"/>
          </a:p>
          <a:p>
            <a:pPr marL="0" indent="0">
              <a:lnSpc>
                <a:spcPct val="100000"/>
              </a:lnSpc>
              <a:buNone/>
            </a:pPr>
            <a:r>
              <a:rPr lang="en-GB" sz="1800"/>
              <a:t>NCA, 2019. </a:t>
            </a:r>
            <a:r>
              <a:rPr lang="en-GB" sz="1800">
                <a:hlinkClick r:id="rId8"/>
              </a:rPr>
              <a:t>County Lines Drug Supply, Vulnerability and Harm 2018</a:t>
            </a:r>
            <a:endParaRPr lang="en-GB" sz="1800"/>
          </a:p>
          <a:p>
            <a:pPr marL="0" indent="0">
              <a:lnSpc>
                <a:spcPct val="100000"/>
              </a:lnSpc>
              <a:buNone/>
            </a:pPr>
            <a:endParaRPr lang="en-GB" sz="1800"/>
          </a:p>
          <a:p>
            <a:pPr marL="0" indent="0">
              <a:lnSpc>
                <a:spcPct val="100000"/>
              </a:lnSpc>
              <a:buNone/>
            </a:pPr>
            <a:endParaRPr lang="en-GB" sz="1800"/>
          </a:p>
        </p:txBody>
      </p:sp>
      <p:sp>
        <p:nvSpPr>
          <p:cNvPr id="5" name="Action Button: Go Home 4">
            <a:hlinkClick r:id="rId9" action="ppaction://hlinksldjump" highlightClick="1"/>
            <a:extLst>
              <a:ext uri="{FF2B5EF4-FFF2-40B4-BE49-F238E27FC236}">
                <a16:creationId xmlns:a16="http://schemas.microsoft.com/office/drawing/2014/main" id="{61BEDDDB-40B7-D228-1829-6F2AD75C800B}"/>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8732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CC04F-EDD0-9343-776C-CCB587A93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0BE13-5C54-BE57-9293-E008AAEEBE6C}"/>
              </a:ext>
            </a:extLst>
          </p:cNvPr>
          <p:cNvSpPr>
            <a:spLocks noGrp="1"/>
          </p:cNvSpPr>
          <p:nvPr>
            <p:ph type="title"/>
          </p:nvPr>
        </p:nvSpPr>
        <p:spPr>
          <a:xfrm>
            <a:off x="154442" y="210311"/>
            <a:ext cx="10012815" cy="1121147"/>
          </a:xfrm>
        </p:spPr>
        <p:txBody>
          <a:bodyPr/>
          <a:lstStyle/>
          <a:p>
            <a:r>
              <a:rPr lang="en-GB"/>
              <a:t>10. Relevant Links</a:t>
            </a:r>
          </a:p>
        </p:txBody>
      </p:sp>
      <p:sp>
        <p:nvSpPr>
          <p:cNvPr id="3" name="Content Placeholder 2">
            <a:extLst>
              <a:ext uri="{FF2B5EF4-FFF2-40B4-BE49-F238E27FC236}">
                <a16:creationId xmlns:a16="http://schemas.microsoft.com/office/drawing/2014/main" id="{F44FB980-7357-5759-CA98-6C019D6047C9}"/>
              </a:ext>
            </a:extLst>
          </p:cNvPr>
          <p:cNvSpPr>
            <a:spLocks noGrp="1"/>
          </p:cNvSpPr>
          <p:nvPr>
            <p:ph idx="1"/>
          </p:nvPr>
        </p:nvSpPr>
        <p:spPr>
          <a:xfrm>
            <a:off x="497711" y="1215342"/>
            <a:ext cx="11187143" cy="4879324"/>
          </a:xfrm>
        </p:spPr>
        <p:txBody>
          <a:bodyPr/>
          <a:lstStyle/>
          <a:p>
            <a:pPr marL="0" indent="0">
              <a:lnSpc>
                <a:spcPct val="100000"/>
              </a:lnSpc>
              <a:buNone/>
            </a:pPr>
            <a:r>
              <a:rPr lang="en-GB" sz="1800"/>
              <a:t>NCA, 2025. National Crime Agency (NCA) Strategic Assessment: </a:t>
            </a:r>
            <a:r>
              <a:rPr lang="en-GB" sz="1800">
                <a:hlinkClick r:id="rId3"/>
              </a:rPr>
              <a:t>NSA 2025 - National Crime Agency</a:t>
            </a:r>
            <a:endParaRPr lang="en-GB" sz="1800"/>
          </a:p>
          <a:p>
            <a:pPr marL="0" indent="0">
              <a:lnSpc>
                <a:spcPct val="100000"/>
              </a:lnSpc>
              <a:buNone/>
            </a:pPr>
            <a:endParaRPr lang="en-GB" sz="1800"/>
          </a:p>
          <a:p>
            <a:pPr marL="0" indent="0">
              <a:lnSpc>
                <a:spcPct val="100000"/>
              </a:lnSpc>
              <a:buNone/>
            </a:pPr>
            <a:r>
              <a:rPr lang="en-GB" sz="1800"/>
              <a:t>ONS, 2020. </a:t>
            </a:r>
            <a:r>
              <a:rPr lang="en-GB" sz="1800">
                <a:hlinkClick r:id="rId4"/>
              </a:rPr>
              <a:t>Modern slavery in the UK - Office for National Statistics</a:t>
            </a:r>
            <a:endParaRPr lang="en-GB" sz="1800"/>
          </a:p>
          <a:p>
            <a:pPr marL="0" indent="0">
              <a:lnSpc>
                <a:spcPct val="100000"/>
              </a:lnSpc>
              <a:buNone/>
            </a:pPr>
            <a:endParaRPr lang="en-GB" sz="1800"/>
          </a:p>
          <a:p>
            <a:pPr marL="0" indent="0">
              <a:lnSpc>
                <a:spcPct val="100000"/>
              </a:lnSpc>
              <a:buNone/>
            </a:pPr>
            <a:r>
              <a:rPr lang="en-GB" sz="1800"/>
              <a:t>ONS, 2024d. </a:t>
            </a:r>
            <a:r>
              <a:rPr lang="en-GB" sz="1800">
                <a:hlinkClick r:id="rId5"/>
              </a:rPr>
              <a:t>Crime in England and Wales - Office for National Statistics</a:t>
            </a:r>
            <a:endParaRPr lang="en-GB" sz="1800"/>
          </a:p>
          <a:p>
            <a:pPr marL="0" indent="0">
              <a:lnSpc>
                <a:spcPct val="100000"/>
              </a:lnSpc>
              <a:buNone/>
            </a:pPr>
            <a:endParaRPr lang="en-GB" sz="1800"/>
          </a:p>
          <a:p>
            <a:pPr marL="0" indent="0">
              <a:lnSpc>
                <a:spcPct val="100000"/>
              </a:lnSpc>
              <a:buNone/>
            </a:pPr>
            <a:r>
              <a:rPr lang="en-GB" sz="1800"/>
              <a:t>ONS, 2026a. </a:t>
            </a:r>
            <a:r>
              <a:rPr lang="en-GB" sz="1800">
                <a:hlinkClick r:id="rId6"/>
              </a:rPr>
              <a:t>Crime in England and Wales - Office for National Statistics YE Sept 2025</a:t>
            </a:r>
            <a:endParaRPr lang="en-GB" sz="1800"/>
          </a:p>
          <a:p>
            <a:pPr marL="0" indent="0">
              <a:lnSpc>
                <a:spcPct val="100000"/>
              </a:lnSpc>
              <a:buNone/>
            </a:pPr>
            <a:endParaRPr lang="en-GB" sz="1800"/>
          </a:p>
          <a:p>
            <a:pPr marL="0" indent="0">
              <a:lnSpc>
                <a:spcPct val="100000"/>
              </a:lnSpc>
              <a:buNone/>
            </a:pPr>
            <a:r>
              <a:rPr lang="en-GB" sz="1800"/>
              <a:t> </a:t>
            </a:r>
          </a:p>
          <a:p>
            <a:pPr marL="0" indent="0">
              <a:lnSpc>
                <a:spcPct val="100000"/>
              </a:lnSpc>
              <a:buNone/>
            </a:pPr>
            <a:endParaRPr lang="en-GB" sz="1800"/>
          </a:p>
          <a:p>
            <a:pPr marL="0" indent="0">
              <a:lnSpc>
                <a:spcPct val="100000"/>
              </a:lnSpc>
              <a:buNone/>
            </a:pPr>
            <a:endParaRPr lang="en-GB" sz="1800"/>
          </a:p>
          <a:p>
            <a:pPr marL="0" indent="0">
              <a:lnSpc>
                <a:spcPct val="100000"/>
              </a:lnSpc>
              <a:buNone/>
            </a:pPr>
            <a:endParaRPr lang="en-GB" sz="1800"/>
          </a:p>
        </p:txBody>
      </p:sp>
      <p:sp>
        <p:nvSpPr>
          <p:cNvPr id="5" name="Action Button: Go Home 4">
            <a:hlinkClick r:id="rId7" action="ppaction://hlinksldjump" highlightClick="1"/>
            <a:extLst>
              <a:ext uri="{FF2B5EF4-FFF2-40B4-BE49-F238E27FC236}">
                <a16:creationId xmlns:a16="http://schemas.microsoft.com/office/drawing/2014/main" id="{21EB92FC-BB4A-ACC7-17D9-F7CF8386A4E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444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69ED-41C8-10A6-10DF-0C9CCCA127AC}"/>
              </a:ext>
            </a:extLst>
          </p:cNvPr>
          <p:cNvSpPr>
            <a:spLocks noGrp="1"/>
          </p:cNvSpPr>
          <p:nvPr>
            <p:ph type="title"/>
          </p:nvPr>
        </p:nvSpPr>
        <p:spPr/>
        <p:txBody>
          <a:bodyPr/>
          <a:lstStyle/>
          <a:p>
            <a:r>
              <a:rPr lang="en-GB"/>
              <a:t>11. Glossary</a:t>
            </a:r>
          </a:p>
        </p:txBody>
      </p:sp>
      <p:graphicFrame>
        <p:nvGraphicFramePr>
          <p:cNvPr id="4" name="Table 3">
            <a:extLst>
              <a:ext uri="{FF2B5EF4-FFF2-40B4-BE49-F238E27FC236}">
                <a16:creationId xmlns:a16="http://schemas.microsoft.com/office/drawing/2014/main" id="{7E48F97D-2861-A8D0-564B-3907EDFFB850}"/>
              </a:ext>
            </a:extLst>
          </p:cNvPr>
          <p:cNvGraphicFramePr>
            <a:graphicFrameLocks noGrp="1"/>
          </p:cNvGraphicFramePr>
          <p:nvPr>
            <p:extLst>
              <p:ext uri="{D42A27DB-BD31-4B8C-83A1-F6EECF244321}">
                <p14:modId xmlns:p14="http://schemas.microsoft.com/office/powerpoint/2010/main" val="2270664578"/>
              </p:ext>
            </p:extLst>
          </p:nvPr>
        </p:nvGraphicFramePr>
        <p:xfrm>
          <a:off x="387733" y="1234135"/>
          <a:ext cx="11416534" cy="4864989"/>
        </p:xfrm>
        <a:graphic>
          <a:graphicData uri="http://schemas.openxmlformats.org/drawingml/2006/table">
            <a:tbl>
              <a:tblPr firstRow="1" bandRow="1">
                <a:tableStyleId>{5C22544A-7EE6-4342-B048-85BDC9FD1C3A}</a:tableStyleId>
              </a:tblPr>
              <a:tblGrid>
                <a:gridCol w="5708267">
                  <a:extLst>
                    <a:ext uri="{9D8B030D-6E8A-4147-A177-3AD203B41FA5}">
                      <a16:colId xmlns:a16="http://schemas.microsoft.com/office/drawing/2014/main" val="2182992523"/>
                    </a:ext>
                  </a:extLst>
                </a:gridCol>
                <a:gridCol w="5708267">
                  <a:extLst>
                    <a:ext uri="{9D8B030D-6E8A-4147-A177-3AD203B41FA5}">
                      <a16:colId xmlns:a16="http://schemas.microsoft.com/office/drawing/2014/main" val="391341905"/>
                    </a:ext>
                  </a:extLst>
                </a:gridCol>
              </a:tblGrid>
              <a:tr h="156980">
                <a:tc>
                  <a:txBody>
                    <a:bodyPr/>
                    <a:lstStyle/>
                    <a:p>
                      <a:pPr>
                        <a:lnSpc>
                          <a:spcPct val="115000"/>
                        </a:lnSpc>
                        <a:spcAft>
                          <a:spcPts val="1000"/>
                        </a:spcAft>
                        <a:buNone/>
                      </a:pPr>
                      <a:r>
                        <a:rPr lang="en-GB" sz="1100">
                          <a:effectLst/>
                        </a:rPr>
                        <a:t>Term/acronym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Definition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26837348"/>
                  </a:ext>
                </a:extLst>
              </a:tr>
              <a:tr h="500158">
                <a:tc>
                  <a:txBody>
                    <a:bodyPr/>
                    <a:lstStyle/>
                    <a:p>
                      <a:pPr>
                        <a:lnSpc>
                          <a:spcPct val="115000"/>
                        </a:lnSpc>
                        <a:spcAft>
                          <a:spcPts val="1000"/>
                        </a:spcAft>
                        <a:buNone/>
                      </a:pPr>
                      <a:r>
                        <a:rPr lang="en-GB" sz="1100">
                          <a:effectLst/>
                        </a:rPr>
                        <a:t>ASB (Anti-Social Behaviour)</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“Antisocial behaviour is defined as 'behaviour by a person which causes, or is likely to cause, harassment, alarm or distress to persons not of the same household as the person' (Antisocial Behaviour Act 2003 and Police Reform and Social Responsibility Act 2011).”  (Cambridgeshire Constabulary, n.d.)</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399348703"/>
                  </a:ext>
                </a:extLst>
              </a:tr>
              <a:tr h="843337">
                <a:tc>
                  <a:txBody>
                    <a:bodyPr/>
                    <a:lstStyle/>
                    <a:p>
                      <a:pPr>
                        <a:lnSpc>
                          <a:spcPct val="115000"/>
                        </a:lnSpc>
                        <a:spcAft>
                          <a:spcPts val="1000"/>
                        </a:spcAft>
                        <a:buNone/>
                      </a:pPr>
                      <a:r>
                        <a:rPr lang="en-GB" sz="1100">
                          <a:effectLst/>
                        </a:rPr>
                        <a:t>ASB categories: personal, environmental and nuisance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marL="342900" lvl="0" indent="-342900">
                        <a:lnSpc>
                          <a:spcPct val="115000"/>
                        </a:lnSpc>
                        <a:buFont typeface="Symbol" panose="05050102010706020507" pitchFamily="18" charset="2"/>
                        <a:buChar char=""/>
                      </a:pPr>
                      <a:r>
                        <a:rPr lang="en-GB" sz="1100">
                          <a:effectLst/>
                        </a:rPr>
                        <a:t>Personal antisocial behaviour is when a person targets a specific individual or group.</a:t>
                      </a:r>
                    </a:p>
                    <a:p>
                      <a:pPr marL="342900" lvl="0" indent="-342900">
                        <a:lnSpc>
                          <a:spcPct val="115000"/>
                        </a:lnSpc>
                        <a:buFont typeface="Symbol" panose="05050102010706020507" pitchFamily="18" charset="2"/>
                        <a:buChar char=""/>
                      </a:pPr>
                      <a:r>
                        <a:rPr lang="en-GB" sz="1100">
                          <a:effectLst/>
                        </a:rPr>
                        <a:t>Environmental antisocial behaviour is when a person’s actions affect the wider environment, such as public spaces or buildings.</a:t>
                      </a:r>
                    </a:p>
                    <a:p>
                      <a:pPr marL="342900" lvl="0" indent="-342900">
                        <a:lnSpc>
                          <a:spcPct val="115000"/>
                        </a:lnSpc>
                        <a:spcAft>
                          <a:spcPts val="1000"/>
                        </a:spcAft>
                        <a:buFont typeface="Symbol" panose="05050102010706020507" pitchFamily="18" charset="2"/>
                        <a:buChar char=""/>
                      </a:pPr>
                      <a:r>
                        <a:rPr lang="en-GB" sz="1100">
                          <a:effectLst/>
                        </a:rPr>
                        <a:t>Nuisance antisocial behaviour is when a person causes trouble, annoyance or suffering to a community (Cambridgeshire Constabulary, n.d.).</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86055752"/>
                  </a:ext>
                </a:extLst>
              </a:tr>
              <a:tr h="156980">
                <a:tc>
                  <a:txBody>
                    <a:bodyPr/>
                    <a:lstStyle/>
                    <a:p>
                      <a:pPr>
                        <a:lnSpc>
                          <a:spcPct val="115000"/>
                        </a:lnSpc>
                        <a:spcAft>
                          <a:spcPts val="1000"/>
                        </a:spcAft>
                        <a:buNone/>
                      </a:pPr>
                      <a:r>
                        <a:rPr lang="en-GB" sz="1100">
                          <a:effectLst/>
                        </a:rPr>
                        <a:t>Accidental Fires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Where the motive for the fire is thought to be accidental or is unknown.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32806509"/>
                  </a:ext>
                </a:extLst>
              </a:tr>
              <a:tr h="156980">
                <a:tc>
                  <a:txBody>
                    <a:bodyPr/>
                    <a:lstStyle/>
                    <a:p>
                      <a:pPr>
                        <a:lnSpc>
                          <a:spcPct val="115000"/>
                        </a:lnSpc>
                        <a:spcAft>
                          <a:spcPts val="1000"/>
                        </a:spcAft>
                        <a:buNone/>
                      </a:pPr>
                      <a:r>
                        <a:rPr lang="en-GB" sz="1100">
                          <a:effectLst/>
                        </a:rPr>
                        <a:t>Arson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The criminal act of deliberately setting fire to property.</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367411489"/>
                  </a:ext>
                </a:extLst>
              </a:tr>
              <a:tr h="156980">
                <a:tc>
                  <a:txBody>
                    <a:bodyPr/>
                    <a:lstStyle/>
                    <a:p>
                      <a:pPr>
                        <a:lnSpc>
                          <a:spcPct val="115000"/>
                        </a:lnSpc>
                        <a:spcAft>
                          <a:spcPts val="1000"/>
                        </a:spcAft>
                        <a:buNone/>
                      </a:pPr>
                      <a:r>
                        <a:rPr lang="en-GB" sz="1100">
                          <a:effectLst/>
                        </a:rPr>
                        <a:t>C&amp;P PHIT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Cambridgeshire and Peterborough Public Health Intelligence Team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3902590735"/>
                  </a:ext>
                </a:extLst>
              </a:tr>
              <a:tr h="156980">
                <a:tc>
                  <a:txBody>
                    <a:bodyPr/>
                    <a:lstStyle/>
                    <a:p>
                      <a:pPr>
                        <a:lnSpc>
                          <a:spcPct val="115000"/>
                        </a:lnSpc>
                        <a:spcAft>
                          <a:spcPts val="1000"/>
                        </a:spcAft>
                        <a:buNone/>
                      </a:pPr>
                      <a:r>
                        <a:rPr lang="en-GB" sz="1100">
                          <a:effectLst/>
                        </a:rPr>
                        <a:t>CCC PIT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Cambridgeshire County Council Policy and Insight Team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364573173"/>
                  </a:ext>
                </a:extLst>
              </a:tr>
              <a:tr h="671748">
                <a:tc>
                  <a:txBody>
                    <a:bodyPr/>
                    <a:lstStyle/>
                    <a:p>
                      <a:pPr>
                        <a:lnSpc>
                          <a:spcPct val="115000"/>
                        </a:lnSpc>
                        <a:spcAft>
                          <a:spcPts val="1000"/>
                        </a:spcAft>
                        <a:buNone/>
                      </a:pPr>
                      <a:r>
                        <a:rPr lang="en-GB" sz="1100">
                          <a:effectLst/>
                        </a:rPr>
                        <a:t>County Lines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 term used to describe gangs and organised criminal networks involved in exporting illegal drugs into 1 or more importing areas [within the UK], using dedicated mobile phone lines or other form of ‘deal line’. They are likely to exploit children and vulnerable adults to move [and store] the drugs and money and they will often use coercion, intimidation, violence (including sexual violence) and weapons.” (Home Office, 2023b)</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46043168"/>
                  </a:ext>
                </a:extLst>
              </a:tr>
              <a:tr h="1014927">
                <a:tc>
                  <a:txBody>
                    <a:bodyPr/>
                    <a:lstStyle/>
                    <a:p>
                      <a:pPr>
                        <a:lnSpc>
                          <a:spcPct val="115000"/>
                        </a:lnSpc>
                        <a:spcAft>
                          <a:spcPts val="1000"/>
                        </a:spcAft>
                        <a:buNone/>
                      </a:pPr>
                      <a:r>
                        <a:rPr lang="en-GB" sz="1100">
                          <a:effectLst/>
                        </a:rPr>
                        <a:t>CSE (Child Sexual Exploitation)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“Child sexual exploitation is a form of child sexual abuse. It occurs where an individual or group takes advantage of an imbalance of power to coerce, manipulate or deceive a child or young person under the age of 18 into sexual activity (a) in exchange for something the victim needs or wants, and/or (b) for the financial advantage or increased status of the perpetrator or facilitator. The victim may have been sexually exploited even if the sexual activity appears consensual. Child sexual exploitation does not always involve physical contact; it can also occur through the use of technology.” (HM Government, 2016)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817791403"/>
                  </a:ext>
                </a:extLst>
              </a:tr>
            </a:tbl>
          </a:graphicData>
        </a:graphic>
      </p:graphicFrame>
      <p:sp>
        <p:nvSpPr>
          <p:cNvPr id="3" name="Action Button: Go Home 2">
            <a:hlinkClick r:id="rId2" action="ppaction://hlinksldjump" highlightClick="1"/>
            <a:extLst>
              <a:ext uri="{FF2B5EF4-FFF2-40B4-BE49-F238E27FC236}">
                <a16:creationId xmlns:a16="http://schemas.microsoft.com/office/drawing/2014/main" id="{D0934DAE-53FD-FF07-2735-D376EA289A33}"/>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6947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D4675-B9EF-9972-BFAE-800B339D6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B52A4-2203-3DF4-8A9F-DE66F513E75A}"/>
              </a:ext>
            </a:extLst>
          </p:cNvPr>
          <p:cNvSpPr>
            <a:spLocks noGrp="1"/>
          </p:cNvSpPr>
          <p:nvPr>
            <p:ph type="title"/>
          </p:nvPr>
        </p:nvSpPr>
        <p:spPr/>
        <p:txBody>
          <a:bodyPr/>
          <a:lstStyle/>
          <a:p>
            <a:r>
              <a:rPr lang="en-GB"/>
              <a:t>11. Glossary</a:t>
            </a:r>
          </a:p>
        </p:txBody>
      </p:sp>
      <p:graphicFrame>
        <p:nvGraphicFramePr>
          <p:cNvPr id="4" name="Table 3">
            <a:extLst>
              <a:ext uri="{FF2B5EF4-FFF2-40B4-BE49-F238E27FC236}">
                <a16:creationId xmlns:a16="http://schemas.microsoft.com/office/drawing/2014/main" id="{0AA2C110-3FA1-FD15-C69A-573AF2F10693}"/>
              </a:ext>
            </a:extLst>
          </p:cNvPr>
          <p:cNvGraphicFramePr>
            <a:graphicFrameLocks noGrp="1"/>
          </p:cNvGraphicFramePr>
          <p:nvPr>
            <p:extLst>
              <p:ext uri="{D42A27DB-BD31-4B8C-83A1-F6EECF244321}">
                <p14:modId xmlns:p14="http://schemas.microsoft.com/office/powerpoint/2010/main" val="4143326441"/>
              </p:ext>
            </p:extLst>
          </p:nvPr>
        </p:nvGraphicFramePr>
        <p:xfrm>
          <a:off x="387733" y="1234135"/>
          <a:ext cx="11416534" cy="5075947"/>
        </p:xfrm>
        <a:graphic>
          <a:graphicData uri="http://schemas.openxmlformats.org/drawingml/2006/table">
            <a:tbl>
              <a:tblPr firstRow="1" bandRow="1">
                <a:tableStyleId>{5C22544A-7EE6-4342-B048-85BDC9FD1C3A}</a:tableStyleId>
              </a:tblPr>
              <a:tblGrid>
                <a:gridCol w="5708267">
                  <a:extLst>
                    <a:ext uri="{9D8B030D-6E8A-4147-A177-3AD203B41FA5}">
                      <a16:colId xmlns:a16="http://schemas.microsoft.com/office/drawing/2014/main" val="2182992523"/>
                    </a:ext>
                  </a:extLst>
                </a:gridCol>
                <a:gridCol w="5708267">
                  <a:extLst>
                    <a:ext uri="{9D8B030D-6E8A-4147-A177-3AD203B41FA5}">
                      <a16:colId xmlns:a16="http://schemas.microsoft.com/office/drawing/2014/main" val="391341905"/>
                    </a:ext>
                  </a:extLst>
                </a:gridCol>
              </a:tblGrid>
              <a:tr h="156980">
                <a:tc>
                  <a:txBody>
                    <a:bodyPr/>
                    <a:lstStyle/>
                    <a:p>
                      <a:pPr>
                        <a:lnSpc>
                          <a:spcPct val="115000"/>
                        </a:lnSpc>
                        <a:spcAft>
                          <a:spcPts val="1000"/>
                        </a:spcAft>
                        <a:buNone/>
                      </a:pPr>
                      <a:r>
                        <a:rPr lang="en-GB" sz="1100">
                          <a:effectLst/>
                        </a:rPr>
                        <a:t>Term/acronym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Definition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26837348"/>
                  </a:ext>
                </a:extLst>
              </a:tr>
              <a:tr h="156980">
                <a:tc>
                  <a:txBody>
                    <a:bodyPr/>
                    <a:lstStyle/>
                    <a:p>
                      <a:pPr>
                        <a:lnSpc>
                          <a:spcPct val="115000"/>
                        </a:lnSpc>
                        <a:spcAft>
                          <a:spcPts val="1000"/>
                        </a:spcAft>
                        <a:buNone/>
                      </a:pPr>
                      <a:r>
                        <a:rPr lang="en-GB" sz="1100">
                          <a:effectLst/>
                        </a:rPr>
                        <a:t>CSEW</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Crime Survey for England and Wales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891907850"/>
                  </a:ext>
                </a:extLst>
              </a:tr>
              <a:tr h="156980">
                <a:tc>
                  <a:txBody>
                    <a:bodyPr/>
                    <a:lstStyle/>
                    <a:p>
                      <a:pPr>
                        <a:lnSpc>
                          <a:spcPct val="115000"/>
                        </a:lnSpc>
                        <a:spcAft>
                          <a:spcPts val="1000"/>
                        </a:spcAft>
                        <a:buNone/>
                      </a:pPr>
                      <a:r>
                        <a:rPr lang="en-GB" sz="1100">
                          <a:effectLst/>
                        </a:rPr>
                        <a:t>CSP</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Community Safety Partnership</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964347466"/>
                  </a:ext>
                </a:extLst>
              </a:tr>
              <a:tr h="328569">
                <a:tc>
                  <a:txBody>
                    <a:bodyPr/>
                    <a:lstStyle/>
                    <a:p>
                      <a:pPr>
                        <a:lnSpc>
                          <a:spcPct val="115000"/>
                        </a:lnSpc>
                        <a:spcAft>
                          <a:spcPts val="1000"/>
                        </a:spcAft>
                        <a:buNone/>
                      </a:pPr>
                      <a:r>
                        <a:rPr lang="en-GB" sz="1100">
                          <a:effectLst/>
                          <a:latin typeface="Arial" panose="020B0604020202020204" pitchFamily="34" charset="0"/>
                          <a:ea typeface="Calibri" panose="020F0502020204030204" pitchFamily="34" charset="0"/>
                          <a:cs typeface="Arial" panose="020B0604020202020204" pitchFamily="34" charset="0"/>
                        </a:rPr>
                        <a:t>DA</a:t>
                      </a:r>
                    </a:p>
                  </a:txBody>
                  <a:tcPr marL="9681" marR="9681" marT="0" marB="0"/>
                </a:tc>
                <a:tc>
                  <a:txBody>
                    <a:bodyPr/>
                    <a:lstStyle/>
                    <a:p>
                      <a:pPr>
                        <a:lnSpc>
                          <a:spcPct val="115000"/>
                        </a:lnSpc>
                        <a:spcAft>
                          <a:spcPts val="1000"/>
                        </a:spcAft>
                        <a:buNone/>
                      </a:pPr>
                      <a:r>
                        <a:rPr lang="en-GB" sz="1100">
                          <a:effectLst/>
                          <a:latin typeface="Arial" panose="020B0604020202020204" pitchFamily="34" charset="0"/>
                          <a:ea typeface="Calibri" panose="020F0502020204030204" pitchFamily="34" charset="0"/>
                          <a:cs typeface="Arial" panose="020B0604020202020204" pitchFamily="34" charset="0"/>
                        </a:rPr>
                        <a:t>Domestic Abuse</a:t>
                      </a:r>
                    </a:p>
                  </a:txBody>
                  <a:tcPr marL="9681" marR="9681" marT="0" marB="0"/>
                </a:tc>
                <a:extLst>
                  <a:ext uri="{0D108BD9-81ED-4DB2-BD59-A6C34878D82A}">
                    <a16:rowId xmlns:a16="http://schemas.microsoft.com/office/drawing/2014/main" val="2895925721"/>
                  </a:ext>
                </a:extLst>
              </a:tr>
              <a:tr h="328569">
                <a:tc>
                  <a:txBody>
                    <a:bodyPr/>
                    <a:lstStyle/>
                    <a:p>
                      <a:pPr>
                        <a:lnSpc>
                          <a:spcPct val="115000"/>
                        </a:lnSpc>
                        <a:spcAft>
                          <a:spcPts val="1000"/>
                        </a:spcAft>
                        <a:buNone/>
                      </a:pPr>
                      <a:r>
                        <a:rPr lang="en-GB" sz="1100">
                          <a:effectLst/>
                        </a:rPr>
                        <a:t>Domestic Abuse Crime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Domestic Abuse Crime is not limited to specific offences. Any police recorded crime can be flagged as Domestic Abuse related and as such would be counted as a ‘Domestic Abuse Crime’.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25545204"/>
                  </a:ext>
                </a:extLst>
              </a:tr>
              <a:tr h="500158">
                <a:tc>
                  <a:txBody>
                    <a:bodyPr/>
                    <a:lstStyle/>
                    <a:p>
                      <a:pPr>
                        <a:lnSpc>
                          <a:spcPct val="115000"/>
                        </a:lnSpc>
                        <a:spcAft>
                          <a:spcPts val="1000"/>
                        </a:spcAft>
                        <a:buNone/>
                      </a:pPr>
                      <a:r>
                        <a:rPr lang="en-GB" sz="1100">
                          <a:effectLst/>
                        </a:rPr>
                        <a:t>Domestic Abuse Incident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 (police recorded) report of a domestic incident, which occurs in either a public or private place.” Recording such incidents enables data to capture those incidents where the circumstances do not amount to a notifiable crime i.e., not all domestic abuse incidents result in a crime being recorded.” (Home Office, 2011, p. 19)</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747815185"/>
                  </a:ext>
                </a:extLst>
              </a:tr>
              <a:tr h="1215508">
                <a:tc>
                  <a:txBody>
                    <a:bodyPr/>
                    <a:lstStyle/>
                    <a:p>
                      <a:pPr>
                        <a:lnSpc>
                          <a:spcPct val="115000"/>
                        </a:lnSpc>
                        <a:spcAft>
                          <a:spcPts val="1000"/>
                        </a:spcAft>
                        <a:buNone/>
                      </a:pPr>
                      <a:r>
                        <a:rPr lang="en-GB" sz="1100">
                          <a:effectLst/>
                        </a:rPr>
                        <a:t>Domestic Homicide Review</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“When a person is murdered in the context of domestic violence or abuse, a Domestic Homicide Review (DHR) is usually carried out.  The responsibility for DHR's sits with the relevant district Community Safety Partnership (part of the District Council).  The Community Safety Partnership will commission an independent Chair and Author for the DHR and organize a panel of appropriate professionals (membership dependent on the case).” (Cambridgeshire &amp; Peterborough DASV Partnership)</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799204785"/>
                  </a:ext>
                </a:extLst>
              </a:tr>
              <a:tr h="156980">
                <a:tc>
                  <a:txBody>
                    <a:bodyPr/>
                    <a:lstStyle/>
                    <a:p>
                      <a:pPr>
                        <a:lnSpc>
                          <a:spcPct val="115000"/>
                        </a:lnSpc>
                        <a:spcAft>
                          <a:spcPts val="1000"/>
                        </a:spcAft>
                        <a:buNone/>
                      </a:pPr>
                      <a:r>
                        <a:rPr lang="en-GB" sz="1100">
                          <a:effectLst/>
                        </a:rPr>
                        <a:t>ED</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Emergency Department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93820260"/>
                  </a:ext>
                </a:extLst>
              </a:tr>
              <a:tr h="156980">
                <a:tc>
                  <a:txBody>
                    <a:bodyPr/>
                    <a:lstStyle/>
                    <a:p>
                      <a:pPr>
                        <a:lnSpc>
                          <a:spcPct val="115000"/>
                        </a:lnSpc>
                        <a:spcAft>
                          <a:spcPts val="1000"/>
                        </a:spcAft>
                        <a:buNone/>
                      </a:pPr>
                      <a:r>
                        <a:rPr lang="en-GB" sz="1100">
                          <a:effectLst/>
                        </a:rPr>
                        <a:t>Hate Crime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 hate crime is any criminal offence which is perceived by the victim, or anybody else, to be motivated by hostility or prejudice towards someone’s: race, religion, sexual orientation, transgender identity, disability. These aspects are known as ‘protected characteristics’. A hate crime can include verbal abuse, intimidation, threats, harassment, assault and damage to property. A hate incident is behaviour which isn’t a crime, but which is perceived by the victim, or anybody else, to be motivated by hostility or prejudice based on the 5 protected characteristics.” (HM Government)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905039471"/>
                  </a:ext>
                </a:extLst>
              </a:tr>
              <a:tr h="156980">
                <a:tc>
                  <a:txBody>
                    <a:bodyPr/>
                    <a:lstStyle/>
                    <a:p>
                      <a:pPr>
                        <a:lnSpc>
                          <a:spcPct val="115000"/>
                        </a:lnSpc>
                        <a:spcAft>
                          <a:spcPts val="1000"/>
                        </a:spcAft>
                        <a:buNone/>
                      </a:pPr>
                      <a:r>
                        <a:rPr lang="en-GB" sz="1100">
                          <a:effectLst/>
                        </a:rPr>
                        <a:t>HMICFRS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Her Majesty’s Inspectorate of Constabulary and Fire &amp; Rescue Services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193247656"/>
                  </a:ext>
                </a:extLst>
              </a:tr>
            </a:tbl>
          </a:graphicData>
        </a:graphic>
      </p:graphicFrame>
      <p:sp>
        <p:nvSpPr>
          <p:cNvPr id="3" name="Action Button: Go Home 2">
            <a:hlinkClick r:id="rId2" action="ppaction://hlinksldjump" highlightClick="1"/>
            <a:extLst>
              <a:ext uri="{FF2B5EF4-FFF2-40B4-BE49-F238E27FC236}">
                <a16:creationId xmlns:a16="http://schemas.microsoft.com/office/drawing/2014/main" id="{060B3FD6-F55E-517B-BC5D-A1CC4A3FBBDD}"/>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9796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4F93-4D81-018A-9583-74CFE893C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F4DC2-CCD3-EBFB-EEE9-1DAF37F6CFC0}"/>
              </a:ext>
            </a:extLst>
          </p:cNvPr>
          <p:cNvSpPr>
            <a:spLocks noGrp="1"/>
          </p:cNvSpPr>
          <p:nvPr>
            <p:ph type="title"/>
          </p:nvPr>
        </p:nvSpPr>
        <p:spPr/>
        <p:txBody>
          <a:bodyPr/>
          <a:lstStyle/>
          <a:p>
            <a:r>
              <a:rPr lang="en-GB"/>
              <a:t>11. Glossary</a:t>
            </a:r>
          </a:p>
        </p:txBody>
      </p:sp>
      <p:graphicFrame>
        <p:nvGraphicFramePr>
          <p:cNvPr id="4" name="Table 3">
            <a:extLst>
              <a:ext uri="{FF2B5EF4-FFF2-40B4-BE49-F238E27FC236}">
                <a16:creationId xmlns:a16="http://schemas.microsoft.com/office/drawing/2014/main" id="{21142F7F-5912-C57E-4B46-3502F8609B73}"/>
              </a:ext>
            </a:extLst>
          </p:cNvPr>
          <p:cNvGraphicFramePr>
            <a:graphicFrameLocks noGrp="1"/>
          </p:cNvGraphicFramePr>
          <p:nvPr>
            <p:extLst>
              <p:ext uri="{D42A27DB-BD31-4B8C-83A1-F6EECF244321}">
                <p14:modId xmlns:p14="http://schemas.microsoft.com/office/powerpoint/2010/main" val="2393305174"/>
              </p:ext>
            </p:extLst>
          </p:nvPr>
        </p:nvGraphicFramePr>
        <p:xfrm>
          <a:off x="223838" y="1192941"/>
          <a:ext cx="11638647" cy="4379067"/>
        </p:xfrm>
        <a:graphic>
          <a:graphicData uri="http://schemas.openxmlformats.org/drawingml/2006/table">
            <a:tbl>
              <a:tblPr firstRow="1" bandRow="1">
                <a:tableStyleId>{5C22544A-7EE6-4342-B048-85BDC9FD1C3A}</a:tableStyleId>
              </a:tblPr>
              <a:tblGrid>
                <a:gridCol w="5804822">
                  <a:extLst>
                    <a:ext uri="{9D8B030D-6E8A-4147-A177-3AD203B41FA5}">
                      <a16:colId xmlns:a16="http://schemas.microsoft.com/office/drawing/2014/main" val="2182992523"/>
                    </a:ext>
                  </a:extLst>
                </a:gridCol>
                <a:gridCol w="5833825">
                  <a:extLst>
                    <a:ext uri="{9D8B030D-6E8A-4147-A177-3AD203B41FA5}">
                      <a16:colId xmlns:a16="http://schemas.microsoft.com/office/drawing/2014/main" val="391341905"/>
                    </a:ext>
                  </a:extLst>
                </a:gridCol>
              </a:tblGrid>
              <a:tr h="223940">
                <a:tc>
                  <a:txBody>
                    <a:bodyPr/>
                    <a:lstStyle/>
                    <a:p>
                      <a:pPr>
                        <a:lnSpc>
                          <a:spcPct val="115000"/>
                        </a:lnSpc>
                        <a:spcAft>
                          <a:spcPts val="1000"/>
                        </a:spcAft>
                        <a:buNone/>
                      </a:pPr>
                      <a:r>
                        <a:rPr lang="en-GB" sz="1100">
                          <a:effectLst/>
                          <a:latin typeface="+mn-lt"/>
                        </a:rPr>
                        <a:t>Term/acronym</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Definition</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26837348"/>
                  </a:ext>
                </a:extLst>
              </a:tr>
              <a:tr h="958152">
                <a:tc>
                  <a:txBody>
                    <a:bodyPr/>
                    <a:lstStyle/>
                    <a:p>
                      <a:pPr>
                        <a:lnSpc>
                          <a:spcPct val="115000"/>
                        </a:lnSpc>
                        <a:spcAft>
                          <a:spcPts val="1000"/>
                        </a:spcAft>
                        <a:buNone/>
                      </a:pPr>
                      <a:r>
                        <a:rPr lang="en-GB" sz="1100">
                          <a:effectLst/>
                          <a:latin typeface="+mn-lt"/>
                        </a:rPr>
                        <a:t>Modern Slavery</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“Modern slavery is a complex crime that covers all forms of slavery, trafficking and exploitation. Trafficking includes transporting, recruiting or harbouring an individual with a view to them being exploited. Modern slavery crimes may involve, or take place alongside, a wide range of abuses and other criminal offences such as grievous bodily harm, assault, rape or child sexual abuse. Victims of modern slavery can be men, women and children of any age across the world. There is an assumption that victims of modern slavery are often trafficked to the UK from other countries, but residents of the UK are also among the victims that are exploited in the UK and other countries.” (ONS, 2020)</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66038788"/>
                  </a:ext>
                </a:extLst>
              </a:tr>
              <a:tr h="958152">
                <a:tc>
                  <a:txBody>
                    <a:bodyPr/>
                    <a:lstStyle/>
                    <a:p>
                      <a:pPr>
                        <a:lnSpc>
                          <a:spcPct val="115000"/>
                        </a:lnSpc>
                        <a:spcAft>
                          <a:spcPts val="1000"/>
                        </a:spcAft>
                        <a:buNone/>
                      </a:pPr>
                      <a:r>
                        <a:rPr lang="en-GB" sz="1100">
                          <a:effectLst/>
                          <a:latin typeface="+mn-lt"/>
                        </a:rPr>
                        <a:t>National Referral Mechanism (for Modern slavery) (NRM)</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“The National Referral Mechanism (NRM) is a framework for identifying and referring potential victims of modern slavery and ensuring they receive the appropriate support”. Only staff at designated first responder organisations can make online NRM or Duty to Notify (</a:t>
                      </a:r>
                      <a:r>
                        <a:rPr lang="en-GB" sz="1100" err="1">
                          <a:effectLst/>
                          <a:latin typeface="+mn-lt"/>
                        </a:rPr>
                        <a:t>DtN</a:t>
                      </a:r>
                      <a:r>
                        <a:rPr lang="en-GB" sz="1100">
                          <a:effectLst/>
                          <a:latin typeface="+mn-lt"/>
                        </a:rPr>
                        <a:t>) referral. An NRM referral is made for those under 18, and for adults who have consented to be referred. A </a:t>
                      </a:r>
                      <a:r>
                        <a:rPr lang="en-GB" sz="1100" err="1">
                          <a:effectLst/>
                          <a:latin typeface="+mn-lt"/>
                        </a:rPr>
                        <a:t>DtN</a:t>
                      </a:r>
                      <a:r>
                        <a:rPr lang="en-GB" sz="1100">
                          <a:effectLst/>
                          <a:latin typeface="+mn-lt"/>
                        </a:rPr>
                        <a:t> referral is for those who have not consented to a NRM referral (Home Office; UK Visas and Immigration, 2022)</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3618317520"/>
                  </a:ext>
                </a:extLst>
              </a:tr>
              <a:tr h="223940">
                <a:tc>
                  <a:txBody>
                    <a:bodyPr/>
                    <a:lstStyle/>
                    <a:p>
                      <a:pPr>
                        <a:lnSpc>
                          <a:spcPct val="115000"/>
                        </a:lnSpc>
                        <a:spcAft>
                          <a:spcPts val="1000"/>
                        </a:spcAft>
                        <a:buNone/>
                      </a:pPr>
                      <a:r>
                        <a:rPr lang="en-GB" sz="1100">
                          <a:effectLst/>
                          <a:latin typeface="+mn-lt"/>
                        </a:rPr>
                        <a:t>ONS</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Office for National Statistics</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54910602"/>
                  </a:ext>
                </a:extLst>
              </a:tr>
              <a:tr h="223940">
                <a:tc>
                  <a:txBody>
                    <a:bodyPr/>
                    <a:lstStyle/>
                    <a:p>
                      <a:pPr>
                        <a:lnSpc>
                          <a:spcPct val="115000"/>
                        </a:lnSpc>
                        <a:spcAft>
                          <a:spcPts val="1000"/>
                        </a:spcAft>
                        <a:buNone/>
                      </a:pPr>
                      <a:r>
                        <a:rPr lang="en-GB" sz="1100">
                          <a:effectLst/>
                          <a:latin typeface="+mn-lt"/>
                        </a:rPr>
                        <a:t>PIT</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Policy and Insight Team (formerly the Cambridgeshire Research Group)</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969083725"/>
                  </a:ext>
                </a:extLst>
              </a:tr>
              <a:tr h="223940">
                <a:tc>
                  <a:txBody>
                    <a:bodyPr/>
                    <a:lstStyle/>
                    <a:p>
                      <a:pPr>
                        <a:lnSpc>
                          <a:spcPct val="115000"/>
                        </a:lnSpc>
                        <a:spcAft>
                          <a:spcPts val="1000"/>
                        </a:spcAft>
                        <a:buNone/>
                      </a:pPr>
                      <a:r>
                        <a:rPr lang="en-GB" sz="1100">
                          <a:effectLst/>
                          <a:latin typeface="+mn-lt"/>
                          <a:ea typeface="Calibri" panose="020F0502020204030204" pitchFamily="34" charset="0"/>
                          <a:cs typeface="Arial" panose="020B0604020202020204" pitchFamily="34" charset="0"/>
                        </a:rPr>
                        <a:t>SVD</a:t>
                      </a:r>
                    </a:p>
                  </a:txBody>
                  <a:tcPr marL="9681" marR="9681" marT="0" marB="0"/>
                </a:tc>
                <a:tc>
                  <a:txBody>
                    <a:bodyPr/>
                    <a:lstStyle/>
                    <a:p>
                      <a:pPr>
                        <a:lnSpc>
                          <a:spcPct val="115000"/>
                        </a:lnSpc>
                        <a:spcAft>
                          <a:spcPts val="1000"/>
                        </a:spcAft>
                        <a:buNone/>
                      </a:pPr>
                      <a:r>
                        <a:rPr lang="en-GB" sz="1100">
                          <a:effectLst/>
                          <a:latin typeface="+mn-lt"/>
                          <a:ea typeface="Calibri" panose="020F0502020204030204" pitchFamily="34" charset="0"/>
                          <a:cs typeface="Arial" panose="020B0604020202020204" pitchFamily="34" charset="0"/>
                        </a:rPr>
                        <a:t>Serious Violence Duty</a:t>
                      </a:r>
                    </a:p>
                  </a:txBody>
                  <a:tcPr marL="9681" marR="9681" marT="0" marB="0"/>
                </a:tc>
                <a:extLst>
                  <a:ext uri="{0D108BD9-81ED-4DB2-BD59-A6C34878D82A}">
                    <a16:rowId xmlns:a16="http://schemas.microsoft.com/office/drawing/2014/main" val="2064124963"/>
                  </a:ext>
                </a:extLst>
              </a:tr>
              <a:tr h="223940">
                <a:tc>
                  <a:txBody>
                    <a:bodyPr/>
                    <a:lstStyle/>
                    <a:p>
                      <a:pPr>
                        <a:lnSpc>
                          <a:spcPct val="115000"/>
                        </a:lnSpc>
                        <a:spcAft>
                          <a:spcPts val="1000"/>
                        </a:spcAft>
                        <a:buNone/>
                      </a:pPr>
                      <a:r>
                        <a:rPr lang="en-GB" sz="1100">
                          <a:effectLst/>
                          <a:latin typeface="+mn-lt"/>
                        </a:rPr>
                        <a:t>Ward</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Wards (or electoral wards), are geographical areas used to elect local authority councillors (ONS, 2023c).</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161692577"/>
                  </a:ext>
                </a:extLst>
              </a:tr>
              <a:tr h="223940">
                <a:tc>
                  <a:txBody>
                    <a:bodyPr/>
                    <a:lstStyle/>
                    <a:p>
                      <a:pPr>
                        <a:lnSpc>
                          <a:spcPct val="115000"/>
                        </a:lnSpc>
                        <a:spcAft>
                          <a:spcPts val="1000"/>
                        </a:spcAft>
                        <a:buNone/>
                      </a:pPr>
                      <a:r>
                        <a:rPr lang="en-GB" sz="1100">
                          <a:effectLst/>
                          <a:latin typeface="+mn-lt"/>
                        </a:rPr>
                        <a:t>YE</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Year Ending</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135971279"/>
                  </a:ext>
                </a:extLst>
              </a:tr>
              <a:tr h="223940">
                <a:tc>
                  <a:txBody>
                    <a:bodyPr/>
                    <a:lstStyle/>
                    <a:p>
                      <a:pPr>
                        <a:lnSpc>
                          <a:spcPct val="115000"/>
                        </a:lnSpc>
                        <a:spcAft>
                          <a:spcPts val="1000"/>
                        </a:spcAft>
                        <a:buNone/>
                      </a:pPr>
                      <a:r>
                        <a:rPr lang="en-GB" sz="1100">
                          <a:effectLst/>
                          <a:latin typeface="+mn-lt"/>
                        </a:rPr>
                        <a:t>YJS</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Youth Justice Service</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522174437"/>
                  </a:ext>
                </a:extLst>
              </a:tr>
            </a:tbl>
          </a:graphicData>
        </a:graphic>
      </p:graphicFrame>
      <p:sp>
        <p:nvSpPr>
          <p:cNvPr id="3" name="Action Button: Go Home 2">
            <a:hlinkClick r:id="rId2" action="ppaction://hlinksldjump" highlightClick="1"/>
            <a:extLst>
              <a:ext uri="{FF2B5EF4-FFF2-40B4-BE49-F238E27FC236}">
                <a16:creationId xmlns:a16="http://schemas.microsoft.com/office/drawing/2014/main" id="{2A3247E4-DD82-9DDB-541A-EF90C3715EE4}"/>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994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FA58B-F86B-B826-F19F-38A303644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063C4-77EE-D2AD-FAEA-7685ECECBBEB}"/>
              </a:ext>
            </a:extLst>
          </p:cNvPr>
          <p:cNvSpPr>
            <a:spLocks noGrp="1"/>
          </p:cNvSpPr>
          <p:nvPr>
            <p:ph type="title"/>
          </p:nvPr>
        </p:nvSpPr>
        <p:spPr>
          <a:xfrm>
            <a:off x="633413" y="465364"/>
            <a:ext cx="10515600" cy="563336"/>
          </a:xfrm>
        </p:spPr>
        <p:txBody>
          <a:bodyPr/>
          <a:lstStyle/>
          <a:p>
            <a:r>
              <a:rPr lang="en-GB" sz="4000"/>
              <a:t>2.2 </a:t>
            </a:r>
            <a:r>
              <a:rPr lang="en-GB"/>
              <a:t>Executive</a:t>
            </a:r>
            <a:r>
              <a:rPr lang="en-GB" sz="4000"/>
              <a:t> Summary – Key Findings</a:t>
            </a:r>
          </a:p>
        </p:txBody>
      </p:sp>
      <p:sp>
        <p:nvSpPr>
          <p:cNvPr id="6" name="Action Button: Go Home 5">
            <a:hlinkClick r:id="rId3" action="ppaction://hlinksldjump" highlightClick="1"/>
            <a:extLst>
              <a:ext uri="{FF2B5EF4-FFF2-40B4-BE49-F238E27FC236}">
                <a16:creationId xmlns:a16="http://schemas.microsoft.com/office/drawing/2014/main" id="{65D814B4-DD50-87AD-E791-F009521C82BF}"/>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C1090FD2-70EC-2C74-BA76-89B7229C3727}"/>
              </a:ext>
            </a:extLst>
          </p:cNvPr>
          <p:cNvSpPr>
            <a:spLocks noGrp="1"/>
          </p:cNvSpPr>
          <p:nvPr>
            <p:ph idx="1"/>
          </p:nvPr>
        </p:nvSpPr>
        <p:spPr>
          <a:xfrm>
            <a:off x="274864" y="1150484"/>
            <a:ext cx="11642271" cy="5330597"/>
          </a:xfrm>
        </p:spPr>
        <p:txBody>
          <a:bodyPr numCol="1"/>
          <a:lstStyle/>
          <a:p>
            <a:pPr marL="0" indent="0">
              <a:buNone/>
            </a:pPr>
            <a:r>
              <a:rPr lang="en-GB" sz="1600" u="sng"/>
              <a:t>VAP (continued)</a:t>
            </a:r>
          </a:p>
          <a:p>
            <a:pPr lvl="1"/>
            <a:r>
              <a:rPr lang="en-GB" sz="1600"/>
              <a:t>DA marked violence without injury increased by 5% in the last year (+25).</a:t>
            </a:r>
          </a:p>
          <a:p>
            <a:r>
              <a:rPr lang="en-GB" sz="1600"/>
              <a:t>Knife crime and possession of weapons also saw increases in the last year.</a:t>
            </a:r>
          </a:p>
          <a:p>
            <a:pPr lvl="1"/>
            <a:r>
              <a:rPr lang="en-GB" sz="1600"/>
              <a:t>In the last year, knife crime marked offences have increased by 6% (+7 offences). Despite the increasing trend, offence counts still remain lower than 2022. In contrast, at a national level, knife-enabled crime recorded by the police saw a 9% decrease between YE September 2024 and YE September 2025.</a:t>
            </a:r>
          </a:p>
          <a:p>
            <a:pPr lvl="1"/>
            <a:r>
              <a:rPr lang="en-GB" sz="1600"/>
              <a:t>In 2025, possession of weapon offences reached highest counts seen across the last four years at 136. This was a 20% increase on the previous year (+23 offences).</a:t>
            </a:r>
          </a:p>
          <a:p>
            <a:r>
              <a:rPr lang="en-GB" sz="1600"/>
              <a:t>Youth Justice Service (YJS) data shows that VAP has consistently been the most common offence type in Fenland between 2022 and 2025. It made up 36% of all offences.</a:t>
            </a:r>
          </a:p>
          <a:p>
            <a:pPr marL="0" indent="0">
              <a:buNone/>
            </a:pPr>
            <a:r>
              <a:rPr lang="en-GB" sz="1600" u="sng"/>
              <a:t>Sexual offences (and </a:t>
            </a:r>
            <a:r>
              <a:rPr lang="en-GB" sz="1600" u="sng" err="1"/>
              <a:t>Misc</a:t>
            </a:r>
            <a:r>
              <a:rPr lang="en-GB" sz="1600" u="sng"/>
              <a:t> crimes against society)</a:t>
            </a:r>
          </a:p>
          <a:p>
            <a:r>
              <a:rPr lang="en-GB" sz="1600"/>
              <a:t>Fenland has had the highest rate of sexual offences per 1,000 population of all districts in Cambridgeshire between 2023 and 2025. It currently has a rate of 3.7 compared to a rate of 2.8 in Cambridgeshire.</a:t>
            </a:r>
          </a:p>
          <a:p>
            <a:r>
              <a:rPr lang="en-GB" sz="1600"/>
              <a:t>Sexual offences have seen a notable increase between 2024 and 2025, from 329 to 398 (+21%), reaching the highest count in the last four years after three years of fluctuations.</a:t>
            </a:r>
          </a:p>
          <a:p>
            <a:pPr lvl="1"/>
            <a:r>
              <a:rPr lang="en-GB" sz="1600"/>
              <a:t>Rape offences increased by 26% (+23) between 2024 and 2025.</a:t>
            </a:r>
          </a:p>
          <a:p>
            <a:pPr lvl="1"/>
            <a:r>
              <a:rPr lang="en-GB" sz="1600"/>
              <a:t>Other sexual offences increase by 19% (+46) between 2024 and 2025.</a:t>
            </a:r>
          </a:p>
          <a:p>
            <a:r>
              <a:rPr lang="en-GB" sz="1600"/>
              <a:t>Sexual offences accounted for the second highest proportion of DA marked offences (6%); this proportion has increased over the last 4 years (from 4% in 2022 to 6% in 2025). </a:t>
            </a:r>
          </a:p>
          <a:p>
            <a:pPr lvl="1"/>
            <a:endParaRPr lang="en-GB" sz="1600"/>
          </a:p>
        </p:txBody>
      </p:sp>
    </p:spTree>
    <p:extLst>
      <p:ext uri="{BB962C8B-B14F-4D97-AF65-F5344CB8AC3E}">
        <p14:creationId xmlns:p14="http://schemas.microsoft.com/office/powerpoint/2010/main" val="147216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570BE-2100-D9F4-3018-7812AC70D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9903E-E009-26D4-D99E-AE9401B30AF5}"/>
              </a:ext>
            </a:extLst>
          </p:cNvPr>
          <p:cNvSpPr>
            <a:spLocks noGrp="1"/>
          </p:cNvSpPr>
          <p:nvPr>
            <p:ph type="title"/>
          </p:nvPr>
        </p:nvSpPr>
        <p:spPr>
          <a:xfrm>
            <a:off x="633413" y="465364"/>
            <a:ext cx="10515600" cy="563336"/>
          </a:xfrm>
        </p:spPr>
        <p:txBody>
          <a:bodyPr/>
          <a:lstStyle/>
          <a:p>
            <a:r>
              <a:rPr lang="en-GB" sz="4000"/>
              <a:t>2.2 </a:t>
            </a:r>
            <a:r>
              <a:rPr lang="en-GB"/>
              <a:t>Executive</a:t>
            </a:r>
            <a:r>
              <a:rPr lang="en-GB" sz="4000"/>
              <a:t> Summary – Key Findings</a:t>
            </a:r>
          </a:p>
        </p:txBody>
      </p:sp>
      <p:sp>
        <p:nvSpPr>
          <p:cNvPr id="6" name="Action Button: Go Home 5">
            <a:hlinkClick r:id="rId3" action="ppaction://hlinksldjump" highlightClick="1"/>
            <a:extLst>
              <a:ext uri="{FF2B5EF4-FFF2-40B4-BE49-F238E27FC236}">
                <a16:creationId xmlns:a16="http://schemas.microsoft.com/office/drawing/2014/main" id="{FEDA9681-77E7-90CC-3736-D93237648C02}"/>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39FD7955-1AFF-FFAF-6EB9-E50C966FED9D}"/>
              </a:ext>
            </a:extLst>
          </p:cNvPr>
          <p:cNvSpPr>
            <a:spLocks noGrp="1"/>
          </p:cNvSpPr>
          <p:nvPr>
            <p:ph idx="1"/>
          </p:nvPr>
        </p:nvSpPr>
        <p:spPr>
          <a:xfrm>
            <a:off x="274864" y="1150484"/>
            <a:ext cx="11642271" cy="5330597"/>
          </a:xfrm>
        </p:spPr>
        <p:txBody>
          <a:bodyPr numCol="1"/>
          <a:lstStyle/>
          <a:p>
            <a:pPr marL="0" indent="0">
              <a:buNone/>
            </a:pPr>
            <a:r>
              <a:rPr lang="en-GB" sz="1600" u="sng"/>
              <a:t>Sexual offences (and </a:t>
            </a:r>
            <a:r>
              <a:rPr lang="en-GB" sz="1600" u="sng" err="1"/>
              <a:t>Misc</a:t>
            </a:r>
            <a:r>
              <a:rPr lang="en-GB" sz="1600" u="sng"/>
              <a:t> crimes against society) (continued)</a:t>
            </a:r>
          </a:p>
          <a:p>
            <a:r>
              <a:rPr lang="en-GB" sz="1600" err="1"/>
              <a:t>Misc</a:t>
            </a:r>
            <a:r>
              <a:rPr lang="en-GB" sz="1600"/>
              <a:t> crimes against society has been included because of an overlap its relation to sexual offences.</a:t>
            </a:r>
          </a:p>
          <a:p>
            <a:pPr lvl="1"/>
            <a:r>
              <a:rPr lang="en-GB" sz="1600"/>
              <a:t>Between 2022 and 2024, </a:t>
            </a:r>
            <a:r>
              <a:rPr lang="en-GB" sz="1600" err="1"/>
              <a:t>Misc</a:t>
            </a:r>
            <a:r>
              <a:rPr lang="en-GB" sz="1600"/>
              <a:t> crimes against society offence counts saw small incremental increases. In the last year, offence counts increased by 26% (+69 offences). This meant that counts reached the highest seen in the last four years. </a:t>
            </a:r>
          </a:p>
          <a:p>
            <a:pPr lvl="1"/>
            <a:r>
              <a:rPr lang="en-GB" sz="1600"/>
              <a:t>The highest proportion was accounted for by the short title of ‘take or to make or to distribute indecent photographs or pseudo- photographs, of children’, at 32%. Home office counting rules currently categorise this offence under </a:t>
            </a:r>
            <a:r>
              <a:rPr lang="en-GB" sz="1600" err="1"/>
              <a:t>Misc</a:t>
            </a:r>
            <a:r>
              <a:rPr lang="en-GB" sz="1600"/>
              <a:t> crimes against society.</a:t>
            </a:r>
          </a:p>
          <a:p>
            <a:r>
              <a:rPr lang="en-GB" sz="1600"/>
              <a:t>Youth Justice Service (YJS) data shows that sexual offences currently make up 5% of all offences in 2025. It has ranged from 3% to 7% between 2022 and 2025.</a:t>
            </a:r>
          </a:p>
          <a:p>
            <a:pPr marL="0" indent="0">
              <a:buNone/>
            </a:pPr>
            <a:r>
              <a:rPr lang="en-GB" sz="1600" u="sng"/>
              <a:t>Domestic abuse</a:t>
            </a:r>
          </a:p>
          <a:p>
            <a:r>
              <a:rPr lang="en-GB" sz="1600"/>
              <a:t>Fenland has consistently had the highest rate of domestic abuse offences per 1,000 population of all districts in Cambridgeshire between 2022 and 2025. It currently has a rate of 23.0 compared to a rate of 16.7 in Cambridgeshire.</a:t>
            </a:r>
          </a:p>
          <a:p>
            <a:r>
              <a:rPr lang="en-GB" sz="1600"/>
              <a:t>Overall, domestic abuse (DA) crimes and incidents saw a 13% increase between 2024 and 2025 (+288).</a:t>
            </a:r>
          </a:p>
          <a:p>
            <a:pPr lvl="1"/>
            <a:r>
              <a:rPr lang="en-GB" sz="1600"/>
              <a:t>DA marked crimes increased between 2024 and 2025 (+11%, +147 crimes); this was after year-on-year decreases between 2022 and 2024. </a:t>
            </a:r>
          </a:p>
          <a:p>
            <a:r>
              <a:rPr lang="en-GB" sz="1600"/>
              <a:t>As mentioned before, VAP has been consistently the crime type with highest proportion for DA related offences with 77% in 2025. Sexual offences accounted for the second highest proportion at 6%.</a:t>
            </a:r>
          </a:p>
          <a:p>
            <a:pPr lvl="1"/>
            <a:endParaRPr lang="en-GB" sz="1600"/>
          </a:p>
          <a:p>
            <a:endParaRPr lang="en-GB" sz="1600"/>
          </a:p>
          <a:p>
            <a:pPr lvl="1"/>
            <a:endParaRPr lang="en-GB" sz="1600"/>
          </a:p>
        </p:txBody>
      </p:sp>
    </p:spTree>
    <p:extLst>
      <p:ext uri="{BB962C8B-B14F-4D97-AF65-F5344CB8AC3E}">
        <p14:creationId xmlns:p14="http://schemas.microsoft.com/office/powerpoint/2010/main" val="309789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F1B7D-5933-44CA-0C03-BEF3618F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96E33-169D-406D-B1C6-C50B1E7D271D}"/>
              </a:ext>
            </a:extLst>
          </p:cNvPr>
          <p:cNvSpPr>
            <a:spLocks noGrp="1"/>
          </p:cNvSpPr>
          <p:nvPr>
            <p:ph type="title"/>
          </p:nvPr>
        </p:nvSpPr>
        <p:spPr>
          <a:xfrm>
            <a:off x="633413" y="465364"/>
            <a:ext cx="10515600" cy="563336"/>
          </a:xfrm>
        </p:spPr>
        <p:txBody>
          <a:bodyPr/>
          <a:lstStyle/>
          <a:p>
            <a:r>
              <a:rPr lang="en-GB" sz="4000"/>
              <a:t>2.2 </a:t>
            </a:r>
            <a:r>
              <a:rPr lang="en-GB"/>
              <a:t>Executive</a:t>
            </a:r>
            <a:r>
              <a:rPr lang="en-GB" sz="4000"/>
              <a:t> Summary – Key Findings</a:t>
            </a:r>
          </a:p>
        </p:txBody>
      </p:sp>
      <p:sp>
        <p:nvSpPr>
          <p:cNvPr id="6" name="Action Button: Go Home 5">
            <a:hlinkClick r:id="rId3" action="ppaction://hlinksldjump" highlightClick="1"/>
            <a:extLst>
              <a:ext uri="{FF2B5EF4-FFF2-40B4-BE49-F238E27FC236}">
                <a16:creationId xmlns:a16="http://schemas.microsoft.com/office/drawing/2014/main" id="{6B970975-FC31-B811-4073-F2ACD765E55C}"/>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AB9C2785-420E-C23C-3821-EE3E1AD094D6}"/>
              </a:ext>
            </a:extLst>
          </p:cNvPr>
          <p:cNvSpPr>
            <a:spLocks noGrp="1"/>
          </p:cNvSpPr>
          <p:nvPr>
            <p:ph idx="1"/>
          </p:nvPr>
        </p:nvSpPr>
        <p:spPr>
          <a:xfrm>
            <a:off x="274864" y="1150484"/>
            <a:ext cx="11642271" cy="5330597"/>
          </a:xfrm>
        </p:spPr>
        <p:txBody>
          <a:bodyPr numCol="1"/>
          <a:lstStyle/>
          <a:p>
            <a:pPr marL="0" indent="0">
              <a:buNone/>
            </a:pPr>
            <a:r>
              <a:rPr lang="en-GB" sz="1600" u="sng"/>
              <a:t>ASB</a:t>
            </a:r>
          </a:p>
          <a:p>
            <a:r>
              <a:rPr lang="en-GB" sz="1600"/>
              <a:t>Fenland has consistently had the second highest rate of ASB per 1,000 population of all districts in Cambridgeshire between 2022 and 2025 after Cambridge City. It currently has a rate of 16.4 compared to a rate of 16.5 in Cambridge City and 13.6 in Cambridgeshire.</a:t>
            </a:r>
          </a:p>
          <a:p>
            <a:r>
              <a:rPr lang="en-GB" sz="1600"/>
              <a:t>Between 2024 and 2025, ASB incidents increased by 20% (+289 incidents), counts in 2025 have remained the highest in the last four years.</a:t>
            </a:r>
          </a:p>
          <a:p>
            <a:pPr lvl="1"/>
            <a:r>
              <a:rPr lang="en-GB" sz="1600"/>
              <a:t>This change was driven by increase in ‘nuisance’ ASB, and ‘Environmental’ ASB, which between 2024 and 2025, increased by 20% (+237 incidents) and 66% (+65 incidents) respectively.</a:t>
            </a:r>
          </a:p>
          <a:p>
            <a:r>
              <a:rPr lang="en-GB" sz="1600"/>
              <a:t>Youth-related ASB decreased from 2022 to 2024, but between 2024 and 2025, youth-related ASB have increased by 34% (+101 incidents).</a:t>
            </a:r>
          </a:p>
          <a:p>
            <a:pPr lvl="1"/>
            <a:r>
              <a:rPr lang="en-GB" sz="1600"/>
              <a:t>Nuisance ASB has accounted for 84% of all youth-related ASB in 2025, which is similar to the previous year. Between 2024 and 2025, Nuisance ASB increased by 36% (+88 incidents).</a:t>
            </a:r>
          </a:p>
          <a:p>
            <a:r>
              <a:rPr lang="en-GB" sz="1600"/>
              <a:t>For Youth ASB, Fenland has consistently had the highest rate of Youth ASB per 1,000 population of all districts in Cambridgeshire between 2022 and 2025. It currently has a rate of 3.7 compared to 2.8 in Cambridgeshire.</a:t>
            </a:r>
          </a:p>
          <a:p>
            <a:pPr marL="0" indent="0">
              <a:buNone/>
            </a:pPr>
            <a:endParaRPr lang="en-GB" sz="1600"/>
          </a:p>
          <a:p>
            <a:endParaRPr lang="en-GB" sz="1600"/>
          </a:p>
          <a:p>
            <a:pPr lvl="1"/>
            <a:endParaRPr lang="en-GB" sz="1600"/>
          </a:p>
        </p:txBody>
      </p:sp>
    </p:spTree>
    <p:extLst>
      <p:ext uri="{BB962C8B-B14F-4D97-AF65-F5344CB8AC3E}">
        <p14:creationId xmlns:p14="http://schemas.microsoft.com/office/powerpoint/2010/main" val="1084204712"/>
      </p:ext>
    </p:extLst>
  </p:cSld>
  <p:clrMapOvr>
    <a:masterClrMapping/>
  </p:clrMapOvr>
</p:sld>
</file>

<file path=ppt/theme/theme1.xml><?xml version="1.0" encoding="utf-8"?>
<a:theme xmlns:a="http://schemas.openxmlformats.org/drawingml/2006/main" name="CCC Powerpoint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owerpoint Theme" id="{78830DB7-D01F-4433-BE75-DEBD1E092EEB}" vid="{9CA837A1-15EC-4E54-B7E8-A85C34B14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23" ma:contentTypeDescription="Create a new document." ma:contentTypeScope="" ma:versionID="ce161b2754a3e75beeafff718254b100">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ec827c578696666a4d4315321b3a6075"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element ref="ns2:Unique_x0020_Area_x0020_ID" minOccurs="0"/>
                <xsd:element ref="ns2:Email_x0020_Address" minOccurs="0"/>
                <xsd:element ref="ns2:Company_x0020_Name" minOccurs="0"/>
                <xsd:element ref="ns2:Officer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Unique_x0020_Area_x0020_ID" ma:index="25" nillable="true" ma:displayName="Unique Area ID" ma:internalName="Unique_x0020_Area_x0020_ID">
      <xsd:simpleType>
        <xsd:restriction base="dms:Text"/>
      </xsd:simpleType>
    </xsd:element>
    <xsd:element name="Email_x0020_Address" ma:index="26" nillable="true" ma:displayName="Email Address" ma:internalName="Email_x0020_Address">
      <xsd:simpleType>
        <xsd:restriction base="dms:Text">
          <xsd:maxLength value="255"/>
        </xsd:restriction>
      </xsd:simpleType>
    </xsd:element>
    <xsd:element name="Company_x0020_Name" ma:index="27" nillable="true" ma:displayName="Company Name" ma:internalName="Company_x0020_Name">
      <xsd:simpleType>
        <xsd:restriction base="dms:Text"/>
      </xsd:simpleType>
    </xsd:element>
    <xsd:element name="Officercomments" ma:index="28" nillable="true" ma:displayName="Officer comments" ma:format="Dropdown" ma:internalName="Officer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2c5561e-d5a1-4761-9d3e-caffcd84e59f" xsi:nil="true"/>
    <lcf76f155ced4ddcb4097134ff3c332f xmlns="38160366-bcfb-49fe-ae5b-ebd90b6ce091">
      <Terms xmlns="http://schemas.microsoft.com/office/infopath/2007/PartnerControls"/>
    </lcf76f155ced4ddcb4097134ff3c332f>
    <TestExpiryDate xmlns="38160366-bcfb-49fe-ae5b-ebd90b6ce091" xsi:nil="true"/>
    <Unique_x0020_Area_x0020_ID xmlns="38160366-bcfb-49fe-ae5b-ebd90b6ce091" xsi:nil="true"/>
    <Email_x0020_Address xmlns="38160366-bcfb-49fe-ae5b-ebd90b6ce091" xsi:nil="true"/>
    <Company_x0020_Name xmlns="38160366-bcfb-49fe-ae5b-ebd90b6ce091" xsi:nil="true"/>
    <Officercomments xmlns="38160366-bcfb-49fe-ae5b-ebd90b6ce0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ACAA42-7FC0-4C63-8883-2095246D5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160366-bcfb-49fe-ae5b-ebd90b6ce091"/>
    <ds:schemaRef ds:uri="d2c5561e-d5a1-4761-9d3e-caffcd84e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F8B9E3-5673-4F8D-8223-DE3C1FDEF93D}">
  <ds:schemaRefs>
    <ds:schemaRef ds:uri="38160366-bcfb-49fe-ae5b-ebd90b6ce091"/>
    <ds:schemaRef ds:uri="d2c5561e-d5a1-4761-9d3e-caffcd84e5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4096BEB-332F-4D94-A2AE-F77326861B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CCC Powerpoint Theme</Template>
  <Application>Microsoft Office PowerPoint</Application>
  <PresentationFormat>Widescreen</PresentationFormat>
  <Slides>69</Slides>
  <Notes>31</Notes>
  <HiddenSlides>0</HiddenSlide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CCC Powerpoint Theme</vt:lpstr>
      <vt:lpstr>Fenland  Strategic Assessment</vt:lpstr>
      <vt:lpstr>Contents</vt:lpstr>
      <vt:lpstr>Contents</vt:lpstr>
      <vt:lpstr>1. Purpose</vt:lpstr>
      <vt:lpstr>2.1 Executive Summary – Overview</vt:lpstr>
      <vt:lpstr>2.2 Executive Summary – Key Findings</vt:lpstr>
      <vt:lpstr>2.2 Executive Summary – Key Findings</vt:lpstr>
      <vt:lpstr>2.2 Executive Summary – Key Findings</vt:lpstr>
      <vt:lpstr>2.2 Executive Summary – Key Findings</vt:lpstr>
      <vt:lpstr>2.3 Executive Summary - Recommendations</vt:lpstr>
      <vt:lpstr>2.3 Executive Summary - Recommendations</vt:lpstr>
      <vt:lpstr>2.3 Executive Summary - Recommendations</vt:lpstr>
      <vt:lpstr>3. CSP Priorities</vt:lpstr>
      <vt:lpstr>3. CSP Priorities</vt:lpstr>
      <vt:lpstr>3. CSP Priorities</vt:lpstr>
      <vt:lpstr>3. CSP Priorities</vt:lpstr>
      <vt:lpstr>4. Statutory Duties</vt:lpstr>
      <vt:lpstr>5. Introduction</vt:lpstr>
      <vt:lpstr>6. Comparison to 2024</vt:lpstr>
      <vt:lpstr>6. Comparison to 2024</vt:lpstr>
      <vt:lpstr>7. Community Safety Trends to Note</vt:lpstr>
      <vt:lpstr>8.1 Crime Overview</vt:lpstr>
      <vt:lpstr>8.2 Commercial Loss</vt:lpstr>
      <vt:lpstr>8.3 Personal Loss</vt:lpstr>
      <vt:lpstr>8.4 Violence Against the Person (VAP)</vt:lpstr>
      <vt:lpstr>8.4 Violence Against the Person (VAP)</vt:lpstr>
      <vt:lpstr>8.4 Violence Against the Person (VAP)</vt:lpstr>
      <vt:lpstr>8.4 Violence Against the Person (VAP)</vt:lpstr>
      <vt:lpstr>8.4 Violence Against the Person (VAP)</vt:lpstr>
      <vt:lpstr>8.4 VAP - Possession of Weapons and Knife Crime</vt:lpstr>
      <vt:lpstr>8.5 Sexual Offences</vt:lpstr>
      <vt:lpstr>8.5 Sexual Offences</vt:lpstr>
      <vt:lpstr>8.5 Sexual Offences</vt:lpstr>
      <vt:lpstr>8.6 Miscellaneous Crimes Against Society</vt:lpstr>
      <vt:lpstr>8.7 Domestic Abuse</vt:lpstr>
      <vt:lpstr>8.7 Domestic Abuse</vt:lpstr>
      <vt:lpstr>8.7 Domestic Abuse</vt:lpstr>
      <vt:lpstr>8.7 Domestic Abuse</vt:lpstr>
      <vt:lpstr>8.8 Modern Slavery</vt:lpstr>
      <vt:lpstr>8.8 Modern Slavery</vt:lpstr>
      <vt:lpstr>8.8 Modern Slavery</vt:lpstr>
      <vt:lpstr>8.9 County Lines</vt:lpstr>
      <vt:lpstr>8.10 Child Sexual Exploitation (CSE)</vt:lpstr>
      <vt:lpstr>8.11 Drug Offences</vt:lpstr>
      <vt:lpstr>8.11 Drug Offences</vt:lpstr>
      <vt:lpstr>8.12 Anti-Social Behaviour (ASB)</vt:lpstr>
      <vt:lpstr>8.12 Anti-Social Behaviour (ASB)</vt:lpstr>
      <vt:lpstr>8.12 Anti-Social Behaviour (ASB)</vt:lpstr>
      <vt:lpstr>8.12 ASB - Youth-related Anti-Social Behaviour (ASB) </vt:lpstr>
      <vt:lpstr>8.12 ASB - Youth-related Anti-Social Behaviour (ASB) </vt:lpstr>
      <vt:lpstr>8.12 ASB - Youth-related Anti-Social Behaviour (ASB) </vt:lpstr>
      <vt:lpstr>8.13 Fires</vt:lpstr>
      <vt:lpstr>8.13 Deliberate Fires</vt:lpstr>
      <vt:lpstr>8.13 Deliberate Fires</vt:lpstr>
      <vt:lpstr>8.14 Probation</vt:lpstr>
      <vt:lpstr>8.14 Probation</vt:lpstr>
      <vt:lpstr>8.15 Youth Justice Service</vt:lpstr>
      <vt:lpstr>8.15 Youth Justice Service</vt:lpstr>
      <vt:lpstr>8.15 Youth Justice Service</vt:lpstr>
      <vt:lpstr>8.16 Offence types that saw no notable change or have decreased in the last year</vt:lpstr>
      <vt:lpstr>8.17 Geographic Analysis</vt:lpstr>
      <vt:lpstr>9. IMD</vt:lpstr>
      <vt:lpstr>9. IMD</vt:lpstr>
      <vt:lpstr>10. Relevant Links</vt:lpstr>
      <vt:lpstr>10. Relevant Links</vt:lpstr>
      <vt:lpstr>10. Relevant Links</vt:lpstr>
      <vt:lpstr>11. Glossary</vt:lpstr>
      <vt:lpstr>11. Glossary</vt:lpstr>
      <vt:lpstr>11. Glossary</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Miles;Michael.Yates@cambridgeshire.gov.uk;Uche.Ezekwueme@cambridgeshire.gov.uk;Leigh.Roberts@cambridgeshire.gov.uk</dc:creator>
  <cp:revision>6</cp:revision>
  <dcterms:created xsi:type="dcterms:W3CDTF">2025-11-06T12:38:18Z</dcterms:created>
  <dcterms:modified xsi:type="dcterms:W3CDTF">2026-05-29T10:00:36Z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