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61"/>
  </p:notesMasterIdLst>
  <p:sldIdLst>
    <p:sldId id="256" r:id="rId5"/>
    <p:sldId id="257" r:id="rId6"/>
    <p:sldId id="308" r:id="rId7"/>
    <p:sldId id="258" r:id="rId8"/>
    <p:sldId id="283" r:id="rId9"/>
    <p:sldId id="320" r:id="rId10"/>
    <p:sldId id="261" r:id="rId11"/>
    <p:sldId id="337" r:id="rId12"/>
    <p:sldId id="338" r:id="rId13"/>
    <p:sldId id="339" r:id="rId14"/>
    <p:sldId id="262" r:id="rId15"/>
    <p:sldId id="265" r:id="rId16"/>
    <p:sldId id="264" r:id="rId17"/>
    <p:sldId id="286" r:id="rId18"/>
    <p:sldId id="312" r:id="rId19"/>
    <p:sldId id="266" r:id="rId20"/>
    <p:sldId id="267" r:id="rId21"/>
    <p:sldId id="317" r:id="rId22"/>
    <p:sldId id="295" r:id="rId23"/>
    <p:sldId id="314" r:id="rId24"/>
    <p:sldId id="269" r:id="rId25"/>
    <p:sldId id="318" r:id="rId26"/>
    <p:sldId id="270" r:id="rId27"/>
    <p:sldId id="271" r:id="rId28"/>
    <p:sldId id="272" r:id="rId29"/>
    <p:sldId id="273" r:id="rId30"/>
    <p:sldId id="274" r:id="rId31"/>
    <p:sldId id="285" r:id="rId32"/>
    <p:sldId id="310" r:id="rId33"/>
    <p:sldId id="288" r:id="rId34"/>
    <p:sldId id="292" r:id="rId35"/>
    <p:sldId id="297" r:id="rId36"/>
    <p:sldId id="309" r:id="rId37"/>
    <p:sldId id="300" r:id="rId38"/>
    <p:sldId id="299" r:id="rId39"/>
    <p:sldId id="298" r:id="rId40"/>
    <p:sldId id="313" r:id="rId41"/>
    <p:sldId id="276" r:id="rId42"/>
    <p:sldId id="278" r:id="rId43"/>
    <p:sldId id="301" r:id="rId44"/>
    <p:sldId id="279" r:id="rId45"/>
    <p:sldId id="302" r:id="rId46"/>
    <p:sldId id="280" r:id="rId47"/>
    <p:sldId id="316" r:id="rId48"/>
    <p:sldId id="282" r:id="rId49"/>
    <p:sldId id="335" r:id="rId50"/>
    <p:sldId id="333" r:id="rId51"/>
    <p:sldId id="336" r:id="rId52"/>
    <p:sldId id="341" r:id="rId53"/>
    <p:sldId id="340" r:id="rId54"/>
    <p:sldId id="294" r:id="rId55"/>
    <p:sldId id="303" r:id="rId56"/>
    <p:sldId id="315" r:id="rId57"/>
    <p:sldId id="311" r:id="rId58"/>
    <p:sldId id="321" r:id="rId59"/>
    <p:sldId id="322" r:id="rId60"/>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27AA852-6583-DF3E-AF12-7C3DA176FF17}" name="Uche Ezekwueme" initials="UE" userId="S::Uche.Ezekwueme@cambridgeshire.gov.uk::0656431d-534f-40c9-bbbe-f71a8128eefc" providerId="AD"/>
  <p188:author id="{CFD29354-E383-51BB-29B6-10695D3DB475}" name="Michael Yates" initials="MY" userId="S::Michael.Yates@cambridgeshire.gov.uk::06a0a663-53fd-4d24-9a36-524d3b59d61e" providerId="AD"/>
  <p188:author id="{14508A64-452C-D305-809B-F2E1442B234B}" name="Jack Hicks" initials="JH" userId="S::Jack.Hicks@cambridgeshire.gov.uk::2b9c6a7b-eab9-4479-83cf-004ae7932934" providerId="AD"/>
  <p188:author id="{4AE7229A-B3FE-0EF3-0F5A-A5C175C10186}" name="Leigh Roberts" initials="LR" userId="S::Leigh.Roberts@cambridgeshire.gov.uk::cf05d133-2b7b-4f25-9223-ee78c0d66fa8" providerId="AD"/>
  <p188:author id="{FC3093FC-FAE4-6800-D6F8-27F1809C8328}" name="Alexandra Miles" initials="AM" userId="S::Alexandra.Miles@cambridgeshire.gov.uk::ab94794a-6e9f-4704-9f25-6cda48cdfd9d"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9509396-4505-6A57-F5F1-0E7B7B6FD0D1}" v="72" dt="2026-05-26T13:46:09.18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280"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microsoft.com/office/2015/10/relationships/revisionInfo" Target="revisionInfo.xml"/><Relationship Id="rId5" Type="http://schemas.openxmlformats.org/officeDocument/2006/relationships/slide" Target="slides/slide1.xml"/><Relationship Id="rId61" Type="http://schemas.openxmlformats.org/officeDocument/2006/relationships/notesMaster" Target="notesMasters/notesMaster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AE9D6D-BCA0-4D2A-AD75-A671E07292E2}" type="datetimeFigureOut">
              <a:rPr lang="en-GB" smtClean="0"/>
              <a:t>29/05/2026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49FAAE-178E-4C68-9200-BB27F4A33DC9}" type="slidenum">
              <a:rPr lang="en-GB" smtClean="0"/>
              <a:t>‹#›</a:t>
            </a:fld>
            <a:endParaRPr lang="en-GB"/>
          </a:p>
        </p:txBody>
      </p:sp>
    </p:spTree>
    <p:extLst>
      <p:ext uri="{BB962C8B-B14F-4D97-AF65-F5344CB8AC3E}">
        <p14:creationId xmlns:p14="http://schemas.microsoft.com/office/powerpoint/2010/main" val="19214510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cambridgeshireinsight.org.uk/communitysafety/community-safety-partnerships/cambridge-city/"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cambridgeshireinsight.org.uk/communitysafety/community-safety-partnerships/cambridge-city/"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C49FAAE-178E-4C68-9200-BB27F4A33DC9}" type="slidenum">
              <a:rPr lang="en-GB" smtClean="0"/>
              <a:t>6</a:t>
            </a:fld>
            <a:endParaRPr lang="en-GB"/>
          </a:p>
        </p:txBody>
      </p:sp>
    </p:spTree>
    <p:extLst>
      <p:ext uri="{BB962C8B-B14F-4D97-AF65-F5344CB8AC3E}">
        <p14:creationId xmlns:p14="http://schemas.microsoft.com/office/powerpoint/2010/main" val="5239425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The decrease seen in YE September 2023 is likely to have been impacted by the change in new Home Office counting rules introduced in April 2023. This was referenced in the previous strategic assessment, which can be found here: </a:t>
            </a:r>
            <a:r>
              <a:rPr lang="en-GB">
                <a:hlinkClick r:id="rId3"/>
              </a:rPr>
              <a:t>Cambridgeshire &amp; Peterborough Insight – Crime &amp; Community Safety – Community Safety Partnerships – Cambridge City</a:t>
            </a: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The increase in incidents could be a result of online incident reporting making it more accessible for people to raise concerns and report incidents.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DARDRs – There were no ongoing or completed Domestic Abuse Related Death Reviews in East Cambridgeshire in 2025.</a:t>
            </a:r>
          </a:p>
          <a:p>
            <a:endParaRPr lang="en-GB"/>
          </a:p>
        </p:txBody>
      </p:sp>
      <p:sp>
        <p:nvSpPr>
          <p:cNvPr id="4" name="Slide Number Placeholder 3"/>
          <p:cNvSpPr>
            <a:spLocks noGrp="1"/>
          </p:cNvSpPr>
          <p:nvPr>
            <p:ph type="sldNum" sz="quarter" idx="5"/>
          </p:nvPr>
        </p:nvSpPr>
        <p:spPr/>
        <p:txBody>
          <a:bodyPr/>
          <a:lstStyle/>
          <a:p>
            <a:fld id="{8C49FAAE-178E-4C68-9200-BB27F4A33DC9}" type="slidenum">
              <a:rPr lang="en-GB" smtClean="0"/>
              <a:t>28</a:t>
            </a:fld>
            <a:endParaRPr lang="en-GB"/>
          </a:p>
        </p:txBody>
      </p:sp>
    </p:spTree>
    <p:extLst>
      <p:ext uri="{BB962C8B-B14F-4D97-AF65-F5344CB8AC3E}">
        <p14:creationId xmlns:p14="http://schemas.microsoft.com/office/powerpoint/2010/main" val="34959474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B247CA-2CCA-0A14-A5D0-AECA69B467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5E342E-229B-2B22-962E-88B1AFE470F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802CCF-7865-18EC-AD37-B6D2A5AB41E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The decrease seen in YE September 2023 is likely to have been impacted by the change in new Home Office counting rules introduced in April 2023. This was referenced in the previous strategic assessment, which can be found here: </a:t>
            </a:r>
            <a:r>
              <a:rPr lang="en-GB">
                <a:hlinkClick r:id="rId3"/>
              </a:rPr>
              <a:t>Cambridgeshire &amp; Peterborough Insight – Crime &amp; Community Safety – Community Safety Partnerships – Cambridge City</a:t>
            </a: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The increase in incidents was said by Cambridgeshire Constabulary to potentially be a result of online incident reporting making it more accessible for people to raise concerns and report incidents.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DARDRs – There were no ongoing or completed Domestic Abuse Related Death Reviews in East Cambridgeshire in 2025.</a:t>
            </a:r>
          </a:p>
          <a:p>
            <a:endParaRPr lang="en-GB"/>
          </a:p>
        </p:txBody>
      </p:sp>
      <p:sp>
        <p:nvSpPr>
          <p:cNvPr id="4" name="Slide Number Placeholder 3">
            <a:extLst>
              <a:ext uri="{FF2B5EF4-FFF2-40B4-BE49-F238E27FC236}">
                <a16:creationId xmlns:a16="http://schemas.microsoft.com/office/drawing/2014/main" id="{7F578BA5-16A9-F0E7-1D65-DBE15D8C40CD}"/>
              </a:ext>
            </a:extLst>
          </p:cNvPr>
          <p:cNvSpPr>
            <a:spLocks noGrp="1"/>
          </p:cNvSpPr>
          <p:nvPr>
            <p:ph type="sldNum" sz="quarter" idx="5"/>
          </p:nvPr>
        </p:nvSpPr>
        <p:spPr/>
        <p:txBody>
          <a:bodyPr/>
          <a:lstStyle/>
          <a:p>
            <a:fld id="{8C49FAAE-178E-4C68-9200-BB27F4A33DC9}" type="slidenum">
              <a:rPr lang="en-GB" smtClean="0"/>
              <a:t>29</a:t>
            </a:fld>
            <a:endParaRPr lang="en-GB"/>
          </a:p>
        </p:txBody>
      </p:sp>
    </p:spTree>
    <p:extLst>
      <p:ext uri="{BB962C8B-B14F-4D97-AF65-F5344CB8AC3E}">
        <p14:creationId xmlns:p14="http://schemas.microsoft.com/office/powerpoint/2010/main" val="37153076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C49FAAE-178E-4C68-9200-BB27F4A33DC9}" type="slidenum">
              <a:rPr lang="en-GB" smtClean="0"/>
              <a:t>32</a:t>
            </a:fld>
            <a:endParaRPr lang="en-GB"/>
          </a:p>
        </p:txBody>
      </p:sp>
    </p:spTree>
    <p:extLst>
      <p:ext uri="{BB962C8B-B14F-4D97-AF65-F5344CB8AC3E}">
        <p14:creationId xmlns:p14="http://schemas.microsoft.com/office/powerpoint/2010/main" val="18026558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CA68BF-2E59-8C02-5437-AD66CAAC2E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EDD31F-2384-BE40-2AD6-C9D376C9F84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3A326D7-DFFC-1B6E-0199-1BC1089C458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effectLst/>
                <a:latin typeface="Arial" panose="020B0604020202020204" pitchFamily="34" charset="0"/>
                <a:ea typeface="Calibri" panose="020F0502020204030204" pitchFamily="34" charset="0"/>
                <a:cs typeface="Arial" panose="020B0604020202020204" pitchFamily="34" charset="0"/>
              </a:rPr>
              <a:t>Note that this does not necessarily reflect that Cambridgeshire Constabulary was the responsible police force. See technical notes on the NRM process in Appendix A.7 NRM data.</a:t>
            </a:r>
          </a:p>
          <a:p>
            <a:endParaRPr lang="en-GB"/>
          </a:p>
        </p:txBody>
      </p:sp>
      <p:sp>
        <p:nvSpPr>
          <p:cNvPr id="4" name="Slide Number Placeholder 3">
            <a:extLst>
              <a:ext uri="{FF2B5EF4-FFF2-40B4-BE49-F238E27FC236}">
                <a16:creationId xmlns:a16="http://schemas.microsoft.com/office/drawing/2014/main" id="{C64B8893-49A5-3D89-FFF2-A0C935A38613}"/>
              </a:ext>
            </a:extLst>
          </p:cNvPr>
          <p:cNvSpPr>
            <a:spLocks noGrp="1"/>
          </p:cNvSpPr>
          <p:nvPr>
            <p:ph type="sldNum" sz="quarter" idx="5"/>
          </p:nvPr>
        </p:nvSpPr>
        <p:spPr/>
        <p:txBody>
          <a:bodyPr/>
          <a:lstStyle/>
          <a:p>
            <a:fld id="{8C49FAAE-178E-4C68-9200-BB27F4A33DC9}" type="slidenum">
              <a:rPr lang="en-GB" smtClean="0"/>
              <a:t>33</a:t>
            </a:fld>
            <a:endParaRPr lang="en-GB"/>
          </a:p>
        </p:txBody>
      </p:sp>
    </p:spTree>
    <p:extLst>
      <p:ext uri="{BB962C8B-B14F-4D97-AF65-F5344CB8AC3E}">
        <p14:creationId xmlns:p14="http://schemas.microsoft.com/office/powerpoint/2010/main" val="4851144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6BE037-B084-944A-8470-73F91C8E26B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424BBA-E350-D426-81CA-697BE33BD6D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63B0301-EE3D-AE51-702D-DE5B23530AB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These numbers should not be taken as a true representation of the levels of modern slavery offending in East Cambridgeshire, or countywide, due to high levels of underreporting for this crime type. It should also be noted that local district boundaries are irrelevant to the trafficking and exploitation of people as organised crime gangs are known to move people within the UK. The Partnership should work closely with cross-border agencies.</a:t>
            </a:r>
          </a:p>
          <a:p>
            <a:endParaRPr lang="en-GB"/>
          </a:p>
        </p:txBody>
      </p:sp>
      <p:sp>
        <p:nvSpPr>
          <p:cNvPr id="4" name="Slide Number Placeholder 3">
            <a:extLst>
              <a:ext uri="{FF2B5EF4-FFF2-40B4-BE49-F238E27FC236}">
                <a16:creationId xmlns:a16="http://schemas.microsoft.com/office/drawing/2014/main" id="{D0EFCDAC-73F9-2048-271F-A76819373264}"/>
              </a:ext>
            </a:extLst>
          </p:cNvPr>
          <p:cNvSpPr>
            <a:spLocks noGrp="1"/>
          </p:cNvSpPr>
          <p:nvPr>
            <p:ph type="sldNum" sz="quarter" idx="5"/>
          </p:nvPr>
        </p:nvSpPr>
        <p:spPr/>
        <p:txBody>
          <a:bodyPr/>
          <a:lstStyle/>
          <a:p>
            <a:fld id="{8C49FAAE-178E-4C68-9200-BB27F4A33DC9}" type="slidenum">
              <a:rPr lang="en-GB" smtClean="0"/>
              <a:t>34</a:t>
            </a:fld>
            <a:endParaRPr lang="en-GB"/>
          </a:p>
        </p:txBody>
      </p:sp>
    </p:spTree>
    <p:extLst>
      <p:ext uri="{BB962C8B-B14F-4D97-AF65-F5344CB8AC3E}">
        <p14:creationId xmlns:p14="http://schemas.microsoft.com/office/powerpoint/2010/main" val="42157823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BD7AF5-25FB-F733-1D73-61DB1B9D67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D850B3-0F46-6DAF-D886-A60DCE38E51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1730F53-76D1-D8E6-03B1-3B5E662B9D11}"/>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FF9432D5-14FF-7D43-6BFD-909F26E17834}"/>
              </a:ext>
            </a:extLst>
          </p:cNvPr>
          <p:cNvSpPr>
            <a:spLocks noGrp="1"/>
          </p:cNvSpPr>
          <p:nvPr>
            <p:ph type="sldNum" sz="quarter" idx="5"/>
          </p:nvPr>
        </p:nvSpPr>
        <p:spPr/>
        <p:txBody>
          <a:bodyPr/>
          <a:lstStyle/>
          <a:p>
            <a:fld id="{8C49FAAE-178E-4C68-9200-BB27F4A33DC9}" type="slidenum">
              <a:rPr lang="en-GB" smtClean="0"/>
              <a:t>35</a:t>
            </a:fld>
            <a:endParaRPr lang="en-GB"/>
          </a:p>
        </p:txBody>
      </p:sp>
    </p:spTree>
    <p:extLst>
      <p:ext uri="{BB962C8B-B14F-4D97-AF65-F5344CB8AC3E}">
        <p14:creationId xmlns:p14="http://schemas.microsoft.com/office/powerpoint/2010/main" val="13719273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4B14D3-9ECE-7BCF-BE33-2478BE41E7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3849E2-01FB-CD8B-4244-1E03014FC7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BF14454-3A1B-8154-EB8C-87B18801E5A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CSE is a marker that can be applied to any offence that fits the criteria for CSE by police. It is worth noting that like other markers that can be applied there is a potential level of inconsistency in the application of the marker. It would be worth investigating how reliable the marker is as an accurate reflection of CSE crimes within the local police data. </a:t>
            </a:r>
          </a:p>
          <a:p>
            <a:endParaRPr lang="en-GB"/>
          </a:p>
        </p:txBody>
      </p:sp>
      <p:sp>
        <p:nvSpPr>
          <p:cNvPr id="4" name="Slide Number Placeholder 3">
            <a:extLst>
              <a:ext uri="{FF2B5EF4-FFF2-40B4-BE49-F238E27FC236}">
                <a16:creationId xmlns:a16="http://schemas.microsoft.com/office/drawing/2014/main" id="{1F559DB3-6DAB-4AD2-C7F5-F5F221FFD6EF}"/>
              </a:ext>
            </a:extLst>
          </p:cNvPr>
          <p:cNvSpPr>
            <a:spLocks noGrp="1"/>
          </p:cNvSpPr>
          <p:nvPr>
            <p:ph type="sldNum" sz="quarter" idx="5"/>
          </p:nvPr>
        </p:nvSpPr>
        <p:spPr/>
        <p:txBody>
          <a:bodyPr/>
          <a:lstStyle/>
          <a:p>
            <a:fld id="{8C49FAAE-178E-4C68-9200-BB27F4A33DC9}" type="slidenum">
              <a:rPr lang="en-GB" smtClean="0"/>
              <a:t>36</a:t>
            </a:fld>
            <a:endParaRPr lang="en-GB"/>
          </a:p>
        </p:txBody>
      </p:sp>
    </p:spTree>
    <p:extLst>
      <p:ext uri="{BB962C8B-B14F-4D97-AF65-F5344CB8AC3E}">
        <p14:creationId xmlns:p14="http://schemas.microsoft.com/office/powerpoint/2010/main" val="42029949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9220AA-BA60-0007-6793-54EA0FE365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242CB9-3C95-B3EA-9948-A007A7D2F7D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43ED419-5A8C-BFAB-BC90-AA07F6ACB62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latin typeface="Arial"/>
              <a:cs typeface="Arial"/>
            </a:endParaRPr>
          </a:p>
        </p:txBody>
      </p:sp>
      <p:sp>
        <p:nvSpPr>
          <p:cNvPr id="4" name="Slide Number Placeholder 3">
            <a:extLst>
              <a:ext uri="{FF2B5EF4-FFF2-40B4-BE49-F238E27FC236}">
                <a16:creationId xmlns:a16="http://schemas.microsoft.com/office/drawing/2014/main" id="{D5C51331-23C4-7C0D-0848-DAFAB397F84E}"/>
              </a:ext>
            </a:extLst>
          </p:cNvPr>
          <p:cNvSpPr>
            <a:spLocks noGrp="1"/>
          </p:cNvSpPr>
          <p:nvPr>
            <p:ph type="sldNum" sz="quarter" idx="5"/>
          </p:nvPr>
        </p:nvSpPr>
        <p:spPr/>
        <p:txBody>
          <a:bodyPr/>
          <a:lstStyle/>
          <a:p>
            <a:fld id="{8C49FAAE-178E-4C68-9200-BB27F4A33DC9}" type="slidenum">
              <a:rPr lang="en-GB" smtClean="0"/>
              <a:t>37</a:t>
            </a:fld>
            <a:endParaRPr lang="en-GB"/>
          </a:p>
        </p:txBody>
      </p:sp>
    </p:spTree>
    <p:extLst>
      <p:ext uri="{BB962C8B-B14F-4D97-AF65-F5344CB8AC3E}">
        <p14:creationId xmlns:p14="http://schemas.microsoft.com/office/powerpoint/2010/main" val="15370582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C49FAAE-178E-4C68-9200-BB27F4A33DC9}" type="slidenum">
              <a:rPr lang="en-GB" smtClean="0"/>
              <a:t>39</a:t>
            </a:fld>
            <a:endParaRPr lang="en-GB"/>
          </a:p>
        </p:txBody>
      </p:sp>
    </p:spTree>
    <p:extLst>
      <p:ext uri="{BB962C8B-B14F-4D97-AF65-F5344CB8AC3E}">
        <p14:creationId xmlns:p14="http://schemas.microsoft.com/office/powerpoint/2010/main" val="35965835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a:latin typeface="Arial" panose="020B0604020202020204" pitchFamily="34" charset="0"/>
                <a:cs typeface="Arial" panose="020B0604020202020204" pitchFamily="34" charset="0"/>
              </a:rPr>
              <a:t>Youth-related ASB has been analysed by applying a keyword search to the incident description field to identify incidents that are likely to be youth-related. It should be noted that this is not a perfect measure, it may include some incidents where young people were present or victims, but the incident itself was not directly attributable to young people. Despite this limitation, it represents the best available indicator of police recorded youth related ASB</a:t>
            </a:r>
            <a:endParaRPr lang="en-GB"/>
          </a:p>
        </p:txBody>
      </p:sp>
      <p:sp>
        <p:nvSpPr>
          <p:cNvPr id="4" name="Slide Number Placeholder 3"/>
          <p:cNvSpPr>
            <a:spLocks noGrp="1"/>
          </p:cNvSpPr>
          <p:nvPr>
            <p:ph type="sldNum" sz="quarter" idx="5"/>
          </p:nvPr>
        </p:nvSpPr>
        <p:spPr/>
        <p:txBody>
          <a:bodyPr/>
          <a:lstStyle/>
          <a:p>
            <a:fld id="{8C49FAAE-178E-4C68-9200-BB27F4A33DC9}" type="slidenum">
              <a:rPr lang="en-GB" smtClean="0"/>
              <a:t>41</a:t>
            </a:fld>
            <a:endParaRPr lang="en-GB"/>
          </a:p>
        </p:txBody>
      </p:sp>
    </p:spTree>
    <p:extLst>
      <p:ext uri="{BB962C8B-B14F-4D97-AF65-F5344CB8AC3E}">
        <p14:creationId xmlns:p14="http://schemas.microsoft.com/office/powerpoint/2010/main" val="12517686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Sexual offences and domestic abuse have been greyed. This is because although both types have increased in the last year, it is difficult to assume the driver of these increases with high levels of underreporting in these crime types. However, it is important that these remain closely monitored due to the nature of the crimes.</a:t>
            </a:r>
          </a:p>
          <a:p>
            <a:endParaRPr lang="en-GB" b="1"/>
          </a:p>
        </p:txBody>
      </p:sp>
      <p:sp>
        <p:nvSpPr>
          <p:cNvPr id="4" name="Slide Number Placeholder 3"/>
          <p:cNvSpPr>
            <a:spLocks noGrp="1"/>
          </p:cNvSpPr>
          <p:nvPr>
            <p:ph type="sldNum" sz="quarter" idx="5"/>
          </p:nvPr>
        </p:nvSpPr>
        <p:spPr/>
        <p:txBody>
          <a:bodyPr/>
          <a:lstStyle/>
          <a:p>
            <a:fld id="{8C49FAAE-178E-4C68-9200-BB27F4A33DC9}" type="slidenum">
              <a:rPr lang="en-GB" smtClean="0"/>
              <a:t>13</a:t>
            </a:fld>
            <a:endParaRPr lang="en-GB"/>
          </a:p>
        </p:txBody>
      </p:sp>
    </p:spTree>
    <p:extLst>
      <p:ext uri="{BB962C8B-B14F-4D97-AF65-F5344CB8AC3E}">
        <p14:creationId xmlns:p14="http://schemas.microsoft.com/office/powerpoint/2010/main" val="17865637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C49FAAE-178E-4C68-9200-BB27F4A33DC9}" type="slidenum">
              <a:rPr lang="en-GB" smtClean="0"/>
              <a:t>52</a:t>
            </a:fld>
            <a:endParaRPr lang="en-GB"/>
          </a:p>
        </p:txBody>
      </p:sp>
    </p:spTree>
    <p:extLst>
      <p:ext uri="{BB962C8B-B14F-4D97-AF65-F5344CB8AC3E}">
        <p14:creationId xmlns:p14="http://schemas.microsoft.com/office/powerpoint/2010/main" val="22000997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1A3A6A-6CC7-E380-4587-96BC4E1D5A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AF9F8B-F099-EE75-EF90-A0F6C709861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ECC564-8CF4-DD5B-DE16-04B062D00583}"/>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90BA48EF-2EDE-987C-14E8-B1C4B214CF0A}"/>
              </a:ext>
            </a:extLst>
          </p:cNvPr>
          <p:cNvSpPr>
            <a:spLocks noGrp="1"/>
          </p:cNvSpPr>
          <p:nvPr>
            <p:ph type="sldNum" sz="quarter" idx="5"/>
          </p:nvPr>
        </p:nvSpPr>
        <p:spPr/>
        <p:txBody>
          <a:bodyPr/>
          <a:lstStyle/>
          <a:p>
            <a:fld id="{8C49FAAE-178E-4C68-9200-BB27F4A33DC9}" type="slidenum">
              <a:rPr lang="en-GB" smtClean="0"/>
              <a:t>53</a:t>
            </a:fld>
            <a:endParaRPr lang="en-GB"/>
          </a:p>
        </p:txBody>
      </p:sp>
    </p:spTree>
    <p:extLst>
      <p:ext uri="{BB962C8B-B14F-4D97-AF65-F5344CB8AC3E}">
        <p14:creationId xmlns:p14="http://schemas.microsoft.com/office/powerpoint/2010/main" val="15788859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C49FAAE-178E-4C68-9200-BB27F4A33DC9}" type="slidenum">
              <a:rPr lang="en-GB" smtClean="0"/>
              <a:t>54</a:t>
            </a:fld>
            <a:endParaRPr lang="en-GB"/>
          </a:p>
        </p:txBody>
      </p:sp>
    </p:spTree>
    <p:extLst>
      <p:ext uri="{BB962C8B-B14F-4D97-AF65-F5344CB8AC3E}">
        <p14:creationId xmlns:p14="http://schemas.microsoft.com/office/powerpoint/2010/main" val="37705676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C49FAAE-178E-4C68-9200-BB27F4A33DC9}" type="slidenum">
              <a:rPr lang="en-GB" smtClean="0"/>
              <a:t>14</a:t>
            </a:fld>
            <a:endParaRPr lang="en-GB"/>
          </a:p>
        </p:txBody>
      </p:sp>
    </p:spTree>
    <p:extLst>
      <p:ext uri="{BB962C8B-B14F-4D97-AF65-F5344CB8AC3E}">
        <p14:creationId xmlns:p14="http://schemas.microsoft.com/office/powerpoint/2010/main" val="42511070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C49FAAE-178E-4C68-9200-BB27F4A33DC9}" type="slidenum">
              <a:rPr lang="en-GB" smtClean="0"/>
              <a:t>15</a:t>
            </a:fld>
            <a:endParaRPr lang="en-GB"/>
          </a:p>
        </p:txBody>
      </p:sp>
    </p:spTree>
    <p:extLst>
      <p:ext uri="{BB962C8B-B14F-4D97-AF65-F5344CB8AC3E}">
        <p14:creationId xmlns:p14="http://schemas.microsoft.com/office/powerpoint/2010/main" val="10308431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C49FAAE-178E-4C68-9200-BB27F4A33DC9}" type="slidenum">
              <a:rPr lang="en-GB" smtClean="0"/>
              <a:t>17</a:t>
            </a:fld>
            <a:endParaRPr lang="en-GB"/>
          </a:p>
        </p:txBody>
      </p:sp>
    </p:spTree>
    <p:extLst>
      <p:ext uri="{BB962C8B-B14F-4D97-AF65-F5344CB8AC3E}">
        <p14:creationId xmlns:p14="http://schemas.microsoft.com/office/powerpoint/2010/main" val="13801230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C77E97-F6E9-E196-86AD-F9759EEF74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0874450-D669-6240-0990-B3DDCE4161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AD0077-785A-B811-B530-52143D282129}"/>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6469E1BE-B395-B5C7-A380-28251D30B356}"/>
              </a:ext>
            </a:extLst>
          </p:cNvPr>
          <p:cNvSpPr>
            <a:spLocks noGrp="1"/>
          </p:cNvSpPr>
          <p:nvPr>
            <p:ph type="sldNum" sz="quarter" idx="5"/>
          </p:nvPr>
        </p:nvSpPr>
        <p:spPr/>
        <p:txBody>
          <a:bodyPr/>
          <a:lstStyle/>
          <a:p>
            <a:fld id="{8C49FAAE-178E-4C68-9200-BB27F4A33DC9}" type="slidenum">
              <a:rPr lang="en-GB" smtClean="0"/>
              <a:t>20</a:t>
            </a:fld>
            <a:endParaRPr lang="en-GB"/>
          </a:p>
        </p:txBody>
      </p:sp>
    </p:spTree>
    <p:extLst>
      <p:ext uri="{BB962C8B-B14F-4D97-AF65-F5344CB8AC3E}">
        <p14:creationId xmlns:p14="http://schemas.microsoft.com/office/powerpoint/2010/main" val="26210557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C49FAAE-178E-4C68-9200-BB27F4A33DC9}" type="slidenum">
              <a:rPr lang="en-GB" smtClean="0"/>
              <a:t>24</a:t>
            </a:fld>
            <a:endParaRPr lang="en-GB"/>
          </a:p>
        </p:txBody>
      </p:sp>
    </p:spTree>
    <p:extLst>
      <p:ext uri="{BB962C8B-B14F-4D97-AF65-F5344CB8AC3E}">
        <p14:creationId xmlns:p14="http://schemas.microsoft.com/office/powerpoint/2010/main" val="26427805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It should be noted that at the time of writing this report there is a lot of media coverage on cases such as the Epstein files which might have influenced the increase in reported sexual offences.</a:t>
            </a:r>
          </a:p>
        </p:txBody>
      </p:sp>
      <p:sp>
        <p:nvSpPr>
          <p:cNvPr id="4" name="Slide Number Placeholder 3"/>
          <p:cNvSpPr>
            <a:spLocks noGrp="1"/>
          </p:cNvSpPr>
          <p:nvPr>
            <p:ph type="sldNum" sz="quarter" idx="5"/>
          </p:nvPr>
        </p:nvSpPr>
        <p:spPr/>
        <p:txBody>
          <a:bodyPr/>
          <a:lstStyle/>
          <a:p>
            <a:fld id="{8C49FAAE-178E-4C68-9200-BB27F4A33DC9}" type="slidenum">
              <a:rPr lang="en-GB" smtClean="0"/>
              <a:t>25</a:t>
            </a:fld>
            <a:endParaRPr lang="en-GB"/>
          </a:p>
        </p:txBody>
      </p:sp>
    </p:spTree>
    <p:extLst>
      <p:ext uri="{BB962C8B-B14F-4D97-AF65-F5344CB8AC3E}">
        <p14:creationId xmlns:p14="http://schemas.microsoft.com/office/powerpoint/2010/main" val="26801997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latin typeface="Arial" panose="020B0604020202020204" pitchFamily="34" charset="0"/>
                <a:cs typeface="Arial" panose="020B0604020202020204" pitchFamily="34" charset="0"/>
              </a:rPr>
              <a:t>Reporting sexual offences does not always happen immediately after the offence has occurred. Analysis has been completed on the difference between the date an offence was recorded by the police and the date when the offence occurred. It should be noted that offences can span a wide time period, and analysis here focuses on the offence start date rather than the offence end date due to data completeness. </a:t>
            </a:r>
          </a:p>
        </p:txBody>
      </p:sp>
      <p:sp>
        <p:nvSpPr>
          <p:cNvPr id="4" name="Slide Number Placeholder 3"/>
          <p:cNvSpPr>
            <a:spLocks noGrp="1"/>
          </p:cNvSpPr>
          <p:nvPr>
            <p:ph type="sldNum" sz="quarter" idx="5"/>
          </p:nvPr>
        </p:nvSpPr>
        <p:spPr/>
        <p:txBody>
          <a:bodyPr/>
          <a:lstStyle/>
          <a:p>
            <a:fld id="{8C49FAAE-178E-4C68-9200-BB27F4A33DC9}" type="slidenum">
              <a:rPr lang="en-GB" smtClean="0"/>
              <a:t>27</a:t>
            </a:fld>
            <a:endParaRPr lang="en-GB"/>
          </a:p>
        </p:txBody>
      </p:sp>
    </p:spTree>
    <p:extLst>
      <p:ext uri="{BB962C8B-B14F-4D97-AF65-F5344CB8AC3E}">
        <p14:creationId xmlns:p14="http://schemas.microsoft.com/office/powerpoint/2010/main" val="15679151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F847754B-379A-468E-882B-4F41674E57E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 r="63377"/>
          <a:stretch/>
        </p:blipFill>
        <p:spPr bwMode="auto">
          <a:xfrm>
            <a:off x="8625457" y="6393219"/>
            <a:ext cx="3566543" cy="477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0023FCEB-B5B3-99C9-AC74-96A76ABC75A0}"/>
              </a:ext>
            </a:extLst>
          </p:cNvPr>
          <p:cNvSpPr txBox="1">
            <a:spLocks noChangeArrowheads="1"/>
          </p:cNvSpPr>
          <p:nvPr/>
        </p:nvSpPr>
        <p:spPr bwMode="auto">
          <a:xfrm>
            <a:off x="9403530" y="6437013"/>
            <a:ext cx="2713038" cy="369887"/>
          </a:xfrm>
          <a:prstGeom prst="rect">
            <a:avLst/>
          </a:prstGeom>
          <a:no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defRPr/>
            </a:pPr>
            <a:r>
              <a:rPr lang="en-US" altLang="en-US" b="1" err="1">
                <a:solidFill>
                  <a:schemeClr val="bg1"/>
                </a:solidFill>
              </a:rPr>
              <a:t>cambridgeshire.gov.uk</a:t>
            </a:r>
            <a:endParaRPr lang="en-US" altLang="en-US" b="1">
              <a:solidFill>
                <a:schemeClr val="bg1"/>
              </a:solidFill>
            </a:endParaRPr>
          </a:p>
        </p:txBody>
      </p:sp>
      <p:sp>
        <p:nvSpPr>
          <p:cNvPr id="2" name="Title 1"/>
          <p:cNvSpPr>
            <a:spLocks noGrp="1"/>
          </p:cNvSpPr>
          <p:nvPr>
            <p:ph type="ctrTitle"/>
          </p:nvPr>
        </p:nvSpPr>
        <p:spPr>
          <a:xfrm>
            <a:off x="623888" y="1122363"/>
            <a:ext cx="9144000" cy="2387600"/>
          </a:xfrm>
        </p:spPr>
        <p:txBody>
          <a:bodyPr anchor="b">
            <a:normAutofit/>
          </a:bodyPr>
          <a:lstStyle>
            <a:lvl1pPr algn="l">
              <a:defRPr sz="5400"/>
            </a:lvl1pPr>
          </a:lstStyle>
          <a:p>
            <a:r>
              <a:rPr lang="en-US"/>
              <a:t>Click to edit Master title style</a:t>
            </a:r>
          </a:p>
        </p:txBody>
      </p:sp>
      <p:sp>
        <p:nvSpPr>
          <p:cNvPr id="3" name="Subtitle 2"/>
          <p:cNvSpPr>
            <a:spLocks noGrp="1"/>
          </p:cNvSpPr>
          <p:nvPr>
            <p:ph type="subTitle" idx="1"/>
          </p:nvPr>
        </p:nvSpPr>
        <p:spPr>
          <a:xfrm>
            <a:off x="623888" y="3705726"/>
            <a:ext cx="9144000" cy="1552074"/>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7" name="Text Placeholder 16"/>
          <p:cNvSpPr>
            <a:spLocks noGrp="1"/>
          </p:cNvSpPr>
          <p:nvPr>
            <p:ph type="body" sz="quarter" idx="10"/>
          </p:nvPr>
        </p:nvSpPr>
        <p:spPr>
          <a:xfrm>
            <a:off x="623888" y="6326862"/>
            <a:ext cx="2632659" cy="276726"/>
          </a:xfrm>
        </p:spPr>
        <p:txBody>
          <a:bodyPr/>
          <a:lstStyle>
            <a:lvl1pPr marL="0" indent="0">
              <a:buNone/>
              <a:defRPr sz="1300" b="1">
                <a:solidFill>
                  <a:srgbClr val="002060"/>
                </a:solidFill>
              </a:defRPr>
            </a:lvl1pPr>
          </a:lstStyle>
          <a:p>
            <a:pPr lvl="0"/>
            <a:r>
              <a:rPr lang="en-US"/>
              <a:t>Click to edit Master text styles</a:t>
            </a:r>
          </a:p>
        </p:txBody>
      </p:sp>
      <p:grpSp>
        <p:nvGrpSpPr>
          <p:cNvPr id="13" name="Group 12">
            <a:extLst>
              <a:ext uri="{FF2B5EF4-FFF2-40B4-BE49-F238E27FC236}">
                <a16:creationId xmlns:a16="http://schemas.microsoft.com/office/drawing/2014/main" id="{72FF672F-6F2A-FB3F-3D46-D5AF8757DE20}"/>
              </a:ext>
            </a:extLst>
          </p:cNvPr>
          <p:cNvGrpSpPr/>
          <p:nvPr/>
        </p:nvGrpSpPr>
        <p:grpSpPr>
          <a:xfrm>
            <a:off x="10005207" y="518989"/>
            <a:ext cx="1811141" cy="551109"/>
            <a:chOff x="9987954" y="407566"/>
            <a:chExt cx="1811141" cy="551109"/>
          </a:xfrm>
        </p:grpSpPr>
        <p:pic>
          <p:nvPicPr>
            <p:cNvPr id="8" name="Picture 7" descr="A heart and arrows in a circle&#10;&#10;Description automatically generated">
              <a:extLst>
                <a:ext uri="{FF2B5EF4-FFF2-40B4-BE49-F238E27FC236}">
                  <a16:creationId xmlns:a16="http://schemas.microsoft.com/office/drawing/2014/main" id="{D345F36D-C037-7AA2-264E-C0B2B6FED359}"/>
                </a:ext>
              </a:extLst>
            </p:cNvPr>
            <p:cNvPicPr>
              <a:picLocks noChangeAspect="1"/>
            </p:cNvPicPr>
            <p:nvPr/>
          </p:nvPicPr>
          <p:blipFill>
            <a:blip r:embed="rId3"/>
            <a:stretch>
              <a:fillRect/>
            </a:stretch>
          </p:blipFill>
          <p:spPr>
            <a:xfrm>
              <a:off x="11249873" y="409453"/>
              <a:ext cx="549222" cy="549222"/>
            </a:xfrm>
            <a:prstGeom prst="rect">
              <a:avLst/>
            </a:prstGeom>
          </p:spPr>
        </p:pic>
        <p:pic>
          <p:nvPicPr>
            <p:cNvPr id="10" name="Picture 9" descr="A white person holding a weight scale&#10;&#10;Description automatically generated">
              <a:extLst>
                <a:ext uri="{FF2B5EF4-FFF2-40B4-BE49-F238E27FC236}">
                  <a16:creationId xmlns:a16="http://schemas.microsoft.com/office/drawing/2014/main" id="{A545C1CD-385A-1742-F52C-4A7515E8FA5B}"/>
                </a:ext>
              </a:extLst>
            </p:cNvPr>
            <p:cNvPicPr>
              <a:picLocks noChangeAspect="1"/>
            </p:cNvPicPr>
            <p:nvPr/>
          </p:nvPicPr>
          <p:blipFill>
            <a:blip r:embed="rId4"/>
            <a:stretch>
              <a:fillRect/>
            </a:stretch>
          </p:blipFill>
          <p:spPr>
            <a:xfrm>
              <a:off x="10618913" y="407566"/>
              <a:ext cx="549222" cy="551109"/>
            </a:xfrm>
            <a:prstGeom prst="rect">
              <a:avLst/>
            </a:prstGeom>
          </p:spPr>
        </p:pic>
        <p:pic>
          <p:nvPicPr>
            <p:cNvPr id="12" name="Picture 11" descr="A green circle with a white leaf and a cross&#10;&#10;Description automatically generated">
              <a:extLst>
                <a:ext uri="{FF2B5EF4-FFF2-40B4-BE49-F238E27FC236}">
                  <a16:creationId xmlns:a16="http://schemas.microsoft.com/office/drawing/2014/main" id="{0962598F-6667-0654-C0CB-58D0C7439C88}"/>
                </a:ext>
              </a:extLst>
            </p:cNvPr>
            <p:cNvPicPr>
              <a:picLocks noChangeAspect="1"/>
            </p:cNvPicPr>
            <p:nvPr/>
          </p:nvPicPr>
          <p:blipFill>
            <a:blip r:embed="rId5"/>
            <a:stretch>
              <a:fillRect/>
            </a:stretch>
          </p:blipFill>
          <p:spPr>
            <a:xfrm>
              <a:off x="9987954" y="409453"/>
              <a:ext cx="549222" cy="549222"/>
            </a:xfrm>
            <a:prstGeom prst="rect">
              <a:avLst/>
            </a:prstGeom>
          </p:spPr>
        </p:pic>
      </p:grpSp>
      <p:pic>
        <p:nvPicPr>
          <p:cNvPr id="9" name="Picture 8" descr="A logo on a black background&#10;&#10;Description automatically generated">
            <a:extLst>
              <a:ext uri="{FF2B5EF4-FFF2-40B4-BE49-F238E27FC236}">
                <a16:creationId xmlns:a16="http://schemas.microsoft.com/office/drawing/2014/main" id="{5A979563-65D3-1BF0-A7B7-AFC65907D063}"/>
              </a:ext>
            </a:extLst>
          </p:cNvPr>
          <p:cNvPicPr>
            <a:picLocks noChangeAspect="1"/>
          </p:cNvPicPr>
          <p:nvPr/>
        </p:nvPicPr>
        <p:blipFill>
          <a:blip r:embed="rId6"/>
          <a:stretch>
            <a:fillRect/>
          </a:stretch>
        </p:blipFill>
        <p:spPr>
          <a:xfrm>
            <a:off x="575013" y="-198839"/>
            <a:ext cx="3393746" cy="1908982"/>
          </a:xfrm>
          <a:prstGeom prst="rect">
            <a:avLst/>
          </a:prstGeom>
        </p:spPr>
      </p:pic>
    </p:spTree>
    <p:extLst>
      <p:ext uri="{BB962C8B-B14F-4D97-AF65-F5344CB8AC3E}">
        <p14:creationId xmlns:p14="http://schemas.microsoft.com/office/powerpoint/2010/main" val="327226238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43848B-B6FC-1A31-2AE4-96D1AD7F61C7}"/>
              </a:ext>
            </a:extLst>
          </p:cNvPr>
          <p:cNvSpPr>
            <a:spLocks noGrp="1"/>
          </p:cNvSpPr>
          <p:nvPr>
            <p:ph type="dt" sz="half" idx="10"/>
          </p:nvPr>
        </p:nvSpPr>
        <p:spPr/>
        <p:txBody>
          <a:bodyPr/>
          <a:lstStyle>
            <a:lvl1pPr>
              <a:defRPr/>
            </a:lvl1pPr>
          </a:lstStyle>
          <a:p>
            <a:fld id="{F8FA3712-11C4-4F8C-A73E-23830A5A7175}" type="datetimeFigureOut">
              <a:rPr lang="en-GB" smtClean="0"/>
              <a:t>29/05/2026</a:t>
            </a:fld>
            <a:endParaRPr lang="en-GB"/>
          </a:p>
        </p:txBody>
      </p:sp>
      <p:sp>
        <p:nvSpPr>
          <p:cNvPr id="5" name="Footer Placeholder 4">
            <a:extLst>
              <a:ext uri="{FF2B5EF4-FFF2-40B4-BE49-F238E27FC236}">
                <a16:creationId xmlns:a16="http://schemas.microsoft.com/office/drawing/2014/main" id="{9C79D01D-74C0-C102-2A26-9EC994FD2355}"/>
              </a:ext>
            </a:extLst>
          </p:cNvPr>
          <p:cNvSpPr>
            <a:spLocks noGrp="1"/>
          </p:cNvSpPr>
          <p:nvPr>
            <p:ph type="ftr" sz="quarter" idx="11"/>
          </p:nvPr>
        </p:nvSpPr>
        <p:spPr/>
        <p:txBody>
          <a:bodyPr/>
          <a:lstStyle>
            <a:lvl1pPr>
              <a:defRPr/>
            </a:lvl1pPr>
          </a:lstStyle>
          <a:p>
            <a:endParaRPr lang="en-GB"/>
          </a:p>
        </p:txBody>
      </p:sp>
      <p:sp>
        <p:nvSpPr>
          <p:cNvPr id="6" name="Slide Number Placeholder 5">
            <a:extLst>
              <a:ext uri="{FF2B5EF4-FFF2-40B4-BE49-F238E27FC236}">
                <a16:creationId xmlns:a16="http://schemas.microsoft.com/office/drawing/2014/main" id="{C6098B0B-77D4-F4A1-7D16-FADE0E478FEC}"/>
              </a:ext>
            </a:extLst>
          </p:cNvPr>
          <p:cNvSpPr>
            <a:spLocks noGrp="1"/>
          </p:cNvSpPr>
          <p:nvPr>
            <p:ph type="sldNum" sz="quarter" idx="12"/>
          </p:nvPr>
        </p:nvSpPr>
        <p:spPr/>
        <p:txBody>
          <a:bodyPr/>
          <a:lstStyle>
            <a:lvl1pPr>
              <a:defRPr/>
            </a:lvl1pPr>
          </a:lstStyle>
          <a:p>
            <a:fld id="{4CA1EB2A-5673-412F-B2FC-E8CC060423E2}" type="slidenum">
              <a:rPr lang="en-GB" smtClean="0"/>
              <a:t>‹#›</a:t>
            </a:fld>
            <a:endParaRPr lang="en-GB"/>
          </a:p>
        </p:txBody>
      </p:sp>
    </p:spTree>
    <p:extLst>
      <p:ext uri="{BB962C8B-B14F-4D97-AF65-F5344CB8AC3E}">
        <p14:creationId xmlns:p14="http://schemas.microsoft.com/office/powerpoint/2010/main" val="19624172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10DAA6-11F3-7B60-193C-7B1C9C780CB4}"/>
              </a:ext>
            </a:extLst>
          </p:cNvPr>
          <p:cNvSpPr>
            <a:spLocks noGrp="1"/>
          </p:cNvSpPr>
          <p:nvPr>
            <p:ph type="dt" sz="half" idx="10"/>
          </p:nvPr>
        </p:nvSpPr>
        <p:spPr/>
        <p:txBody>
          <a:bodyPr/>
          <a:lstStyle>
            <a:lvl1pPr>
              <a:defRPr/>
            </a:lvl1pPr>
          </a:lstStyle>
          <a:p>
            <a:fld id="{F8FA3712-11C4-4F8C-A73E-23830A5A7175}" type="datetimeFigureOut">
              <a:rPr lang="en-GB" smtClean="0"/>
              <a:t>29/05/2026</a:t>
            </a:fld>
            <a:endParaRPr lang="en-GB"/>
          </a:p>
        </p:txBody>
      </p:sp>
      <p:sp>
        <p:nvSpPr>
          <p:cNvPr id="5" name="Footer Placeholder 4">
            <a:extLst>
              <a:ext uri="{FF2B5EF4-FFF2-40B4-BE49-F238E27FC236}">
                <a16:creationId xmlns:a16="http://schemas.microsoft.com/office/drawing/2014/main" id="{C3DFACB9-991B-300F-8B41-E5DB9B3E40B5}"/>
              </a:ext>
            </a:extLst>
          </p:cNvPr>
          <p:cNvSpPr>
            <a:spLocks noGrp="1"/>
          </p:cNvSpPr>
          <p:nvPr>
            <p:ph type="ftr" sz="quarter" idx="11"/>
          </p:nvPr>
        </p:nvSpPr>
        <p:spPr/>
        <p:txBody>
          <a:bodyPr/>
          <a:lstStyle>
            <a:lvl1pPr>
              <a:defRPr/>
            </a:lvl1pPr>
          </a:lstStyle>
          <a:p>
            <a:endParaRPr lang="en-GB"/>
          </a:p>
        </p:txBody>
      </p:sp>
      <p:sp>
        <p:nvSpPr>
          <p:cNvPr id="6" name="Slide Number Placeholder 5">
            <a:extLst>
              <a:ext uri="{FF2B5EF4-FFF2-40B4-BE49-F238E27FC236}">
                <a16:creationId xmlns:a16="http://schemas.microsoft.com/office/drawing/2014/main" id="{25060CB2-C95E-3D7E-8B4A-FF785D205AF2}"/>
              </a:ext>
            </a:extLst>
          </p:cNvPr>
          <p:cNvSpPr>
            <a:spLocks noGrp="1"/>
          </p:cNvSpPr>
          <p:nvPr>
            <p:ph type="sldNum" sz="quarter" idx="12"/>
          </p:nvPr>
        </p:nvSpPr>
        <p:spPr/>
        <p:txBody>
          <a:bodyPr/>
          <a:lstStyle>
            <a:lvl1pPr>
              <a:defRPr/>
            </a:lvl1pPr>
          </a:lstStyle>
          <a:p>
            <a:fld id="{4CA1EB2A-5673-412F-B2FC-E8CC060423E2}" type="slidenum">
              <a:rPr lang="en-GB" smtClean="0"/>
              <a:t>‹#›</a:t>
            </a:fld>
            <a:endParaRPr lang="en-GB"/>
          </a:p>
        </p:txBody>
      </p:sp>
    </p:spTree>
    <p:extLst>
      <p:ext uri="{BB962C8B-B14F-4D97-AF65-F5344CB8AC3E}">
        <p14:creationId xmlns:p14="http://schemas.microsoft.com/office/powerpoint/2010/main" val="28154182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96343-0FCC-0B63-676A-3800C9F90DE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C249487-9A76-9774-270D-9BE97FD816D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2DF3701-674C-7FCE-6D9A-A89FBA934E7C}"/>
              </a:ext>
            </a:extLst>
          </p:cNvPr>
          <p:cNvSpPr>
            <a:spLocks noGrp="1"/>
          </p:cNvSpPr>
          <p:nvPr>
            <p:ph type="dt" sz="half" idx="10"/>
          </p:nvPr>
        </p:nvSpPr>
        <p:spPr/>
        <p:txBody>
          <a:bodyPr/>
          <a:lstStyle/>
          <a:p>
            <a:fld id="{F8FA3712-11C4-4F8C-A73E-23830A5A7175}" type="datetimeFigureOut">
              <a:rPr lang="en-GB" smtClean="0"/>
              <a:t>29/05/2026</a:t>
            </a:fld>
            <a:endParaRPr lang="en-GB"/>
          </a:p>
        </p:txBody>
      </p:sp>
      <p:sp>
        <p:nvSpPr>
          <p:cNvPr id="5" name="Footer Placeholder 4">
            <a:extLst>
              <a:ext uri="{FF2B5EF4-FFF2-40B4-BE49-F238E27FC236}">
                <a16:creationId xmlns:a16="http://schemas.microsoft.com/office/drawing/2014/main" id="{38F5534C-1C99-3275-26EC-1D658265B31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C40CCB8-DBF2-C1C3-5D63-3502BEF5C0FB}"/>
              </a:ext>
            </a:extLst>
          </p:cNvPr>
          <p:cNvSpPr>
            <a:spLocks noGrp="1"/>
          </p:cNvSpPr>
          <p:nvPr>
            <p:ph type="sldNum" sz="quarter" idx="12"/>
          </p:nvPr>
        </p:nvSpPr>
        <p:spPr/>
        <p:txBody>
          <a:bodyPr/>
          <a:lstStyle/>
          <a:p>
            <a:fld id="{4CA1EB2A-5673-412F-B2FC-E8CC060423E2}" type="slidenum">
              <a:rPr lang="en-GB" smtClean="0"/>
              <a:t>‹#›</a:t>
            </a:fld>
            <a:endParaRPr lang="en-GB"/>
          </a:p>
        </p:txBody>
      </p:sp>
    </p:spTree>
    <p:extLst>
      <p:ext uri="{BB962C8B-B14F-4D97-AF65-F5344CB8AC3E}">
        <p14:creationId xmlns:p14="http://schemas.microsoft.com/office/powerpoint/2010/main" val="2676092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2AECDD-00C9-4775-7561-0D05E1369F07}"/>
              </a:ext>
            </a:extLst>
          </p:cNvPr>
          <p:cNvSpPr>
            <a:spLocks noGrp="1"/>
          </p:cNvSpPr>
          <p:nvPr>
            <p:ph type="dt" sz="half" idx="10"/>
          </p:nvPr>
        </p:nvSpPr>
        <p:spPr/>
        <p:txBody>
          <a:bodyPr/>
          <a:lstStyle>
            <a:lvl1pPr>
              <a:defRPr/>
            </a:lvl1pPr>
          </a:lstStyle>
          <a:p>
            <a:fld id="{F8FA3712-11C4-4F8C-A73E-23830A5A7175}" type="datetimeFigureOut">
              <a:rPr lang="en-GB" smtClean="0"/>
              <a:t>29/05/2026</a:t>
            </a:fld>
            <a:endParaRPr lang="en-GB"/>
          </a:p>
        </p:txBody>
      </p:sp>
      <p:sp>
        <p:nvSpPr>
          <p:cNvPr id="5" name="Footer Placeholder 4">
            <a:extLst>
              <a:ext uri="{FF2B5EF4-FFF2-40B4-BE49-F238E27FC236}">
                <a16:creationId xmlns:a16="http://schemas.microsoft.com/office/drawing/2014/main" id="{EF8C7857-67BB-5433-85F5-22ECF260DE6E}"/>
              </a:ext>
            </a:extLst>
          </p:cNvPr>
          <p:cNvSpPr>
            <a:spLocks noGrp="1"/>
          </p:cNvSpPr>
          <p:nvPr>
            <p:ph type="ftr" sz="quarter" idx="11"/>
          </p:nvPr>
        </p:nvSpPr>
        <p:spPr/>
        <p:txBody>
          <a:bodyPr/>
          <a:lstStyle>
            <a:lvl1pPr>
              <a:defRPr/>
            </a:lvl1pPr>
          </a:lstStyle>
          <a:p>
            <a:endParaRPr lang="en-GB"/>
          </a:p>
        </p:txBody>
      </p:sp>
      <p:sp>
        <p:nvSpPr>
          <p:cNvPr id="6" name="Slide Number Placeholder 5">
            <a:extLst>
              <a:ext uri="{FF2B5EF4-FFF2-40B4-BE49-F238E27FC236}">
                <a16:creationId xmlns:a16="http://schemas.microsoft.com/office/drawing/2014/main" id="{0CE25813-8D4D-5BBB-4923-2C02AC3FCC6D}"/>
              </a:ext>
            </a:extLst>
          </p:cNvPr>
          <p:cNvSpPr>
            <a:spLocks noGrp="1"/>
          </p:cNvSpPr>
          <p:nvPr>
            <p:ph type="sldNum" sz="quarter" idx="12"/>
          </p:nvPr>
        </p:nvSpPr>
        <p:spPr/>
        <p:txBody>
          <a:bodyPr/>
          <a:lstStyle>
            <a:lvl1pPr>
              <a:defRPr/>
            </a:lvl1pPr>
          </a:lstStyle>
          <a:p>
            <a:fld id="{4CA1EB2A-5673-412F-B2FC-E8CC060423E2}" type="slidenum">
              <a:rPr lang="en-GB" smtClean="0"/>
              <a:t>‹#›</a:t>
            </a:fld>
            <a:endParaRPr lang="en-GB"/>
          </a:p>
        </p:txBody>
      </p:sp>
    </p:spTree>
    <p:extLst>
      <p:ext uri="{BB962C8B-B14F-4D97-AF65-F5344CB8AC3E}">
        <p14:creationId xmlns:p14="http://schemas.microsoft.com/office/powerpoint/2010/main" val="31983020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TextBox 6">
            <a:extLst>
              <a:ext uri="{FF2B5EF4-FFF2-40B4-BE49-F238E27FC236}">
                <a16:creationId xmlns:a16="http://schemas.microsoft.com/office/drawing/2014/main" id="{89C1AD42-192B-113B-2122-8FC1B8E4EB69}"/>
              </a:ext>
            </a:extLst>
          </p:cNvPr>
          <p:cNvSpPr txBox="1">
            <a:spLocks noChangeArrowheads="1"/>
          </p:cNvSpPr>
          <p:nvPr/>
        </p:nvSpPr>
        <p:spPr bwMode="auto">
          <a:xfrm>
            <a:off x="0" y="0"/>
            <a:ext cx="12192000" cy="4411663"/>
          </a:xfrm>
          <a:prstGeom prst="rect">
            <a:avLst/>
          </a:prstGeom>
          <a:solidFill>
            <a:schemeClr val="accent2"/>
          </a:solid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p>
        </p:txBody>
      </p:sp>
      <p:sp>
        <p:nvSpPr>
          <p:cNvPr id="2" name="Title 1"/>
          <p:cNvSpPr>
            <a:spLocks noGrp="1"/>
          </p:cNvSpPr>
          <p:nvPr>
            <p:ph type="title"/>
          </p:nvPr>
        </p:nvSpPr>
        <p:spPr>
          <a:xfrm>
            <a:off x="633101" y="1560471"/>
            <a:ext cx="10515600" cy="2701841"/>
          </a:xfrm>
        </p:spPr>
        <p:txBody>
          <a:bodyPr anchor="b"/>
          <a:lstStyle>
            <a:lvl1pPr>
              <a:defRPr sz="600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633101"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Date Placeholder 3">
            <a:extLst>
              <a:ext uri="{FF2B5EF4-FFF2-40B4-BE49-F238E27FC236}">
                <a16:creationId xmlns:a16="http://schemas.microsoft.com/office/drawing/2014/main" id="{EA488E67-91F2-C060-2DE6-89A21023C526}"/>
              </a:ext>
            </a:extLst>
          </p:cNvPr>
          <p:cNvSpPr>
            <a:spLocks noGrp="1"/>
          </p:cNvSpPr>
          <p:nvPr>
            <p:ph type="dt" sz="half" idx="10"/>
          </p:nvPr>
        </p:nvSpPr>
        <p:spPr/>
        <p:txBody>
          <a:bodyPr/>
          <a:lstStyle>
            <a:lvl1pPr>
              <a:defRPr/>
            </a:lvl1pPr>
          </a:lstStyle>
          <a:p>
            <a:fld id="{F8FA3712-11C4-4F8C-A73E-23830A5A7175}" type="datetimeFigureOut">
              <a:rPr lang="en-GB" smtClean="0"/>
              <a:t>29/05/2026</a:t>
            </a:fld>
            <a:endParaRPr lang="en-GB"/>
          </a:p>
        </p:txBody>
      </p:sp>
      <p:sp>
        <p:nvSpPr>
          <p:cNvPr id="6" name="Footer Placeholder 4">
            <a:extLst>
              <a:ext uri="{FF2B5EF4-FFF2-40B4-BE49-F238E27FC236}">
                <a16:creationId xmlns:a16="http://schemas.microsoft.com/office/drawing/2014/main" id="{2ECBFDC6-BF6F-5FCB-929F-D2B9B045FD4D}"/>
              </a:ext>
            </a:extLst>
          </p:cNvPr>
          <p:cNvSpPr>
            <a:spLocks noGrp="1"/>
          </p:cNvSpPr>
          <p:nvPr>
            <p:ph type="ftr" sz="quarter" idx="11"/>
          </p:nvPr>
        </p:nvSpPr>
        <p:spPr/>
        <p:txBody>
          <a:bodyPr/>
          <a:lstStyle>
            <a:lvl1pPr>
              <a:defRPr/>
            </a:lvl1pPr>
          </a:lstStyle>
          <a:p>
            <a:endParaRPr lang="en-GB"/>
          </a:p>
        </p:txBody>
      </p:sp>
      <p:sp>
        <p:nvSpPr>
          <p:cNvPr id="7" name="Slide Number Placeholder 5">
            <a:extLst>
              <a:ext uri="{FF2B5EF4-FFF2-40B4-BE49-F238E27FC236}">
                <a16:creationId xmlns:a16="http://schemas.microsoft.com/office/drawing/2014/main" id="{D2322199-1DD4-40C8-47BD-7B208726B21A}"/>
              </a:ext>
            </a:extLst>
          </p:cNvPr>
          <p:cNvSpPr>
            <a:spLocks noGrp="1"/>
          </p:cNvSpPr>
          <p:nvPr>
            <p:ph type="sldNum" sz="quarter" idx="12"/>
          </p:nvPr>
        </p:nvSpPr>
        <p:spPr/>
        <p:txBody>
          <a:bodyPr/>
          <a:lstStyle>
            <a:lvl1pPr>
              <a:defRPr/>
            </a:lvl1pPr>
          </a:lstStyle>
          <a:p>
            <a:fld id="{4CA1EB2A-5673-412F-B2FC-E8CC060423E2}" type="slidenum">
              <a:rPr lang="en-GB" smtClean="0"/>
              <a:t>‹#›</a:t>
            </a:fld>
            <a:endParaRPr lang="en-GB"/>
          </a:p>
        </p:txBody>
      </p:sp>
      <p:grpSp>
        <p:nvGrpSpPr>
          <p:cNvPr id="8" name="Group 7">
            <a:extLst>
              <a:ext uri="{FF2B5EF4-FFF2-40B4-BE49-F238E27FC236}">
                <a16:creationId xmlns:a16="http://schemas.microsoft.com/office/drawing/2014/main" id="{0D164573-CA05-02BF-6824-A3F6DA0A0E4E}"/>
              </a:ext>
            </a:extLst>
          </p:cNvPr>
          <p:cNvGrpSpPr/>
          <p:nvPr/>
        </p:nvGrpSpPr>
        <p:grpSpPr>
          <a:xfrm>
            <a:off x="10005207" y="518989"/>
            <a:ext cx="1811141" cy="551109"/>
            <a:chOff x="9987954" y="407566"/>
            <a:chExt cx="1811141" cy="551109"/>
          </a:xfrm>
        </p:grpSpPr>
        <p:pic>
          <p:nvPicPr>
            <p:cNvPr id="9" name="Picture 8" descr="A heart and arrows in a circle&#10;&#10;Description automatically generated">
              <a:extLst>
                <a:ext uri="{FF2B5EF4-FFF2-40B4-BE49-F238E27FC236}">
                  <a16:creationId xmlns:a16="http://schemas.microsoft.com/office/drawing/2014/main" id="{44031280-BDB2-344A-2C50-D5B013DC11D6}"/>
                </a:ext>
              </a:extLst>
            </p:cNvPr>
            <p:cNvPicPr>
              <a:picLocks noChangeAspect="1"/>
            </p:cNvPicPr>
            <p:nvPr/>
          </p:nvPicPr>
          <p:blipFill>
            <a:blip r:embed="rId2"/>
            <a:stretch>
              <a:fillRect/>
            </a:stretch>
          </p:blipFill>
          <p:spPr>
            <a:xfrm>
              <a:off x="11249873" y="409453"/>
              <a:ext cx="549222" cy="549222"/>
            </a:xfrm>
            <a:prstGeom prst="rect">
              <a:avLst/>
            </a:prstGeom>
          </p:spPr>
        </p:pic>
        <p:pic>
          <p:nvPicPr>
            <p:cNvPr id="10" name="Picture 9" descr="A white person holding a weight scale&#10;&#10;Description automatically generated">
              <a:extLst>
                <a:ext uri="{FF2B5EF4-FFF2-40B4-BE49-F238E27FC236}">
                  <a16:creationId xmlns:a16="http://schemas.microsoft.com/office/drawing/2014/main" id="{B28D11F3-E16B-B910-B3E6-41A2ED5D6A85}"/>
                </a:ext>
              </a:extLst>
            </p:cNvPr>
            <p:cNvPicPr>
              <a:picLocks noChangeAspect="1"/>
            </p:cNvPicPr>
            <p:nvPr/>
          </p:nvPicPr>
          <p:blipFill>
            <a:blip r:embed="rId3"/>
            <a:stretch>
              <a:fillRect/>
            </a:stretch>
          </p:blipFill>
          <p:spPr>
            <a:xfrm>
              <a:off x="10618913" y="407566"/>
              <a:ext cx="549222" cy="551109"/>
            </a:xfrm>
            <a:prstGeom prst="rect">
              <a:avLst/>
            </a:prstGeom>
          </p:spPr>
        </p:pic>
        <p:pic>
          <p:nvPicPr>
            <p:cNvPr id="11" name="Picture 10" descr="A green circle with a white leaf and a cross&#10;&#10;Description automatically generated">
              <a:extLst>
                <a:ext uri="{FF2B5EF4-FFF2-40B4-BE49-F238E27FC236}">
                  <a16:creationId xmlns:a16="http://schemas.microsoft.com/office/drawing/2014/main" id="{FB7124E2-D1A3-98EE-BBE2-4D01B0710D0C}"/>
                </a:ext>
              </a:extLst>
            </p:cNvPr>
            <p:cNvPicPr>
              <a:picLocks noChangeAspect="1"/>
            </p:cNvPicPr>
            <p:nvPr/>
          </p:nvPicPr>
          <p:blipFill>
            <a:blip r:embed="rId4"/>
            <a:stretch>
              <a:fillRect/>
            </a:stretch>
          </p:blipFill>
          <p:spPr>
            <a:xfrm>
              <a:off x="9987954" y="409453"/>
              <a:ext cx="549222" cy="549222"/>
            </a:xfrm>
            <a:prstGeom prst="rect">
              <a:avLst/>
            </a:prstGeom>
          </p:spPr>
        </p:pic>
      </p:grpSp>
    </p:spTree>
    <p:extLst>
      <p:ext uri="{BB962C8B-B14F-4D97-AF65-F5344CB8AC3E}">
        <p14:creationId xmlns:p14="http://schemas.microsoft.com/office/powerpoint/2010/main" val="24492444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DA0143A0-3D75-6833-1E16-AEA74C76F625}"/>
              </a:ext>
            </a:extLst>
          </p:cNvPr>
          <p:cNvSpPr>
            <a:spLocks noGrp="1"/>
          </p:cNvSpPr>
          <p:nvPr>
            <p:ph type="dt" sz="half" idx="10"/>
          </p:nvPr>
        </p:nvSpPr>
        <p:spPr/>
        <p:txBody>
          <a:bodyPr/>
          <a:lstStyle>
            <a:lvl1pPr>
              <a:defRPr/>
            </a:lvl1pPr>
          </a:lstStyle>
          <a:p>
            <a:fld id="{F8FA3712-11C4-4F8C-A73E-23830A5A7175}" type="datetimeFigureOut">
              <a:rPr lang="en-GB" smtClean="0"/>
              <a:t>29/05/2026</a:t>
            </a:fld>
            <a:endParaRPr lang="en-GB"/>
          </a:p>
        </p:txBody>
      </p:sp>
      <p:sp>
        <p:nvSpPr>
          <p:cNvPr id="6" name="Footer Placeholder 4">
            <a:extLst>
              <a:ext uri="{FF2B5EF4-FFF2-40B4-BE49-F238E27FC236}">
                <a16:creationId xmlns:a16="http://schemas.microsoft.com/office/drawing/2014/main" id="{E01AB4F1-A075-2B59-9599-824E1BE64A81}"/>
              </a:ext>
            </a:extLst>
          </p:cNvPr>
          <p:cNvSpPr>
            <a:spLocks noGrp="1"/>
          </p:cNvSpPr>
          <p:nvPr>
            <p:ph type="ftr" sz="quarter" idx="11"/>
          </p:nvPr>
        </p:nvSpPr>
        <p:spPr/>
        <p:txBody>
          <a:bodyPr/>
          <a:lstStyle>
            <a:lvl1pPr>
              <a:defRPr/>
            </a:lvl1pPr>
          </a:lstStyle>
          <a:p>
            <a:endParaRPr lang="en-GB"/>
          </a:p>
        </p:txBody>
      </p:sp>
      <p:sp>
        <p:nvSpPr>
          <p:cNvPr id="7" name="Slide Number Placeholder 5">
            <a:extLst>
              <a:ext uri="{FF2B5EF4-FFF2-40B4-BE49-F238E27FC236}">
                <a16:creationId xmlns:a16="http://schemas.microsoft.com/office/drawing/2014/main" id="{CA44A972-8B7A-4E8D-87CA-62EB5E60C843}"/>
              </a:ext>
            </a:extLst>
          </p:cNvPr>
          <p:cNvSpPr>
            <a:spLocks noGrp="1"/>
          </p:cNvSpPr>
          <p:nvPr>
            <p:ph type="sldNum" sz="quarter" idx="12"/>
          </p:nvPr>
        </p:nvSpPr>
        <p:spPr/>
        <p:txBody>
          <a:bodyPr/>
          <a:lstStyle>
            <a:lvl1pPr>
              <a:defRPr/>
            </a:lvl1pPr>
          </a:lstStyle>
          <a:p>
            <a:fld id="{4CA1EB2A-5673-412F-B2FC-E8CC060423E2}" type="slidenum">
              <a:rPr lang="en-GB" smtClean="0"/>
              <a:t>‹#›</a:t>
            </a:fld>
            <a:endParaRPr lang="en-GB"/>
          </a:p>
        </p:txBody>
      </p:sp>
    </p:spTree>
    <p:extLst>
      <p:ext uri="{BB962C8B-B14F-4D97-AF65-F5344CB8AC3E}">
        <p14:creationId xmlns:p14="http://schemas.microsoft.com/office/powerpoint/2010/main" val="4113324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9068B47A-C2FC-45A5-EFAC-5E4C35580520}"/>
              </a:ext>
            </a:extLst>
          </p:cNvPr>
          <p:cNvSpPr>
            <a:spLocks noGrp="1"/>
          </p:cNvSpPr>
          <p:nvPr>
            <p:ph type="dt" sz="half" idx="10"/>
          </p:nvPr>
        </p:nvSpPr>
        <p:spPr/>
        <p:txBody>
          <a:bodyPr/>
          <a:lstStyle>
            <a:lvl1pPr>
              <a:defRPr/>
            </a:lvl1pPr>
          </a:lstStyle>
          <a:p>
            <a:fld id="{F8FA3712-11C4-4F8C-A73E-23830A5A7175}" type="datetimeFigureOut">
              <a:rPr lang="en-GB" smtClean="0"/>
              <a:t>29/05/2026</a:t>
            </a:fld>
            <a:endParaRPr lang="en-GB"/>
          </a:p>
        </p:txBody>
      </p:sp>
      <p:sp>
        <p:nvSpPr>
          <p:cNvPr id="8" name="Footer Placeholder 4">
            <a:extLst>
              <a:ext uri="{FF2B5EF4-FFF2-40B4-BE49-F238E27FC236}">
                <a16:creationId xmlns:a16="http://schemas.microsoft.com/office/drawing/2014/main" id="{39509F71-24AA-E6EB-7571-5959AB1E4F73}"/>
              </a:ext>
            </a:extLst>
          </p:cNvPr>
          <p:cNvSpPr>
            <a:spLocks noGrp="1"/>
          </p:cNvSpPr>
          <p:nvPr>
            <p:ph type="ftr" sz="quarter" idx="11"/>
          </p:nvPr>
        </p:nvSpPr>
        <p:spPr/>
        <p:txBody>
          <a:bodyPr/>
          <a:lstStyle>
            <a:lvl1pPr>
              <a:defRPr/>
            </a:lvl1pPr>
          </a:lstStyle>
          <a:p>
            <a:endParaRPr lang="en-GB"/>
          </a:p>
        </p:txBody>
      </p:sp>
      <p:sp>
        <p:nvSpPr>
          <p:cNvPr id="9" name="Slide Number Placeholder 5">
            <a:extLst>
              <a:ext uri="{FF2B5EF4-FFF2-40B4-BE49-F238E27FC236}">
                <a16:creationId xmlns:a16="http://schemas.microsoft.com/office/drawing/2014/main" id="{CCC434C9-A4D1-6511-8F98-B712C5D56A08}"/>
              </a:ext>
            </a:extLst>
          </p:cNvPr>
          <p:cNvSpPr>
            <a:spLocks noGrp="1"/>
          </p:cNvSpPr>
          <p:nvPr>
            <p:ph type="sldNum" sz="quarter" idx="12"/>
          </p:nvPr>
        </p:nvSpPr>
        <p:spPr/>
        <p:txBody>
          <a:bodyPr/>
          <a:lstStyle>
            <a:lvl1pPr>
              <a:defRPr/>
            </a:lvl1pPr>
          </a:lstStyle>
          <a:p>
            <a:fld id="{4CA1EB2A-5673-412F-B2FC-E8CC060423E2}" type="slidenum">
              <a:rPr lang="en-GB" smtClean="0"/>
              <a:t>‹#›</a:t>
            </a:fld>
            <a:endParaRPr lang="en-GB"/>
          </a:p>
        </p:txBody>
      </p:sp>
    </p:spTree>
    <p:extLst>
      <p:ext uri="{BB962C8B-B14F-4D97-AF65-F5344CB8AC3E}">
        <p14:creationId xmlns:p14="http://schemas.microsoft.com/office/powerpoint/2010/main" val="19139509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C8E45FF7-A589-E22C-B123-525CAB27DD2A}"/>
              </a:ext>
            </a:extLst>
          </p:cNvPr>
          <p:cNvSpPr>
            <a:spLocks noGrp="1"/>
          </p:cNvSpPr>
          <p:nvPr>
            <p:ph type="dt" sz="half" idx="10"/>
          </p:nvPr>
        </p:nvSpPr>
        <p:spPr/>
        <p:txBody>
          <a:bodyPr/>
          <a:lstStyle>
            <a:lvl1pPr>
              <a:defRPr/>
            </a:lvl1pPr>
          </a:lstStyle>
          <a:p>
            <a:fld id="{F8FA3712-11C4-4F8C-A73E-23830A5A7175}" type="datetimeFigureOut">
              <a:rPr lang="en-GB" smtClean="0"/>
              <a:t>29/05/2026</a:t>
            </a:fld>
            <a:endParaRPr lang="en-GB"/>
          </a:p>
        </p:txBody>
      </p:sp>
      <p:sp>
        <p:nvSpPr>
          <p:cNvPr id="4" name="Footer Placeholder 4">
            <a:extLst>
              <a:ext uri="{FF2B5EF4-FFF2-40B4-BE49-F238E27FC236}">
                <a16:creationId xmlns:a16="http://schemas.microsoft.com/office/drawing/2014/main" id="{7874B44B-EF77-9510-2983-EDA9041C26F8}"/>
              </a:ext>
            </a:extLst>
          </p:cNvPr>
          <p:cNvSpPr>
            <a:spLocks noGrp="1"/>
          </p:cNvSpPr>
          <p:nvPr>
            <p:ph type="ftr" sz="quarter" idx="11"/>
          </p:nvPr>
        </p:nvSpPr>
        <p:spPr/>
        <p:txBody>
          <a:bodyPr/>
          <a:lstStyle>
            <a:lvl1pPr>
              <a:defRPr/>
            </a:lvl1pPr>
          </a:lstStyle>
          <a:p>
            <a:endParaRPr lang="en-GB"/>
          </a:p>
        </p:txBody>
      </p:sp>
      <p:sp>
        <p:nvSpPr>
          <p:cNvPr id="5" name="Slide Number Placeholder 5">
            <a:extLst>
              <a:ext uri="{FF2B5EF4-FFF2-40B4-BE49-F238E27FC236}">
                <a16:creationId xmlns:a16="http://schemas.microsoft.com/office/drawing/2014/main" id="{541C4901-707B-3D62-8878-438CDEFD77C3}"/>
              </a:ext>
            </a:extLst>
          </p:cNvPr>
          <p:cNvSpPr>
            <a:spLocks noGrp="1"/>
          </p:cNvSpPr>
          <p:nvPr>
            <p:ph type="sldNum" sz="quarter" idx="12"/>
          </p:nvPr>
        </p:nvSpPr>
        <p:spPr/>
        <p:txBody>
          <a:bodyPr/>
          <a:lstStyle>
            <a:lvl1pPr>
              <a:defRPr/>
            </a:lvl1pPr>
          </a:lstStyle>
          <a:p>
            <a:fld id="{4CA1EB2A-5673-412F-B2FC-E8CC060423E2}" type="slidenum">
              <a:rPr lang="en-GB" smtClean="0"/>
              <a:t>‹#›</a:t>
            </a:fld>
            <a:endParaRPr lang="en-GB"/>
          </a:p>
        </p:txBody>
      </p:sp>
    </p:spTree>
    <p:extLst>
      <p:ext uri="{BB962C8B-B14F-4D97-AF65-F5344CB8AC3E}">
        <p14:creationId xmlns:p14="http://schemas.microsoft.com/office/powerpoint/2010/main" val="42482453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0B8B7A6B-7088-4D9D-D604-812063B9DBF6}"/>
              </a:ext>
            </a:extLst>
          </p:cNvPr>
          <p:cNvSpPr>
            <a:spLocks noGrp="1"/>
          </p:cNvSpPr>
          <p:nvPr>
            <p:ph type="dt" sz="half" idx="10"/>
          </p:nvPr>
        </p:nvSpPr>
        <p:spPr/>
        <p:txBody>
          <a:bodyPr/>
          <a:lstStyle>
            <a:lvl1pPr>
              <a:defRPr/>
            </a:lvl1pPr>
          </a:lstStyle>
          <a:p>
            <a:fld id="{F8FA3712-11C4-4F8C-A73E-23830A5A7175}" type="datetimeFigureOut">
              <a:rPr lang="en-GB" smtClean="0"/>
              <a:t>29/05/2026</a:t>
            </a:fld>
            <a:endParaRPr lang="en-GB"/>
          </a:p>
        </p:txBody>
      </p:sp>
      <p:sp>
        <p:nvSpPr>
          <p:cNvPr id="3" name="Footer Placeholder 4">
            <a:extLst>
              <a:ext uri="{FF2B5EF4-FFF2-40B4-BE49-F238E27FC236}">
                <a16:creationId xmlns:a16="http://schemas.microsoft.com/office/drawing/2014/main" id="{FA1776D4-5F96-459F-BD59-11F9F5DBF25A}"/>
              </a:ext>
            </a:extLst>
          </p:cNvPr>
          <p:cNvSpPr>
            <a:spLocks noGrp="1"/>
          </p:cNvSpPr>
          <p:nvPr>
            <p:ph type="ftr" sz="quarter" idx="11"/>
          </p:nvPr>
        </p:nvSpPr>
        <p:spPr/>
        <p:txBody>
          <a:bodyPr/>
          <a:lstStyle>
            <a:lvl1pPr>
              <a:defRPr/>
            </a:lvl1pPr>
          </a:lstStyle>
          <a:p>
            <a:endParaRPr lang="en-GB"/>
          </a:p>
        </p:txBody>
      </p:sp>
      <p:sp>
        <p:nvSpPr>
          <p:cNvPr id="4" name="Slide Number Placeholder 5">
            <a:extLst>
              <a:ext uri="{FF2B5EF4-FFF2-40B4-BE49-F238E27FC236}">
                <a16:creationId xmlns:a16="http://schemas.microsoft.com/office/drawing/2014/main" id="{2CF6B32C-9472-2994-81BE-1150373C7687}"/>
              </a:ext>
            </a:extLst>
          </p:cNvPr>
          <p:cNvSpPr>
            <a:spLocks noGrp="1"/>
          </p:cNvSpPr>
          <p:nvPr>
            <p:ph type="sldNum" sz="quarter" idx="12"/>
          </p:nvPr>
        </p:nvSpPr>
        <p:spPr/>
        <p:txBody>
          <a:bodyPr/>
          <a:lstStyle>
            <a:lvl1pPr>
              <a:defRPr/>
            </a:lvl1pPr>
          </a:lstStyle>
          <a:p>
            <a:fld id="{4CA1EB2A-5673-412F-B2FC-E8CC060423E2}" type="slidenum">
              <a:rPr lang="en-GB" smtClean="0"/>
              <a:t>‹#›</a:t>
            </a:fld>
            <a:endParaRPr lang="en-GB"/>
          </a:p>
        </p:txBody>
      </p:sp>
    </p:spTree>
    <p:extLst>
      <p:ext uri="{BB962C8B-B14F-4D97-AF65-F5344CB8AC3E}">
        <p14:creationId xmlns:p14="http://schemas.microsoft.com/office/powerpoint/2010/main" val="4654112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E0B21A49-4092-F2DD-66B4-A08CE10E1488}"/>
              </a:ext>
            </a:extLst>
          </p:cNvPr>
          <p:cNvSpPr>
            <a:spLocks noGrp="1"/>
          </p:cNvSpPr>
          <p:nvPr>
            <p:ph type="dt" sz="half" idx="10"/>
          </p:nvPr>
        </p:nvSpPr>
        <p:spPr/>
        <p:txBody>
          <a:bodyPr/>
          <a:lstStyle>
            <a:lvl1pPr>
              <a:defRPr/>
            </a:lvl1pPr>
          </a:lstStyle>
          <a:p>
            <a:fld id="{F8FA3712-11C4-4F8C-A73E-23830A5A7175}" type="datetimeFigureOut">
              <a:rPr lang="en-GB" smtClean="0"/>
              <a:t>29/05/2026</a:t>
            </a:fld>
            <a:endParaRPr lang="en-GB"/>
          </a:p>
        </p:txBody>
      </p:sp>
      <p:sp>
        <p:nvSpPr>
          <p:cNvPr id="6" name="Footer Placeholder 4">
            <a:extLst>
              <a:ext uri="{FF2B5EF4-FFF2-40B4-BE49-F238E27FC236}">
                <a16:creationId xmlns:a16="http://schemas.microsoft.com/office/drawing/2014/main" id="{F452939C-20BE-EBC9-BAD7-8D72FE8A2728}"/>
              </a:ext>
            </a:extLst>
          </p:cNvPr>
          <p:cNvSpPr>
            <a:spLocks noGrp="1"/>
          </p:cNvSpPr>
          <p:nvPr>
            <p:ph type="ftr" sz="quarter" idx="11"/>
          </p:nvPr>
        </p:nvSpPr>
        <p:spPr/>
        <p:txBody>
          <a:bodyPr/>
          <a:lstStyle>
            <a:lvl1pPr>
              <a:defRPr/>
            </a:lvl1pPr>
          </a:lstStyle>
          <a:p>
            <a:endParaRPr lang="en-GB"/>
          </a:p>
        </p:txBody>
      </p:sp>
      <p:sp>
        <p:nvSpPr>
          <p:cNvPr id="7" name="Slide Number Placeholder 5">
            <a:extLst>
              <a:ext uri="{FF2B5EF4-FFF2-40B4-BE49-F238E27FC236}">
                <a16:creationId xmlns:a16="http://schemas.microsoft.com/office/drawing/2014/main" id="{C9142A9A-2BA6-C263-0F84-A1C16E9FAFF8}"/>
              </a:ext>
            </a:extLst>
          </p:cNvPr>
          <p:cNvSpPr>
            <a:spLocks noGrp="1"/>
          </p:cNvSpPr>
          <p:nvPr>
            <p:ph type="sldNum" sz="quarter" idx="12"/>
          </p:nvPr>
        </p:nvSpPr>
        <p:spPr/>
        <p:txBody>
          <a:bodyPr/>
          <a:lstStyle>
            <a:lvl1pPr>
              <a:defRPr/>
            </a:lvl1pPr>
          </a:lstStyle>
          <a:p>
            <a:fld id="{4CA1EB2A-5673-412F-B2FC-E8CC060423E2}" type="slidenum">
              <a:rPr lang="en-GB" smtClean="0"/>
              <a:t>‹#›</a:t>
            </a:fld>
            <a:endParaRPr lang="en-GB"/>
          </a:p>
        </p:txBody>
      </p:sp>
    </p:spTree>
    <p:extLst>
      <p:ext uri="{BB962C8B-B14F-4D97-AF65-F5344CB8AC3E}">
        <p14:creationId xmlns:p14="http://schemas.microsoft.com/office/powerpoint/2010/main" val="14550789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18BC2FF5-C930-8B6A-C6D5-40712F8F37B9}"/>
              </a:ext>
            </a:extLst>
          </p:cNvPr>
          <p:cNvSpPr>
            <a:spLocks noGrp="1"/>
          </p:cNvSpPr>
          <p:nvPr>
            <p:ph type="dt" sz="half" idx="10"/>
          </p:nvPr>
        </p:nvSpPr>
        <p:spPr/>
        <p:txBody>
          <a:bodyPr/>
          <a:lstStyle>
            <a:lvl1pPr>
              <a:defRPr/>
            </a:lvl1pPr>
          </a:lstStyle>
          <a:p>
            <a:fld id="{F8FA3712-11C4-4F8C-A73E-23830A5A7175}" type="datetimeFigureOut">
              <a:rPr lang="en-GB" smtClean="0"/>
              <a:t>29/05/2026</a:t>
            </a:fld>
            <a:endParaRPr lang="en-GB"/>
          </a:p>
        </p:txBody>
      </p:sp>
      <p:sp>
        <p:nvSpPr>
          <p:cNvPr id="6" name="Footer Placeholder 4">
            <a:extLst>
              <a:ext uri="{FF2B5EF4-FFF2-40B4-BE49-F238E27FC236}">
                <a16:creationId xmlns:a16="http://schemas.microsoft.com/office/drawing/2014/main" id="{9135E582-6219-3FE1-EF59-8112F08FE382}"/>
              </a:ext>
            </a:extLst>
          </p:cNvPr>
          <p:cNvSpPr>
            <a:spLocks noGrp="1"/>
          </p:cNvSpPr>
          <p:nvPr>
            <p:ph type="ftr" sz="quarter" idx="11"/>
          </p:nvPr>
        </p:nvSpPr>
        <p:spPr/>
        <p:txBody>
          <a:bodyPr/>
          <a:lstStyle>
            <a:lvl1pPr>
              <a:defRPr/>
            </a:lvl1pPr>
          </a:lstStyle>
          <a:p>
            <a:endParaRPr lang="en-GB"/>
          </a:p>
        </p:txBody>
      </p:sp>
      <p:sp>
        <p:nvSpPr>
          <p:cNvPr id="7" name="Slide Number Placeholder 5">
            <a:extLst>
              <a:ext uri="{FF2B5EF4-FFF2-40B4-BE49-F238E27FC236}">
                <a16:creationId xmlns:a16="http://schemas.microsoft.com/office/drawing/2014/main" id="{3B01E52F-9D32-51C1-AA22-F6FF4214BCD2}"/>
              </a:ext>
            </a:extLst>
          </p:cNvPr>
          <p:cNvSpPr>
            <a:spLocks noGrp="1"/>
          </p:cNvSpPr>
          <p:nvPr>
            <p:ph type="sldNum" sz="quarter" idx="12"/>
          </p:nvPr>
        </p:nvSpPr>
        <p:spPr/>
        <p:txBody>
          <a:bodyPr/>
          <a:lstStyle>
            <a:lvl1pPr>
              <a:defRPr/>
            </a:lvl1pPr>
          </a:lstStyle>
          <a:p>
            <a:fld id="{4CA1EB2A-5673-412F-B2FC-E8CC060423E2}" type="slidenum">
              <a:rPr lang="en-GB" smtClean="0"/>
              <a:t>‹#›</a:t>
            </a:fld>
            <a:endParaRPr lang="en-GB"/>
          </a:p>
        </p:txBody>
      </p:sp>
    </p:spTree>
    <p:extLst>
      <p:ext uri="{BB962C8B-B14F-4D97-AF65-F5344CB8AC3E}">
        <p14:creationId xmlns:p14="http://schemas.microsoft.com/office/powerpoint/2010/main" val="32905542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DF6FF"/>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1FBD4C22-16F1-1AD4-7C4D-D742668FFEB8}"/>
              </a:ext>
            </a:extLst>
          </p:cNvPr>
          <p:cNvSpPr>
            <a:spLocks noGrp="1" noChangeArrowheads="1"/>
          </p:cNvSpPr>
          <p:nvPr>
            <p:ph type="title"/>
          </p:nvPr>
        </p:nvSpPr>
        <p:spPr bwMode="auto">
          <a:xfrm>
            <a:off x="633413" y="476250"/>
            <a:ext cx="10515600" cy="121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C47F0431-0798-88B4-7BDA-00AD5C6F58A8}"/>
              </a:ext>
            </a:extLst>
          </p:cNvPr>
          <p:cNvSpPr>
            <a:spLocks noGrp="1" noChangeArrowheads="1"/>
          </p:cNvSpPr>
          <p:nvPr>
            <p:ph type="body" idx="1"/>
          </p:nvPr>
        </p:nvSpPr>
        <p:spPr bwMode="auto">
          <a:xfrm>
            <a:off x="633413"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D57DA964-A139-3FBA-892B-A15B57FCD164}"/>
              </a:ext>
            </a:extLst>
          </p:cNvPr>
          <p:cNvSpPr>
            <a:spLocks noGrp="1"/>
          </p:cNvSpPr>
          <p:nvPr>
            <p:ph type="dt" sz="half" idx="2"/>
          </p:nvPr>
        </p:nvSpPr>
        <p:spPr>
          <a:xfrm>
            <a:off x="6783388" y="6356350"/>
            <a:ext cx="1376362" cy="365125"/>
          </a:xfrm>
          <a:prstGeom prst="rect">
            <a:avLst/>
          </a:prstGeom>
        </p:spPr>
        <p:txBody>
          <a:bodyPr vert="horz" lIns="0" tIns="46800" rIns="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fld id="{F8FA3712-11C4-4F8C-A73E-23830A5A7175}" type="datetimeFigureOut">
              <a:rPr lang="en-GB" smtClean="0"/>
              <a:t>29/05/2026</a:t>
            </a:fld>
            <a:endParaRPr lang="en-GB"/>
          </a:p>
        </p:txBody>
      </p:sp>
      <p:sp>
        <p:nvSpPr>
          <p:cNvPr id="5" name="Footer Placeholder 4">
            <a:extLst>
              <a:ext uri="{FF2B5EF4-FFF2-40B4-BE49-F238E27FC236}">
                <a16:creationId xmlns:a16="http://schemas.microsoft.com/office/drawing/2014/main" id="{61866409-2B2A-21F1-0176-61413B751ADE}"/>
              </a:ext>
            </a:extLst>
          </p:cNvPr>
          <p:cNvSpPr>
            <a:spLocks noGrp="1"/>
          </p:cNvSpPr>
          <p:nvPr>
            <p:ph type="ftr" sz="quarter" idx="3"/>
          </p:nvPr>
        </p:nvSpPr>
        <p:spPr>
          <a:xfrm>
            <a:off x="1476375" y="6356350"/>
            <a:ext cx="5222875" cy="365125"/>
          </a:xfrm>
          <a:prstGeom prst="rect">
            <a:avLst/>
          </a:prstGeom>
        </p:spPr>
        <p:txBody>
          <a:bodyPr vert="horz" lIns="0" tIns="45720" rIns="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endParaRPr lang="en-GB"/>
          </a:p>
        </p:txBody>
      </p:sp>
      <p:sp>
        <p:nvSpPr>
          <p:cNvPr id="6" name="Slide Number Placeholder 5">
            <a:extLst>
              <a:ext uri="{FF2B5EF4-FFF2-40B4-BE49-F238E27FC236}">
                <a16:creationId xmlns:a16="http://schemas.microsoft.com/office/drawing/2014/main" id="{95A40F4B-48E3-ECE5-C2DB-B59321279B0E}"/>
              </a:ext>
            </a:extLst>
          </p:cNvPr>
          <p:cNvSpPr>
            <a:spLocks noGrp="1"/>
          </p:cNvSpPr>
          <p:nvPr>
            <p:ph type="sldNum" sz="quarter" idx="4"/>
          </p:nvPr>
        </p:nvSpPr>
        <p:spPr>
          <a:xfrm>
            <a:off x="633413" y="6356350"/>
            <a:ext cx="638175" cy="365125"/>
          </a:xfrm>
          <a:prstGeom prst="rect">
            <a:avLst/>
          </a:prstGeom>
        </p:spPr>
        <p:txBody>
          <a:bodyPr vert="horz" lIns="0" tIns="45720" rIns="0" bIns="45720" rtlCol="0" anchor="ctr"/>
          <a:lstStyle>
            <a:lvl1pPr algn="l" eaLnBrk="1" fontAlgn="auto" hangingPunct="1">
              <a:spcBef>
                <a:spcPts val="0"/>
              </a:spcBef>
              <a:spcAft>
                <a:spcPts val="0"/>
              </a:spcAft>
              <a:defRPr sz="1200" b="1">
                <a:solidFill>
                  <a:schemeClr val="tx2"/>
                </a:solidFill>
                <a:latin typeface="+mn-lt"/>
              </a:defRPr>
            </a:lvl1pPr>
          </a:lstStyle>
          <a:p>
            <a:fld id="{4CA1EB2A-5673-412F-B2FC-E8CC060423E2}" type="slidenum">
              <a:rPr lang="en-GB" smtClean="0"/>
              <a:t>‹#›</a:t>
            </a:fld>
            <a:endParaRPr lang="en-GB"/>
          </a:p>
        </p:txBody>
      </p:sp>
      <p:pic>
        <p:nvPicPr>
          <p:cNvPr id="1031" name="Picture 7">
            <a:extLst>
              <a:ext uri="{FF2B5EF4-FFF2-40B4-BE49-F238E27FC236}">
                <a16:creationId xmlns:a16="http://schemas.microsoft.com/office/drawing/2014/main" id="{4B0A5A6B-0A1F-5DE9-C6FD-710FE1C4A7B9}"/>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271000" y="6426200"/>
            <a:ext cx="29210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
            <a:extLst>
              <a:ext uri="{FF2B5EF4-FFF2-40B4-BE49-F238E27FC236}">
                <a16:creationId xmlns:a16="http://schemas.microsoft.com/office/drawing/2014/main" id="{F7A93FE8-6245-5C9B-6325-697E07C08AAB}"/>
              </a:ext>
            </a:extLst>
          </p:cNvPr>
          <p:cNvGrpSpPr/>
          <p:nvPr/>
        </p:nvGrpSpPr>
        <p:grpSpPr>
          <a:xfrm>
            <a:off x="10005207" y="518989"/>
            <a:ext cx="1811141" cy="551109"/>
            <a:chOff x="9987954" y="407566"/>
            <a:chExt cx="1811141" cy="551109"/>
          </a:xfrm>
        </p:grpSpPr>
        <p:pic>
          <p:nvPicPr>
            <p:cNvPr id="3" name="Picture 2" descr="A heart and arrows in a circle&#10;&#10;Description automatically generated">
              <a:extLst>
                <a:ext uri="{FF2B5EF4-FFF2-40B4-BE49-F238E27FC236}">
                  <a16:creationId xmlns:a16="http://schemas.microsoft.com/office/drawing/2014/main" id="{0F7C5312-AB14-607B-3E36-465293C3DF66}"/>
                </a:ext>
              </a:extLst>
            </p:cNvPr>
            <p:cNvPicPr>
              <a:picLocks noChangeAspect="1"/>
            </p:cNvPicPr>
            <p:nvPr/>
          </p:nvPicPr>
          <p:blipFill>
            <a:blip r:embed="rId15"/>
            <a:stretch>
              <a:fillRect/>
            </a:stretch>
          </p:blipFill>
          <p:spPr>
            <a:xfrm>
              <a:off x="11249873" y="409453"/>
              <a:ext cx="549222" cy="549222"/>
            </a:xfrm>
            <a:prstGeom prst="rect">
              <a:avLst/>
            </a:prstGeom>
          </p:spPr>
        </p:pic>
        <p:pic>
          <p:nvPicPr>
            <p:cNvPr id="7" name="Picture 6" descr="A white person holding a weight scale&#10;&#10;Description automatically generated">
              <a:extLst>
                <a:ext uri="{FF2B5EF4-FFF2-40B4-BE49-F238E27FC236}">
                  <a16:creationId xmlns:a16="http://schemas.microsoft.com/office/drawing/2014/main" id="{00F1D35E-F26E-A07A-7942-214E36160113}"/>
                </a:ext>
              </a:extLst>
            </p:cNvPr>
            <p:cNvPicPr>
              <a:picLocks noChangeAspect="1"/>
            </p:cNvPicPr>
            <p:nvPr/>
          </p:nvPicPr>
          <p:blipFill>
            <a:blip r:embed="rId16"/>
            <a:stretch>
              <a:fillRect/>
            </a:stretch>
          </p:blipFill>
          <p:spPr>
            <a:xfrm>
              <a:off x="10618913" y="407566"/>
              <a:ext cx="549222" cy="551109"/>
            </a:xfrm>
            <a:prstGeom prst="rect">
              <a:avLst/>
            </a:prstGeom>
          </p:spPr>
        </p:pic>
        <p:pic>
          <p:nvPicPr>
            <p:cNvPr id="8" name="Picture 7" descr="A green circle with a white leaf and a cross&#10;&#10;Description automatically generated">
              <a:extLst>
                <a:ext uri="{FF2B5EF4-FFF2-40B4-BE49-F238E27FC236}">
                  <a16:creationId xmlns:a16="http://schemas.microsoft.com/office/drawing/2014/main" id="{0E4ED650-D194-5D29-0DE6-AF4E2034CB1A}"/>
                </a:ext>
              </a:extLst>
            </p:cNvPr>
            <p:cNvPicPr>
              <a:picLocks noChangeAspect="1"/>
            </p:cNvPicPr>
            <p:nvPr/>
          </p:nvPicPr>
          <p:blipFill>
            <a:blip r:embed="rId17"/>
            <a:stretch>
              <a:fillRect/>
            </a:stretch>
          </p:blipFill>
          <p:spPr>
            <a:xfrm>
              <a:off x="9987954" y="409453"/>
              <a:ext cx="549222" cy="549222"/>
            </a:xfrm>
            <a:prstGeom prst="rect">
              <a:avLst/>
            </a:prstGeom>
          </p:spPr>
        </p:pic>
      </p:grpSp>
    </p:spTree>
    <p:extLst>
      <p:ext uri="{BB962C8B-B14F-4D97-AF65-F5344CB8AC3E}">
        <p14:creationId xmlns:p14="http://schemas.microsoft.com/office/powerpoint/2010/main" val="5671134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1" fontAlgn="base" hangingPunct="1">
        <a:lnSpc>
          <a:spcPct val="90000"/>
        </a:lnSpc>
        <a:spcBef>
          <a:spcPct val="0"/>
        </a:spcBef>
        <a:spcAft>
          <a:spcPct val="0"/>
        </a:spcAft>
        <a:defRPr sz="4400" kern="1200">
          <a:solidFill>
            <a:schemeClr val="accent2"/>
          </a:solidFill>
          <a:latin typeface="+mj-lt"/>
          <a:ea typeface="+mj-ea"/>
          <a:cs typeface="+mj-cs"/>
        </a:defRPr>
      </a:lvl1pPr>
      <a:lvl2pPr algn="l" rtl="0" eaLnBrk="1" fontAlgn="base" hangingPunct="1">
        <a:lnSpc>
          <a:spcPct val="90000"/>
        </a:lnSpc>
        <a:spcBef>
          <a:spcPct val="0"/>
        </a:spcBef>
        <a:spcAft>
          <a:spcPct val="0"/>
        </a:spcAft>
        <a:defRPr sz="4400">
          <a:solidFill>
            <a:schemeClr val="accent2"/>
          </a:solidFill>
          <a:latin typeface="Arial" panose="020B0604020202020204" pitchFamily="34" charset="0"/>
        </a:defRPr>
      </a:lvl2pPr>
      <a:lvl3pPr algn="l" rtl="0" eaLnBrk="1" fontAlgn="base" hangingPunct="1">
        <a:lnSpc>
          <a:spcPct val="90000"/>
        </a:lnSpc>
        <a:spcBef>
          <a:spcPct val="0"/>
        </a:spcBef>
        <a:spcAft>
          <a:spcPct val="0"/>
        </a:spcAft>
        <a:defRPr sz="4400">
          <a:solidFill>
            <a:schemeClr val="accent2"/>
          </a:solidFill>
          <a:latin typeface="Arial" panose="020B0604020202020204" pitchFamily="34" charset="0"/>
        </a:defRPr>
      </a:lvl3pPr>
      <a:lvl4pPr algn="l" rtl="0" eaLnBrk="1" fontAlgn="base" hangingPunct="1">
        <a:lnSpc>
          <a:spcPct val="90000"/>
        </a:lnSpc>
        <a:spcBef>
          <a:spcPct val="0"/>
        </a:spcBef>
        <a:spcAft>
          <a:spcPct val="0"/>
        </a:spcAft>
        <a:defRPr sz="4400">
          <a:solidFill>
            <a:schemeClr val="accent2"/>
          </a:solidFill>
          <a:latin typeface="Arial" panose="020B0604020202020204" pitchFamily="34" charset="0"/>
        </a:defRPr>
      </a:lvl4pPr>
      <a:lvl5pPr algn="l" rtl="0" eaLnBrk="1" fontAlgn="base" hangingPunct="1">
        <a:lnSpc>
          <a:spcPct val="90000"/>
        </a:lnSpc>
        <a:spcBef>
          <a:spcPct val="0"/>
        </a:spcBef>
        <a:spcAft>
          <a:spcPct val="0"/>
        </a:spcAft>
        <a:defRPr sz="4400">
          <a:solidFill>
            <a:schemeClr val="accent2"/>
          </a:solidFill>
          <a:latin typeface="Arial" panose="020B0604020202020204" pitchFamily="34" charset="0"/>
        </a:defRPr>
      </a:lvl5pPr>
      <a:lvl6pPr marL="457200" algn="l" rtl="0" eaLnBrk="1" fontAlgn="base" hangingPunct="1">
        <a:lnSpc>
          <a:spcPct val="90000"/>
        </a:lnSpc>
        <a:spcBef>
          <a:spcPct val="0"/>
        </a:spcBef>
        <a:spcAft>
          <a:spcPct val="0"/>
        </a:spcAft>
        <a:defRPr sz="4400">
          <a:solidFill>
            <a:schemeClr val="accent2"/>
          </a:solidFill>
          <a:latin typeface="Arial" panose="020B0604020202020204" pitchFamily="34" charset="0"/>
        </a:defRPr>
      </a:lvl6pPr>
      <a:lvl7pPr marL="914400" algn="l" rtl="0" eaLnBrk="1" fontAlgn="base" hangingPunct="1">
        <a:lnSpc>
          <a:spcPct val="90000"/>
        </a:lnSpc>
        <a:spcBef>
          <a:spcPct val="0"/>
        </a:spcBef>
        <a:spcAft>
          <a:spcPct val="0"/>
        </a:spcAft>
        <a:defRPr sz="4400">
          <a:solidFill>
            <a:schemeClr val="accent2"/>
          </a:solidFill>
          <a:latin typeface="Arial" panose="020B0604020202020204" pitchFamily="34" charset="0"/>
        </a:defRPr>
      </a:lvl7pPr>
      <a:lvl8pPr marL="1371600" algn="l" rtl="0" eaLnBrk="1" fontAlgn="base" hangingPunct="1">
        <a:lnSpc>
          <a:spcPct val="90000"/>
        </a:lnSpc>
        <a:spcBef>
          <a:spcPct val="0"/>
        </a:spcBef>
        <a:spcAft>
          <a:spcPct val="0"/>
        </a:spcAft>
        <a:defRPr sz="4400">
          <a:solidFill>
            <a:schemeClr val="accent2"/>
          </a:solidFill>
          <a:latin typeface="Arial" panose="020B0604020202020204" pitchFamily="34" charset="0"/>
        </a:defRPr>
      </a:lvl8pPr>
      <a:lvl9pPr marL="1828800" algn="l" rtl="0" eaLnBrk="1" fontAlgn="base" hangingPunct="1">
        <a:lnSpc>
          <a:spcPct val="90000"/>
        </a:lnSpc>
        <a:spcBef>
          <a:spcPct val="0"/>
        </a:spcBef>
        <a:spcAft>
          <a:spcPct val="0"/>
        </a:spcAft>
        <a:defRPr sz="4400">
          <a:solidFill>
            <a:schemeClr val="accent2"/>
          </a:solidFill>
          <a:latin typeface="Arial" panose="020B060402020202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hyperlink" Target="https://www.gov.uk/government/publications/community-safety-partnerships/community-safety-partnerships"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13.xml"/><Relationship Id="rId3" Type="http://schemas.openxmlformats.org/officeDocument/2006/relationships/slide" Target="slide5.xml"/><Relationship Id="rId7" Type="http://schemas.openxmlformats.org/officeDocument/2006/relationships/slide" Target="slide15.xml"/><Relationship Id="rId12" Type="http://schemas.openxmlformats.org/officeDocument/2006/relationships/slide" Target="slide55.xml"/><Relationship Id="rId2" Type="http://schemas.openxmlformats.org/officeDocument/2006/relationships/slide" Target="slide4.xml"/><Relationship Id="rId1" Type="http://schemas.openxmlformats.org/officeDocument/2006/relationships/slideLayout" Target="../slideLayouts/slideLayout2.xml"/><Relationship Id="rId6" Type="http://schemas.openxmlformats.org/officeDocument/2006/relationships/slide" Target="slide12.xml"/><Relationship Id="rId11" Type="http://schemas.openxmlformats.org/officeDocument/2006/relationships/slide" Target="slide54.xml"/><Relationship Id="rId5" Type="http://schemas.openxmlformats.org/officeDocument/2006/relationships/slide" Target="slide11.xml"/><Relationship Id="rId10" Type="http://schemas.openxmlformats.org/officeDocument/2006/relationships/slide" Target="slide53.xml"/><Relationship Id="rId4" Type="http://schemas.openxmlformats.org/officeDocument/2006/relationships/slide" Target="slide7.xml"/><Relationship Id="rId9" Type="http://schemas.openxmlformats.org/officeDocument/2006/relationships/slide" Target="slide3.xml"/></Relationships>
</file>

<file path=ppt/slides/_rels/slide2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8" Type="http://schemas.openxmlformats.org/officeDocument/2006/relationships/slide" Target="slide28.xml"/><Relationship Id="rId13" Type="http://schemas.openxmlformats.org/officeDocument/2006/relationships/slide" Target="slide39.xml"/><Relationship Id="rId18" Type="http://schemas.openxmlformats.org/officeDocument/2006/relationships/slide" Target="slide52.xml"/><Relationship Id="rId3" Type="http://schemas.openxmlformats.org/officeDocument/2006/relationships/slide" Target="slide17.xml"/><Relationship Id="rId7" Type="http://schemas.openxmlformats.org/officeDocument/2006/relationships/slide" Target="slide25.xml"/><Relationship Id="rId12" Type="http://schemas.openxmlformats.org/officeDocument/2006/relationships/slide" Target="slide37.xml"/><Relationship Id="rId17" Type="http://schemas.openxmlformats.org/officeDocument/2006/relationships/slide" Target="slide51.xml"/><Relationship Id="rId2" Type="http://schemas.openxmlformats.org/officeDocument/2006/relationships/slide" Target="slide16.xml"/><Relationship Id="rId16" Type="http://schemas.openxmlformats.org/officeDocument/2006/relationships/slide" Target="slide48.xml"/><Relationship Id="rId1" Type="http://schemas.openxmlformats.org/officeDocument/2006/relationships/slideLayout" Target="../slideLayouts/slideLayout2.xml"/><Relationship Id="rId6" Type="http://schemas.openxmlformats.org/officeDocument/2006/relationships/slide" Target="slide21.xml"/><Relationship Id="rId11" Type="http://schemas.openxmlformats.org/officeDocument/2006/relationships/slide" Target="slide36.xml"/><Relationship Id="rId5" Type="http://schemas.openxmlformats.org/officeDocument/2006/relationships/slide" Target="slide20.xml"/><Relationship Id="rId15" Type="http://schemas.openxmlformats.org/officeDocument/2006/relationships/slide" Target="slide46.xml"/><Relationship Id="rId10" Type="http://schemas.openxmlformats.org/officeDocument/2006/relationships/slide" Target="slide35.xml"/><Relationship Id="rId19" Type="http://schemas.openxmlformats.org/officeDocument/2006/relationships/slide" Target="slide2.xml"/><Relationship Id="rId4" Type="http://schemas.openxmlformats.org/officeDocument/2006/relationships/slide" Target="slide19.xml"/><Relationship Id="rId9" Type="http://schemas.openxmlformats.org/officeDocument/2006/relationships/slide" Target="slide32.xml"/><Relationship Id="rId14" Type="http://schemas.openxmlformats.org/officeDocument/2006/relationships/slide" Target="slide43.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3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8.emf"/></Relationships>
</file>

<file path=ppt/slides/_rels/slide4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hyperlink" Target="https://eastcambs.gov.uk/sites/default/files/2025-06/CSP%20Action%20Plan%202025%20%28proof%201%29.pdf" TargetMode="External"/><Relationship Id="rId7" Type="http://schemas.openxmlformats.org/officeDocument/2006/relationships/hyperlink" Target="https://data.cambridgeshireinsight.org.uk/dataset/cambridgeshire-crime-counts-and-rates/resource/813d49f3-cda6-4975-9d54-f9422c93840d"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hyperlink" Target="https://www.gov.uk/government/statistics/modern-slavery-nrm-and-dtn-statistics-end-of-year-summary-2024/modern-slavery-national-referral-mechanism-and-duty-to-notify-statistics-uk-end-of-year-summary-2024" TargetMode="External"/><Relationship Id="rId5" Type="http://schemas.openxmlformats.org/officeDocument/2006/relationships/hyperlink" Target="https://www.nationalcrimeagency.gov.uk/nsa-2025" TargetMode="External"/><Relationship Id="rId4" Type="http://schemas.openxmlformats.org/officeDocument/2006/relationships/hyperlink" Target="https://www.ons.gov.uk/peoplepopulationandcommunity/crimeandjustice/bulletins/crimeinenglandandwales/yearendingjune2025" TargetMode="External"/></Relationships>
</file>

<file path=ppt/slides/_rels/slide55.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38F3C925-BE60-EB60-D93B-7463352B6A73}"/>
              </a:ext>
            </a:extLst>
          </p:cNvPr>
          <p:cNvSpPr>
            <a:spLocks noGrp="1"/>
          </p:cNvSpPr>
          <p:nvPr>
            <p:ph type="ctrTitle"/>
          </p:nvPr>
        </p:nvSpPr>
        <p:spPr>
          <a:xfrm>
            <a:off x="623888" y="1122363"/>
            <a:ext cx="9144000" cy="2387600"/>
          </a:xfrm>
        </p:spPr>
        <p:txBody>
          <a:bodyPr/>
          <a:lstStyle/>
          <a:p>
            <a:r>
              <a:rPr lang="en-US"/>
              <a:t>East Cambridgeshire Strategic Assessment</a:t>
            </a:r>
          </a:p>
        </p:txBody>
      </p:sp>
      <p:sp>
        <p:nvSpPr>
          <p:cNvPr id="10" name="Subtitle 2">
            <a:extLst>
              <a:ext uri="{FF2B5EF4-FFF2-40B4-BE49-F238E27FC236}">
                <a16:creationId xmlns:a16="http://schemas.microsoft.com/office/drawing/2014/main" id="{FE55611F-1338-0DE6-57DF-7F502AAAB918}"/>
              </a:ext>
            </a:extLst>
          </p:cNvPr>
          <p:cNvSpPr>
            <a:spLocks noGrp="1"/>
          </p:cNvSpPr>
          <p:nvPr>
            <p:ph type="subTitle" idx="1"/>
          </p:nvPr>
        </p:nvSpPr>
        <p:spPr>
          <a:xfrm>
            <a:off x="623888" y="3705726"/>
            <a:ext cx="9144000" cy="1552074"/>
          </a:xfrm>
        </p:spPr>
        <p:txBody>
          <a:bodyPr/>
          <a:lstStyle/>
          <a:p>
            <a:r>
              <a:rPr lang="en-US"/>
              <a:t>2025</a:t>
            </a:r>
          </a:p>
          <a:p>
            <a:r>
              <a:rPr lang="en-US"/>
              <a:t>Final v1.1</a:t>
            </a:r>
          </a:p>
        </p:txBody>
      </p:sp>
      <p:sp>
        <p:nvSpPr>
          <p:cNvPr id="12" name="Text Placeholder 3">
            <a:extLst>
              <a:ext uri="{FF2B5EF4-FFF2-40B4-BE49-F238E27FC236}">
                <a16:creationId xmlns:a16="http://schemas.microsoft.com/office/drawing/2014/main" id="{93B65CC3-3DDD-4242-BC85-3AEF4CF7B13C}"/>
              </a:ext>
            </a:extLst>
          </p:cNvPr>
          <p:cNvSpPr>
            <a:spLocks noGrp="1"/>
          </p:cNvSpPr>
          <p:nvPr>
            <p:ph type="body" sz="quarter" idx="10"/>
          </p:nvPr>
        </p:nvSpPr>
        <p:spPr>
          <a:xfrm>
            <a:off x="623888" y="6261904"/>
            <a:ext cx="3380953" cy="341684"/>
          </a:xfrm>
        </p:spPr>
        <p:txBody>
          <a:bodyPr/>
          <a:lstStyle/>
          <a:p>
            <a:r>
              <a:rPr lang="en-US"/>
              <a:t>Communities and Demography PI Team</a:t>
            </a:r>
          </a:p>
        </p:txBody>
      </p:sp>
      <p:sp>
        <p:nvSpPr>
          <p:cNvPr id="4" name="Action Button: Go Home 3" descr="Button for contents page">
            <a:hlinkClick r:id="rId2" action="ppaction://hlinksldjump" highlightClick="1"/>
            <a:extLst>
              <a:ext uri="{FF2B5EF4-FFF2-40B4-BE49-F238E27FC236}">
                <a16:creationId xmlns:a16="http://schemas.microsoft.com/office/drawing/2014/main" id="{AD33DE36-07BB-F2CB-0ECD-65BCD3D94DFD}"/>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271251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416276-72C4-985E-E2B0-A9E78D432E7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C6D351F-8413-59DA-1540-8539671CF348}"/>
              </a:ext>
            </a:extLst>
          </p:cNvPr>
          <p:cNvSpPr>
            <a:spLocks noGrp="1"/>
          </p:cNvSpPr>
          <p:nvPr>
            <p:ph type="title"/>
          </p:nvPr>
        </p:nvSpPr>
        <p:spPr/>
        <p:txBody>
          <a:bodyPr/>
          <a:lstStyle/>
          <a:p>
            <a:r>
              <a:rPr lang="en-GB"/>
              <a:t>3. CSP Priorities</a:t>
            </a:r>
          </a:p>
        </p:txBody>
      </p:sp>
      <p:sp>
        <p:nvSpPr>
          <p:cNvPr id="6" name="Action Button: Go Home 5" descr="Button for contents page">
            <a:hlinkClick r:id="rId2" action="ppaction://hlinksldjump" highlightClick="1"/>
            <a:extLst>
              <a:ext uri="{FF2B5EF4-FFF2-40B4-BE49-F238E27FC236}">
                <a16:creationId xmlns:a16="http://schemas.microsoft.com/office/drawing/2014/main" id="{559B1C99-BF24-A184-C69F-700C54053189}"/>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7" name="Table 6">
            <a:extLst>
              <a:ext uri="{FF2B5EF4-FFF2-40B4-BE49-F238E27FC236}">
                <a16:creationId xmlns:a16="http://schemas.microsoft.com/office/drawing/2014/main" id="{DD018F33-C693-185E-268A-6E900A5DC0E1}"/>
              </a:ext>
            </a:extLst>
          </p:cNvPr>
          <p:cNvGraphicFramePr>
            <a:graphicFrameLocks noGrp="1"/>
          </p:cNvGraphicFramePr>
          <p:nvPr>
            <p:extLst>
              <p:ext uri="{D42A27DB-BD31-4B8C-83A1-F6EECF244321}">
                <p14:modId xmlns:p14="http://schemas.microsoft.com/office/powerpoint/2010/main" val="1555650191"/>
              </p:ext>
            </p:extLst>
          </p:nvPr>
        </p:nvGraphicFramePr>
        <p:xfrm>
          <a:off x="633414" y="1221456"/>
          <a:ext cx="10515600" cy="1716534"/>
        </p:xfrm>
        <a:graphic>
          <a:graphicData uri="http://schemas.openxmlformats.org/drawingml/2006/table">
            <a:tbl>
              <a:tblPr firstRow="1" firstCol="1" bandRow="1"/>
              <a:tblGrid>
                <a:gridCol w="7833886">
                  <a:extLst>
                    <a:ext uri="{9D8B030D-6E8A-4147-A177-3AD203B41FA5}">
                      <a16:colId xmlns:a16="http://schemas.microsoft.com/office/drawing/2014/main" val="315402982"/>
                    </a:ext>
                  </a:extLst>
                </a:gridCol>
                <a:gridCol w="1245251">
                  <a:extLst>
                    <a:ext uri="{9D8B030D-6E8A-4147-A177-3AD203B41FA5}">
                      <a16:colId xmlns:a16="http://schemas.microsoft.com/office/drawing/2014/main" val="631939539"/>
                    </a:ext>
                  </a:extLst>
                </a:gridCol>
                <a:gridCol w="1436463">
                  <a:extLst>
                    <a:ext uri="{9D8B030D-6E8A-4147-A177-3AD203B41FA5}">
                      <a16:colId xmlns:a16="http://schemas.microsoft.com/office/drawing/2014/main" val="2651658894"/>
                    </a:ext>
                  </a:extLst>
                </a:gridCol>
              </a:tblGrid>
              <a:tr h="66022">
                <a:tc>
                  <a:txBody>
                    <a:bodyPr/>
                    <a:lstStyle/>
                    <a:p>
                      <a:pPr>
                        <a:lnSpc>
                          <a:spcPct val="107000"/>
                        </a:lnSpc>
                        <a:spcAft>
                          <a:spcPts val="800"/>
                        </a:spcAft>
                        <a:buNone/>
                      </a:pPr>
                      <a:r>
                        <a:rPr lang="en-GB"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Activity</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18617" marR="186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nSpc>
                          <a:spcPct val="107000"/>
                        </a:lnSpc>
                        <a:spcAft>
                          <a:spcPts val="800"/>
                        </a:spcAft>
                        <a:buNone/>
                      </a:pPr>
                      <a:r>
                        <a:rPr lang="en-GB"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Location</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18617" marR="186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nSpc>
                          <a:spcPct val="107000"/>
                        </a:lnSpc>
                        <a:spcAft>
                          <a:spcPts val="800"/>
                        </a:spcAft>
                        <a:buNone/>
                      </a:pPr>
                      <a:r>
                        <a:rPr lang="en-GB"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CSP Priority</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18617" marR="186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extLst>
                  <a:ext uri="{0D108BD9-81ED-4DB2-BD59-A6C34878D82A}">
                    <a16:rowId xmlns:a16="http://schemas.microsoft.com/office/drawing/2014/main" val="4091267702"/>
                  </a:ext>
                </a:extLst>
              </a:tr>
              <a:tr h="184294">
                <a:tc>
                  <a:txBody>
                    <a:bodyPr/>
                    <a:lstStyle/>
                    <a:p>
                      <a:pPr>
                        <a:lnSpc>
                          <a:spcPct val="107000"/>
                        </a:lnSpc>
                        <a:spcAft>
                          <a:spcPts val="800"/>
                        </a:spcAft>
                        <a:buNone/>
                      </a:pPr>
                      <a:r>
                        <a:rPr lang="en-GB" sz="1200">
                          <a:effectLst/>
                          <a:latin typeface="Arial" panose="020B0604020202020204" pitchFamily="34" charset="0"/>
                          <a:ea typeface="Calibri" panose="020F0502020204030204" pitchFamily="34" charset="0"/>
                          <a:cs typeface="Times New Roman" panose="02020603050405020304" pitchFamily="18" charset="0"/>
                        </a:rPr>
                        <a:t>Raise awareness through Ely social media channels, of </a:t>
                      </a:r>
                      <a:r>
                        <a:rPr lang="en-GB"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reporting methods and the importance of reporting to tackle sexual offences.</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18617" marR="186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en-GB" sz="1200">
                          <a:effectLst/>
                          <a:latin typeface="Arial" panose="020B0604020202020204" pitchFamily="34" charset="0"/>
                          <a:ea typeface="Calibri" panose="020F0502020204030204" pitchFamily="34" charset="0"/>
                          <a:cs typeface="Times New Roman" panose="02020603050405020304" pitchFamily="18" charset="0"/>
                        </a:rPr>
                        <a:t>Ely East</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18617" marR="186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en-GB" sz="1200">
                          <a:effectLst/>
                          <a:latin typeface="Arial"/>
                          <a:ea typeface="Calibri"/>
                          <a:cs typeface="Times New Roman"/>
                        </a:rPr>
                        <a:t>CSP Priority 1 &amp; 2</a:t>
                      </a:r>
                    </a:p>
                    <a:p>
                      <a:pPr>
                        <a:lnSpc>
                          <a:spcPct val="107000"/>
                        </a:lnSpc>
                        <a:spcAft>
                          <a:spcPts val="800"/>
                        </a:spcAft>
                        <a:buNone/>
                      </a:pPr>
                      <a:endParaRPr lang="en-GB" sz="1200" dirty="0">
                        <a:effectLst/>
                        <a:latin typeface="Arial"/>
                        <a:ea typeface="Calibri"/>
                        <a:cs typeface="Times New Roman"/>
                      </a:endParaRPr>
                    </a:p>
                  </a:txBody>
                  <a:tcPr marL="18617" marR="186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22170572"/>
                  </a:ext>
                </a:extLst>
              </a:tr>
              <a:tr h="156713">
                <a:tc>
                  <a:txBody>
                    <a:bodyPr/>
                    <a:lstStyle/>
                    <a:p>
                      <a:pPr>
                        <a:lnSpc>
                          <a:spcPct val="107000"/>
                        </a:lnSpc>
                        <a:spcAft>
                          <a:spcPts val="800"/>
                        </a:spcAft>
                        <a:buNone/>
                      </a:pPr>
                      <a:r>
                        <a:rPr lang="en-GB" sz="1200" dirty="0">
                          <a:solidFill>
                            <a:srgbClr val="000000"/>
                          </a:solidFill>
                          <a:effectLst/>
                          <a:latin typeface="Arial"/>
                          <a:ea typeface="Calibri"/>
                          <a:cs typeface="Times New Roman"/>
                        </a:rPr>
                        <a:t>Engage with City of Ely Council by email/in person explaining reporting methods and the importance of reporting by sharing the Partnership Intel Form to identify where youth anti-social behaviour is an issue and escalate to PSG, Delivery Group Youth Task and Finish group.</a:t>
                      </a:r>
                      <a:endParaRPr lang="en-GB" sz="1200" dirty="0">
                        <a:effectLst/>
                        <a:latin typeface="Arial"/>
                        <a:ea typeface="Calibri"/>
                        <a:cs typeface="Times New Roman"/>
                      </a:endParaRPr>
                    </a:p>
                  </a:txBody>
                  <a:tcPr marL="18617" marR="186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en-GB"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Littleport and Ely (West and East)</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18617" marR="186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en-GB" sz="1200">
                          <a:effectLst/>
                          <a:latin typeface="Arial"/>
                          <a:ea typeface="Calibri"/>
                          <a:cs typeface="Times New Roman"/>
                        </a:rPr>
                        <a:t>CSP Priority 1 &amp; 2</a:t>
                      </a:r>
                    </a:p>
                  </a:txBody>
                  <a:tcPr marL="18617" marR="186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08066291"/>
                  </a:ext>
                </a:extLst>
              </a:tr>
              <a:tr h="131166">
                <a:tc>
                  <a:txBody>
                    <a:bodyPr/>
                    <a:lstStyle/>
                    <a:p>
                      <a:pPr>
                        <a:lnSpc>
                          <a:spcPct val="107000"/>
                        </a:lnSpc>
                        <a:spcAft>
                          <a:spcPts val="800"/>
                        </a:spcAft>
                        <a:buNone/>
                      </a:pPr>
                      <a:r>
                        <a:rPr lang="en-GB" sz="1200">
                          <a:effectLst/>
                          <a:latin typeface="Arial" panose="020B0604020202020204" pitchFamily="34" charset="0"/>
                          <a:ea typeface="Calibri" panose="020F0502020204030204" pitchFamily="34" charset="0"/>
                          <a:cs typeface="Times New Roman" panose="02020603050405020304" pitchFamily="18" charset="0"/>
                        </a:rPr>
                        <a:t>Raise awareness through Ely social media channels, of </a:t>
                      </a:r>
                      <a:r>
                        <a:rPr lang="en-GB"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reporting methods and the importance of reporting to tackle drug offences.</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18617" marR="186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en-GB"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Ely West</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18617" marR="186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en-GB" sz="1200">
                          <a:effectLst/>
                          <a:latin typeface="Arial"/>
                          <a:ea typeface="Calibri"/>
                          <a:cs typeface="Times New Roman"/>
                        </a:rPr>
                        <a:t>CSP Priority 1</a:t>
                      </a:r>
                    </a:p>
                    <a:p>
                      <a:pPr>
                        <a:lnSpc>
                          <a:spcPct val="107000"/>
                        </a:lnSpc>
                        <a:spcAft>
                          <a:spcPts val="800"/>
                        </a:spcAft>
                        <a:buNone/>
                      </a:pPr>
                      <a:endParaRPr lang="en-GB" sz="1200" dirty="0">
                        <a:effectLst/>
                        <a:latin typeface="Arial"/>
                        <a:ea typeface="Calibri"/>
                        <a:cs typeface="Times New Roman"/>
                      </a:endParaRPr>
                    </a:p>
                  </a:txBody>
                  <a:tcPr marL="18617" marR="186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30092787"/>
                  </a:ext>
                </a:extLst>
              </a:tr>
            </a:tbl>
          </a:graphicData>
        </a:graphic>
      </p:graphicFrame>
    </p:spTree>
    <p:extLst>
      <p:ext uri="{BB962C8B-B14F-4D97-AF65-F5344CB8AC3E}">
        <p14:creationId xmlns:p14="http://schemas.microsoft.com/office/powerpoint/2010/main" val="4572481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F3167-E9EF-B7A6-470F-33E5CDCD2A4F}"/>
              </a:ext>
            </a:extLst>
          </p:cNvPr>
          <p:cNvSpPr>
            <a:spLocks noGrp="1"/>
          </p:cNvSpPr>
          <p:nvPr>
            <p:ph type="title"/>
          </p:nvPr>
        </p:nvSpPr>
        <p:spPr/>
        <p:txBody>
          <a:bodyPr/>
          <a:lstStyle/>
          <a:p>
            <a:r>
              <a:rPr lang="en-GB"/>
              <a:t>4. Statutory Duties</a:t>
            </a:r>
          </a:p>
        </p:txBody>
      </p:sp>
      <p:sp>
        <p:nvSpPr>
          <p:cNvPr id="3" name="Content Placeholder 2">
            <a:extLst>
              <a:ext uri="{FF2B5EF4-FFF2-40B4-BE49-F238E27FC236}">
                <a16:creationId xmlns:a16="http://schemas.microsoft.com/office/drawing/2014/main" id="{84E203FA-5E9F-E7F2-181D-F5EF6AC79037}"/>
              </a:ext>
            </a:extLst>
          </p:cNvPr>
          <p:cNvSpPr>
            <a:spLocks noGrp="1"/>
          </p:cNvSpPr>
          <p:nvPr>
            <p:ph idx="1"/>
          </p:nvPr>
        </p:nvSpPr>
        <p:spPr>
          <a:xfrm>
            <a:off x="633413" y="1253331"/>
            <a:ext cx="10515600" cy="4351338"/>
          </a:xfrm>
        </p:spPr>
        <p:txBody>
          <a:bodyPr/>
          <a:lstStyle/>
          <a:p>
            <a:pPr marL="0" indent="0">
              <a:buNone/>
            </a:pPr>
            <a:r>
              <a:rPr lang="en-GB" sz="1600"/>
              <a:t>Community Safety partnerships were brought into existence through the Crime and Disorder Act 1998 and have several statutory duties. Since then, some pieces of legislation have changed their membership and statutory duties. Some examples include;</a:t>
            </a:r>
          </a:p>
          <a:p>
            <a:r>
              <a:rPr lang="en-GB" sz="1400"/>
              <a:t>Formulate and implement a strategy for the reduction of crime and disorder in the area (including anti-social and other behaviour adversely affecting the local environment) as per the Crime and Disorder Act, 1998 (Section 6).</a:t>
            </a:r>
          </a:p>
          <a:p>
            <a:r>
              <a:rPr lang="en-GB" sz="1400"/>
              <a:t>Formulate and implement a strategy for combatting the misuse of drugs, alcohol, and other substances in the area as per the Crime and Disorder Act, 1998 (Section 6).</a:t>
            </a:r>
          </a:p>
          <a:p>
            <a:r>
              <a:rPr lang="en-GB" sz="1400"/>
              <a:t>Formulate and implement a strategy for the reduction of re-offending in the area as per the Crime and Disorder Act, 1998 (Section 6).</a:t>
            </a:r>
          </a:p>
          <a:p>
            <a:r>
              <a:rPr lang="en-GB" sz="1400"/>
              <a:t>Formulate and implement a strategy to prevent and reduce serious violence as per the Crime and Disorder Act, 1998 (Section 6).</a:t>
            </a:r>
          </a:p>
          <a:p>
            <a:r>
              <a:rPr lang="en-GB" sz="1400"/>
              <a:t>Have due regard to the police and crime objectives set out in their correlating area’s police and crime plan as per the Crime and Disorder Act, 1998 (Section 6(1A)).</a:t>
            </a:r>
          </a:p>
          <a:p>
            <a:r>
              <a:rPr lang="en-GB" sz="1400"/>
              <a:t>Conduct Domestic Homicide Reviews (DHRs) as per the Domestic Violence, Crime and Victims Act, 2004, (Section 9).</a:t>
            </a:r>
          </a:p>
          <a:p>
            <a:r>
              <a:rPr lang="en-GB" sz="1400"/>
              <a:t>Prepare a partnership plan, setting out the CSP’s priorities annually and publish the summary of the partnership plan as per the Crime and Disorder (Formulation and Implementation of Strategy) Regulations, 2007.</a:t>
            </a:r>
          </a:p>
          <a:p>
            <a:r>
              <a:rPr lang="en-GB" sz="1400"/>
              <a:t>Carry out an annual strategic assessment assessing the extent to which the partnership plan for the previous year has been implemented and revise the partnership plan accordingly as per the Crime and Disorder (Formulation and Implementation of Strategy) Regulations, 2007.</a:t>
            </a:r>
          </a:p>
          <a:p>
            <a:pPr marL="0" indent="0">
              <a:buNone/>
            </a:pPr>
            <a:r>
              <a:rPr lang="en-GB" sz="1400"/>
              <a:t>Guidance can be found here </a:t>
            </a:r>
            <a:r>
              <a:rPr lang="en-GB" sz="1400" u="sng">
                <a:hlinkClick r:id="rId2"/>
              </a:rPr>
              <a:t>Community Safety Partnerships - GOV.UK</a:t>
            </a:r>
            <a:r>
              <a:rPr lang="en-GB" sz="1400"/>
              <a:t> that outlines he statutory duties and a range of best practice examples that can be reviewed. </a:t>
            </a:r>
          </a:p>
          <a:p>
            <a:pPr marL="0" indent="0">
              <a:buNone/>
            </a:pPr>
            <a:endParaRPr lang="en-GB" sz="2200"/>
          </a:p>
        </p:txBody>
      </p:sp>
      <p:sp>
        <p:nvSpPr>
          <p:cNvPr id="6" name="Action Button: Go Home 5" descr="Button for contents page">
            <a:hlinkClick r:id="rId3" action="ppaction://hlinksldjump" highlightClick="1"/>
            <a:extLst>
              <a:ext uri="{FF2B5EF4-FFF2-40B4-BE49-F238E27FC236}">
                <a16:creationId xmlns:a16="http://schemas.microsoft.com/office/drawing/2014/main" id="{85BA871B-6184-DAA7-82DF-641900D66864}"/>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07058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61E42-A8EF-06B5-E5EB-722C16A47961}"/>
              </a:ext>
            </a:extLst>
          </p:cNvPr>
          <p:cNvSpPr>
            <a:spLocks noGrp="1"/>
          </p:cNvSpPr>
          <p:nvPr>
            <p:ph type="title"/>
          </p:nvPr>
        </p:nvSpPr>
        <p:spPr/>
        <p:txBody>
          <a:bodyPr/>
          <a:lstStyle/>
          <a:p>
            <a:r>
              <a:rPr lang="en-GB"/>
              <a:t>5. Introduction</a:t>
            </a:r>
          </a:p>
        </p:txBody>
      </p:sp>
      <p:sp>
        <p:nvSpPr>
          <p:cNvPr id="3" name="Content Placeholder 2">
            <a:extLst>
              <a:ext uri="{FF2B5EF4-FFF2-40B4-BE49-F238E27FC236}">
                <a16:creationId xmlns:a16="http://schemas.microsoft.com/office/drawing/2014/main" id="{0F5D55CC-D63F-17F1-A854-1609DDC3F1D3}"/>
              </a:ext>
            </a:extLst>
          </p:cNvPr>
          <p:cNvSpPr>
            <a:spLocks noGrp="1"/>
          </p:cNvSpPr>
          <p:nvPr>
            <p:ph idx="1"/>
          </p:nvPr>
        </p:nvSpPr>
        <p:spPr>
          <a:xfrm>
            <a:off x="633413" y="1490371"/>
            <a:ext cx="10515600" cy="5199796"/>
          </a:xfrm>
        </p:spPr>
        <p:txBody>
          <a:bodyPr/>
          <a:lstStyle/>
          <a:p>
            <a:pPr marL="0" indent="0">
              <a:buNone/>
            </a:pPr>
            <a:r>
              <a:rPr lang="en-US" sz="1600"/>
              <a:t>This year the Strategic Assessment is produced as a navigable PowerPoint pack rather than a pdf document. The aim is to make the information included easier to interpret by a range of audiences. Therefore, the more detailed geographic crime data is released in a separate document. There is also a technical notes document that sits alongside these. </a:t>
            </a:r>
          </a:p>
          <a:p>
            <a:pPr marL="0" indent="0">
              <a:buNone/>
            </a:pPr>
            <a:r>
              <a:rPr lang="en-US" sz="1600"/>
              <a:t>This pack of information is provided to the Community Safety Partnership Board for East Cambridgeshire to support their annual cycle of identifying priorities and consider their progress to date against their existing priorities.  </a:t>
            </a:r>
            <a:endParaRPr lang="en-US" sz="1600">
              <a:cs typeface="Arial"/>
            </a:endParaRPr>
          </a:p>
          <a:p>
            <a:pPr marL="0" indent="0">
              <a:buNone/>
            </a:pPr>
            <a:endParaRPr lang="en-US" sz="1600"/>
          </a:p>
          <a:p>
            <a:pPr marL="0" indent="0">
              <a:buNone/>
            </a:pPr>
            <a:r>
              <a:rPr lang="en-US" sz="1600"/>
              <a:t>This new strategic assessment layout will share more detailed analysis of crime types which have increased in the last year, crime types which are currently the priority of the CSP and any other notable changes.</a:t>
            </a:r>
            <a:endParaRPr lang="en-US" sz="1600">
              <a:cs typeface="Arial"/>
            </a:endParaRPr>
          </a:p>
          <a:p>
            <a:pPr marL="0" indent="0">
              <a:buNone/>
            </a:pPr>
            <a:endParaRPr lang="en-US" sz="1600"/>
          </a:p>
          <a:p>
            <a:pPr marL="0" indent="0">
              <a:buNone/>
            </a:pPr>
            <a:r>
              <a:rPr lang="en-US" sz="1600"/>
              <a:t>In the last strategic assessment, the following community safety issues were highlighted:</a:t>
            </a:r>
          </a:p>
          <a:p>
            <a:pPr lvl="1"/>
            <a:r>
              <a:rPr lang="en-US" sz="1600" b="1"/>
              <a:t>Shoplifting</a:t>
            </a:r>
          </a:p>
          <a:p>
            <a:pPr lvl="1"/>
            <a:r>
              <a:rPr lang="en-US" sz="1600" b="1"/>
              <a:t>Violence against the person (VAP)</a:t>
            </a:r>
            <a:endParaRPr lang="en-GB" sz="1600" b="1"/>
          </a:p>
          <a:p>
            <a:pPr lvl="1"/>
            <a:r>
              <a:rPr lang="en-GB" sz="1600" b="1"/>
              <a:t>Anti-social behaviour (ASB)</a:t>
            </a:r>
          </a:p>
          <a:p>
            <a:pPr marL="0" indent="0">
              <a:buNone/>
            </a:pPr>
            <a:r>
              <a:rPr lang="en-US" sz="1600"/>
              <a:t>The following wards were also highlighted:</a:t>
            </a:r>
          </a:p>
          <a:p>
            <a:pPr lvl="1"/>
            <a:r>
              <a:rPr lang="en-US" sz="1600" b="1"/>
              <a:t>Littleport</a:t>
            </a:r>
          </a:p>
          <a:p>
            <a:pPr lvl="1"/>
            <a:r>
              <a:rPr lang="en-GB" sz="1600" b="1"/>
              <a:t>Ely East</a:t>
            </a:r>
          </a:p>
          <a:p>
            <a:pPr lvl="1"/>
            <a:r>
              <a:rPr lang="en-GB" sz="1600" b="1"/>
              <a:t>Ely West</a:t>
            </a:r>
          </a:p>
        </p:txBody>
      </p:sp>
      <p:sp>
        <p:nvSpPr>
          <p:cNvPr id="7" name="Action Button: Go Home 6" descr="Button for contents page">
            <a:hlinkClick r:id="rId2" action="ppaction://hlinksldjump" highlightClick="1"/>
            <a:extLst>
              <a:ext uri="{FF2B5EF4-FFF2-40B4-BE49-F238E27FC236}">
                <a16:creationId xmlns:a16="http://schemas.microsoft.com/office/drawing/2014/main" id="{21A74356-BDB2-5273-9926-9A5403313A48}"/>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454423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9F48D-30D2-0A93-9E69-3E8BA4C43ADA}"/>
              </a:ext>
            </a:extLst>
          </p:cNvPr>
          <p:cNvSpPr>
            <a:spLocks noGrp="1"/>
          </p:cNvSpPr>
          <p:nvPr>
            <p:ph type="title"/>
          </p:nvPr>
        </p:nvSpPr>
        <p:spPr>
          <a:xfrm>
            <a:off x="187522" y="113632"/>
            <a:ext cx="10088592" cy="766802"/>
          </a:xfrm>
        </p:spPr>
        <p:txBody>
          <a:bodyPr/>
          <a:lstStyle/>
          <a:p>
            <a:r>
              <a:rPr lang="en-GB" sz="4000"/>
              <a:t>6.1. Comparison to 2024</a:t>
            </a:r>
          </a:p>
        </p:txBody>
      </p:sp>
      <p:sp>
        <p:nvSpPr>
          <p:cNvPr id="5" name="Arrow: Up 4">
            <a:extLst>
              <a:ext uri="{FF2B5EF4-FFF2-40B4-BE49-F238E27FC236}">
                <a16:creationId xmlns:a16="http://schemas.microsoft.com/office/drawing/2014/main" id="{197E5EC3-D4F6-2A21-8841-4BCB376E48E5}"/>
              </a:ext>
              <a:ext uri="{C183D7F6-B498-43B3-948B-1728B52AA6E4}">
                <adec:decorative xmlns:adec="http://schemas.microsoft.com/office/drawing/2017/decorative" val="1"/>
              </a:ext>
            </a:extLst>
          </p:cNvPr>
          <p:cNvSpPr/>
          <p:nvPr/>
        </p:nvSpPr>
        <p:spPr>
          <a:xfrm>
            <a:off x="120511" y="1383940"/>
            <a:ext cx="1284558" cy="2346323"/>
          </a:xfrm>
          <a:prstGeom prst="up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B189CB0F-750C-6280-D889-CBA9F1500305}"/>
              </a:ext>
            </a:extLst>
          </p:cNvPr>
          <p:cNvSpPr txBox="1"/>
          <p:nvPr/>
        </p:nvSpPr>
        <p:spPr>
          <a:xfrm>
            <a:off x="497240" y="2353465"/>
            <a:ext cx="1723665" cy="492443"/>
          </a:xfrm>
          <a:prstGeom prst="rect">
            <a:avLst/>
          </a:prstGeom>
          <a:solidFill>
            <a:schemeClr val="tx2">
              <a:lumMod val="10000"/>
              <a:lumOff val="90000"/>
            </a:schemeClr>
          </a:solidFill>
          <a:ln>
            <a:solidFill>
              <a:srgbClr val="FF0000"/>
            </a:solidFill>
          </a:ln>
        </p:spPr>
        <p:txBody>
          <a:bodyPr wrap="square" rtlCol="0">
            <a:spAutoFit/>
          </a:bodyPr>
          <a:lstStyle/>
          <a:p>
            <a:r>
              <a:rPr lang="en-GB" sz="1400" b="1">
                <a:latin typeface="Arial" panose="020B0604020202020204" pitchFamily="34" charset="0"/>
                <a:cs typeface="Arial" panose="020B0604020202020204" pitchFamily="34" charset="0"/>
              </a:rPr>
              <a:t>Vehicle Offences</a:t>
            </a:r>
          </a:p>
          <a:p>
            <a:r>
              <a:rPr lang="en-GB" sz="1200">
                <a:latin typeface="Arial" panose="020B0604020202020204" pitchFamily="34" charset="0"/>
                <a:cs typeface="Arial" panose="020B0604020202020204" pitchFamily="34" charset="0"/>
              </a:rPr>
              <a:t>+23% (+44 offences)</a:t>
            </a:r>
          </a:p>
        </p:txBody>
      </p:sp>
      <p:sp>
        <p:nvSpPr>
          <p:cNvPr id="30" name="Arrow: Up 29">
            <a:extLst>
              <a:ext uri="{FF2B5EF4-FFF2-40B4-BE49-F238E27FC236}">
                <a16:creationId xmlns:a16="http://schemas.microsoft.com/office/drawing/2014/main" id="{D9D5D9D8-17AD-CE01-BF5F-225E9CAF71AB}"/>
              </a:ext>
              <a:ext uri="{C183D7F6-B498-43B3-948B-1728B52AA6E4}">
                <adec:decorative xmlns:adec="http://schemas.microsoft.com/office/drawing/2017/decorative" val="1"/>
              </a:ext>
            </a:extLst>
          </p:cNvPr>
          <p:cNvSpPr/>
          <p:nvPr/>
        </p:nvSpPr>
        <p:spPr>
          <a:xfrm>
            <a:off x="9732350" y="1383940"/>
            <a:ext cx="1284558" cy="2346323"/>
          </a:xfrm>
          <a:prstGeom prst="up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Arrow: Up 30">
            <a:extLst>
              <a:ext uri="{FF2B5EF4-FFF2-40B4-BE49-F238E27FC236}">
                <a16:creationId xmlns:a16="http://schemas.microsoft.com/office/drawing/2014/main" id="{43560CF9-8DBF-7E57-30A6-B9350452A27B}"/>
              </a:ext>
              <a:ext uri="{C183D7F6-B498-43B3-948B-1728B52AA6E4}">
                <adec:decorative xmlns:adec="http://schemas.microsoft.com/office/drawing/2017/decorative" val="1"/>
              </a:ext>
            </a:extLst>
          </p:cNvPr>
          <p:cNvSpPr/>
          <p:nvPr/>
        </p:nvSpPr>
        <p:spPr>
          <a:xfrm>
            <a:off x="6579185" y="1383940"/>
            <a:ext cx="1284558" cy="2346323"/>
          </a:xfrm>
          <a:prstGeom prst="upArrow">
            <a:avLst/>
          </a:prstGeom>
          <a:solidFill>
            <a:schemeClr val="bg1">
              <a:lumMod val="5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Arrow: Up 31">
            <a:extLst>
              <a:ext uri="{FF2B5EF4-FFF2-40B4-BE49-F238E27FC236}">
                <a16:creationId xmlns:a16="http://schemas.microsoft.com/office/drawing/2014/main" id="{477303CA-D921-B700-365D-F26BDD38FE06}"/>
              </a:ext>
              <a:ext uri="{C183D7F6-B498-43B3-948B-1728B52AA6E4}">
                <adec:decorative xmlns:adec="http://schemas.microsoft.com/office/drawing/2017/decorative" val="1"/>
              </a:ext>
            </a:extLst>
          </p:cNvPr>
          <p:cNvSpPr/>
          <p:nvPr/>
        </p:nvSpPr>
        <p:spPr>
          <a:xfrm>
            <a:off x="4144176" y="1383940"/>
            <a:ext cx="1284558" cy="2346323"/>
          </a:xfrm>
          <a:prstGeom prst="upArrow">
            <a:avLst/>
          </a:prstGeom>
          <a:solidFill>
            <a:schemeClr val="bg1">
              <a:lumMod val="50000"/>
            </a:scheme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Arrow: Up 32">
            <a:extLst>
              <a:ext uri="{FF2B5EF4-FFF2-40B4-BE49-F238E27FC236}">
                <a16:creationId xmlns:a16="http://schemas.microsoft.com/office/drawing/2014/main" id="{6512C0D9-E680-2FE0-3099-462C17EC48E4}"/>
              </a:ext>
              <a:ext uri="{C183D7F6-B498-43B3-948B-1728B52AA6E4}">
                <adec:decorative xmlns:adec="http://schemas.microsoft.com/office/drawing/2017/decorative" val="1"/>
              </a:ext>
            </a:extLst>
          </p:cNvPr>
          <p:cNvSpPr/>
          <p:nvPr/>
        </p:nvSpPr>
        <p:spPr>
          <a:xfrm>
            <a:off x="2093431" y="1383940"/>
            <a:ext cx="1284558" cy="2346323"/>
          </a:xfrm>
          <a:prstGeom prst="up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36368A99-1265-993E-3069-3AF264FE3656}"/>
              </a:ext>
            </a:extLst>
          </p:cNvPr>
          <p:cNvSpPr txBox="1"/>
          <p:nvPr/>
        </p:nvSpPr>
        <p:spPr>
          <a:xfrm>
            <a:off x="2470160" y="2357797"/>
            <a:ext cx="1730783" cy="492443"/>
          </a:xfrm>
          <a:prstGeom prst="rect">
            <a:avLst/>
          </a:prstGeom>
          <a:solidFill>
            <a:schemeClr val="tx2">
              <a:lumMod val="10000"/>
              <a:lumOff val="90000"/>
            </a:schemeClr>
          </a:solidFill>
          <a:ln>
            <a:solidFill>
              <a:srgbClr val="FF0000"/>
            </a:solidFill>
          </a:ln>
        </p:spPr>
        <p:txBody>
          <a:bodyPr wrap="square" rtlCol="0">
            <a:spAutoFit/>
          </a:bodyPr>
          <a:lstStyle/>
          <a:p>
            <a:r>
              <a:rPr lang="en-GB" sz="1400" b="1">
                <a:latin typeface="Arial" panose="020B0604020202020204" pitchFamily="34" charset="0"/>
                <a:cs typeface="Arial" panose="020B0604020202020204" pitchFamily="34" charset="0"/>
              </a:rPr>
              <a:t>Drug Offences</a:t>
            </a:r>
          </a:p>
          <a:p>
            <a:r>
              <a:rPr lang="en-GB" sz="1200">
                <a:cs typeface="Arial" panose="020B0604020202020204" pitchFamily="34" charset="0"/>
              </a:rPr>
              <a:t>+12% (+10 offences)</a:t>
            </a:r>
            <a:endParaRPr lang="en-GB" sz="120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4C047BC4-D5C5-7D12-4E7A-B1C943D3D468}"/>
              </a:ext>
            </a:extLst>
          </p:cNvPr>
          <p:cNvSpPr txBox="1"/>
          <p:nvPr/>
        </p:nvSpPr>
        <p:spPr>
          <a:xfrm>
            <a:off x="4577672" y="2353465"/>
            <a:ext cx="1663596" cy="492443"/>
          </a:xfrm>
          <a:prstGeom prst="rect">
            <a:avLst/>
          </a:prstGeom>
          <a:solidFill>
            <a:schemeClr val="tx2">
              <a:lumMod val="10000"/>
              <a:lumOff val="90000"/>
            </a:schemeClr>
          </a:solidFill>
          <a:ln>
            <a:solidFill>
              <a:srgbClr val="FF0000"/>
            </a:solidFill>
          </a:ln>
        </p:spPr>
        <p:txBody>
          <a:bodyPr wrap="square" rtlCol="0">
            <a:spAutoFit/>
          </a:bodyPr>
          <a:lstStyle/>
          <a:p>
            <a:r>
              <a:rPr lang="en-GB" sz="1400" b="1">
                <a:latin typeface="Arial" panose="020B0604020202020204" pitchFamily="34" charset="0"/>
                <a:cs typeface="Arial" panose="020B0604020202020204" pitchFamily="34" charset="0"/>
              </a:rPr>
              <a:t>Sexual Offences</a:t>
            </a:r>
          </a:p>
          <a:p>
            <a:r>
              <a:rPr lang="en-GB" sz="1200">
                <a:latin typeface="Arial" panose="020B0604020202020204" pitchFamily="34" charset="0"/>
                <a:cs typeface="Arial" panose="020B0604020202020204" pitchFamily="34" charset="0"/>
              </a:rPr>
              <a:t>+16% (+30 offences)</a:t>
            </a:r>
          </a:p>
        </p:txBody>
      </p:sp>
      <p:sp>
        <p:nvSpPr>
          <p:cNvPr id="27" name="TextBox 26">
            <a:extLst>
              <a:ext uri="{FF2B5EF4-FFF2-40B4-BE49-F238E27FC236}">
                <a16:creationId xmlns:a16="http://schemas.microsoft.com/office/drawing/2014/main" id="{F0C38192-C1B5-51C0-B32E-F3AEC4C02704}"/>
              </a:ext>
            </a:extLst>
          </p:cNvPr>
          <p:cNvSpPr txBox="1"/>
          <p:nvPr/>
        </p:nvSpPr>
        <p:spPr>
          <a:xfrm>
            <a:off x="7026504" y="2351233"/>
            <a:ext cx="2808676" cy="707886"/>
          </a:xfrm>
          <a:prstGeom prst="rect">
            <a:avLst/>
          </a:prstGeom>
          <a:solidFill>
            <a:schemeClr val="tx2">
              <a:lumMod val="10000"/>
              <a:lumOff val="90000"/>
            </a:schemeClr>
          </a:solidFill>
          <a:ln>
            <a:solidFill>
              <a:srgbClr val="FF0000"/>
            </a:solidFill>
          </a:ln>
        </p:spPr>
        <p:txBody>
          <a:bodyPr wrap="square" rtlCol="0">
            <a:spAutoFit/>
          </a:bodyPr>
          <a:lstStyle/>
          <a:p>
            <a:r>
              <a:rPr lang="en-GB" sz="1400" b="1">
                <a:latin typeface="Arial" panose="020B0604020202020204" pitchFamily="34" charset="0"/>
                <a:cs typeface="Arial" panose="020B0604020202020204" pitchFamily="34" charset="0"/>
              </a:rPr>
              <a:t>Domestic Abuse (Crimes and Incidents)</a:t>
            </a:r>
          </a:p>
          <a:p>
            <a:r>
              <a:rPr lang="en-GB" sz="1200">
                <a:latin typeface="Arial" panose="020B0604020202020204" pitchFamily="34" charset="0"/>
                <a:cs typeface="Arial" panose="020B0604020202020204" pitchFamily="34" charset="0"/>
              </a:rPr>
              <a:t>+9% (+110</a:t>
            </a:r>
            <a:r>
              <a:rPr lang="en-GB" sz="1200">
                <a:cs typeface="Arial" panose="020B0604020202020204" pitchFamily="34" charset="0"/>
              </a:rPr>
              <a:t> offences</a:t>
            </a:r>
            <a:r>
              <a:rPr lang="en-GB" sz="1200">
                <a:latin typeface="Arial" panose="020B0604020202020204" pitchFamily="34" charset="0"/>
                <a:cs typeface="Arial" panose="020B0604020202020204" pitchFamily="34" charset="0"/>
              </a:rPr>
              <a:t>)</a:t>
            </a:r>
          </a:p>
        </p:txBody>
      </p:sp>
      <p:sp>
        <p:nvSpPr>
          <p:cNvPr id="29" name="TextBox 28">
            <a:extLst>
              <a:ext uri="{FF2B5EF4-FFF2-40B4-BE49-F238E27FC236}">
                <a16:creationId xmlns:a16="http://schemas.microsoft.com/office/drawing/2014/main" id="{CD8C0F59-0380-B6AF-465F-8C0C63597E00}"/>
              </a:ext>
            </a:extLst>
          </p:cNvPr>
          <p:cNvSpPr txBox="1"/>
          <p:nvPr/>
        </p:nvSpPr>
        <p:spPr>
          <a:xfrm>
            <a:off x="10202470" y="2351233"/>
            <a:ext cx="1628876" cy="492443"/>
          </a:xfrm>
          <a:prstGeom prst="rect">
            <a:avLst/>
          </a:prstGeom>
          <a:solidFill>
            <a:schemeClr val="tx2">
              <a:lumMod val="10000"/>
              <a:lumOff val="90000"/>
            </a:schemeClr>
          </a:solidFill>
          <a:ln>
            <a:solidFill>
              <a:srgbClr val="FF0000"/>
            </a:solidFill>
          </a:ln>
        </p:spPr>
        <p:txBody>
          <a:bodyPr wrap="square" rtlCol="0">
            <a:spAutoFit/>
          </a:bodyPr>
          <a:lstStyle/>
          <a:p>
            <a:r>
              <a:rPr lang="en-GB" sz="1400" b="1">
                <a:cs typeface="Arial" panose="020B0604020202020204" pitchFamily="34" charset="0"/>
              </a:rPr>
              <a:t>Burglary</a:t>
            </a:r>
          </a:p>
          <a:p>
            <a:r>
              <a:rPr lang="en-GB" sz="1200">
                <a:latin typeface="Arial" panose="020B0604020202020204" pitchFamily="34" charset="0"/>
                <a:cs typeface="Arial" panose="020B0604020202020204" pitchFamily="34" charset="0"/>
              </a:rPr>
              <a:t>+10% (+25 offences)</a:t>
            </a:r>
          </a:p>
        </p:txBody>
      </p:sp>
      <p:sp>
        <p:nvSpPr>
          <p:cNvPr id="7" name="Action Button: Go Home 6" descr="Button for contents page">
            <a:hlinkClick r:id="rId3" action="ppaction://hlinksldjump" highlightClick="1"/>
            <a:extLst>
              <a:ext uri="{FF2B5EF4-FFF2-40B4-BE49-F238E27FC236}">
                <a16:creationId xmlns:a16="http://schemas.microsoft.com/office/drawing/2014/main" id="{7BA874CC-FFE7-B0EB-B412-8D6DC3B90010}"/>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Arrow: Up 10">
            <a:extLst>
              <a:ext uri="{FF2B5EF4-FFF2-40B4-BE49-F238E27FC236}">
                <a16:creationId xmlns:a16="http://schemas.microsoft.com/office/drawing/2014/main" id="{841D37F4-EA56-9648-6617-F2674408017B}"/>
              </a:ext>
              <a:ext uri="{C183D7F6-B498-43B3-948B-1728B52AA6E4}">
                <adec:decorative xmlns:adec="http://schemas.microsoft.com/office/drawing/2017/decorative" val="1"/>
              </a:ext>
            </a:extLst>
          </p:cNvPr>
          <p:cNvSpPr/>
          <p:nvPr/>
        </p:nvSpPr>
        <p:spPr>
          <a:xfrm>
            <a:off x="5453721" y="3954547"/>
            <a:ext cx="1284558" cy="2346323"/>
          </a:xfrm>
          <a:prstGeom prst="up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0D26C33E-1036-558A-E107-0FD77D17CDAC}"/>
              </a:ext>
            </a:extLst>
          </p:cNvPr>
          <p:cNvSpPr txBox="1"/>
          <p:nvPr/>
        </p:nvSpPr>
        <p:spPr>
          <a:xfrm>
            <a:off x="5995073" y="4924073"/>
            <a:ext cx="1765658" cy="492443"/>
          </a:xfrm>
          <a:prstGeom prst="rect">
            <a:avLst/>
          </a:prstGeom>
          <a:solidFill>
            <a:schemeClr val="tx2">
              <a:lumMod val="10000"/>
              <a:lumOff val="90000"/>
            </a:schemeClr>
          </a:solidFill>
          <a:ln>
            <a:solidFill>
              <a:srgbClr val="FF0000"/>
            </a:solidFill>
          </a:ln>
        </p:spPr>
        <p:txBody>
          <a:bodyPr wrap="square" rtlCol="0">
            <a:spAutoFit/>
          </a:bodyPr>
          <a:lstStyle/>
          <a:p>
            <a:r>
              <a:rPr lang="en-GB" sz="1400" b="1">
                <a:cs typeface="Arial" panose="020B0604020202020204" pitchFamily="34" charset="0"/>
              </a:rPr>
              <a:t>Bicycle Theft</a:t>
            </a:r>
          </a:p>
          <a:p>
            <a:r>
              <a:rPr lang="en-GB" sz="1200">
                <a:latin typeface="Arial" panose="020B0604020202020204" pitchFamily="34" charset="0"/>
                <a:cs typeface="Arial" panose="020B0604020202020204" pitchFamily="34" charset="0"/>
              </a:rPr>
              <a:t>+116% (+22 offences)</a:t>
            </a:r>
          </a:p>
        </p:txBody>
      </p:sp>
      <p:sp>
        <p:nvSpPr>
          <p:cNvPr id="16" name="Arrow: Up 15">
            <a:extLst>
              <a:ext uri="{FF2B5EF4-FFF2-40B4-BE49-F238E27FC236}">
                <a16:creationId xmlns:a16="http://schemas.microsoft.com/office/drawing/2014/main" id="{BDAFE054-D6C9-8934-E9D5-E5E25D420272}"/>
              </a:ext>
              <a:ext uri="{C183D7F6-B498-43B3-948B-1728B52AA6E4}">
                <adec:decorative xmlns:adec="http://schemas.microsoft.com/office/drawing/2017/decorative" val="1"/>
              </a:ext>
            </a:extLst>
          </p:cNvPr>
          <p:cNvSpPr/>
          <p:nvPr/>
        </p:nvSpPr>
        <p:spPr>
          <a:xfrm>
            <a:off x="1043805" y="3959013"/>
            <a:ext cx="1284558" cy="2346323"/>
          </a:xfrm>
          <a:prstGeom prst="up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1E7C7CE5-80F3-4693-06CB-ADB78BEB3A59}"/>
              </a:ext>
            </a:extLst>
          </p:cNvPr>
          <p:cNvSpPr txBox="1"/>
          <p:nvPr/>
        </p:nvSpPr>
        <p:spPr>
          <a:xfrm>
            <a:off x="1514366" y="4928538"/>
            <a:ext cx="1657823" cy="707886"/>
          </a:xfrm>
          <a:prstGeom prst="rect">
            <a:avLst/>
          </a:prstGeom>
          <a:solidFill>
            <a:schemeClr val="tx2">
              <a:lumMod val="10000"/>
              <a:lumOff val="90000"/>
            </a:schemeClr>
          </a:solidFill>
          <a:ln>
            <a:solidFill>
              <a:srgbClr val="FF0000"/>
            </a:solidFill>
          </a:ln>
        </p:spPr>
        <p:txBody>
          <a:bodyPr wrap="square" rtlCol="0">
            <a:spAutoFit/>
          </a:bodyPr>
          <a:lstStyle/>
          <a:p>
            <a:r>
              <a:rPr lang="en-GB" sz="1400" b="1">
                <a:cs typeface="Arial" panose="020B0604020202020204" pitchFamily="34" charset="0"/>
              </a:rPr>
              <a:t>Misc Crimes Against Society</a:t>
            </a:r>
          </a:p>
          <a:p>
            <a:r>
              <a:rPr lang="en-GB" sz="1200">
                <a:latin typeface="Arial" panose="020B0604020202020204" pitchFamily="34" charset="0"/>
                <a:cs typeface="Arial" panose="020B0604020202020204" pitchFamily="34" charset="0"/>
              </a:rPr>
              <a:t>+26% (+31 offences)</a:t>
            </a:r>
          </a:p>
        </p:txBody>
      </p:sp>
      <p:sp>
        <p:nvSpPr>
          <p:cNvPr id="19" name="Arrow: Up 18">
            <a:extLst>
              <a:ext uri="{FF2B5EF4-FFF2-40B4-BE49-F238E27FC236}">
                <a16:creationId xmlns:a16="http://schemas.microsoft.com/office/drawing/2014/main" id="{9469F196-8CB8-C1D9-77EA-352DE235E914}"/>
              </a:ext>
              <a:ext uri="{C183D7F6-B498-43B3-948B-1728B52AA6E4}">
                <adec:decorative xmlns:adec="http://schemas.microsoft.com/office/drawing/2017/decorative" val="1"/>
              </a:ext>
            </a:extLst>
          </p:cNvPr>
          <p:cNvSpPr/>
          <p:nvPr/>
        </p:nvSpPr>
        <p:spPr>
          <a:xfrm>
            <a:off x="3248818" y="3954547"/>
            <a:ext cx="1284558" cy="2346323"/>
          </a:xfrm>
          <a:prstGeom prst="up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2A45A2A0-AF62-5002-653A-D45B21EE207C}"/>
              </a:ext>
            </a:extLst>
          </p:cNvPr>
          <p:cNvSpPr txBox="1"/>
          <p:nvPr/>
        </p:nvSpPr>
        <p:spPr>
          <a:xfrm>
            <a:off x="3846951" y="4924073"/>
            <a:ext cx="1549989" cy="492443"/>
          </a:xfrm>
          <a:prstGeom prst="rect">
            <a:avLst/>
          </a:prstGeom>
          <a:solidFill>
            <a:schemeClr val="tx2">
              <a:lumMod val="10000"/>
              <a:lumOff val="90000"/>
            </a:schemeClr>
          </a:solidFill>
          <a:ln>
            <a:solidFill>
              <a:srgbClr val="FF0000"/>
            </a:solidFill>
          </a:ln>
        </p:spPr>
        <p:txBody>
          <a:bodyPr wrap="square" rtlCol="0">
            <a:spAutoFit/>
          </a:bodyPr>
          <a:lstStyle/>
          <a:p>
            <a:r>
              <a:rPr lang="en-GB" sz="1400" b="1">
                <a:cs typeface="Arial" panose="020B0604020202020204" pitchFamily="34" charset="0"/>
              </a:rPr>
              <a:t>Personal Loss</a:t>
            </a:r>
          </a:p>
          <a:p>
            <a:r>
              <a:rPr lang="en-GB" sz="1200">
                <a:latin typeface="Arial" panose="020B0604020202020204" pitchFamily="34" charset="0"/>
                <a:cs typeface="Arial" panose="020B0604020202020204" pitchFamily="34" charset="0"/>
              </a:rPr>
              <a:t>+7% (+38 offences)</a:t>
            </a:r>
          </a:p>
        </p:txBody>
      </p:sp>
      <p:sp>
        <p:nvSpPr>
          <p:cNvPr id="3" name="Arrow: Up 2">
            <a:extLst>
              <a:ext uri="{FF2B5EF4-FFF2-40B4-BE49-F238E27FC236}">
                <a16:creationId xmlns:a16="http://schemas.microsoft.com/office/drawing/2014/main" id="{0201F9E0-59FD-BDC7-0F71-E7B1B45EA1AA}"/>
              </a:ext>
              <a:ext uri="{C183D7F6-B498-43B3-948B-1728B52AA6E4}">
                <adec:decorative xmlns:adec="http://schemas.microsoft.com/office/drawing/2017/decorative" val="1"/>
              </a:ext>
            </a:extLst>
          </p:cNvPr>
          <p:cNvSpPr/>
          <p:nvPr/>
        </p:nvSpPr>
        <p:spPr>
          <a:xfrm>
            <a:off x="7968322" y="3954546"/>
            <a:ext cx="1284558" cy="2346323"/>
          </a:xfrm>
          <a:prstGeom prst="up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3B4D74C7-ECDD-00A0-1908-2DC5AC1A4E70}"/>
              </a:ext>
            </a:extLst>
          </p:cNvPr>
          <p:cNvSpPr txBox="1"/>
          <p:nvPr/>
        </p:nvSpPr>
        <p:spPr>
          <a:xfrm>
            <a:off x="8510456" y="4924073"/>
            <a:ext cx="1765658" cy="492443"/>
          </a:xfrm>
          <a:prstGeom prst="rect">
            <a:avLst/>
          </a:prstGeom>
          <a:solidFill>
            <a:schemeClr val="tx2">
              <a:lumMod val="10000"/>
              <a:lumOff val="90000"/>
            </a:schemeClr>
          </a:solidFill>
          <a:ln>
            <a:solidFill>
              <a:srgbClr val="FF0000"/>
            </a:solidFill>
          </a:ln>
        </p:spPr>
        <p:txBody>
          <a:bodyPr wrap="square" rtlCol="0">
            <a:spAutoFit/>
          </a:bodyPr>
          <a:lstStyle/>
          <a:p>
            <a:r>
              <a:rPr lang="en-GB" sz="1400" b="1">
                <a:cs typeface="Arial" panose="020B0604020202020204" pitchFamily="34" charset="0"/>
              </a:rPr>
              <a:t>Deliberate Fires</a:t>
            </a:r>
          </a:p>
          <a:p>
            <a:r>
              <a:rPr lang="en-GB" sz="1200">
                <a:latin typeface="Arial" panose="020B0604020202020204" pitchFamily="34" charset="0"/>
                <a:cs typeface="Arial" panose="020B0604020202020204" pitchFamily="34" charset="0"/>
              </a:rPr>
              <a:t>+31% (+11 incidents)</a:t>
            </a:r>
          </a:p>
        </p:txBody>
      </p:sp>
    </p:spTree>
    <p:extLst>
      <p:ext uri="{BB962C8B-B14F-4D97-AF65-F5344CB8AC3E}">
        <p14:creationId xmlns:p14="http://schemas.microsoft.com/office/powerpoint/2010/main" val="41671082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85470A-4257-AA22-9C2A-DEE587B9039E}"/>
            </a:ext>
          </a:extLst>
        </p:cNvPr>
        <p:cNvGrpSpPr/>
        <p:nvPr/>
      </p:nvGrpSpPr>
      <p:grpSpPr>
        <a:xfrm>
          <a:off x="0" y="0"/>
          <a:ext cx="0" cy="0"/>
          <a:chOff x="0" y="0"/>
          <a:chExt cx="0" cy="0"/>
        </a:xfrm>
      </p:grpSpPr>
      <p:sp>
        <p:nvSpPr>
          <p:cNvPr id="34" name="Arrow: Down 33">
            <a:extLst>
              <a:ext uri="{FF2B5EF4-FFF2-40B4-BE49-F238E27FC236}">
                <a16:creationId xmlns:a16="http://schemas.microsoft.com/office/drawing/2014/main" id="{D2F17C28-4D3B-3F58-EC18-0B2D18E230EE}"/>
              </a:ext>
              <a:ext uri="{C183D7F6-B498-43B3-948B-1728B52AA6E4}">
                <adec:decorative xmlns:adec="http://schemas.microsoft.com/office/drawing/2017/decorative" val="1"/>
              </a:ext>
            </a:extLst>
          </p:cNvPr>
          <p:cNvSpPr/>
          <p:nvPr/>
        </p:nvSpPr>
        <p:spPr>
          <a:xfrm>
            <a:off x="2099094" y="3243330"/>
            <a:ext cx="1292824" cy="2380957"/>
          </a:xfrm>
          <a:prstGeom prst="downArrow">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Arrow: Down 32">
            <a:extLst>
              <a:ext uri="{FF2B5EF4-FFF2-40B4-BE49-F238E27FC236}">
                <a16:creationId xmlns:a16="http://schemas.microsoft.com/office/drawing/2014/main" id="{5D50ED0B-B439-3F64-2FD0-086738C1CBAE}"/>
              </a:ext>
              <a:ext uri="{C183D7F6-B498-43B3-948B-1728B52AA6E4}">
                <adec:decorative xmlns:adec="http://schemas.microsoft.com/office/drawing/2017/decorative" val="1"/>
              </a:ext>
            </a:extLst>
          </p:cNvPr>
          <p:cNvSpPr/>
          <p:nvPr/>
        </p:nvSpPr>
        <p:spPr>
          <a:xfrm>
            <a:off x="5201877" y="3243330"/>
            <a:ext cx="1292824" cy="2380957"/>
          </a:xfrm>
          <a:prstGeom prst="downArrow">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Arrow: Down 31">
            <a:extLst>
              <a:ext uri="{FF2B5EF4-FFF2-40B4-BE49-F238E27FC236}">
                <a16:creationId xmlns:a16="http://schemas.microsoft.com/office/drawing/2014/main" id="{8077D5C9-D079-B35F-A05B-C969D32BBAC3}"/>
              </a:ext>
              <a:ext uri="{C183D7F6-B498-43B3-948B-1728B52AA6E4}">
                <adec:decorative xmlns:adec="http://schemas.microsoft.com/office/drawing/2017/decorative" val="1"/>
              </a:ext>
            </a:extLst>
          </p:cNvPr>
          <p:cNvSpPr/>
          <p:nvPr/>
        </p:nvSpPr>
        <p:spPr>
          <a:xfrm>
            <a:off x="7363890" y="3243330"/>
            <a:ext cx="1292824" cy="2380957"/>
          </a:xfrm>
          <a:prstGeom prst="downArrow">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E4F7225C-A4A9-9CD0-B5C0-9BEC11DA9C3A}"/>
              </a:ext>
            </a:extLst>
          </p:cNvPr>
          <p:cNvSpPr>
            <a:spLocks noGrp="1"/>
          </p:cNvSpPr>
          <p:nvPr>
            <p:ph type="title"/>
          </p:nvPr>
        </p:nvSpPr>
        <p:spPr>
          <a:xfrm>
            <a:off x="76200" y="111358"/>
            <a:ext cx="10130448" cy="1108376"/>
          </a:xfrm>
        </p:spPr>
        <p:txBody>
          <a:bodyPr/>
          <a:lstStyle/>
          <a:p>
            <a:r>
              <a:rPr lang="en-GB" sz="4000"/>
              <a:t>6.2. Comparison to 2024</a:t>
            </a:r>
          </a:p>
        </p:txBody>
      </p:sp>
      <p:sp>
        <p:nvSpPr>
          <p:cNvPr id="4" name="Arrow: Down 3">
            <a:extLst>
              <a:ext uri="{FF2B5EF4-FFF2-40B4-BE49-F238E27FC236}">
                <a16:creationId xmlns:a16="http://schemas.microsoft.com/office/drawing/2014/main" id="{560524CE-6525-80AB-1750-CEF88FD88154}"/>
              </a:ext>
              <a:ext uri="{C183D7F6-B498-43B3-948B-1728B52AA6E4}">
                <adec:decorative xmlns:adec="http://schemas.microsoft.com/office/drawing/2017/decorative" val="1"/>
              </a:ext>
            </a:extLst>
          </p:cNvPr>
          <p:cNvSpPr/>
          <p:nvPr/>
        </p:nvSpPr>
        <p:spPr>
          <a:xfrm>
            <a:off x="91730" y="3243330"/>
            <a:ext cx="1292824" cy="2380957"/>
          </a:xfrm>
          <a:prstGeom prst="downArrow">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FBF7F840-8100-9D52-CD65-D08A89E84FB8}"/>
              </a:ext>
            </a:extLst>
          </p:cNvPr>
          <p:cNvSpPr txBox="1"/>
          <p:nvPr/>
        </p:nvSpPr>
        <p:spPr>
          <a:xfrm>
            <a:off x="571527" y="3788806"/>
            <a:ext cx="1557346" cy="492443"/>
          </a:xfrm>
          <a:prstGeom prst="rect">
            <a:avLst/>
          </a:prstGeom>
          <a:solidFill>
            <a:schemeClr val="tx2">
              <a:lumMod val="10000"/>
              <a:lumOff val="90000"/>
            </a:schemeClr>
          </a:solidFill>
          <a:ln>
            <a:solidFill>
              <a:srgbClr val="00B050"/>
            </a:solidFill>
          </a:ln>
        </p:spPr>
        <p:txBody>
          <a:bodyPr wrap="square" rtlCol="0">
            <a:spAutoFit/>
          </a:bodyPr>
          <a:lstStyle/>
          <a:p>
            <a:r>
              <a:rPr lang="en-GB" sz="1400" b="1">
                <a:latin typeface="Arial" panose="020B0604020202020204" pitchFamily="34" charset="0"/>
                <a:cs typeface="Arial" panose="020B0604020202020204" pitchFamily="34" charset="0"/>
              </a:rPr>
              <a:t>Shoplifting</a:t>
            </a:r>
          </a:p>
          <a:p>
            <a:r>
              <a:rPr lang="en-GB" sz="1200">
                <a:cs typeface="Arial" panose="020B0604020202020204" pitchFamily="34" charset="0"/>
              </a:rPr>
              <a:t>-13% (-53 offences)</a:t>
            </a:r>
            <a:endParaRPr lang="en-GB" sz="120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F979328F-2364-F313-7FA7-922BFF962E0E}"/>
              </a:ext>
            </a:extLst>
          </p:cNvPr>
          <p:cNvSpPr txBox="1"/>
          <p:nvPr/>
        </p:nvSpPr>
        <p:spPr>
          <a:xfrm>
            <a:off x="7818535" y="3788803"/>
            <a:ext cx="1911061" cy="492443"/>
          </a:xfrm>
          <a:prstGeom prst="rect">
            <a:avLst/>
          </a:prstGeom>
          <a:solidFill>
            <a:schemeClr val="tx2">
              <a:lumMod val="10000"/>
              <a:lumOff val="90000"/>
            </a:schemeClr>
          </a:solidFill>
          <a:ln>
            <a:solidFill>
              <a:srgbClr val="00B050"/>
            </a:solidFill>
          </a:ln>
        </p:spPr>
        <p:txBody>
          <a:bodyPr wrap="square" rtlCol="0">
            <a:spAutoFit/>
          </a:bodyPr>
          <a:lstStyle/>
          <a:p>
            <a:r>
              <a:rPr lang="en-GB" sz="1400" b="1">
                <a:latin typeface="Arial" panose="020B0604020202020204" pitchFamily="34" charset="0"/>
                <a:cs typeface="Arial" panose="020B0604020202020204" pitchFamily="34" charset="0"/>
              </a:rPr>
              <a:t>Commercial Loss</a:t>
            </a:r>
          </a:p>
          <a:p>
            <a:r>
              <a:rPr lang="en-GB" sz="1200">
                <a:cs typeface="Arial" panose="020B0604020202020204" pitchFamily="34" charset="0"/>
              </a:rPr>
              <a:t>-10% (-51 offences)</a:t>
            </a:r>
            <a:endParaRPr lang="en-GB" sz="1200">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613ABF91-F950-CD87-DCBE-ADC85A3A547C}"/>
              </a:ext>
            </a:extLst>
          </p:cNvPr>
          <p:cNvSpPr txBox="1"/>
          <p:nvPr/>
        </p:nvSpPr>
        <p:spPr>
          <a:xfrm>
            <a:off x="2613359" y="3788805"/>
            <a:ext cx="2686386" cy="492443"/>
          </a:xfrm>
          <a:prstGeom prst="rect">
            <a:avLst/>
          </a:prstGeom>
          <a:solidFill>
            <a:schemeClr val="tx2">
              <a:lumMod val="10000"/>
              <a:lumOff val="90000"/>
            </a:schemeClr>
          </a:solidFill>
          <a:ln>
            <a:solidFill>
              <a:srgbClr val="00B050"/>
            </a:solidFill>
          </a:ln>
        </p:spPr>
        <p:txBody>
          <a:bodyPr wrap="square" rtlCol="0">
            <a:spAutoFit/>
          </a:bodyPr>
          <a:lstStyle/>
          <a:p>
            <a:r>
              <a:rPr lang="en-GB" sz="1400" b="1">
                <a:latin typeface="Arial" panose="020B0604020202020204" pitchFamily="34" charset="0"/>
                <a:cs typeface="Arial" panose="020B0604020202020204" pitchFamily="34" charset="0"/>
              </a:rPr>
              <a:t>Arson and Criminal Damage</a:t>
            </a:r>
          </a:p>
          <a:p>
            <a:r>
              <a:rPr lang="en-GB" sz="1200">
                <a:latin typeface="Arial" panose="020B0604020202020204" pitchFamily="34" charset="0"/>
                <a:cs typeface="Arial" panose="020B0604020202020204" pitchFamily="34" charset="0"/>
              </a:rPr>
              <a:t>-6% (-28 offences)</a:t>
            </a:r>
          </a:p>
        </p:txBody>
      </p:sp>
      <p:sp>
        <p:nvSpPr>
          <p:cNvPr id="25" name="TextBox 24">
            <a:extLst>
              <a:ext uri="{FF2B5EF4-FFF2-40B4-BE49-F238E27FC236}">
                <a16:creationId xmlns:a16="http://schemas.microsoft.com/office/drawing/2014/main" id="{A650CD2F-10F4-2E90-D446-64D1BD1945DA}"/>
              </a:ext>
            </a:extLst>
          </p:cNvPr>
          <p:cNvSpPr txBox="1"/>
          <p:nvPr/>
        </p:nvSpPr>
        <p:spPr>
          <a:xfrm>
            <a:off x="5691399" y="3788804"/>
            <a:ext cx="1672491" cy="492443"/>
          </a:xfrm>
          <a:prstGeom prst="rect">
            <a:avLst/>
          </a:prstGeom>
          <a:solidFill>
            <a:schemeClr val="tx2">
              <a:lumMod val="10000"/>
              <a:lumOff val="90000"/>
            </a:schemeClr>
          </a:solidFill>
          <a:ln>
            <a:solidFill>
              <a:srgbClr val="00B050"/>
            </a:solidFill>
          </a:ln>
        </p:spPr>
        <p:txBody>
          <a:bodyPr wrap="square" rtlCol="0">
            <a:spAutoFit/>
          </a:bodyPr>
          <a:lstStyle/>
          <a:p>
            <a:r>
              <a:rPr lang="en-GB" sz="1400" b="1">
                <a:latin typeface="Arial" panose="020B0604020202020204" pitchFamily="34" charset="0"/>
                <a:cs typeface="Arial" panose="020B0604020202020204" pitchFamily="34" charset="0"/>
              </a:rPr>
              <a:t>Public Order</a:t>
            </a:r>
          </a:p>
          <a:p>
            <a:r>
              <a:rPr lang="en-GB" sz="1200">
                <a:latin typeface="Arial" panose="020B0604020202020204" pitchFamily="34" charset="0"/>
                <a:cs typeface="Arial" panose="020B0604020202020204" pitchFamily="34" charset="0"/>
              </a:rPr>
              <a:t>-20% (-59 offences)</a:t>
            </a:r>
          </a:p>
        </p:txBody>
      </p:sp>
      <p:sp>
        <p:nvSpPr>
          <p:cNvPr id="8" name="Action Button: Go Home 7" descr="Button for contents page">
            <a:hlinkClick r:id="rId3" action="ppaction://hlinksldjump" highlightClick="1"/>
            <a:extLst>
              <a:ext uri="{FF2B5EF4-FFF2-40B4-BE49-F238E27FC236}">
                <a16:creationId xmlns:a16="http://schemas.microsoft.com/office/drawing/2014/main" id="{EF7CE02B-CB0F-7EAC-CFB5-CD23C9058870}"/>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Arrow: Right 4">
            <a:extLst>
              <a:ext uri="{FF2B5EF4-FFF2-40B4-BE49-F238E27FC236}">
                <a16:creationId xmlns:a16="http://schemas.microsoft.com/office/drawing/2014/main" id="{5DAB4A9C-DBEF-1DD7-ED33-8837C857F63E}"/>
              </a:ext>
              <a:ext uri="{C183D7F6-B498-43B3-948B-1728B52AA6E4}">
                <adec:decorative xmlns:adec="http://schemas.microsoft.com/office/drawing/2017/decorative" val="1"/>
              </a:ext>
            </a:extLst>
          </p:cNvPr>
          <p:cNvSpPr/>
          <p:nvPr/>
        </p:nvSpPr>
        <p:spPr>
          <a:xfrm>
            <a:off x="1129812" y="1219734"/>
            <a:ext cx="3116922" cy="1285127"/>
          </a:xfrm>
          <a:prstGeom prst="rightArrow">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7C4EE62F-F7E5-B4B2-EE14-05B35B4CE4D3}"/>
              </a:ext>
            </a:extLst>
          </p:cNvPr>
          <p:cNvSpPr txBox="1"/>
          <p:nvPr/>
        </p:nvSpPr>
        <p:spPr>
          <a:xfrm>
            <a:off x="921422" y="1765535"/>
            <a:ext cx="1615346" cy="492443"/>
          </a:xfrm>
          <a:prstGeom prst="rect">
            <a:avLst/>
          </a:prstGeom>
          <a:solidFill>
            <a:schemeClr val="tx2">
              <a:lumMod val="10000"/>
              <a:lumOff val="90000"/>
            </a:schemeClr>
          </a:solidFill>
          <a:ln>
            <a:solidFill>
              <a:srgbClr val="FFC000"/>
            </a:solidFill>
          </a:ln>
        </p:spPr>
        <p:txBody>
          <a:bodyPr wrap="square" rtlCol="0">
            <a:spAutoFit/>
          </a:bodyPr>
          <a:lstStyle/>
          <a:p>
            <a:r>
              <a:rPr lang="en-GB" sz="1400" b="1">
                <a:latin typeface="Arial" panose="020B0604020202020204" pitchFamily="34" charset="0"/>
                <a:cs typeface="Arial" panose="020B0604020202020204" pitchFamily="34" charset="0"/>
              </a:rPr>
              <a:t>ASB</a:t>
            </a:r>
          </a:p>
          <a:p>
            <a:r>
              <a:rPr lang="en-GB" sz="1200">
                <a:cs typeface="Arial" panose="020B0604020202020204" pitchFamily="34" charset="0"/>
              </a:rPr>
              <a:t>-1% (-7 incidents)</a:t>
            </a:r>
            <a:endParaRPr lang="en-GB" sz="1200">
              <a:latin typeface="Arial" panose="020B0604020202020204" pitchFamily="34" charset="0"/>
              <a:cs typeface="Arial" panose="020B0604020202020204" pitchFamily="34" charset="0"/>
            </a:endParaRPr>
          </a:p>
        </p:txBody>
      </p:sp>
      <p:sp>
        <p:nvSpPr>
          <p:cNvPr id="9" name="Arrow: Right 8">
            <a:extLst>
              <a:ext uri="{FF2B5EF4-FFF2-40B4-BE49-F238E27FC236}">
                <a16:creationId xmlns:a16="http://schemas.microsoft.com/office/drawing/2014/main" id="{BBB17224-8B82-1B6D-0654-ACCF3D45F45C}"/>
              </a:ext>
              <a:ext uri="{C183D7F6-B498-43B3-948B-1728B52AA6E4}">
                <adec:decorative xmlns:adec="http://schemas.microsoft.com/office/drawing/2017/decorative" val="1"/>
              </a:ext>
            </a:extLst>
          </p:cNvPr>
          <p:cNvSpPr/>
          <p:nvPr/>
        </p:nvSpPr>
        <p:spPr>
          <a:xfrm>
            <a:off x="5263589" y="1242844"/>
            <a:ext cx="3116922" cy="1285127"/>
          </a:xfrm>
          <a:prstGeom prst="rightArrow">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AA61AE66-27A8-1053-EA9A-2DE0E5F58B8B}"/>
              </a:ext>
            </a:extLst>
          </p:cNvPr>
          <p:cNvSpPr txBox="1"/>
          <p:nvPr/>
        </p:nvSpPr>
        <p:spPr>
          <a:xfrm>
            <a:off x="5055198" y="1788645"/>
            <a:ext cx="1586429" cy="492443"/>
          </a:xfrm>
          <a:prstGeom prst="rect">
            <a:avLst/>
          </a:prstGeom>
          <a:solidFill>
            <a:schemeClr val="tx2">
              <a:lumMod val="10000"/>
              <a:lumOff val="90000"/>
            </a:schemeClr>
          </a:solidFill>
          <a:ln>
            <a:solidFill>
              <a:srgbClr val="FFC000"/>
            </a:solidFill>
          </a:ln>
        </p:spPr>
        <p:txBody>
          <a:bodyPr wrap="square" rtlCol="0">
            <a:spAutoFit/>
          </a:bodyPr>
          <a:lstStyle/>
          <a:p>
            <a:r>
              <a:rPr lang="en-GB" sz="1400" b="1">
                <a:latin typeface="Arial" panose="020B0604020202020204" pitchFamily="34" charset="0"/>
                <a:cs typeface="Arial" panose="020B0604020202020204" pitchFamily="34" charset="0"/>
              </a:rPr>
              <a:t>VAP</a:t>
            </a:r>
          </a:p>
          <a:p>
            <a:r>
              <a:rPr lang="en-GB" sz="1200">
                <a:cs typeface="Arial" panose="020B0604020202020204" pitchFamily="34" charset="0"/>
              </a:rPr>
              <a:t>+2% (+33 offences)</a:t>
            </a:r>
            <a:endParaRPr lang="en-GB" sz="1200">
              <a:latin typeface="Arial" panose="020B0604020202020204" pitchFamily="34" charset="0"/>
              <a:cs typeface="Arial" panose="020B0604020202020204" pitchFamily="34" charset="0"/>
            </a:endParaRPr>
          </a:p>
        </p:txBody>
      </p:sp>
      <p:sp>
        <p:nvSpPr>
          <p:cNvPr id="3" name="Arrow: Down 2">
            <a:extLst>
              <a:ext uri="{FF2B5EF4-FFF2-40B4-BE49-F238E27FC236}">
                <a16:creationId xmlns:a16="http://schemas.microsoft.com/office/drawing/2014/main" id="{29BCF6C8-C540-ACB2-42F7-FF6810547C53}"/>
              </a:ext>
              <a:ext uri="{C183D7F6-B498-43B3-948B-1728B52AA6E4}">
                <adec:decorative xmlns:adec="http://schemas.microsoft.com/office/drawing/2017/decorative" val="1"/>
              </a:ext>
            </a:extLst>
          </p:cNvPr>
          <p:cNvSpPr/>
          <p:nvPr/>
        </p:nvSpPr>
        <p:spPr>
          <a:xfrm>
            <a:off x="9560236" y="3243330"/>
            <a:ext cx="1292824" cy="2380957"/>
          </a:xfrm>
          <a:prstGeom prst="downArrow">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BA2CBC6F-EFB1-50C2-38B6-8283482DD115}"/>
              </a:ext>
            </a:extLst>
          </p:cNvPr>
          <p:cNvSpPr txBox="1"/>
          <p:nvPr/>
        </p:nvSpPr>
        <p:spPr>
          <a:xfrm>
            <a:off x="10014881" y="3788803"/>
            <a:ext cx="1911061" cy="492443"/>
          </a:xfrm>
          <a:prstGeom prst="rect">
            <a:avLst/>
          </a:prstGeom>
          <a:solidFill>
            <a:schemeClr val="tx2">
              <a:lumMod val="10000"/>
              <a:lumOff val="90000"/>
            </a:schemeClr>
          </a:solidFill>
          <a:ln>
            <a:solidFill>
              <a:srgbClr val="00B050"/>
            </a:solidFill>
          </a:ln>
        </p:spPr>
        <p:txBody>
          <a:bodyPr wrap="square" rtlCol="0">
            <a:spAutoFit/>
          </a:bodyPr>
          <a:lstStyle/>
          <a:p>
            <a:r>
              <a:rPr lang="en-GB" sz="1400" b="1">
                <a:latin typeface="Arial" panose="020B0604020202020204" pitchFamily="34" charset="0"/>
                <a:cs typeface="Arial" panose="020B0604020202020204" pitchFamily="34" charset="0"/>
              </a:rPr>
              <a:t>Hate Crime</a:t>
            </a:r>
          </a:p>
          <a:p>
            <a:r>
              <a:rPr lang="en-GB" sz="1200">
                <a:latin typeface="Arial" panose="020B0604020202020204" pitchFamily="34" charset="0"/>
                <a:cs typeface="Arial" panose="020B0604020202020204" pitchFamily="34" charset="0"/>
              </a:rPr>
              <a:t>-31% (-26 offences)</a:t>
            </a:r>
          </a:p>
        </p:txBody>
      </p:sp>
    </p:spTree>
    <p:extLst>
      <p:ext uri="{BB962C8B-B14F-4D97-AF65-F5344CB8AC3E}">
        <p14:creationId xmlns:p14="http://schemas.microsoft.com/office/powerpoint/2010/main" val="5376998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E9E4B5-F0E5-38B3-AB27-04AC334D66C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F32BAB-24F5-9172-8D7F-D06BD68F4FDB}"/>
              </a:ext>
            </a:extLst>
          </p:cNvPr>
          <p:cNvSpPr>
            <a:spLocks noGrp="1"/>
          </p:cNvSpPr>
          <p:nvPr>
            <p:ph type="title"/>
          </p:nvPr>
        </p:nvSpPr>
        <p:spPr>
          <a:xfrm>
            <a:off x="304800" y="207586"/>
            <a:ext cx="10515600" cy="1214438"/>
          </a:xfrm>
        </p:spPr>
        <p:txBody>
          <a:bodyPr/>
          <a:lstStyle/>
          <a:p>
            <a:r>
              <a:rPr lang="en-GB"/>
              <a:t>7. Community Safety Trends to Note</a:t>
            </a:r>
          </a:p>
        </p:txBody>
      </p:sp>
      <p:graphicFrame>
        <p:nvGraphicFramePr>
          <p:cNvPr id="4" name="Table 3">
            <a:extLst>
              <a:ext uri="{FF2B5EF4-FFF2-40B4-BE49-F238E27FC236}">
                <a16:creationId xmlns:a16="http://schemas.microsoft.com/office/drawing/2014/main" id="{31E88CC4-3A29-6A2E-88F0-BAD35C4BC0EC}"/>
              </a:ext>
            </a:extLst>
          </p:cNvPr>
          <p:cNvGraphicFramePr>
            <a:graphicFrameLocks noGrp="1"/>
          </p:cNvGraphicFramePr>
          <p:nvPr>
            <p:extLst>
              <p:ext uri="{D42A27DB-BD31-4B8C-83A1-F6EECF244321}">
                <p14:modId xmlns:p14="http://schemas.microsoft.com/office/powerpoint/2010/main" val="3464525011"/>
              </p:ext>
            </p:extLst>
          </p:nvPr>
        </p:nvGraphicFramePr>
        <p:xfrm>
          <a:off x="170190" y="1422025"/>
          <a:ext cx="11717010" cy="5001484"/>
        </p:xfrm>
        <a:graphic>
          <a:graphicData uri="http://schemas.openxmlformats.org/drawingml/2006/table">
            <a:tbl>
              <a:tblPr firstRow="1" bandRow="1">
                <a:tableStyleId>{5C22544A-7EE6-4342-B048-85BDC9FD1C3A}</a:tableStyleId>
              </a:tblPr>
              <a:tblGrid>
                <a:gridCol w="2552354">
                  <a:extLst>
                    <a:ext uri="{9D8B030D-6E8A-4147-A177-3AD203B41FA5}">
                      <a16:colId xmlns:a16="http://schemas.microsoft.com/office/drawing/2014/main" val="769020807"/>
                    </a:ext>
                  </a:extLst>
                </a:gridCol>
                <a:gridCol w="1807818">
                  <a:extLst>
                    <a:ext uri="{9D8B030D-6E8A-4147-A177-3AD203B41FA5}">
                      <a16:colId xmlns:a16="http://schemas.microsoft.com/office/drawing/2014/main" val="3015065738"/>
                    </a:ext>
                  </a:extLst>
                </a:gridCol>
                <a:gridCol w="7356838">
                  <a:extLst>
                    <a:ext uri="{9D8B030D-6E8A-4147-A177-3AD203B41FA5}">
                      <a16:colId xmlns:a16="http://schemas.microsoft.com/office/drawing/2014/main" val="2235265737"/>
                    </a:ext>
                  </a:extLst>
                </a:gridCol>
              </a:tblGrid>
              <a:tr h="284374">
                <a:tc>
                  <a:txBody>
                    <a:bodyPr/>
                    <a:lstStyle/>
                    <a:p>
                      <a:r>
                        <a:rPr lang="en-GB" sz="1300"/>
                        <a:t>Crime Type/ Issue</a:t>
                      </a:r>
                    </a:p>
                  </a:txBody>
                  <a:tcPr/>
                </a:tc>
                <a:tc>
                  <a:txBody>
                    <a:bodyPr/>
                    <a:lstStyle/>
                    <a:p>
                      <a:r>
                        <a:rPr lang="en-GB" sz="1300"/>
                        <a:t>Recent Trend</a:t>
                      </a:r>
                    </a:p>
                  </a:txBody>
                  <a:tcPr/>
                </a:tc>
                <a:tc>
                  <a:txBody>
                    <a:bodyPr/>
                    <a:lstStyle/>
                    <a:p>
                      <a:r>
                        <a:rPr lang="en-GB" sz="1300"/>
                        <a:t>Longer Term Trend</a:t>
                      </a:r>
                    </a:p>
                  </a:txBody>
                  <a:tcPr/>
                </a:tc>
                <a:extLst>
                  <a:ext uri="{0D108BD9-81ED-4DB2-BD59-A6C34878D82A}">
                    <a16:rowId xmlns:a16="http://schemas.microsoft.com/office/drawing/2014/main" val="2506556163"/>
                  </a:ext>
                </a:extLst>
              </a:tr>
              <a:tr h="284374">
                <a:tc>
                  <a:txBody>
                    <a:bodyPr/>
                    <a:lstStyle/>
                    <a:p>
                      <a:r>
                        <a:rPr lang="en-GB" sz="1300"/>
                        <a:t>Shoplifting</a:t>
                      </a:r>
                    </a:p>
                  </a:txBody>
                  <a:tcPr/>
                </a:tc>
                <a:tc>
                  <a:txBody>
                    <a:bodyPr/>
                    <a:lstStyle/>
                    <a:p>
                      <a:r>
                        <a:rPr lang="en-GB" sz="1300"/>
                        <a:t>Decrease</a:t>
                      </a:r>
                    </a:p>
                  </a:txBody>
                  <a:tcPr/>
                </a:tc>
                <a:tc>
                  <a:txBody>
                    <a:bodyPr/>
                    <a:lstStyle/>
                    <a:p>
                      <a:r>
                        <a:rPr lang="en-GB" sz="1300"/>
                        <a:t>Counts still higher than that seen in 2022.</a:t>
                      </a:r>
                    </a:p>
                  </a:txBody>
                  <a:tcPr/>
                </a:tc>
                <a:extLst>
                  <a:ext uri="{0D108BD9-81ED-4DB2-BD59-A6C34878D82A}">
                    <a16:rowId xmlns:a16="http://schemas.microsoft.com/office/drawing/2014/main" val="1352370477"/>
                  </a:ext>
                </a:extLst>
              </a:tr>
              <a:tr h="478946">
                <a:tc>
                  <a:txBody>
                    <a:bodyPr/>
                    <a:lstStyle/>
                    <a:p>
                      <a:r>
                        <a:rPr lang="en-GB" sz="1300"/>
                        <a:t>Violence Against the Person</a:t>
                      </a:r>
                    </a:p>
                  </a:txBody>
                  <a:tcPr/>
                </a:tc>
                <a:tc>
                  <a:txBody>
                    <a:bodyPr/>
                    <a:lstStyle/>
                    <a:p>
                      <a:r>
                        <a:rPr lang="en-GB" sz="1300"/>
                        <a:t>Similar to previous year (small increase)</a:t>
                      </a:r>
                    </a:p>
                  </a:txBody>
                  <a:tcPr/>
                </a:tc>
                <a:tc>
                  <a:txBody>
                    <a:bodyPr/>
                    <a:lstStyle/>
                    <a:p>
                      <a:r>
                        <a:rPr lang="en-GB" sz="1300"/>
                        <a:t>Large volume which has continuously accounted for the highest proportion of crime. Highest count seen in 2025</a:t>
                      </a:r>
                    </a:p>
                  </a:txBody>
                  <a:tcPr/>
                </a:tc>
                <a:extLst>
                  <a:ext uri="{0D108BD9-81ED-4DB2-BD59-A6C34878D82A}">
                    <a16:rowId xmlns:a16="http://schemas.microsoft.com/office/drawing/2014/main" val="517331008"/>
                  </a:ext>
                </a:extLst>
              </a:tr>
              <a:tr h="478946">
                <a:tc>
                  <a:txBody>
                    <a:bodyPr/>
                    <a:lstStyle/>
                    <a:p>
                      <a:r>
                        <a:rPr lang="en-GB" sz="1300"/>
                        <a:t>ASB</a:t>
                      </a:r>
                    </a:p>
                  </a:txBody>
                  <a:tcPr/>
                </a:tc>
                <a:tc>
                  <a:txBody>
                    <a:bodyPr/>
                    <a:lstStyle/>
                    <a:p>
                      <a:r>
                        <a:rPr lang="en-GB" sz="1300"/>
                        <a:t>Similar to previous year (small decrease)</a:t>
                      </a:r>
                    </a:p>
                  </a:txBody>
                  <a:tcPr/>
                </a:tc>
                <a:tc>
                  <a:txBody>
                    <a:bodyPr/>
                    <a:lstStyle/>
                    <a:p>
                      <a:r>
                        <a:rPr lang="en-GB" sz="1300"/>
                        <a:t>Overall change in count seen between 2023 and 2024. Counts in 2025 notably higher than 2022.</a:t>
                      </a:r>
                    </a:p>
                  </a:txBody>
                  <a:tcPr/>
                </a:tc>
                <a:extLst>
                  <a:ext uri="{0D108BD9-81ED-4DB2-BD59-A6C34878D82A}">
                    <a16:rowId xmlns:a16="http://schemas.microsoft.com/office/drawing/2014/main" val="2907126762"/>
                  </a:ext>
                </a:extLst>
              </a:tr>
              <a:tr h="755212">
                <a:tc>
                  <a:txBody>
                    <a:bodyPr/>
                    <a:lstStyle/>
                    <a:p>
                      <a:r>
                        <a:rPr lang="en-GB" sz="1300"/>
                        <a:t>Vehicle Offences</a:t>
                      </a:r>
                    </a:p>
                  </a:txBody>
                  <a:tcPr/>
                </a:tc>
                <a:tc>
                  <a:txBody>
                    <a:bodyPr/>
                    <a:lstStyle/>
                    <a:p>
                      <a:r>
                        <a:rPr lang="en-GB" sz="1300"/>
                        <a:t>Increase</a:t>
                      </a:r>
                    </a:p>
                  </a:txBody>
                  <a:tcPr/>
                </a:tc>
                <a:tc>
                  <a:txBody>
                    <a:bodyPr/>
                    <a:lstStyle/>
                    <a:p>
                      <a:r>
                        <a:rPr lang="en-GB" sz="1300"/>
                        <a:t>Counts lower than seen in 2022 and 2023, despite the increase in the last year, this was driven by both interfering with motor vehicle (+50%, +10 offences) and theft or unauthorised taking of a motor vehicle (+57%, +34 offences). The latter saw a higher volume increase.</a:t>
                      </a:r>
                    </a:p>
                  </a:txBody>
                  <a:tcPr/>
                </a:tc>
                <a:extLst>
                  <a:ext uri="{0D108BD9-81ED-4DB2-BD59-A6C34878D82A}">
                    <a16:rowId xmlns:a16="http://schemas.microsoft.com/office/drawing/2014/main" val="3953835135"/>
                  </a:ext>
                </a:extLst>
              </a:tr>
              <a:tr h="612657">
                <a:tc>
                  <a:txBody>
                    <a:bodyPr/>
                    <a:lstStyle/>
                    <a:p>
                      <a:r>
                        <a:rPr lang="en-GB" sz="1300"/>
                        <a:t>Drug Offences</a:t>
                      </a:r>
                    </a:p>
                  </a:txBody>
                  <a:tcPr/>
                </a:tc>
                <a:tc>
                  <a:txBody>
                    <a:bodyPr/>
                    <a:lstStyle/>
                    <a:p>
                      <a:r>
                        <a:rPr lang="en-GB" sz="1300"/>
                        <a:t>Small increase</a:t>
                      </a:r>
                    </a:p>
                  </a:txBody>
                  <a:tcPr/>
                </a:tc>
                <a:tc>
                  <a:txBody>
                    <a:bodyPr/>
                    <a:lstStyle/>
                    <a:p>
                      <a:r>
                        <a:rPr lang="en-GB" sz="1300"/>
                        <a:t>Overall increasing trend, increase between 2022 and 2023, stable between 2023 and 2024 and another increase between 2024 and 2025. </a:t>
                      </a:r>
                    </a:p>
                  </a:txBody>
                  <a:tcPr/>
                </a:tc>
                <a:extLst>
                  <a:ext uri="{0D108BD9-81ED-4DB2-BD59-A6C34878D82A}">
                    <a16:rowId xmlns:a16="http://schemas.microsoft.com/office/drawing/2014/main" val="1678081309"/>
                  </a:ext>
                </a:extLst>
              </a:tr>
              <a:tr h="433965">
                <a:tc>
                  <a:txBody>
                    <a:bodyPr/>
                    <a:lstStyle/>
                    <a:p>
                      <a:r>
                        <a:rPr lang="en-GB" sz="1300"/>
                        <a:t>Sexual Offences</a:t>
                      </a:r>
                    </a:p>
                  </a:txBody>
                  <a:tcPr/>
                </a:tc>
                <a:tc>
                  <a:txBody>
                    <a:bodyPr/>
                    <a:lstStyle/>
                    <a:p>
                      <a:r>
                        <a:rPr lang="en-GB" sz="1300"/>
                        <a:t>Increase</a:t>
                      </a:r>
                    </a:p>
                  </a:txBody>
                  <a:tcPr/>
                </a:tc>
                <a:tc>
                  <a:txBody>
                    <a:bodyPr/>
                    <a:lstStyle/>
                    <a:p>
                      <a:r>
                        <a:rPr lang="en-GB" sz="1300"/>
                        <a:t>Stable counts between 2022 and 2024, then an increase between 2024 and 2025. </a:t>
                      </a:r>
                    </a:p>
                  </a:txBody>
                  <a:tcPr/>
                </a:tc>
                <a:extLst>
                  <a:ext uri="{0D108BD9-81ED-4DB2-BD59-A6C34878D82A}">
                    <a16:rowId xmlns:a16="http://schemas.microsoft.com/office/drawing/2014/main" val="2772377444"/>
                  </a:ext>
                </a:extLst>
              </a:tr>
              <a:tr h="284374">
                <a:tc>
                  <a:txBody>
                    <a:bodyPr/>
                    <a:lstStyle/>
                    <a:p>
                      <a:r>
                        <a:rPr lang="en-GB" sz="1300"/>
                        <a:t>Domestic Abuse</a:t>
                      </a:r>
                    </a:p>
                  </a:txBody>
                  <a:tcPr/>
                </a:tc>
                <a:tc>
                  <a:txBody>
                    <a:bodyPr/>
                    <a:lstStyle/>
                    <a:p>
                      <a:r>
                        <a:rPr lang="en-GB" sz="1300"/>
                        <a:t>Notable increase</a:t>
                      </a:r>
                    </a:p>
                  </a:txBody>
                  <a:tcPr/>
                </a:tc>
                <a:tc>
                  <a:txBody>
                    <a:bodyPr/>
                    <a:lstStyle/>
                    <a:p>
                      <a:r>
                        <a:rPr lang="en-GB" sz="1300"/>
                        <a:t>Decrease between 2022 and 2023, increasing trend since. </a:t>
                      </a:r>
                    </a:p>
                  </a:txBody>
                  <a:tcPr/>
                </a:tc>
                <a:extLst>
                  <a:ext uri="{0D108BD9-81ED-4DB2-BD59-A6C34878D82A}">
                    <a16:rowId xmlns:a16="http://schemas.microsoft.com/office/drawing/2014/main" val="4041989476"/>
                  </a:ext>
                </a:extLst>
              </a:tr>
              <a:tr h="433965">
                <a:tc>
                  <a:txBody>
                    <a:bodyPr/>
                    <a:lstStyle/>
                    <a:p>
                      <a:r>
                        <a:rPr lang="en-GB" sz="1300"/>
                        <a:t>Personal Loss Offences</a:t>
                      </a:r>
                    </a:p>
                  </a:txBody>
                  <a:tcPr/>
                </a:tc>
                <a:tc>
                  <a:txBody>
                    <a:bodyPr/>
                    <a:lstStyle/>
                    <a:p>
                      <a:r>
                        <a:rPr lang="en-GB" sz="1300"/>
                        <a:t>Increase</a:t>
                      </a:r>
                    </a:p>
                  </a:txBody>
                  <a:tcPr/>
                </a:tc>
                <a:tc>
                  <a:txBody>
                    <a:bodyPr/>
                    <a:lstStyle/>
                    <a:p>
                      <a:r>
                        <a:rPr lang="en-GB" sz="1300"/>
                        <a:t>Fluctuating counts between 2022 and 2024, counts in 2025 highest in last 4 years. </a:t>
                      </a:r>
                    </a:p>
                  </a:txBody>
                  <a:tcPr/>
                </a:tc>
                <a:extLst>
                  <a:ext uri="{0D108BD9-81ED-4DB2-BD59-A6C34878D82A}">
                    <a16:rowId xmlns:a16="http://schemas.microsoft.com/office/drawing/2014/main" val="4130572956"/>
                  </a:ext>
                </a:extLst>
              </a:tr>
              <a:tr h="478946">
                <a:tc>
                  <a:txBody>
                    <a:bodyPr/>
                    <a:lstStyle/>
                    <a:p>
                      <a:r>
                        <a:rPr lang="en-GB" sz="1300"/>
                        <a:t>Miscellaneous Crimes Against Society</a:t>
                      </a:r>
                    </a:p>
                  </a:txBody>
                  <a:tcPr/>
                </a:tc>
                <a:tc>
                  <a:txBody>
                    <a:bodyPr/>
                    <a:lstStyle/>
                    <a:p>
                      <a:r>
                        <a:rPr lang="en-GB" sz="1300"/>
                        <a:t>Increase</a:t>
                      </a:r>
                    </a:p>
                  </a:txBody>
                  <a:tcPr/>
                </a:tc>
                <a:tc>
                  <a:txBody>
                    <a:bodyPr/>
                    <a:lstStyle/>
                    <a:p>
                      <a:r>
                        <a:rPr lang="en-GB" sz="1300"/>
                        <a:t>Small numbers, counts still higher than that seen in 2022.</a:t>
                      </a:r>
                    </a:p>
                  </a:txBody>
                  <a:tcPr/>
                </a:tc>
                <a:extLst>
                  <a:ext uri="{0D108BD9-81ED-4DB2-BD59-A6C34878D82A}">
                    <a16:rowId xmlns:a16="http://schemas.microsoft.com/office/drawing/2014/main" val="2788124689"/>
                  </a:ext>
                </a:extLst>
              </a:tr>
              <a:tr h="433965">
                <a:tc>
                  <a:txBody>
                    <a:bodyPr/>
                    <a:lstStyle/>
                    <a:p>
                      <a:r>
                        <a:rPr lang="en-GB" sz="1300"/>
                        <a:t>Deliberate Fires</a:t>
                      </a:r>
                    </a:p>
                  </a:txBody>
                  <a:tcPr/>
                </a:tc>
                <a:tc>
                  <a:txBody>
                    <a:bodyPr/>
                    <a:lstStyle/>
                    <a:p>
                      <a:r>
                        <a:rPr lang="en-GB" sz="1300"/>
                        <a:t>Increase</a:t>
                      </a:r>
                    </a:p>
                  </a:txBody>
                  <a:tcPr/>
                </a:tc>
                <a:tc>
                  <a:txBody>
                    <a:bodyPr/>
                    <a:lstStyle/>
                    <a:p>
                      <a:r>
                        <a:rPr lang="en-GB" sz="1300"/>
                        <a:t>Decrease between 2022 and 2023, increasing trends from 2023 to 2025.</a:t>
                      </a:r>
                    </a:p>
                  </a:txBody>
                  <a:tcPr/>
                </a:tc>
                <a:extLst>
                  <a:ext uri="{0D108BD9-81ED-4DB2-BD59-A6C34878D82A}">
                    <a16:rowId xmlns:a16="http://schemas.microsoft.com/office/drawing/2014/main" val="2475439423"/>
                  </a:ext>
                </a:extLst>
              </a:tr>
            </a:tbl>
          </a:graphicData>
        </a:graphic>
      </p:graphicFrame>
      <p:sp>
        <p:nvSpPr>
          <p:cNvPr id="7" name="Action Button: Go Home 6" descr="Button for contents page">
            <a:hlinkClick r:id="rId3" action="ppaction://hlinksldjump" highlightClick="1"/>
            <a:extLst>
              <a:ext uri="{FF2B5EF4-FFF2-40B4-BE49-F238E27FC236}">
                <a16:creationId xmlns:a16="http://schemas.microsoft.com/office/drawing/2014/main" id="{13A540D8-E74F-21E5-EC58-F28101F264C5}"/>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18BF0178-D73A-EB67-E143-FD0744FBEA34}"/>
              </a:ext>
            </a:extLst>
          </p:cNvPr>
          <p:cNvSpPr txBox="1"/>
          <p:nvPr/>
        </p:nvSpPr>
        <p:spPr>
          <a:xfrm>
            <a:off x="457915" y="1083469"/>
            <a:ext cx="11536389" cy="338554"/>
          </a:xfrm>
          <a:prstGeom prst="rect">
            <a:avLst/>
          </a:prstGeom>
          <a:noFill/>
        </p:spPr>
        <p:txBody>
          <a:bodyPr wrap="square">
            <a:spAutoFit/>
          </a:bodyPr>
          <a:lstStyle/>
          <a:p>
            <a:pPr marL="0" indent="0">
              <a:buNone/>
            </a:pPr>
            <a:r>
              <a:rPr lang="en-GB" sz="1600" b="1" dirty="0"/>
              <a:t>Table 1: Community </a:t>
            </a:r>
            <a:r>
              <a:rPr lang="en-GB" sz="1600" b="1"/>
              <a:t>safety issues </a:t>
            </a:r>
            <a:r>
              <a:rPr lang="en-GB" sz="1600" b="1" dirty="0"/>
              <a:t>that either increased or inline with previous year community safety issues</a:t>
            </a:r>
          </a:p>
        </p:txBody>
      </p:sp>
    </p:spTree>
    <p:extLst>
      <p:ext uri="{BB962C8B-B14F-4D97-AF65-F5344CB8AC3E}">
        <p14:creationId xmlns:p14="http://schemas.microsoft.com/office/powerpoint/2010/main" val="27458389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BE304-9DBF-D972-FFD8-B29825DD0CF4}"/>
              </a:ext>
            </a:extLst>
          </p:cNvPr>
          <p:cNvSpPr>
            <a:spLocks noGrp="1"/>
          </p:cNvSpPr>
          <p:nvPr>
            <p:ph type="title"/>
          </p:nvPr>
        </p:nvSpPr>
        <p:spPr/>
        <p:txBody>
          <a:bodyPr/>
          <a:lstStyle/>
          <a:p>
            <a:r>
              <a:rPr lang="en-GB"/>
              <a:t>8.1. Crime Overview</a:t>
            </a:r>
          </a:p>
        </p:txBody>
      </p:sp>
      <p:sp>
        <p:nvSpPr>
          <p:cNvPr id="4" name="TextBox 3">
            <a:extLst>
              <a:ext uri="{FF2B5EF4-FFF2-40B4-BE49-F238E27FC236}">
                <a16:creationId xmlns:a16="http://schemas.microsoft.com/office/drawing/2014/main" id="{BA313D84-AB6F-1AE3-4C0D-04634414EE89}"/>
              </a:ext>
            </a:extLst>
          </p:cNvPr>
          <p:cNvSpPr txBox="1"/>
          <p:nvPr/>
        </p:nvSpPr>
        <p:spPr bwMode="auto">
          <a:xfrm>
            <a:off x="107042" y="6553200"/>
            <a:ext cx="9405257" cy="215900"/>
          </a:xfrm>
          <a:prstGeom prst="rect">
            <a:avLst/>
          </a:prstGeom>
          <a:noFill/>
          <a:ln>
            <a:noFill/>
          </a:ln>
        </p:spPr>
        <p:txBody>
          <a:bodyPr vert="horz" wrap="square" lIns="0" tIns="0" rIns="0" bIns="0" numCol="1" anchor="b" anchorCtr="0" compatLnSpc="1">
            <a:prstTxWarp prst="textNoShape">
              <a:avLst/>
            </a:prstTxWarp>
            <a:normAutofit fontScale="92500"/>
          </a:bodyPr>
          <a:lstStyle/>
          <a:p>
            <a:pPr eaLnBrk="1" hangingPunct="1">
              <a:lnSpc>
                <a:spcPct val="90000"/>
              </a:lnSpc>
              <a:spcBef>
                <a:spcPts val="1000"/>
              </a:spcBef>
            </a:pPr>
            <a:r>
              <a:rPr lang="en-US" sz="1100" kern="1200">
                <a:latin typeface="+mn-lt"/>
                <a:ea typeface="+mn-ea"/>
                <a:cs typeface="+mn-cs"/>
              </a:rPr>
              <a:t>Note: Chart has been produced by Cambridgeshire County Council</a:t>
            </a:r>
            <a:r>
              <a:rPr lang="en-US" sz="1100">
                <a:latin typeface="+mn-lt"/>
              </a:rPr>
              <a:t>’s</a:t>
            </a:r>
            <a:r>
              <a:rPr lang="en-US" sz="1100" kern="1200">
                <a:latin typeface="+mn-lt"/>
                <a:ea typeface="+mn-ea"/>
                <a:cs typeface="+mn-cs"/>
              </a:rPr>
              <a:t> </a:t>
            </a:r>
            <a:r>
              <a:rPr lang="en-GB" sz="1100"/>
              <a:t>Communities and Demography PI Team</a:t>
            </a:r>
            <a:r>
              <a:rPr lang="en-US" sz="1100" kern="1200">
                <a:latin typeface="+mn-lt"/>
                <a:ea typeface="+mn-ea"/>
                <a:cs typeface="+mn-cs"/>
              </a:rPr>
              <a:t>, using data provided by Cambridgeshire Constabulary.</a:t>
            </a:r>
          </a:p>
        </p:txBody>
      </p:sp>
      <p:sp>
        <p:nvSpPr>
          <p:cNvPr id="6" name="TextBox 5">
            <a:extLst>
              <a:ext uri="{FF2B5EF4-FFF2-40B4-BE49-F238E27FC236}">
                <a16:creationId xmlns:a16="http://schemas.microsoft.com/office/drawing/2014/main" id="{CAF3BB48-8991-A075-45FE-68F6423ED4CB}"/>
              </a:ext>
            </a:extLst>
          </p:cNvPr>
          <p:cNvSpPr txBox="1"/>
          <p:nvPr/>
        </p:nvSpPr>
        <p:spPr bwMode="auto">
          <a:xfrm>
            <a:off x="191976" y="1698484"/>
            <a:ext cx="7863004" cy="538928"/>
          </a:xfrm>
          <a:prstGeom prst="rect">
            <a:avLst/>
          </a:prstGeom>
          <a:noFill/>
          <a:ln>
            <a:noFill/>
          </a:ln>
        </p:spPr>
        <p:txBody>
          <a:bodyPr vert="horz" wrap="square" lIns="0" tIns="0" rIns="0" bIns="0" numCol="1" rtlCol="0" anchor="b" anchorCtr="0" compatLnSpc="1">
            <a:prstTxWarp prst="textNoShape">
              <a:avLst/>
            </a:prstTxWarp>
            <a:normAutofit/>
          </a:bodyPr>
          <a:lstStyle/>
          <a:p>
            <a:pPr eaLnBrk="1" hangingPunct="1">
              <a:lnSpc>
                <a:spcPct val="90000"/>
              </a:lnSpc>
              <a:spcBef>
                <a:spcPts val="1000"/>
              </a:spcBef>
            </a:pPr>
            <a:r>
              <a:rPr lang="en-US" sz="1600" b="1" kern="1200">
                <a:latin typeface="+mn-lt"/>
                <a:ea typeface="+mn-ea"/>
                <a:cs typeface="+mn-cs"/>
              </a:rPr>
              <a:t>Figure 1: Annual trend in police recorded offences in East Cambridgeshire, 2022 to 2025</a:t>
            </a:r>
          </a:p>
        </p:txBody>
      </p:sp>
      <p:sp>
        <p:nvSpPr>
          <p:cNvPr id="7" name="TextBox 6">
            <a:extLst>
              <a:ext uri="{FF2B5EF4-FFF2-40B4-BE49-F238E27FC236}">
                <a16:creationId xmlns:a16="http://schemas.microsoft.com/office/drawing/2014/main" id="{3218CC27-921F-2C1B-D020-619851C0003E}"/>
              </a:ext>
            </a:extLst>
          </p:cNvPr>
          <p:cNvSpPr txBox="1"/>
          <p:nvPr/>
        </p:nvSpPr>
        <p:spPr bwMode="auto">
          <a:xfrm>
            <a:off x="8240486" y="1785257"/>
            <a:ext cx="3776725" cy="4088769"/>
          </a:xfrm>
          <a:prstGeom prst="rect">
            <a:avLst/>
          </a:prstGeom>
          <a:noFill/>
          <a:ln>
            <a:noFill/>
          </a:ln>
        </p:spPr>
        <p:txBody>
          <a:bodyPr vert="horz" wrap="square" lIns="0" tIns="0" rIns="0" bIns="0" numCol="1" rtlCol="0" anchor="t" anchorCtr="0" compatLnSpc="1">
            <a:prstTxWarp prst="textNoShape">
              <a:avLst/>
            </a:prstTxWarp>
            <a:normAutofit fontScale="92500" lnSpcReduction="10000"/>
          </a:bodyPr>
          <a:lstStyle/>
          <a:p>
            <a:pPr marL="228600" indent="-228600" eaLnBrk="1" hangingPunct="1">
              <a:lnSpc>
                <a:spcPct val="90000"/>
              </a:lnSpc>
              <a:spcBef>
                <a:spcPts val="1000"/>
              </a:spcBef>
              <a:buFont typeface="Arial" panose="020B0604020202020204" pitchFamily="34" charset="0"/>
              <a:buChar char="•"/>
            </a:pPr>
            <a:r>
              <a:rPr lang="en-US" sz="1600">
                <a:latin typeface="+mn-lt"/>
              </a:rPr>
              <a:t>In 2025, the total crime count for East Cambridgeshire was 4,243. This was similar to the previous year (+1%, +56 offences). </a:t>
            </a:r>
          </a:p>
          <a:p>
            <a:pPr marL="228600" indent="-228600" eaLnBrk="1" hangingPunct="1">
              <a:lnSpc>
                <a:spcPct val="90000"/>
              </a:lnSpc>
              <a:spcBef>
                <a:spcPts val="1000"/>
              </a:spcBef>
              <a:buFont typeface="Arial" panose="020B0604020202020204" pitchFamily="34" charset="0"/>
              <a:buChar char="•"/>
            </a:pPr>
            <a:r>
              <a:rPr lang="en-US" sz="1600">
                <a:latin typeface="+mn-lt"/>
              </a:rPr>
              <a:t>Overall, counts have remained relatively stable over the past four years. The highest of which was recorded in 2022 with 4306 offences.</a:t>
            </a:r>
          </a:p>
          <a:p>
            <a:pPr marL="228600" indent="-228600" eaLnBrk="1" hangingPunct="1">
              <a:lnSpc>
                <a:spcPct val="90000"/>
              </a:lnSpc>
              <a:spcBef>
                <a:spcPts val="1000"/>
              </a:spcBef>
              <a:buFont typeface="Arial" panose="020B0604020202020204" pitchFamily="34" charset="0"/>
              <a:buChar char="•"/>
            </a:pPr>
            <a:r>
              <a:rPr lang="en-US" sz="1600"/>
              <a:t>Nationally over a similar period (YE September 2025), police recorded crime remained similar with the previous year (excluding fraud and computer misuse offences), and CSEW total crime saw no statistically significant change to the previous year (ONS, 2026a).</a:t>
            </a:r>
            <a:endParaRPr lang="en-US" sz="1600">
              <a:latin typeface="+mn-lt"/>
            </a:endParaRPr>
          </a:p>
          <a:p>
            <a:pPr marL="228600" indent="-228600" eaLnBrk="1" hangingPunct="1">
              <a:lnSpc>
                <a:spcPct val="90000"/>
              </a:lnSpc>
              <a:spcBef>
                <a:spcPts val="1000"/>
              </a:spcBef>
              <a:buFont typeface="Arial" panose="020B0604020202020204" pitchFamily="34" charset="0"/>
              <a:buChar char="•"/>
            </a:pPr>
            <a:r>
              <a:rPr lang="en-US" sz="1600"/>
              <a:t>Violence against the person (VAP) has accounted for the highest proportion of offences since 2022. In 2025, VAP accounted for 41% of crime in East Cambridgeshire.</a:t>
            </a:r>
          </a:p>
          <a:p>
            <a:pPr eaLnBrk="1" hangingPunct="1">
              <a:lnSpc>
                <a:spcPct val="90000"/>
              </a:lnSpc>
              <a:spcBef>
                <a:spcPts val="1000"/>
              </a:spcBef>
            </a:pPr>
            <a:endParaRPr lang="en-US" sz="1600">
              <a:latin typeface="+mn-lt"/>
            </a:endParaRPr>
          </a:p>
        </p:txBody>
      </p:sp>
      <p:sp>
        <p:nvSpPr>
          <p:cNvPr id="9" name="Action Button: Go Home 8" descr="Button for contents page">
            <a:hlinkClick r:id="rId2" action="ppaction://hlinksldjump" highlightClick="1"/>
            <a:extLst>
              <a:ext uri="{FF2B5EF4-FFF2-40B4-BE49-F238E27FC236}">
                <a16:creationId xmlns:a16="http://schemas.microsoft.com/office/drawing/2014/main" id="{2E05F649-C166-702A-F9AE-159CD50831F9}"/>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Line graph showing trends in number of offences from 2022 to 2025 across various crime groups, with Violence Against The Person consistently highest followed by Theft. Color-coded lines represent different crime types.">
            <a:extLst>
              <a:ext uri="{FF2B5EF4-FFF2-40B4-BE49-F238E27FC236}">
                <a16:creationId xmlns:a16="http://schemas.microsoft.com/office/drawing/2014/main" id="{84DC32D9-36B4-45DB-23EE-BA2403565FBB}"/>
              </a:ext>
            </a:extLst>
          </p:cNvPr>
          <p:cNvPicPr>
            <a:picLocks noChangeAspect="1"/>
          </p:cNvPicPr>
          <p:nvPr/>
        </p:nvPicPr>
        <p:blipFill>
          <a:blip r:embed="rId3"/>
          <a:stretch>
            <a:fillRect/>
          </a:stretch>
        </p:blipFill>
        <p:spPr>
          <a:xfrm>
            <a:off x="107042" y="2408344"/>
            <a:ext cx="8012755" cy="3427200"/>
          </a:xfrm>
          <a:prstGeom prst="rect">
            <a:avLst/>
          </a:prstGeom>
        </p:spPr>
      </p:pic>
    </p:spTree>
    <p:extLst>
      <p:ext uri="{BB962C8B-B14F-4D97-AF65-F5344CB8AC3E}">
        <p14:creationId xmlns:p14="http://schemas.microsoft.com/office/powerpoint/2010/main" val="10664126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A645C-30F7-47E7-F278-80E93FF014C5}"/>
              </a:ext>
            </a:extLst>
          </p:cNvPr>
          <p:cNvSpPr>
            <a:spLocks noGrp="1"/>
          </p:cNvSpPr>
          <p:nvPr>
            <p:ph type="title"/>
          </p:nvPr>
        </p:nvSpPr>
        <p:spPr>
          <a:xfrm>
            <a:off x="350385" y="404701"/>
            <a:ext cx="10515600" cy="1214438"/>
          </a:xfrm>
        </p:spPr>
        <p:txBody>
          <a:bodyPr/>
          <a:lstStyle/>
          <a:p>
            <a:r>
              <a:rPr lang="en-GB"/>
              <a:t>8.2. Commercial Loss</a:t>
            </a:r>
          </a:p>
        </p:txBody>
      </p:sp>
      <p:sp>
        <p:nvSpPr>
          <p:cNvPr id="4" name="TextBox 3">
            <a:extLst>
              <a:ext uri="{FF2B5EF4-FFF2-40B4-BE49-F238E27FC236}">
                <a16:creationId xmlns:a16="http://schemas.microsoft.com/office/drawing/2014/main" id="{55D5A64D-FDDF-3701-2D08-599103DE8979}"/>
              </a:ext>
            </a:extLst>
          </p:cNvPr>
          <p:cNvSpPr txBox="1"/>
          <p:nvPr/>
        </p:nvSpPr>
        <p:spPr>
          <a:xfrm>
            <a:off x="7454096" y="1882204"/>
            <a:ext cx="4500212" cy="3539430"/>
          </a:xfrm>
          <a:prstGeom prst="rect">
            <a:avLst/>
          </a:prstGeom>
          <a:noFill/>
        </p:spPr>
        <p:txBody>
          <a:bodyPr wrap="square" rtlCol="0">
            <a:spAutoFit/>
          </a:bodyPr>
          <a:lstStyle/>
          <a:p>
            <a:pPr marL="171450" indent="-171450">
              <a:buFont typeface="Arial" panose="020B0604020202020204" pitchFamily="34" charset="0"/>
              <a:buChar char="•"/>
            </a:pPr>
            <a:r>
              <a:rPr lang="en-GB" sz="1600">
                <a:latin typeface="Arial" panose="020B0604020202020204" pitchFamily="34" charset="0"/>
                <a:cs typeface="Arial" panose="020B0604020202020204" pitchFamily="34" charset="0"/>
              </a:rPr>
              <a:t>Commercial loss includes shoplifting, business and community burglary, robbery of a business property and any vehicle offences marked as ‘business victim’. </a:t>
            </a:r>
          </a:p>
          <a:p>
            <a:endParaRPr lang="en-GB" sz="160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600">
                <a:latin typeface="Arial" panose="020B0604020202020204" pitchFamily="34" charset="0"/>
                <a:cs typeface="Arial" panose="020B0604020202020204" pitchFamily="34" charset="0"/>
              </a:rPr>
              <a:t>Commercial loss offences decreased by 10% between 2024 and 2025 (-51 offences). This decrease was driven by shoplifting. Despite this decrease, offence counts remain higher than that seen in 2022 (+8%, +33 offences). </a:t>
            </a:r>
          </a:p>
          <a:p>
            <a:pPr marL="171450" indent="-171450">
              <a:buFont typeface="Arial" panose="020B0604020202020204" pitchFamily="34" charset="0"/>
              <a:buChar char="•"/>
            </a:pPr>
            <a:endParaRPr lang="en-GB" sz="1600">
              <a:cs typeface="Arial" panose="020B0604020202020204" pitchFamily="34" charset="0"/>
            </a:endParaRPr>
          </a:p>
          <a:p>
            <a:pPr marL="171450" indent="-171450">
              <a:buFont typeface="Arial" panose="020B0604020202020204" pitchFamily="34" charset="0"/>
              <a:buChar char="•"/>
            </a:pPr>
            <a:r>
              <a:rPr lang="en-GB" sz="1600">
                <a:cs typeface="Arial" panose="020B0604020202020204" pitchFamily="34" charset="0"/>
              </a:rPr>
              <a:t>Shoplifting continues to account for the majority of the commercial loss offences in 2025 (76%).</a:t>
            </a:r>
            <a:endParaRPr lang="en-GB" sz="160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3C5A1A31-E8A9-27F4-AA72-67A1262694FA}"/>
              </a:ext>
            </a:extLst>
          </p:cNvPr>
          <p:cNvSpPr txBox="1"/>
          <p:nvPr/>
        </p:nvSpPr>
        <p:spPr>
          <a:xfrm>
            <a:off x="237692" y="1441129"/>
            <a:ext cx="7025156" cy="584775"/>
          </a:xfrm>
          <a:prstGeom prst="rect">
            <a:avLst/>
          </a:prstGeom>
          <a:noFill/>
          <a:ln>
            <a:noFill/>
          </a:ln>
        </p:spPr>
        <p:txBody>
          <a:bodyPr wrap="square" rtlCol="0">
            <a:spAutoFit/>
          </a:bodyPr>
          <a:lstStyle/>
          <a:p>
            <a:r>
              <a:rPr lang="en-GB" sz="1600" b="1">
                <a:latin typeface="Arial" panose="020B0604020202020204" pitchFamily="34" charset="0"/>
                <a:cs typeface="Arial" panose="020B0604020202020204" pitchFamily="34" charset="0"/>
              </a:rPr>
              <a:t>Figure 2: Annual trend in police recorded commercial loss offences in East Cambridgeshire, 2022 to 2025</a:t>
            </a:r>
            <a:endParaRPr lang="en-GB" sz="2000" b="1"/>
          </a:p>
        </p:txBody>
      </p:sp>
      <p:sp>
        <p:nvSpPr>
          <p:cNvPr id="3" name="TextBox 2">
            <a:extLst>
              <a:ext uri="{FF2B5EF4-FFF2-40B4-BE49-F238E27FC236}">
                <a16:creationId xmlns:a16="http://schemas.microsoft.com/office/drawing/2014/main" id="{2F155444-E918-332B-DC57-33E0D8179EFB}"/>
              </a:ext>
            </a:extLst>
          </p:cNvPr>
          <p:cNvSpPr txBox="1"/>
          <p:nvPr/>
        </p:nvSpPr>
        <p:spPr bwMode="auto">
          <a:xfrm>
            <a:off x="107042" y="6553200"/>
            <a:ext cx="9405257" cy="215900"/>
          </a:xfrm>
          <a:prstGeom prst="rect">
            <a:avLst/>
          </a:prstGeom>
          <a:noFill/>
          <a:ln>
            <a:noFill/>
          </a:ln>
        </p:spPr>
        <p:txBody>
          <a:bodyPr vert="horz" wrap="square" lIns="0" tIns="0" rIns="0" bIns="0" numCol="1" anchor="b" anchorCtr="0" compatLnSpc="1">
            <a:prstTxWarp prst="textNoShape">
              <a:avLst/>
            </a:prstTxWarp>
            <a:normAutofit fontScale="92500"/>
          </a:bodyPr>
          <a:lstStyle/>
          <a:p>
            <a:pPr eaLnBrk="1" hangingPunct="1">
              <a:lnSpc>
                <a:spcPct val="90000"/>
              </a:lnSpc>
              <a:spcBef>
                <a:spcPts val="1000"/>
              </a:spcBef>
            </a:pPr>
            <a:r>
              <a:rPr lang="en-US" sz="1100" kern="1200">
                <a:latin typeface="+mn-lt"/>
                <a:ea typeface="+mn-ea"/>
                <a:cs typeface="+mn-cs"/>
              </a:rPr>
              <a:t>Note: Chart has been produced by </a:t>
            </a:r>
            <a:r>
              <a:rPr lang="en-US" sz="1100"/>
              <a:t>Cambridgeshire County Council’s </a:t>
            </a:r>
            <a:r>
              <a:rPr lang="en-GB" sz="1100"/>
              <a:t>Communities and Demography PI Team</a:t>
            </a:r>
            <a:r>
              <a:rPr lang="en-US" sz="1100"/>
              <a:t>, </a:t>
            </a:r>
            <a:r>
              <a:rPr lang="en-US" sz="1100" kern="1200">
                <a:latin typeface="+mn-lt"/>
                <a:ea typeface="+mn-ea"/>
                <a:cs typeface="+mn-cs"/>
              </a:rPr>
              <a:t>using data provided by Cambridgeshire Constabulary.</a:t>
            </a:r>
          </a:p>
        </p:txBody>
      </p:sp>
      <p:sp>
        <p:nvSpPr>
          <p:cNvPr id="8" name="Action Button: Go Home 7" descr="Button for contents page">
            <a:hlinkClick r:id="rId3" action="ppaction://hlinksldjump" highlightClick="1"/>
            <a:extLst>
              <a:ext uri="{FF2B5EF4-FFF2-40B4-BE49-F238E27FC236}">
                <a16:creationId xmlns:a16="http://schemas.microsoft.com/office/drawing/2014/main" id="{F83041FF-40E4-3D7F-6BAA-03DFFCD98E78}"/>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Stacked column chart showing counts of commercial loss offences each year between 2022 and 2025. This has been broken down by subgroup. The counts are as follows.&#10;Burglary business and community&#10;2022 - 115&#10;2023 - 123&#10;2024 - 104&#10;2025 - 105&#10;Shoplifting &#10;2022 - 316&#10;2023 - 333&#10;2024 - 412&#10;2025 - 359&#10;Total&#10;2022 - 433&#10;2023 - 457&#10;2024 - 517&#10;2025 - 466">
            <a:extLst>
              <a:ext uri="{FF2B5EF4-FFF2-40B4-BE49-F238E27FC236}">
                <a16:creationId xmlns:a16="http://schemas.microsoft.com/office/drawing/2014/main" id="{339EF58A-A17A-5943-868F-A01BD37B5760}"/>
              </a:ext>
            </a:extLst>
          </p:cNvPr>
          <p:cNvPicPr>
            <a:picLocks noChangeAspect="1"/>
          </p:cNvPicPr>
          <p:nvPr/>
        </p:nvPicPr>
        <p:blipFill>
          <a:blip r:embed="rId4"/>
          <a:stretch>
            <a:fillRect/>
          </a:stretch>
        </p:blipFill>
        <p:spPr>
          <a:xfrm>
            <a:off x="237692" y="2025904"/>
            <a:ext cx="7025156" cy="3486247"/>
          </a:xfrm>
          <a:prstGeom prst="rect">
            <a:avLst/>
          </a:prstGeom>
        </p:spPr>
      </p:pic>
    </p:spTree>
    <p:extLst>
      <p:ext uri="{BB962C8B-B14F-4D97-AF65-F5344CB8AC3E}">
        <p14:creationId xmlns:p14="http://schemas.microsoft.com/office/powerpoint/2010/main" val="15218520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116CC6-9A7D-DF9C-5AAD-F6BA87FAB2E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51DA6DC-D282-FBE1-669D-39156755657B}"/>
              </a:ext>
            </a:extLst>
          </p:cNvPr>
          <p:cNvSpPr>
            <a:spLocks noGrp="1"/>
          </p:cNvSpPr>
          <p:nvPr>
            <p:ph type="title"/>
          </p:nvPr>
        </p:nvSpPr>
        <p:spPr>
          <a:xfrm>
            <a:off x="350385" y="404701"/>
            <a:ext cx="10515600" cy="1214438"/>
          </a:xfrm>
        </p:spPr>
        <p:txBody>
          <a:bodyPr/>
          <a:lstStyle/>
          <a:p>
            <a:r>
              <a:rPr lang="en-GB"/>
              <a:t>8.3. Shoplifting</a:t>
            </a:r>
          </a:p>
        </p:txBody>
      </p:sp>
      <p:sp>
        <p:nvSpPr>
          <p:cNvPr id="6" name="TextBox 5">
            <a:extLst>
              <a:ext uri="{FF2B5EF4-FFF2-40B4-BE49-F238E27FC236}">
                <a16:creationId xmlns:a16="http://schemas.microsoft.com/office/drawing/2014/main" id="{57C30ECD-2506-E56F-10B0-BD5213008760}"/>
              </a:ext>
            </a:extLst>
          </p:cNvPr>
          <p:cNvSpPr txBox="1"/>
          <p:nvPr/>
        </p:nvSpPr>
        <p:spPr>
          <a:xfrm>
            <a:off x="175193" y="1684641"/>
            <a:ext cx="7555504" cy="584775"/>
          </a:xfrm>
          <a:prstGeom prst="rect">
            <a:avLst/>
          </a:prstGeom>
          <a:noFill/>
          <a:ln>
            <a:noFill/>
          </a:ln>
        </p:spPr>
        <p:txBody>
          <a:bodyPr wrap="square" rtlCol="0">
            <a:spAutoFit/>
          </a:bodyPr>
          <a:lstStyle/>
          <a:p>
            <a:r>
              <a:rPr lang="en-GB" sz="1600" b="1">
                <a:latin typeface="Arial" panose="020B0604020202020204" pitchFamily="34" charset="0"/>
                <a:cs typeface="Arial" panose="020B0604020202020204" pitchFamily="34" charset="0"/>
              </a:rPr>
              <a:t>Figure 3: Count of </a:t>
            </a:r>
            <a:r>
              <a:rPr lang="en-GB" sz="1600" b="1">
                <a:cs typeface="Arial" panose="020B0604020202020204" pitchFamily="34" charset="0"/>
              </a:rPr>
              <a:t>shoplifting </a:t>
            </a:r>
            <a:r>
              <a:rPr lang="en-GB" sz="1600" b="1">
                <a:latin typeface="Arial" panose="020B0604020202020204" pitchFamily="34" charset="0"/>
                <a:cs typeface="Arial" panose="020B0604020202020204" pitchFamily="34" charset="0"/>
              </a:rPr>
              <a:t>offences in East Cambridgeshire by month, 2022 to 2025</a:t>
            </a:r>
            <a:endParaRPr lang="en-GB" sz="2000" b="1"/>
          </a:p>
        </p:txBody>
      </p:sp>
      <p:sp>
        <p:nvSpPr>
          <p:cNvPr id="3" name="TextBox 2">
            <a:extLst>
              <a:ext uri="{FF2B5EF4-FFF2-40B4-BE49-F238E27FC236}">
                <a16:creationId xmlns:a16="http://schemas.microsoft.com/office/drawing/2014/main" id="{7378765A-44E9-DE27-DC04-3AB6345277AF}"/>
              </a:ext>
            </a:extLst>
          </p:cNvPr>
          <p:cNvSpPr txBox="1"/>
          <p:nvPr/>
        </p:nvSpPr>
        <p:spPr bwMode="auto">
          <a:xfrm>
            <a:off x="107042" y="6553200"/>
            <a:ext cx="9405257" cy="215900"/>
          </a:xfrm>
          <a:prstGeom prst="rect">
            <a:avLst/>
          </a:prstGeom>
          <a:noFill/>
          <a:ln>
            <a:noFill/>
          </a:ln>
        </p:spPr>
        <p:txBody>
          <a:bodyPr vert="horz" wrap="square" lIns="0" tIns="0" rIns="0" bIns="0" numCol="1" anchor="b" anchorCtr="0" compatLnSpc="1">
            <a:prstTxWarp prst="textNoShape">
              <a:avLst/>
            </a:prstTxWarp>
            <a:normAutofit fontScale="92500"/>
          </a:bodyPr>
          <a:lstStyle/>
          <a:p>
            <a:pPr eaLnBrk="1" hangingPunct="1">
              <a:lnSpc>
                <a:spcPct val="90000"/>
              </a:lnSpc>
              <a:spcBef>
                <a:spcPts val="1000"/>
              </a:spcBef>
            </a:pPr>
            <a:r>
              <a:rPr lang="en-US" sz="1100" kern="1200">
                <a:latin typeface="+mn-lt"/>
                <a:ea typeface="+mn-ea"/>
                <a:cs typeface="+mn-cs"/>
              </a:rPr>
              <a:t>Note: Chart has been produced by </a:t>
            </a:r>
            <a:r>
              <a:rPr lang="en-US" sz="1100"/>
              <a:t>Cambridgeshire County Council’s </a:t>
            </a:r>
            <a:r>
              <a:rPr lang="en-GB" sz="1100"/>
              <a:t>Communities and Demography PI Team</a:t>
            </a:r>
            <a:r>
              <a:rPr lang="en-US" sz="1100"/>
              <a:t>, </a:t>
            </a:r>
            <a:r>
              <a:rPr lang="en-US" sz="1100" kern="1200">
                <a:latin typeface="+mn-lt"/>
                <a:ea typeface="+mn-ea"/>
                <a:cs typeface="+mn-cs"/>
              </a:rPr>
              <a:t>using data provided by Cambridgeshire Constabulary.</a:t>
            </a:r>
          </a:p>
        </p:txBody>
      </p:sp>
      <p:sp>
        <p:nvSpPr>
          <p:cNvPr id="7" name="Action Button: Go Home 6" descr="Button for contents page">
            <a:hlinkClick r:id="rId2" action="ppaction://hlinksldjump" highlightClick="1"/>
            <a:extLst>
              <a:ext uri="{FF2B5EF4-FFF2-40B4-BE49-F238E27FC236}">
                <a16:creationId xmlns:a16="http://schemas.microsoft.com/office/drawing/2014/main" id="{73E2DD57-F3D3-1782-A7E9-3C69BAB4F530}"/>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880E26F2-C048-8D0B-3F07-0B80D229BC68}"/>
              </a:ext>
            </a:extLst>
          </p:cNvPr>
          <p:cNvSpPr txBox="1"/>
          <p:nvPr/>
        </p:nvSpPr>
        <p:spPr>
          <a:xfrm>
            <a:off x="7807877" y="1619139"/>
            <a:ext cx="4208930" cy="4770537"/>
          </a:xfrm>
          <a:prstGeom prst="rect">
            <a:avLst/>
          </a:prstGeom>
          <a:noFill/>
        </p:spPr>
        <p:txBody>
          <a:bodyPr wrap="square" rtlCol="0">
            <a:spAutoFit/>
          </a:bodyPr>
          <a:lstStyle/>
          <a:p>
            <a:r>
              <a:rPr lang="en-GB" sz="1600"/>
              <a:t>Between 2024 and 2025 shoplifting offences in East Cambridgeshire decreased by 13% (-53 offences). Despite this decrease counts remain higher than seen in 2022 (+14%, +43 offences).</a:t>
            </a:r>
          </a:p>
          <a:p>
            <a:endParaRPr lang="en-GB" sz="1600"/>
          </a:p>
          <a:p>
            <a:r>
              <a:rPr lang="en-GB" sz="1600"/>
              <a:t>In 2025, May saw the most offences in a month with 47. This did not exceed the peak of 72 offences in July 2024.</a:t>
            </a:r>
          </a:p>
          <a:p>
            <a:endParaRPr lang="en-GB" sz="1600"/>
          </a:p>
          <a:p>
            <a:r>
              <a:rPr lang="en-GB" sz="1600"/>
              <a:t>Nationally, shoplifting increased by 5% in YE September 2025, rising to 519,381 offences from 492,660 the previous year. However, these figures are no longer the highest since current police recording practices began. They are also lower than the previous year ending period to June 2025 (529,994 offences) (ONS, 2026a).</a:t>
            </a:r>
          </a:p>
          <a:p>
            <a:endParaRPr lang="en-GB" sz="1600"/>
          </a:p>
        </p:txBody>
      </p:sp>
      <p:pic>
        <p:nvPicPr>
          <p:cNvPr id="8" name="Picture 7" descr="Line graph showing number of offences from January 2022 to December 2025 with a solid dark blue line for monthly offences and a dotted light blue line for 12 month rolling average. The graph highlights an overall upward trend with fluctuations. ">
            <a:extLst>
              <a:ext uri="{FF2B5EF4-FFF2-40B4-BE49-F238E27FC236}">
                <a16:creationId xmlns:a16="http://schemas.microsoft.com/office/drawing/2014/main" id="{A77465B1-CC7D-4F06-96DD-598EF0914120}"/>
              </a:ext>
            </a:extLst>
          </p:cNvPr>
          <p:cNvPicPr>
            <a:picLocks noChangeAspect="1"/>
          </p:cNvPicPr>
          <p:nvPr/>
        </p:nvPicPr>
        <p:blipFill>
          <a:blip r:embed="rId3"/>
          <a:stretch>
            <a:fillRect/>
          </a:stretch>
        </p:blipFill>
        <p:spPr>
          <a:xfrm>
            <a:off x="175193" y="2334917"/>
            <a:ext cx="7493818" cy="2838441"/>
          </a:xfrm>
          <a:prstGeom prst="rect">
            <a:avLst/>
          </a:prstGeom>
          <a:ln>
            <a:solidFill>
              <a:schemeClr val="bg1">
                <a:lumMod val="95000"/>
              </a:schemeClr>
            </a:solidFill>
          </a:ln>
        </p:spPr>
      </p:pic>
    </p:spTree>
    <p:extLst>
      <p:ext uri="{BB962C8B-B14F-4D97-AF65-F5344CB8AC3E}">
        <p14:creationId xmlns:p14="http://schemas.microsoft.com/office/powerpoint/2010/main" val="17828434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41480A-122C-5245-0DD2-2086CC7818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75DF7E1-77A7-4A1D-49C6-F8741F9F8197}"/>
              </a:ext>
            </a:extLst>
          </p:cNvPr>
          <p:cNvSpPr>
            <a:spLocks noGrp="1"/>
          </p:cNvSpPr>
          <p:nvPr>
            <p:ph type="title"/>
          </p:nvPr>
        </p:nvSpPr>
        <p:spPr>
          <a:xfrm>
            <a:off x="350385" y="404701"/>
            <a:ext cx="10515600" cy="1214438"/>
          </a:xfrm>
        </p:spPr>
        <p:txBody>
          <a:bodyPr/>
          <a:lstStyle/>
          <a:p>
            <a:r>
              <a:rPr lang="en-GB"/>
              <a:t>8.3. Shoplifting</a:t>
            </a:r>
          </a:p>
        </p:txBody>
      </p:sp>
      <p:sp>
        <p:nvSpPr>
          <p:cNvPr id="7" name="Action Button: Go Home 6" descr="Button for contents page">
            <a:hlinkClick r:id="rId2" action="ppaction://hlinksldjump" highlightClick="1"/>
            <a:extLst>
              <a:ext uri="{FF2B5EF4-FFF2-40B4-BE49-F238E27FC236}">
                <a16:creationId xmlns:a16="http://schemas.microsoft.com/office/drawing/2014/main" id="{D9FFF1BE-300D-34C5-958C-4C5CD6E4F40A}"/>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9756F9DC-0A5C-737D-B1C1-D832E9984504}"/>
              </a:ext>
            </a:extLst>
          </p:cNvPr>
          <p:cNvSpPr txBox="1"/>
          <p:nvPr/>
        </p:nvSpPr>
        <p:spPr>
          <a:xfrm>
            <a:off x="430999" y="2057400"/>
            <a:ext cx="11330001" cy="2585323"/>
          </a:xfrm>
          <a:prstGeom prst="rect">
            <a:avLst/>
          </a:prstGeom>
          <a:noFill/>
        </p:spPr>
        <p:txBody>
          <a:bodyPr wrap="square" rtlCol="0">
            <a:spAutoFit/>
          </a:bodyPr>
          <a:lstStyle/>
          <a:p>
            <a:r>
              <a:rPr lang="en-GB"/>
              <a:t>Towards the end of 2025, the Communities and Demography PI Team produced a shoplifting deep dive for East Cambridgeshire. This report provides more detailed analysis. Some key points include: </a:t>
            </a:r>
          </a:p>
          <a:p>
            <a:endParaRPr lang="en-GB"/>
          </a:p>
          <a:p>
            <a:pPr marL="285750" indent="-285750">
              <a:buFont typeface="Arial" panose="020B0604020202020204" pitchFamily="34" charset="0"/>
              <a:buChar char="•"/>
            </a:pPr>
            <a:r>
              <a:rPr lang="en-GB"/>
              <a:t>Littleport and Ely East consistently have the largest annual counts and highest proportion of shoplifting offences, and both wards stand far above the other East Cambridgeshire.</a:t>
            </a:r>
          </a:p>
          <a:p>
            <a:pPr marL="285750" indent="-285750">
              <a:buFont typeface="Arial" panose="020B0604020202020204" pitchFamily="34" charset="0"/>
              <a:buChar char="•"/>
            </a:pPr>
            <a:r>
              <a:rPr lang="en-GB"/>
              <a:t>Dip sample analysis (65%) and suspect analysis (77%) showed that the majority of suspects are male.</a:t>
            </a:r>
          </a:p>
          <a:p>
            <a:pPr marL="285750" indent="-285750">
              <a:buFont typeface="Arial" panose="020B0604020202020204" pitchFamily="34" charset="0"/>
              <a:buChar char="•"/>
            </a:pPr>
            <a:r>
              <a:rPr lang="en-GB"/>
              <a:t>Dip sample analysis for 2024 showed that the most taken types of items were groceries/food (27% of offences) or alcohol (27% of offences).</a:t>
            </a:r>
          </a:p>
          <a:p>
            <a:pPr marL="285750" indent="-285750">
              <a:buFont typeface="Arial" panose="020B0604020202020204" pitchFamily="34" charset="0"/>
              <a:buChar char="•"/>
            </a:pPr>
            <a:endParaRPr lang="en-GB"/>
          </a:p>
        </p:txBody>
      </p:sp>
    </p:spTree>
    <p:extLst>
      <p:ext uri="{BB962C8B-B14F-4D97-AF65-F5344CB8AC3E}">
        <p14:creationId xmlns:p14="http://schemas.microsoft.com/office/powerpoint/2010/main" val="21819704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DEAD6-1769-21AE-4FB7-AA1080DB6202}"/>
              </a:ext>
            </a:extLst>
          </p:cNvPr>
          <p:cNvSpPr>
            <a:spLocks noGrp="1"/>
          </p:cNvSpPr>
          <p:nvPr>
            <p:ph type="title"/>
          </p:nvPr>
        </p:nvSpPr>
        <p:spPr/>
        <p:txBody>
          <a:bodyPr/>
          <a:lstStyle/>
          <a:p>
            <a:r>
              <a:rPr lang="en-GB"/>
              <a:t>Contents</a:t>
            </a:r>
            <a:endParaRPr lang="en-GB">
              <a:solidFill>
                <a:srgbClr val="FF0000"/>
              </a:solidFill>
            </a:endParaRPr>
          </a:p>
        </p:txBody>
      </p:sp>
      <p:sp>
        <p:nvSpPr>
          <p:cNvPr id="3" name="Content Placeholder 2">
            <a:extLst>
              <a:ext uri="{FF2B5EF4-FFF2-40B4-BE49-F238E27FC236}">
                <a16:creationId xmlns:a16="http://schemas.microsoft.com/office/drawing/2014/main" id="{ADAF94A7-C495-BAF8-8815-9CECB1CD6605}"/>
              </a:ext>
            </a:extLst>
          </p:cNvPr>
          <p:cNvSpPr>
            <a:spLocks noGrp="1"/>
          </p:cNvSpPr>
          <p:nvPr>
            <p:ph idx="1"/>
          </p:nvPr>
        </p:nvSpPr>
        <p:spPr>
          <a:xfrm>
            <a:off x="633413" y="1382485"/>
            <a:ext cx="5937136" cy="4999265"/>
          </a:xfrm>
        </p:spPr>
        <p:txBody>
          <a:bodyPr/>
          <a:lstStyle/>
          <a:p>
            <a:pPr marL="514350" indent="-514350">
              <a:buAutoNum type="arabicPeriod"/>
            </a:pPr>
            <a:r>
              <a:rPr lang="en-GB" sz="2400">
                <a:hlinkClick r:id="rId2" action="ppaction://hlinksldjump"/>
              </a:rPr>
              <a:t>Purpose</a:t>
            </a:r>
            <a:endParaRPr lang="en-GB" sz="2400"/>
          </a:p>
          <a:p>
            <a:pPr marL="514350" indent="-514350">
              <a:buAutoNum type="arabicPeriod"/>
            </a:pPr>
            <a:r>
              <a:rPr lang="en-GB" sz="2400">
                <a:hlinkClick r:id="rId3" action="ppaction://hlinksldjump"/>
              </a:rPr>
              <a:t>Executive Summary</a:t>
            </a:r>
            <a:endParaRPr lang="en-GB" sz="2400"/>
          </a:p>
          <a:p>
            <a:pPr marL="514350" indent="-514350">
              <a:buAutoNum type="arabicPeriod"/>
            </a:pPr>
            <a:r>
              <a:rPr lang="en-GB" sz="2400">
                <a:hlinkClick r:id="rId4" action="ppaction://hlinksldjump"/>
              </a:rPr>
              <a:t>CSP Priorities</a:t>
            </a:r>
            <a:endParaRPr lang="en-GB" sz="2400"/>
          </a:p>
          <a:p>
            <a:pPr marL="514350" indent="-514350">
              <a:buAutoNum type="arabicPeriod"/>
            </a:pPr>
            <a:r>
              <a:rPr lang="en-GB" sz="2400">
                <a:hlinkClick r:id="rId5" action="ppaction://hlinksldjump"/>
              </a:rPr>
              <a:t>Statutory Duties</a:t>
            </a:r>
            <a:endParaRPr lang="en-GB" sz="2400"/>
          </a:p>
          <a:p>
            <a:pPr marL="514350" indent="-514350">
              <a:buFont typeface="Arial" panose="020B0604020202020204" pitchFamily="34" charset="0"/>
              <a:buAutoNum type="arabicPeriod"/>
            </a:pPr>
            <a:r>
              <a:rPr lang="en-GB" sz="2400">
                <a:hlinkClick r:id="rId6" action="ppaction://hlinksldjump"/>
              </a:rPr>
              <a:t>Introduction</a:t>
            </a:r>
            <a:endParaRPr lang="en-GB" sz="2400"/>
          </a:p>
          <a:p>
            <a:pPr marL="514350" indent="-514350">
              <a:buFont typeface="Arial" panose="020B0604020202020204" pitchFamily="34" charset="0"/>
              <a:buAutoNum type="arabicPeriod"/>
            </a:pPr>
            <a:r>
              <a:rPr lang="en-GB" sz="2400">
                <a:hlinkClick r:id="rId7" action="ppaction://hlinksldjump"/>
              </a:rPr>
              <a:t>Community Safety Trends to Note</a:t>
            </a:r>
            <a:endParaRPr lang="en-GB" sz="2400"/>
          </a:p>
          <a:p>
            <a:pPr marL="514350" indent="-514350">
              <a:buAutoNum type="arabicPeriod"/>
            </a:pPr>
            <a:r>
              <a:rPr lang="en-GB" sz="2400">
                <a:hlinkClick r:id="rId8" action="ppaction://hlinksldjump"/>
              </a:rPr>
              <a:t>Comparison to last year</a:t>
            </a:r>
            <a:endParaRPr lang="en-GB" sz="2400"/>
          </a:p>
          <a:p>
            <a:pPr marL="514350" indent="-514350">
              <a:buAutoNum type="arabicPeriod"/>
            </a:pPr>
            <a:r>
              <a:rPr lang="en-GB" sz="2400">
                <a:hlinkClick r:id="rId9" action="ppaction://hlinksldjump"/>
              </a:rPr>
              <a:t>Analysis</a:t>
            </a:r>
            <a:r>
              <a:rPr lang="en-GB" sz="2400"/>
              <a:t> </a:t>
            </a:r>
          </a:p>
          <a:p>
            <a:pPr marL="514350" indent="-514350">
              <a:buAutoNum type="arabicPeriod"/>
            </a:pPr>
            <a:r>
              <a:rPr lang="en-GB" sz="2400">
                <a:hlinkClick r:id="rId10" action="ppaction://hlinksldjump"/>
              </a:rPr>
              <a:t>IMD</a:t>
            </a:r>
            <a:endParaRPr lang="en-GB" sz="2400"/>
          </a:p>
          <a:p>
            <a:pPr marL="514350" indent="-514350">
              <a:buAutoNum type="arabicPeriod"/>
            </a:pPr>
            <a:r>
              <a:rPr lang="en-GB" sz="2400">
                <a:hlinkClick r:id="rId11" action="ppaction://hlinksldjump"/>
              </a:rPr>
              <a:t>Relevant Links</a:t>
            </a:r>
            <a:endParaRPr lang="en-GB" sz="2400"/>
          </a:p>
          <a:p>
            <a:pPr marL="514350" indent="-514350">
              <a:buAutoNum type="arabicPeriod"/>
            </a:pPr>
            <a:r>
              <a:rPr lang="en-GB" sz="2400">
                <a:hlinkClick r:id="rId12" action="ppaction://hlinksldjump"/>
              </a:rPr>
              <a:t>Glossary</a:t>
            </a:r>
            <a:endParaRPr lang="en-GB" sz="2400"/>
          </a:p>
          <a:p>
            <a:pPr marL="514350" indent="-514350">
              <a:buAutoNum type="arabicPeriod"/>
            </a:pPr>
            <a:endParaRPr lang="en-GB" sz="2400"/>
          </a:p>
        </p:txBody>
      </p:sp>
      <p:sp>
        <p:nvSpPr>
          <p:cNvPr id="6" name="TextBox 5">
            <a:extLst>
              <a:ext uri="{FF2B5EF4-FFF2-40B4-BE49-F238E27FC236}">
                <a16:creationId xmlns:a16="http://schemas.microsoft.com/office/drawing/2014/main" id="{CFCC4528-6966-1856-74E1-7DB471FBA13F}"/>
              </a:ext>
            </a:extLst>
          </p:cNvPr>
          <p:cNvSpPr txBox="1"/>
          <p:nvPr/>
        </p:nvSpPr>
        <p:spPr>
          <a:xfrm>
            <a:off x="9073174" y="2305615"/>
            <a:ext cx="2710543" cy="2246769"/>
          </a:xfrm>
          <a:prstGeom prst="rect">
            <a:avLst/>
          </a:prstGeom>
          <a:solidFill>
            <a:schemeClr val="bg1"/>
          </a:solidFill>
          <a:ln>
            <a:solidFill>
              <a:schemeClr val="tx2"/>
            </a:solidFill>
          </a:ln>
        </p:spPr>
        <p:txBody>
          <a:bodyPr wrap="square" rtlCol="0">
            <a:spAutoFit/>
          </a:bodyPr>
          <a:lstStyle/>
          <a:p>
            <a:r>
              <a:rPr lang="en-GB" sz="1400" b="1"/>
              <a:t>Instructions on navigation:</a:t>
            </a:r>
          </a:p>
          <a:p>
            <a:endParaRPr lang="en-GB" sz="1400"/>
          </a:p>
          <a:p>
            <a:r>
              <a:rPr lang="en-GB" sz="1400"/>
              <a:t>1. Use PowerPoint desktop</a:t>
            </a:r>
          </a:p>
          <a:p>
            <a:endParaRPr lang="en-GB" sz="1400"/>
          </a:p>
          <a:p>
            <a:r>
              <a:rPr lang="en-GB" sz="1400"/>
              <a:t>2. Hold Ctrl and Click with mouse:</a:t>
            </a:r>
          </a:p>
          <a:p>
            <a:pPr marL="171450" indent="-171450">
              <a:buFont typeface="Arial" panose="020B0604020202020204" pitchFamily="34" charset="0"/>
              <a:buChar char="•"/>
            </a:pPr>
            <a:r>
              <a:rPr lang="en-GB" sz="1400"/>
              <a:t>on the links to the left or </a:t>
            </a:r>
          </a:p>
          <a:p>
            <a:pPr marL="171450" indent="-171450">
              <a:buFont typeface="Arial" panose="020B0604020202020204" pitchFamily="34" charset="0"/>
              <a:buChar char="•"/>
            </a:pPr>
            <a:r>
              <a:rPr lang="en-GB" sz="1400"/>
              <a:t>the blue Home icon in the upper right to return to Contents</a:t>
            </a:r>
          </a:p>
        </p:txBody>
      </p:sp>
    </p:spTree>
    <p:extLst>
      <p:ext uri="{BB962C8B-B14F-4D97-AF65-F5344CB8AC3E}">
        <p14:creationId xmlns:p14="http://schemas.microsoft.com/office/powerpoint/2010/main" val="4338194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CE2DA2-E0BB-D23A-A036-2C78999AB5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0540EAF-20DD-B0F3-EE74-5C427D646434}"/>
              </a:ext>
            </a:extLst>
          </p:cNvPr>
          <p:cNvSpPr>
            <a:spLocks noGrp="1"/>
          </p:cNvSpPr>
          <p:nvPr>
            <p:ph type="title"/>
          </p:nvPr>
        </p:nvSpPr>
        <p:spPr>
          <a:xfrm>
            <a:off x="350385" y="404701"/>
            <a:ext cx="10515600" cy="1214438"/>
          </a:xfrm>
        </p:spPr>
        <p:txBody>
          <a:bodyPr/>
          <a:lstStyle/>
          <a:p>
            <a:r>
              <a:rPr lang="en-GB"/>
              <a:t>8.4. Personal Loss</a:t>
            </a:r>
          </a:p>
        </p:txBody>
      </p:sp>
      <p:sp>
        <p:nvSpPr>
          <p:cNvPr id="4" name="TextBox 3">
            <a:extLst>
              <a:ext uri="{FF2B5EF4-FFF2-40B4-BE49-F238E27FC236}">
                <a16:creationId xmlns:a16="http://schemas.microsoft.com/office/drawing/2014/main" id="{251A6E52-9EFA-08F1-7A68-1D49D4AE48FC}"/>
              </a:ext>
            </a:extLst>
          </p:cNvPr>
          <p:cNvSpPr txBox="1"/>
          <p:nvPr/>
        </p:nvSpPr>
        <p:spPr>
          <a:xfrm>
            <a:off x="7375541" y="1701478"/>
            <a:ext cx="4426367" cy="4031873"/>
          </a:xfrm>
          <a:prstGeom prst="rect">
            <a:avLst/>
          </a:prstGeom>
          <a:noFill/>
        </p:spPr>
        <p:txBody>
          <a:bodyPr wrap="square" rtlCol="0">
            <a:spAutoFit/>
          </a:bodyPr>
          <a:lstStyle/>
          <a:p>
            <a:pPr marL="171450" indent="-171450">
              <a:buFont typeface="Arial" panose="020B0604020202020204" pitchFamily="34" charset="0"/>
              <a:buChar char="•"/>
            </a:pPr>
            <a:r>
              <a:rPr lang="en-GB" sz="1600" dirty="0">
                <a:cs typeface="Arial" panose="020B0604020202020204" pitchFamily="34" charset="0"/>
              </a:rPr>
              <a:t>Personal</a:t>
            </a:r>
            <a:r>
              <a:rPr lang="en-GB" sz="1600" dirty="0">
                <a:latin typeface="Arial" panose="020B0604020202020204" pitchFamily="34" charset="0"/>
                <a:cs typeface="Arial" panose="020B0604020202020204" pitchFamily="34" charset="0"/>
              </a:rPr>
              <a:t> loss includes bicycle theft, other theft, residential burglary, robbery of personal property and theft from the person. These offences accounted for </a:t>
            </a:r>
            <a:r>
              <a:rPr lang="en-GB" sz="1600" dirty="0">
                <a:cs typeface="Arial" panose="020B0604020202020204" pitchFamily="34" charset="0"/>
              </a:rPr>
              <a:t>14</a:t>
            </a:r>
            <a:r>
              <a:rPr lang="en-GB" sz="1600" dirty="0">
                <a:latin typeface="Arial" panose="020B0604020202020204" pitchFamily="34" charset="0"/>
                <a:cs typeface="Arial" panose="020B0604020202020204" pitchFamily="34" charset="0"/>
              </a:rPr>
              <a:t>% of all offences in East Cambridgeshire in 2025. </a:t>
            </a:r>
          </a:p>
          <a:p>
            <a:endParaRPr lang="en-GB" sz="16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600" dirty="0">
                <a:latin typeface="Arial" panose="020B0604020202020204" pitchFamily="34" charset="0"/>
                <a:cs typeface="Arial" panose="020B0604020202020204" pitchFamily="34" charset="0"/>
              </a:rPr>
              <a:t>Personal loss offences increased by </a:t>
            </a:r>
            <a:r>
              <a:rPr lang="en-GB" sz="1600" dirty="0">
                <a:cs typeface="Arial" panose="020B0604020202020204" pitchFamily="34" charset="0"/>
              </a:rPr>
              <a:t>7</a:t>
            </a:r>
            <a:r>
              <a:rPr lang="en-GB" sz="1600" dirty="0">
                <a:latin typeface="Arial" panose="020B0604020202020204" pitchFamily="34" charset="0"/>
                <a:cs typeface="Arial" panose="020B0604020202020204" pitchFamily="34" charset="0"/>
              </a:rPr>
              <a:t>% between 2024 and 2025 (+38 offences). This increase was driven by residential burglary (+16%, +24), bicycle theft (+116%, +22) and theft</a:t>
            </a:r>
            <a:r>
              <a:rPr lang="en-GB" sz="1600" dirty="0">
                <a:cs typeface="Arial" panose="020B0604020202020204" pitchFamily="34" charset="0"/>
              </a:rPr>
              <a:t> from the person (+44%, +8). </a:t>
            </a:r>
          </a:p>
          <a:p>
            <a:pPr marL="171450" indent="-171450">
              <a:buFont typeface="Arial" panose="020B0604020202020204" pitchFamily="34" charset="0"/>
              <a:buChar char="•"/>
            </a:pPr>
            <a:endParaRPr lang="en-GB" sz="16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600" dirty="0">
                <a:cs typeface="Arial" panose="020B0604020202020204" pitchFamily="34" charset="0"/>
              </a:rPr>
              <a:t>Overall personal loss offence counts have reached the highest seen in the last four years.</a:t>
            </a:r>
            <a:endParaRPr lang="en-GB" sz="16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sz="1600" dirty="0">
              <a:cs typeface="Arial" panose="020B0604020202020204" pitchFamily="34" charset="0"/>
            </a:endParaRPr>
          </a:p>
        </p:txBody>
      </p:sp>
      <p:sp>
        <p:nvSpPr>
          <p:cNvPr id="6" name="TextBox 5">
            <a:extLst>
              <a:ext uri="{FF2B5EF4-FFF2-40B4-BE49-F238E27FC236}">
                <a16:creationId xmlns:a16="http://schemas.microsoft.com/office/drawing/2014/main" id="{463AC0E8-126C-FA84-CCC0-68070F795194}"/>
              </a:ext>
            </a:extLst>
          </p:cNvPr>
          <p:cNvSpPr txBox="1"/>
          <p:nvPr/>
        </p:nvSpPr>
        <p:spPr>
          <a:xfrm>
            <a:off x="237692" y="1441129"/>
            <a:ext cx="7025156" cy="584775"/>
          </a:xfrm>
          <a:prstGeom prst="rect">
            <a:avLst/>
          </a:prstGeom>
          <a:noFill/>
          <a:ln>
            <a:noFill/>
          </a:ln>
        </p:spPr>
        <p:txBody>
          <a:bodyPr wrap="square" rtlCol="0">
            <a:spAutoFit/>
          </a:bodyPr>
          <a:lstStyle/>
          <a:p>
            <a:r>
              <a:rPr lang="en-GB" sz="1600" b="1">
                <a:latin typeface="Arial" panose="020B0604020202020204" pitchFamily="34" charset="0"/>
                <a:cs typeface="Arial" panose="020B0604020202020204" pitchFamily="34" charset="0"/>
              </a:rPr>
              <a:t>Figure 2: Annual trend in police recorded personal loss offences in East Cambridgeshire, 2022 to 2025</a:t>
            </a:r>
            <a:endParaRPr lang="en-GB" sz="2000" b="1"/>
          </a:p>
        </p:txBody>
      </p:sp>
      <p:sp>
        <p:nvSpPr>
          <p:cNvPr id="3" name="TextBox 2">
            <a:extLst>
              <a:ext uri="{FF2B5EF4-FFF2-40B4-BE49-F238E27FC236}">
                <a16:creationId xmlns:a16="http://schemas.microsoft.com/office/drawing/2014/main" id="{46697036-CA29-71E9-7E0D-4D041F7DA297}"/>
              </a:ext>
            </a:extLst>
          </p:cNvPr>
          <p:cNvSpPr txBox="1"/>
          <p:nvPr/>
        </p:nvSpPr>
        <p:spPr bwMode="auto">
          <a:xfrm>
            <a:off x="107042" y="6553200"/>
            <a:ext cx="9405257" cy="215900"/>
          </a:xfrm>
          <a:prstGeom prst="rect">
            <a:avLst/>
          </a:prstGeom>
          <a:noFill/>
          <a:ln>
            <a:noFill/>
          </a:ln>
        </p:spPr>
        <p:txBody>
          <a:bodyPr vert="horz" wrap="square" lIns="0" tIns="0" rIns="0" bIns="0" numCol="1" anchor="b" anchorCtr="0" compatLnSpc="1">
            <a:prstTxWarp prst="textNoShape">
              <a:avLst/>
            </a:prstTxWarp>
            <a:normAutofit fontScale="92500"/>
          </a:bodyPr>
          <a:lstStyle/>
          <a:p>
            <a:pPr eaLnBrk="1" hangingPunct="1">
              <a:lnSpc>
                <a:spcPct val="90000"/>
              </a:lnSpc>
              <a:spcBef>
                <a:spcPts val="1000"/>
              </a:spcBef>
            </a:pPr>
            <a:r>
              <a:rPr lang="en-US" sz="1100" kern="1200">
                <a:latin typeface="+mn-lt"/>
                <a:ea typeface="+mn-ea"/>
                <a:cs typeface="+mn-cs"/>
              </a:rPr>
              <a:t>Note: Chart has been produced by </a:t>
            </a:r>
            <a:r>
              <a:rPr lang="en-US" sz="1100"/>
              <a:t>Cambridgeshire County Council’s </a:t>
            </a:r>
            <a:r>
              <a:rPr lang="en-GB" sz="1100"/>
              <a:t>Communities and Demography PI Team</a:t>
            </a:r>
            <a:r>
              <a:rPr lang="en-US" sz="1100"/>
              <a:t>, </a:t>
            </a:r>
            <a:r>
              <a:rPr lang="en-US" sz="1100" kern="1200">
                <a:latin typeface="+mn-lt"/>
                <a:ea typeface="+mn-ea"/>
                <a:cs typeface="+mn-cs"/>
              </a:rPr>
              <a:t>using data provided by Cambridgeshire Constabulary.</a:t>
            </a:r>
          </a:p>
        </p:txBody>
      </p:sp>
      <p:sp>
        <p:nvSpPr>
          <p:cNvPr id="8" name="Action Button: Go Home 7" descr="Button for contents page">
            <a:hlinkClick r:id="rId3" action="ppaction://hlinksldjump" highlightClick="1"/>
            <a:extLst>
              <a:ext uri="{FF2B5EF4-FFF2-40B4-BE49-F238E27FC236}">
                <a16:creationId xmlns:a16="http://schemas.microsoft.com/office/drawing/2014/main" id="{A030526E-82A3-FB08-1F43-2A19903E01FC}"/>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descr="Stacked column chart showing counts of personal loss offences each year between 2022 and 2025. This has been broken down by subgroup. The counts are as follows.&#10;Bicycle theft&#10;2022 - 47&#10;2023 - 33&#10;2024 - 19&#10;2025 - 41&#10;Other theft&#10;2022 - 351&#10;2023 - 345&#10;2024 - 373&#10;2025 - 359&#10;Residential burglary&#10;2022 - 124&#10;2023 - 173&#10;2024 - 149&#10;2025 - 173&#10;Robbery of personal property&#10;2022 - 18&#10;2023 - 18&#10;2024 - 17&#10;2025 - 15&#10;Theft from the person &#10;2022 - 30&#10;2023 - 20&#10;2024 - 18&#10;2025 - 26&#10;Total&#10;2022 - 570&#10;2023 - 589&#10;2024 - 576&#10;2025 - 614">
            <a:extLst>
              <a:ext uri="{FF2B5EF4-FFF2-40B4-BE49-F238E27FC236}">
                <a16:creationId xmlns:a16="http://schemas.microsoft.com/office/drawing/2014/main" id="{918A8835-23B4-0EC6-1AC8-D0AC34C8FA65}"/>
              </a:ext>
            </a:extLst>
          </p:cNvPr>
          <p:cNvPicPr>
            <a:picLocks noChangeAspect="1"/>
          </p:cNvPicPr>
          <p:nvPr/>
        </p:nvPicPr>
        <p:blipFill>
          <a:blip r:embed="rId4"/>
          <a:stretch>
            <a:fillRect/>
          </a:stretch>
        </p:blipFill>
        <p:spPr>
          <a:xfrm>
            <a:off x="237692" y="2046331"/>
            <a:ext cx="6772708" cy="3896627"/>
          </a:xfrm>
          <a:prstGeom prst="rect">
            <a:avLst/>
          </a:prstGeom>
        </p:spPr>
      </p:pic>
    </p:spTree>
    <p:extLst>
      <p:ext uri="{BB962C8B-B14F-4D97-AF65-F5344CB8AC3E}">
        <p14:creationId xmlns:p14="http://schemas.microsoft.com/office/powerpoint/2010/main" val="40476465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6D2A9-CBC1-A112-AFC3-3CD892AFE098}"/>
              </a:ext>
            </a:extLst>
          </p:cNvPr>
          <p:cNvSpPr>
            <a:spLocks noGrp="1"/>
          </p:cNvSpPr>
          <p:nvPr>
            <p:ph type="title"/>
          </p:nvPr>
        </p:nvSpPr>
        <p:spPr>
          <a:xfrm>
            <a:off x="230642" y="232001"/>
            <a:ext cx="10515600" cy="1214438"/>
          </a:xfrm>
        </p:spPr>
        <p:txBody>
          <a:bodyPr/>
          <a:lstStyle/>
          <a:p>
            <a:r>
              <a:rPr lang="en-GB" sz="4300"/>
              <a:t>8.5. Violence Against the Person (VAP)</a:t>
            </a:r>
          </a:p>
        </p:txBody>
      </p:sp>
      <p:sp>
        <p:nvSpPr>
          <p:cNvPr id="5" name="TextBox 4">
            <a:extLst>
              <a:ext uri="{FF2B5EF4-FFF2-40B4-BE49-F238E27FC236}">
                <a16:creationId xmlns:a16="http://schemas.microsoft.com/office/drawing/2014/main" id="{1F6BFA5F-3FCD-AE09-0D50-1FA9A2391E74}"/>
              </a:ext>
            </a:extLst>
          </p:cNvPr>
          <p:cNvSpPr txBox="1"/>
          <p:nvPr/>
        </p:nvSpPr>
        <p:spPr>
          <a:xfrm>
            <a:off x="138542" y="1495600"/>
            <a:ext cx="7197772" cy="584775"/>
          </a:xfrm>
          <a:prstGeom prst="rect">
            <a:avLst/>
          </a:prstGeom>
          <a:noFill/>
          <a:ln>
            <a:noFill/>
          </a:ln>
        </p:spPr>
        <p:txBody>
          <a:bodyPr wrap="square" rtlCol="0">
            <a:spAutoFit/>
          </a:bodyPr>
          <a:lstStyle/>
          <a:p>
            <a:r>
              <a:rPr lang="en-GB" sz="1600" b="1">
                <a:latin typeface="Arial" panose="020B0604020202020204" pitchFamily="34" charset="0"/>
                <a:cs typeface="Arial" panose="020B0604020202020204" pitchFamily="34" charset="0"/>
              </a:rPr>
              <a:t>Figure 4: Annual trend in police recorded violence against the person (VAP) offences in East Cambridgeshire, 2022 to 2025</a:t>
            </a:r>
            <a:endParaRPr lang="en-GB" sz="2000" b="1"/>
          </a:p>
        </p:txBody>
      </p:sp>
      <p:sp>
        <p:nvSpPr>
          <p:cNvPr id="7" name="TextBox 6">
            <a:extLst>
              <a:ext uri="{FF2B5EF4-FFF2-40B4-BE49-F238E27FC236}">
                <a16:creationId xmlns:a16="http://schemas.microsoft.com/office/drawing/2014/main" id="{5A7047A0-D332-4E22-5BD5-3B2ED329576B}"/>
              </a:ext>
            </a:extLst>
          </p:cNvPr>
          <p:cNvSpPr txBox="1"/>
          <p:nvPr/>
        </p:nvSpPr>
        <p:spPr>
          <a:xfrm>
            <a:off x="7689797" y="2427514"/>
            <a:ext cx="4142974" cy="2614779"/>
          </a:xfrm>
          <a:prstGeom prst="rect">
            <a:avLst/>
          </a:prstGeom>
          <a:noFill/>
        </p:spPr>
        <p:txBody>
          <a:bodyPr wrap="square" rtlCol="0">
            <a:spAutoFit/>
          </a:bodyPr>
          <a:lstStyle/>
          <a:p>
            <a:pPr marL="171450" indent="-171450">
              <a:buFont typeface="Arial" panose="020B0604020202020204" pitchFamily="34" charset="0"/>
              <a:buChar char="•"/>
            </a:pPr>
            <a:r>
              <a:rPr lang="en-GB" sz="1600">
                <a:latin typeface="Arial" panose="020B0604020202020204" pitchFamily="34" charset="0"/>
                <a:cs typeface="Arial" panose="020B0604020202020204" pitchFamily="34" charset="0"/>
              </a:rPr>
              <a:t>Violence against the person (VAP) offences accounted for 41% of all offences in 2025. </a:t>
            </a:r>
          </a:p>
          <a:p>
            <a:endParaRPr lang="en-GB" sz="1600">
              <a:solidFill>
                <a:srgbClr val="FF0000"/>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600">
                <a:latin typeface="Arial" panose="020B0604020202020204" pitchFamily="34" charset="0"/>
                <a:cs typeface="Arial" panose="020B0604020202020204" pitchFamily="34" charset="0"/>
              </a:rPr>
              <a:t>VAP offences slightly increased 2% between 2024 and 2025 (+33 offences). </a:t>
            </a:r>
          </a:p>
          <a:p>
            <a:endParaRPr lang="en-GB" sz="160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600">
                <a:latin typeface="Arial" panose="020B0604020202020204" pitchFamily="34" charset="0"/>
                <a:cs typeface="Arial" panose="020B0604020202020204" pitchFamily="34" charset="0"/>
              </a:rPr>
              <a:t>‘Violence without injury’ accounted for the majority of the VAP offences in 2025 (46%).</a:t>
            </a:r>
            <a:endParaRPr lang="en-GB" sz="1600">
              <a:cs typeface="Arial" panose="020B0604020202020204" pitchFamily="34" charset="0"/>
            </a:endParaRPr>
          </a:p>
        </p:txBody>
      </p:sp>
      <p:sp>
        <p:nvSpPr>
          <p:cNvPr id="3" name="TextBox 2">
            <a:extLst>
              <a:ext uri="{FF2B5EF4-FFF2-40B4-BE49-F238E27FC236}">
                <a16:creationId xmlns:a16="http://schemas.microsoft.com/office/drawing/2014/main" id="{1ED42763-6B97-7EC4-82D7-55EB61E6A0FE}"/>
              </a:ext>
            </a:extLst>
          </p:cNvPr>
          <p:cNvSpPr txBox="1"/>
          <p:nvPr/>
        </p:nvSpPr>
        <p:spPr bwMode="auto">
          <a:xfrm>
            <a:off x="107042" y="6553200"/>
            <a:ext cx="9405257" cy="215900"/>
          </a:xfrm>
          <a:prstGeom prst="rect">
            <a:avLst/>
          </a:prstGeom>
          <a:noFill/>
          <a:ln>
            <a:noFill/>
          </a:ln>
        </p:spPr>
        <p:txBody>
          <a:bodyPr vert="horz" wrap="square" lIns="0" tIns="0" rIns="0" bIns="0" numCol="1" anchor="b" anchorCtr="0" compatLnSpc="1">
            <a:prstTxWarp prst="textNoShape">
              <a:avLst/>
            </a:prstTxWarp>
            <a:normAutofit fontScale="92500"/>
          </a:bodyPr>
          <a:lstStyle/>
          <a:p>
            <a:pPr eaLnBrk="1" hangingPunct="1">
              <a:lnSpc>
                <a:spcPct val="90000"/>
              </a:lnSpc>
              <a:spcBef>
                <a:spcPts val="1000"/>
              </a:spcBef>
            </a:pPr>
            <a:r>
              <a:rPr lang="en-US" sz="1100" kern="1200">
                <a:latin typeface="+mn-lt"/>
                <a:ea typeface="+mn-ea"/>
                <a:cs typeface="+mn-cs"/>
              </a:rPr>
              <a:t>Note: Chart has been produced by </a:t>
            </a:r>
            <a:r>
              <a:rPr lang="en-US" sz="1100"/>
              <a:t>Cambridgeshire County Council’s </a:t>
            </a:r>
            <a:r>
              <a:rPr lang="en-GB" sz="1100"/>
              <a:t>Communities and Demography PI Team</a:t>
            </a:r>
            <a:r>
              <a:rPr lang="en-US" sz="1100"/>
              <a:t>,</a:t>
            </a:r>
            <a:r>
              <a:rPr lang="en-US" sz="1100">
                <a:latin typeface="+mn-lt"/>
              </a:rPr>
              <a:t> </a:t>
            </a:r>
            <a:r>
              <a:rPr lang="en-US" sz="1100" kern="1200">
                <a:latin typeface="+mn-lt"/>
                <a:ea typeface="+mn-ea"/>
                <a:cs typeface="+mn-cs"/>
              </a:rPr>
              <a:t>using data provided by Cambridgeshire Constabulary.</a:t>
            </a:r>
          </a:p>
        </p:txBody>
      </p:sp>
      <p:sp>
        <p:nvSpPr>
          <p:cNvPr id="8" name="Action Button: Go Home 7" descr="Button for contents page">
            <a:hlinkClick r:id="rId2" action="ppaction://hlinksldjump" highlightClick="1"/>
            <a:extLst>
              <a:ext uri="{FF2B5EF4-FFF2-40B4-BE49-F238E27FC236}">
                <a16:creationId xmlns:a16="http://schemas.microsoft.com/office/drawing/2014/main" id="{CC225F6F-8288-68A1-DDDD-DEE9A0721963}"/>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Stacked column chart showing counts of violence against the person offences each year between 2022 and 2025. This has been broken down by subgroup. The counts are as follows.&#10;Violence without injury&#10;2022 – 694&#10;2023 – 656&#10;2024 – 762&#10;2025 – 788&#10;Violence with injury&#10;2022 – 396&#10;2023 – 417&#10;2024 – 421&#10;2025 – 394&#10;Stalking and harassment&#10;2022 – 565&#10;2023 – 525&#10;2024 – 512&#10;2025 – 546&#10;Homicide&#10;Present at very low levels each year relative to other subgroups.&#10;Total violence against the person offences (East Cambridgeshire)&#10;2022 – 1655&#10;2023 – 1598&#10;2024 – 1695&#10;2025 – 1728">
            <a:extLst>
              <a:ext uri="{FF2B5EF4-FFF2-40B4-BE49-F238E27FC236}">
                <a16:creationId xmlns:a16="http://schemas.microsoft.com/office/drawing/2014/main" id="{571B6518-31EE-E632-27A7-EB1BF0F1EC29}"/>
              </a:ext>
            </a:extLst>
          </p:cNvPr>
          <p:cNvPicPr>
            <a:picLocks noChangeAspect="1"/>
          </p:cNvPicPr>
          <p:nvPr/>
        </p:nvPicPr>
        <p:blipFill>
          <a:blip r:embed="rId3"/>
          <a:stretch>
            <a:fillRect/>
          </a:stretch>
        </p:blipFill>
        <p:spPr>
          <a:xfrm>
            <a:off x="138542" y="2129536"/>
            <a:ext cx="7197772" cy="3951514"/>
          </a:xfrm>
          <a:prstGeom prst="rect">
            <a:avLst/>
          </a:prstGeom>
        </p:spPr>
      </p:pic>
    </p:spTree>
    <p:extLst>
      <p:ext uri="{BB962C8B-B14F-4D97-AF65-F5344CB8AC3E}">
        <p14:creationId xmlns:p14="http://schemas.microsoft.com/office/powerpoint/2010/main" val="14657759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38401B-CB5D-0238-84CE-051B96E90D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E592A9E-E76E-328F-BB58-DC3A083C7266}"/>
              </a:ext>
            </a:extLst>
          </p:cNvPr>
          <p:cNvSpPr>
            <a:spLocks noGrp="1"/>
          </p:cNvSpPr>
          <p:nvPr>
            <p:ph type="title"/>
          </p:nvPr>
        </p:nvSpPr>
        <p:spPr>
          <a:xfrm>
            <a:off x="361270" y="277105"/>
            <a:ext cx="10515600" cy="1214438"/>
          </a:xfrm>
        </p:spPr>
        <p:txBody>
          <a:bodyPr/>
          <a:lstStyle/>
          <a:p>
            <a:r>
              <a:rPr lang="en-GB" sz="4300"/>
              <a:t>8.5. Violence Against the Person (VAP)</a:t>
            </a:r>
          </a:p>
        </p:txBody>
      </p:sp>
      <p:sp>
        <p:nvSpPr>
          <p:cNvPr id="5" name="TextBox 4">
            <a:extLst>
              <a:ext uri="{FF2B5EF4-FFF2-40B4-BE49-F238E27FC236}">
                <a16:creationId xmlns:a16="http://schemas.microsoft.com/office/drawing/2014/main" id="{C777EB7A-37FB-481D-6B7D-E5268BF26D2B}"/>
              </a:ext>
            </a:extLst>
          </p:cNvPr>
          <p:cNvSpPr txBox="1"/>
          <p:nvPr/>
        </p:nvSpPr>
        <p:spPr>
          <a:xfrm>
            <a:off x="138542" y="1495601"/>
            <a:ext cx="7069978" cy="584775"/>
          </a:xfrm>
          <a:prstGeom prst="rect">
            <a:avLst/>
          </a:prstGeom>
          <a:noFill/>
          <a:ln>
            <a:noFill/>
          </a:ln>
        </p:spPr>
        <p:txBody>
          <a:bodyPr wrap="square" rtlCol="0">
            <a:spAutoFit/>
          </a:bodyPr>
          <a:lstStyle/>
          <a:p>
            <a:r>
              <a:rPr lang="en-GB" sz="1600" b="1">
                <a:latin typeface="Arial" panose="020B0604020202020204" pitchFamily="34" charset="0"/>
                <a:cs typeface="Arial" panose="020B0604020202020204" pitchFamily="34" charset="0"/>
              </a:rPr>
              <a:t>Figure 4: Annual trend in police recorded violence against the person (VAP) offences in East Cambridgeshire, 2022 to 2025</a:t>
            </a:r>
            <a:endParaRPr lang="en-GB" sz="2000" b="1"/>
          </a:p>
        </p:txBody>
      </p:sp>
      <p:sp>
        <p:nvSpPr>
          <p:cNvPr id="7" name="TextBox 6">
            <a:extLst>
              <a:ext uri="{FF2B5EF4-FFF2-40B4-BE49-F238E27FC236}">
                <a16:creationId xmlns:a16="http://schemas.microsoft.com/office/drawing/2014/main" id="{303EB8B8-8C8B-5C54-D3F4-AD263E37BCE9}"/>
              </a:ext>
            </a:extLst>
          </p:cNvPr>
          <p:cNvSpPr txBox="1"/>
          <p:nvPr/>
        </p:nvSpPr>
        <p:spPr>
          <a:xfrm>
            <a:off x="7424057" y="1811084"/>
            <a:ext cx="4629401" cy="4031873"/>
          </a:xfrm>
          <a:prstGeom prst="rect">
            <a:avLst/>
          </a:prstGeom>
          <a:noFill/>
        </p:spPr>
        <p:txBody>
          <a:bodyPr wrap="square" rtlCol="0">
            <a:spAutoFit/>
          </a:bodyPr>
          <a:lstStyle/>
          <a:p>
            <a:r>
              <a:rPr lang="en-GB" sz="1600">
                <a:latin typeface="Arial" panose="020B0604020202020204" pitchFamily="34" charset="0"/>
                <a:cs typeface="Arial" panose="020B0604020202020204" pitchFamily="34" charset="0"/>
              </a:rPr>
              <a:t>Both stalking and harassment and violence without injury saw increases in the last year</a:t>
            </a:r>
            <a:r>
              <a:rPr lang="en-GB" sz="1600">
                <a:cs typeface="Arial" panose="020B0604020202020204" pitchFamily="34" charset="0"/>
              </a:rPr>
              <a:t>:</a:t>
            </a:r>
          </a:p>
          <a:p>
            <a:endParaRPr lang="en-GB" sz="1600">
              <a:latin typeface="Arial" panose="020B0604020202020204" pitchFamily="34" charset="0"/>
              <a:cs typeface="Arial" panose="020B0604020202020204" pitchFamily="34" charset="0"/>
            </a:endParaRPr>
          </a:p>
          <a:p>
            <a:pPr marL="628650" lvl="1" indent="-171450">
              <a:buFont typeface="Arial" panose="020B0604020202020204" pitchFamily="34" charset="0"/>
              <a:buChar char="•"/>
            </a:pPr>
            <a:r>
              <a:rPr lang="en-GB" sz="1600">
                <a:cs typeface="Arial" panose="020B0604020202020204" pitchFamily="34" charset="0"/>
              </a:rPr>
              <a:t>S</a:t>
            </a:r>
            <a:r>
              <a:rPr lang="en-GB" sz="1600">
                <a:latin typeface="Arial" panose="020B0604020202020204" pitchFamily="34" charset="0"/>
                <a:cs typeface="Arial" panose="020B0604020202020204" pitchFamily="34" charset="0"/>
              </a:rPr>
              <a:t>talking and harassment increased by 7% (+34 offences). This is inline with national police recorded data over a similar time period (YE September). Stalking offences and harassment offences both increased by 7% </a:t>
            </a:r>
            <a:r>
              <a:rPr lang="en-US" sz="1600"/>
              <a:t>(ONS, 2026a)</a:t>
            </a:r>
            <a:r>
              <a:rPr lang="en-GB" sz="1600">
                <a:latin typeface="Arial" panose="020B0604020202020204" pitchFamily="34" charset="0"/>
                <a:cs typeface="Arial" panose="020B0604020202020204" pitchFamily="34" charset="0"/>
              </a:rPr>
              <a:t>.</a:t>
            </a:r>
          </a:p>
          <a:p>
            <a:pPr lvl="1"/>
            <a:endParaRPr lang="en-GB" sz="1600">
              <a:solidFill>
                <a:srgbClr val="FF0000"/>
              </a:solidFill>
              <a:cs typeface="Arial" panose="020B0604020202020204" pitchFamily="34" charset="0"/>
            </a:endParaRPr>
          </a:p>
          <a:p>
            <a:pPr marL="628650" lvl="1" indent="-171450">
              <a:buFont typeface="Arial" panose="020B0604020202020204" pitchFamily="34" charset="0"/>
              <a:buChar char="•"/>
            </a:pPr>
            <a:r>
              <a:rPr lang="en-GB" sz="1600">
                <a:latin typeface="Arial" panose="020B0604020202020204" pitchFamily="34" charset="0"/>
                <a:cs typeface="Arial" panose="020B0604020202020204" pitchFamily="34" charset="0"/>
              </a:rPr>
              <a:t>Violence without injury increased by 3% (+26 offences), reaching the highest count across the last 4 years. Nationally, police recorded violence without injury saw a 1% increase across a similar time period (YE September) (ONS, 2026a). </a:t>
            </a:r>
          </a:p>
        </p:txBody>
      </p:sp>
      <p:sp>
        <p:nvSpPr>
          <p:cNvPr id="3" name="TextBox 2">
            <a:extLst>
              <a:ext uri="{FF2B5EF4-FFF2-40B4-BE49-F238E27FC236}">
                <a16:creationId xmlns:a16="http://schemas.microsoft.com/office/drawing/2014/main" id="{ADD84F9C-D0AE-3AD6-65EE-FDF64E47C1ED}"/>
              </a:ext>
            </a:extLst>
          </p:cNvPr>
          <p:cNvSpPr txBox="1"/>
          <p:nvPr/>
        </p:nvSpPr>
        <p:spPr bwMode="auto">
          <a:xfrm>
            <a:off x="107042" y="6553200"/>
            <a:ext cx="9405257" cy="215900"/>
          </a:xfrm>
          <a:prstGeom prst="rect">
            <a:avLst/>
          </a:prstGeom>
          <a:noFill/>
          <a:ln>
            <a:noFill/>
          </a:ln>
        </p:spPr>
        <p:txBody>
          <a:bodyPr vert="horz" wrap="square" lIns="0" tIns="0" rIns="0" bIns="0" numCol="1" anchor="b" anchorCtr="0" compatLnSpc="1">
            <a:prstTxWarp prst="textNoShape">
              <a:avLst/>
            </a:prstTxWarp>
            <a:normAutofit fontScale="92500"/>
          </a:bodyPr>
          <a:lstStyle/>
          <a:p>
            <a:pPr eaLnBrk="1" hangingPunct="1">
              <a:lnSpc>
                <a:spcPct val="90000"/>
              </a:lnSpc>
              <a:spcBef>
                <a:spcPts val="1000"/>
              </a:spcBef>
            </a:pPr>
            <a:r>
              <a:rPr lang="en-US" sz="1100" kern="1200">
                <a:latin typeface="+mn-lt"/>
                <a:ea typeface="+mn-ea"/>
                <a:cs typeface="+mn-cs"/>
              </a:rPr>
              <a:t>Note: Chart has been produced by </a:t>
            </a:r>
            <a:r>
              <a:rPr lang="en-US" sz="1100"/>
              <a:t>Cambridgeshire County Council’s </a:t>
            </a:r>
            <a:r>
              <a:rPr lang="en-GB" sz="1100"/>
              <a:t>Communities and Demography PI Team</a:t>
            </a:r>
            <a:r>
              <a:rPr lang="en-US" sz="1100"/>
              <a:t>,</a:t>
            </a:r>
            <a:r>
              <a:rPr lang="en-US" sz="1100">
                <a:latin typeface="+mn-lt"/>
              </a:rPr>
              <a:t> </a:t>
            </a:r>
            <a:r>
              <a:rPr lang="en-US" sz="1100" kern="1200">
                <a:latin typeface="+mn-lt"/>
                <a:ea typeface="+mn-ea"/>
                <a:cs typeface="+mn-cs"/>
              </a:rPr>
              <a:t>using data provided by Cambridgeshire Constabulary.</a:t>
            </a:r>
          </a:p>
        </p:txBody>
      </p:sp>
      <p:sp>
        <p:nvSpPr>
          <p:cNvPr id="8" name="Action Button: Go Home 7" descr="Button for contents page">
            <a:hlinkClick r:id="rId2" action="ppaction://hlinksldjump" highlightClick="1"/>
            <a:extLst>
              <a:ext uri="{FF2B5EF4-FFF2-40B4-BE49-F238E27FC236}">
                <a16:creationId xmlns:a16="http://schemas.microsoft.com/office/drawing/2014/main" id="{A139C61E-4635-325E-8D6B-9261F5FDB492}"/>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Stacked column chart showing counts of violence against the person offences each year between 2022 and 2025. This has been broken down by subgroup. The counts are as follows.&#10;Violence without injury&#10;2022 – 694&#10;2023 – 656&#10;2024 – 762&#10;2025 – 788&#10;Violence with injury&#10;2022 – 396&#10;2023 – 417&#10;2024 – 421&#10;2025 – 394&#10;Stalking and harassment&#10;2022 – 565&#10;2023 – 525&#10;2024 – 512&#10;2025 – 546&#10;Homicide&#10;Present at very low levels each year relative to other subgroups.&#10;Total violence against the person offences (East Cambridgeshire)&#10;2022 – 1655&#10;2023 – 1598&#10;2024 – 1695&#10;2025 – 1728">
            <a:extLst>
              <a:ext uri="{FF2B5EF4-FFF2-40B4-BE49-F238E27FC236}">
                <a16:creationId xmlns:a16="http://schemas.microsoft.com/office/drawing/2014/main" id="{EEFF759F-010B-9C17-3984-D609BBABF21B}"/>
              </a:ext>
            </a:extLst>
          </p:cNvPr>
          <p:cNvPicPr>
            <a:picLocks noChangeAspect="1"/>
          </p:cNvPicPr>
          <p:nvPr/>
        </p:nvPicPr>
        <p:blipFill>
          <a:blip r:embed="rId3"/>
          <a:stretch>
            <a:fillRect/>
          </a:stretch>
        </p:blipFill>
        <p:spPr>
          <a:xfrm>
            <a:off x="138542" y="2129536"/>
            <a:ext cx="7197772" cy="3951514"/>
          </a:xfrm>
          <a:prstGeom prst="rect">
            <a:avLst/>
          </a:prstGeom>
        </p:spPr>
      </p:pic>
    </p:spTree>
    <p:extLst>
      <p:ext uri="{BB962C8B-B14F-4D97-AF65-F5344CB8AC3E}">
        <p14:creationId xmlns:p14="http://schemas.microsoft.com/office/powerpoint/2010/main" val="40432280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1E48B-784B-1C85-090C-70D4ABCE44B5}"/>
              </a:ext>
            </a:extLst>
          </p:cNvPr>
          <p:cNvSpPr>
            <a:spLocks noGrp="1"/>
          </p:cNvSpPr>
          <p:nvPr>
            <p:ph type="title"/>
          </p:nvPr>
        </p:nvSpPr>
        <p:spPr>
          <a:xfrm>
            <a:off x="339687" y="277105"/>
            <a:ext cx="9664473" cy="1214438"/>
          </a:xfrm>
        </p:spPr>
        <p:txBody>
          <a:bodyPr/>
          <a:lstStyle/>
          <a:p>
            <a:r>
              <a:rPr lang="en-GB" sz="4300"/>
              <a:t>8.5. Violence Against the Person (VAP)</a:t>
            </a:r>
          </a:p>
        </p:txBody>
      </p:sp>
      <p:sp>
        <p:nvSpPr>
          <p:cNvPr id="5" name="TextBox 4">
            <a:extLst>
              <a:ext uri="{FF2B5EF4-FFF2-40B4-BE49-F238E27FC236}">
                <a16:creationId xmlns:a16="http://schemas.microsoft.com/office/drawing/2014/main" id="{5C5FF3DA-3223-FE81-74E2-F5E8021E4787}"/>
              </a:ext>
            </a:extLst>
          </p:cNvPr>
          <p:cNvSpPr txBox="1"/>
          <p:nvPr/>
        </p:nvSpPr>
        <p:spPr>
          <a:xfrm>
            <a:off x="7573564" y="2902357"/>
            <a:ext cx="4308513" cy="1538883"/>
          </a:xfrm>
          <a:prstGeom prst="rect">
            <a:avLst/>
          </a:prstGeom>
          <a:noFill/>
        </p:spPr>
        <p:txBody>
          <a:bodyPr wrap="square" rtlCol="0">
            <a:spAutoFit/>
          </a:bodyPr>
          <a:lstStyle/>
          <a:p>
            <a:r>
              <a:rPr lang="en-GB" sz="1600">
                <a:latin typeface="Arial" panose="020B0604020202020204" pitchFamily="34" charset="0"/>
                <a:cs typeface="Arial" panose="020B0604020202020204" pitchFamily="34" charset="0"/>
              </a:rPr>
              <a:t>East Cambridgeshire had the fourth highest rate per 1,000 population for VAP offences (18.5). This is also lower than the rate for Cambridgeshire (23.4). </a:t>
            </a:r>
          </a:p>
          <a:p>
            <a:pPr marL="171450" indent="-171450">
              <a:buFont typeface="Arial" panose="020B0604020202020204" pitchFamily="34" charset="0"/>
              <a:buChar char="•"/>
            </a:pPr>
            <a:endParaRPr lang="en-GB" sz="1600">
              <a:solidFill>
                <a:schemeClr val="bg1"/>
              </a:solidFill>
              <a:latin typeface="Arial" panose="020B0604020202020204" pitchFamily="34" charset="0"/>
              <a:cs typeface="Arial" panose="020B0604020202020204" pitchFamily="34" charset="0"/>
            </a:endParaRPr>
          </a:p>
          <a:p>
            <a:endParaRPr lang="en-GB" sz="1400">
              <a:solidFill>
                <a:schemeClr val="bg1"/>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4EBAB9B2-D7BC-8456-5CAF-6A39A6C0628A}"/>
              </a:ext>
            </a:extLst>
          </p:cNvPr>
          <p:cNvSpPr txBox="1"/>
          <p:nvPr/>
        </p:nvSpPr>
        <p:spPr>
          <a:xfrm>
            <a:off x="339687" y="2054267"/>
            <a:ext cx="6987726" cy="58477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600" b="1" dirty="0">
                <a:solidFill>
                  <a:schemeClr val="tx1"/>
                </a:solidFill>
                <a:latin typeface="Arial" panose="020B0604020202020204" pitchFamily="34" charset="0"/>
                <a:cs typeface="Arial" panose="020B0604020202020204" pitchFamily="34" charset="0"/>
              </a:rPr>
              <a:t>Table 3: Rate per 1,000 population of police recorded VAP offences, between 2022 and 2025</a:t>
            </a:r>
            <a:endParaRPr lang="en-GB" sz="2000" b="1" dirty="0">
              <a:solidFill>
                <a:schemeClr val="tx1"/>
              </a:solidFill>
            </a:endParaRPr>
          </a:p>
        </p:txBody>
      </p:sp>
      <p:sp>
        <p:nvSpPr>
          <p:cNvPr id="3" name="TextBox 2">
            <a:extLst>
              <a:ext uri="{FF2B5EF4-FFF2-40B4-BE49-F238E27FC236}">
                <a16:creationId xmlns:a16="http://schemas.microsoft.com/office/drawing/2014/main" id="{E8E5E378-541E-25A8-3FA6-10AA40D34631}"/>
              </a:ext>
            </a:extLst>
          </p:cNvPr>
          <p:cNvSpPr txBox="1"/>
          <p:nvPr/>
        </p:nvSpPr>
        <p:spPr>
          <a:xfrm>
            <a:off x="0" y="6411724"/>
            <a:ext cx="9481457" cy="415498"/>
          </a:xfrm>
          <a:prstGeom prst="rect">
            <a:avLst/>
          </a:prstGeom>
          <a:noFill/>
        </p:spPr>
        <p:txBody>
          <a:bodyPr wrap="square">
            <a:spAutoFit/>
          </a:bodyPr>
          <a:lstStyle/>
          <a:p>
            <a:r>
              <a:rPr lang="en-GB" sz="1000">
                <a:cs typeface="Arial" panose="020B0604020202020204" pitchFamily="34" charset="0"/>
              </a:rPr>
              <a:t>Note: Table has been produced by </a:t>
            </a:r>
            <a:r>
              <a:rPr lang="en-US" sz="1000"/>
              <a:t>Cambridgeshire County Council’s </a:t>
            </a:r>
            <a:r>
              <a:rPr lang="en-GB" sz="1000"/>
              <a:t>Communities and Demography PI Team</a:t>
            </a:r>
            <a:r>
              <a:rPr lang="en-US" sz="1000"/>
              <a:t>,</a:t>
            </a:r>
            <a:r>
              <a:rPr lang="en-GB" sz="1000">
                <a:cs typeface="Arial" panose="020B0604020202020204" pitchFamily="34" charset="0"/>
              </a:rPr>
              <a:t> using data provided by Cambridgeshire Constabulary. Rates over time have been calculated using locally produced estimates and forecasts, see Technical notes for further details. </a:t>
            </a:r>
          </a:p>
        </p:txBody>
      </p:sp>
      <p:sp>
        <p:nvSpPr>
          <p:cNvPr id="8" name="Action Button: Go Home 7" descr="Button for contents page">
            <a:hlinkClick r:id="rId2" action="ppaction://hlinksldjump" highlightClick="1"/>
            <a:extLst>
              <a:ext uri="{FF2B5EF4-FFF2-40B4-BE49-F238E27FC236}">
                <a16:creationId xmlns:a16="http://schemas.microsoft.com/office/drawing/2014/main" id="{207FF8BC-DAC2-CF2B-9CBE-89ABF1B6A182}"/>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descr="Violence against the person crime rates for all districts in Cambridgeshire between 2022 and 2025. Rates for East Cambridgeshire across the years:&#10;2022 = 18.5&#10;2023 = 17.5 &#10;2024 = 18.4 &#10;Rates in 2025 were as follows:&#10;Cambridge = 27.2&#10;East Cambridgeshire = 18.5&#10;Fenland = 33.2&#10;Huntingdonshire = 22.5&#10;South Cambridgeshire = 16.7&#10;Cambridgeshire = 23.4&#10;">
            <a:extLst>
              <a:ext uri="{FF2B5EF4-FFF2-40B4-BE49-F238E27FC236}">
                <a16:creationId xmlns:a16="http://schemas.microsoft.com/office/drawing/2014/main" id="{3C358886-C47A-09B7-4473-E07501C6D0FB}"/>
              </a:ext>
            </a:extLst>
          </p:cNvPr>
          <p:cNvPicPr>
            <a:picLocks noChangeAspect="1"/>
          </p:cNvPicPr>
          <p:nvPr/>
        </p:nvPicPr>
        <p:blipFill>
          <a:blip r:embed="rId3"/>
          <a:stretch>
            <a:fillRect/>
          </a:stretch>
        </p:blipFill>
        <p:spPr>
          <a:xfrm>
            <a:off x="339687" y="2667912"/>
            <a:ext cx="6840931" cy="1663319"/>
          </a:xfrm>
          <a:prstGeom prst="rect">
            <a:avLst/>
          </a:prstGeom>
        </p:spPr>
      </p:pic>
    </p:spTree>
    <p:extLst>
      <p:ext uri="{BB962C8B-B14F-4D97-AF65-F5344CB8AC3E}">
        <p14:creationId xmlns:p14="http://schemas.microsoft.com/office/powerpoint/2010/main" val="42211199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3D686-F9B8-393A-64EA-566C5D2AD7E5}"/>
              </a:ext>
            </a:extLst>
          </p:cNvPr>
          <p:cNvSpPr>
            <a:spLocks noGrp="1"/>
          </p:cNvSpPr>
          <p:nvPr>
            <p:ph type="title"/>
          </p:nvPr>
        </p:nvSpPr>
        <p:spPr>
          <a:xfrm>
            <a:off x="233191" y="454970"/>
            <a:ext cx="10515600" cy="1214438"/>
          </a:xfrm>
        </p:spPr>
        <p:txBody>
          <a:bodyPr/>
          <a:lstStyle/>
          <a:p>
            <a:r>
              <a:rPr lang="en-GB" sz="3200"/>
              <a:t>8.5. VAP - Possession of Weapons and Knife Crime</a:t>
            </a:r>
          </a:p>
        </p:txBody>
      </p:sp>
      <p:sp>
        <p:nvSpPr>
          <p:cNvPr id="4" name="TextBox 3">
            <a:extLst>
              <a:ext uri="{FF2B5EF4-FFF2-40B4-BE49-F238E27FC236}">
                <a16:creationId xmlns:a16="http://schemas.microsoft.com/office/drawing/2014/main" id="{446F6FF3-18C0-B47D-C1AE-8BC4F55C8625}"/>
              </a:ext>
            </a:extLst>
          </p:cNvPr>
          <p:cNvSpPr txBox="1"/>
          <p:nvPr/>
        </p:nvSpPr>
        <p:spPr>
          <a:xfrm>
            <a:off x="233191" y="1389571"/>
            <a:ext cx="6633399" cy="584775"/>
          </a:xfrm>
          <a:prstGeom prst="rect">
            <a:avLst/>
          </a:prstGeom>
          <a:noFill/>
          <a:ln>
            <a:noFill/>
          </a:ln>
        </p:spPr>
        <p:txBody>
          <a:bodyPr wrap="square" rtlCol="0">
            <a:spAutoFit/>
          </a:bodyPr>
          <a:lstStyle/>
          <a:p>
            <a:r>
              <a:rPr lang="en-GB" sz="1600" b="1">
                <a:latin typeface="Arial" panose="020B0604020202020204" pitchFamily="34" charset="0"/>
                <a:cs typeface="Arial" panose="020B0604020202020204" pitchFamily="34" charset="0"/>
              </a:rPr>
              <a:t>Figure 5: Annual trend in knife crime and possession of weapons offences in East Cambridgeshire, 2021 to 2025</a:t>
            </a:r>
            <a:endParaRPr lang="en-GB" sz="2000" b="1"/>
          </a:p>
        </p:txBody>
      </p:sp>
      <p:sp>
        <p:nvSpPr>
          <p:cNvPr id="7" name="TextBox 6">
            <a:extLst>
              <a:ext uri="{FF2B5EF4-FFF2-40B4-BE49-F238E27FC236}">
                <a16:creationId xmlns:a16="http://schemas.microsoft.com/office/drawing/2014/main" id="{E8A16E4B-1AC0-B8E6-533B-3A9852B2BFB7}"/>
              </a:ext>
            </a:extLst>
          </p:cNvPr>
          <p:cNvSpPr txBox="1"/>
          <p:nvPr/>
        </p:nvSpPr>
        <p:spPr>
          <a:xfrm>
            <a:off x="6866590" y="1439707"/>
            <a:ext cx="5212711" cy="4708981"/>
          </a:xfrm>
          <a:prstGeom prst="rect">
            <a:avLst/>
          </a:prstGeom>
          <a:noFill/>
        </p:spPr>
        <p:txBody>
          <a:bodyPr wrap="square" rtlCol="0">
            <a:spAutoFit/>
          </a:bodyPr>
          <a:lstStyle/>
          <a:p>
            <a:pPr marL="171450" indent="-171450">
              <a:buFont typeface="Arial" panose="020B0604020202020204" pitchFamily="34" charset="0"/>
              <a:buChar char="•"/>
            </a:pPr>
            <a:r>
              <a:rPr lang="en-GB" sz="1500">
                <a:latin typeface="Arial" panose="020B0604020202020204" pitchFamily="34" charset="0"/>
                <a:cs typeface="Arial" panose="020B0604020202020204" pitchFamily="34" charset="0"/>
              </a:rPr>
              <a:t>Knife crime marked offences saw an increase despite a period of decreases since 2021. In the last year, offences have increased by 34% (+14 offences). Despite this increases, offence counts still </a:t>
            </a:r>
            <a:r>
              <a:rPr lang="en-GB" sz="1500">
                <a:cs typeface="Arial" panose="020B0604020202020204" pitchFamily="34" charset="0"/>
              </a:rPr>
              <a:t>remain lower than both 2021 and 2022. In contrast, nationally, k</a:t>
            </a:r>
            <a:r>
              <a:rPr lang="en-GB" sz="1500"/>
              <a:t>nife-enabled crime recorded by the police saw a 9% decrease between YE September 2024 (from 55,149 offences) and YE September 2025 (to 20,430 offences. This was also 9% lower than YE March 2020 (55,170 offences) (ONS, 2026a).</a:t>
            </a:r>
          </a:p>
          <a:p>
            <a:endParaRPr lang="en-GB" sz="1500">
              <a:solidFill>
                <a:srgbClr val="FF0000"/>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500">
                <a:latin typeface="Arial" panose="020B0604020202020204" pitchFamily="34" charset="0"/>
                <a:cs typeface="Arial" panose="020B0604020202020204" pitchFamily="34" charset="0"/>
              </a:rPr>
              <a:t>Possession of weapon offences </a:t>
            </a:r>
            <a:r>
              <a:rPr lang="en-GB" sz="1500">
                <a:cs typeface="Arial" panose="020B0604020202020204" pitchFamily="34" charset="0"/>
              </a:rPr>
              <a:t>reached highest counts seen across the last 5 years at 54. This was a 20% increase on the previous year (+9 offences). </a:t>
            </a:r>
            <a:r>
              <a:rPr lang="en-GB" sz="1500"/>
              <a:t>Nationally, police recorded "possession of article with a blade or point" offences saw a slight increase bet YE September 2024 and YE September 2025 (+1%, +399 offences). Trends in possession offences are likely to be influenced by police activity and operations, particularly stop and search (ONS, 2026a).</a:t>
            </a:r>
          </a:p>
        </p:txBody>
      </p:sp>
      <p:sp>
        <p:nvSpPr>
          <p:cNvPr id="3" name="TextBox 2">
            <a:extLst>
              <a:ext uri="{FF2B5EF4-FFF2-40B4-BE49-F238E27FC236}">
                <a16:creationId xmlns:a16="http://schemas.microsoft.com/office/drawing/2014/main" id="{9674419A-F6FC-5B3E-BC0E-B198CB1501D8}"/>
              </a:ext>
            </a:extLst>
          </p:cNvPr>
          <p:cNvSpPr txBox="1"/>
          <p:nvPr/>
        </p:nvSpPr>
        <p:spPr bwMode="auto">
          <a:xfrm>
            <a:off x="110836" y="6610245"/>
            <a:ext cx="9401463" cy="172710"/>
          </a:xfrm>
          <a:prstGeom prst="rect">
            <a:avLst/>
          </a:prstGeom>
          <a:noFill/>
          <a:ln>
            <a:noFill/>
          </a:ln>
        </p:spPr>
        <p:txBody>
          <a:bodyPr vert="horz" wrap="square" lIns="0" tIns="0" rIns="0" bIns="0" numCol="1" anchor="b" anchorCtr="0" compatLnSpc="1">
            <a:prstTxWarp prst="textNoShape">
              <a:avLst/>
            </a:prstTxWarp>
            <a:normAutofit fontScale="85000" lnSpcReduction="10000"/>
          </a:bodyPr>
          <a:lstStyle/>
          <a:p>
            <a:pPr eaLnBrk="1" hangingPunct="1">
              <a:lnSpc>
                <a:spcPct val="90000"/>
              </a:lnSpc>
              <a:spcBef>
                <a:spcPts val="1000"/>
              </a:spcBef>
            </a:pPr>
            <a:r>
              <a:rPr lang="en-US" sz="1100" kern="1200">
                <a:latin typeface="+mn-lt"/>
                <a:ea typeface="+mn-ea"/>
                <a:cs typeface="+mn-cs"/>
              </a:rPr>
              <a:t>Note: Chart has been produced by </a:t>
            </a:r>
            <a:r>
              <a:rPr lang="en-US" sz="1100"/>
              <a:t>Cambridgeshire County Council’s </a:t>
            </a:r>
            <a:r>
              <a:rPr lang="en-GB" sz="1100"/>
              <a:t>Communities and Demography PI Team</a:t>
            </a:r>
            <a:r>
              <a:rPr lang="en-US" sz="1100" kern="1200">
                <a:latin typeface="+mn-lt"/>
                <a:ea typeface="+mn-ea"/>
                <a:cs typeface="+mn-cs"/>
              </a:rPr>
              <a:t>, using data provided by Cambridgeshire Constabulary CADET.</a:t>
            </a:r>
          </a:p>
        </p:txBody>
      </p:sp>
      <p:sp>
        <p:nvSpPr>
          <p:cNvPr id="8" name="Action Button: Go Home 7" descr="Button for contents page">
            <a:hlinkClick r:id="rId3" action="ppaction://hlinksldjump" highlightClick="1"/>
            <a:extLst>
              <a:ext uri="{FF2B5EF4-FFF2-40B4-BE49-F238E27FC236}">
                <a16:creationId xmlns:a16="http://schemas.microsoft.com/office/drawing/2014/main" id="{DAD56E72-BE16-F02A-2565-AF733E513409}"/>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7" name="Picture 3" descr="Column chart showing annual counts of both knife crime and possession of weapons between 2021 and 2022.&#10;Knife crime&#10;2021 - 75&#10;2022 - 63&#10;2023 - 46&#10;2024 - 41&#10;2025 - 55&#10;Possession of weapons&#10;2021 - 28&#10;2022 - 37&#10;2023 - 28&#10;2024 - 45&#10;2025 - 54">
            <a:extLst>
              <a:ext uri="{FF2B5EF4-FFF2-40B4-BE49-F238E27FC236}">
                <a16:creationId xmlns:a16="http://schemas.microsoft.com/office/drawing/2014/main" id="{C2A1AA06-2FA3-2AA1-8EE0-9EB0D46283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191" y="1978013"/>
            <a:ext cx="6139034" cy="35080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83846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0F8CF-7D9B-B9F1-777F-9500B238C2FC}"/>
              </a:ext>
            </a:extLst>
          </p:cNvPr>
          <p:cNvSpPr>
            <a:spLocks noGrp="1"/>
          </p:cNvSpPr>
          <p:nvPr>
            <p:ph type="title"/>
          </p:nvPr>
        </p:nvSpPr>
        <p:spPr>
          <a:xfrm>
            <a:off x="281433" y="277105"/>
            <a:ext cx="10515600" cy="1214438"/>
          </a:xfrm>
        </p:spPr>
        <p:txBody>
          <a:bodyPr/>
          <a:lstStyle/>
          <a:p>
            <a:r>
              <a:rPr lang="en-GB"/>
              <a:t>8.6. Sexual Offences</a:t>
            </a:r>
          </a:p>
        </p:txBody>
      </p:sp>
      <p:sp>
        <p:nvSpPr>
          <p:cNvPr id="5" name="TextBox 4">
            <a:extLst>
              <a:ext uri="{FF2B5EF4-FFF2-40B4-BE49-F238E27FC236}">
                <a16:creationId xmlns:a16="http://schemas.microsoft.com/office/drawing/2014/main" id="{F7CFB6F9-A382-5003-DADF-4A8A3A238D0D}"/>
              </a:ext>
            </a:extLst>
          </p:cNvPr>
          <p:cNvSpPr txBox="1"/>
          <p:nvPr/>
        </p:nvSpPr>
        <p:spPr>
          <a:xfrm>
            <a:off x="225881" y="1844040"/>
            <a:ext cx="6357800" cy="58477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600" b="1">
                <a:solidFill>
                  <a:schemeClr val="tx1"/>
                </a:solidFill>
                <a:latin typeface="Arial" panose="020B0604020202020204" pitchFamily="34" charset="0"/>
                <a:cs typeface="Arial" panose="020B0604020202020204" pitchFamily="34" charset="0"/>
              </a:rPr>
              <a:t>Figure 6: Annual trend in police recorded sexual offences in East Cambridgeshire, 2022 to 2025</a:t>
            </a:r>
            <a:endParaRPr lang="en-GB" sz="2000" b="1">
              <a:solidFill>
                <a:schemeClr val="tx1"/>
              </a:solidFill>
            </a:endParaRPr>
          </a:p>
        </p:txBody>
      </p:sp>
      <p:sp>
        <p:nvSpPr>
          <p:cNvPr id="6" name="TextBox 5">
            <a:extLst>
              <a:ext uri="{FF2B5EF4-FFF2-40B4-BE49-F238E27FC236}">
                <a16:creationId xmlns:a16="http://schemas.microsoft.com/office/drawing/2014/main" id="{D19F6AFF-4E40-BD77-4523-D2C23BAB9352}"/>
              </a:ext>
            </a:extLst>
          </p:cNvPr>
          <p:cNvSpPr txBox="1"/>
          <p:nvPr/>
        </p:nvSpPr>
        <p:spPr>
          <a:xfrm>
            <a:off x="6583681" y="1173279"/>
            <a:ext cx="5495620" cy="5170646"/>
          </a:xfrm>
          <a:prstGeom prst="rect">
            <a:avLst/>
          </a:prstGeom>
          <a:noFill/>
        </p:spPr>
        <p:txBody>
          <a:bodyPr wrap="square" rtlCol="0">
            <a:spAutoFit/>
          </a:bodyPr>
          <a:lstStyle/>
          <a:p>
            <a:pPr marL="171450" indent="-171450">
              <a:buFont typeface="Arial" panose="020B0604020202020204" pitchFamily="34" charset="0"/>
              <a:buChar char="•"/>
            </a:pPr>
            <a:r>
              <a:rPr lang="en-GB" sz="1500" dirty="0">
                <a:latin typeface="Arial" panose="020B0604020202020204" pitchFamily="34" charset="0"/>
                <a:cs typeface="Arial" panose="020B0604020202020204" pitchFamily="34" charset="0"/>
              </a:rPr>
              <a:t>Sexual offences have seen a notable increase between 2024 and 2025, from 184 to </a:t>
            </a:r>
            <a:r>
              <a:rPr lang="en-GB" sz="1500" dirty="0">
                <a:cs typeface="Arial" panose="020B0604020202020204" pitchFamily="34" charset="0"/>
              </a:rPr>
              <a:t>214</a:t>
            </a:r>
            <a:r>
              <a:rPr lang="en-GB" sz="1500" dirty="0">
                <a:latin typeface="Arial" panose="020B0604020202020204" pitchFamily="34" charset="0"/>
                <a:cs typeface="Arial" panose="020B0604020202020204" pitchFamily="34" charset="0"/>
              </a:rPr>
              <a:t> (+16%), reaching the highest count in the last four years after three years of little to no change.</a:t>
            </a:r>
          </a:p>
          <a:p>
            <a:endParaRPr lang="en-GB" sz="15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500" dirty="0">
                <a:latin typeface="Arial" panose="020B0604020202020204" pitchFamily="34" charset="0"/>
                <a:cs typeface="Arial" panose="020B0604020202020204" pitchFamily="34" charset="0"/>
              </a:rPr>
              <a:t>Both subgroups saw increases in the last year. </a:t>
            </a:r>
          </a:p>
          <a:p>
            <a:pPr marL="628650" lvl="1" indent="-171450">
              <a:buFont typeface="Arial" panose="020B0604020202020204" pitchFamily="34" charset="0"/>
              <a:buChar char="•"/>
            </a:pPr>
            <a:r>
              <a:rPr lang="en-GB" sz="1500" dirty="0">
                <a:latin typeface="Arial" panose="020B0604020202020204" pitchFamily="34" charset="0"/>
                <a:cs typeface="Arial" panose="020B0604020202020204" pitchFamily="34" charset="0"/>
              </a:rPr>
              <a:t>Other sexual offences increased by 10% (+13 offences). </a:t>
            </a:r>
            <a:endParaRPr lang="en-GB" sz="1500" dirty="0">
              <a:highlight>
                <a:srgbClr val="FF0000"/>
              </a:highlight>
              <a:latin typeface="Arial" panose="020B0604020202020204" pitchFamily="34" charset="0"/>
              <a:cs typeface="Arial" panose="020B0604020202020204" pitchFamily="34" charset="0"/>
            </a:endParaRPr>
          </a:p>
          <a:p>
            <a:pPr marL="628650" lvl="1" indent="-171450">
              <a:buFont typeface="Arial" panose="020B0604020202020204" pitchFamily="34" charset="0"/>
              <a:buChar char="•"/>
            </a:pPr>
            <a:r>
              <a:rPr lang="en-GB" sz="1500" dirty="0">
                <a:cs typeface="Arial" panose="020B0604020202020204" pitchFamily="34" charset="0"/>
              </a:rPr>
              <a:t>Rape offences increased by 30% between 2024 and 2025 and accounted for 34% of all sexual offences in 2025. </a:t>
            </a:r>
          </a:p>
          <a:p>
            <a:pPr lvl="1"/>
            <a:endParaRPr lang="en-GB" sz="1500" dirty="0">
              <a:cs typeface="Arial" panose="020B0604020202020204" pitchFamily="34" charset="0"/>
            </a:endParaRPr>
          </a:p>
          <a:p>
            <a:pPr marL="171450" indent="-171450">
              <a:buFont typeface="Arial" panose="020B0604020202020204" pitchFamily="34" charset="0"/>
              <a:buChar char="•"/>
            </a:pPr>
            <a:r>
              <a:rPr lang="en-GB" altLang="en-US" sz="1500" dirty="0">
                <a:ea typeface="Calibri" panose="020F0502020204030204" pitchFamily="34" charset="0"/>
                <a:cs typeface="Arial" panose="020B0604020202020204" pitchFamily="34" charset="0"/>
              </a:rPr>
              <a:t>Sexual offences accounted for the second highest proportion of DA marked offences (7%), this proportion has increased over the last 4 years (from 4% in 2022 to 7% in 2025).</a:t>
            </a:r>
          </a:p>
          <a:p>
            <a:pPr marL="171450" indent="-171450">
              <a:buFont typeface="Arial" panose="020B0604020202020204" pitchFamily="34" charset="0"/>
              <a:buChar char="•"/>
            </a:pPr>
            <a:endParaRPr lang="en-GB" altLang="en-US" sz="1500" dirty="0">
              <a:ea typeface="Calibri" panose="020F0502020204030204" pitchFamily="34" charset="0"/>
              <a:cs typeface="Arial" panose="020B0604020202020204" pitchFamily="34" charset="0"/>
            </a:endParaRPr>
          </a:p>
          <a:p>
            <a:pPr marL="171450" indent="-171450">
              <a:buFont typeface="Arial" panose="020B0604020202020204" pitchFamily="34" charset="0"/>
              <a:buChar char="•"/>
            </a:pPr>
            <a:r>
              <a:rPr lang="en-GB" altLang="en-US" sz="1500" dirty="0">
                <a:ea typeface="Calibri" panose="020F0502020204030204" pitchFamily="34" charset="0"/>
                <a:cs typeface="Arial" panose="020B0604020202020204" pitchFamily="34" charset="0"/>
              </a:rPr>
              <a:t>On a national scale, there was an 8% increase in YE September 2025 (to 214,816 offences) compared with the previous year (198,373 offences). Police-recorded sexual offences have generally increased over the past decade, largely due to improvements in recording practices (ONS, 2026a).</a:t>
            </a:r>
          </a:p>
        </p:txBody>
      </p:sp>
      <p:sp>
        <p:nvSpPr>
          <p:cNvPr id="3" name="TextBox 2">
            <a:extLst>
              <a:ext uri="{FF2B5EF4-FFF2-40B4-BE49-F238E27FC236}">
                <a16:creationId xmlns:a16="http://schemas.microsoft.com/office/drawing/2014/main" id="{AA003094-0A9E-C0D3-CF06-B91997D418A4}"/>
              </a:ext>
            </a:extLst>
          </p:cNvPr>
          <p:cNvSpPr txBox="1"/>
          <p:nvPr/>
        </p:nvSpPr>
        <p:spPr bwMode="auto">
          <a:xfrm>
            <a:off x="107042" y="6553200"/>
            <a:ext cx="9405257" cy="215900"/>
          </a:xfrm>
          <a:prstGeom prst="rect">
            <a:avLst/>
          </a:prstGeom>
          <a:noFill/>
          <a:ln>
            <a:noFill/>
          </a:ln>
        </p:spPr>
        <p:txBody>
          <a:bodyPr vert="horz" wrap="square" lIns="0" tIns="0" rIns="0" bIns="0" numCol="1" anchor="b" anchorCtr="0" compatLnSpc="1">
            <a:prstTxWarp prst="textNoShape">
              <a:avLst/>
            </a:prstTxWarp>
            <a:normAutofit fontScale="92500"/>
          </a:bodyPr>
          <a:lstStyle/>
          <a:p>
            <a:pPr eaLnBrk="1" hangingPunct="1">
              <a:lnSpc>
                <a:spcPct val="90000"/>
              </a:lnSpc>
              <a:spcBef>
                <a:spcPts val="1000"/>
              </a:spcBef>
            </a:pPr>
            <a:r>
              <a:rPr lang="en-US" sz="1100" kern="1200">
                <a:latin typeface="+mn-lt"/>
                <a:ea typeface="+mn-ea"/>
                <a:cs typeface="+mn-cs"/>
              </a:rPr>
              <a:t>Note: Chart has been produced by </a:t>
            </a:r>
            <a:r>
              <a:rPr lang="en-US" sz="1100"/>
              <a:t>Cambridgeshire County Council’s </a:t>
            </a:r>
            <a:r>
              <a:rPr lang="en-GB" sz="1100"/>
              <a:t>Communities and Demography PI Team</a:t>
            </a:r>
            <a:r>
              <a:rPr lang="en-US" sz="1100"/>
              <a:t>, </a:t>
            </a:r>
            <a:r>
              <a:rPr lang="en-US" sz="1100" kern="1200">
                <a:latin typeface="+mn-lt"/>
                <a:ea typeface="+mn-ea"/>
                <a:cs typeface="+mn-cs"/>
              </a:rPr>
              <a:t>using data provided by Cambridgeshire Constabulary.</a:t>
            </a:r>
          </a:p>
        </p:txBody>
      </p:sp>
      <p:sp>
        <p:nvSpPr>
          <p:cNvPr id="8" name="Action Button: Go Home 7" descr="Button for contents page">
            <a:hlinkClick r:id="rId3" action="ppaction://hlinksldjump" highlightClick="1"/>
            <a:extLst>
              <a:ext uri="{FF2B5EF4-FFF2-40B4-BE49-F238E27FC236}">
                <a16:creationId xmlns:a16="http://schemas.microsoft.com/office/drawing/2014/main" id="{06451E58-4986-E59A-E3D1-F521044B1FF8}"/>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Stacked column chart showing counts of sexual offences each year between 2022 and 2025. This has been broken down by subgroup. The counts are as follows.&#10;Other sexual offences&#10;2022 - 124&#10;2023 - 121&#10;2024 - 128&#10;2025 - 141&#10;Rape&#10;2022 - 59&#10;2023 - 59&#10;2024 - 56&#10;2025 - 73&#10;Total&#10;2022 - 183&#10;2023 - 180&#10;2024 - 184&#10;2025 - 214">
            <a:extLst>
              <a:ext uri="{FF2B5EF4-FFF2-40B4-BE49-F238E27FC236}">
                <a16:creationId xmlns:a16="http://schemas.microsoft.com/office/drawing/2014/main" id="{BA451C53-9324-AD26-EE48-97691BD44A60}"/>
              </a:ext>
            </a:extLst>
          </p:cNvPr>
          <p:cNvPicPr>
            <a:picLocks noChangeAspect="1"/>
          </p:cNvPicPr>
          <p:nvPr/>
        </p:nvPicPr>
        <p:blipFill>
          <a:blip r:embed="rId4"/>
          <a:stretch>
            <a:fillRect/>
          </a:stretch>
        </p:blipFill>
        <p:spPr>
          <a:xfrm>
            <a:off x="281433" y="2423667"/>
            <a:ext cx="6188941" cy="3006712"/>
          </a:xfrm>
          <a:prstGeom prst="rect">
            <a:avLst/>
          </a:prstGeom>
        </p:spPr>
      </p:pic>
    </p:spTree>
    <p:extLst>
      <p:ext uri="{BB962C8B-B14F-4D97-AF65-F5344CB8AC3E}">
        <p14:creationId xmlns:p14="http://schemas.microsoft.com/office/powerpoint/2010/main" val="17400003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105E0-DC89-A96F-516A-D74C42CFFB15}"/>
              </a:ext>
            </a:extLst>
          </p:cNvPr>
          <p:cNvSpPr>
            <a:spLocks noGrp="1"/>
          </p:cNvSpPr>
          <p:nvPr>
            <p:ph type="title"/>
          </p:nvPr>
        </p:nvSpPr>
        <p:spPr>
          <a:xfrm>
            <a:off x="334739" y="239751"/>
            <a:ext cx="10515600" cy="1214438"/>
          </a:xfrm>
        </p:spPr>
        <p:txBody>
          <a:bodyPr/>
          <a:lstStyle/>
          <a:p>
            <a:r>
              <a:rPr lang="en-GB"/>
              <a:t>8.6. Sexual Offences</a:t>
            </a:r>
          </a:p>
        </p:txBody>
      </p:sp>
      <p:sp>
        <p:nvSpPr>
          <p:cNvPr id="5" name="TextBox 4">
            <a:extLst>
              <a:ext uri="{FF2B5EF4-FFF2-40B4-BE49-F238E27FC236}">
                <a16:creationId xmlns:a16="http://schemas.microsoft.com/office/drawing/2014/main" id="{1D3DD11F-B4B0-04A2-1377-40F3FB3B3382}"/>
              </a:ext>
            </a:extLst>
          </p:cNvPr>
          <p:cNvSpPr txBox="1"/>
          <p:nvPr/>
        </p:nvSpPr>
        <p:spPr>
          <a:xfrm>
            <a:off x="7427023" y="2290226"/>
            <a:ext cx="4652278" cy="2277547"/>
          </a:xfrm>
          <a:prstGeom prst="rect">
            <a:avLst/>
          </a:prstGeom>
          <a:noFill/>
        </p:spPr>
        <p:txBody>
          <a:bodyPr wrap="square" rtlCol="0">
            <a:spAutoFit/>
          </a:bodyPr>
          <a:lstStyle/>
          <a:p>
            <a:r>
              <a:rPr lang="en-GB" sz="1600">
                <a:latin typeface="Arial" panose="020B0604020202020204" pitchFamily="34" charset="0"/>
                <a:cs typeface="Arial" panose="020B0604020202020204" pitchFamily="34" charset="0"/>
              </a:rPr>
              <a:t>As seen in Table 4, East Cambridgeshire had the fourth highest rate per 1,000 in 2025 (2.3). This was lower than the rate per 1,000 for Cambridgeshire (2.8). </a:t>
            </a:r>
          </a:p>
          <a:p>
            <a:endParaRPr lang="en-GB" sz="1600">
              <a:cs typeface="Arial" panose="020B0604020202020204" pitchFamily="34" charset="0"/>
            </a:endParaRPr>
          </a:p>
          <a:p>
            <a:r>
              <a:rPr lang="en-GB" sz="1600">
                <a:latin typeface="Arial" panose="020B0604020202020204" pitchFamily="34" charset="0"/>
                <a:cs typeface="Arial" panose="020B0604020202020204" pitchFamily="34" charset="0"/>
              </a:rPr>
              <a:t>The rate for East Cambridgeshire remained stable between 2022 to 2024 but saw an increase in 2025.</a:t>
            </a:r>
          </a:p>
          <a:p>
            <a:pPr marL="171450" indent="-171450">
              <a:buFont typeface="Arial" panose="020B0604020202020204" pitchFamily="34" charset="0"/>
              <a:buChar char="•"/>
            </a:pPr>
            <a:endParaRPr lang="en-GB" sz="140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62666AFF-F177-E4D0-21C7-3157F9A916C2}"/>
              </a:ext>
            </a:extLst>
          </p:cNvPr>
          <p:cNvSpPr txBox="1"/>
          <p:nvPr/>
        </p:nvSpPr>
        <p:spPr>
          <a:xfrm>
            <a:off x="334739" y="1915158"/>
            <a:ext cx="6907392" cy="58477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600" b="1">
                <a:solidFill>
                  <a:schemeClr val="tx1"/>
                </a:solidFill>
                <a:latin typeface="Arial" panose="020B0604020202020204" pitchFamily="34" charset="0"/>
                <a:cs typeface="Arial" panose="020B0604020202020204" pitchFamily="34" charset="0"/>
              </a:rPr>
              <a:t>Table 4: Rate per 1,000 population of police recorded sexual offences, between 2022 and 2025</a:t>
            </a:r>
            <a:endParaRPr lang="en-GB" sz="2000" b="1">
              <a:solidFill>
                <a:schemeClr val="tx1"/>
              </a:solidFill>
            </a:endParaRPr>
          </a:p>
        </p:txBody>
      </p:sp>
      <p:sp>
        <p:nvSpPr>
          <p:cNvPr id="8" name="TextBox 7">
            <a:extLst>
              <a:ext uri="{FF2B5EF4-FFF2-40B4-BE49-F238E27FC236}">
                <a16:creationId xmlns:a16="http://schemas.microsoft.com/office/drawing/2014/main" id="{13F1D41A-D2E0-C3BA-8921-6D38F8251212}"/>
              </a:ext>
            </a:extLst>
          </p:cNvPr>
          <p:cNvSpPr txBox="1"/>
          <p:nvPr/>
        </p:nvSpPr>
        <p:spPr>
          <a:xfrm>
            <a:off x="0" y="6411724"/>
            <a:ext cx="9481457" cy="415498"/>
          </a:xfrm>
          <a:prstGeom prst="rect">
            <a:avLst/>
          </a:prstGeom>
          <a:noFill/>
        </p:spPr>
        <p:txBody>
          <a:bodyPr wrap="square">
            <a:spAutoFit/>
          </a:bodyPr>
          <a:lstStyle/>
          <a:p>
            <a:r>
              <a:rPr lang="en-GB" sz="1000">
                <a:cs typeface="Arial" panose="020B0604020202020204" pitchFamily="34" charset="0"/>
              </a:rPr>
              <a:t>Note: Table has been produced by </a:t>
            </a:r>
            <a:r>
              <a:rPr lang="en-US" sz="1000"/>
              <a:t>Cambridgeshire County Council’s </a:t>
            </a:r>
            <a:r>
              <a:rPr lang="en-GB" sz="1000"/>
              <a:t>Communities and Demography PI Team</a:t>
            </a:r>
            <a:r>
              <a:rPr lang="en-US" sz="1000"/>
              <a:t>,</a:t>
            </a:r>
            <a:r>
              <a:rPr lang="en-GB" sz="1000">
                <a:cs typeface="Arial" panose="020B0604020202020204" pitchFamily="34" charset="0"/>
              </a:rPr>
              <a:t> using data provided by Cambridgeshire Constabulary. Rates over time have been calculated using locally produced estimates and forecasts, see Technical notes for further details. </a:t>
            </a:r>
          </a:p>
        </p:txBody>
      </p:sp>
      <p:sp>
        <p:nvSpPr>
          <p:cNvPr id="7" name="Action Button: Go Home 6" descr="Button for contents page">
            <a:hlinkClick r:id="rId2" action="ppaction://hlinksldjump" highlightClick="1"/>
            <a:extLst>
              <a:ext uri="{FF2B5EF4-FFF2-40B4-BE49-F238E27FC236}">
                <a16:creationId xmlns:a16="http://schemas.microsoft.com/office/drawing/2014/main" id="{E2A31485-FEA4-8EDA-54D8-198B804B96C9}"/>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Sexual offences crime rates for all districts in Cambridgeshire between 2022 and 2025. Rates for East Cambridgeshire across the years:&#10;2022 = 2.0&#10;2023 = 2.0 &#10;2024 = 2.0 &#10;Rates in 2025 were as follows:&#10;Cambridge = 2.9&#10;East Cambridgeshire = 2.3&#10;Fenland = 3.7&#10;Huntingdonshire = 2.7&#10;South Cambridgeshire = 1.8&#10;Cambridgeshire = 2.8">
            <a:extLst>
              <a:ext uri="{FF2B5EF4-FFF2-40B4-BE49-F238E27FC236}">
                <a16:creationId xmlns:a16="http://schemas.microsoft.com/office/drawing/2014/main" id="{D96BEA76-8F82-FDED-616D-D856DD5312C5}"/>
              </a:ext>
            </a:extLst>
          </p:cNvPr>
          <p:cNvPicPr>
            <a:picLocks noChangeAspect="1"/>
          </p:cNvPicPr>
          <p:nvPr/>
        </p:nvPicPr>
        <p:blipFill>
          <a:blip r:embed="rId3"/>
          <a:srcRect r="444" b="-245"/>
          <a:stretch>
            <a:fillRect/>
          </a:stretch>
        </p:blipFill>
        <p:spPr>
          <a:xfrm>
            <a:off x="334739" y="2560256"/>
            <a:ext cx="6907392" cy="1715092"/>
          </a:xfrm>
          <a:prstGeom prst="rect">
            <a:avLst/>
          </a:prstGeom>
        </p:spPr>
      </p:pic>
    </p:spTree>
    <p:extLst>
      <p:ext uri="{BB962C8B-B14F-4D97-AF65-F5344CB8AC3E}">
        <p14:creationId xmlns:p14="http://schemas.microsoft.com/office/powerpoint/2010/main" val="18611752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E1990-EA04-F44D-0807-6BB832254A8A}"/>
              </a:ext>
            </a:extLst>
          </p:cNvPr>
          <p:cNvSpPr>
            <a:spLocks noGrp="1"/>
          </p:cNvSpPr>
          <p:nvPr>
            <p:ph type="title"/>
          </p:nvPr>
        </p:nvSpPr>
        <p:spPr>
          <a:xfrm>
            <a:off x="328613" y="277105"/>
            <a:ext cx="10515600" cy="1214438"/>
          </a:xfrm>
        </p:spPr>
        <p:txBody>
          <a:bodyPr/>
          <a:lstStyle/>
          <a:p>
            <a:r>
              <a:rPr lang="en-GB"/>
              <a:t>8.6. Sexual Offences</a:t>
            </a:r>
          </a:p>
        </p:txBody>
      </p:sp>
      <p:sp>
        <p:nvSpPr>
          <p:cNvPr id="4" name="TextBox 3">
            <a:extLst>
              <a:ext uri="{FF2B5EF4-FFF2-40B4-BE49-F238E27FC236}">
                <a16:creationId xmlns:a16="http://schemas.microsoft.com/office/drawing/2014/main" id="{181AD162-7257-F26A-0275-E281EE2A19E2}"/>
              </a:ext>
            </a:extLst>
          </p:cNvPr>
          <p:cNvSpPr txBox="1"/>
          <p:nvPr/>
        </p:nvSpPr>
        <p:spPr>
          <a:xfrm>
            <a:off x="561509" y="1371129"/>
            <a:ext cx="7041925" cy="830997"/>
          </a:xfrm>
          <a:prstGeom prst="rect">
            <a:avLst/>
          </a:prstGeom>
          <a:noFill/>
          <a:ln>
            <a:noFill/>
          </a:ln>
        </p:spPr>
        <p:txBody>
          <a:bodyPr wrap="square" rtlCol="0">
            <a:spAutoFit/>
          </a:bodyPr>
          <a:lstStyle/>
          <a:p>
            <a:r>
              <a:rPr lang="en-GB" sz="1600" b="1">
                <a:latin typeface="Arial" panose="020B0604020202020204" pitchFamily="34" charset="0"/>
                <a:cs typeface="Arial" panose="020B0604020202020204" pitchFamily="34" charset="0"/>
              </a:rPr>
              <a:t>Figure 7: Number of years between offence start date and offence recorded date for police recorded sexual offences in East Cambridgeshire, 2022 to 2025</a:t>
            </a:r>
            <a:endParaRPr lang="en-GB" sz="2000" b="1"/>
          </a:p>
        </p:txBody>
      </p:sp>
      <p:sp>
        <p:nvSpPr>
          <p:cNvPr id="5" name="TextBox 4">
            <a:extLst>
              <a:ext uri="{FF2B5EF4-FFF2-40B4-BE49-F238E27FC236}">
                <a16:creationId xmlns:a16="http://schemas.microsoft.com/office/drawing/2014/main" id="{B50B4708-22F2-8E56-C41D-61FC17881692}"/>
              </a:ext>
            </a:extLst>
          </p:cNvPr>
          <p:cNvSpPr txBox="1"/>
          <p:nvPr/>
        </p:nvSpPr>
        <p:spPr>
          <a:xfrm>
            <a:off x="8037758" y="3145835"/>
            <a:ext cx="4041543" cy="1323439"/>
          </a:xfrm>
          <a:prstGeom prst="rect">
            <a:avLst/>
          </a:prstGeom>
          <a:noFill/>
        </p:spPr>
        <p:txBody>
          <a:bodyPr wrap="square" rtlCol="0">
            <a:spAutoFit/>
          </a:bodyPr>
          <a:lstStyle/>
          <a:p>
            <a:r>
              <a:rPr lang="en-GB" sz="1600">
                <a:latin typeface="Arial" panose="020B0604020202020204" pitchFamily="34" charset="0"/>
                <a:cs typeface="Arial" panose="020B0604020202020204" pitchFamily="34" charset="0"/>
              </a:rPr>
              <a:t>The proportion of historical offences decreased slightly in 2025, accounting for 20% of all sexual offences recorded in this period. </a:t>
            </a:r>
            <a:r>
              <a:rPr lang="en-GB" sz="1600">
                <a:cs typeface="Arial" panose="020B0604020202020204" pitchFamily="34" charset="0"/>
              </a:rPr>
              <a:t>In 2024, this proportion was 22%.</a:t>
            </a:r>
          </a:p>
          <a:p>
            <a:endParaRPr lang="en-GB" sz="1600">
              <a:solidFill>
                <a:srgbClr val="FF0000"/>
              </a:solidFill>
              <a:cs typeface="Arial" panose="020B0604020202020204" pitchFamily="34" charset="0"/>
            </a:endParaRPr>
          </a:p>
        </p:txBody>
      </p:sp>
      <p:sp>
        <p:nvSpPr>
          <p:cNvPr id="3" name="TextBox 2">
            <a:extLst>
              <a:ext uri="{FF2B5EF4-FFF2-40B4-BE49-F238E27FC236}">
                <a16:creationId xmlns:a16="http://schemas.microsoft.com/office/drawing/2014/main" id="{5B9211A1-F560-C494-7661-176764BCA1F0}"/>
              </a:ext>
            </a:extLst>
          </p:cNvPr>
          <p:cNvSpPr txBox="1"/>
          <p:nvPr/>
        </p:nvSpPr>
        <p:spPr bwMode="auto">
          <a:xfrm>
            <a:off x="107042" y="6553200"/>
            <a:ext cx="9405257" cy="215900"/>
          </a:xfrm>
          <a:prstGeom prst="rect">
            <a:avLst/>
          </a:prstGeom>
          <a:noFill/>
          <a:ln>
            <a:noFill/>
          </a:ln>
        </p:spPr>
        <p:txBody>
          <a:bodyPr vert="horz" wrap="square" lIns="0" tIns="0" rIns="0" bIns="0" numCol="1" anchor="b" anchorCtr="0" compatLnSpc="1">
            <a:prstTxWarp prst="textNoShape">
              <a:avLst/>
            </a:prstTxWarp>
            <a:normAutofit fontScale="92500"/>
          </a:bodyPr>
          <a:lstStyle/>
          <a:p>
            <a:pPr eaLnBrk="1" hangingPunct="1">
              <a:lnSpc>
                <a:spcPct val="90000"/>
              </a:lnSpc>
              <a:spcBef>
                <a:spcPts val="1000"/>
              </a:spcBef>
            </a:pPr>
            <a:r>
              <a:rPr lang="en-US" sz="1100" kern="1200">
                <a:latin typeface="+mn-lt"/>
                <a:ea typeface="+mn-ea"/>
                <a:cs typeface="+mn-cs"/>
              </a:rPr>
              <a:t>Note: Chart has been produced by </a:t>
            </a:r>
            <a:r>
              <a:rPr lang="en-US" sz="1100"/>
              <a:t>Cambridgeshire County Council’s </a:t>
            </a:r>
            <a:r>
              <a:rPr lang="en-GB" sz="1100"/>
              <a:t>Communities and Demography PI Team</a:t>
            </a:r>
            <a:r>
              <a:rPr lang="en-US" sz="1100"/>
              <a:t>, </a:t>
            </a:r>
            <a:r>
              <a:rPr lang="en-US" sz="1100" kern="1200">
                <a:latin typeface="+mn-lt"/>
                <a:ea typeface="+mn-ea"/>
                <a:cs typeface="+mn-cs"/>
              </a:rPr>
              <a:t>using data provided by Cambridgeshire Constabulary.</a:t>
            </a:r>
          </a:p>
        </p:txBody>
      </p:sp>
      <p:sp>
        <p:nvSpPr>
          <p:cNvPr id="8" name="Action Button: Go Home 7" descr="Button for contents page">
            <a:hlinkClick r:id="rId3" action="ppaction://hlinksldjump" highlightClick="1"/>
            <a:extLst>
              <a:ext uri="{FF2B5EF4-FFF2-40B4-BE49-F238E27FC236}">
                <a16:creationId xmlns:a16="http://schemas.microsoft.com/office/drawing/2014/main" id="{4860AC71-1C34-8D84-B17D-1ED99A1C7037}"/>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Horizontal bar chart showing proportion of offences by reporting lag from 2021/22 to 2024/25, categorised into four time ranges. The proportions for each time range are below as follows.&#10;0 to under 12 months&#10;2022 - 85%&#10;2023 - 76%&#10;2024 - 78%&#10;2025 - 80%&#10;1 to under 5 years &#10;2022 - 6%&#10;2023 - 12%&#10;2024 - 10%&#10;2025 - 9%&#10;5 to under 10 years &#10;2022 - 3%&#10;2023 - 6%&#10;2024 - 5%&#10;2025 - 5%&#10;Over 10 years&#10;2022 - 6%&#10;2023 - 6%&#10;2024 - 7%&#10;2025 - 6%">
            <a:extLst>
              <a:ext uri="{FF2B5EF4-FFF2-40B4-BE49-F238E27FC236}">
                <a16:creationId xmlns:a16="http://schemas.microsoft.com/office/drawing/2014/main" id="{840E2AD5-1BA0-9773-3292-CF249A49AB63}"/>
              </a:ext>
            </a:extLst>
          </p:cNvPr>
          <p:cNvPicPr>
            <a:picLocks noChangeAspect="1"/>
          </p:cNvPicPr>
          <p:nvPr/>
        </p:nvPicPr>
        <p:blipFill>
          <a:blip r:embed="rId4"/>
          <a:stretch>
            <a:fillRect/>
          </a:stretch>
        </p:blipFill>
        <p:spPr>
          <a:xfrm>
            <a:off x="561510" y="2202126"/>
            <a:ext cx="7041925" cy="3736891"/>
          </a:xfrm>
          <a:prstGeom prst="rect">
            <a:avLst/>
          </a:prstGeom>
        </p:spPr>
      </p:pic>
    </p:spTree>
    <p:extLst>
      <p:ext uri="{BB962C8B-B14F-4D97-AF65-F5344CB8AC3E}">
        <p14:creationId xmlns:p14="http://schemas.microsoft.com/office/powerpoint/2010/main" val="16480131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FFCB19-7414-B0B9-B280-2E7F9E5129D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E18BF7-74FF-0E43-549A-A9C3A43495FB}"/>
              </a:ext>
            </a:extLst>
          </p:cNvPr>
          <p:cNvSpPr>
            <a:spLocks noGrp="1"/>
          </p:cNvSpPr>
          <p:nvPr>
            <p:ph type="title"/>
          </p:nvPr>
        </p:nvSpPr>
        <p:spPr>
          <a:xfrm>
            <a:off x="225881" y="267816"/>
            <a:ext cx="10515600" cy="1214438"/>
          </a:xfrm>
        </p:spPr>
        <p:txBody>
          <a:bodyPr/>
          <a:lstStyle/>
          <a:p>
            <a:r>
              <a:rPr lang="en-GB"/>
              <a:t>8.7. Domestic Abuse</a:t>
            </a:r>
          </a:p>
        </p:txBody>
      </p:sp>
      <p:sp>
        <p:nvSpPr>
          <p:cNvPr id="5" name="TextBox 4">
            <a:extLst>
              <a:ext uri="{FF2B5EF4-FFF2-40B4-BE49-F238E27FC236}">
                <a16:creationId xmlns:a16="http://schemas.microsoft.com/office/drawing/2014/main" id="{2BED53FD-3777-B405-EDF7-215B119DE39E}"/>
              </a:ext>
            </a:extLst>
          </p:cNvPr>
          <p:cNvSpPr txBox="1"/>
          <p:nvPr/>
        </p:nvSpPr>
        <p:spPr>
          <a:xfrm>
            <a:off x="225881" y="1489427"/>
            <a:ext cx="6322462" cy="58477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600" b="1">
                <a:solidFill>
                  <a:schemeClr val="tx1"/>
                </a:solidFill>
                <a:latin typeface="+mj-lt"/>
                <a:cs typeface="Arial" panose="020B0604020202020204" pitchFamily="34" charset="0"/>
              </a:rPr>
              <a:t>Figure 8: Police recorded Domestic Abuse (</a:t>
            </a:r>
            <a:r>
              <a:rPr lang="en-GB" sz="1600" b="1">
                <a:latin typeface="+mj-lt"/>
              </a:rPr>
              <a:t>DA) incidents and crimes recorded in East Cambridgeshire, </a:t>
            </a:r>
            <a:r>
              <a:rPr lang="en-GB" sz="1600" b="1">
                <a:solidFill>
                  <a:schemeClr val="tx1"/>
                </a:solidFill>
                <a:latin typeface="+mj-lt"/>
                <a:cs typeface="Arial" panose="020B0604020202020204" pitchFamily="34" charset="0"/>
              </a:rPr>
              <a:t>2022 to 2025</a:t>
            </a:r>
            <a:endParaRPr lang="en-GB" sz="1600" b="1">
              <a:solidFill>
                <a:schemeClr val="tx1"/>
              </a:solidFill>
              <a:latin typeface="+mj-lt"/>
            </a:endParaRPr>
          </a:p>
        </p:txBody>
      </p:sp>
      <p:sp>
        <p:nvSpPr>
          <p:cNvPr id="6" name="TextBox 5">
            <a:extLst>
              <a:ext uri="{FF2B5EF4-FFF2-40B4-BE49-F238E27FC236}">
                <a16:creationId xmlns:a16="http://schemas.microsoft.com/office/drawing/2014/main" id="{6D01A6CD-F845-36D8-B22A-7CDCA6AB41F7}"/>
              </a:ext>
            </a:extLst>
          </p:cNvPr>
          <p:cNvSpPr txBox="1"/>
          <p:nvPr/>
        </p:nvSpPr>
        <p:spPr>
          <a:xfrm>
            <a:off x="7056662" y="1513271"/>
            <a:ext cx="4909457" cy="4493538"/>
          </a:xfrm>
          <a:prstGeom prst="rect">
            <a:avLst/>
          </a:prstGeom>
          <a:noFill/>
        </p:spPr>
        <p:txBody>
          <a:bodyPr wrap="square" rtlCol="0">
            <a:spAutoFit/>
          </a:bodyPr>
          <a:lstStyle/>
          <a:p>
            <a:pPr marL="171450" indent="-171450">
              <a:buFont typeface="Arial" panose="020B0604020202020204" pitchFamily="34" charset="0"/>
              <a:buChar char="•"/>
            </a:pPr>
            <a:r>
              <a:rPr lang="en-GB" sz="1600">
                <a:latin typeface="Arial" panose="020B0604020202020204" pitchFamily="34" charset="0"/>
                <a:cs typeface="Arial" panose="020B0604020202020204" pitchFamily="34" charset="0"/>
              </a:rPr>
              <a:t>Overall, domestic abuse (DA) crimes and incidents saw a </a:t>
            </a:r>
            <a:r>
              <a:rPr lang="en-GB" sz="1600">
                <a:cs typeface="Arial" panose="020B0604020202020204" pitchFamily="34" charset="0"/>
              </a:rPr>
              <a:t>9</a:t>
            </a:r>
            <a:r>
              <a:rPr lang="en-GB" sz="1600">
                <a:latin typeface="Arial" panose="020B0604020202020204" pitchFamily="34" charset="0"/>
                <a:cs typeface="Arial" panose="020B0604020202020204" pitchFamily="34" charset="0"/>
              </a:rPr>
              <a:t>% increase between 2024 and 2025 (+110).</a:t>
            </a:r>
          </a:p>
          <a:p>
            <a:pPr marL="171450" indent="-171450">
              <a:buFont typeface="Arial" panose="020B0604020202020204" pitchFamily="34" charset="0"/>
              <a:buChar char="•"/>
            </a:pPr>
            <a:endParaRPr lang="en-GB" sz="1600">
              <a:solidFill>
                <a:srgbClr val="FF0000"/>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600">
                <a:cs typeface="Arial" panose="020B0604020202020204" pitchFamily="34" charset="0"/>
              </a:rPr>
              <a:t>DA </a:t>
            </a:r>
            <a:r>
              <a:rPr lang="en-GB" sz="1600">
                <a:latin typeface="Arial" panose="020B0604020202020204" pitchFamily="34" charset="0"/>
                <a:cs typeface="Arial" panose="020B0604020202020204" pitchFamily="34" charset="0"/>
              </a:rPr>
              <a:t>related incidents saw an increase of 14% </a:t>
            </a:r>
            <a:r>
              <a:rPr lang="en-GB" sz="1600">
                <a:cs typeface="Arial" panose="020B0604020202020204" pitchFamily="34" charset="0"/>
              </a:rPr>
              <a:t>between 2024 and 2025 (+139 incidents). This is the highest count seen over the last four years, as shown in Figure 8.</a:t>
            </a:r>
          </a:p>
          <a:p>
            <a:endParaRPr lang="en-GB" sz="1600">
              <a:solidFill>
                <a:srgbClr val="FF0000"/>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600">
                <a:latin typeface="Arial" panose="020B0604020202020204" pitchFamily="34" charset="0"/>
                <a:cs typeface="Arial" panose="020B0604020202020204" pitchFamily="34" charset="0"/>
              </a:rPr>
              <a:t>DA marked crimes saw a decrease in the last year, however, counts still remained higher than the lowest count (</a:t>
            </a:r>
            <a:r>
              <a:rPr lang="en-GB" sz="1600">
                <a:cs typeface="Arial" panose="020B0604020202020204" pitchFamily="34" charset="0"/>
              </a:rPr>
              <a:t>across the last four years) </a:t>
            </a:r>
            <a:r>
              <a:rPr lang="en-GB" sz="1600">
                <a:latin typeface="Arial" panose="020B0604020202020204" pitchFamily="34" charset="0"/>
                <a:cs typeface="Arial" panose="020B0604020202020204" pitchFamily="34" charset="0"/>
              </a:rPr>
              <a:t>seen in 2023.</a:t>
            </a:r>
          </a:p>
          <a:p>
            <a:endParaRPr lang="en-GB" sz="1600">
              <a:solidFill>
                <a:srgbClr val="FF0000"/>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600">
                <a:cs typeface="Arial" panose="020B0604020202020204" pitchFamily="34" charset="0"/>
              </a:rPr>
              <a:t>Half </a:t>
            </a:r>
            <a:r>
              <a:rPr lang="en-GB" sz="1600">
                <a:latin typeface="Arial" panose="020B0604020202020204" pitchFamily="34" charset="0"/>
                <a:cs typeface="Arial" panose="020B0604020202020204" pitchFamily="34" charset="0"/>
              </a:rPr>
              <a:t>of reported DA incidents were ‘</a:t>
            </a:r>
            <a:r>
              <a:rPr lang="en-GB" sz="1600" err="1">
                <a:latin typeface="Arial" panose="020B0604020202020204" pitchFamily="34" charset="0"/>
                <a:cs typeface="Arial" panose="020B0604020202020204" pitchFamily="34" charset="0"/>
              </a:rPr>
              <a:t>crimed</a:t>
            </a:r>
            <a:r>
              <a:rPr lang="en-GB" sz="1600">
                <a:cs typeface="Arial" panose="020B0604020202020204" pitchFamily="34" charset="0"/>
              </a:rPr>
              <a:t>’ at 50%, this is the lowest proportion seen across the last four years.</a:t>
            </a:r>
            <a:endParaRPr lang="en-GB" sz="160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sz="140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AD3B141B-C94D-6853-E640-B6692FEDCFB6}"/>
              </a:ext>
            </a:extLst>
          </p:cNvPr>
          <p:cNvSpPr txBox="1"/>
          <p:nvPr/>
        </p:nvSpPr>
        <p:spPr bwMode="auto">
          <a:xfrm>
            <a:off x="107042" y="6553200"/>
            <a:ext cx="9405257" cy="215900"/>
          </a:xfrm>
          <a:prstGeom prst="rect">
            <a:avLst/>
          </a:prstGeom>
          <a:noFill/>
          <a:ln>
            <a:noFill/>
          </a:ln>
        </p:spPr>
        <p:txBody>
          <a:bodyPr vert="horz" wrap="square" lIns="0" tIns="0" rIns="0" bIns="0" numCol="1" anchor="b" anchorCtr="0" compatLnSpc="1">
            <a:prstTxWarp prst="textNoShape">
              <a:avLst/>
            </a:prstTxWarp>
            <a:normAutofit fontScale="92500"/>
          </a:bodyPr>
          <a:lstStyle/>
          <a:p>
            <a:pPr eaLnBrk="1" hangingPunct="1">
              <a:lnSpc>
                <a:spcPct val="90000"/>
              </a:lnSpc>
              <a:spcBef>
                <a:spcPts val="1000"/>
              </a:spcBef>
            </a:pPr>
            <a:r>
              <a:rPr lang="en-US" sz="1100" kern="1200">
                <a:latin typeface="+mn-lt"/>
                <a:ea typeface="+mn-ea"/>
                <a:cs typeface="+mn-cs"/>
              </a:rPr>
              <a:t>Note: Chart has been produced by </a:t>
            </a:r>
            <a:r>
              <a:rPr lang="en-US" sz="1100"/>
              <a:t>Cambridgeshire County Council’s </a:t>
            </a:r>
            <a:r>
              <a:rPr lang="en-GB" sz="1100"/>
              <a:t>Communities and Demography PI Team</a:t>
            </a:r>
            <a:r>
              <a:rPr lang="en-US" sz="1100"/>
              <a:t>, </a:t>
            </a:r>
            <a:r>
              <a:rPr lang="en-US" sz="1100" kern="1200">
                <a:latin typeface="+mn-lt"/>
                <a:ea typeface="+mn-ea"/>
                <a:cs typeface="+mn-cs"/>
              </a:rPr>
              <a:t>using data provided by Cambridgeshire Constabulary.</a:t>
            </a:r>
          </a:p>
        </p:txBody>
      </p:sp>
      <p:graphicFrame>
        <p:nvGraphicFramePr>
          <p:cNvPr id="7" name="Table 6">
            <a:extLst>
              <a:ext uri="{FF2B5EF4-FFF2-40B4-BE49-F238E27FC236}">
                <a16:creationId xmlns:a16="http://schemas.microsoft.com/office/drawing/2014/main" id="{813CFDE4-A554-DB0D-FC8C-8135B4B2374E}"/>
              </a:ext>
            </a:extLst>
          </p:cNvPr>
          <p:cNvGraphicFramePr>
            <a:graphicFrameLocks noGrp="1"/>
          </p:cNvGraphicFramePr>
          <p:nvPr>
            <p:extLst>
              <p:ext uri="{D42A27DB-BD31-4B8C-83A1-F6EECF244321}">
                <p14:modId xmlns:p14="http://schemas.microsoft.com/office/powerpoint/2010/main" val="837192051"/>
              </p:ext>
            </p:extLst>
          </p:nvPr>
        </p:nvGraphicFramePr>
        <p:xfrm>
          <a:off x="225881" y="2218123"/>
          <a:ext cx="6322462" cy="3036146"/>
        </p:xfrm>
        <a:graphic>
          <a:graphicData uri="http://schemas.openxmlformats.org/drawingml/2006/table">
            <a:tbl>
              <a:tblPr>
                <a:tableStyleId>{5C22544A-7EE6-4342-B048-85BDC9FD1C3A}</a:tableStyleId>
              </a:tblPr>
              <a:tblGrid>
                <a:gridCol w="3270335">
                  <a:extLst>
                    <a:ext uri="{9D8B030D-6E8A-4147-A177-3AD203B41FA5}">
                      <a16:colId xmlns:a16="http://schemas.microsoft.com/office/drawing/2014/main" val="3344376511"/>
                    </a:ext>
                  </a:extLst>
                </a:gridCol>
                <a:gridCol w="782315">
                  <a:extLst>
                    <a:ext uri="{9D8B030D-6E8A-4147-A177-3AD203B41FA5}">
                      <a16:colId xmlns:a16="http://schemas.microsoft.com/office/drawing/2014/main" val="1273363464"/>
                    </a:ext>
                  </a:extLst>
                </a:gridCol>
                <a:gridCol w="749259">
                  <a:extLst>
                    <a:ext uri="{9D8B030D-6E8A-4147-A177-3AD203B41FA5}">
                      <a16:colId xmlns:a16="http://schemas.microsoft.com/office/drawing/2014/main" val="1926868674"/>
                    </a:ext>
                  </a:extLst>
                </a:gridCol>
                <a:gridCol w="800669">
                  <a:extLst>
                    <a:ext uri="{9D8B030D-6E8A-4147-A177-3AD203B41FA5}">
                      <a16:colId xmlns:a16="http://schemas.microsoft.com/office/drawing/2014/main" val="3451382718"/>
                    </a:ext>
                  </a:extLst>
                </a:gridCol>
                <a:gridCol w="719884">
                  <a:extLst>
                    <a:ext uri="{9D8B030D-6E8A-4147-A177-3AD203B41FA5}">
                      <a16:colId xmlns:a16="http://schemas.microsoft.com/office/drawing/2014/main" val="2956945158"/>
                    </a:ext>
                  </a:extLst>
                </a:gridCol>
              </a:tblGrid>
              <a:tr h="433070">
                <a:tc>
                  <a:txBody>
                    <a:bodyPr/>
                    <a:lstStyle/>
                    <a:p>
                      <a:pPr algn="l" fontAlgn="b">
                        <a:buNone/>
                      </a:pPr>
                      <a:r>
                        <a:rPr lang="en-GB" sz="1400" b="1" u="none" strike="noStrike">
                          <a:effectLst/>
                          <a:latin typeface="+mn-lt"/>
                        </a:rPr>
                        <a:t>Incident category</a:t>
                      </a:r>
                      <a:endParaRPr lang="en-GB" sz="1400" b="1" i="0" u="none" strike="noStrike">
                        <a:solidFill>
                          <a:srgbClr val="000000"/>
                        </a:solidFill>
                        <a:effectLst/>
                        <a:latin typeface="+mn-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buNone/>
                      </a:pPr>
                      <a:r>
                        <a:rPr lang="en-GB" sz="1400" b="1" u="none" strike="noStrike">
                          <a:effectLst/>
                          <a:latin typeface="+mn-lt"/>
                        </a:rPr>
                        <a:t>2022</a:t>
                      </a:r>
                      <a:endParaRPr lang="en-GB" sz="1400" b="1" i="0" u="none" strike="noStrike">
                        <a:solidFill>
                          <a:srgbClr val="000000"/>
                        </a:solidFill>
                        <a:effectLst/>
                        <a:latin typeface="+mn-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buNone/>
                      </a:pPr>
                      <a:r>
                        <a:rPr lang="en-GB" sz="1400" b="1" u="none" strike="noStrike">
                          <a:effectLst/>
                          <a:latin typeface="+mn-lt"/>
                        </a:rPr>
                        <a:t>2023</a:t>
                      </a:r>
                      <a:endParaRPr lang="en-GB" sz="1400" b="1" i="0" u="none" strike="noStrike">
                        <a:solidFill>
                          <a:srgbClr val="000000"/>
                        </a:solidFill>
                        <a:effectLst/>
                        <a:latin typeface="+mn-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buNone/>
                      </a:pPr>
                      <a:r>
                        <a:rPr lang="en-GB" sz="1400" b="1" u="none" strike="noStrike">
                          <a:effectLst/>
                          <a:latin typeface="+mn-lt"/>
                        </a:rPr>
                        <a:t>2024</a:t>
                      </a:r>
                      <a:endParaRPr lang="en-GB" sz="1400" b="1" i="0" u="none" strike="noStrike">
                        <a:solidFill>
                          <a:srgbClr val="000000"/>
                        </a:solidFill>
                        <a:effectLst/>
                        <a:latin typeface="+mn-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buNone/>
                      </a:pPr>
                      <a:r>
                        <a:rPr lang="en-GB" sz="1400" b="1" u="none" strike="noStrike">
                          <a:effectLst/>
                          <a:latin typeface="+mn-lt"/>
                        </a:rPr>
                        <a:t>2025</a:t>
                      </a:r>
                      <a:endParaRPr lang="en-GB" sz="1400" b="1" i="0" u="none" strike="noStrike">
                        <a:solidFill>
                          <a:srgbClr val="000000"/>
                        </a:solidFill>
                        <a:effectLst/>
                        <a:latin typeface="+mn-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37678557"/>
                  </a:ext>
                </a:extLst>
              </a:tr>
              <a:tr h="564294">
                <a:tc>
                  <a:txBody>
                    <a:bodyPr/>
                    <a:lstStyle/>
                    <a:p>
                      <a:pPr algn="l" fontAlgn="b">
                        <a:buNone/>
                      </a:pPr>
                      <a:r>
                        <a:rPr lang="en-GB" sz="1400" u="none" strike="noStrike">
                          <a:effectLst/>
                          <a:latin typeface="+mn-lt"/>
                        </a:rPr>
                        <a:t>Total police recorded DA (incidents &amp; crimes)</a:t>
                      </a:r>
                      <a:endParaRPr lang="en-GB" sz="1400" b="0" i="0" u="none" strike="noStrike">
                        <a:solidFill>
                          <a:srgbClr val="000000"/>
                        </a:solidFill>
                        <a:effectLst/>
                        <a:latin typeface="+mn-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GB" sz="1400" b="0" i="0" u="none" strike="noStrike">
                          <a:solidFill>
                            <a:srgbClr val="000000"/>
                          </a:solidFill>
                          <a:effectLst/>
                          <a:latin typeface="+mn-lt"/>
                        </a:rPr>
                        <a:t>1262</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GB" sz="1400" b="0" i="0" u="none" strike="noStrike">
                          <a:solidFill>
                            <a:srgbClr val="000000"/>
                          </a:solidFill>
                          <a:effectLst/>
                          <a:latin typeface="+mn-lt"/>
                        </a:rPr>
                        <a:t>1122</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GB" sz="1400" b="0" i="0" u="none" strike="noStrike">
                          <a:solidFill>
                            <a:srgbClr val="000000"/>
                          </a:solidFill>
                          <a:effectLst/>
                          <a:latin typeface="+mn-lt"/>
                        </a:rPr>
                        <a:t>1253</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GB" sz="1400" b="0" i="0" u="none" strike="noStrike">
                          <a:solidFill>
                            <a:srgbClr val="000000"/>
                          </a:solidFill>
                          <a:effectLst/>
                          <a:latin typeface="+mn-lt"/>
                        </a:rPr>
                        <a:t>1363</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47276993"/>
                  </a:ext>
                </a:extLst>
              </a:tr>
              <a:tr h="304174">
                <a:tc>
                  <a:txBody>
                    <a:bodyPr/>
                    <a:lstStyle/>
                    <a:p>
                      <a:pPr algn="l" fontAlgn="b">
                        <a:buNone/>
                      </a:pPr>
                      <a:r>
                        <a:rPr lang="en-GB" sz="1400" u="none" strike="noStrike">
                          <a:effectLst/>
                          <a:latin typeface="+mn-lt"/>
                        </a:rPr>
                        <a:t>Total DA marked crimes</a:t>
                      </a:r>
                      <a:endParaRPr lang="en-GB" sz="1400" b="0" i="0" u="none" strike="noStrike">
                        <a:solidFill>
                          <a:srgbClr val="000000"/>
                        </a:solidFill>
                        <a:effectLst/>
                        <a:latin typeface="+mn-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GB" sz="1400" b="0" i="0" u="none" strike="noStrike">
                          <a:solidFill>
                            <a:srgbClr val="000000"/>
                          </a:solidFill>
                          <a:effectLst/>
                          <a:latin typeface="+mn-lt"/>
                        </a:rPr>
                        <a:t>857</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GB" sz="1400" b="0" i="0" u="none" strike="noStrike">
                          <a:solidFill>
                            <a:srgbClr val="000000"/>
                          </a:solidFill>
                          <a:effectLst/>
                          <a:latin typeface="+mn-lt"/>
                        </a:rPr>
                        <a:t>713</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GB" sz="1400" b="0" i="0" u="none" strike="noStrike">
                          <a:solidFill>
                            <a:srgbClr val="000000"/>
                          </a:solidFill>
                          <a:effectLst/>
                          <a:latin typeface="+mn-lt"/>
                        </a:rPr>
                        <a:t>816</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GB" sz="1400" b="0" i="0" u="none" strike="noStrike">
                          <a:solidFill>
                            <a:srgbClr val="000000"/>
                          </a:solidFill>
                          <a:effectLst/>
                          <a:latin typeface="+mn-lt"/>
                        </a:rPr>
                        <a:t>802</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13048494"/>
                  </a:ext>
                </a:extLst>
              </a:tr>
              <a:tr h="304174">
                <a:tc>
                  <a:txBody>
                    <a:bodyPr/>
                    <a:lstStyle/>
                    <a:p>
                      <a:pPr algn="l" fontAlgn="b">
                        <a:buNone/>
                      </a:pPr>
                      <a:r>
                        <a:rPr lang="en-GB" sz="1400" u="none" strike="noStrike">
                          <a:effectLst/>
                          <a:latin typeface="+mn-lt"/>
                        </a:rPr>
                        <a:t>Total DA incidents</a:t>
                      </a:r>
                      <a:endParaRPr lang="en-GB" sz="1400" b="0" i="0" u="none" strike="noStrike">
                        <a:solidFill>
                          <a:srgbClr val="000000"/>
                        </a:solidFill>
                        <a:effectLst/>
                        <a:latin typeface="+mn-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GB" sz="1400" b="0" i="0" u="none" strike="noStrike">
                          <a:solidFill>
                            <a:srgbClr val="000000"/>
                          </a:solidFill>
                          <a:effectLst/>
                          <a:latin typeface="+mn-lt"/>
                        </a:rPr>
                        <a:t>958</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GB" sz="1400" b="0" i="0" u="none" strike="noStrike">
                          <a:solidFill>
                            <a:srgbClr val="000000"/>
                          </a:solidFill>
                          <a:effectLst/>
                          <a:latin typeface="+mn-lt"/>
                        </a:rPr>
                        <a:t>896</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GB" sz="1400" b="0" i="0" u="none" strike="noStrike">
                          <a:solidFill>
                            <a:srgbClr val="000000"/>
                          </a:solidFill>
                          <a:effectLst/>
                          <a:latin typeface="+mn-lt"/>
                        </a:rPr>
                        <a:t>976</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GB" sz="1400" b="0" i="0" u="none" strike="noStrike">
                          <a:solidFill>
                            <a:srgbClr val="000000"/>
                          </a:solidFill>
                          <a:effectLst/>
                          <a:latin typeface="+mn-lt"/>
                        </a:rPr>
                        <a:t>1115</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3932514"/>
                  </a:ext>
                </a:extLst>
              </a:tr>
              <a:tr h="564294">
                <a:tc>
                  <a:txBody>
                    <a:bodyPr/>
                    <a:lstStyle/>
                    <a:p>
                      <a:pPr lvl="1" algn="l" fontAlgn="b">
                        <a:buNone/>
                      </a:pPr>
                      <a:r>
                        <a:rPr lang="en-GB" sz="1400" u="none" strike="noStrike" dirty="0">
                          <a:effectLst/>
                          <a:latin typeface="+mn-lt"/>
                        </a:rPr>
                        <a:t>Incidents that result in a crime being recorded</a:t>
                      </a:r>
                      <a:endParaRPr lang="en-GB" sz="1400" b="0" i="0" u="none" strike="noStrike" dirty="0">
                        <a:solidFill>
                          <a:srgbClr val="000000"/>
                        </a:solidFill>
                        <a:effectLst/>
                        <a:latin typeface="+mn-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GB" sz="1400" b="0" i="0" u="none" strike="noStrike">
                          <a:solidFill>
                            <a:srgbClr val="000000"/>
                          </a:solidFill>
                          <a:effectLst/>
                          <a:latin typeface="+mn-lt"/>
                        </a:rPr>
                        <a:t>553</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GB" sz="1400" b="0" i="0" u="none" strike="noStrike">
                          <a:solidFill>
                            <a:srgbClr val="000000"/>
                          </a:solidFill>
                          <a:effectLst/>
                          <a:latin typeface="+mn-lt"/>
                        </a:rPr>
                        <a:t>487</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GB" sz="1400" b="0" i="0" u="none" strike="noStrike">
                          <a:solidFill>
                            <a:srgbClr val="000000"/>
                          </a:solidFill>
                          <a:effectLst/>
                          <a:latin typeface="+mn-lt"/>
                        </a:rPr>
                        <a:t>539</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GB" sz="1400" b="0" i="0" u="none" strike="noStrike">
                          <a:solidFill>
                            <a:srgbClr val="000000"/>
                          </a:solidFill>
                          <a:effectLst/>
                          <a:latin typeface="+mn-lt"/>
                        </a:rPr>
                        <a:t>554</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01608217"/>
                  </a:ext>
                </a:extLst>
              </a:tr>
              <a:tr h="433070">
                <a:tc>
                  <a:txBody>
                    <a:bodyPr/>
                    <a:lstStyle/>
                    <a:p>
                      <a:pPr lvl="1" algn="l" fontAlgn="b">
                        <a:buNone/>
                      </a:pPr>
                      <a:r>
                        <a:rPr lang="en-GB" sz="1400" u="none" strike="noStrike">
                          <a:effectLst/>
                          <a:latin typeface="+mn-lt"/>
                        </a:rPr>
                        <a:t>Incidents that remain as incident only</a:t>
                      </a:r>
                      <a:endParaRPr lang="en-GB" sz="1400" b="0" i="0" u="none" strike="noStrike">
                        <a:solidFill>
                          <a:srgbClr val="000000"/>
                        </a:solidFill>
                        <a:effectLst/>
                        <a:latin typeface="+mn-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GB" sz="1400" b="0" i="0" u="none" strike="noStrike">
                          <a:solidFill>
                            <a:srgbClr val="000000"/>
                          </a:solidFill>
                          <a:effectLst/>
                          <a:latin typeface="+mn-lt"/>
                        </a:rPr>
                        <a:t>405</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GB" sz="1400" b="0" i="0" u="none" strike="noStrike">
                          <a:solidFill>
                            <a:srgbClr val="000000"/>
                          </a:solidFill>
                          <a:effectLst/>
                          <a:latin typeface="+mn-lt"/>
                        </a:rPr>
                        <a:t>409</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GB" sz="1400" b="0" i="0" u="none" strike="noStrike">
                          <a:solidFill>
                            <a:srgbClr val="000000"/>
                          </a:solidFill>
                          <a:effectLst/>
                          <a:latin typeface="+mn-lt"/>
                        </a:rPr>
                        <a:t>437</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GB" sz="1400" b="0" i="0" u="none" strike="noStrike">
                          <a:solidFill>
                            <a:srgbClr val="000000"/>
                          </a:solidFill>
                          <a:effectLst/>
                          <a:latin typeface="+mn-lt"/>
                        </a:rPr>
                        <a:t>561</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74563971"/>
                  </a:ext>
                </a:extLst>
              </a:tr>
              <a:tr h="433070">
                <a:tc>
                  <a:txBody>
                    <a:bodyPr/>
                    <a:lstStyle/>
                    <a:p>
                      <a:pPr algn="l" fontAlgn="b">
                        <a:buNone/>
                      </a:pPr>
                      <a:r>
                        <a:rPr lang="en-GB" sz="1400" u="none" strike="noStrike">
                          <a:effectLst/>
                          <a:latin typeface="+mn-lt"/>
                        </a:rPr>
                        <a:t>Proportion of incidents that were ‘crimed’</a:t>
                      </a:r>
                      <a:endParaRPr lang="en-GB" sz="1400" b="0" i="0" u="none" strike="noStrike">
                        <a:solidFill>
                          <a:srgbClr val="000000"/>
                        </a:solidFill>
                        <a:effectLst/>
                        <a:latin typeface="+mn-lt"/>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GB" sz="1400" b="0" i="0" u="none" strike="noStrike">
                          <a:solidFill>
                            <a:srgbClr val="000000"/>
                          </a:solidFill>
                          <a:effectLst/>
                          <a:latin typeface="+mn-lt"/>
                        </a:rPr>
                        <a:t>58%</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GB" sz="1400" b="0" i="0" u="none" strike="noStrike">
                          <a:solidFill>
                            <a:srgbClr val="000000"/>
                          </a:solidFill>
                          <a:effectLst/>
                          <a:latin typeface="+mn-lt"/>
                        </a:rPr>
                        <a:t>54%</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GB" sz="1400" b="0" i="0" u="none" strike="noStrike">
                          <a:solidFill>
                            <a:srgbClr val="000000"/>
                          </a:solidFill>
                          <a:effectLst/>
                          <a:latin typeface="+mn-lt"/>
                        </a:rPr>
                        <a:t>55%</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GB" sz="1400" b="0" i="0" u="none" strike="noStrike" dirty="0">
                          <a:solidFill>
                            <a:srgbClr val="000000"/>
                          </a:solidFill>
                          <a:effectLst/>
                          <a:latin typeface="+mn-lt"/>
                        </a:rPr>
                        <a:t>50%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3648910"/>
                  </a:ext>
                </a:extLst>
              </a:tr>
            </a:tbl>
          </a:graphicData>
        </a:graphic>
      </p:graphicFrame>
      <p:sp>
        <p:nvSpPr>
          <p:cNvPr id="8" name="Action Button: Go Home 7" descr="Button for contents page">
            <a:hlinkClick r:id="rId3" action="ppaction://hlinksldjump" highlightClick="1"/>
            <a:extLst>
              <a:ext uri="{FF2B5EF4-FFF2-40B4-BE49-F238E27FC236}">
                <a16:creationId xmlns:a16="http://schemas.microsoft.com/office/drawing/2014/main" id="{A5D3AEFA-D359-796F-8653-39B098364AAC}"/>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183606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DF9FE8-97E6-9931-B695-2F50483D072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7BDEF50-1796-0969-40F6-1FC070043D60}"/>
              </a:ext>
            </a:extLst>
          </p:cNvPr>
          <p:cNvSpPr>
            <a:spLocks noGrp="1"/>
          </p:cNvSpPr>
          <p:nvPr>
            <p:ph type="title"/>
          </p:nvPr>
        </p:nvSpPr>
        <p:spPr>
          <a:xfrm>
            <a:off x="328613" y="327206"/>
            <a:ext cx="10515600" cy="1214438"/>
          </a:xfrm>
        </p:spPr>
        <p:txBody>
          <a:bodyPr/>
          <a:lstStyle/>
          <a:p>
            <a:r>
              <a:rPr lang="en-GB"/>
              <a:t>8.7. Domestic Abuse</a:t>
            </a:r>
          </a:p>
        </p:txBody>
      </p:sp>
      <p:sp>
        <p:nvSpPr>
          <p:cNvPr id="5" name="TextBox 4">
            <a:extLst>
              <a:ext uri="{FF2B5EF4-FFF2-40B4-BE49-F238E27FC236}">
                <a16:creationId xmlns:a16="http://schemas.microsoft.com/office/drawing/2014/main" id="{6B6C284A-ABAF-13AC-0019-53C8E6F920F3}"/>
              </a:ext>
            </a:extLst>
          </p:cNvPr>
          <p:cNvSpPr txBox="1"/>
          <p:nvPr/>
        </p:nvSpPr>
        <p:spPr>
          <a:xfrm>
            <a:off x="225881" y="1489427"/>
            <a:ext cx="6588830" cy="58477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600" b="1">
                <a:solidFill>
                  <a:schemeClr val="tx1"/>
                </a:solidFill>
                <a:latin typeface="Arial" panose="020B0604020202020204" pitchFamily="34" charset="0"/>
                <a:cs typeface="Arial" panose="020B0604020202020204" pitchFamily="34" charset="0"/>
              </a:rPr>
              <a:t>Figure 8: Police recorded Domestic Abuse (DA) crimes and incidents (non-</a:t>
            </a:r>
            <a:r>
              <a:rPr lang="en-GB" sz="1600" b="1" err="1">
                <a:solidFill>
                  <a:schemeClr val="tx1"/>
                </a:solidFill>
                <a:latin typeface="Arial" panose="020B0604020202020204" pitchFamily="34" charset="0"/>
                <a:cs typeface="Arial" panose="020B0604020202020204" pitchFamily="34" charset="0"/>
              </a:rPr>
              <a:t>crimed</a:t>
            </a:r>
            <a:r>
              <a:rPr lang="en-GB" sz="1600" b="1">
                <a:solidFill>
                  <a:schemeClr val="tx1"/>
                </a:solidFill>
                <a:latin typeface="Arial" panose="020B0604020202020204" pitchFamily="34" charset="0"/>
                <a:cs typeface="Arial" panose="020B0604020202020204" pitchFamily="34" charset="0"/>
              </a:rPr>
              <a:t> only) in East Cambridgeshire, 2022 to 2025</a:t>
            </a:r>
            <a:endParaRPr lang="en-GB" sz="2000" b="1">
              <a:solidFill>
                <a:schemeClr val="tx1"/>
              </a:solidFill>
            </a:endParaRPr>
          </a:p>
        </p:txBody>
      </p:sp>
      <p:sp>
        <p:nvSpPr>
          <p:cNvPr id="6" name="TextBox 5">
            <a:extLst>
              <a:ext uri="{FF2B5EF4-FFF2-40B4-BE49-F238E27FC236}">
                <a16:creationId xmlns:a16="http://schemas.microsoft.com/office/drawing/2014/main" id="{7938E692-BDC8-C355-3C62-2FCC33ED80D6}"/>
              </a:ext>
            </a:extLst>
          </p:cNvPr>
          <p:cNvSpPr txBox="1"/>
          <p:nvPr/>
        </p:nvSpPr>
        <p:spPr>
          <a:xfrm>
            <a:off x="7056662" y="1489427"/>
            <a:ext cx="4909457" cy="4493538"/>
          </a:xfrm>
          <a:prstGeom prst="rect">
            <a:avLst/>
          </a:prstGeom>
          <a:noFill/>
        </p:spPr>
        <p:txBody>
          <a:bodyPr wrap="square" rtlCol="0">
            <a:spAutoFit/>
          </a:bodyPr>
          <a:lstStyle/>
          <a:p>
            <a:pPr marL="171450" indent="-171450">
              <a:buFont typeface="Arial" panose="020B0604020202020204" pitchFamily="34" charset="0"/>
              <a:buChar char="•"/>
            </a:pPr>
            <a:r>
              <a:rPr lang="en-GB" sz="1600">
                <a:cs typeface="Arial" panose="020B0604020202020204" pitchFamily="34" charset="0"/>
              </a:rPr>
              <a:t>Overall, domestic abuse (DA) crimes and incidents saw a 13% increase between 2024 and 2025 (+288).</a:t>
            </a:r>
          </a:p>
          <a:p>
            <a:pPr marL="171450" indent="-171450">
              <a:buFont typeface="Arial" panose="020B0604020202020204" pitchFamily="34" charset="0"/>
              <a:buChar char="•"/>
            </a:pPr>
            <a:endParaRPr lang="en-GB" sz="1600">
              <a:solidFill>
                <a:srgbClr val="FF0000"/>
              </a:solidFill>
              <a:cs typeface="Arial" panose="020B0604020202020204" pitchFamily="34" charset="0"/>
            </a:endParaRPr>
          </a:p>
          <a:p>
            <a:pPr marL="171450" indent="-171450">
              <a:buFont typeface="Arial" panose="020B0604020202020204" pitchFamily="34" charset="0"/>
              <a:buChar char="•"/>
            </a:pPr>
            <a:r>
              <a:rPr lang="en-GB" sz="1600">
                <a:cs typeface="Arial" panose="020B0604020202020204" pitchFamily="34" charset="0"/>
              </a:rPr>
              <a:t>DA related incidents saw an increase of 14% between 2024 and 2025 (+139 incidents). This is the highest count seen over the last four years, as shown in Figure 8.</a:t>
            </a:r>
          </a:p>
          <a:p>
            <a:endParaRPr lang="en-GB" sz="1600">
              <a:solidFill>
                <a:srgbClr val="FF0000"/>
              </a:solidFill>
              <a:cs typeface="Arial" panose="020B0604020202020204" pitchFamily="34" charset="0"/>
            </a:endParaRPr>
          </a:p>
          <a:p>
            <a:pPr marL="171450" indent="-171450">
              <a:buFont typeface="Arial" panose="020B0604020202020204" pitchFamily="34" charset="0"/>
              <a:buChar char="•"/>
            </a:pPr>
            <a:r>
              <a:rPr lang="en-GB" sz="1600">
                <a:cs typeface="Arial" panose="020B0604020202020204" pitchFamily="34" charset="0"/>
              </a:rPr>
              <a:t>DA marked crimes saw a decrease in the last year, however, counts still remained higher than the lowest count (across the last four years) seen in 2023.</a:t>
            </a:r>
          </a:p>
          <a:p>
            <a:endParaRPr lang="en-GB" sz="1600">
              <a:solidFill>
                <a:srgbClr val="FF0000"/>
              </a:solidFill>
              <a:cs typeface="Arial" panose="020B0604020202020204" pitchFamily="34" charset="0"/>
            </a:endParaRPr>
          </a:p>
          <a:p>
            <a:pPr marL="171450" indent="-171450">
              <a:buFont typeface="Arial" panose="020B0604020202020204" pitchFamily="34" charset="0"/>
              <a:buChar char="•"/>
            </a:pPr>
            <a:r>
              <a:rPr lang="en-GB" sz="1600">
                <a:cs typeface="Arial" panose="020B0604020202020204" pitchFamily="34" charset="0"/>
              </a:rPr>
              <a:t>Half of reported DA incidents were ‘</a:t>
            </a:r>
            <a:r>
              <a:rPr lang="en-GB" sz="1600" err="1">
                <a:cs typeface="Arial" panose="020B0604020202020204" pitchFamily="34" charset="0"/>
              </a:rPr>
              <a:t>crimed</a:t>
            </a:r>
            <a:r>
              <a:rPr lang="en-GB" sz="1600">
                <a:cs typeface="Arial" panose="020B0604020202020204" pitchFamily="34" charset="0"/>
              </a:rPr>
              <a:t>’ at 50%, this is the lowest proportion seen across the last four years.</a:t>
            </a:r>
          </a:p>
          <a:p>
            <a:endParaRPr lang="en-GB" sz="140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B38EE280-536C-04FC-6295-6E170855B310}"/>
              </a:ext>
            </a:extLst>
          </p:cNvPr>
          <p:cNvSpPr txBox="1"/>
          <p:nvPr/>
        </p:nvSpPr>
        <p:spPr bwMode="auto">
          <a:xfrm>
            <a:off x="107042" y="6553200"/>
            <a:ext cx="9405257" cy="215900"/>
          </a:xfrm>
          <a:prstGeom prst="rect">
            <a:avLst/>
          </a:prstGeom>
          <a:noFill/>
          <a:ln>
            <a:noFill/>
          </a:ln>
        </p:spPr>
        <p:txBody>
          <a:bodyPr vert="horz" wrap="square" lIns="0" tIns="0" rIns="0" bIns="0" numCol="1" anchor="b" anchorCtr="0" compatLnSpc="1">
            <a:prstTxWarp prst="textNoShape">
              <a:avLst/>
            </a:prstTxWarp>
            <a:normAutofit fontScale="92500"/>
          </a:bodyPr>
          <a:lstStyle/>
          <a:p>
            <a:pPr eaLnBrk="1" hangingPunct="1">
              <a:lnSpc>
                <a:spcPct val="90000"/>
              </a:lnSpc>
              <a:spcBef>
                <a:spcPts val="1000"/>
              </a:spcBef>
            </a:pPr>
            <a:r>
              <a:rPr lang="en-US" sz="1100" kern="1200">
                <a:latin typeface="+mn-lt"/>
                <a:ea typeface="+mn-ea"/>
                <a:cs typeface="+mn-cs"/>
              </a:rPr>
              <a:t>Note: Chart has been produced by </a:t>
            </a:r>
            <a:r>
              <a:rPr lang="en-US" sz="1100"/>
              <a:t>Cambridgeshire County Council’s </a:t>
            </a:r>
            <a:r>
              <a:rPr lang="en-GB" sz="1100"/>
              <a:t>Communities and Demography PI Team</a:t>
            </a:r>
            <a:r>
              <a:rPr lang="en-US" sz="1100"/>
              <a:t>, </a:t>
            </a:r>
            <a:r>
              <a:rPr lang="en-US" sz="1100" kern="1200">
                <a:latin typeface="+mn-lt"/>
                <a:ea typeface="+mn-ea"/>
                <a:cs typeface="+mn-cs"/>
              </a:rPr>
              <a:t>using data provided by Cambridgeshire Constabulary.</a:t>
            </a:r>
          </a:p>
        </p:txBody>
      </p:sp>
      <p:sp>
        <p:nvSpPr>
          <p:cNvPr id="7" name="Action Button: Go Home 6" descr="Button for contents page">
            <a:hlinkClick r:id="rId3" action="ppaction://hlinksldjump" highlightClick="1"/>
            <a:extLst>
              <a:ext uri="{FF2B5EF4-FFF2-40B4-BE49-F238E27FC236}">
                <a16:creationId xmlns:a16="http://schemas.microsoft.com/office/drawing/2014/main" id="{A0F810D5-8864-9EB4-73E6-3CAE7CC52D72}"/>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descr="Line graph displaying Domestic Abuse trends from 2022 to 2025. One line represents incidents, one line represents crimes and another represents the total.">
            <a:extLst>
              <a:ext uri="{FF2B5EF4-FFF2-40B4-BE49-F238E27FC236}">
                <a16:creationId xmlns:a16="http://schemas.microsoft.com/office/drawing/2014/main" id="{D586DC92-69E7-8128-491E-D162AA091CBB}"/>
              </a:ext>
            </a:extLst>
          </p:cNvPr>
          <p:cNvPicPr>
            <a:picLocks noChangeAspect="1"/>
          </p:cNvPicPr>
          <p:nvPr/>
        </p:nvPicPr>
        <p:blipFill>
          <a:blip r:embed="rId4"/>
          <a:stretch>
            <a:fillRect/>
          </a:stretch>
        </p:blipFill>
        <p:spPr>
          <a:xfrm>
            <a:off x="225881" y="2111879"/>
            <a:ext cx="6163344" cy="3590508"/>
          </a:xfrm>
          <a:prstGeom prst="rect">
            <a:avLst/>
          </a:prstGeom>
        </p:spPr>
      </p:pic>
    </p:spTree>
    <p:extLst>
      <p:ext uri="{BB962C8B-B14F-4D97-AF65-F5344CB8AC3E}">
        <p14:creationId xmlns:p14="http://schemas.microsoft.com/office/powerpoint/2010/main" val="35015646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7D30AB-E1BE-3403-D727-387AD4568EC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8A02B4D-DEBB-AD2D-FC43-992E7F5093F0}"/>
              </a:ext>
            </a:extLst>
          </p:cNvPr>
          <p:cNvSpPr>
            <a:spLocks noGrp="1"/>
          </p:cNvSpPr>
          <p:nvPr>
            <p:ph type="title"/>
          </p:nvPr>
        </p:nvSpPr>
        <p:spPr/>
        <p:txBody>
          <a:bodyPr/>
          <a:lstStyle/>
          <a:p>
            <a:r>
              <a:rPr lang="en-GB"/>
              <a:t>Contents</a:t>
            </a:r>
            <a:endParaRPr lang="en-GB">
              <a:solidFill>
                <a:srgbClr val="FF0000"/>
              </a:solidFill>
            </a:endParaRPr>
          </a:p>
        </p:txBody>
      </p:sp>
      <p:sp>
        <p:nvSpPr>
          <p:cNvPr id="3" name="Content Placeholder 2">
            <a:extLst>
              <a:ext uri="{FF2B5EF4-FFF2-40B4-BE49-F238E27FC236}">
                <a16:creationId xmlns:a16="http://schemas.microsoft.com/office/drawing/2014/main" id="{AF7C6502-D523-94F3-5D7D-90DF3CA5E9C0}"/>
              </a:ext>
            </a:extLst>
          </p:cNvPr>
          <p:cNvSpPr>
            <a:spLocks noGrp="1"/>
          </p:cNvSpPr>
          <p:nvPr>
            <p:ph idx="1"/>
          </p:nvPr>
        </p:nvSpPr>
        <p:spPr>
          <a:xfrm>
            <a:off x="633412" y="1355097"/>
            <a:ext cx="5779419" cy="5296073"/>
          </a:xfrm>
        </p:spPr>
        <p:txBody>
          <a:bodyPr/>
          <a:lstStyle/>
          <a:p>
            <a:pPr marL="514350" indent="-514350">
              <a:buAutoNum type="arabicPeriod"/>
            </a:pPr>
            <a:r>
              <a:rPr lang="en-GB" sz="2400"/>
              <a:t>Purpose</a:t>
            </a:r>
          </a:p>
          <a:p>
            <a:pPr marL="514350" indent="-514350">
              <a:buAutoNum type="arabicPeriod"/>
            </a:pPr>
            <a:r>
              <a:rPr lang="en-GB" sz="2400"/>
              <a:t>Executive Summary</a:t>
            </a:r>
          </a:p>
          <a:p>
            <a:pPr marL="514350" indent="-514350">
              <a:buAutoNum type="arabicPeriod"/>
            </a:pPr>
            <a:r>
              <a:rPr lang="en-GB" sz="2400"/>
              <a:t>CSP Priorities</a:t>
            </a:r>
          </a:p>
          <a:p>
            <a:pPr marL="514350" indent="-514350">
              <a:buAutoNum type="arabicPeriod"/>
            </a:pPr>
            <a:r>
              <a:rPr lang="en-GB" sz="2400"/>
              <a:t>Statutory Duties</a:t>
            </a:r>
          </a:p>
          <a:p>
            <a:pPr marL="514350" indent="-514350">
              <a:buAutoNum type="arabicPeriod"/>
            </a:pPr>
            <a:r>
              <a:rPr lang="en-GB" sz="2400"/>
              <a:t>Introduction</a:t>
            </a:r>
          </a:p>
          <a:p>
            <a:pPr marL="514350" indent="-514350">
              <a:buAutoNum type="arabicPeriod"/>
            </a:pPr>
            <a:r>
              <a:rPr lang="en-GB" sz="2400"/>
              <a:t>Comparison to 2024</a:t>
            </a:r>
          </a:p>
          <a:p>
            <a:pPr marL="514350" indent="-514350">
              <a:buAutoNum type="arabicPeriod"/>
            </a:pPr>
            <a:r>
              <a:rPr lang="en-GB" sz="2400"/>
              <a:t>Community Safety Trends to Note</a:t>
            </a:r>
          </a:p>
          <a:p>
            <a:pPr marL="514350" indent="-514350">
              <a:buAutoNum type="arabicPeriod"/>
            </a:pPr>
            <a:r>
              <a:rPr lang="en-GB" sz="2400" b="1"/>
              <a:t>Analysis</a:t>
            </a:r>
            <a:r>
              <a:rPr lang="en-GB" sz="2400"/>
              <a:t> </a:t>
            </a:r>
          </a:p>
          <a:p>
            <a:pPr marL="514350" indent="-514350">
              <a:buAutoNum type="arabicPeriod"/>
            </a:pPr>
            <a:r>
              <a:rPr lang="en-GB" sz="2400"/>
              <a:t>IMD</a:t>
            </a:r>
          </a:p>
          <a:p>
            <a:pPr marL="514350" indent="-514350">
              <a:buAutoNum type="arabicPeriod"/>
            </a:pPr>
            <a:r>
              <a:rPr lang="en-GB" sz="2400"/>
              <a:t>Relevant Links</a:t>
            </a:r>
          </a:p>
          <a:p>
            <a:pPr marL="514350" indent="-514350">
              <a:buAutoNum type="arabicPeriod"/>
            </a:pPr>
            <a:r>
              <a:rPr lang="en-GB" sz="2400"/>
              <a:t>Glossary</a:t>
            </a:r>
          </a:p>
        </p:txBody>
      </p:sp>
      <p:sp>
        <p:nvSpPr>
          <p:cNvPr id="4" name="Content Placeholder 2">
            <a:extLst>
              <a:ext uri="{FF2B5EF4-FFF2-40B4-BE49-F238E27FC236}">
                <a16:creationId xmlns:a16="http://schemas.microsoft.com/office/drawing/2014/main" id="{8633AD28-EEEA-3651-EEAD-01EB53B5E568}"/>
              </a:ext>
            </a:extLst>
          </p:cNvPr>
          <p:cNvSpPr txBox="1">
            <a:spLocks/>
          </p:cNvSpPr>
          <p:nvPr/>
        </p:nvSpPr>
        <p:spPr bwMode="auto">
          <a:xfrm>
            <a:off x="5845428" y="429812"/>
            <a:ext cx="5611586" cy="6221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800"/>
              <a:t>8.1. </a:t>
            </a:r>
            <a:r>
              <a:rPr lang="en-GB" sz="1800">
                <a:hlinkClick r:id="rId2" action="ppaction://hlinksldjump"/>
              </a:rPr>
              <a:t>Crime Overview</a:t>
            </a:r>
            <a:endParaRPr lang="en-GB" sz="1800"/>
          </a:p>
          <a:p>
            <a:pPr marL="0" indent="0">
              <a:buNone/>
            </a:pPr>
            <a:r>
              <a:rPr lang="en-GB" sz="1800"/>
              <a:t>8.2. </a:t>
            </a:r>
            <a:r>
              <a:rPr lang="en-GB" sz="1800">
                <a:hlinkClick r:id="rId3" action="ppaction://hlinksldjump"/>
              </a:rPr>
              <a:t>Commercial Loss</a:t>
            </a:r>
            <a:endParaRPr lang="en-GB" sz="1800"/>
          </a:p>
          <a:p>
            <a:pPr marL="0" indent="0">
              <a:buNone/>
            </a:pPr>
            <a:r>
              <a:rPr lang="en-GB" sz="1800"/>
              <a:t>8.3. </a:t>
            </a:r>
            <a:r>
              <a:rPr lang="en-GB" sz="1800">
                <a:hlinkClick r:id="rId4" action="ppaction://hlinksldjump"/>
              </a:rPr>
              <a:t>Shoplifting</a:t>
            </a:r>
            <a:endParaRPr lang="en-GB" sz="1800"/>
          </a:p>
          <a:p>
            <a:pPr marL="0" indent="0">
              <a:buNone/>
            </a:pPr>
            <a:r>
              <a:rPr lang="en-GB" sz="1800"/>
              <a:t>8.4. </a:t>
            </a:r>
            <a:r>
              <a:rPr lang="en-GB" sz="1800">
                <a:hlinkClick r:id="rId5" action="ppaction://hlinksldjump"/>
              </a:rPr>
              <a:t>Personal Loss</a:t>
            </a:r>
            <a:endParaRPr lang="en-GB" sz="1800"/>
          </a:p>
          <a:p>
            <a:pPr marL="0" indent="0">
              <a:buNone/>
            </a:pPr>
            <a:r>
              <a:rPr lang="en-GB" sz="1800"/>
              <a:t>8.5. </a:t>
            </a:r>
            <a:r>
              <a:rPr lang="en-GB" sz="1800">
                <a:hlinkClick r:id="rId6" action="ppaction://hlinksldjump"/>
              </a:rPr>
              <a:t>Violence Against the Person</a:t>
            </a:r>
            <a:endParaRPr lang="en-GB" sz="1800"/>
          </a:p>
          <a:p>
            <a:pPr marL="0" indent="0">
              <a:buNone/>
            </a:pPr>
            <a:r>
              <a:rPr lang="en-GB" sz="1800"/>
              <a:t>8.6. </a:t>
            </a:r>
            <a:r>
              <a:rPr lang="en-GB" sz="1800">
                <a:hlinkClick r:id="rId7" action="ppaction://hlinksldjump"/>
              </a:rPr>
              <a:t>Sexual Offences</a:t>
            </a:r>
            <a:endParaRPr lang="en-GB" sz="1800"/>
          </a:p>
          <a:p>
            <a:pPr marL="0" indent="0">
              <a:buNone/>
            </a:pPr>
            <a:r>
              <a:rPr lang="en-GB" sz="1800"/>
              <a:t>8.7. </a:t>
            </a:r>
            <a:r>
              <a:rPr lang="en-GB" sz="1800">
                <a:hlinkClick r:id="rId8" action="ppaction://hlinksldjump"/>
              </a:rPr>
              <a:t>Domestic Abuse</a:t>
            </a:r>
            <a:endParaRPr lang="en-GB" sz="1800"/>
          </a:p>
          <a:p>
            <a:pPr marL="0" indent="0">
              <a:buNone/>
            </a:pPr>
            <a:r>
              <a:rPr lang="en-GB" sz="1800"/>
              <a:t>8.8. </a:t>
            </a:r>
            <a:r>
              <a:rPr lang="en-GB" sz="1800">
                <a:hlinkClick r:id="rId9" action="ppaction://hlinksldjump"/>
              </a:rPr>
              <a:t>Modern Slavery</a:t>
            </a:r>
            <a:endParaRPr lang="en-GB" sz="1800"/>
          </a:p>
          <a:p>
            <a:pPr marL="0" indent="0">
              <a:buNone/>
            </a:pPr>
            <a:r>
              <a:rPr lang="en-GB" sz="1800"/>
              <a:t>8.9. </a:t>
            </a:r>
            <a:r>
              <a:rPr lang="en-GB" sz="1800">
                <a:hlinkClick r:id="rId10" action="ppaction://hlinksldjump"/>
              </a:rPr>
              <a:t>County Lines</a:t>
            </a:r>
            <a:endParaRPr lang="en-GB" sz="1800"/>
          </a:p>
          <a:p>
            <a:pPr marL="0" indent="0">
              <a:buNone/>
            </a:pPr>
            <a:r>
              <a:rPr lang="en-GB" sz="1800"/>
              <a:t>8.10. </a:t>
            </a:r>
            <a:r>
              <a:rPr lang="en-GB" sz="1800">
                <a:hlinkClick r:id="rId11" action="ppaction://hlinksldjump"/>
              </a:rPr>
              <a:t>CSE</a:t>
            </a:r>
            <a:endParaRPr lang="en-GB" sz="1800"/>
          </a:p>
          <a:p>
            <a:pPr marL="0" indent="0">
              <a:buNone/>
            </a:pPr>
            <a:r>
              <a:rPr lang="en-GB" sz="1800"/>
              <a:t>8.11. </a:t>
            </a:r>
            <a:r>
              <a:rPr lang="en-GB" sz="1800">
                <a:hlinkClick r:id="rId12" action="ppaction://hlinksldjump"/>
              </a:rPr>
              <a:t>Drug Offences</a:t>
            </a:r>
            <a:endParaRPr lang="en-GB" sz="1800"/>
          </a:p>
          <a:p>
            <a:pPr marL="0" indent="0">
              <a:buNone/>
            </a:pPr>
            <a:r>
              <a:rPr lang="en-GB" sz="1800"/>
              <a:t>8.12. </a:t>
            </a:r>
            <a:r>
              <a:rPr lang="en-GB" sz="1800">
                <a:hlinkClick r:id="rId13" action="ppaction://hlinksldjump"/>
              </a:rPr>
              <a:t>ASB</a:t>
            </a:r>
            <a:endParaRPr lang="en-GB" sz="1800"/>
          </a:p>
          <a:p>
            <a:pPr marL="0" indent="0">
              <a:buNone/>
            </a:pPr>
            <a:r>
              <a:rPr lang="en-GB" sz="1800"/>
              <a:t>8.13. </a:t>
            </a:r>
            <a:r>
              <a:rPr lang="en-GB" sz="1800">
                <a:hlinkClick r:id="rId14" action="ppaction://hlinksldjump"/>
              </a:rPr>
              <a:t>Fires</a:t>
            </a:r>
            <a:endParaRPr lang="en-GB" sz="1800"/>
          </a:p>
          <a:p>
            <a:pPr marL="0" indent="0">
              <a:buNone/>
            </a:pPr>
            <a:r>
              <a:rPr lang="en-GB" sz="1800"/>
              <a:t>8.14. </a:t>
            </a:r>
            <a:r>
              <a:rPr lang="en-GB" sz="1800">
                <a:hlinkClick r:id="rId15" action="ppaction://hlinksldjump"/>
              </a:rPr>
              <a:t>Probation</a:t>
            </a:r>
            <a:endParaRPr lang="en-GB" sz="1800"/>
          </a:p>
          <a:p>
            <a:pPr marL="0" indent="0">
              <a:buNone/>
            </a:pPr>
            <a:r>
              <a:rPr lang="en-GB" sz="1800"/>
              <a:t>8.15. </a:t>
            </a:r>
            <a:r>
              <a:rPr lang="en-GB" sz="1800">
                <a:hlinkClick r:id="rId16" action="ppaction://hlinksldjump"/>
              </a:rPr>
              <a:t>Youth Justice Service</a:t>
            </a:r>
            <a:endParaRPr lang="en-GB" sz="1800"/>
          </a:p>
          <a:p>
            <a:pPr marL="0" indent="0">
              <a:buNone/>
            </a:pPr>
            <a:r>
              <a:rPr lang="en-GB" sz="1800"/>
              <a:t>8.16. </a:t>
            </a:r>
            <a:r>
              <a:rPr lang="en-GB" sz="1800">
                <a:hlinkClick r:id="rId17" action="ppaction://hlinksldjump"/>
              </a:rPr>
              <a:t>Offence types which saw no notable change</a:t>
            </a:r>
            <a:endParaRPr lang="en-GB" sz="1800"/>
          </a:p>
          <a:p>
            <a:pPr marL="0" indent="0">
              <a:buNone/>
            </a:pPr>
            <a:r>
              <a:rPr lang="en-GB" sz="1800"/>
              <a:t>8.17. </a:t>
            </a:r>
            <a:r>
              <a:rPr lang="en-GB" sz="1800">
                <a:hlinkClick r:id="rId18" action="ppaction://hlinksldjump"/>
              </a:rPr>
              <a:t>Geographic Analysis</a:t>
            </a:r>
            <a:endParaRPr lang="en-GB" sz="1800"/>
          </a:p>
          <a:p>
            <a:pPr marL="0" indent="0">
              <a:buNone/>
            </a:pPr>
            <a:endParaRPr lang="en-GB"/>
          </a:p>
          <a:p>
            <a:pPr marL="0" indent="0">
              <a:buNone/>
            </a:pPr>
            <a:endParaRPr lang="en-GB"/>
          </a:p>
          <a:p>
            <a:pPr marL="0" indent="0">
              <a:buNone/>
            </a:pPr>
            <a:endParaRPr lang="en-GB"/>
          </a:p>
        </p:txBody>
      </p:sp>
      <p:sp>
        <p:nvSpPr>
          <p:cNvPr id="6" name="TextBox 5">
            <a:extLst>
              <a:ext uri="{FF2B5EF4-FFF2-40B4-BE49-F238E27FC236}">
                <a16:creationId xmlns:a16="http://schemas.microsoft.com/office/drawing/2014/main" id="{193638F4-C98B-3D86-DA73-98158768E1CF}"/>
              </a:ext>
            </a:extLst>
          </p:cNvPr>
          <p:cNvSpPr txBox="1"/>
          <p:nvPr/>
        </p:nvSpPr>
        <p:spPr>
          <a:xfrm>
            <a:off x="9329057" y="2001831"/>
            <a:ext cx="2663158" cy="2246769"/>
          </a:xfrm>
          <a:prstGeom prst="rect">
            <a:avLst/>
          </a:prstGeom>
          <a:solidFill>
            <a:schemeClr val="bg1"/>
          </a:solidFill>
          <a:ln>
            <a:solidFill>
              <a:schemeClr val="tx2"/>
            </a:solidFill>
          </a:ln>
        </p:spPr>
        <p:txBody>
          <a:bodyPr wrap="square" rtlCol="0">
            <a:spAutoFit/>
          </a:bodyPr>
          <a:lstStyle/>
          <a:p>
            <a:r>
              <a:rPr lang="en-GB" sz="1400" b="1"/>
              <a:t>Instructions on navigation:</a:t>
            </a:r>
          </a:p>
          <a:p>
            <a:endParaRPr lang="en-GB" sz="1400"/>
          </a:p>
          <a:p>
            <a:r>
              <a:rPr lang="en-GB" sz="1400"/>
              <a:t>1. Use PowerPoint desktop</a:t>
            </a:r>
          </a:p>
          <a:p>
            <a:endParaRPr lang="en-GB" sz="1400"/>
          </a:p>
          <a:p>
            <a:r>
              <a:rPr lang="en-GB" sz="1400"/>
              <a:t>2. Hold Ctrl and Click with mouse</a:t>
            </a:r>
          </a:p>
          <a:p>
            <a:pPr marL="171450" indent="-171450">
              <a:buFont typeface="Arial" panose="020B0604020202020204" pitchFamily="34" charset="0"/>
              <a:buChar char="•"/>
            </a:pPr>
            <a:r>
              <a:rPr lang="en-GB" sz="1400"/>
              <a:t>on the links to the left or </a:t>
            </a:r>
          </a:p>
          <a:p>
            <a:pPr marL="171450" indent="-171450">
              <a:buFont typeface="Arial" panose="020B0604020202020204" pitchFamily="34" charset="0"/>
              <a:buChar char="•"/>
            </a:pPr>
            <a:r>
              <a:rPr lang="en-GB" sz="1400"/>
              <a:t>the blue Home icon in the upper right to return to Contents</a:t>
            </a:r>
          </a:p>
        </p:txBody>
      </p:sp>
      <p:sp>
        <p:nvSpPr>
          <p:cNvPr id="8" name="Action Button: Go Home 7" descr="Button for contents page">
            <a:hlinkClick r:id="rId19" action="ppaction://hlinksldjump" highlightClick="1"/>
            <a:extLst>
              <a:ext uri="{FF2B5EF4-FFF2-40B4-BE49-F238E27FC236}">
                <a16:creationId xmlns:a16="http://schemas.microsoft.com/office/drawing/2014/main" id="{50D1BE5D-30ED-F9DD-272C-FC94468C667C}"/>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172025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529A2C-DCB7-81D2-B2C4-02E16652CA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2995BE-0D5C-518D-3B45-2D44665C65F2}"/>
              </a:ext>
            </a:extLst>
          </p:cNvPr>
          <p:cNvSpPr>
            <a:spLocks noGrp="1"/>
          </p:cNvSpPr>
          <p:nvPr>
            <p:ph type="title"/>
          </p:nvPr>
        </p:nvSpPr>
        <p:spPr>
          <a:xfrm>
            <a:off x="295956" y="382893"/>
            <a:ext cx="10515600" cy="1214438"/>
          </a:xfrm>
        </p:spPr>
        <p:txBody>
          <a:bodyPr/>
          <a:lstStyle/>
          <a:p>
            <a:r>
              <a:rPr lang="en-GB"/>
              <a:t>8.7. Domestic Abuse</a:t>
            </a:r>
          </a:p>
        </p:txBody>
      </p:sp>
      <p:sp>
        <p:nvSpPr>
          <p:cNvPr id="5" name="TextBox 4">
            <a:extLst>
              <a:ext uri="{FF2B5EF4-FFF2-40B4-BE49-F238E27FC236}">
                <a16:creationId xmlns:a16="http://schemas.microsoft.com/office/drawing/2014/main" id="{10DB8BDC-82EF-BA1A-EF4E-88C9FE75EAFB}"/>
              </a:ext>
            </a:extLst>
          </p:cNvPr>
          <p:cNvSpPr txBox="1"/>
          <p:nvPr/>
        </p:nvSpPr>
        <p:spPr>
          <a:xfrm>
            <a:off x="206229" y="1724339"/>
            <a:ext cx="7816623" cy="58477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600" b="1">
                <a:solidFill>
                  <a:schemeClr val="tx1"/>
                </a:solidFill>
                <a:latin typeface="Arial" panose="020B0604020202020204" pitchFamily="34" charset="0"/>
                <a:cs typeface="Arial" panose="020B0604020202020204" pitchFamily="34" charset="0"/>
              </a:rPr>
              <a:t>Figure 9: Crime type breakdown of Domestic Abuse (DA) related offences recorded in East Cambridgeshire, 2022 to 2025</a:t>
            </a:r>
            <a:endParaRPr lang="en-GB" sz="2000" b="1">
              <a:solidFill>
                <a:schemeClr val="tx1"/>
              </a:solidFill>
            </a:endParaRPr>
          </a:p>
        </p:txBody>
      </p:sp>
      <p:sp>
        <p:nvSpPr>
          <p:cNvPr id="8" name="Rectangle 1">
            <a:extLst>
              <a:ext uri="{FF2B5EF4-FFF2-40B4-BE49-F238E27FC236}">
                <a16:creationId xmlns:a16="http://schemas.microsoft.com/office/drawing/2014/main" id="{72A1CE60-ECCB-A7CF-797B-D304BB577EA4}"/>
              </a:ext>
            </a:extLst>
          </p:cNvPr>
          <p:cNvSpPr>
            <a:spLocks noChangeArrowheads="1"/>
          </p:cNvSpPr>
          <p:nvPr/>
        </p:nvSpPr>
        <p:spPr bwMode="auto">
          <a:xfrm>
            <a:off x="8186057" y="2315698"/>
            <a:ext cx="3924300" cy="2800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GB" altLang="en-US" sz="1600" b="0" i="0" u="none" strike="noStrike" cap="none" normalizeH="0" baseline="0" dirty="0">
                <a:ln>
                  <a:noFill/>
                </a:ln>
                <a:effectLst/>
                <a:latin typeface="Arial" panose="020B0604020202020204" pitchFamily="34" charset="0"/>
                <a:ea typeface="Calibri" panose="020F0502020204030204" pitchFamily="34" charset="0"/>
                <a:cs typeface="Arial" panose="020B0604020202020204" pitchFamily="34" charset="0"/>
              </a:rPr>
              <a:t>Similarly to national figures for YE September 2025 (ONS, 2026aa), </a:t>
            </a:r>
            <a:r>
              <a:rPr kumimoji="0" lang="en-GB" altLang="en-US" sz="16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the crime type with the highest proportion is violence against the person (VAP) offences. VAP accounted for 76% of the DA marked crimes in 2025 .</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GB" altLang="en-US" sz="1600" b="0" i="0" u="none" strike="noStrike" cap="none" normalizeH="0" baseline="0" dirty="0">
              <a:ln>
                <a:noFill/>
              </a:ln>
              <a:solidFill>
                <a:schemeClr val="tx1"/>
              </a:solidFill>
              <a:effectLst/>
              <a:latin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GB" altLang="en-US" sz="16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Sexual offences accounted for the second highest proportion (7</a:t>
            </a:r>
            <a:r>
              <a:rPr lang="en-GB" altLang="en-US" sz="1600" dirty="0">
                <a:ea typeface="Calibri" panose="020F0502020204030204" pitchFamily="34" charset="0"/>
                <a:cs typeface="Arial" panose="020B0604020202020204" pitchFamily="34" charset="0"/>
              </a:rPr>
              <a:t>%), this proportion has increased over the last four years. </a:t>
            </a:r>
            <a:endParaRPr kumimoji="0" lang="en-GB" altLang="en-US" sz="1600" b="0" i="0" u="none" strike="noStrike" cap="none" normalizeH="0" baseline="0" dirty="0">
              <a:ln>
                <a:noFill/>
              </a:ln>
              <a:solidFill>
                <a:schemeClr val="tx1"/>
              </a:solidFill>
              <a:effectLst/>
              <a:latin typeface="Arial" panose="020B0604020202020204" pitchFamily="34" charset="0"/>
            </a:endParaRPr>
          </a:p>
        </p:txBody>
      </p:sp>
      <p:sp>
        <p:nvSpPr>
          <p:cNvPr id="3" name="TextBox 2">
            <a:extLst>
              <a:ext uri="{FF2B5EF4-FFF2-40B4-BE49-F238E27FC236}">
                <a16:creationId xmlns:a16="http://schemas.microsoft.com/office/drawing/2014/main" id="{31FB197C-3CC8-331C-7561-578B6483EA58}"/>
              </a:ext>
            </a:extLst>
          </p:cNvPr>
          <p:cNvSpPr txBox="1"/>
          <p:nvPr/>
        </p:nvSpPr>
        <p:spPr bwMode="auto">
          <a:xfrm>
            <a:off x="107042" y="6553200"/>
            <a:ext cx="9405257" cy="215900"/>
          </a:xfrm>
          <a:prstGeom prst="rect">
            <a:avLst/>
          </a:prstGeom>
          <a:noFill/>
          <a:ln>
            <a:noFill/>
          </a:ln>
        </p:spPr>
        <p:txBody>
          <a:bodyPr vert="horz" wrap="square" lIns="0" tIns="0" rIns="0" bIns="0" numCol="1" anchor="b" anchorCtr="0" compatLnSpc="1">
            <a:prstTxWarp prst="textNoShape">
              <a:avLst/>
            </a:prstTxWarp>
            <a:normAutofit fontScale="92500"/>
          </a:bodyPr>
          <a:lstStyle/>
          <a:p>
            <a:pPr eaLnBrk="1" hangingPunct="1">
              <a:lnSpc>
                <a:spcPct val="90000"/>
              </a:lnSpc>
              <a:spcBef>
                <a:spcPts val="1000"/>
              </a:spcBef>
            </a:pPr>
            <a:r>
              <a:rPr lang="en-US" sz="1100" kern="1200">
                <a:latin typeface="+mn-lt"/>
                <a:ea typeface="+mn-ea"/>
                <a:cs typeface="+mn-cs"/>
              </a:rPr>
              <a:t>Note: Chart has been produced by </a:t>
            </a:r>
            <a:r>
              <a:rPr lang="en-US" sz="1100"/>
              <a:t>Cambridgeshire County Council’s </a:t>
            </a:r>
            <a:r>
              <a:rPr lang="en-GB" sz="1100"/>
              <a:t>Communities and Demography PI Team</a:t>
            </a:r>
            <a:r>
              <a:rPr lang="en-US" sz="1100"/>
              <a:t>, </a:t>
            </a:r>
            <a:r>
              <a:rPr lang="en-US" sz="1100" kern="1200">
                <a:latin typeface="+mn-lt"/>
                <a:ea typeface="+mn-ea"/>
                <a:cs typeface="+mn-cs"/>
              </a:rPr>
              <a:t>using data provided by Cambridgeshire Constabulary.</a:t>
            </a:r>
          </a:p>
        </p:txBody>
      </p:sp>
      <p:sp>
        <p:nvSpPr>
          <p:cNvPr id="6" name="Action Button: Go Home 5" descr="Button for contents page">
            <a:hlinkClick r:id="rId2" action="ppaction://hlinksldjump" highlightClick="1"/>
            <a:extLst>
              <a:ext uri="{FF2B5EF4-FFF2-40B4-BE49-F238E27FC236}">
                <a16:creationId xmlns:a16="http://schemas.microsoft.com/office/drawing/2014/main" id="{09EA951F-17F8-9657-0BAC-03DFAEB8C7F0}"/>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Stacked bar chart showing proportions of different crime types related to domestic abuse from 2022 to 2025. Violence Against The Person consistently dominates, decreasing slightly from 80% in 2022 to 76% in 2025, while other crimes like Arson and Criminal Damage, Burglary, and Sexual Offences show minor fluctuations.">
            <a:extLst>
              <a:ext uri="{FF2B5EF4-FFF2-40B4-BE49-F238E27FC236}">
                <a16:creationId xmlns:a16="http://schemas.microsoft.com/office/drawing/2014/main" id="{F2A370B6-4BB9-D22C-096B-75EC4422689E}"/>
              </a:ext>
            </a:extLst>
          </p:cNvPr>
          <p:cNvPicPr>
            <a:picLocks noChangeAspect="1"/>
          </p:cNvPicPr>
          <p:nvPr/>
        </p:nvPicPr>
        <p:blipFill>
          <a:blip r:embed="rId3"/>
          <a:stretch>
            <a:fillRect/>
          </a:stretch>
        </p:blipFill>
        <p:spPr>
          <a:xfrm>
            <a:off x="206228" y="2342765"/>
            <a:ext cx="7909735" cy="3004739"/>
          </a:xfrm>
          <a:prstGeom prst="rect">
            <a:avLst/>
          </a:prstGeom>
        </p:spPr>
      </p:pic>
    </p:spTree>
    <p:extLst>
      <p:ext uri="{BB962C8B-B14F-4D97-AF65-F5344CB8AC3E}">
        <p14:creationId xmlns:p14="http://schemas.microsoft.com/office/powerpoint/2010/main" val="4029453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08A6FB-8DEB-74C0-7899-ABBF109306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0855AE9-CF62-A8F3-8921-2BBEA6FEFEF2}"/>
              </a:ext>
            </a:extLst>
          </p:cNvPr>
          <p:cNvSpPr>
            <a:spLocks noGrp="1"/>
          </p:cNvSpPr>
          <p:nvPr>
            <p:ph type="title"/>
          </p:nvPr>
        </p:nvSpPr>
        <p:spPr>
          <a:xfrm>
            <a:off x="481013" y="423574"/>
            <a:ext cx="10515600" cy="1214438"/>
          </a:xfrm>
        </p:spPr>
        <p:txBody>
          <a:bodyPr/>
          <a:lstStyle/>
          <a:p>
            <a:r>
              <a:rPr lang="en-GB"/>
              <a:t>8.7. Domestic Abuse</a:t>
            </a:r>
          </a:p>
        </p:txBody>
      </p:sp>
      <p:sp>
        <p:nvSpPr>
          <p:cNvPr id="4" name="TextBox 3">
            <a:extLst>
              <a:ext uri="{FF2B5EF4-FFF2-40B4-BE49-F238E27FC236}">
                <a16:creationId xmlns:a16="http://schemas.microsoft.com/office/drawing/2014/main" id="{858640EE-E6EC-9349-1246-6CF9A7F640E2}"/>
              </a:ext>
            </a:extLst>
          </p:cNvPr>
          <p:cNvSpPr txBox="1"/>
          <p:nvPr/>
        </p:nvSpPr>
        <p:spPr>
          <a:xfrm>
            <a:off x="374736" y="1984454"/>
            <a:ext cx="6407063" cy="58477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600" b="1">
                <a:solidFill>
                  <a:schemeClr val="tx1"/>
                </a:solidFill>
                <a:latin typeface="Arial" panose="020B0604020202020204" pitchFamily="34" charset="0"/>
                <a:cs typeface="Arial" panose="020B0604020202020204" pitchFamily="34" charset="0"/>
              </a:rPr>
              <a:t>Table 5: Rate per 1,000 population of domestic abuse (incidents and crimes), 2022 to 2025</a:t>
            </a:r>
            <a:endParaRPr lang="en-GB" sz="2000" b="1">
              <a:solidFill>
                <a:schemeClr val="tx1"/>
              </a:solidFill>
            </a:endParaRPr>
          </a:p>
        </p:txBody>
      </p:sp>
      <p:sp>
        <p:nvSpPr>
          <p:cNvPr id="10" name="TextBox 9">
            <a:extLst>
              <a:ext uri="{FF2B5EF4-FFF2-40B4-BE49-F238E27FC236}">
                <a16:creationId xmlns:a16="http://schemas.microsoft.com/office/drawing/2014/main" id="{0776EE17-3698-3986-1CE0-C1B700106E33}"/>
              </a:ext>
            </a:extLst>
          </p:cNvPr>
          <p:cNvSpPr txBox="1"/>
          <p:nvPr/>
        </p:nvSpPr>
        <p:spPr>
          <a:xfrm>
            <a:off x="8032830" y="2290226"/>
            <a:ext cx="3784434" cy="2277547"/>
          </a:xfrm>
          <a:prstGeom prst="rect">
            <a:avLst/>
          </a:prstGeom>
          <a:noFill/>
        </p:spPr>
        <p:txBody>
          <a:bodyPr wrap="square" rtlCol="0">
            <a:spAutoFit/>
          </a:bodyPr>
          <a:lstStyle/>
          <a:p>
            <a:r>
              <a:rPr lang="en-GB" sz="1600">
                <a:latin typeface="Arial" panose="020B0604020202020204" pitchFamily="34" charset="0"/>
                <a:cs typeface="Arial" panose="020B0604020202020204" pitchFamily="34" charset="0"/>
              </a:rPr>
              <a:t>As seen in Table 5, </a:t>
            </a:r>
            <a:r>
              <a:rPr lang="en-GB" sz="1600">
                <a:cs typeface="Arial" panose="020B0604020202020204" pitchFamily="34" charset="0"/>
              </a:rPr>
              <a:t>East Cambridgeshire</a:t>
            </a:r>
            <a:r>
              <a:rPr lang="en-GB" sz="1600">
                <a:latin typeface="Arial" panose="020B0604020202020204" pitchFamily="34" charset="0"/>
                <a:cs typeface="Arial" panose="020B0604020202020204" pitchFamily="34" charset="0"/>
              </a:rPr>
              <a:t> had the fourth highest rate per 1,000 in 2025 (14.6). This was lower than the rate per 1,000 for Cambridgeshire (16.7). </a:t>
            </a:r>
          </a:p>
          <a:p>
            <a:endParaRPr lang="en-GB" sz="1600">
              <a:cs typeface="Arial" panose="020B0604020202020204" pitchFamily="34" charset="0"/>
            </a:endParaRPr>
          </a:p>
          <a:p>
            <a:r>
              <a:rPr lang="en-GB" sz="1600">
                <a:latin typeface="Arial" panose="020B0604020202020204" pitchFamily="34" charset="0"/>
                <a:cs typeface="Arial" panose="020B0604020202020204" pitchFamily="34" charset="0"/>
              </a:rPr>
              <a:t>The rate in East Cambridgeshire has increased over the last 4 years. </a:t>
            </a:r>
          </a:p>
          <a:p>
            <a:endParaRPr lang="en-GB" sz="140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4C6F8793-F470-0E2E-5E7C-FABECE31ED9C}"/>
              </a:ext>
            </a:extLst>
          </p:cNvPr>
          <p:cNvSpPr txBox="1"/>
          <p:nvPr/>
        </p:nvSpPr>
        <p:spPr>
          <a:xfrm>
            <a:off x="0" y="6411724"/>
            <a:ext cx="9481457" cy="415498"/>
          </a:xfrm>
          <a:prstGeom prst="rect">
            <a:avLst/>
          </a:prstGeom>
          <a:noFill/>
        </p:spPr>
        <p:txBody>
          <a:bodyPr wrap="square">
            <a:spAutoFit/>
          </a:bodyPr>
          <a:lstStyle/>
          <a:p>
            <a:r>
              <a:rPr lang="en-GB" sz="1000">
                <a:cs typeface="Arial" panose="020B0604020202020204" pitchFamily="34" charset="0"/>
              </a:rPr>
              <a:t>Note: Table has been produced by </a:t>
            </a:r>
            <a:r>
              <a:rPr lang="en-US" sz="1000"/>
              <a:t>Cambridgeshire County Council’s </a:t>
            </a:r>
            <a:r>
              <a:rPr lang="en-GB" sz="1000"/>
              <a:t>Communities and Demography PI Team</a:t>
            </a:r>
            <a:r>
              <a:rPr lang="en-US" sz="1000"/>
              <a:t>,</a:t>
            </a:r>
            <a:r>
              <a:rPr lang="en-GB" sz="1000">
                <a:cs typeface="Arial" panose="020B0604020202020204" pitchFamily="34" charset="0"/>
              </a:rPr>
              <a:t> using data provided by Cambridgeshire Constabulary. Rates over time have been calculated using locally produced estimates and forecasts, see Technical notes for further details. </a:t>
            </a:r>
          </a:p>
        </p:txBody>
      </p:sp>
      <p:sp>
        <p:nvSpPr>
          <p:cNvPr id="6" name="Action Button: Go Home 5" descr="Button for contents page">
            <a:hlinkClick r:id="rId2" action="ppaction://hlinksldjump" highlightClick="1"/>
            <a:extLst>
              <a:ext uri="{FF2B5EF4-FFF2-40B4-BE49-F238E27FC236}">
                <a16:creationId xmlns:a16="http://schemas.microsoft.com/office/drawing/2014/main" id="{EA23F529-C76B-83A1-9C36-0F58D5DFB8C0}"/>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Domestic abuse rates for all districts in Cambridgeshire between 2022 and 2025. Rates for East Cambridgeshire across the years:&#10;2022 = 14.1&#10;2023 = 12.3&#10;2024 = 13.6&#10;Rates in 2025 were as follows:&#10;Cambridge = 16.9&#10;East Cambridgeshire = 14.6&#10;Fenland = 23.0&#10;Huntingdonshire = 17.2&#10;South Cambridgeshire = 13.2&#10;Cambridgeshire = 16.7">
            <a:extLst>
              <a:ext uri="{FF2B5EF4-FFF2-40B4-BE49-F238E27FC236}">
                <a16:creationId xmlns:a16="http://schemas.microsoft.com/office/drawing/2014/main" id="{1A3CB316-17B8-E178-6C80-75D891B47DF5}"/>
              </a:ext>
            </a:extLst>
          </p:cNvPr>
          <p:cNvPicPr>
            <a:picLocks noChangeAspect="1"/>
          </p:cNvPicPr>
          <p:nvPr/>
        </p:nvPicPr>
        <p:blipFill>
          <a:blip r:embed="rId3"/>
          <a:stretch>
            <a:fillRect/>
          </a:stretch>
        </p:blipFill>
        <p:spPr>
          <a:xfrm>
            <a:off x="374736" y="2659219"/>
            <a:ext cx="7272409" cy="1719543"/>
          </a:xfrm>
          <a:prstGeom prst="rect">
            <a:avLst/>
          </a:prstGeom>
        </p:spPr>
      </p:pic>
    </p:spTree>
    <p:extLst>
      <p:ext uri="{BB962C8B-B14F-4D97-AF65-F5344CB8AC3E}">
        <p14:creationId xmlns:p14="http://schemas.microsoft.com/office/powerpoint/2010/main" val="11689587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612FC9-5B50-C4A3-5B1C-D0D84BD5FE9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7B1649-06CA-A022-8C9B-C4E7ACD0142C}"/>
              </a:ext>
            </a:extLst>
          </p:cNvPr>
          <p:cNvSpPr>
            <a:spLocks noGrp="1"/>
          </p:cNvSpPr>
          <p:nvPr>
            <p:ph type="title"/>
          </p:nvPr>
        </p:nvSpPr>
        <p:spPr>
          <a:xfrm>
            <a:off x="372156" y="354600"/>
            <a:ext cx="10515600" cy="1214438"/>
          </a:xfrm>
        </p:spPr>
        <p:txBody>
          <a:bodyPr/>
          <a:lstStyle/>
          <a:p>
            <a:r>
              <a:rPr lang="en-GB"/>
              <a:t>8.8. Modern Slavery</a:t>
            </a:r>
          </a:p>
        </p:txBody>
      </p:sp>
      <p:sp>
        <p:nvSpPr>
          <p:cNvPr id="17" name="TextBox 16">
            <a:extLst>
              <a:ext uri="{FF2B5EF4-FFF2-40B4-BE49-F238E27FC236}">
                <a16:creationId xmlns:a16="http://schemas.microsoft.com/office/drawing/2014/main" id="{173D1455-4B73-1495-F646-DEEC7B196649}"/>
              </a:ext>
            </a:extLst>
          </p:cNvPr>
          <p:cNvSpPr txBox="1"/>
          <p:nvPr/>
        </p:nvSpPr>
        <p:spPr>
          <a:xfrm>
            <a:off x="216739" y="1376632"/>
            <a:ext cx="11758521" cy="4828501"/>
          </a:xfrm>
          <a:prstGeom prst="rect">
            <a:avLst/>
          </a:prstGeom>
          <a:noFill/>
        </p:spPr>
        <p:txBody>
          <a:bodyPr wrap="square">
            <a:spAutoFit/>
          </a:bodyPr>
          <a:lstStyle/>
          <a:p>
            <a:pPr>
              <a:lnSpc>
                <a:spcPct val="115000"/>
              </a:lnSpc>
              <a:spcAft>
                <a:spcPts val="1000"/>
              </a:spcAft>
              <a:buNone/>
            </a:pPr>
            <a:r>
              <a:rPr lang="en-GB" sz="1600">
                <a:effectLst/>
                <a:latin typeface="Arial" panose="020B0604020202020204" pitchFamily="34" charset="0"/>
                <a:ea typeface="Calibri" panose="020F0502020204030204" pitchFamily="34" charset="0"/>
                <a:cs typeface="Arial" panose="020B0604020202020204" pitchFamily="34" charset="0"/>
              </a:rPr>
              <a:t>The latest National Crime Agency (NCA) Strategic Assessment for 2025 was released in March 2025,</a:t>
            </a:r>
            <a:r>
              <a:rPr lang="en-GB" sz="1600"/>
              <a:t> providing an updated overview of threats for 2025. This release </a:t>
            </a:r>
            <a:r>
              <a:rPr lang="en-GB" sz="1600">
                <a:effectLst/>
                <a:latin typeface="Arial" panose="020B0604020202020204" pitchFamily="34" charset="0"/>
                <a:ea typeface="Calibri" panose="020F0502020204030204" pitchFamily="34" charset="0"/>
                <a:cs typeface="Arial" panose="020B0604020202020204" pitchFamily="34" charset="0"/>
              </a:rPr>
              <a:t>highlighted issues that are influencing risk of exploitation, which local CSPs should be alert to:</a:t>
            </a:r>
          </a:p>
          <a:p>
            <a:pPr marL="285750" indent="-285750">
              <a:lnSpc>
                <a:spcPct val="115000"/>
              </a:lnSpc>
              <a:spcAft>
                <a:spcPts val="1000"/>
              </a:spcAft>
              <a:buFont typeface="Arial" panose="020B0604020202020204" pitchFamily="34" charset="0"/>
              <a:buChar char="•"/>
            </a:pPr>
            <a:r>
              <a:rPr lang="en-GB" sz="1600">
                <a:effectLst/>
                <a:latin typeface="Arial" panose="020B0604020202020204" pitchFamily="34" charset="0"/>
                <a:ea typeface="Calibri" panose="020F0502020204030204" pitchFamily="34" charset="0"/>
                <a:cs typeface="Arial" panose="020B0604020202020204" pitchFamily="34" charset="0"/>
              </a:rPr>
              <a:t>“Modern slavery refers to the exploitation of children and adults through slavery, servitude, or forced or compulsory labour” (NCA, 2025).</a:t>
            </a:r>
          </a:p>
          <a:p>
            <a:pPr marL="285750" indent="-285750">
              <a:lnSpc>
                <a:spcPct val="115000"/>
              </a:lnSpc>
              <a:spcAft>
                <a:spcPts val="1000"/>
              </a:spcAft>
              <a:buFont typeface="Arial" panose="020B0604020202020204" pitchFamily="34" charset="0"/>
              <a:buChar char="•"/>
            </a:pPr>
            <a:r>
              <a:rPr lang="en-GB" sz="1600">
                <a:effectLst/>
                <a:latin typeface="Arial" panose="020B0604020202020204" pitchFamily="34" charset="0"/>
                <a:ea typeface="Calibri" panose="020F0502020204030204" pitchFamily="34" charset="0"/>
                <a:cs typeface="Arial" panose="020B0604020202020204" pitchFamily="34" charset="0"/>
              </a:rPr>
              <a:t>The National Referral Mechanism </a:t>
            </a:r>
            <a:r>
              <a:rPr lang="en-GB" sz="1600">
                <a:ea typeface="Calibri" panose="020F0502020204030204" pitchFamily="34" charset="0"/>
                <a:cs typeface="Arial" panose="020B0604020202020204" pitchFamily="34" charset="0"/>
              </a:rPr>
              <a:t>(NRM) </a:t>
            </a:r>
            <a:r>
              <a:rPr lang="en-GB" sz="1600">
                <a:effectLst/>
                <a:latin typeface="Arial" panose="020B0604020202020204" pitchFamily="34" charset="0"/>
                <a:ea typeface="Calibri" panose="020F0502020204030204" pitchFamily="34" charset="0"/>
                <a:cs typeface="Arial" panose="020B0604020202020204" pitchFamily="34" charset="0"/>
              </a:rPr>
              <a:t>is a framework to identify potential victims of modern slavery and human trafficking and ensure they receive the appropriate support. In the year ending September 2024, 8,156 referrals were made to the NRM reporting exploitation entirely within the UK. Of these 8,156 referrals, 54% (4,415</a:t>
            </a:r>
            <a:r>
              <a:rPr lang="en-GB" sz="1600">
                <a:ea typeface="Calibri" panose="020F0502020204030204" pitchFamily="34" charset="0"/>
                <a:cs typeface="Arial" panose="020B0604020202020204" pitchFamily="34" charset="0"/>
              </a:rPr>
              <a:t>) </a:t>
            </a:r>
            <a:r>
              <a:rPr lang="en-GB" sz="1600">
                <a:effectLst/>
                <a:latin typeface="Arial" panose="020B0604020202020204" pitchFamily="34" charset="0"/>
                <a:ea typeface="Calibri" panose="020F0502020204030204" pitchFamily="34" charset="0"/>
                <a:cs typeface="Arial" panose="020B0604020202020204" pitchFamily="34" charset="0"/>
              </a:rPr>
              <a:t>were for UK nationals, and in 58% (4,697 of 8,156), the potential victim reported exploitation as a child </a:t>
            </a:r>
            <a:r>
              <a:rPr lang="en-GB" sz="1600">
                <a:ea typeface="Calibri" panose="020F0502020204030204" pitchFamily="34" charset="0"/>
                <a:cs typeface="Arial" panose="020B0604020202020204" pitchFamily="34" charset="0"/>
              </a:rPr>
              <a:t>(NCA, 2025).</a:t>
            </a:r>
          </a:p>
          <a:p>
            <a:pPr marL="285750" indent="-285750">
              <a:lnSpc>
                <a:spcPct val="115000"/>
              </a:lnSpc>
              <a:spcAft>
                <a:spcPts val="1000"/>
              </a:spcAft>
              <a:buFont typeface="Arial" panose="020B0604020202020204" pitchFamily="34" charset="0"/>
              <a:buChar char="•"/>
            </a:pPr>
            <a:r>
              <a:rPr lang="en-GB" sz="1600"/>
              <a:t>Adult victims are typically vulnerable due to debt and unemployment, and other economic factors. In some cases, victims are also vulnerable through factors such as homelessness, learning difficulties or disabilities, mental ill-health, or substance dependency or misuse. Similarly, these factors may also apply to child victims, who are also often vulnerable through their age, and factors such as family breakdown, persistent absence from school, and social isolation from peers.</a:t>
            </a:r>
          </a:p>
          <a:p>
            <a:pPr>
              <a:lnSpc>
                <a:spcPct val="115000"/>
              </a:lnSpc>
              <a:spcAft>
                <a:spcPts val="1000"/>
              </a:spcAft>
            </a:pPr>
            <a:r>
              <a:rPr lang="en-GB" sz="1600">
                <a:effectLst/>
                <a:latin typeface="Arial" panose="020B0604020202020204" pitchFamily="34" charset="0"/>
                <a:ea typeface="Calibri" panose="020F0502020204030204" pitchFamily="34" charset="0"/>
                <a:cs typeface="Arial" panose="020B0604020202020204" pitchFamily="34" charset="0"/>
              </a:rPr>
              <a:t>The CSP should also be aware </a:t>
            </a:r>
            <a:r>
              <a:rPr lang="en-GB" sz="1600">
                <a:ea typeface="Calibri" panose="020F0502020204030204" pitchFamily="34" charset="0"/>
                <a:cs typeface="Arial" panose="020B0604020202020204" pitchFamily="34" charset="0"/>
              </a:rPr>
              <a:t>of sectors in which work is often informal or short-term, such as agriculture, beauty services, construction, food processing and preparation, and hand car washes, are particularly vulnerable to labour exploitation.</a:t>
            </a:r>
            <a:endParaRPr lang="en-GB" sz="1600">
              <a:effectLst/>
              <a:latin typeface="Arial" panose="020B0604020202020204" pitchFamily="34" charset="0"/>
              <a:ea typeface="Calibri" panose="020F0502020204030204" pitchFamily="34" charset="0"/>
              <a:cs typeface="Arial" panose="020B0604020202020204" pitchFamily="34" charset="0"/>
            </a:endParaRPr>
          </a:p>
        </p:txBody>
      </p:sp>
      <p:sp>
        <p:nvSpPr>
          <p:cNvPr id="4" name="Action Button: Go Home 3" descr="Button for contents page">
            <a:hlinkClick r:id="rId3" action="ppaction://hlinksldjump" highlightClick="1"/>
            <a:extLst>
              <a:ext uri="{FF2B5EF4-FFF2-40B4-BE49-F238E27FC236}">
                <a16:creationId xmlns:a16="http://schemas.microsoft.com/office/drawing/2014/main" id="{391AA543-F5B2-3EA0-4E48-6F909DA03455}"/>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644751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F3A240-1776-44A6-9D57-1A569220B9F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11F3B50-641D-7C08-BC17-919E237CABCB}"/>
              </a:ext>
            </a:extLst>
          </p:cNvPr>
          <p:cNvSpPr>
            <a:spLocks noGrp="1"/>
          </p:cNvSpPr>
          <p:nvPr>
            <p:ph type="title"/>
          </p:nvPr>
        </p:nvSpPr>
        <p:spPr>
          <a:xfrm>
            <a:off x="252413" y="350583"/>
            <a:ext cx="10515600" cy="1214438"/>
          </a:xfrm>
        </p:spPr>
        <p:txBody>
          <a:bodyPr/>
          <a:lstStyle/>
          <a:p>
            <a:r>
              <a:rPr lang="en-GB"/>
              <a:t>8.8. Modern Slavery</a:t>
            </a:r>
          </a:p>
        </p:txBody>
      </p:sp>
      <p:sp>
        <p:nvSpPr>
          <p:cNvPr id="17" name="TextBox 16">
            <a:extLst>
              <a:ext uri="{FF2B5EF4-FFF2-40B4-BE49-F238E27FC236}">
                <a16:creationId xmlns:a16="http://schemas.microsoft.com/office/drawing/2014/main" id="{53885F4C-CF94-20DE-CDB8-B8C23C8E4594}"/>
              </a:ext>
            </a:extLst>
          </p:cNvPr>
          <p:cNvSpPr txBox="1"/>
          <p:nvPr/>
        </p:nvSpPr>
        <p:spPr>
          <a:xfrm>
            <a:off x="174172" y="1358179"/>
            <a:ext cx="11843656" cy="5084982"/>
          </a:xfrm>
          <a:prstGeom prst="rect">
            <a:avLst/>
          </a:prstGeom>
          <a:noFill/>
        </p:spPr>
        <p:txBody>
          <a:bodyPr wrap="square">
            <a:spAutoFit/>
          </a:bodyPr>
          <a:lstStyle/>
          <a:p>
            <a:pPr>
              <a:lnSpc>
                <a:spcPct val="115000"/>
              </a:lnSpc>
              <a:spcAft>
                <a:spcPts val="1000"/>
              </a:spcAft>
              <a:buNone/>
            </a:pPr>
            <a:r>
              <a:rPr lang="en-GB" sz="1600">
                <a:effectLst/>
                <a:latin typeface="Arial" panose="020B0604020202020204" pitchFamily="34" charset="0"/>
                <a:ea typeface="Calibri" panose="020F0502020204030204" pitchFamily="34" charset="0"/>
                <a:cs typeface="Arial" panose="020B0604020202020204" pitchFamily="34" charset="0"/>
              </a:rPr>
              <a:t>Whilst district level data is not available, data is available on the NRM referrals made where Cambridgeshire Constabulary was the first responder. The Cambridgeshire Constabulary police force area covers both Cambridgeshire and Peterborough. The latest end of year summary available is for 2024. </a:t>
            </a:r>
          </a:p>
          <a:p>
            <a:pPr marL="285750" indent="-285750">
              <a:lnSpc>
                <a:spcPct val="115000"/>
              </a:lnSpc>
              <a:spcAft>
                <a:spcPts val="1000"/>
              </a:spcAft>
              <a:buFont typeface="Arial" panose="020B0604020202020204" pitchFamily="34" charset="0"/>
              <a:buChar char="•"/>
            </a:pPr>
            <a:r>
              <a:rPr lang="en-GB" sz="1600">
                <a:effectLst/>
                <a:latin typeface="Arial" panose="020B0604020202020204" pitchFamily="34" charset="0"/>
                <a:ea typeface="Calibri" panose="020F0502020204030204" pitchFamily="34" charset="0"/>
                <a:cs typeface="Arial" panose="020B0604020202020204" pitchFamily="34" charset="0"/>
              </a:rPr>
              <a:t>Of the 63 NRM referrals made by Cambridgeshire Constabulary in 2024, more than three quarters were males, accounting for 76% of referrals, a similar proportion recorded in 2023 (77%).  </a:t>
            </a:r>
          </a:p>
          <a:p>
            <a:pPr marL="285750" lvl="0" indent="-285750">
              <a:lnSpc>
                <a:spcPct val="115000"/>
              </a:lnSpc>
              <a:spcAft>
                <a:spcPts val="800"/>
              </a:spcAft>
              <a:buFont typeface="Arial" panose="020B0604020202020204" pitchFamily="34" charset="0"/>
              <a:buChar char="•"/>
            </a:pPr>
            <a:r>
              <a:rPr lang="en-GB" sz="1600">
                <a:effectLst/>
                <a:latin typeface="Arial" panose="020B0604020202020204" pitchFamily="34" charset="0"/>
                <a:ea typeface="Calibri" panose="020F0502020204030204" pitchFamily="34" charset="0"/>
                <a:cs typeface="Arial" panose="020B0604020202020204" pitchFamily="34" charset="0"/>
              </a:rPr>
              <a:t>When looking at ages (at time of referral), 65% were adults (18 and over). Adult males accounted for almost half of the total referrals (48%).</a:t>
            </a:r>
          </a:p>
          <a:p>
            <a:pPr marL="285750" lvl="0" indent="-285750">
              <a:lnSpc>
                <a:spcPct val="115000"/>
              </a:lnSpc>
              <a:spcAft>
                <a:spcPts val="800"/>
              </a:spcAft>
              <a:buFont typeface="Arial" panose="020B0604020202020204" pitchFamily="34" charset="0"/>
              <a:buChar char="•"/>
            </a:pPr>
            <a:r>
              <a:rPr lang="en-GB" sz="1600">
                <a:effectLst/>
                <a:latin typeface="Arial" panose="020B0604020202020204" pitchFamily="34" charset="0"/>
                <a:ea typeface="Calibri" panose="020F0502020204030204" pitchFamily="34" charset="0"/>
                <a:cs typeface="Arial" panose="020B0604020202020204" pitchFamily="34" charset="0"/>
              </a:rPr>
              <a:t>Almost half of referrals were from the UK (54%). The next most common nationalities were Albanian (8%), and Vietnamese (8%).</a:t>
            </a:r>
          </a:p>
          <a:p>
            <a:pPr marL="285750" lvl="0" indent="-285750">
              <a:lnSpc>
                <a:spcPct val="115000"/>
              </a:lnSpc>
              <a:spcAft>
                <a:spcPts val="800"/>
              </a:spcAft>
              <a:buFont typeface="Arial" panose="020B0604020202020204" pitchFamily="34" charset="0"/>
              <a:buChar char="•"/>
            </a:pPr>
            <a:r>
              <a:rPr lang="en-GB" sz="1600">
                <a:effectLst/>
                <a:latin typeface="Arial" panose="020B0604020202020204" pitchFamily="34" charset="0"/>
                <a:ea typeface="Calibri" panose="020F0502020204030204" pitchFamily="34" charset="0"/>
                <a:cs typeface="Arial" panose="020B0604020202020204" pitchFamily="34" charset="0"/>
              </a:rPr>
              <a:t>The most common exploitation type was “criminal exploitation” (56%).</a:t>
            </a:r>
          </a:p>
          <a:p>
            <a:pPr marL="285750" lvl="0" indent="-285750">
              <a:lnSpc>
                <a:spcPct val="115000"/>
              </a:lnSpc>
              <a:spcAft>
                <a:spcPts val="800"/>
              </a:spcAft>
              <a:buFont typeface="Arial" panose="020B0604020202020204" pitchFamily="34" charset="0"/>
              <a:buChar char="•"/>
            </a:pPr>
            <a:r>
              <a:rPr lang="en-GB" sz="1600">
                <a:effectLst/>
                <a:latin typeface="Arial" panose="020B0604020202020204" pitchFamily="34" charset="0"/>
                <a:ea typeface="Calibri" panose="020F0502020204030204" pitchFamily="34" charset="0"/>
                <a:cs typeface="Arial" panose="020B0604020202020204" pitchFamily="34" charset="0"/>
              </a:rPr>
              <a:t>The next most common exploitation type was “labour and criminal exploitation” (16%).</a:t>
            </a:r>
          </a:p>
          <a:p>
            <a:pPr>
              <a:lnSpc>
                <a:spcPct val="115000"/>
              </a:lnSpc>
              <a:spcAft>
                <a:spcPts val="800"/>
              </a:spcAft>
              <a:buNone/>
            </a:pPr>
            <a:r>
              <a:rPr lang="en-GB" sz="1600">
                <a:effectLst/>
                <a:latin typeface="Arial" panose="020B0604020202020204" pitchFamily="34" charset="0"/>
                <a:ea typeface="Calibri" panose="020F0502020204030204" pitchFamily="34" charset="0"/>
                <a:cs typeface="Arial" panose="020B0604020202020204" pitchFamily="34" charset="0"/>
              </a:rPr>
              <a:t>Of the 63 referrals where Cambridgeshire Constabulary were first responders, 89% were investigated by Cambridgeshire Constabulary, this is 56 referrals. In total, Cambridgeshire Constabulary investigated 159 referrals; in 2024, there were no referrals from Fenland District Council in this year.</a:t>
            </a:r>
          </a:p>
          <a:p>
            <a:pPr>
              <a:lnSpc>
                <a:spcPct val="115000"/>
              </a:lnSpc>
              <a:spcAft>
                <a:spcPts val="800"/>
              </a:spcAft>
              <a:buNone/>
            </a:pPr>
            <a:r>
              <a:rPr lang="en-GB" sz="1600">
                <a:effectLst/>
                <a:latin typeface="Arial" panose="020B0604020202020204" pitchFamily="34" charset="0"/>
                <a:ea typeface="Calibri" panose="020F0502020204030204" pitchFamily="34" charset="0"/>
                <a:cs typeface="Arial" panose="020B0604020202020204" pitchFamily="34" charset="0"/>
              </a:rPr>
              <a:t>(Home Office, 2025a; Home Office, 2025b).</a:t>
            </a:r>
          </a:p>
        </p:txBody>
      </p:sp>
      <p:sp>
        <p:nvSpPr>
          <p:cNvPr id="4" name="Action Button: Go Home 3" descr="Button for contents page">
            <a:hlinkClick r:id="rId3" action="ppaction://hlinksldjump" highlightClick="1"/>
            <a:extLst>
              <a:ext uri="{FF2B5EF4-FFF2-40B4-BE49-F238E27FC236}">
                <a16:creationId xmlns:a16="http://schemas.microsoft.com/office/drawing/2014/main" id="{0E0B7BBB-CCA2-EA15-18CD-FD770410B5A1}"/>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032514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F93606-17FA-876A-539E-0D40F74517E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C0604D0-B41A-40DE-A86C-F0D6E94E8F57}"/>
              </a:ext>
            </a:extLst>
          </p:cNvPr>
          <p:cNvSpPr>
            <a:spLocks noGrp="1"/>
          </p:cNvSpPr>
          <p:nvPr>
            <p:ph type="title"/>
          </p:nvPr>
        </p:nvSpPr>
        <p:spPr>
          <a:xfrm>
            <a:off x="328613" y="365876"/>
            <a:ext cx="10515600" cy="1214438"/>
          </a:xfrm>
        </p:spPr>
        <p:txBody>
          <a:bodyPr/>
          <a:lstStyle/>
          <a:p>
            <a:r>
              <a:rPr lang="en-GB"/>
              <a:t>8.8. Modern Slavery</a:t>
            </a:r>
          </a:p>
        </p:txBody>
      </p:sp>
      <p:sp>
        <p:nvSpPr>
          <p:cNvPr id="5" name="TextBox 4">
            <a:extLst>
              <a:ext uri="{FF2B5EF4-FFF2-40B4-BE49-F238E27FC236}">
                <a16:creationId xmlns:a16="http://schemas.microsoft.com/office/drawing/2014/main" id="{8B1A10CB-214B-155B-F051-FA0C9F8AD225}"/>
              </a:ext>
            </a:extLst>
          </p:cNvPr>
          <p:cNvSpPr txBox="1"/>
          <p:nvPr/>
        </p:nvSpPr>
        <p:spPr>
          <a:xfrm>
            <a:off x="174172" y="1516167"/>
            <a:ext cx="7315199" cy="58477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600" b="1">
                <a:solidFill>
                  <a:schemeClr val="tx1"/>
                </a:solidFill>
                <a:latin typeface="Arial" panose="020B0604020202020204" pitchFamily="34" charset="0"/>
                <a:cs typeface="Arial" panose="020B0604020202020204" pitchFamily="34" charset="0"/>
              </a:rPr>
              <a:t>Figure 10: Police recorded modern slavery offences by district, 2021 to 2025</a:t>
            </a:r>
            <a:endParaRPr lang="en-GB" sz="2000" b="1">
              <a:solidFill>
                <a:schemeClr val="tx1"/>
              </a:solidFill>
            </a:endParaRPr>
          </a:p>
        </p:txBody>
      </p:sp>
      <p:sp>
        <p:nvSpPr>
          <p:cNvPr id="3" name="TextBox 2">
            <a:extLst>
              <a:ext uri="{FF2B5EF4-FFF2-40B4-BE49-F238E27FC236}">
                <a16:creationId xmlns:a16="http://schemas.microsoft.com/office/drawing/2014/main" id="{62317CAF-2CFF-F23B-0041-9628BC67B3E7}"/>
              </a:ext>
            </a:extLst>
          </p:cNvPr>
          <p:cNvSpPr txBox="1"/>
          <p:nvPr/>
        </p:nvSpPr>
        <p:spPr>
          <a:xfrm>
            <a:off x="7727043" y="2721058"/>
            <a:ext cx="4176485" cy="1815882"/>
          </a:xfrm>
          <a:prstGeom prst="rect">
            <a:avLst/>
          </a:prstGeom>
          <a:noFill/>
        </p:spPr>
        <p:txBody>
          <a:bodyPr wrap="square" rtlCol="0">
            <a:spAutoFit/>
          </a:bodyPr>
          <a:lstStyle/>
          <a:p>
            <a:pPr marL="285750" indent="-285750">
              <a:buFont typeface="Arial" panose="020B0604020202020204" pitchFamily="34" charset="0"/>
              <a:buChar char="•"/>
            </a:pPr>
            <a:r>
              <a:rPr lang="en-GB" sz="1600"/>
              <a:t>The total number of modern slavery offences in Cambridgeshire was 52 offences. This is a 79% increase on the previous year. </a:t>
            </a:r>
          </a:p>
          <a:p>
            <a:pPr marL="285750" indent="-285750">
              <a:buFont typeface="Arial" panose="020B0604020202020204" pitchFamily="34" charset="0"/>
              <a:buChar char="•"/>
            </a:pPr>
            <a:endParaRPr lang="en-GB" sz="1600"/>
          </a:p>
          <a:p>
            <a:pPr marL="285750" indent="-285750">
              <a:buFont typeface="Arial" panose="020B0604020202020204" pitchFamily="34" charset="0"/>
              <a:buChar char="•"/>
            </a:pPr>
            <a:r>
              <a:rPr lang="en-GB" sz="1600"/>
              <a:t>There was 1 modern slavery offence in East Cambridgeshire in 2025.</a:t>
            </a:r>
          </a:p>
        </p:txBody>
      </p:sp>
      <p:sp>
        <p:nvSpPr>
          <p:cNvPr id="4" name="TextBox 3">
            <a:extLst>
              <a:ext uri="{FF2B5EF4-FFF2-40B4-BE49-F238E27FC236}">
                <a16:creationId xmlns:a16="http://schemas.microsoft.com/office/drawing/2014/main" id="{A1254379-0358-2705-E2F1-8335730AB08F}"/>
              </a:ext>
            </a:extLst>
          </p:cNvPr>
          <p:cNvSpPr txBox="1"/>
          <p:nvPr/>
        </p:nvSpPr>
        <p:spPr bwMode="auto">
          <a:xfrm>
            <a:off x="107042" y="6553200"/>
            <a:ext cx="9405257" cy="215900"/>
          </a:xfrm>
          <a:prstGeom prst="rect">
            <a:avLst/>
          </a:prstGeom>
          <a:noFill/>
          <a:ln>
            <a:noFill/>
          </a:ln>
        </p:spPr>
        <p:txBody>
          <a:bodyPr vert="horz" wrap="square" lIns="0" tIns="0" rIns="0" bIns="0" numCol="1" anchor="b" anchorCtr="0" compatLnSpc="1">
            <a:prstTxWarp prst="textNoShape">
              <a:avLst/>
            </a:prstTxWarp>
            <a:normAutofit fontScale="92500" lnSpcReduction="20000"/>
          </a:bodyPr>
          <a:lstStyle/>
          <a:p>
            <a:pPr eaLnBrk="1" hangingPunct="1">
              <a:lnSpc>
                <a:spcPct val="90000"/>
              </a:lnSpc>
              <a:spcBef>
                <a:spcPts val="1000"/>
              </a:spcBef>
            </a:pPr>
            <a:r>
              <a:rPr lang="en-US" sz="1100" kern="1200">
                <a:latin typeface="+mn-lt"/>
                <a:ea typeface="+mn-ea"/>
                <a:cs typeface="+mn-cs"/>
              </a:rPr>
              <a:t>Note: Chart has been produced by </a:t>
            </a:r>
            <a:r>
              <a:rPr lang="en-US" sz="1100"/>
              <a:t>Cambridgeshire County Council’s </a:t>
            </a:r>
            <a:r>
              <a:rPr lang="en-GB" sz="1100"/>
              <a:t>Communities and Demography PI Team</a:t>
            </a:r>
            <a:r>
              <a:rPr lang="en-US" sz="1100"/>
              <a:t>, </a:t>
            </a:r>
            <a:r>
              <a:rPr lang="en-US" sz="1100" kern="1200">
                <a:latin typeface="+mn-lt"/>
                <a:ea typeface="+mn-ea"/>
                <a:cs typeface="+mn-cs"/>
              </a:rPr>
              <a:t>using data provided by Cambridgeshire Constabulary CADET.</a:t>
            </a:r>
          </a:p>
        </p:txBody>
      </p:sp>
      <p:sp>
        <p:nvSpPr>
          <p:cNvPr id="7" name="Action Button: Go Home 6" descr="Button for contents page">
            <a:hlinkClick r:id="rId3" action="ppaction://hlinksldjump" highlightClick="1"/>
            <a:extLst>
              <a:ext uri="{FF2B5EF4-FFF2-40B4-BE49-F238E27FC236}">
                <a16:creationId xmlns:a16="http://schemas.microsoft.com/office/drawing/2014/main" id="{76BE5087-DAC7-B9F7-67A2-8A0433C57575}"/>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descr="Horizontal bar chart detailing modern slavery offences by district between 2021 and 2025. The counts for East Cambridgeshire between 2021 and 2025 are as follows:&#10;2021 - 1&#10;2022 - 0&#10;2023 - 2&#10;2024 - 1&#10;2025 - 1&#10;In 2025, counts for the other districts were as follows:&#10;Cambridge - 6&#10;Fenland - 7&#10;Huntingdonshire - 9 &#10;Peterborough - 25&#10;South Cambridgeshire - 4">
            <a:extLst>
              <a:ext uri="{FF2B5EF4-FFF2-40B4-BE49-F238E27FC236}">
                <a16:creationId xmlns:a16="http://schemas.microsoft.com/office/drawing/2014/main" id="{BDC9A88B-E62A-1B8A-6618-F4EA974A94AF}"/>
              </a:ext>
            </a:extLst>
          </p:cNvPr>
          <p:cNvPicPr>
            <a:picLocks noChangeAspect="1"/>
          </p:cNvPicPr>
          <p:nvPr/>
        </p:nvPicPr>
        <p:blipFill>
          <a:blip r:embed="rId4"/>
          <a:stretch>
            <a:fillRect/>
          </a:stretch>
        </p:blipFill>
        <p:spPr>
          <a:xfrm>
            <a:off x="174172" y="2100942"/>
            <a:ext cx="7315199" cy="3950603"/>
          </a:xfrm>
          <a:prstGeom prst="rect">
            <a:avLst/>
          </a:prstGeom>
        </p:spPr>
      </p:pic>
    </p:spTree>
    <p:extLst>
      <p:ext uri="{BB962C8B-B14F-4D97-AF65-F5344CB8AC3E}">
        <p14:creationId xmlns:p14="http://schemas.microsoft.com/office/powerpoint/2010/main" val="16863500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7A69A6-FD93-A473-F0DF-817FCEAAC5C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D554701-D7E0-6DBA-7314-3AD2876D7D52}"/>
              </a:ext>
            </a:extLst>
          </p:cNvPr>
          <p:cNvSpPr>
            <a:spLocks noGrp="1"/>
          </p:cNvSpPr>
          <p:nvPr>
            <p:ph type="title"/>
          </p:nvPr>
        </p:nvSpPr>
        <p:spPr>
          <a:xfrm>
            <a:off x="293914" y="348343"/>
            <a:ext cx="10515600" cy="803888"/>
          </a:xfrm>
        </p:spPr>
        <p:txBody>
          <a:bodyPr/>
          <a:lstStyle/>
          <a:p>
            <a:r>
              <a:rPr lang="en-GB"/>
              <a:t>8.9. County Lines</a:t>
            </a:r>
          </a:p>
        </p:txBody>
      </p:sp>
      <p:sp>
        <p:nvSpPr>
          <p:cNvPr id="5" name="TextBox 4">
            <a:extLst>
              <a:ext uri="{FF2B5EF4-FFF2-40B4-BE49-F238E27FC236}">
                <a16:creationId xmlns:a16="http://schemas.microsoft.com/office/drawing/2014/main" id="{21386288-08F6-9A38-5A9F-D930ED7D69E1}"/>
              </a:ext>
            </a:extLst>
          </p:cNvPr>
          <p:cNvSpPr txBox="1"/>
          <p:nvPr/>
        </p:nvSpPr>
        <p:spPr>
          <a:xfrm>
            <a:off x="239486" y="1358936"/>
            <a:ext cx="5685804" cy="83099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600" b="1">
                <a:solidFill>
                  <a:schemeClr val="tx1"/>
                </a:solidFill>
                <a:latin typeface="Arial" panose="020B0604020202020204" pitchFamily="34" charset="0"/>
                <a:cs typeface="Arial" panose="020B0604020202020204" pitchFamily="34" charset="0"/>
              </a:rPr>
              <a:t>Figure 11: Number of NRM referrals flagged nationally as county lines, by age group at exploitation and gender, 2017 to 2024</a:t>
            </a:r>
            <a:endParaRPr lang="en-GB" sz="2000" b="1">
              <a:solidFill>
                <a:schemeClr val="tx1"/>
              </a:solidFill>
            </a:endParaRPr>
          </a:p>
        </p:txBody>
      </p:sp>
      <p:sp>
        <p:nvSpPr>
          <p:cNvPr id="6" name="TextBox 5">
            <a:extLst>
              <a:ext uri="{FF2B5EF4-FFF2-40B4-BE49-F238E27FC236}">
                <a16:creationId xmlns:a16="http://schemas.microsoft.com/office/drawing/2014/main" id="{46862261-C66F-7E2A-85FD-97364BE80467}"/>
              </a:ext>
            </a:extLst>
          </p:cNvPr>
          <p:cNvSpPr txBox="1"/>
          <p:nvPr/>
        </p:nvSpPr>
        <p:spPr>
          <a:xfrm>
            <a:off x="6096000" y="1152231"/>
            <a:ext cx="5856514" cy="5616922"/>
          </a:xfrm>
          <a:prstGeom prst="rect">
            <a:avLst/>
          </a:prstGeom>
          <a:noFill/>
        </p:spPr>
        <p:txBody>
          <a:bodyPr wrap="square" rtlCol="0">
            <a:spAutoFit/>
          </a:bodyPr>
          <a:lstStyle/>
          <a:p>
            <a:pPr marL="285750" indent="-285750">
              <a:buFont typeface="Arial" panose="020B0604020202020204" pitchFamily="34" charset="0"/>
              <a:buChar char="•"/>
            </a:pPr>
            <a:r>
              <a:rPr lang="en-GB" sz="1500">
                <a:latin typeface="Arial" panose="020B0604020202020204" pitchFamily="34" charset="0"/>
                <a:cs typeface="Arial" panose="020B0604020202020204" pitchFamily="34" charset="0"/>
              </a:rPr>
              <a:t>The latest strategic assessment published by the National Crime Agency (NCA)  indicates that exploitation linked to criminal activity constitutes a significant proportion of the exploitation types reported in the UK</a:t>
            </a:r>
            <a:r>
              <a:rPr lang="en-GB" sz="1500">
                <a:cs typeface="Arial" panose="020B0604020202020204" pitchFamily="34" charset="0"/>
              </a:rPr>
              <a:t>. In the YE September 2024, 65% of referrals were for exploitation in criminal activity.</a:t>
            </a:r>
          </a:p>
          <a:p>
            <a:pPr marL="285750" indent="-285750">
              <a:buFont typeface="Arial" panose="020B0604020202020204" pitchFamily="34" charset="0"/>
              <a:buChar char="•"/>
            </a:pPr>
            <a:endParaRPr lang="en-GB" sz="15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500">
                <a:latin typeface="Arial" panose="020B0604020202020204" pitchFamily="34" charset="0"/>
                <a:cs typeface="Arial" panose="020B0604020202020204" pitchFamily="34" charset="0"/>
              </a:rPr>
              <a:t>Exploitation in criminal activity occurs when victims are coerced, forced, or otherwise compelled to commit crime, often in drug offences such as cannabis cultivation or distribution via county lines. (NCA, 2025).</a:t>
            </a:r>
            <a:endParaRPr lang="en-GB" sz="1500">
              <a:cs typeface="Arial" panose="020B0604020202020204" pitchFamily="34" charset="0"/>
            </a:endParaRPr>
          </a:p>
          <a:p>
            <a:pPr marL="285750" indent="-285750">
              <a:buFont typeface="Arial" panose="020B0604020202020204" pitchFamily="34" charset="0"/>
              <a:buChar char="•"/>
            </a:pPr>
            <a:endParaRPr lang="en-GB" sz="1500">
              <a:cs typeface="Arial" panose="020B0604020202020204" pitchFamily="34" charset="0"/>
            </a:endParaRPr>
          </a:p>
          <a:p>
            <a:pPr marL="285750" indent="-285750">
              <a:buFont typeface="Arial" panose="020B0604020202020204" pitchFamily="34" charset="0"/>
              <a:buChar char="•"/>
            </a:pPr>
            <a:r>
              <a:rPr lang="en-GB" sz="1500">
                <a:cs typeface="Arial" panose="020B0604020202020204" pitchFamily="34" charset="0"/>
              </a:rPr>
              <a:t>County Lines refers to a model of offending whereby gangs and organised crime groups move drugs into supply areas within the UK via the exploitation of vulnerable individuals. These individuals are recruited and coerced into the drug supply chain (NCA, 2019).</a:t>
            </a:r>
          </a:p>
          <a:p>
            <a:pPr marL="285750" indent="-285750">
              <a:buFont typeface="Arial" panose="020B0604020202020204" pitchFamily="34" charset="0"/>
              <a:buChar char="•"/>
            </a:pPr>
            <a:endParaRPr lang="en-GB" sz="15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500">
                <a:latin typeface="Arial" panose="020B0604020202020204" pitchFamily="34" charset="0"/>
                <a:cs typeface="Arial" panose="020B0604020202020204" pitchFamily="34" charset="0"/>
              </a:rPr>
              <a:t>The NRM referral system flags referrals that relate to county lines. In 2024, nationally, 10% of all referrals received were flagged as county lines. The majority of these referrals were for male children (76%), as shown in Figure 24, this cohort have consistently accounted for the majority of county lines flagged referrals (Home Office, 2025a). </a:t>
            </a:r>
          </a:p>
          <a:p>
            <a:pPr marL="171450" indent="-171450">
              <a:buFont typeface="Arial" panose="020B0604020202020204" pitchFamily="34" charset="0"/>
              <a:buChar char="•"/>
            </a:pPr>
            <a:endParaRPr lang="en-GB" sz="1400">
              <a:latin typeface="Arial" panose="020B0604020202020204" pitchFamily="34" charset="0"/>
              <a:cs typeface="Arial" panose="020B0604020202020204" pitchFamily="34" charset="0"/>
            </a:endParaRPr>
          </a:p>
        </p:txBody>
      </p:sp>
      <p:pic>
        <p:nvPicPr>
          <p:cNvPr id="8" name="Picture 7" descr="A column chart, with columns by age and gender of victim, for each year between 2017 and 2024. Male children account for the largest number of referrals each year, increasing between 2017 and 2022, with a decrease in 2023.">
            <a:extLst>
              <a:ext uri="{FF2B5EF4-FFF2-40B4-BE49-F238E27FC236}">
                <a16:creationId xmlns:a16="http://schemas.microsoft.com/office/drawing/2014/main" id="{C08BC3E9-AA58-91C8-EA13-F1A16688EA2A}"/>
              </a:ext>
            </a:extLst>
          </p:cNvPr>
          <p:cNvPicPr>
            <a:picLocks noChangeAspect="1"/>
          </p:cNvPicPr>
          <p:nvPr/>
        </p:nvPicPr>
        <p:blipFill>
          <a:blip r:embed="rId3"/>
          <a:stretch>
            <a:fillRect/>
          </a:stretch>
        </p:blipFill>
        <p:spPr>
          <a:xfrm>
            <a:off x="239486" y="2177068"/>
            <a:ext cx="5685803" cy="3737595"/>
          </a:xfrm>
          <a:prstGeom prst="rect">
            <a:avLst/>
          </a:prstGeom>
          <a:ln>
            <a:solidFill>
              <a:schemeClr val="tx1">
                <a:lumMod val="50000"/>
                <a:lumOff val="50000"/>
              </a:schemeClr>
            </a:solidFill>
          </a:ln>
        </p:spPr>
      </p:pic>
      <p:sp>
        <p:nvSpPr>
          <p:cNvPr id="3" name="Rectangle 1">
            <a:extLst>
              <a:ext uri="{FF2B5EF4-FFF2-40B4-BE49-F238E27FC236}">
                <a16:creationId xmlns:a16="http://schemas.microsoft.com/office/drawing/2014/main" id="{298D1DD0-18B9-52C2-276A-F0C72DB3D2F6}"/>
              </a:ext>
            </a:extLst>
          </p:cNvPr>
          <p:cNvSpPr>
            <a:spLocks noChangeArrowheads="1"/>
          </p:cNvSpPr>
          <p:nvPr/>
        </p:nvSpPr>
        <p:spPr bwMode="auto">
          <a:xfrm>
            <a:off x="239485" y="5914663"/>
            <a:ext cx="568580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Source: Figure 8 in Modern Slavery end of year summary 2024 report (Home Office, 2025a). </a:t>
            </a:r>
            <a:endParaRPr kumimoji="0" lang="en-GB"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Note: See technical notes for NRM data in section A.7. NRM referrals.</a:t>
            </a: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7" name="Action Button: Go Home 6" descr="Button for contents page">
            <a:hlinkClick r:id="rId4" action="ppaction://hlinksldjump" highlightClick="1"/>
            <a:extLst>
              <a:ext uri="{FF2B5EF4-FFF2-40B4-BE49-F238E27FC236}">
                <a16:creationId xmlns:a16="http://schemas.microsoft.com/office/drawing/2014/main" id="{79370ED5-5B9C-A65F-F3C9-F66B5B5A0B4B}"/>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617030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220154-C50A-1F56-1D9B-4F566E9A026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B23EF1D-81ED-18DB-5723-969F28ADB120}"/>
              </a:ext>
            </a:extLst>
          </p:cNvPr>
          <p:cNvSpPr>
            <a:spLocks noGrp="1"/>
          </p:cNvSpPr>
          <p:nvPr>
            <p:ph type="title"/>
          </p:nvPr>
        </p:nvSpPr>
        <p:spPr>
          <a:xfrm>
            <a:off x="317727" y="407136"/>
            <a:ext cx="10515600" cy="1214438"/>
          </a:xfrm>
        </p:spPr>
        <p:txBody>
          <a:bodyPr/>
          <a:lstStyle/>
          <a:p>
            <a:r>
              <a:rPr lang="en-GB"/>
              <a:t>8.10. Child Sexual Exploitation (CSE)</a:t>
            </a:r>
          </a:p>
        </p:txBody>
      </p:sp>
      <p:sp>
        <p:nvSpPr>
          <p:cNvPr id="5" name="TextBox 4">
            <a:extLst>
              <a:ext uri="{FF2B5EF4-FFF2-40B4-BE49-F238E27FC236}">
                <a16:creationId xmlns:a16="http://schemas.microsoft.com/office/drawing/2014/main" id="{7B7C4E27-2147-1683-96EB-9D88E156022A}"/>
              </a:ext>
            </a:extLst>
          </p:cNvPr>
          <p:cNvSpPr txBox="1"/>
          <p:nvPr/>
        </p:nvSpPr>
        <p:spPr>
          <a:xfrm>
            <a:off x="141515" y="1683228"/>
            <a:ext cx="6875511" cy="58477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600" b="1">
                <a:solidFill>
                  <a:schemeClr val="tx1"/>
                </a:solidFill>
                <a:latin typeface="Arial" panose="020B0604020202020204" pitchFamily="34" charset="0"/>
                <a:cs typeface="Arial" panose="020B0604020202020204" pitchFamily="34" charset="0"/>
              </a:rPr>
              <a:t>Figure 12: Annual trend of police recorded CSE offences in Cambridgeshire by district, 2022 to 2025</a:t>
            </a:r>
            <a:endParaRPr lang="en-GB" sz="2000" b="1">
              <a:solidFill>
                <a:schemeClr val="tx1"/>
              </a:solidFill>
            </a:endParaRPr>
          </a:p>
        </p:txBody>
      </p:sp>
      <p:sp>
        <p:nvSpPr>
          <p:cNvPr id="6" name="TextBox 5">
            <a:extLst>
              <a:ext uri="{FF2B5EF4-FFF2-40B4-BE49-F238E27FC236}">
                <a16:creationId xmlns:a16="http://schemas.microsoft.com/office/drawing/2014/main" id="{2C009547-7DE4-C7CC-9E7C-FBA7B73B4FCB}"/>
              </a:ext>
            </a:extLst>
          </p:cNvPr>
          <p:cNvSpPr txBox="1"/>
          <p:nvPr/>
        </p:nvSpPr>
        <p:spPr>
          <a:xfrm>
            <a:off x="7429500" y="1690688"/>
            <a:ext cx="4620985" cy="4524315"/>
          </a:xfrm>
          <a:prstGeom prst="rect">
            <a:avLst/>
          </a:prstGeom>
          <a:noFill/>
        </p:spPr>
        <p:txBody>
          <a:bodyPr wrap="square" rtlCol="0">
            <a:spAutoFit/>
          </a:bodyPr>
          <a:lstStyle/>
          <a:p>
            <a:pPr marL="171450" indent="-171450">
              <a:buFont typeface="Arial" panose="020B0604020202020204" pitchFamily="34" charset="0"/>
              <a:buChar char="•"/>
            </a:pPr>
            <a:r>
              <a:rPr lang="en-GB" sz="1600"/>
              <a:t>CSE is a marker that can be applied to any offence that fits the criteria for CSE by police. It is worth noting that like other markers that can be applied there is a potential level of inconsistency in the application of the marker. It would be worth investigating how reliable the marker is as an accurate reflection of CSE crimes within the local police data.</a:t>
            </a:r>
          </a:p>
          <a:p>
            <a:pPr marL="171450" indent="-171450">
              <a:buFont typeface="Arial" panose="020B0604020202020204" pitchFamily="34" charset="0"/>
              <a:buChar char="•"/>
            </a:pPr>
            <a:endParaRPr lang="en-GB" sz="1600">
              <a:solidFill>
                <a:srgbClr val="FF0000"/>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600">
                <a:cs typeface="Arial" panose="020B0604020202020204" pitchFamily="34" charset="0"/>
              </a:rPr>
              <a:t>I</a:t>
            </a:r>
            <a:r>
              <a:rPr lang="en-GB" sz="1600">
                <a:latin typeface="Arial" panose="020B0604020202020204" pitchFamily="34" charset="0"/>
                <a:cs typeface="Arial" panose="020B0604020202020204" pitchFamily="34" charset="0"/>
              </a:rPr>
              <a:t>n the last year, CSE offences in East Cambridgeshire have increased (+65%, +</a:t>
            </a:r>
            <a:r>
              <a:rPr lang="en-GB" sz="1600">
                <a:cs typeface="Arial" panose="020B0604020202020204" pitchFamily="34" charset="0"/>
              </a:rPr>
              <a:t>17</a:t>
            </a:r>
            <a:r>
              <a:rPr lang="en-GB" sz="1600">
                <a:latin typeface="Arial" panose="020B0604020202020204" pitchFamily="34" charset="0"/>
                <a:cs typeface="Arial" panose="020B0604020202020204" pitchFamily="34" charset="0"/>
              </a:rPr>
              <a:t> offences). This is a higher percentage increase than the county-wide picture; Cambridgeshire CSE offences increased by 3% between 2024 and 2025 (+7 offences).</a:t>
            </a:r>
          </a:p>
          <a:p>
            <a:pPr marL="171450" indent="-171450">
              <a:buFont typeface="Arial" panose="020B0604020202020204" pitchFamily="34" charset="0"/>
              <a:buChar char="•"/>
            </a:pPr>
            <a:endParaRPr lang="en-GB" sz="160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sz="160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sz="160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066C157C-8537-2D0C-765A-8930BD5FADD8}"/>
              </a:ext>
            </a:extLst>
          </p:cNvPr>
          <p:cNvSpPr txBox="1"/>
          <p:nvPr/>
        </p:nvSpPr>
        <p:spPr bwMode="auto">
          <a:xfrm>
            <a:off x="107042" y="6553200"/>
            <a:ext cx="9405257" cy="215900"/>
          </a:xfrm>
          <a:prstGeom prst="rect">
            <a:avLst/>
          </a:prstGeom>
          <a:noFill/>
          <a:ln>
            <a:noFill/>
          </a:ln>
        </p:spPr>
        <p:txBody>
          <a:bodyPr vert="horz" wrap="square" lIns="0" tIns="0" rIns="0" bIns="0" numCol="1" anchor="b" anchorCtr="0" compatLnSpc="1">
            <a:prstTxWarp prst="textNoShape">
              <a:avLst/>
            </a:prstTxWarp>
            <a:normAutofit fontScale="92500"/>
          </a:bodyPr>
          <a:lstStyle/>
          <a:p>
            <a:pPr eaLnBrk="1" hangingPunct="1">
              <a:lnSpc>
                <a:spcPct val="90000"/>
              </a:lnSpc>
              <a:spcBef>
                <a:spcPts val="1000"/>
              </a:spcBef>
            </a:pPr>
            <a:r>
              <a:rPr lang="en-US" sz="1100" kern="1200">
                <a:latin typeface="+mn-lt"/>
                <a:ea typeface="+mn-ea"/>
                <a:cs typeface="+mn-cs"/>
              </a:rPr>
              <a:t>Note: Chart has been produced by </a:t>
            </a:r>
            <a:r>
              <a:rPr lang="en-US" sz="1100"/>
              <a:t>Cambridgeshire County Council’s </a:t>
            </a:r>
            <a:r>
              <a:rPr lang="en-GB" sz="1100"/>
              <a:t>Communities and Demography PI Team</a:t>
            </a:r>
            <a:r>
              <a:rPr lang="en-US" sz="1100"/>
              <a:t>, </a:t>
            </a:r>
            <a:r>
              <a:rPr lang="en-US" sz="1100" kern="1200">
                <a:latin typeface="+mn-lt"/>
                <a:ea typeface="+mn-ea"/>
                <a:cs typeface="+mn-cs"/>
              </a:rPr>
              <a:t>using data provided by Cambridgeshire Constabulary.</a:t>
            </a:r>
          </a:p>
        </p:txBody>
      </p:sp>
      <p:sp>
        <p:nvSpPr>
          <p:cNvPr id="8" name="Action Button: Go Home 7" descr="Button for contents page">
            <a:hlinkClick r:id="rId3" action="ppaction://hlinksldjump" highlightClick="1"/>
            <a:extLst>
              <a:ext uri="{FF2B5EF4-FFF2-40B4-BE49-F238E27FC236}">
                <a16:creationId xmlns:a16="http://schemas.microsoft.com/office/drawing/2014/main" id="{29EAAAE1-0738-BB32-C92C-A3FC83E08297}"/>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Stacked column chart detailing child sexual exploitation offences by district between 2022 and 2025. The counts for East Cambridgeshire between 2022 and 2025 are as follows:&#10;2022 - 52&#10;2023 - 40&#10;2024 - 26&#10;2025 - 43&#10;The counts for other Cambridgeshire districts in 2025 are as follows:&#10;Cambridge - 57&#10;Fenland - 66&#10;Huntingdonshire - 69&#10;South Cambridgeshire - 48">
            <a:extLst>
              <a:ext uri="{FF2B5EF4-FFF2-40B4-BE49-F238E27FC236}">
                <a16:creationId xmlns:a16="http://schemas.microsoft.com/office/drawing/2014/main" id="{C6DA3EFA-9980-C1F1-1F6F-BA56F41F0E47}"/>
              </a:ext>
            </a:extLst>
          </p:cNvPr>
          <p:cNvPicPr>
            <a:picLocks noChangeAspect="1"/>
          </p:cNvPicPr>
          <p:nvPr/>
        </p:nvPicPr>
        <p:blipFill>
          <a:blip r:embed="rId4"/>
          <a:stretch>
            <a:fillRect/>
          </a:stretch>
        </p:blipFill>
        <p:spPr>
          <a:xfrm>
            <a:off x="141515" y="2329657"/>
            <a:ext cx="6875511" cy="3122588"/>
          </a:xfrm>
          <a:prstGeom prst="rect">
            <a:avLst/>
          </a:prstGeom>
        </p:spPr>
      </p:pic>
    </p:spTree>
    <p:extLst>
      <p:ext uri="{BB962C8B-B14F-4D97-AF65-F5344CB8AC3E}">
        <p14:creationId xmlns:p14="http://schemas.microsoft.com/office/powerpoint/2010/main" val="17679661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BFA216-7333-0FF8-55D4-61D64186F48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711249B-77DE-9DDD-94EB-B2478916C8F4}"/>
              </a:ext>
            </a:extLst>
          </p:cNvPr>
          <p:cNvSpPr>
            <a:spLocks noGrp="1"/>
          </p:cNvSpPr>
          <p:nvPr>
            <p:ph type="title"/>
          </p:nvPr>
        </p:nvSpPr>
        <p:spPr>
          <a:xfrm>
            <a:off x="426585" y="340885"/>
            <a:ext cx="10515600" cy="1214438"/>
          </a:xfrm>
        </p:spPr>
        <p:txBody>
          <a:bodyPr/>
          <a:lstStyle/>
          <a:p>
            <a:r>
              <a:rPr lang="en-GB"/>
              <a:t>8.11. Drug Offences</a:t>
            </a:r>
          </a:p>
        </p:txBody>
      </p:sp>
      <p:sp>
        <p:nvSpPr>
          <p:cNvPr id="5" name="TextBox 4">
            <a:extLst>
              <a:ext uri="{FF2B5EF4-FFF2-40B4-BE49-F238E27FC236}">
                <a16:creationId xmlns:a16="http://schemas.microsoft.com/office/drawing/2014/main" id="{BF5A670E-B302-CDDA-BA5B-2537FFA3C693}"/>
              </a:ext>
            </a:extLst>
          </p:cNvPr>
          <p:cNvSpPr txBox="1"/>
          <p:nvPr/>
        </p:nvSpPr>
        <p:spPr>
          <a:xfrm>
            <a:off x="276840" y="1659195"/>
            <a:ext cx="6363580" cy="584775"/>
          </a:xfrm>
          <a:prstGeom prst="rect">
            <a:avLst/>
          </a:prstGeom>
          <a:noFill/>
          <a:ln>
            <a:noFill/>
          </a:ln>
        </p:spPr>
        <p:txBody>
          <a:bodyPr wrap="square" rtlCol="0">
            <a:spAutoFit/>
          </a:bodyPr>
          <a:lstStyle/>
          <a:p>
            <a:r>
              <a:rPr lang="en-GB" sz="1600" b="1">
                <a:latin typeface="Arial" panose="020B0604020202020204" pitchFamily="34" charset="0"/>
                <a:cs typeface="Arial" panose="020B0604020202020204" pitchFamily="34" charset="0"/>
              </a:rPr>
              <a:t>Figure 13: Annual trend in police recorded drug offences in East Cambridgeshire, </a:t>
            </a:r>
            <a:r>
              <a:rPr lang="en-GB" sz="1600" b="1">
                <a:cs typeface="Arial" panose="020B0604020202020204" pitchFamily="34" charset="0"/>
              </a:rPr>
              <a:t>2022 to 2025</a:t>
            </a:r>
            <a:endParaRPr lang="en-GB" sz="2000" b="1"/>
          </a:p>
        </p:txBody>
      </p:sp>
      <p:sp>
        <p:nvSpPr>
          <p:cNvPr id="6" name="TextBox 5">
            <a:extLst>
              <a:ext uri="{FF2B5EF4-FFF2-40B4-BE49-F238E27FC236}">
                <a16:creationId xmlns:a16="http://schemas.microsoft.com/office/drawing/2014/main" id="{C21CBE3B-C372-EC02-0FB8-C8658E6E0CD1}"/>
              </a:ext>
            </a:extLst>
          </p:cNvPr>
          <p:cNvSpPr txBox="1"/>
          <p:nvPr/>
        </p:nvSpPr>
        <p:spPr>
          <a:xfrm>
            <a:off x="6809628" y="1516393"/>
            <a:ext cx="5105532" cy="4770537"/>
          </a:xfrm>
          <a:prstGeom prst="rect">
            <a:avLst/>
          </a:prstGeom>
          <a:noFill/>
        </p:spPr>
        <p:txBody>
          <a:bodyPr wrap="square" rtlCol="0">
            <a:spAutoFit/>
          </a:bodyPr>
          <a:lstStyle/>
          <a:p>
            <a:pPr marL="171450" indent="-171450">
              <a:buFont typeface="Arial" panose="020B0604020202020204" pitchFamily="34" charset="0"/>
              <a:buChar char="•"/>
            </a:pPr>
            <a:r>
              <a:rPr lang="en-GB" sz="1600">
                <a:latin typeface="Arial" panose="020B0604020202020204" pitchFamily="34" charset="0"/>
                <a:cs typeface="Arial" panose="020B0604020202020204" pitchFamily="34" charset="0"/>
              </a:rPr>
              <a:t>Drug offences have seen incremental increases since 2022, from 68 to 95 (+40%). </a:t>
            </a:r>
          </a:p>
          <a:p>
            <a:pPr marL="171450" indent="-171450">
              <a:buFont typeface="Arial" panose="020B0604020202020204" pitchFamily="34" charset="0"/>
              <a:buChar char="•"/>
            </a:pPr>
            <a:endParaRPr lang="en-GB" sz="160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600">
                <a:latin typeface="Arial" panose="020B0604020202020204" pitchFamily="34" charset="0"/>
                <a:cs typeface="Arial" panose="020B0604020202020204" pitchFamily="34" charset="0"/>
              </a:rPr>
              <a:t>In the last year, drug offences increased by 12% (+10 offences). This increase was solely driven by ‘trafficking of drugs’, this subgroup saw a 145% increase in this period (+29 offences). </a:t>
            </a:r>
          </a:p>
          <a:p>
            <a:pPr marL="171450" indent="-171450">
              <a:buFont typeface="Arial" panose="020B0604020202020204" pitchFamily="34" charset="0"/>
              <a:buChar char="•"/>
            </a:pPr>
            <a:endParaRPr lang="en-GB" sz="1600">
              <a:cs typeface="Arial" panose="020B0604020202020204" pitchFamily="34" charset="0"/>
            </a:endParaRPr>
          </a:p>
          <a:p>
            <a:pPr marL="171450" indent="-171450">
              <a:buFont typeface="Arial" panose="020B0604020202020204" pitchFamily="34" charset="0"/>
              <a:buChar char="•"/>
            </a:pPr>
            <a:r>
              <a:rPr lang="en-GB" sz="1600">
                <a:latin typeface="Arial" panose="020B0604020202020204" pitchFamily="34" charset="0"/>
                <a:cs typeface="Arial" panose="020B0604020202020204" pitchFamily="34" charset="0"/>
              </a:rPr>
              <a:t>Possession of drug offences decreased by 29% in the last year (-19 offences). This meant that counts reached similar levels to 2022, after a period of incremental increases in 2023 and 2024. </a:t>
            </a:r>
          </a:p>
          <a:p>
            <a:endParaRPr lang="en-GB" sz="1600">
              <a:solidFill>
                <a:srgbClr val="FF0000"/>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600">
                <a:latin typeface="Arial" panose="020B0604020202020204" pitchFamily="34" charset="0"/>
                <a:cs typeface="Arial" panose="020B0604020202020204" pitchFamily="34" charset="0"/>
              </a:rPr>
              <a:t>Nationally, police recorded drug offences saw an 21% increase between YE September 2024 and YE September 2025. Although both possession and trafficking saw increases, this was largely driven by the increase in trafficking offences (+38%) (ONS, 2026b).</a:t>
            </a:r>
            <a:endParaRPr lang="en-GB" sz="1600">
              <a:solidFill>
                <a:srgbClr val="FF0000"/>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CA595B79-022E-62FB-26D5-CC31AE792CE3}"/>
              </a:ext>
            </a:extLst>
          </p:cNvPr>
          <p:cNvSpPr txBox="1"/>
          <p:nvPr/>
        </p:nvSpPr>
        <p:spPr bwMode="auto">
          <a:xfrm>
            <a:off x="107042" y="6553200"/>
            <a:ext cx="9405257" cy="215900"/>
          </a:xfrm>
          <a:prstGeom prst="rect">
            <a:avLst/>
          </a:prstGeom>
          <a:noFill/>
          <a:ln>
            <a:noFill/>
          </a:ln>
        </p:spPr>
        <p:txBody>
          <a:bodyPr vert="horz" wrap="square" lIns="0" tIns="0" rIns="0" bIns="0" numCol="1" anchor="b" anchorCtr="0" compatLnSpc="1">
            <a:prstTxWarp prst="textNoShape">
              <a:avLst/>
            </a:prstTxWarp>
            <a:normAutofit fontScale="92500"/>
          </a:bodyPr>
          <a:lstStyle/>
          <a:p>
            <a:pPr eaLnBrk="1" hangingPunct="1">
              <a:lnSpc>
                <a:spcPct val="90000"/>
              </a:lnSpc>
              <a:spcBef>
                <a:spcPts val="1000"/>
              </a:spcBef>
            </a:pPr>
            <a:r>
              <a:rPr lang="en-US" sz="1100" kern="1200">
                <a:latin typeface="+mn-lt"/>
                <a:ea typeface="+mn-ea"/>
                <a:cs typeface="+mn-cs"/>
              </a:rPr>
              <a:t>Note: Chart has been produced by </a:t>
            </a:r>
            <a:r>
              <a:rPr lang="en-US" sz="1100"/>
              <a:t>Cambridgeshire County Council’s </a:t>
            </a:r>
            <a:r>
              <a:rPr lang="en-GB" sz="1100"/>
              <a:t>Communities and Demography PI Team</a:t>
            </a:r>
            <a:r>
              <a:rPr lang="en-US" sz="1100"/>
              <a:t>, </a:t>
            </a:r>
            <a:r>
              <a:rPr lang="en-US" sz="1100" kern="1200">
                <a:latin typeface="+mn-lt"/>
                <a:ea typeface="+mn-ea"/>
                <a:cs typeface="+mn-cs"/>
              </a:rPr>
              <a:t>using data provided by Cambridgeshire Constabulary.</a:t>
            </a:r>
          </a:p>
        </p:txBody>
      </p:sp>
      <p:sp>
        <p:nvSpPr>
          <p:cNvPr id="8" name="Action Button: Go Home 7" descr="Button for contents page">
            <a:hlinkClick r:id="rId3" action="ppaction://hlinksldjump" highlightClick="1"/>
            <a:extLst>
              <a:ext uri="{FF2B5EF4-FFF2-40B4-BE49-F238E27FC236}">
                <a16:creationId xmlns:a16="http://schemas.microsoft.com/office/drawing/2014/main" id="{56ADE345-2EDA-99D7-1800-6C4667F06527}"/>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Stacked column chart showing counts of drug offences each year between 2022 and 2025. This has been broken down by subgroup. The counts are as follows.&#10;Possession of drugs&#10;2022 - 43&#10;2023 - 52&#10;2024 - 65&#10;2025 - 46&#10;Trafficking of drugs&#10;2022 - 25&#10;2023 - 32&#10;2024 - 20&#10;2025 - 49&#10;Total&#10;2022 - 68&#10;2023 - 84&#10;2024 - 85&#10;2025 - 95">
            <a:extLst>
              <a:ext uri="{FF2B5EF4-FFF2-40B4-BE49-F238E27FC236}">
                <a16:creationId xmlns:a16="http://schemas.microsoft.com/office/drawing/2014/main" id="{1837D924-2F9C-6CD9-2418-14F6D7ABBA48}"/>
              </a:ext>
            </a:extLst>
          </p:cNvPr>
          <p:cNvPicPr>
            <a:picLocks noChangeAspect="1"/>
          </p:cNvPicPr>
          <p:nvPr/>
        </p:nvPicPr>
        <p:blipFill>
          <a:blip r:embed="rId4"/>
          <a:stretch>
            <a:fillRect/>
          </a:stretch>
        </p:blipFill>
        <p:spPr>
          <a:xfrm>
            <a:off x="276840" y="2243970"/>
            <a:ext cx="6373660" cy="3252369"/>
          </a:xfrm>
          <a:prstGeom prst="rect">
            <a:avLst/>
          </a:prstGeom>
        </p:spPr>
      </p:pic>
    </p:spTree>
    <p:extLst>
      <p:ext uri="{BB962C8B-B14F-4D97-AF65-F5344CB8AC3E}">
        <p14:creationId xmlns:p14="http://schemas.microsoft.com/office/powerpoint/2010/main" val="4440565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78705-B84C-9BD9-AFBE-F11639B2A025}"/>
              </a:ext>
            </a:extLst>
          </p:cNvPr>
          <p:cNvSpPr>
            <a:spLocks noGrp="1"/>
          </p:cNvSpPr>
          <p:nvPr>
            <p:ph type="title"/>
          </p:nvPr>
        </p:nvSpPr>
        <p:spPr>
          <a:xfrm>
            <a:off x="374736" y="462551"/>
            <a:ext cx="10515600" cy="1214438"/>
          </a:xfrm>
        </p:spPr>
        <p:txBody>
          <a:bodyPr/>
          <a:lstStyle/>
          <a:p>
            <a:r>
              <a:rPr lang="en-GB"/>
              <a:t>8.11. Drug Offences</a:t>
            </a:r>
          </a:p>
        </p:txBody>
      </p:sp>
      <p:sp>
        <p:nvSpPr>
          <p:cNvPr id="4" name="TextBox 3">
            <a:extLst>
              <a:ext uri="{FF2B5EF4-FFF2-40B4-BE49-F238E27FC236}">
                <a16:creationId xmlns:a16="http://schemas.microsoft.com/office/drawing/2014/main" id="{2DF17F97-61D2-ED61-972D-568664A17BD6}"/>
              </a:ext>
            </a:extLst>
          </p:cNvPr>
          <p:cNvSpPr txBox="1"/>
          <p:nvPr/>
        </p:nvSpPr>
        <p:spPr>
          <a:xfrm>
            <a:off x="374736" y="1984454"/>
            <a:ext cx="7283141" cy="58477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600" b="1">
                <a:solidFill>
                  <a:schemeClr val="tx1"/>
                </a:solidFill>
                <a:latin typeface="Arial" panose="020B0604020202020204" pitchFamily="34" charset="0"/>
                <a:cs typeface="Arial" panose="020B0604020202020204" pitchFamily="34" charset="0"/>
              </a:rPr>
              <a:t>Table 6: Rate per 1,000 population of police recorded drug offences in East Cambridgeshire, between 2022 and 2025</a:t>
            </a:r>
            <a:endParaRPr lang="en-GB" sz="2000" b="1">
              <a:solidFill>
                <a:schemeClr val="tx1"/>
              </a:solidFill>
            </a:endParaRPr>
          </a:p>
        </p:txBody>
      </p:sp>
      <p:sp>
        <p:nvSpPr>
          <p:cNvPr id="7" name="TextBox 6">
            <a:extLst>
              <a:ext uri="{FF2B5EF4-FFF2-40B4-BE49-F238E27FC236}">
                <a16:creationId xmlns:a16="http://schemas.microsoft.com/office/drawing/2014/main" id="{8CD486FF-5401-891E-1F4D-4A7CD698B11C}"/>
              </a:ext>
            </a:extLst>
          </p:cNvPr>
          <p:cNvSpPr txBox="1"/>
          <p:nvPr/>
        </p:nvSpPr>
        <p:spPr>
          <a:xfrm>
            <a:off x="7985810" y="2775418"/>
            <a:ext cx="3896267" cy="1323439"/>
          </a:xfrm>
          <a:prstGeom prst="rect">
            <a:avLst/>
          </a:prstGeom>
          <a:noFill/>
        </p:spPr>
        <p:txBody>
          <a:bodyPr wrap="square">
            <a:spAutoFit/>
          </a:bodyPr>
          <a:lstStyle/>
          <a:p>
            <a:r>
              <a:rPr lang="en-GB" sz="1600">
                <a:latin typeface="Arial" panose="020B0604020202020204" pitchFamily="34" charset="0"/>
                <a:cs typeface="Arial" panose="020B0604020202020204" pitchFamily="34" charset="0"/>
              </a:rPr>
              <a:t>As seen in Table 6, </a:t>
            </a:r>
            <a:r>
              <a:rPr lang="en-GB" sz="1600">
                <a:cs typeface="Arial" panose="020B0604020202020204" pitchFamily="34" charset="0"/>
              </a:rPr>
              <a:t>East Cambridgeshire </a:t>
            </a:r>
            <a:r>
              <a:rPr lang="en-GB" sz="1600">
                <a:latin typeface="Arial" panose="020B0604020202020204" pitchFamily="34" charset="0"/>
                <a:cs typeface="Arial" panose="020B0604020202020204" pitchFamily="34" charset="0"/>
              </a:rPr>
              <a:t>had the lowest rate per 1,000 population in 2025 (1.0). This was notably lower than the rate per 1,000 for Cambridgeshire (2.5). </a:t>
            </a:r>
          </a:p>
        </p:txBody>
      </p:sp>
      <p:sp>
        <p:nvSpPr>
          <p:cNvPr id="3" name="TextBox 2">
            <a:extLst>
              <a:ext uri="{FF2B5EF4-FFF2-40B4-BE49-F238E27FC236}">
                <a16:creationId xmlns:a16="http://schemas.microsoft.com/office/drawing/2014/main" id="{F19642E8-05AB-5EB7-F20A-B8E664D0ED96}"/>
              </a:ext>
            </a:extLst>
          </p:cNvPr>
          <p:cNvSpPr txBox="1"/>
          <p:nvPr/>
        </p:nvSpPr>
        <p:spPr>
          <a:xfrm>
            <a:off x="0" y="6411724"/>
            <a:ext cx="9481457" cy="415498"/>
          </a:xfrm>
          <a:prstGeom prst="rect">
            <a:avLst/>
          </a:prstGeom>
          <a:noFill/>
        </p:spPr>
        <p:txBody>
          <a:bodyPr wrap="square">
            <a:spAutoFit/>
          </a:bodyPr>
          <a:lstStyle/>
          <a:p>
            <a:r>
              <a:rPr lang="en-GB" sz="1000">
                <a:cs typeface="Arial" panose="020B0604020202020204" pitchFamily="34" charset="0"/>
              </a:rPr>
              <a:t>Note: Table has been produced by </a:t>
            </a:r>
            <a:r>
              <a:rPr lang="en-US" sz="1000"/>
              <a:t>Cambridgeshire County Council’s </a:t>
            </a:r>
            <a:r>
              <a:rPr lang="en-GB" sz="1000"/>
              <a:t>Communities and Demography PI Team</a:t>
            </a:r>
            <a:r>
              <a:rPr lang="en-US" sz="1000"/>
              <a:t>,</a:t>
            </a:r>
            <a:r>
              <a:rPr lang="en-GB" sz="1000">
                <a:cs typeface="Arial" panose="020B0604020202020204" pitchFamily="34" charset="0"/>
              </a:rPr>
              <a:t> using data provided by Cambridgeshire Constabulary. Rates over time have been calculated using locally produced estimates and forecasts, see Technical notes for further details. </a:t>
            </a:r>
          </a:p>
        </p:txBody>
      </p:sp>
      <p:sp>
        <p:nvSpPr>
          <p:cNvPr id="8" name="Action Button: Go Home 7" descr="Button for contents page">
            <a:hlinkClick r:id="rId2" action="ppaction://hlinksldjump" highlightClick="1"/>
            <a:extLst>
              <a:ext uri="{FF2B5EF4-FFF2-40B4-BE49-F238E27FC236}">
                <a16:creationId xmlns:a16="http://schemas.microsoft.com/office/drawing/2014/main" id="{D974904C-4537-2D8E-F089-419BE30F48A7}"/>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descr="Drug offence crime rates for all districts in Cambridgeshire between 2022 and 2025. Rates for East Cambridgeshire across the years:&#10;2022 = 0.8&#10;2023 = 0.9&#10;2024 = 0.9&#10;Rates in 2025 were as follows:&#10;Cambridge = 4.2&#10;East Cambridgeshire = 1.0&#10;Fenland = 2.2&#10;Huntingdonshire = 2.8&#10;South Cambridgeshire = 1.6&#10;Cambridgeshire = 2.5">
            <a:extLst>
              <a:ext uri="{FF2B5EF4-FFF2-40B4-BE49-F238E27FC236}">
                <a16:creationId xmlns:a16="http://schemas.microsoft.com/office/drawing/2014/main" id="{02602C14-6711-42CA-C338-9493669B1B0D}"/>
              </a:ext>
            </a:extLst>
          </p:cNvPr>
          <p:cNvPicPr>
            <a:picLocks noChangeAspect="1"/>
          </p:cNvPicPr>
          <p:nvPr/>
        </p:nvPicPr>
        <p:blipFill>
          <a:blip r:embed="rId3"/>
          <a:stretch>
            <a:fillRect/>
          </a:stretch>
        </p:blipFill>
        <p:spPr>
          <a:xfrm>
            <a:off x="374736" y="2579769"/>
            <a:ext cx="7268589" cy="1714739"/>
          </a:xfrm>
          <a:prstGeom prst="rect">
            <a:avLst/>
          </a:prstGeom>
        </p:spPr>
      </p:pic>
    </p:spTree>
    <p:extLst>
      <p:ext uri="{BB962C8B-B14F-4D97-AF65-F5344CB8AC3E}">
        <p14:creationId xmlns:p14="http://schemas.microsoft.com/office/powerpoint/2010/main" val="37567966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10C5B-2E65-3249-6EE8-10DA83B7E43B}"/>
              </a:ext>
            </a:extLst>
          </p:cNvPr>
          <p:cNvSpPr>
            <a:spLocks noGrp="1"/>
          </p:cNvSpPr>
          <p:nvPr>
            <p:ph type="title"/>
          </p:nvPr>
        </p:nvSpPr>
        <p:spPr>
          <a:xfrm>
            <a:off x="416691" y="465364"/>
            <a:ext cx="10515600" cy="1214438"/>
          </a:xfrm>
        </p:spPr>
        <p:txBody>
          <a:bodyPr/>
          <a:lstStyle/>
          <a:p>
            <a:r>
              <a:rPr lang="en-GB"/>
              <a:t>8.12. Anti-Social Behaviour (ASB)</a:t>
            </a:r>
          </a:p>
        </p:txBody>
      </p:sp>
      <p:sp>
        <p:nvSpPr>
          <p:cNvPr id="4" name="TextBox 3">
            <a:extLst>
              <a:ext uri="{FF2B5EF4-FFF2-40B4-BE49-F238E27FC236}">
                <a16:creationId xmlns:a16="http://schemas.microsoft.com/office/drawing/2014/main" id="{108BC5C3-6913-0DAE-CBB5-D456D6EE67EA}"/>
              </a:ext>
            </a:extLst>
          </p:cNvPr>
          <p:cNvSpPr txBox="1"/>
          <p:nvPr/>
        </p:nvSpPr>
        <p:spPr>
          <a:xfrm>
            <a:off x="416692" y="1679898"/>
            <a:ext cx="6076704" cy="584775"/>
          </a:xfrm>
          <a:prstGeom prst="rect">
            <a:avLst/>
          </a:prstGeom>
          <a:noFill/>
          <a:ln>
            <a:noFill/>
          </a:ln>
        </p:spPr>
        <p:txBody>
          <a:bodyPr wrap="square" rtlCol="0">
            <a:spAutoFit/>
          </a:bodyPr>
          <a:lstStyle/>
          <a:p>
            <a:r>
              <a:rPr lang="en-GB" sz="1600" b="1">
                <a:latin typeface="Arial" panose="020B0604020202020204" pitchFamily="34" charset="0"/>
                <a:cs typeface="Arial" panose="020B0604020202020204" pitchFamily="34" charset="0"/>
              </a:rPr>
              <a:t>Figure 14: Annual trend in police recorded ASB incidents in East Cambridgeshire, 2022 to 2025</a:t>
            </a:r>
            <a:endParaRPr lang="en-GB" sz="2000" b="1"/>
          </a:p>
        </p:txBody>
      </p:sp>
      <p:sp>
        <p:nvSpPr>
          <p:cNvPr id="6" name="TextBox 5">
            <a:extLst>
              <a:ext uri="{FF2B5EF4-FFF2-40B4-BE49-F238E27FC236}">
                <a16:creationId xmlns:a16="http://schemas.microsoft.com/office/drawing/2014/main" id="{84A20342-4803-50BA-F865-4DFBBDA96B1F}"/>
              </a:ext>
            </a:extLst>
          </p:cNvPr>
          <p:cNvSpPr txBox="1"/>
          <p:nvPr/>
        </p:nvSpPr>
        <p:spPr>
          <a:xfrm>
            <a:off x="6915630" y="2230935"/>
            <a:ext cx="4769224" cy="3293209"/>
          </a:xfrm>
          <a:prstGeom prst="rect">
            <a:avLst/>
          </a:prstGeom>
          <a:noFill/>
        </p:spPr>
        <p:txBody>
          <a:bodyPr wrap="square" rtlCol="0">
            <a:spAutoFit/>
          </a:bodyPr>
          <a:lstStyle/>
          <a:p>
            <a:pPr marL="171450" indent="-171450">
              <a:buFont typeface="Arial" panose="020B0604020202020204" pitchFamily="34" charset="0"/>
              <a:buChar char="•"/>
            </a:pPr>
            <a:r>
              <a:rPr lang="en-GB" sz="1600">
                <a:latin typeface="Arial" panose="020B0604020202020204" pitchFamily="34" charset="0"/>
                <a:cs typeface="Arial" panose="020B0604020202020204" pitchFamily="34" charset="0"/>
              </a:rPr>
              <a:t>After a notable increase between 2023 and 2024 (+34%, +268 incidents), counts in 2025 have remained similar to the previous year, suggesting an overall change in trend. This is similar to the national police recorded ASB, which remained similar over a similar time period (YE September 2025) (ONS, 2026aa).</a:t>
            </a:r>
          </a:p>
          <a:p>
            <a:pPr marL="171450" indent="-171450">
              <a:buFont typeface="Arial" panose="020B0604020202020204" pitchFamily="34" charset="0"/>
              <a:buChar char="•"/>
            </a:pPr>
            <a:endParaRPr lang="en-GB" sz="1600">
              <a:cs typeface="Arial" panose="020B0604020202020204" pitchFamily="34" charset="0"/>
            </a:endParaRPr>
          </a:p>
          <a:p>
            <a:pPr marL="171450" indent="-171450">
              <a:buFont typeface="Arial" panose="020B0604020202020204" pitchFamily="34" charset="0"/>
              <a:buChar char="•"/>
            </a:pPr>
            <a:r>
              <a:rPr lang="en-GB" sz="1600">
                <a:latin typeface="Arial" panose="020B0604020202020204" pitchFamily="34" charset="0"/>
                <a:cs typeface="Arial" panose="020B0604020202020204" pitchFamily="34" charset="0"/>
              </a:rPr>
              <a:t>Thi</a:t>
            </a:r>
            <a:r>
              <a:rPr lang="en-GB" sz="1600">
                <a:cs typeface="Arial" panose="020B0604020202020204" pitchFamily="34" charset="0"/>
              </a:rPr>
              <a:t>s change was driven by an increase in ‘nuisance’ ASB, which between 2023 and 2024, increased by 45% (+265 incidents). ‘Nuisance’ ASB accounted for 82% of ASB in East Cambridgeshire in 2025.</a:t>
            </a:r>
          </a:p>
        </p:txBody>
      </p:sp>
      <p:sp>
        <p:nvSpPr>
          <p:cNvPr id="3" name="TextBox 2">
            <a:extLst>
              <a:ext uri="{FF2B5EF4-FFF2-40B4-BE49-F238E27FC236}">
                <a16:creationId xmlns:a16="http://schemas.microsoft.com/office/drawing/2014/main" id="{C640A063-6598-1248-C6E9-EDE64193CEFF}"/>
              </a:ext>
            </a:extLst>
          </p:cNvPr>
          <p:cNvSpPr txBox="1"/>
          <p:nvPr/>
        </p:nvSpPr>
        <p:spPr bwMode="auto">
          <a:xfrm>
            <a:off x="107042" y="6553200"/>
            <a:ext cx="9405257" cy="215900"/>
          </a:xfrm>
          <a:prstGeom prst="rect">
            <a:avLst/>
          </a:prstGeom>
          <a:noFill/>
          <a:ln>
            <a:noFill/>
          </a:ln>
        </p:spPr>
        <p:txBody>
          <a:bodyPr vert="horz" wrap="square" lIns="0" tIns="0" rIns="0" bIns="0" numCol="1" anchor="b" anchorCtr="0" compatLnSpc="1">
            <a:prstTxWarp prst="textNoShape">
              <a:avLst/>
            </a:prstTxWarp>
            <a:normAutofit fontScale="92500"/>
          </a:bodyPr>
          <a:lstStyle/>
          <a:p>
            <a:pPr eaLnBrk="1" hangingPunct="1">
              <a:lnSpc>
                <a:spcPct val="90000"/>
              </a:lnSpc>
              <a:spcBef>
                <a:spcPts val="1000"/>
              </a:spcBef>
            </a:pPr>
            <a:r>
              <a:rPr lang="en-US" sz="1100" kern="1200">
                <a:latin typeface="+mn-lt"/>
                <a:ea typeface="+mn-ea"/>
                <a:cs typeface="+mn-cs"/>
              </a:rPr>
              <a:t>Note: Chart has been produced by </a:t>
            </a:r>
            <a:r>
              <a:rPr lang="en-US" sz="1100"/>
              <a:t>Cambridgeshire County Council’s </a:t>
            </a:r>
            <a:r>
              <a:rPr lang="en-GB" sz="1100"/>
              <a:t>Communities and Demography PI Team</a:t>
            </a:r>
            <a:r>
              <a:rPr lang="en-US" sz="1100" kern="1200">
                <a:latin typeface="+mn-lt"/>
                <a:ea typeface="+mn-ea"/>
                <a:cs typeface="+mn-cs"/>
              </a:rPr>
              <a:t>, using data provided by Cambridgeshire Constabulary.</a:t>
            </a:r>
          </a:p>
        </p:txBody>
      </p:sp>
      <p:sp>
        <p:nvSpPr>
          <p:cNvPr id="12" name="Action Button: Go Home 11" descr="Button for contents page">
            <a:hlinkClick r:id="rId3" action="ppaction://hlinksldjump" highlightClick="1"/>
            <a:extLst>
              <a:ext uri="{FF2B5EF4-FFF2-40B4-BE49-F238E27FC236}">
                <a16:creationId xmlns:a16="http://schemas.microsoft.com/office/drawing/2014/main" id="{E7D645FF-F226-BCF6-AC7E-413783090D2C}"/>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descr="Stacked column chart showing counts of ASB incidents each year between 2022 and 2025. This has been broken down by subgroup. The counts are as follows.&#10;Environmental&#10;2022 - 79&#10;2023 - 113&#10;2024 - 101&#10;2025 - 111&#10;Nuisance&#10;2022 - 616&#10;2023 - 591&#10;2024 - 856&#10;2025 - 855&#10;Personal&#10;2022 - 77&#10;2023 - 81&#10;2024 - 94&#10;2025 - 81&#10;Total&#10;2022 - 775&#10;2023 - 788&#10;2024 -94&#10;2025 - 81">
            <a:extLst>
              <a:ext uri="{FF2B5EF4-FFF2-40B4-BE49-F238E27FC236}">
                <a16:creationId xmlns:a16="http://schemas.microsoft.com/office/drawing/2014/main" id="{2375C141-FDDC-204C-5657-D19ECBA28FB8}"/>
              </a:ext>
            </a:extLst>
          </p:cNvPr>
          <p:cNvPicPr>
            <a:picLocks noChangeAspect="1"/>
          </p:cNvPicPr>
          <p:nvPr/>
        </p:nvPicPr>
        <p:blipFill>
          <a:blip r:embed="rId4"/>
          <a:stretch>
            <a:fillRect/>
          </a:stretch>
        </p:blipFill>
        <p:spPr>
          <a:xfrm>
            <a:off x="416691" y="2264673"/>
            <a:ext cx="6076705" cy="3746060"/>
          </a:xfrm>
          <a:prstGeom prst="rect">
            <a:avLst/>
          </a:prstGeom>
        </p:spPr>
      </p:pic>
    </p:spTree>
    <p:extLst>
      <p:ext uri="{BB962C8B-B14F-4D97-AF65-F5344CB8AC3E}">
        <p14:creationId xmlns:p14="http://schemas.microsoft.com/office/powerpoint/2010/main" val="22695876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3C91C-828F-BB4A-4B90-09799759BE04}"/>
              </a:ext>
            </a:extLst>
          </p:cNvPr>
          <p:cNvSpPr>
            <a:spLocks noGrp="1"/>
          </p:cNvSpPr>
          <p:nvPr>
            <p:ph type="title"/>
          </p:nvPr>
        </p:nvSpPr>
        <p:spPr>
          <a:xfrm>
            <a:off x="633413" y="476250"/>
            <a:ext cx="10515600" cy="677636"/>
          </a:xfrm>
        </p:spPr>
        <p:txBody>
          <a:bodyPr/>
          <a:lstStyle/>
          <a:p>
            <a:r>
              <a:rPr lang="en-GB"/>
              <a:t>1. Purpose</a:t>
            </a:r>
          </a:p>
        </p:txBody>
      </p:sp>
      <p:sp>
        <p:nvSpPr>
          <p:cNvPr id="3" name="Content Placeholder 2">
            <a:extLst>
              <a:ext uri="{FF2B5EF4-FFF2-40B4-BE49-F238E27FC236}">
                <a16:creationId xmlns:a16="http://schemas.microsoft.com/office/drawing/2014/main" id="{6105FBB7-C560-744F-9F71-BB7BBA7065F1}"/>
              </a:ext>
            </a:extLst>
          </p:cNvPr>
          <p:cNvSpPr>
            <a:spLocks noGrp="1"/>
          </p:cNvSpPr>
          <p:nvPr>
            <p:ph idx="1"/>
          </p:nvPr>
        </p:nvSpPr>
        <p:spPr>
          <a:xfrm>
            <a:off x="633412" y="1709057"/>
            <a:ext cx="5321074" cy="3375964"/>
          </a:xfrm>
        </p:spPr>
        <p:txBody>
          <a:bodyPr/>
          <a:lstStyle/>
          <a:p>
            <a:pPr marL="0" indent="0">
              <a:buNone/>
            </a:pPr>
            <a:r>
              <a:rPr lang="en-US"/>
              <a:t>The purpose of this strategic assessment is to:</a:t>
            </a:r>
          </a:p>
          <a:p>
            <a:r>
              <a:rPr lang="en-US" sz="2000"/>
              <a:t>To provide an evidence base for decision-making</a:t>
            </a:r>
          </a:p>
          <a:p>
            <a:r>
              <a:rPr lang="en-US" sz="2000"/>
              <a:t>To provide detailed analysis of specific issues</a:t>
            </a:r>
          </a:p>
          <a:p>
            <a:r>
              <a:rPr lang="en-US" sz="2000"/>
              <a:t>To help inform priorities going forward</a:t>
            </a:r>
          </a:p>
          <a:p>
            <a:r>
              <a:rPr lang="en-US" sz="2000"/>
              <a:t>To help facilitate discussion of the board to identify areas of concern</a:t>
            </a:r>
          </a:p>
        </p:txBody>
      </p:sp>
      <p:sp>
        <p:nvSpPr>
          <p:cNvPr id="7" name="Action Button: Go Home 6" descr="Button for contents page">
            <a:hlinkClick r:id="rId2" action="ppaction://hlinksldjump" highlightClick="1"/>
            <a:extLst>
              <a:ext uri="{FF2B5EF4-FFF2-40B4-BE49-F238E27FC236}">
                <a16:creationId xmlns:a16="http://schemas.microsoft.com/office/drawing/2014/main" id="{C94C3B3C-D195-AF56-F378-FC01C570ADAE}"/>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Circular five‑stage delivery cycle for strategic assessment, progressing through Scan Evidence, Detailed Analysis, Agree Priorities, Deliver Actions, and Review.">
            <a:extLst>
              <a:ext uri="{FF2B5EF4-FFF2-40B4-BE49-F238E27FC236}">
                <a16:creationId xmlns:a16="http://schemas.microsoft.com/office/drawing/2014/main" id="{42FB0412-857A-A75B-316B-454CEB03B7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7516" y="1709057"/>
            <a:ext cx="5048955" cy="4134427"/>
          </a:xfrm>
          <a:prstGeom prst="rect">
            <a:avLst/>
          </a:prstGeom>
        </p:spPr>
      </p:pic>
    </p:spTree>
    <p:extLst>
      <p:ext uri="{BB962C8B-B14F-4D97-AF65-F5344CB8AC3E}">
        <p14:creationId xmlns:p14="http://schemas.microsoft.com/office/powerpoint/2010/main" val="37212942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0E57ED-86FD-D23B-0858-A21F960CAEE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5B4E322-12A8-6C63-2451-8999FB567B4D}"/>
              </a:ext>
            </a:extLst>
          </p:cNvPr>
          <p:cNvSpPr>
            <a:spLocks noGrp="1"/>
          </p:cNvSpPr>
          <p:nvPr>
            <p:ph type="title"/>
          </p:nvPr>
        </p:nvSpPr>
        <p:spPr>
          <a:xfrm>
            <a:off x="361270" y="329355"/>
            <a:ext cx="10515600" cy="1214438"/>
          </a:xfrm>
        </p:spPr>
        <p:txBody>
          <a:bodyPr/>
          <a:lstStyle/>
          <a:p>
            <a:r>
              <a:rPr lang="en-GB"/>
              <a:t>8.12. Anti-Social Behaviour (ASB)</a:t>
            </a:r>
          </a:p>
        </p:txBody>
      </p:sp>
      <p:sp>
        <p:nvSpPr>
          <p:cNvPr id="10" name="TextBox 9">
            <a:extLst>
              <a:ext uri="{FF2B5EF4-FFF2-40B4-BE49-F238E27FC236}">
                <a16:creationId xmlns:a16="http://schemas.microsoft.com/office/drawing/2014/main" id="{822F82F8-0C39-4178-8D04-55521F8D65C0}"/>
              </a:ext>
            </a:extLst>
          </p:cNvPr>
          <p:cNvSpPr txBox="1"/>
          <p:nvPr/>
        </p:nvSpPr>
        <p:spPr>
          <a:xfrm>
            <a:off x="633413" y="1855569"/>
            <a:ext cx="6337414" cy="584775"/>
          </a:xfrm>
          <a:prstGeom prst="rect">
            <a:avLst/>
          </a:prstGeom>
          <a:noFill/>
        </p:spPr>
        <p:txBody>
          <a:bodyPr wrap="square">
            <a:spAutoFit/>
          </a:bodyPr>
          <a:lstStyle/>
          <a:p>
            <a:r>
              <a:rPr lang="en-GB" sz="1600" b="1">
                <a:solidFill>
                  <a:schemeClr val="tx1"/>
                </a:solidFill>
                <a:latin typeface="Arial" panose="020B0604020202020204" pitchFamily="34" charset="0"/>
                <a:cs typeface="Arial" panose="020B0604020202020204" pitchFamily="34" charset="0"/>
              </a:rPr>
              <a:t>Table 8: Rate per 1,000 population of police recorded ASB incidents, 2022 to 2025</a:t>
            </a:r>
            <a:endParaRPr lang="en-GB" sz="2000" b="1">
              <a:solidFill>
                <a:schemeClr val="tx1"/>
              </a:solidFill>
            </a:endParaRPr>
          </a:p>
        </p:txBody>
      </p:sp>
      <p:sp>
        <p:nvSpPr>
          <p:cNvPr id="11" name="TextBox 10">
            <a:extLst>
              <a:ext uri="{FF2B5EF4-FFF2-40B4-BE49-F238E27FC236}">
                <a16:creationId xmlns:a16="http://schemas.microsoft.com/office/drawing/2014/main" id="{C22C28F0-D883-D553-1ABC-EA7DDEF165FE}"/>
              </a:ext>
            </a:extLst>
          </p:cNvPr>
          <p:cNvSpPr txBox="1"/>
          <p:nvPr/>
        </p:nvSpPr>
        <p:spPr>
          <a:xfrm>
            <a:off x="7569843" y="2908568"/>
            <a:ext cx="4137325" cy="1323439"/>
          </a:xfrm>
          <a:prstGeom prst="rect">
            <a:avLst/>
          </a:prstGeom>
          <a:noFill/>
        </p:spPr>
        <p:txBody>
          <a:bodyPr wrap="square">
            <a:spAutoFit/>
          </a:bodyPr>
          <a:lstStyle/>
          <a:p>
            <a:r>
              <a:rPr lang="en-GB" sz="1600">
                <a:latin typeface="Arial" panose="020B0604020202020204" pitchFamily="34" charset="0"/>
                <a:cs typeface="Arial" panose="020B0604020202020204" pitchFamily="34" charset="0"/>
              </a:rPr>
              <a:t>As seen in Table 8, East Cambridgeshire had the fourth highest rate per 1,000 population in 2025 (11.2). This was lower than the rate per 1,000 for Cambridgeshire (13.6). </a:t>
            </a:r>
          </a:p>
        </p:txBody>
      </p:sp>
      <p:sp>
        <p:nvSpPr>
          <p:cNvPr id="4" name="TextBox 3">
            <a:extLst>
              <a:ext uri="{FF2B5EF4-FFF2-40B4-BE49-F238E27FC236}">
                <a16:creationId xmlns:a16="http://schemas.microsoft.com/office/drawing/2014/main" id="{47E8D6A0-A487-14FF-3F18-9F770E556ECE}"/>
              </a:ext>
            </a:extLst>
          </p:cNvPr>
          <p:cNvSpPr txBox="1"/>
          <p:nvPr/>
        </p:nvSpPr>
        <p:spPr>
          <a:xfrm>
            <a:off x="0" y="6411724"/>
            <a:ext cx="9481457" cy="415498"/>
          </a:xfrm>
          <a:prstGeom prst="rect">
            <a:avLst/>
          </a:prstGeom>
          <a:noFill/>
        </p:spPr>
        <p:txBody>
          <a:bodyPr wrap="square">
            <a:spAutoFit/>
          </a:bodyPr>
          <a:lstStyle/>
          <a:p>
            <a:r>
              <a:rPr lang="en-GB" sz="1000">
                <a:cs typeface="Arial" panose="020B0604020202020204" pitchFamily="34" charset="0"/>
              </a:rPr>
              <a:t>Note: Table has been produced by </a:t>
            </a:r>
            <a:r>
              <a:rPr lang="en-US" sz="1000"/>
              <a:t>Cambridgeshire County Council’s </a:t>
            </a:r>
            <a:r>
              <a:rPr lang="en-GB" sz="1000"/>
              <a:t>Communities and Demography PI Team</a:t>
            </a:r>
            <a:r>
              <a:rPr lang="en-US" sz="1000"/>
              <a:t>,</a:t>
            </a:r>
            <a:r>
              <a:rPr lang="en-GB" sz="1000">
                <a:cs typeface="Arial" panose="020B0604020202020204" pitchFamily="34" charset="0"/>
              </a:rPr>
              <a:t> using data provided by Cambridgeshire Constabulary. Rates over time have been calculated using locally produced estimates and forecasts, see Technical notes for further details. </a:t>
            </a:r>
          </a:p>
        </p:txBody>
      </p:sp>
      <p:sp>
        <p:nvSpPr>
          <p:cNvPr id="5" name="Action Button: Go Home 4" descr="Button for contents page">
            <a:hlinkClick r:id="rId2" action="ppaction://hlinksldjump" highlightClick="1"/>
            <a:extLst>
              <a:ext uri="{FF2B5EF4-FFF2-40B4-BE49-F238E27FC236}">
                <a16:creationId xmlns:a16="http://schemas.microsoft.com/office/drawing/2014/main" id="{A7A8CC57-4ACA-519F-9A18-3E2D2C0BFADE}"/>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ASB incident rates for all districts in Cambridgeshire between 2022 and 2025. Rates for East Cambridgeshire across the years:&#10;2022 = 8.6&#10;2023 = 8.6&#10;2024 = 11.4&#10;Rates in 2025 were as follows:&#10;Cambridge = 16.5&#10;East Cambridgeshire = 11.2&#10;Fenland = 16.4&#10;Huntingdonshire = 13.7&#10;South Cambridgeshire = 10.5&#10;Cambridgeshire = 13.6">
            <a:extLst>
              <a:ext uri="{FF2B5EF4-FFF2-40B4-BE49-F238E27FC236}">
                <a16:creationId xmlns:a16="http://schemas.microsoft.com/office/drawing/2014/main" id="{A50ACF6E-5966-2001-3604-49808EDDCEE9}"/>
              </a:ext>
            </a:extLst>
          </p:cNvPr>
          <p:cNvPicPr>
            <a:picLocks noChangeAspect="1"/>
          </p:cNvPicPr>
          <p:nvPr/>
        </p:nvPicPr>
        <p:blipFill>
          <a:blip r:embed="rId3"/>
          <a:stretch>
            <a:fillRect/>
          </a:stretch>
        </p:blipFill>
        <p:spPr>
          <a:xfrm>
            <a:off x="633414" y="2494819"/>
            <a:ext cx="6337414" cy="2014852"/>
          </a:xfrm>
          <a:prstGeom prst="rect">
            <a:avLst/>
          </a:prstGeom>
        </p:spPr>
      </p:pic>
    </p:spTree>
    <p:extLst>
      <p:ext uri="{BB962C8B-B14F-4D97-AF65-F5344CB8AC3E}">
        <p14:creationId xmlns:p14="http://schemas.microsoft.com/office/powerpoint/2010/main" val="12275504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1BE06-131C-798B-3232-8AC44E3B0942}"/>
              </a:ext>
            </a:extLst>
          </p:cNvPr>
          <p:cNvSpPr>
            <a:spLocks noGrp="1"/>
          </p:cNvSpPr>
          <p:nvPr>
            <p:ph type="title"/>
          </p:nvPr>
        </p:nvSpPr>
        <p:spPr>
          <a:xfrm>
            <a:off x="265664" y="325183"/>
            <a:ext cx="10515600" cy="1214438"/>
          </a:xfrm>
        </p:spPr>
        <p:txBody>
          <a:bodyPr/>
          <a:lstStyle/>
          <a:p>
            <a:r>
              <a:rPr lang="en-GB" sz="3200"/>
              <a:t>8.12. ASB - Youth-related Anti-Social Behaviour (ASB) </a:t>
            </a:r>
          </a:p>
        </p:txBody>
      </p:sp>
      <p:sp>
        <p:nvSpPr>
          <p:cNvPr id="4" name="TextBox 3">
            <a:extLst>
              <a:ext uri="{FF2B5EF4-FFF2-40B4-BE49-F238E27FC236}">
                <a16:creationId xmlns:a16="http://schemas.microsoft.com/office/drawing/2014/main" id="{4C9AAFEF-D0F8-E291-906E-F9D4EFFF7168}"/>
              </a:ext>
            </a:extLst>
          </p:cNvPr>
          <p:cNvSpPr txBox="1"/>
          <p:nvPr/>
        </p:nvSpPr>
        <p:spPr>
          <a:xfrm>
            <a:off x="-1" y="6412375"/>
            <a:ext cx="9317621" cy="445625"/>
          </a:xfrm>
          <a:prstGeom prst="rect">
            <a:avLst/>
          </a:prstGeom>
          <a:noFill/>
        </p:spPr>
        <p:txBody>
          <a:bodyPr wrap="square">
            <a:spAutoFit/>
          </a:bodyPr>
          <a:lstStyle/>
          <a:p>
            <a:r>
              <a:rPr lang="en-GB" sz="1100">
                <a:latin typeface="Arial" panose="020B0604020202020204" pitchFamily="34" charset="0"/>
                <a:cs typeface="Arial" panose="020B0604020202020204" pitchFamily="34" charset="0"/>
              </a:rPr>
              <a:t>Note: Table has been produced by </a:t>
            </a:r>
            <a:r>
              <a:rPr lang="en-US" sz="1100"/>
              <a:t>Cambridgeshire County Council’s </a:t>
            </a:r>
            <a:r>
              <a:rPr lang="en-GB" sz="1100"/>
              <a:t>Communities and Demography PI Team</a:t>
            </a:r>
            <a:r>
              <a:rPr lang="en-GB" sz="1100">
                <a:latin typeface="Arial" panose="020B0604020202020204" pitchFamily="34" charset="0"/>
                <a:cs typeface="Arial" panose="020B0604020202020204" pitchFamily="34" charset="0"/>
              </a:rPr>
              <a:t>, using data provided by Cambridgeshire Constabulary.</a:t>
            </a:r>
          </a:p>
        </p:txBody>
      </p:sp>
      <p:sp>
        <p:nvSpPr>
          <p:cNvPr id="5" name="TextBox 4">
            <a:extLst>
              <a:ext uri="{FF2B5EF4-FFF2-40B4-BE49-F238E27FC236}">
                <a16:creationId xmlns:a16="http://schemas.microsoft.com/office/drawing/2014/main" id="{07578713-4932-77EE-FE9D-7A58F64BCFFD}"/>
              </a:ext>
            </a:extLst>
          </p:cNvPr>
          <p:cNvSpPr txBox="1"/>
          <p:nvPr/>
        </p:nvSpPr>
        <p:spPr>
          <a:xfrm>
            <a:off x="7751168" y="2709466"/>
            <a:ext cx="4175168" cy="1569660"/>
          </a:xfrm>
          <a:prstGeom prst="rect">
            <a:avLst/>
          </a:prstGeom>
          <a:noFill/>
        </p:spPr>
        <p:txBody>
          <a:bodyPr wrap="square">
            <a:spAutoFit/>
          </a:bodyPr>
          <a:lstStyle/>
          <a:p>
            <a:r>
              <a:rPr lang="en-GB" sz="1600">
                <a:latin typeface="Arial" panose="020B0604020202020204" pitchFamily="34" charset="0"/>
                <a:cs typeface="Arial" panose="020B0604020202020204" pitchFamily="34" charset="0"/>
              </a:rPr>
              <a:t>The proportion of youth-related ASB has fluctuated over the past 4 years. In the last year, the proportion is the lowest it has been over this period (20%), as seen in Table 9. </a:t>
            </a:r>
          </a:p>
          <a:p>
            <a:r>
              <a:rPr lang="en-GB" sz="1600">
                <a:cs typeface="Arial" panose="020B0604020202020204" pitchFamily="34" charset="0"/>
              </a:rPr>
              <a:t>Youth-related ASB has decreased by 17% between 2024 and 2025 (-45 incidents).</a:t>
            </a:r>
            <a:endParaRPr lang="en-GB" sz="160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ECEC0BA4-A2D2-E033-ADF0-02F8FB57CE5B}"/>
              </a:ext>
            </a:extLst>
          </p:cNvPr>
          <p:cNvSpPr txBox="1"/>
          <p:nvPr/>
        </p:nvSpPr>
        <p:spPr>
          <a:xfrm>
            <a:off x="265664" y="2030487"/>
            <a:ext cx="7002412" cy="58477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600" b="1">
                <a:solidFill>
                  <a:schemeClr val="tx1"/>
                </a:solidFill>
                <a:latin typeface="Arial" panose="020B0604020202020204" pitchFamily="34" charset="0"/>
                <a:cs typeface="Arial" panose="020B0604020202020204" pitchFamily="34" charset="0"/>
              </a:rPr>
              <a:t>Table 9: Police recorded ASB incidents and the proportion where a youth-related keyword has been identified, 2022 to 2025</a:t>
            </a:r>
            <a:endParaRPr lang="en-GB" sz="2000" b="1">
              <a:solidFill>
                <a:schemeClr val="tx1"/>
              </a:solidFill>
            </a:endParaRPr>
          </a:p>
        </p:txBody>
      </p:sp>
      <p:sp>
        <p:nvSpPr>
          <p:cNvPr id="8" name="Action Button: Go Home 7" descr="Button for contents page">
            <a:hlinkClick r:id="rId3" action="ppaction://hlinksldjump" highlightClick="1"/>
            <a:extLst>
              <a:ext uri="{FF2B5EF4-FFF2-40B4-BE49-F238E27FC236}">
                <a16:creationId xmlns:a16="http://schemas.microsoft.com/office/drawing/2014/main" id="{73EF2044-05E1-8BE3-E19A-E071D94EEB46}"/>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Police recorded ASB incidents where youth-related keyword was identified. Youth-related ASB peaked at 259 incidents in 2024.&#10;Total youth-related ASB incidents counts are as follows&#10;2022 – 197&#10;2023 – 167&#10;2024 – 259&#10;2025 – 214">
            <a:extLst>
              <a:ext uri="{FF2B5EF4-FFF2-40B4-BE49-F238E27FC236}">
                <a16:creationId xmlns:a16="http://schemas.microsoft.com/office/drawing/2014/main" id="{2980AABE-8FC8-1A82-34B6-60296BF6C517}"/>
              </a:ext>
            </a:extLst>
          </p:cNvPr>
          <p:cNvPicPr>
            <a:picLocks noChangeAspect="1"/>
          </p:cNvPicPr>
          <p:nvPr/>
        </p:nvPicPr>
        <p:blipFill>
          <a:blip r:embed="rId4"/>
          <a:stretch>
            <a:fillRect/>
          </a:stretch>
        </p:blipFill>
        <p:spPr>
          <a:xfrm>
            <a:off x="265664" y="2707114"/>
            <a:ext cx="7084303" cy="1627475"/>
          </a:xfrm>
          <a:prstGeom prst="rect">
            <a:avLst/>
          </a:prstGeom>
        </p:spPr>
      </p:pic>
    </p:spTree>
    <p:extLst>
      <p:ext uri="{BB962C8B-B14F-4D97-AF65-F5344CB8AC3E}">
        <p14:creationId xmlns:p14="http://schemas.microsoft.com/office/powerpoint/2010/main" val="36400647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5033F0-59FC-0DF5-C1D2-818041CFD6F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D376C04-3CB7-98A3-C70A-BE4E34A8A441}"/>
              </a:ext>
            </a:extLst>
          </p:cNvPr>
          <p:cNvSpPr>
            <a:spLocks noGrp="1"/>
          </p:cNvSpPr>
          <p:nvPr>
            <p:ph type="title"/>
          </p:nvPr>
        </p:nvSpPr>
        <p:spPr>
          <a:xfrm>
            <a:off x="265664" y="325183"/>
            <a:ext cx="10515600" cy="1214438"/>
          </a:xfrm>
        </p:spPr>
        <p:txBody>
          <a:bodyPr/>
          <a:lstStyle/>
          <a:p>
            <a:r>
              <a:rPr lang="en-GB" sz="3200"/>
              <a:t>8.12. ASB - Youth-related Anti-Social Behaviour (ASB) </a:t>
            </a:r>
          </a:p>
        </p:txBody>
      </p:sp>
      <p:sp>
        <p:nvSpPr>
          <p:cNvPr id="3" name="TextBox 2">
            <a:extLst>
              <a:ext uri="{FF2B5EF4-FFF2-40B4-BE49-F238E27FC236}">
                <a16:creationId xmlns:a16="http://schemas.microsoft.com/office/drawing/2014/main" id="{427BF935-551D-B458-7333-9A5256BD802F}"/>
              </a:ext>
            </a:extLst>
          </p:cNvPr>
          <p:cNvSpPr txBox="1"/>
          <p:nvPr/>
        </p:nvSpPr>
        <p:spPr>
          <a:xfrm>
            <a:off x="7292051" y="2440344"/>
            <a:ext cx="4137539" cy="2308324"/>
          </a:xfrm>
          <a:prstGeom prst="rect">
            <a:avLst/>
          </a:prstGeom>
          <a:noFill/>
        </p:spPr>
        <p:txBody>
          <a:bodyPr wrap="square">
            <a:spAutoFit/>
          </a:bodyPr>
          <a:lstStyle/>
          <a:p>
            <a:r>
              <a:rPr lang="en-GB" sz="1600">
                <a:latin typeface="Arial" panose="020B0604020202020204" pitchFamily="34" charset="0"/>
                <a:cs typeface="Arial" panose="020B0604020202020204" pitchFamily="34" charset="0"/>
              </a:rPr>
              <a:t>As seen in Table 10, East Cambridgeshire had the fourth highest rate per 1,000 population in 2025 (</a:t>
            </a:r>
            <a:r>
              <a:rPr lang="en-GB" sz="1600">
                <a:cs typeface="Arial" panose="020B0604020202020204" pitchFamily="34" charset="0"/>
              </a:rPr>
              <a:t>2</a:t>
            </a:r>
            <a:r>
              <a:rPr lang="en-GB" sz="1600">
                <a:latin typeface="Arial" panose="020B0604020202020204" pitchFamily="34" charset="0"/>
                <a:cs typeface="Arial" panose="020B0604020202020204" pitchFamily="34" charset="0"/>
              </a:rPr>
              <a:t>.3). </a:t>
            </a:r>
            <a:r>
              <a:rPr lang="en-GB" sz="1600">
                <a:cs typeface="Arial" panose="020B0604020202020204" pitchFamily="34" charset="0"/>
              </a:rPr>
              <a:t>This was slightly lower than the rate per 1,000 for Cambridgeshire (2.8). </a:t>
            </a:r>
          </a:p>
          <a:p>
            <a:endParaRPr lang="en-GB" sz="1600">
              <a:cs typeface="Arial" panose="020B0604020202020204" pitchFamily="34" charset="0"/>
            </a:endParaRPr>
          </a:p>
          <a:p>
            <a:r>
              <a:rPr lang="en-GB" sz="1600">
                <a:cs typeface="Arial" panose="020B0604020202020204" pitchFamily="34" charset="0"/>
              </a:rPr>
              <a:t>In 2024, East Cambridgeshire had the highest rate in Cambridgeshire alongside Fenland. </a:t>
            </a:r>
          </a:p>
        </p:txBody>
      </p:sp>
      <p:sp>
        <p:nvSpPr>
          <p:cNvPr id="10" name="TextBox 9">
            <a:extLst>
              <a:ext uri="{FF2B5EF4-FFF2-40B4-BE49-F238E27FC236}">
                <a16:creationId xmlns:a16="http://schemas.microsoft.com/office/drawing/2014/main" id="{653344B4-94D4-18FE-2314-2EE495DF044B}"/>
              </a:ext>
            </a:extLst>
          </p:cNvPr>
          <p:cNvSpPr txBox="1"/>
          <p:nvPr/>
        </p:nvSpPr>
        <p:spPr>
          <a:xfrm>
            <a:off x="633413" y="1855569"/>
            <a:ext cx="6337414" cy="584775"/>
          </a:xfrm>
          <a:prstGeom prst="rect">
            <a:avLst/>
          </a:prstGeom>
          <a:noFill/>
        </p:spPr>
        <p:txBody>
          <a:bodyPr wrap="square">
            <a:spAutoFit/>
          </a:bodyPr>
          <a:lstStyle/>
          <a:p>
            <a:r>
              <a:rPr lang="en-GB" sz="1600" b="1">
                <a:solidFill>
                  <a:schemeClr val="tx1"/>
                </a:solidFill>
                <a:latin typeface="Arial" panose="020B0604020202020204" pitchFamily="34" charset="0"/>
                <a:cs typeface="Arial" panose="020B0604020202020204" pitchFamily="34" charset="0"/>
              </a:rPr>
              <a:t>Table 10: Rate per 1,000 population of police recorded </a:t>
            </a:r>
            <a:r>
              <a:rPr lang="en-GB" sz="1600" b="1">
                <a:cs typeface="Arial" panose="020B0604020202020204" pitchFamily="34" charset="0"/>
              </a:rPr>
              <a:t>youth-related </a:t>
            </a:r>
            <a:r>
              <a:rPr lang="en-GB" sz="1600" b="1">
                <a:solidFill>
                  <a:schemeClr val="tx1"/>
                </a:solidFill>
                <a:latin typeface="Arial" panose="020B0604020202020204" pitchFamily="34" charset="0"/>
                <a:cs typeface="Arial" panose="020B0604020202020204" pitchFamily="34" charset="0"/>
              </a:rPr>
              <a:t>ASB incidents, 2022 and 2025</a:t>
            </a:r>
            <a:endParaRPr lang="en-GB" sz="2000" b="1">
              <a:solidFill>
                <a:schemeClr val="tx1"/>
              </a:solidFill>
            </a:endParaRPr>
          </a:p>
        </p:txBody>
      </p:sp>
      <p:sp>
        <p:nvSpPr>
          <p:cNvPr id="5" name="TextBox 4">
            <a:extLst>
              <a:ext uri="{FF2B5EF4-FFF2-40B4-BE49-F238E27FC236}">
                <a16:creationId xmlns:a16="http://schemas.microsoft.com/office/drawing/2014/main" id="{EE7D57BF-CE40-CC9B-1BAC-4389CDFDA62D}"/>
              </a:ext>
            </a:extLst>
          </p:cNvPr>
          <p:cNvSpPr txBox="1"/>
          <p:nvPr/>
        </p:nvSpPr>
        <p:spPr>
          <a:xfrm>
            <a:off x="0" y="6411724"/>
            <a:ext cx="9481457" cy="415498"/>
          </a:xfrm>
          <a:prstGeom prst="rect">
            <a:avLst/>
          </a:prstGeom>
          <a:noFill/>
        </p:spPr>
        <p:txBody>
          <a:bodyPr wrap="square">
            <a:spAutoFit/>
          </a:bodyPr>
          <a:lstStyle/>
          <a:p>
            <a:r>
              <a:rPr lang="en-GB" sz="1000">
                <a:cs typeface="Arial" panose="020B0604020202020204" pitchFamily="34" charset="0"/>
              </a:rPr>
              <a:t>Note: Table has been produced by </a:t>
            </a:r>
            <a:r>
              <a:rPr lang="en-US" sz="1000"/>
              <a:t>Cambridgeshire County Council’s </a:t>
            </a:r>
            <a:r>
              <a:rPr lang="en-GB" sz="1000"/>
              <a:t>Communities and Demography PI Team</a:t>
            </a:r>
            <a:r>
              <a:rPr lang="en-US" sz="1000"/>
              <a:t>,</a:t>
            </a:r>
            <a:r>
              <a:rPr lang="en-GB" sz="1000">
                <a:cs typeface="Arial" panose="020B0604020202020204" pitchFamily="34" charset="0"/>
              </a:rPr>
              <a:t> using data provided by Cambridgeshire Constabulary. Rates over time have been calculated using locally produced estimates and forecasts, see Technical notes for further details. </a:t>
            </a:r>
          </a:p>
        </p:txBody>
      </p:sp>
      <p:sp>
        <p:nvSpPr>
          <p:cNvPr id="6" name="Action Button: Go Home 5" descr="Button for contents page">
            <a:hlinkClick r:id="rId2" action="ppaction://hlinksldjump" highlightClick="1"/>
            <a:extLst>
              <a:ext uri="{FF2B5EF4-FFF2-40B4-BE49-F238E27FC236}">
                <a16:creationId xmlns:a16="http://schemas.microsoft.com/office/drawing/2014/main" id="{16E3B0A2-3D8F-00AA-3FBE-61189F545739}"/>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Youth-related ASB incident rates for all districts in Cambridgeshire between 2022 and 2025. Rates for East Cambridgeshire across the years:&#10;2022 = 2.2&#10;2023 = 1.8&#10;2024 = 2.8&#10;Rates in 2025 were as follows:&#10;Cambridge = 2.7&#10;East Cambridgeshire = 2.3&#10;Fenland = 3.7&#10;Huntingdonshire = 3.2&#10;South Cambridgeshire = 2.2&#10;Cambridgeshire = 2.8">
            <a:extLst>
              <a:ext uri="{FF2B5EF4-FFF2-40B4-BE49-F238E27FC236}">
                <a16:creationId xmlns:a16="http://schemas.microsoft.com/office/drawing/2014/main" id="{07411D2C-59AB-DCF1-928F-E7E66C1E895C}"/>
              </a:ext>
            </a:extLst>
          </p:cNvPr>
          <p:cNvPicPr>
            <a:picLocks noChangeAspect="1"/>
          </p:cNvPicPr>
          <p:nvPr/>
        </p:nvPicPr>
        <p:blipFill>
          <a:blip r:embed="rId3"/>
          <a:stretch>
            <a:fillRect/>
          </a:stretch>
        </p:blipFill>
        <p:spPr>
          <a:xfrm>
            <a:off x="633413" y="2536654"/>
            <a:ext cx="6209455" cy="1977313"/>
          </a:xfrm>
          <a:prstGeom prst="rect">
            <a:avLst/>
          </a:prstGeom>
        </p:spPr>
      </p:pic>
    </p:spTree>
    <p:extLst>
      <p:ext uri="{BB962C8B-B14F-4D97-AF65-F5344CB8AC3E}">
        <p14:creationId xmlns:p14="http://schemas.microsoft.com/office/powerpoint/2010/main" val="12258092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DEDC7-BA0E-C8B0-49DE-341D3F980E9F}"/>
              </a:ext>
            </a:extLst>
          </p:cNvPr>
          <p:cNvSpPr>
            <a:spLocks noGrp="1"/>
          </p:cNvSpPr>
          <p:nvPr>
            <p:ph type="title"/>
          </p:nvPr>
        </p:nvSpPr>
        <p:spPr>
          <a:xfrm>
            <a:off x="535442" y="296155"/>
            <a:ext cx="10515600" cy="1214438"/>
          </a:xfrm>
        </p:spPr>
        <p:txBody>
          <a:bodyPr/>
          <a:lstStyle/>
          <a:p>
            <a:r>
              <a:rPr lang="en-GB"/>
              <a:t>8.13. Fires</a:t>
            </a:r>
          </a:p>
        </p:txBody>
      </p:sp>
      <p:sp>
        <p:nvSpPr>
          <p:cNvPr id="4" name="TextBox 3">
            <a:extLst>
              <a:ext uri="{FF2B5EF4-FFF2-40B4-BE49-F238E27FC236}">
                <a16:creationId xmlns:a16="http://schemas.microsoft.com/office/drawing/2014/main" id="{2098525C-5DD8-619F-2775-74EC7895A65B}"/>
              </a:ext>
            </a:extLst>
          </p:cNvPr>
          <p:cNvSpPr txBox="1"/>
          <p:nvPr/>
        </p:nvSpPr>
        <p:spPr>
          <a:xfrm>
            <a:off x="321923" y="1286218"/>
            <a:ext cx="6272146" cy="584775"/>
          </a:xfrm>
          <a:prstGeom prst="rect">
            <a:avLst/>
          </a:prstGeom>
          <a:noFill/>
          <a:ln>
            <a:noFill/>
          </a:ln>
        </p:spPr>
        <p:txBody>
          <a:bodyPr wrap="square" rtlCol="0">
            <a:spAutoFit/>
          </a:bodyPr>
          <a:lstStyle/>
          <a:p>
            <a:r>
              <a:rPr lang="en-GB" sz="1600" b="1">
                <a:latin typeface="Arial" panose="020B0604020202020204" pitchFamily="34" charset="0"/>
                <a:cs typeface="Arial" panose="020B0604020202020204" pitchFamily="34" charset="0"/>
              </a:rPr>
              <a:t>Figure 15: </a:t>
            </a:r>
            <a:r>
              <a:rPr lang="en-GB" sz="1600" b="1">
                <a:cs typeface="Arial" panose="020B0604020202020204" pitchFamily="34" charset="0"/>
              </a:rPr>
              <a:t>Annual trend in fires in East Cambridgeshire, 2022 to 2025</a:t>
            </a:r>
            <a:endParaRPr lang="en-GB" sz="2000" b="1"/>
          </a:p>
        </p:txBody>
      </p:sp>
      <p:sp>
        <p:nvSpPr>
          <p:cNvPr id="5" name="TextBox 4">
            <a:extLst>
              <a:ext uri="{FF2B5EF4-FFF2-40B4-BE49-F238E27FC236}">
                <a16:creationId xmlns:a16="http://schemas.microsoft.com/office/drawing/2014/main" id="{D9D337DC-8531-1502-3B2D-DFC0DC971BC4}"/>
              </a:ext>
            </a:extLst>
          </p:cNvPr>
          <p:cNvSpPr txBox="1"/>
          <p:nvPr/>
        </p:nvSpPr>
        <p:spPr>
          <a:xfrm>
            <a:off x="7149379" y="2422366"/>
            <a:ext cx="4633447" cy="2062103"/>
          </a:xfrm>
          <a:prstGeom prst="rect">
            <a:avLst/>
          </a:prstGeom>
          <a:noFill/>
        </p:spPr>
        <p:txBody>
          <a:bodyPr wrap="square" lIns="91440" tIns="45720" rIns="91440" bIns="45720" rtlCol="0" anchor="t">
            <a:spAutoFit/>
          </a:bodyPr>
          <a:lstStyle/>
          <a:p>
            <a:pPr marL="171450" indent="-171450">
              <a:buFont typeface="Arial" panose="020B0604020202020204" pitchFamily="34" charset="0"/>
              <a:buChar char="•"/>
            </a:pPr>
            <a:r>
              <a:rPr lang="en-GB" sz="1600" dirty="0">
                <a:latin typeface="Arial"/>
                <a:cs typeface="Arial"/>
              </a:rPr>
              <a:t>In 2025, there were 172 fires in East Cambridgeshire, this is a 15% increase from the last year (+23 incidents).</a:t>
            </a:r>
          </a:p>
          <a:p>
            <a:endParaRPr lang="en-GB" sz="1600" dirty="0">
              <a:solidFill>
                <a:srgbClr val="FF0000"/>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600" dirty="0">
                <a:latin typeface="Arial"/>
                <a:cs typeface="Arial"/>
              </a:rPr>
              <a:t>Of the 172 fires recorded, 27% (46 incidents) were classified as deliberate. The number of deliberate fires has seen incremental increases since 2023, as illustrated in Figure 15.</a:t>
            </a:r>
          </a:p>
        </p:txBody>
      </p:sp>
      <p:sp>
        <p:nvSpPr>
          <p:cNvPr id="3" name="TextBox 2">
            <a:extLst>
              <a:ext uri="{FF2B5EF4-FFF2-40B4-BE49-F238E27FC236}">
                <a16:creationId xmlns:a16="http://schemas.microsoft.com/office/drawing/2014/main" id="{804186AF-0D4F-BB58-FC03-28901A9B19CA}"/>
              </a:ext>
            </a:extLst>
          </p:cNvPr>
          <p:cNvSpPr txBox="1"/>
          <p:nvPr/>
        </p:nvSpPr>
        <p:spPr bwMode="auto">
          <a:xfrm>
            <a:off x="107042" y="6542314"/>
            <a:ext cx="9243787" cy="226786"/>
          </a:xfrm>
          <a:prstGeom prst="rect">
            <a:avLst/>
          </a:prstGeom>
          <a:noFill/>
          <a:ln>
            <a:noFill/>
          </a:ln>
        </p:spPr>
        <p:txBody>
          <a:bodyPr vert="horz" wrap="square" lIns="0" tIns="0" rIns="0" bIns="0" numCol="1" anchor="b" anchorCtr="0" compatLnSpc="1">
            <a:prstTxWarp prst="textNoShape">
              <a:avLst/>
            </a:prstTxWarp>
            <a:normAutofit fontScale="92500" lnSpcReduction="20000"/>
          </a:bodyPr>
          <a:lstStyle/>
          <a:p>
            <a:pPr eaLnBrk="1" hangingPunct="1">
              <a:lnSpc>
                <a:spcPct val="90000"/>
              </a:lnSpc>
              <a:spcBef>
                <a:spcPts val="1000"/>
              </a:spcBef>
            </a:pPr>
            <a:r>
              <a:rPr lang="en-US" sz="1100" kern="1200">
                <a:latin typeface="+mn-lt"/>
                <a:ea typeface="+mn-ea"/>
                <a:cs typeface="+mn-cs"/>
              </a:rPr>
              <a:t>Note: Chart has been produced by </a:t>
            </a:r>
            <a:r>
              <a:rPr lang="en-US" sz="1100"/>
              <a:t>Cambridgeshire County Council’s </a:t>
            </a:r>
            <a:r>
              <a:rPr lang="en-GB" sz="1100"/>
              <a:t>Communities and Demography PI Team</a:t>
            </a:r>
            <a:r>
              <a:rPr lang="en-US" sz="1100" kern="1200">
                <a:latin typeface="+mn-lt"/>
                <a:ea typeface="+mn-ea"/>
                <a:cs typeface="+mn-cs"/>
              </a:rPr>
              <a:t>, using data provided by Cambridgeshire Fire and Rescue Service.</a:t>
            </a:r>
          </a:p>
        </p:txBody>
      </p:sp>
      <p:sp>
        <p:nvSpPr>
          <p:cNvPr id="7" name="Action Button: Go Home 6" descr="Button for contents page">
            <a:hlinkClick r:id="rId2" action="ppaction://hlinksldjump" highlightClick="1"/>
            <a:extLst>
              <a:ext uri="{FF2B5EF4-FFF2-40B4-BE49-F238E27FC236}">
                <a16:creationId xmlns:a16="http://schemas.microsoft.com/office/drawing/2014/main" id="{C9808096-F91F-9C65-3576-DEECE05C3322}"/>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descr="Stacked column chart showing counts of fires each year between 2022 and 2025. This has been broken down by subgroup. The counts are as follows.&#10;Accidental&#10;2022 - 136&#10;2023 - 91&#10;2024 - 87&#10;2025 - 84&#10;Deliberate&#10;2022 - 41&#10;2023 - 29&#10;2024 - 35&#10;2025 - 46&#10;Not known and null&#10;2022 - 68&#10;2023 - 30&#10;2024 - 27&#10;2025 - 42&#10;Total&#10;2022 - 245&#10;2023 - 150&#10;2024 - 149&#10;2025 - 172">
            <a:extLst>
              <a:ext uri="{FF2B5EF4-FFF2-40B4-BE49-F238E27FC236}">
                <a16:creationId xmlns:a16="http://schemas.microsoft.com/office/drawing/2014/main" id="{E233F25E-5685-FA07-973B-083593B6095A}"/>
              </a:ext>
            </a:extLst>
          </p:cNvPr>
          <p:cNvPicPr>
            <a:picLocks noChangeAspect="1"/>
          </p:cNvPicPr>
          <p:nvPr/>
        </p:nvPicPr>
        <p:blipFill>
          <a:blip r:embed="rId3">
            <a:extLst>
              <a:ext uri="{28A0092B-C50C-407E-A947-70E740481C1C}">
                <a14:useLocalDpi xmlns:a14="http://schemas.microsoft.com/office/drawing/2010/main" val="0"/>
              </a:ext>
            </a:extLst>
          </a:blip>
          <a:srcRect t="35661" r="47870"/>
          <a:stretch>
            <a:fillRect/>
          </a:stretch>
        </p:blipFill>
        <p:spPr>
          <a:xfrm>
            <a:off x="321922" y="1870993"/>
            <a:ext cx="6414544" cy="4352508"/>
          </a:xfrm>
          <a:prstGeom prst="rect">
            <a:avLst/>
          </a:prstGeom>
        </p:spPr>
      </p:pic>
    </p:spTree>
    <p:extLst>
      <p:ext uri="{BB962C8B-B14F-4D97-AF65-F5344CB8AC3E}">
        <p14:creationId xmlns:p14="http://schemas.microsoft.com/office/powerpoint/2010/main" val="14745315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2D96EB-9C9D-D984-D44D-BB69B95C88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F568706-62DB-790D-254B-786E0E45E384}"/>
              </a:ext>
            </a:extLst>
          </p:cNvPr>
          <p:cNvSpPr>
            <a:spLocks noGrp="1"/>
          </p:cNvSpPr>
          <p:nvPr>
            <p:ph type="title"/>
          </p:nvPr>
        </p:nvSpPr>
        <p:spPr/>
        <p:txBody>
          <a:bodyPr/>
          <a:lstStyle/>
          <a:p>
            <a:r>
              <a:rPr lang="en-GB"/>
              <a:t>8.13. Deliberate Fires</a:t>
            </a:r>
          </a:p>
        </p:txBody>
      </p:sp>
      <p:sp>
        <p:nvSpPr>
          <p:cNvPr id="4" name="TextBox 3">
            <a:extLst>
              <a:ext uri="{FF2B5EF4-FFF2-40B4-BE49-F238E27FC236}">
                <a16:creationId xmlns:a16="http://schemas.microsoft.com/office/drawing/2014/main" id="{0C799F73-5A2B-FE16-4E77-D39F5C269E1A}"/>
              </a:ext>
            </a:extLst>
          </p:cNvPr>
          <p:cNvSpPr txBox="1"/>
          <p:nvPr/>
        </p:nvSpPr>
        <p:spPr>
          <a:xfrm>
            <a:off x="463436" y="1414847"/>
            <a:ext cx="6288767" cy="584775"/>
          </a:xfrm>
          <a:prstGeom prst="rect">
            <a:avLst/>
          </a:prstGeom>
          <a:noFill/>
          <a:ln>
            <a:noFill/>
          </a:ln>
        </p:spPr>
        <p:txBody>
          <a:bodyPr wrap="square" rtlCol="0">
            <a:spAutoFit/>
          </a:bodyPr>
          <a:lstStyle/>
          <a:p>
            <a:r>
              <a:rPr lang="en-GB" sz="1600" b="1">
                <a:latin typeface="Arial" panose="020B0604020202020204" pitchFamily="34" charset="0"/>
                <a:cs typeface="Arial" panose="020B0604020202020204" pitchFamily="34" charset="0"/>
              </a:rPr>
              <a:t>Figure 16: Annual trend in deliberate fires in East Cambridgeshire, 2022 to 2025</a:t>
            </a:r>
            <a:endParaRPr lang="en-GB" sz="2000" b="1"/>
          </a:p>
        </p:txBody>
      </p:sp>
      <p:sp>
        <p:nvSpPr>
          <p:cNvPr id="5" name="TextBox 4">
            <a:extLst>
              <a:ext uri="{FF2B5EF4-FFF2-40B4-BE49-F238E27FC236}">
                <a16:creationId xmlns:a16="http://schemas.microsoft.com/office/drawing/2014/main" id="{21C7F75B-C600-B868-F0C5-E7DDDE7DC8CD}"/>
              </a:ext>
            </a:extLst>
          </p:cNvPr>
          <p:cNvSpPr txBox="1"/>
          <p:nvPr/>
        </p:nvSpPr>
        <p:spPr>
          <a:xfrm>
            <a:off x="6950849" y="2683104"/>
            <a:ext cx="4931228" cy="1815882"/>
          </a:xfrm>
          <a:prstGeom prst="rect">
            <a:avLst/>
          </a:prstGeom>
          <a:noFill/>
        </p:spPr>
        <p:txBody>
          <a:bodyPr wrap="square" lIns="91440" tIns="45720" rIns="91440" bIns="45720" rtlCol="0" anchor="t">
            <a:spAutoFit/>
          </a:bodyPr>
          <a:lstStyle/>
          <a:p>
            <a:pPr marL="171450" indent="-171450">
              <a:buFont typeface="Arial" panose="020B0604020202020204" pitchFamily="34" charset="0"/>
              <a:buChar char="•"/>
            </a:pPr>
            <a:r>
              <a:rPr lang="en-GB" sz="1600">
                <a:latin typeface="Arial"/>
                <a:cs typeface="Arial"/>
              </a:rPr>
              <a:t>In 2025, deliberate fires increased by 31% (+11) when compared with 2024; however, the overall numbers remain low.</a:t>
            </a:r>
          </a:p>
          <a:p>
            <a:pPr marL="171450" indent="-171450">
              <a:buFont typeface="Arial" panose="020B0604020202020204" pitchFamily="34" charset="0"/>
              <a:buChar char="•"/>
            </a:pPr>
            <a:endParaRPr lang="en-GB" sz="1600">
              <a:solidFill>
                <a:srgbClr val="FF0000"/>
              </a:solidFill>
              <a:cs typeface="Arial" panose="020B0604020202020204" pitchFamily="34" charset="0"/>
            </a:endParaRPr>
          </a:p>
          <a:p>
            <a:pPr marL="171450" indent="-171450">
              <a:buFont typeface="Arial" panose="020B0604020202020204" pitchFamily="34" charset="0"/>
              <a:buChar char="•"/>
            </a:pPr>
            <a:r>
              <a:rPr lang="en-GB" sz="1600">
                <a:latin typeface="Arial"/>
                <a:cs typeface="Arial"/>
              </a:rPr>
              <a:t>‘Deliberate – others property’ accounted for the largest proportion of deliberate fires at 50% (23 out of 46). </a:t>
            </a:r>
          </a:p>
        </p:txBody>
      </p:sp>
      <p:sp>
        <p:nvSpPr>
          <p:cNvPr id="3" name="TextBox 2">
            <a:extLst>
              <a:ext uri="{FF2B5EF4-FFF2-40B4-BE49-F238E27FC236}">
                <a16:creationId xmlns:a16="http://schemas.microsoft.com/office/drawing/2014/main" id="{B9A5A0F8-B75C-EE24-0442-FC6BAB773CF6}"/>
              </a:ext>
            </a:extLst>
          </p:cNvPr>
          <p:cNvSpPr txBox="1"/>
          <p:nvPr/>
        </p:nvSpPr>
        <p:spPr bwMode="auto">
          <a:xfrm>
            <a:off x="107042" y="6542314"/>
            <a:ext cx="9243787" cy="226786"/>
          </a:xfrm>
          <a:prstGeom prst="rect">
            <a:avLst/>
          </a:prstGeom>
          <a:noFill/>
          <a:ln>
            <a:noFill/>
          </a:ln>
        </p:spPr>
        <p:txBody>
          <a:bodyPr vert="horz" wrap="square" lIns="0" tIns="0" rIns="0" bIns="0" numCol="1" anchor="b" anchorCtr="0" compatLnSpc="1">
            <a:prstTxWarp prst="textNoShape">
              <a:avLst/>
            </a:prstTxWarp>
            <a:normAutofit fontScale="92500" lnSpcReduction="20000"/>
          </a:bodyPr>
          <a:lstStyle/>
          <a:p>
            <a:pPr eaLnBrk="1" hangingPunct="1">
              <a:lnSpc>
                <a:spcPct val="90000"/>
              </a:lnSpc>
              <a:spcBef>
                <a:spcPts val="1000"/>
              </a:spcBef>
            </a:pPr>
            <a:r>
              <a:rPr lang="en-US" sz="1100" kern="1200">
                <a:latin typeface="+mn-lt"/>
                <a:ea typeface="+mn-ea"/>
                <a:cs typeface="+mn-cs"/>
              </a:rPr>
              <a:t>Note: Chart has been produced by </a:t>
            </a:r>
            <a:r>
              <a:rPr lang="en-US" sz="1100"/>
              <a:t>Cambridgeshire County Council’s </a:t>
            </a:r>
            <a:r>
              <a:rPr lang="en-GB" sz="1100"/>
              <a:t>Communities and Demography PI Team</a:t>
            </a:r>
            <a:r>
              <a:rPr lang="en-US" sz="1100" kern="1200">
                <a:latin typeface="+mn-lt"/>
                <a:ea typeface="+mn-ea"/>
                <a:cs typeface="+mn-cs"/>
              </a:rPr>
              <a:t>, using data provided by Cambridgeshire Fire and Rescue Service.</a:t>
            </a:r>
          </a:p>
        </p:txBody>
      </p:sp>
      <p:sp>
        <p:nvSpPr>
          <p:cNvPr id="7" name="Action Button: Go Home 6" descr="Button for contents page">
            <a:hlinkClick r:id="rId2" action="ppaction://hlinksldjump" highlightClick="1"/>
            <a:extLst>
              <a:ext uri="{FF2B5EF4-FFF2-40B4-BE49-F238E27FC236}">
                <a16:creationId xmlns:a16="http://schemas.microsoft.com/office/drawing/2014/main" id="{F2F30E0B-1865-6D68-258D-0580D07B6C3D}"/>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Stacked column chart showing counts of deliberate fires each year between 2022 and 2025. This has been broken down by subgroup. The counts are as follows.&#10;Other's property&#10;2022 - 15&#10;2023 - 15&#10;2024 - 11&#10;2025 - 23&#10;Own property&#10;2022 - 3&#10;2023 - 2&#10;2024 - 4&#10;2025 - 3&#10;Unknown owner&#10;2022 - 23&#10;2023 - 12&#10;2024 - 20&#10;2025 - 20&#10;Total&#10;2022 - 41&#10;2023 - 29&#10;2024 - 35&#10;2025 - 46">
            <a:extLst>
              <a:ext uri="{FF2B5EF4-FFF2-40B4-BE49-F238E27FC236}">
                <a16:creationId xmlns:a16="http://schemas.microsoft.com/office/drawing/2014/main" id="{72294DF0-7702-B548-CCE6-B01617CA5364}"/>
              </a:ext>
            </a:extLst>
          </p:cNvPr>
          <p:cNvPicPr>
            <a:picLocks noChangeAspect="1"/>
          </p:cNvPicPr>
          <p:nvPr/>
        </p:nvPicPr>
        <p:blipFill>
          <a:blip r:embed="rId3"/>
          <a:stretch>
            <a:fillRect/>
          </a:stretch>
        </p:blipFill>
        <p:spPr>
          <a:xfrm>
            <a:off x="463436" y="2053907"/>
            <a:ext cx="6288767" cy="3976503"/>
          </a:xfrm>
          <a:prstGeom prst="rect">
            <a:avLst/>
          </a:prstGeom>
          <a:solidFill>
            <a:schemeClr val="tx1"/>
          </a:solidFill>
          <a:ln>
            <a:solidFill>
              <a:schemeClr val="tx1"/>
            </a:solidFill>
          </a:ln>
        </p:spPr>
      </p:pic>
    </p:spTree>
    <p:extLst>
      <p:ext uri="{BB962C8B-B14F-4D97-AF65-F5344CB8AC3E}">
        <p14:creationId xmlns:p14="http://schemas.microsoft.com/office/powerpoint/2010/main" val="1290503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0B8E9-62BB-C2C6-F0F5-86FBD3AC948D}"/>
              </a:ext>
            </a:extLst>
          </p:cNvPr>
          <p:cNvSpPr>
            <a:spLocks noGrp="1"/>
          </p:cNvSpPr>
          <p:nvPr>
            <p:ph type="title"/>
          </p:nvPr>
        </p:nvSpPr>
        <p:spPr>
          <a:xfrm>
            <a:off x="408935" y="467148"/>
            <a:ext cx="10515600" cy="1214438"/>
          </a:xfrm>
        </p:spPr>
        <p:txBody>
          <a:bodyPr/>
          <a:lstStyle/>
          <a:p>
            <a:r>
              <a:rPr lang="en-GB"/>
              <a:t>8.13. Deliberate Fires</a:t>
            </a:r>
          </a:p>
        </p:txBody>
      </p:sp>
      <p:sp>
        <p:nvSpPr>
          <p:cNvPr id="4" name="TextBox 3">
            <a:extLst>
              <a:ext uri="{FF2B5EF4-FFF2-40B4-BE49-F238E27FC236}">
                <a16:creationId xmlns:a16="http://schemas.microsoft.com/office/drawing/2014/main" id="{1EF5F520-2A6E-477B-E6B6-F31D86F4DFE0}"/>
              </a:ext>
            </a:extLst>
          </p:cNvPr>
          <p:cNvSpPr txBox="1"/>
          <p:nvPr/>
        </p:nvSpPr>
        <p:spPr>
          <a:xfrm>
            <a:off x="408935" y="1872342"/>
            <a:ext cx="6721617" cy="58477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600" b="1">
                <a:solidFill>
                  <a:schemeClr val="tx1"/>
                </a:solidFill>
                <a:latin typeface="Arial" panose="020B0604020202020204" pitchFamily="34" charset="0"/>
                <a:cs typeface="Arial" panose="020B0604020202020204" pitchFamily="34" charset="0"/>
              </a:rPr>
              <a:t>Table 11: Rate per 1,000 population of deliberate fires by district, 2022 to 2025</a:t>
            </a:r>
            <a:endParaRPr lang="en-GB" sz="2000" b="1">
              <a:solidFill>
                <a:schemeClr val="tx1"/>
              </a:solidFill>
            </a:endParaRPr>
          </a:p>
        </p:txBody>
      </p:sp>
      <p:sp>
        <p:nvSpPr>
          <p:cNvPr id="8" name="TextBox 7">
            <a:extLst>
              <a:ext uri="{FF2B5EF4-FFF2-40B4-BE49-F238E27FC236}">
                <a16:creationId xmlns:a16="http://schemas.microsoft.com/office/drawing/2014/main" id="{C7E2A4E1-0804-BF91-3CC8-2903AAC98BBB}"/>
              </a:ext>
            </a:extLst>
          </p:cNvPr>
          <p:cNvSpPr txBox="1"/>
          <p:nvPr/>
        </p:nvSpPr>
        <p:spPr>
          <a:xfrm>
            <a:off x="7627716" y="2543932"/>
            <a:ext cx="4149907" cy="2062103"/>
          </a:xfrm>
          <a:prstGeom prst="rect">
            <a:avLst/>
          </a:prstGeom>
          <a:noFill/>
        </p:spPr>
        <p:txBody>
          <a:bodyPr wrap="square">
            <a:spAutoFit/>
          </a:bodyPr>
          <a:lstStyle/>
          <a:p>
            <a:r>
              <a:rPr lang="en-GB" sz="1600">
                <a:cs typeface="Arial" panose="020B0604020202020204" pitchFamily="34" charset="0"/>
              </a:rPr>
              <a:t>In 2025, East Cambridgeshire had a rate per 1,000 population of 0.5, placing it close to Huntingdonshire and South Cambridgeshire, both of which had slightly lower rates at 0.4. The lowest rate per 1,000 population in 2025 was observed in Cambridge City with 0.3. </a:t>
            </a:r>
          </a:p>
          <a:p>
            <a:endParaRPr lang="en-GB" sz="1400">
              <a:solidFill>
                <a:srgbClr val="FF0000"/>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097C6980-2D30-717F-424E-4D08FEE6C972}"/>
              </a:ext>
            </a:extLst>
          </p:cNvPr>
          <p:cNvSpPr txBox="1"/>
          <p:nvPr/>
        </p:nvSpPr>
        <p:spPr>
          <a:xfrm>
            <a:off x="0" y="6411724"/>
            <a:ext cx="9481457" cy="415498"/>
          </a:xfrm>
          <a:prstGeom prst="rect">
            <a:avLst/>
          </a:prstGeom>
          <a:noFill/>
        </p:spPr>
        <p:txBody>
          <a:bodyPr wrap="square">
            <a:spAutoFit/>
          </a:bodyPr>
          <a:lstStyle/>
          <a:p>
            <a:r>
              <a:rPr lang="en-GB" sz="1000">
                <a:cs typeface="Arial" panose="020B0604020202020204" pitchFamily="34" charset="0"/>
              </a:rPr>
              <a:t>Note: Table has been produced by </a:t>
            </a:r>
            <a:r>
              <a:rPr lang="en-US" sz="1000"/>
              <a:t>Cambridgeshire County Council’s </a:t>
            </a:r>
            <a:r>
              <a:rPr lang="en-GB" sz="1000"/>
              <a:t>Communities and Demography PI Team</a:t>
            </a:r>
            <a:r>
              <a:rPr lang="en-US" sz="1000"/>
              <a:t>,</a:t>
            </a:r>
            <a:r>
              <a:rPr lang="en-GB" sz="1000">
                <a:cs typeface="Arial" panose="020B0604020202020204" pitchFamily="34" charset="0"/>
              </a:rPr>
              <a:t> using data provided by Cambridgeshire Constabulary. Rates over time have been calculated using locally produced estimates and forecasts, see Technical notes for further details. </a:t>
            </a:r>
          </a:p>
        </p:txBody>
      </p:sp>
      <p:sp>
        <p:nvSpPr>
          <p:cNvPr id="6" name="Action Button: Go Home 5" descr="Button for contents page">
            <a:hlinkClick r:id="rId2" action="ppaction://hlinksldjump" highlightClick="1"/>
            <a:extLst>
              <a:ext uri="{FF2B5EF4-FFF2-40B4-BE49-F238E27FC236}">
                <a16:creationId xmlns:a16="http://schemas.microsoft.com/office/drawing/2014/main" id="{213E4F13-E468-1EA0-0820-7DD37E1CC30A}"/>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Deliberate fire incident rates for all districts in Cambridgeshire between 2022 and 2025. Rates for East Cambridgeshire across the years:&#10;2022 = 0.5&#10;2023 = 0.3&#10;2024 = 0.4&#10;Rates in 2025 were as follows:&#10;Cambridge = 0.3&#10;East Cambridgeshire = 0.5&#10;Fenland = 0.8&#10;Huntingdonshire = 0.4&#10;South Cambridgeshire = 0.4&#10;Cambridgeshire = 0.5">
            <a:extLst>
              <a:ext uri="{FF2B5EF4-FFF2-40B4-BE49-F238E27FC236}">
                <a16:creationId xmlns:a16="http://schemas.microsoft.com/office/drawing/2014/main" id="{C4DB3654-4608-2823-5E1E-0F92B48B71B3}"/>
              </a:ext>
            </a:extLst>
          </p:cNvPr>
          <p:cNvPicPr>
            <a:picLocks noChangeAspect="1"/>
          </p:cNvPicPr>
          <p:nvPr/>
        </p:nvPicPr>
        <p:blipFill>
          <a:blip r:embed="rId3"/>
          <a:stretch>
            <a:fillRect/>
          </a:stretch>
        </p:blipFill>
        <p:spPr>
          <a:xfrm>
            <a:off x="414377" y="2457117"/>
            <a:ext cx="6721617" cy="2148918"/>
          </a:xfrm>
          <a:prstGeom prst="rect">
            <a:avLst/>
          </a:prstGeom>
        </p:spPr>
      </p:pic>
    </p:spTree>
    <p:extLst>
      <p:ext uri="{BB962C8B-B14F-4D97-AF65-F5344CB8AC3E}">
        <p14:creationId xmlns:p14="http://schemas.microsoft.com/office/powerpoint/2010/main" val="5366590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445545-9553-ECD4-DF5B-AC6267FE389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AE2AB2F-E518-EAEF-D9AD-35C4CBAAA1F7}"/>
              </a:ext>
            </a:extLst>
          </p:cNvPr>
          <p:cNvSpPr>
            <a:spLocks noGrp="1"/>
          </p:cNvSpPr>
          <p:nvPr>
            <p:ph type="title"/>
          </p:nvPr>
        </p:nvSpPr>
        <p:spPr>
          <a:xfrm>
            <a:off x="437471" y="389023"/>
            <a:ext cx="10515600" cy="1214438"/>
          </a:xfrm>
        </p:spPr>
        <p:txBody>
          <a:bodyPr/>
          <a:lstStyle/>
          <a:p>
            <a:r>
              <a:rPr lang="en-GB"/>
              <a:t>8.14. Probation</a:t>
            </a:r>
          </a:p>
        </p:txBody>
      </p:sp>
      <p:sp>
        <p:nvSpPr>
          <p:cNvPr id="4" name="TextBox 3">
            <a:extLst>
              <a:ext uri="{FF2B5EF4-FFF2-40B4-BE49-F238E27FC236}">
                <a16:creationId xmlns:a16="http://schemas.microsoft.com/office/drawing/2014/main" id="{725F7A34-F2D4-0160-AFEF-17D580B25A1C}"/>
              </a:ext>
            </a:extLst>
          </p:cNvPr>
          <p:cNvSpPr txBox="1"/>
          <p:nvPr/>
        </p:nvSpPr>
        <p:spPr>
          <a:xfrm>
            <a:off x="332769" y="1483360"/>
            <a:ext cx="6407148" cy="584775"/>
          </a:xfrm>
          <a:prstGeom prst="rect">
            <a:avLst/>
          </a:prstGeom>
          <a:noFill/>
          <a:ln>
            <a:noFill/>
          </a:ln>
        </p:spPr>
        <p:txBody>
          <a:bodyPr wrap="square" rtlCol="0">
            <a:spAutoFit/>
          </a:bodyPr>
          <a:lstStyle/>
          <a:p>
            <a:r>
              <a:rPr lang="en-GB" sz="1600" b="1">
                <a:latin typeface="Arial" panose="020B0604020202020204" pitchFamily="34" charset="0"/>
                <a:cs typeface="Arial" panose="020B0604020202020204" pitchFamily="34" charset="0"/>
              </a:rPr>
              <a:t>Figure 1</a:t>
            </a:r>
            <a:r>
              <a:rPr lang="en-GB" sz="1600" b="1">
                <a:cs typeface="Arial" panose="020B0604020202020204" pitchFamily="34" charset="0"/>
              </a:rPr>
              <a:t>7</a:t>
            </a:r>
            <a:r>
              <a:rPr lang="en-GB" sz="1600" b="1">
                <a:latin typeface="Arial" panose="020B0604020202020204" pitchFamily="34" charset="0"/>
                <a:cs typeface="Arial" panose="020B0604020202020204" pitchFamily="34" charset="0"/>
              </a:rPr>
              <a:t>: Proportion of age groups of those open to the Probation Service in 2025, residing in East Cambridgeshire</a:t>
            </a:r>
            <a:endParaRPr lang="en-GB" sz="2000" b="1"/>
          </a:p>
        </p:txBody>
      </p:sp>
      <p:sp>
        <p:nvSpPr>
          <p:cNvPr id="3" name="TextBox 2">
            <a:extLst>
              <a:ext uri="{FF2B5EF4-FFF2-40B4-BE49-F238E27FC236}">
                <a16:creationId xmlns:a16="http://schemas.microsoft.com/office/drawing/2014/main" id="{5E38C9DB-7AC9-C25A-10F9-E97C7C585346}"/>
              </a:ext>
            </a:extLst>
          </p:cNvPr>
          <p:cNvSpPr txBox="1"/>
          <p:nvPr/>
        </p:nvSpPr>
        <p:spPr bwMode="auto">
          <a:xfrm>
            <a:off x="107042" y="6309360"/>
            <a:ext cx="9243787" cy="459740"/>
          </a:xfrm>
          <a:prstGeom prst="rect">
            <a:avLst/>
          </a:prstGeom>
          <a:noFill/>
          <a:ln>
            <a:noFill/>
          </a:ln>
        </p:spPr>
        <p:txBody>
          <a:bodyPr vert="horz" wrap="square" lIns="0" tIns="0" rIns="0" bIns="0" numCol="1" anchor="b" anchorCtr="0" compatLnSpc="1">
            <a:prstTxWarp prst="textNoShape">
              <a:avLst/>
            </a:prstTxWarp>
            <a:normAutofit/>
          </a:bodyPr>
          <a:lstStyle/>
          <a:p>
            <a:pPr eaLnBrk="1" hangingPunct="1">
              <a:lnSpc>
                <a:spcPct val="90000"/>
              </a:lnSpc>
              <a:spcBef>
                <a:spcPts val="1000"/>
              </a:spcBef>
            </a:pPr>
            <a:r>
              <a:rPr lang="en-US" sz="1100" kern="1200">
                <a:latin typeface="+mn-lt"/>
                <a:ea typeface="+mn-ea"/>
                <a:cs typeface="+mn-cs"/>
              </a:rPr>
              <a:t>Note: Chart has been produced by </a:t>
            </a:r>
            <a:r>
              <a:rPr lang="en-US" sz="1100"/>
              <a:t>Cambridgeshire County Council’s </a:t>
            </a:r>
            <a:r>
              <a:rPr lang="en-GB" sz="1100"/>
              <a:t>Communities and Demography PI Team</a:t>
            </a:r>
            <a:r>
              <a:rPr lang="en-US" sz="1100" kern="1200">
                <a:latin typeface="+mn-lt"/>
                <a:ea typeface="+mn-ea"/>
                <a:cs typeface="+mn-cs"/>
              </a:rPr>
              <a:t>, using data provided by Cambridgeshire and Peterborough Probation Service. </a:t>
            </a:r>
          </a:p>
        </p:txBody>
      </p:sp>
      <p:sp>
        <p:nvSpPr>
          <p:cNvPr id="7" name="Action Button: Go Home 6" descr="Button for contents page">
            <a:hlinkClick r:id="rId2" action="ppaction://hlinksldjump" highlightClick="1"/>
            <a:extLst>
              <a:ext uri="{FF2B5EF4-FFF2-40B4-BE49-F238E27FC236}">
                <a16:creationId xmlns:a16="http://schemas.microsoft.com/office/drawing/2014/main" id="{0BE9608B-8EEC-F66F-8579-786F773D1EBB}"/>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1C5EF55E-8CAB-5691-9937-83D702302B71}"/>
              </a:ext>
            </a:extLst>
          </p:cNvPr>
          <p:cNvSpPr txBox="1"/>
          <p:nvPr/>
        </p:nvSpPr>
        <p:spPr>
          <a:xfrm>
            <a:off x="7146280" y="2135913"/>
            <a:ext cx="4409097" cy="3108543"/>
          </a:xfrm>
          <a:prstGeom prst="rect">
            <a:avLst/>
          </a:prstGeom>
          <a:noFill/>
        </p:spPr>
        <p:txBody>
          <a:bodyPr wrap="square" rtlCol="0">
            <a:spAutoFit/>
          </a:bodyPr>
          <a:lstStyle/>
          <a:p>
            <a:r>
              <a:rPr lang="en-GB" sz="1400"/>
              <a:t>The Probation Service have provided a caseload profile for individuals residing in East Cambridgeshire who were open to the service at some point within 2025; in this instance, there were 217 people. </a:t>
            </a:r>
          </a:p>
          <a:p>
            <a:endParaRPr lang="en-GB" sz="1400"/>
          </a:p>
          <a:p>
            <a:r>
              <a:rPr lang="en-GB" sz="1400"/>
              <a:t>The majority of the cohort were males, with a split of 88% males and 12% females.</a:t>
            </a:r>
          </a:p>
          <a:p>
            <a:endParaRPr lang="en-GB" sz="1400"/>
          </a:p>
          <a:p>
            <a:r>
              <a:rPr lang="en-GB" sz="1400"/>
              <a:t>30 to 39 years old accounted for the largest proportion of the cohort at 29%.</a:t>
            </a:r>
          </a:p>
          <a:p>
            <a:endParaRPr lang="en-GB" sz="1400"/>
          </a:p>
          <a:p>
            <a:r>
              <a:rPr lang="en-GB" sz="1400"/>
              <a:t>18- to 19-year-olds accounted for 4% of the cohort, it is to be expected that this proportion is smaller as there are only two single years of age.</a:t>
            </a:r>
          </a:p>
        </p:txBody>
      </p:sp>
      <p:pic>
        <p:nvPicPr>
          <p:cNvPr id="9" name="Picture 8" descr="Bar chart showing percentage distribution of age groups of those open to probation service in 2025, with proportions as follows. &#10;18 to 19 - 4%&#10;20 to 29 - 24%&#10;30 to 39 - 29%&#10;40 to 49 - 23%&#10;50 to 59 - 11%&#10;60 and over - 9%">
            <a:extLst>
              <a:ext uri="{FF2B5EF4-FFF2-40B4-BE49-F238E27FC236}">
                <a16:creationId xmlns:a16="http://schemas.microsoft.com/office/drawing/2014/main" id="{0A6DF75A-E00B-C1B5-7166-AF6073F56B75}"/>
              </a:ext>
            </a:extLst>
          </p:cNvPr>
          <p:cNvPicPr>
            <a:picLocks noChangeAspect="1"/>
          </p:cNvPicPr>
          <p:nvPr/>
        </p:nvPicPr>
        <p:blipFill>
          <a:blip r:embed="rId3"/>
          <a:stretch>
            <a:fillRect/>
          </a:stretch>
        </p:blipFill>
        <p:spPr>
          <a:xfrm>
            <a:off x="332769" y="2100799"/>
            <a:ext cx="6446908" cy="3178772"/>
          </a:xfrm>
          <a:prstGeom prst="rect">
            <a:avLst/>
          </a:prstGeom>
        </p:spPr>
      </p:pic>
    </p:spTree>
    <p:extLst>
      <p:ext uri="{BB962C8B-B14F-4D97-AF65-F5344CB8AC3E}">
        <p14:creationId xmlns:p14="http://schemas.microsoft.com/office/powerpoint/2010/main" val="255864083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E4E90D-264C-72DF-2BE9-479EC3845EF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7F532F2-C035-58FB-4E8D-0877C8549746}"/>
              </a:ext>
            </a:extLst>
          </p:cNvPr>
          <p:cNvSpPr>
            <a:spLocks noGrp="1"/>
          </p:cNvSpPr>
          <p:nvPr>
            <p:ph type="title"/>
          </p:nvPr>
        </p:nvSpPr>
        <p:spPr>
          <a:xfrm>
            <a:off x="524556" y="485058"/>
            <a:ext cx="10515600" cy="1214438"/>
          </a:xfrm>
        </p:spPr>
        <p:txBody>
          <a:bodyPr/>
          <a:lstStyle/>
          <a:p>
            <a:r>
              <a:rPr lang="en-GB"/>
              <a:t>8.14. Probation</a:t>
            </a:r>
          </a:p>
        </p:txBody>
      </p:sp>
      <p:sp>
        <p:nvSpPr>
          <p:cNvPr id="4" name="TextBox 3">
            <a:extLst>
              <a:ext uri="{FF2B5EF4-FFF2-40B4-BE49-F238E27FC236}">
                <a16:creationId xmlns:a16="http://schemas.microsoft.com/office/drawing/2014/main" id="{898637CB-CF38-8FF4-4B49-12CA06065C7D}"/>
              </a:ext>
            </a:extLst>
          </p:cNvPr>
          <p:cNvSpPr txBox="1"/>
          <p:nvPr/>
        </p:nvSpPr>
        <p:spPr>
          <a:xfrm>
            <a:off x="222147" y="1469861"/>
            <a:ext cx="7084999" cy="830997"/>
          </a:xfrm>
          <a:prstGeom prst="rect">
            <a:avLst/>
          </a:prstGeom>
          <a:noFill/>
          <a:ln>
            <a:noFill/>
          </a:ln>
        </p:spPr>
        <p:txBody>
          <a:bodyPr wrap="square" rtlCol="0">
            <a:spAutoFit/>
          </a:bodyPr>
          <a:lstStyle/>
          <a:p>
            <a:r>
              <a:rPr lang="en-GB" sz="1600" b="1">
                <a:latin typeface="Arial" panose="020B0604020202020204" pitchFamily="34" charset="0"/>
                <a:cs typeface="Arial" panose="020B0604020202020204" pitchFamily="34" charset="0"/>
              </a:rPr>
              <a:t>Figure 1</a:t>
            </a:r>
            <a:r>
              <a:rPr lang="en-GB" sz="1600" b="1">
                <a:cs typeface="Arial" panose="020B0604020202020204" pitchFamily="34" charset="0"/>
              </a:rPr>
              <a:t>8</a:t>
            </a:r>
            <a:r>
              <a:rPr lang="en-GB" sz="1600" b="1">
                <a:latin typeface="Arial" panose="020B0604020202020204" pitchFamily="34" charset="0"/>
                <a:cs typeface="Arial" panose="020B0604020202020204" pitchFamily="34" charset="0"/>
              </a:rPr>
              <a:t>: Proportion of ethnic group comparison, East Cambridgeshire Probation Service cohort, East Cambridgeshire Census 2021 Population and Cambridgeshire Census 2021 Population</a:t>
            </a:r>
            <a:endParaRPr lang="en-GB" sz="2000" b="1"/>
          </a:p>
        </p:txBody>
      </p:sp>
      <p:sp>
        <p:nvSpPr>
          <p:cNvPr id="3" name="TextBox 2">
            <a:extLst>
              <a:ext uri="{FF2B5EF4-FFF2-40B4-BE49-F238E27FC236}">
                <a16:creationId xmlns:a16="http://schemas.microsoft.com/office/drawing/2014/main" id="{F55E2376-82EE-5833-E5C2-0ED127F004E1}"/>
              </a:ext>
            </a:extLst>
          </p:cNvPr>
          <p:cNvSpPr txBox="1"/>
          <p:nvPr/>
        </p:nvSpPr>
        <p:spPr bwMode="auto">
          <a:xfrm>
            <a:off x="107042" y="6542314"/>
            <a:ext cx="9243787" cy="226786"/>
          </a:xfrm>
          <a:prstGeom prst="rect">
            <a:avLst/>
          </a:prstGeom>
          <a:noFill/>
          <a:ln>
            <a:noFill/>
          </a:ln>
        </p:spPr>
        <p:txBody>
          <a:bodyPr vert="horz" wrap="square" lIns="0" tIns="0" rIns="0" bIns="0" numCol="1" anchor="b" anchorCtr="0" compatLnSpc="1">
            <a:prstTxWarp prst="textNoShape">
              <a:avLst/>
            </a:prstTxWarp>
            <a:normAutofit fontScale="92500" lnSpcReduction="20000"/>
          </a:bodyPr>
          <a:lstStyle/>
          <a:p>
            <a:pPr eaLnBrk="1" hangingPunct="1">
              <a:lnSpc>
                <a:spcPct val="90000"/>
              </a:lnSpc>
              <a:spcBef>
                <a:spcPts val="1000"/>
              </a:spcBef>
            </a:pPr>
            <a:r>
              <a:rPr lang="en-US" sz="1100" kern="1200">
                <a:latin typeface="+mn-lt"/>
                <a:ea typeface="+mn-ea"/>
                <a:cs typeface="+mn-cs"/>
              </a:rPr>
              <a:t>Note: Chart has been produced by </a:t>
            </a:r>
            <a:r>
              <a:rPr lang="en-US" sz="1100"/>
              <a:t>Cambridgeshire County Council’s </a:t>
            </a:r>
            <a:r>
              <a:rPr lang="en-GB" sz="1100"/>
              <a:t>Communities and Demography PI Team</a:t>
            </a:r>
            <a:r>
              <a:rPr lang="en-US" sz="1100" kern="1200">
                <a:latin typeface="+mn-lt"/>
                <a:ea typeface="+mn-ea"/>
                <a:cs typeface="+mn-cs"/>
              </a:rPr>
              <a:t>, using data provided by Cambridgeshire and Peterborough Probation Service and Census 2021 population data sourced from ONS.</a:t>
            </a:r>
          </a:p>
        </p:txBody>
      </p:sp>
      <p:sp>
        <p:nvSpPr>
          <p:cNvPr id="7" name="Action Button: Go Home 6" descr="Button for contents page">
            <a:hlinkClick r:id="rId2" action="ppaction://hlinksldjump" highlightClick="1"/>
            <a:extLst>
              <a:ext uri="{FF2B5EF4-FFF2-40B4-BE49-F238E27FC236}">
                <a16:creationId xmlns:a16="http://schemas.microsoft.com/office/drawing/2014/main" id="{8A3EFB51-885E-DAD2-51F6-C886E5B2D7C4}"/>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12B911DE-1050-AAB8-EC5E-4509D53F0795}"/>
              </a:ext>
            </a:extLst>
          </p:cNvPr>
          <p:cNvSpPr txBox="1"/>
          <p:nvPr/>
        </p:nvSpPr>
        <p:spPr>
          <a:xfrm>
            <a:off x="7559894" y="2203249"/>
            <a:ext cx="4124960" cy="3539430"/>
          </a:xfrm>
          <a:prstGeom prst="rect">
            <a:avLst/>
          </a:prstGeom>
          <a:noFill/>
        </p:spPr>
        <p:txBody>
          <a:bodyPr wrap="square">
            <a:spAutoFit/>
          </a:bodyPr>
          <a:lstStyle/>
          <a:p>
            <a:r>
              <a:rPr lang="en-GB" sz="1400"/>
              <a:t>7% (15 of 217) of the current East Cambridgeshire probation caseload had no ethnicity recorded. </a:t>
            </a:r>
          </a:p>
          <a:p>
            <a:endParaRPr lang="en-GB" sz="1400"/>
          </a:p>
          <a:p>
            <a:r>
              <a:rPr lang="en-GB" sz="1400"/>
              <a:t>Of those who’s ethnicity was recorded (202), Figure 18 shows that the majority of the probation cohort were White British at 82%, underrepresented in comparison to the East Cambridgeshire (87%) and overrepresented in comparison to Cambridgeshire (78%) Census population (ONS, 2023). </a:t>
            </a:r>
          </a:p>
          <a:p>
            <a:endParaRPr lang="en-GB" sz="1400"/>
          </a:p>
          <a:p>
            <a:r>
              <a:rPr lang="en-GB" sz="1400"/>
              <a:t>White / Other Nationals group were overrepresented in comparison to East Cambridgeshire Census population (10% vs 8% respectively) (ONS, 2023).</a:t>
            </a:r>
          </a:p>
        </p:txBody>
      </p:sp>
      <p:pic>
        <p:nvPicPr>
          <p:cNvPr id="6" name="Picture 5" descr="Horizontal stacked bar chart compares ethnic composition of Cambridgeshire and East Cambridgeshire 18+ population from 2021 Census and East Cambridgeshire 2025 Probation Cohort.">
            <a:extLst>
              <a:ext uri="{FF2B5EF4-FFF2-40B4-BE49-F238E27FC236}">
                <a16:creationId xmlns:a16="http://schemas.microsoft.com/office/drawing/2014/main" id="{8DA64415-9C59-CADE-CCFE-6C6ECAC168F0}"/>
              </a:ext>
            </a:extLst>
          </p:cNvPr>
          <p:cNvPicPr>
            <a:picLocks noChangeAspect="1"/>
          </p:cNvPicPr>
          <p:nvPr/>
        </p:nvPicPr>
        <p:blipFill>
          <a:blip r:embed="rId3"/>
          <a:stretch>
            <a:fillRect/>
          </a:stretch>
        </p:blipFill>
        <p:spPr>
          <a:xfrm>
            <a:off x="222148" y="2339785"/>
            <a:ext cx="7084999" cy="3266358"/>
          </a:xfrm>
          <a:prstGeom prst="rect">
            <a:avLst/>
          </a:prstGeom>
        </p:spPr>
      </p:pic>
    </p:spTree>
    <p:extLst>
      <p:ext uri="{BB962C8B-B14F-4D97-AF65-F5344CB8AC3E}">
        <p14:creationId xmlns:p14="http://schemas.microsoft.com/office/powerpoint/2010/main" val="130215026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F0C8B3-6EE9-452F-4E34-B98BA0E7C32F}"/>
            </a:ext>
          </a:extLst>
        </p:cNvPr>
        <p:cNvGrpSpPr/>
        <p:nvPr/>
      </p:nvGrpSpPr>
      <p:grpSpPr>
        <a:xfrm>
          <a:off x="0" y="0"/>
          <a:ext cx="0" cy="0"/>
          <a:chOff x="0" y="0"/>
          <a:chExt cx="0" cy="0"/>
        </a:xfrm>
      </p:grpSpPr>
      <p:pic>
        <p:nvPicPr>
          <p:cNvPr id="12" name="Picture 11" descr="Grouped bar chart showing the count of children who offend by district from 2022 to 2025.&#10;&#10;East Cambridgeshire&#10;2022 – 65&#10;2023 – 64&#10;2024 – 51&#10;2025 – 42">
            <a:extLst>
              <a:ext uri="{FF2B5EF4-FFF2-40B4-BE49-F238E27FC236}">
                <a16:creationId xmlns:a16="http://schemas.microsoft.com/office/drawing/2014/main" id="{CBDA2D98-E2DB-4DE8-3F7C-99C68865A46C}"/>
              </a:ext>
            </a:extLst>
          </p:cNvPr>
          <p:cNvPicPr>
            <a:picLocks noChangeAspect="1"/>
          </p:cNvPicPr>
          <p:nvPr/>
        </p:nvPicPr>
        <p:blipFill>
          <a:blip r:embed="rId2"/>
          <a:stretch>
            <a:fillRect/>
          </a:stretch>
        </p:blipFill>
        <p:spPr>
          <a:xfrm>
            <a:off x="332770" y="1786730"/>
            <a:ext cx="6898210" cy="3740774"/>
          </a:xfrm>
          <a:prstGeom prst="rect">
            <a:avLst/>
          </a:prstGeom>
        </p:spPr>
      </p:pic>
      <p:sp>
        <p:nvSpPr>
          <p:cNvPr id="2" name="Title 1">
            <a:extLst>
              <a:ext uri="{FF2B5EF4-FFF2-40B4-BE49-F238E27FC236}">
                <a16:creationId xmlns:a16="http://schemas.microsoft.com/office/drawing/2014/main" id="{31311FB3-A2F2-9D5C-9AA3-1DB40073737D}"/>
              </a:ext>
            </a:extLst>
          </p:cNvPr>
          <p:cNvSpPr>
            <a:spLocks noGrp="1"/>
          </p:cNvSpPr>
          <p:nvPr>
            <p:ph type="title"/>
          </p:nvPr>
        </p:nvSpPr>
        <p:spPr>
          <a:xfrm>
            <a:off x="448356" y="389164"/>
            <a:ext cx="10515600" cy="1214438"/>
          </a:xfrm>
        </p:spPr>
        <p:txBody>
          <a:bodyPr/>
          <a:lstStyle/>
          <a:p>
            <a:r>
              <a:rPr lang="en-GB"/>
              <a:t>8.15. Youth Justice Service</a:t>
            </a:r>
          </a:p>
        </p:txBody>
      </p:sp>
      <p:sp>
        <p:nvSpPr>
          <p:cNvPr id="4" name="TextBox 3">
            <a:extLst>
              <a:ext uri="{FF2B5EF4-FFF2-40B4-BE49-F238E27FC236}">
                <a16:creationId xmlns:a16="http://schemas.microsoft.com/office/drawing/2014/main" id="{93F0D7A7-62D5-5718-4B00-DA402B1BC8A2}"/>
              </a:ext>
            </a:extLst>
          </p:cNvPr>
          <p:cNvSpPr txBox="1"/>
          <p:nvPr/>
        </p:nvSpPr>
        <p:spPr>
          <a:xfrm>
            <a:off x="332769" y="1156502"/>
            <a:ext cx="6407148" cy="307777"/>
          </a:xfrm>
          <a:prstGeom prst="rect">
            <a:avLst/>
          </a:prstGeom>
          <a:noFill/>
          <a:ln>
            <a:noFill/>
          </a:ln>
        </p:spPr>
        <p:txBody>
          <a:bodyPr wrap="square" rtlCol="0">
            <a:spAutoFit/>
          </a:bodyPr>
          <a:lstStyle/>
          <a:p>
            <a:r>
              <a:rPr lang="en-GB" sz="1400" b="1">
                <a:latin typeface="Arial" panose="020B0604020202020204" pitchFamily="34" charset="0"/>
                <a:cs typeface="Arial" panose="020B0604020202020204" pitchFamily="34" charset="0"/>
              </a:rPr>
              <a:t>Figure 19: </a:t>
            </a:r>
            <a:r>
              <a:rPr lang="en-GB" sz="1400" b="1">
                <a:cs typeface="Arial" panose="020B0604020202020204" pitchFamily="34" charset="0"/>
              </a:rPr>
              <a:t>Count of children who offend by district, 2022 to 2025 </a:t>
            </a:r>
            <a:endParaRPr lang="en-GB" sz="1400" b="1"/>
          </a:p>
        </p:txBody>
      </p:sp>
      <p:sp>
        <p:nvSpPr>
          <p:cNvPr id="3" name="TextBox 2">
            <a:extLst>
              <a:ext uri="{FF2B5EF4-FFF2-40B4-BE49-F238E27FC236}">
                <a16:creationId xmlns:a16="http://schemas.microsoft.com/office/drawing/2014/main" id="{FDF274FB-2778-1BD5-5ED7-90C51119517E}"/>
              </a:ext>
            </a:extLst>
          </p:cNvPr>
          <p:cNvSpPr txBox="1"/>
          <p:nvPr/>
        </p:nvSpPr>
        <p:spPr bwMode="auto">
          <a:xfrm>
            <a:off x="107042" y="6309360"/>
            <a:ext cx="9243787" cy="459740"/>
          </a:xfrm>
          <a:prstGeom prst="rect">
            <a:avLst/>
          </a:prstGeom>
          <a:noFill/>
          <a:ln>
            <a:noFill/>
          </a:ln>
        </p:spPr>
        <p:txBody>
          <a:bodyPr vert="horz" wrap="square" lIns="0" tIns="0" rIns="0" bIns="0" numCol="1" anchor="b" anchorCtr="0" compatLnSpc="1">
            <a:prstTxWarp prst="textNoShape">
              <a:avLst/>
            </a:prstTxWarp>
            <a:normAutofit/>
          </a:bodyPr>
          <a:lstStyle/>
          <a:p>
            <a:pPr eaLnBrk="1" hangingPunct="1">
              <a:lnSpc>
                <a:spcPct val="90000"/>
              </a:lnSpc>
              <a:spcBef>
                <a:spcPts val="1000"/>
              </a:spcBef>
            </a:pPr>
            <a:r>
              <a:rPr lang="en-US" sz="1100" kern="1200">
                <a:latin typeface="+mn-lt"/>
                <a:ea typeface="+mn-ea"/>
                <a:cs typeface="+mn-cs"/>
              </a:rPr>
              <a:t>Note: Chart has been produced by </a:t>
            </a:r>
            <a:r>
              <a:rPr lang="en-US" sz="1100"/>
              <a:t>Cambridgeshire County Council’s </a:t>
            </a:r>
            <a:r>
              <a:rPr lang="en-GB" sz="1100"/>
              <a:t>Communities and Demography PI Team</a:t>
            </a:r>
            <a:r>
              <a:rPr lang="en-US" sz="1100" kern="1200">
                <a:latin typeface="+mn-lt"/>
                <a:ea typeface="+mn-ea"/>
                <a:cs typeface="+mn-cs"/>
              </a:rPr>
              <a:t>, using data provided by Cambridgeshire </a:t>
            </a:r>
            <a:r>
              <a:rPr lang="en-US" sz="1100">
                <a:latin typeface="+mn-lt"/>
              </a:rPr>
              <a:t>Youth Justice Service</a:t>
            </a:r>
            <a:r>
              <a:rPr lang="en-US" sz="1100" kern="1200">
                <a:latin typeface="+mn-lt"/>
                <a:ea typeface="+mn-ea"/>
                <a:cs typeface="+mn-cs"/>
              </a:rPr>
              <a:t>. </a:t>
            </a:r>
          </a:p>
        </p:txBody>
      </p:sp>
      <p:sp>
        <p:nvSpPr>
          <p:cNvPr id="7" name="Action Button: Go Home 6" descr="Button for contents page">
            <a:hlinkClick r:id="rId3" action="ppaction://hlinksldjump" highlightClick="1"/>
            <a:extLst>
              <a:ext uri="{FF2B5EF4-FFF2-40B4-BE49-F238E27FC236}">
                <a16:creationId xmlns:a16="http://schemas.microsoft.com/office/drawing/2014/main" id="{8D4A2745-1467-4CFE-55E8-13FADBF28446}"/>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EE4B3433-20C0-FB66-52D0-22C4AF5532FF}"/>
              </a:ext>
            </a:extLst>
          </p:cNvPr>
          <p:cNvSpPr txBox="1"/>
          <p:nvPr/>
        </p:nvSpPr>
        <p:spPr>
          <a:xfrm>
            <a:off x="7447548" y="1284214"/>
            <a:ext cx="4511848" cy="2462213"/>
          </a:xfrm>
          <a:prstGeom prst="rect">
            <a:avLst/>
          </a:prstGeom>
          <a:noFill/>
        </p:spPr>
        <p:txBody>
          <a:bodyPr wrap="square" lIns="91440" tIns="45720" rIns="91440" bIns="45720" anchor="t">
            <a:spAutoFit/>
          </a:bodyPr>
          <a:lstStyle/>
          <a:p>
            <a:pPr marL="285750" indent="-285750">
              <a:buFont typeface="Arial" panose="020B0604020202020204" pitchFamily="34" charset="0"/>
              <a:buChar char="•"/>
            </a:pPr>
            <a:r>
              <a:rPr lang="en-GB" sz="1400"/>
              <a:t>Figure 19 shows that East Cambridgeshire has the overall lowest number of children who offend compared to other districts. </a:t>
            </a:r>
          </a:p>
          <a:p>
            <a:pPr marL="285750" indent="-285750">
              <a:buFont typeface="Arial" panose="020B0604020202020204" pitchFamily="34" charset="0"/>
              <a:buChar char="•"/>
            </a:pPr>
            <a:r>
              <a:rPr lang="en-GB" sz="1400"/>
              <a:t>There has been a 35% decrease in the number of children who offend in East Cambridgeshire between 2022 and 2025.</a:t>
            </a:r>
          </a:p>
          <a:p>
            <a:pPr marL="285750" indent="-285750">
              <a:buFont typeface="Arial" panose="020B0604020202020204" pitchFamily="34" charset="0"/>
              <a:buChar char="•"/>
            </a:pPr>
            <a:r>
              <a:rPr lang="en-GB" sz="1400">
                <a:latin typeface="Arial"/>
                <a:cs typeface="Arial"/>
              </a:rPr>
              <a:t>Table 12 below shows there has been a 50% decrease in the average number of offences per child who offend in East Cambridgeshire between 2022 and 2025.</a:t>
            </a:r>
          </a:p>
          <a:p>
            <a:endParaRPr lang="en-GB" sz="1400"/>
          </a:p>
        </p:txBody>
      </p:sp>
      <p:graphicFrame>
        <p:nvGraphicFramePr>
          <p:cNvPr id="9" name="Table 8">
            <a:extLst>
              <a:ext uri="{FF2B5EF4-FFF2-40B4-BE49-F238E27FC236}">
                <a16:creationId xmlns:a16="http://schemas.microsoft.com/office/drawing/2014/main" id="{CFB9204D-AB4F-6B6B-83B5-7CACB64C213B}"/>
              </a:ext>
            </a:extLst>
          </p:cNvPr>
          <p:cNvGraphicFramePr>
            <a:graphicFrameLocks noGrp="1"/>
          </p:cNvGraphicFramePr>
          <p:nvPr>
            <p:extLst>
              <p:ext uri="{D42A27DB-BD31-4B8C-83A1-F6EECF244321}">
                <p14:modId xmlns:p14="http://schemas.microsoft.com/office/powerpoint/2010/main" val="1783635858"/>
              </p:ext>
            </p:extLst>
          </p:nvPr>
        </p:nvGraphicFramePr>
        <p:xfrm>
          <a:off x="7447548" y="4345799"/>
          <a:ext cx="4511848" cy="1498716"/>
        </p:xfrm>
        <a:graphic>
          <a:graphicData uri="http://schemas.openxmlformats.org/drawingml/2006/table">
            <a:tbl>
              <a:tblPr/>
              <a:tblGrid>
                <a:gridCol w="1816768">
                  <a:extLst>
                    <a:ext uri="{9D8B030D-6E8A-4147-A177-3AD203B41FA5}">
                      <a16:colId xmlns:a16="http://schemas.microsoft.com/office/drawing/2014/main" val="376093127"/>
                    </a:ext>
                  </a:extLst>
                </a:gridCol>
                <a:gridCol w="673770">
                  <a:extLst>
                    <a:ext uri="{9D8B030D-6E8A-4147-A177-3AD203B41FA5}">
                      <a16:colId xmlns:a16="http://schemas.microsoft.com/office/drawing/2014/main" val="4040414736"/>
                    </a:ext>
                  </a:extLst>
                </a:gridCol>
                <a:gridCol w="673770">
                  <a:extLst>
                    <a:ext uri="{9D8B030D-6E8A-4147-A177-3AD203B41FA5}">
                      <a16:colId xmlns:a16="http://schemas.microsoft.com/office/drawing/2014/main" val="222275084"/>
                    </a:ext>
                  </a:extLst>
                </a:gridCol>
                <a:gridCol w="673770">
                  <a:extLst>
                    <a:ext uri="{9D8B030D-6E8A-4147-A177-3AD203B41FA5}">
                      <a16:colId xmlns:a16="http://schemas.microsoft.com/office/drawing/2014/main" val="1915525958"/>
                    </a:ext>
                  </a:extLst>
                </a:gridCol>
                <a:gridCol w="673770">
                  <a:extLst>
                    <a:ext uri="{9D8B030D-6E8A-4147-A177-3AD203B41FA5}">
                      <a16:colId xmlns:a16="http://schemas.microsoft.com/office/drawing/2014/main" val="285023291"/>
                    </a:ext>
                  </a:extLst>
                </a:gridCol>
              </a:tblGrid>
              <a:tr h="249786">
                <a:tc>
                  <a:txBody>
                    <a:bodyPr/>
                    <a:lstStyle/>
                    <a:p>
                      <a:pPr algn="l" fontAlgn="b">
                        <a:buNone/>
                      </a:pPr>
                      <a:r>
                        <a:rPr lang="en-GB" sz="1400" b="1" i="0" u="none" strike="noStrike">
                          <a:solidFill>
                            <a:srgbClr val="000000"/>
                          </a:solidFill>
                          <a:effectLst/>
                          <a:latin typeface="Arial" panose="020B0604020202020204" pitchFamily="34" charset="0"/>
                        </a:rPr>
                        <a:t>Districts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400" b="1" i="0" u="none" strike="noStrike">
                          <a:solidFill>
                            <a:srgbClr val="000000"/>
                          </a:solidFill>
                          <a:effectLst/>
                          <a:latin typeface="Arial" panose="020B0604020202020204" pitchFamily="34" charset="0"/>
                        </a:rPr>
                        <a:t>2022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400" b="1" i="0" u="none" strike="noStrike">
                          <a:solidFill>
                            <a:srgbClr val="000000"/>
                          </a:solidFill>
                          <a:effectLst/>
                          <a:latin typeface="Arial" panose="020B0604020202020204" pitchFamily="34" charset="0"/>
                        </a:rPr>
                        <a:t>2023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400" b="1" i="0" u="none" strike="noStrike">
                          <a:solidFill>
                            <a:srgbClr val="000000"/>
                          </a:solidFill>
                          <a:effectLst/>
                          <a:latin typeface="Arial" panose="020B0604020202020204" pitchFamily="34" charset="0"/>
                        </a:rPr>
                        <a:t>2024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400" b="1" i="0" u="none" strike="noStrike">
                          <a:solidFill>
                            <a:srgbClr val="000000"/>
                          </a:solidFill>
                          <a:effectLst/>
                          <a:latin typeface="Arial" panose="020B0604020202020204" pitchFamily="34" charset="0"/>
                        </a:rPr>
                        <a:t>2025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64515953"/>
                  </a:ext>
                </a:extLst>
              </a:tr>
              <a:tr h="249786">
                <a:tc>
                  <a:txBody>
                    <a:bodyPr/>
                    <a:lstStyle/>
                    <a:p>
                      <a:pPr algn="l" fontAlgn="b">
                        <a:buNone/>
                      </a:pPr>
                      <a:r>
                        <a:rPr lang="en-GB" sz="1400" b="0" i="0" u="none" strike="noStrike">
                          <a:solidFill>
                            <a:srgbClr val="000000"/>
                          </a:solidFill>
                          <a:effectLst/>
                          <a:latin typeface="Arial" panose="020B0604020202020204" pitchFamily="34" charset="0"/>
                        </a:rPr>
                        <a:t>Cambridge City</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400" b="0" i="0" u="none" strike="noStrike">
                          <a:solidFill>
                            <a:srgbClr val="000000"/>
                          </a:solidFill>
                          <a:effectLst/>
                          <a:latin typeface="Arial" panose="020B0604020202020204" pitchFamily="34" charset="0"/>
                        </a:rPr>
                        <a:t>1.73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400" b="0" i="0" u="none" strike="noStrike">
                          <a:solidFill>
                            <a:srgbClr val="000000"/>
                          </a:solidFill>
                          <a:effectLst/>
                          <a:latin typeface="Arial" panose="020B0604020202020204" pitchFamily="34" charset="0"/>
                        </a:rPr>
                        <a:t>1.65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400" b="0" i="0" u="none" strike="noStrike">
                          <a:solidFill>
                            <a:srgbClr val="000000"/>
                          </a:solidFill>
                          <a:effectLst/>
                          <a:latin typeface="Arial" panose="020B0604020202020204" pitchFamily="34" charset="0"/>
                        </a:rPr>
                        <a:t>1.59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400" b="0" i="0" u="none" strike="noStrike">
                          <a:solidFill>
                            <a:srgbClr val="000000"/>
                          </a:solidFill>
                          <a:effectLst/>
                          <a:latin typeface="Arial" panose="020B0604020202020204" pitchFamily="34" charset="0"/>
                        </a:rPr>
                        <a:t>1.35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87846547"/>
                  </a:ext>
                </a:extLst>
              </a:tr>
              <a:tr h="249786">
                <a:tc>
                  <a:txBody>
                    <a:bodyPr/>
                    <a:lstStyle/>
                    <a:p>
                      <a:pPr algn="l" fontAlgn="b">
                        <a:buNone/>
                      </a:pPr>
                      <a:r>
                        <a:rPr lang="en-GB" sz="1400" b="0" i="0" u="none" strike="noStrike">
                          <a:solidFill>
                            <a:srgbClr val="000000"/>
                          </a:solidFill>
                          <a:effectLst/>
                          <a:latin typeface="Arial" panose="020B0604020202020204" pitchFamily="34" charset="0"/>
                        </a:rPr>
                        <a:t>East Cambridgeshire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400" b="1" i="0" u="none" strike="noStrike">
                          <a:solidFill>
                            <a:srgbClr val="000000"/>
                          </a:solidFill>
                          <a:effectLst/>
                          <a:latin typeface="Arial" panose="020B0604020202020204" pitchFamily="34" charset="0"/>
                        </a:rPr>
                        <a:t>2.20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400" b="1" i="0" u="none" strike="noStrike">
                          <a:solidFill>
                            <a:srgbClr val="000000"/>
                          </a:solidFill>
                          <a:effectLst/>
                          <a:latin typeface="Arial" panose="020B0604020202020204" pitchFamily="34" charset="0"/>
                        </a:rPr>
                        <a:t>1.45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400" b="1" i="0" u="none" strike="noStrike">
                          <a:solidFill>
                            <a:srgbClr val="000000"/>
                          </a:solidFill>
                          <a:effectLst/>
                          <a:latin typeface="Arial" panose="020B0604020202020204" pitchFamily="34" charset="0"/>
                        </a:rPr>
                        <a:t>1.20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400" b="1" i="0" u="none" strike="noStrike">
                          <a:solidFill>
                            <a:srgbClr val="000000"/>
                          </a:solidFill>
                          <a:effectLst/>
                          <a:latin typeface="Arial" panose="020B0604020202020204" pitchFamily="34" charset="0"/>
                        </a:rPr>
                        <a:t>1.10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89649629"/>
                  </a:ext>
                </a:extLst>
              </a:tr>
              <a:tr h="249786">
                <a:tc>
                  <a:txBody>
                    <a:bodyPr/>
                    <a:lstStyle/>
                    <a:p>
                      <a:pPr algn="l" fontAlgn="b">
                        <a:buNone/>
                      </a:pPr>
                      <a:r>
                        <a:rPr lang="en-GB" sz="1400" b="0" i="0" u="none" strike="noStrike">
                          <a:solidFill>
                            <a:srgbClr val="000000"/>
                          </a:solidFill>
                          <a:effectLst/>
                          <a:latin typeface="Arial" panose="020B0604020202020204" pitchFamily="34" charset="0"/>
                        </a:rPr>
                        <a:t>Fenland</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400" b="0" i="0" u="none" strike="noStrike">
                          <a:solidFill>
                            <a:srgbClr val="000000"/>
                          </a:solidFill>
                          <a:effectLst/>
                          <a:latin typeface="Arial" panose="020B0604020202020204" pitchFamily="34" charset="0"/>
                        </a:rPr>
                        <a:t>1.59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400" b="0" i="0" u="none" strike="noStrike">
                          <a:solidFill>
                            <a:srgbClr val="000000"/>
                          </a:solidFill>
                          <a:effectLst/>
                          <a:latin typeface="Arial" panose="020B0604020202020204" pitchFamily="34" charset="0"/>
                        </a:rPr>
                        <a:t>1.76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400" b="0" i="0" u="none" strike="noStrike">
                          <a:solidFill>
                            <a:srgbClr val="000000"/>
                          </a:solidFill>
                          <a:effectLst/>
                          <a:latin typeface="Arial" panose="020B0604020202020204" pitchFamily="34" charset="0"/>
                        </a:rPr>
                        <a:t>1.34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400" b="0" i="0" u="none" strike="noStrike">
                          <a:solidFill>
                            <a:srgbClr val="000000"/>
                          </a:solidFill>
                          <a:effectLst/>
                          <a:latin typeface="Arial" panose="020B0604020202020204" pitchFamily="34" charset="0"/>
                        </a:rPr>
                        <a:t>1.86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33776933"/>
                  </a:ext>
                </a:extLst>
              </a:tr>
              <a:tr h="249786">
                <a:tc>
                  <a:txBody>
                    <a:bodyPr/>
                    <a:lstStyle/>
                    <a:p>
                      <a:pPr algn="l" fontAlgn="b">
                        <a:buNone/>
                      </a:pPr>
                      <a:r>
                        <a:rPr lang="en-GB" sz="1400" b="0" i="0" u="none" strike="noStrike">
                          <a:solidFill>
                            <a:srgbClr val="000000"/>
                          </a:solidFill>
                          <a:effectLst/>
                          <a:latin typeface="Arial" panose="020B0604020202020204" pitchFamily="34" charset="0"/>
                        </a:rPr>
                        <a:t>Huntingdonshire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400" b="0" i="0" u="none" strike="noStrike">
                          <a:solidFill>
                            <a:srgbClr val="000000"/>
                          </a:solidFill>
                          <a:effectLst/>
                          <a:latin typeface="Arial" panose="020B0604020202020204" pitchFamily="34" charset="0"/>
                        </a:rPr>
                        <a:t>1.44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400" b="0" i="0" u="none" strike="noStrike">
                          <a:solidFill>
                            <a:srgbClr val="000000"/>
                          </a:solidFill>
                          <a:effectLst/>
                          <a:latin typeface="Arial" panose="020B0604020202020204" pitchFamily="34" charset="0"/>
                        </a:rPr>
                        <a:t>1.28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400" b="0" i="0" u="none" strike="noStrike">
                          <a:solidFill>
                            <a:srgbClr val="000000"/>
                          </a:solidFill>
                          <a:effectLst/>
                          <a:latin typeface="Arial" panose="020B0604020202020204" pitchFamily="34" charset="0"/>
                        </a:rPr>
                        <a:t>1.43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400" b="0" i="0" u="none" strike="noStrike">
                          <a:solidFill>
                            <a:srgbClr val="000000"/>
                          </a:solidFill>
                          <a:effectLst/>
                          <a:latin typeface="Arial" panose="020B0604020202020204" pitchFamily="34" charset="0"/>
                        </a:rPr>
                        <a:t>1.44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71298788"/>
                  </a:ext>
                </a:extLst>
              </a:tr>
              <a:tr h="249786">
                <a:tc>
                  <a:txBody>
                    <a:bodyPr/>
                    <a:lstStyle/>
                    <a:p>
                      <a:pPr algn="l" fontAlgn="b">
                        <a:buNone/>
                      </a:pPr>
                      <a:r>
                        <a:rPr lang="en-GB" sz="1400" b="0" i="0" u="none" strike="noStrike">
                          <a:solidFill>
                            <a:srgbClr val="000000"/>
                          </a:solidFill>
                          <a:effectLst/>
                          <a:latin typeface="Arial" panose="020B0604020202020204" pitchFamily="34" charset="0"/>
                        </a:rPr>
                        <a:t>South Cambridgeshire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400" b="0" i="0" u="none" strike="noStrike">
                          <a:solidFill>
                            <a:srgbClr val="000000"/>
                          </a:solidFill>
                          <a:effectLst/>
                          <a:latin typeface="Arial" panose="020B0604020202020204" pitchFamily="34" charset="0"/>
                        </a:rPr>
                        <a:t>1.12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400" b="0" i="0" u="none" strike="noStrike">
                          <a:solidFill>
                            <a:srgbClr val="000000"/>
                          </a:solidFill>
                          <a:effectLst/>
                          <a:latin typeface="Arial" panose="020B0604020202020204" pitchFamily="34" charset="0"/>
                        </a:rPr>
                        <a:t>1.24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400" b="0" i="0" u="none" strike="noStrike">
                          <a:solidFill>
                            <a:srgbClr val="000000"/>
                          </a:solidFill>
                          <a:effectLst/>
                          <a:latin typeface="Arial" panose="020B0604020202020204" pitchFamily="34" charset="0"/>
                        </a:rPr>
                        <a:t>1.68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400" b="0" i="0" u="none" strike="noStrike">
                          <a:solidFill>
                            <a:srgbClr val="000000"/>
                          </a:solidFill>
                          <a:effectLst/>
                          <a:latin typeface="Arial" panose="020B0604020202020204" pitchFamily="34" charset="0"/>
                        </a:rPr>
                        <a:t>1.40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83861756"/>
                  </a:ext>
                </a:extLst>
              </a:tr>
            </a:tbl>
          </a:graphicData>
        </a:graphic>
      </p:graphicFrame>
      <p:sp>
        <p:nvSpPr>
          <p:cNvPr id="10" name="TextBox 9">
            <a:extLst>
              <a:ext uri="{FF2B5EF4-FFF2-40B4-BE49-F238E27FC236}">
                <a16:creationId xmlns:a16="http://schemas.microsoft.com/office/drawing/2014/main" id="{FC97ED2B-F4E5-BEE8-A6DA-491EBDB3E61F}"/>
              </a:ext>
            </a:extLst>
          </p:cNvPr>
          <p:cNvSpPr txBox="1"/>
          <p:nvPr/>
        </p:nvSpPr>
        <p:spPr>
          <a:xfrm>
            <a:off x="7361296" y="3693261"/>
            <a:ext cx="4598099" cy="523220"/>
          </a:xfrm>
          <a:prstGeom prst="rect">
            <a:avLst/>
          </a:prstGeom>
          <a:noFill/>
          <a:ln>
            <a:noFill/>
          </a:ln>
        </p:spPr>
        <p:txBody>
          <a:bodyPr wrap="square" rtlCol="0">
            <a:spAutoFit/>
          </a:bodyPr>
          <a:lstStyle/>
          <a:p>
            <a:r>
              <a:rPr lang="en-GB" sz="1400" b="1">
                <a:cs typeface="Arial" panose="020B0604020202020204" pitchFamily="34" charset="0"/>
              </a:rPr>
              <a:t>Table 12</a:t>
            </a:r>
            <a:r>
              <a:rPr lang="en-GB" sz="1400" b="1">
                <a:latin typeface="Arial" panose="020B0604020202020204" pitchFamily="34" charset="0"/>
                <a:cs typeface="Arial" panose="020B0604020202020204" pitchFamily="34" charset="0"/>
              </a:rPr>
              <a:t>: Average offences per child who offend by district, 2022 to 2025</a:t>
            </a:r>
            <a:endParaRPr lang="en-GB" sz="1400" b="1"/>
          </a:p>
        </p:txBody>
      </p:sp>
    </p:spTree>
    <p:extLst>
      <p:ext uri="{BB962C8B-B14F-4D97-AF65-F5344CB8AC3E}">
        <p14:creationId xmlns:p14="http://schemas.microsoft.com/office/powerpoint/2010/main" val="313809908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0768F7-8A32-2FD5-EAA2-04A18E435F1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60BBFCF-E3F5-63EF-D0F8-C6B31CF584E8}"/>
              </a:ext>
            </a:extLst>
          </p:cNvPr>
          <p:cNvSpPr>
            <a:spLocks noGrp="1"/>
          </p:cNvSpPr>
          <p:nvPr>
            <p:ph type="title"/>
          </p:nvPr>
        </p:nvSpPr>
        <p:spPr>
          <a:xfrm>
            <a:off x="448356" y="389164"/>
            <a:ext cx="10515600" cy="1214438"/>
          </a:xfrm>
        </p:spPr>
        <p:txBody>
          <a:bodyPr/>
          <a:lstStyle/>
          <a:p>
            <a:r>
              <a:rPr lang="en-GB"/>
              <a:t>8.15. Youth Justice Service</a:t>
            </a:r>
          </a:p>
        </p:txBody>
      </p:sp>
      <p:sp>
        <p:nvSpPr>
          <p:cNvPr id="4" name="TextBox 3">
            <a:extLst>
              <a:ext uri="{FF2B5EF4-FFF2-40B4-BE49-F238E27FC236}">
                <a16:creationId xmlns:a16="http://schemas.microsoft.com/office/drawing/2014/main" id="{7C17DDA5-CCDA-5EB8-96D9-07F164AAA424}"/>
              </a:ext>
            </a:extLst>
          </p:cNvPr>
          <p:cNvSpPr txBox="1"/>
          <p:nvPr/>
        </p:nvSpPr>
        <p:spPr>
          <a:xfrm>
            <a:off x="320737" y="942441"/>
            <a:ext cx="6328594" cy="461665"/>
          </a:xfrm>
          <a:prstGeom prst="rect">
            <a:avLst/>
          </a:prstGeom>
          <a:noFill/>
          <a:ln>
            <a:noFill/>
          </a:ln>
        </p:spPr>
        <p:txBody>
          <a:bodyPr wrap="square" rtlCol="0">
            <a:spAutoFit/>
          </a:bodyPr>
          <a:lstStyle/>
          <a:p>
            <a:r>
              <a:rPr lang="en-GB" sz="1200" b="1" dirty="0">
                <a:latin typeface="Arial" panose="020B0604020202020204" pitchFamily="34" charset="0"/>
                <a:cs typeface="Arial" panose="020B0604020202020204" pitchFamily="34" charset="0"/>
              </a:rPr>
              <a:t>Tabl</a:t>
            </a:r>
            <a:r>
              <a:rPr lang="en-GB" sz="1200" b="1" dirty="0">
                <a:cs typeface="Arial" panose="020B0604020202020204" pitchFamily="34" charset="0"/>
              </a:rPr>
              <a:t>e 13</a:t>
            </a:r>
            <a:r>
              <a:rPr lang="en-GB" sz="1200" b="1" dirty="0">
                <a:latin typeface="Arial" panose="020B0604020202020204" pitchFamily="34" charset="0"/>
                <a:cs typeface="Arial" panose="020B0604020202020204" pitchFamily="34" charset="0"/>
              </a:rPr>
              <a:t>: FTEs and Outcomes of children who offend in East Cambridgeshire, 2022 to 2025</a:t>
            </a:r>
            <a:endParaRPr lang="en-GB" sz="1600" b="1" dirty="0"/>
          </a:p>
        </p:txBody>
      </p:sp>
      <p:sp>
        <p:nvSpPr>
          <p:cNvPr id="3" name="TextBox 2">
            <a:extLst>
              <a:ext uri="{FF2B5EF4-FFF2-40B4-BE49-F238E27FC236}">
                <a16:creationId xmlns:a16="http://schemas.microsoft.com/office/drawing/2014/main" id="{7B1EE576-8C7D-6FB2-5679-6D488F107456}"/>
              </a:ext>
            </a:extLst>
          </p:cNvPr>
          <p:cNvSpPr txBox="1"/>
          <p:nvPr/>
        </p:nvSpPr>
        <p:spPr bwMode="auto">
          <a:xfrm>
            <a:off x="107042" y="6464299"/>
            <a:ext cx="9243787" cy="352425"/>
          </a:xfrm>
          <a:prstGeom prst="rect">
            <a:avLst/>
          </a:prstGeom>
          <a:noFill/>
          <a:ln>
            <a:noFill/>
          </a:ln>
        </p:spPr>
        <p:txBody>
          <a:bodyPr vert="horz" wrap="square" lIns="0" tIns="0" rIns="0" bIns="0" numCol="1" anchor="b" anchorCtr="0" compatLnSpc="1">
            <a:prstTxWarp prst="textNoShape">
              <a:avLst/>
            </a:prstTxWarp>
            <a:normAutofit/>
          </a:bodyPr>
          <a:lstStyle/>
          <a:p>
            <a:pPr eaLnBrk="1" hangingPunct="1">
              <a:lnSpc>
                <a:spcPct val="90000"/>
              </a:lnSpc>
              <a:spcBef>
                <a:spcPts val="1000"/>
              </a:spcBef>
            </a:pPr>
            <a:r>
              <a:rPr lang="en-US" sz="1100" kern="1200">
                <a:latin typeface="+mn-lt"/>
                <a:ea typeface="+mn-ea"/>
                <a:cs typeface="+mn-cs"/>
              </a:rPr>
              <a:t>Note: </a:t>
            </a:r>
            <a:r>
              <a:rPr lang="en-US" sz="1100">
                <a:latin typeface="+mn-lt"/>
              </a:rPr>
              <a:t>Tables </a:t>
            </a:r>
            <a:r>
              <a:rPr lang="en-US" sz="1100" kern="1200">
                <a:latin typeface="+mn-lt"/>
                <a:ea typeface="+mn-ea"/>
                <a:cs typeface="+mn-cs"/>
              </a:rPr>
              <a:t>have been produced by </a:t>
            </a:r>
            <a:r>
              <a:rPr lang="en-US" sz="1100"/>
              <a:t>Cambridgeshire County Council’s </a:t>
            </a:r>
            <a:r>
              <a:rPr lang="en-GB" sz="1100"/>
              <a:t>Communities and Demography PI Team</a:t>
            </a:r>
            <a:r>
              <a:rPr lang="en-US" sz="1100" kern="1200">
                <a:latin typeface="+mn-lt"/>
                <a:ea typeface="+mn-ea"/>
                <a:cs typeface="+mn-cs"/>
              </a:rPr>
              <a:t>, using data provided by Cambridgeshire </a:t>
            </a:r>
            <a:r>
              <a:rPr lang="en-US" sz="1100">
                <a:latin typeface="+mn-lt"/>
              </a:rPr>
              <a:t>Youth Justice Service</a:t>
            </a:r>
            <a:r>
              <a:rPr lang="en-US" sz="1100" kern="1200">
                <a:latin typeface="+mn-lt"/>
                <a:ea typeface="+mn-ea"/>
                <a:cs typeface="+mn-cs"/>
              </a:rPr>
              <a:t>. </a:t>
            </a:r>
          </a:p>
        </p:txBody>
      </p:sp>
      <p:sp>
        <p:nvSpPr>
          <p:cNvPr id="7" name="Action Button: Go Home 6" descr="Button for contents page">
            <a:hlinkClick r:id="rId2" action="ppaction://hlinksldjump" highlightClick="1"/>
            <a:extLst>
              <a:ext uri="{FF2B5EF4-FFF2-40B4-BE49-F238E27FC236}">
                <a16:creationId xmlns:a16="http://schemas.microsoft.com/office/drawing/2014/main" id="{25D2CF92-BAF4-4455-D9A9-D2FBD08A48CE}"/>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Table 4">
            <a:extLst>
              <a:ext uri="{FF2B5EF4-FFF2-40B4-BE49-F238E27FC236}">
                <a16:creationId xmlns:a16="http://schemas.microsoft.com/office/drawing/2014/main" id="{9AE7B69B-5C08-BFFE-0843-1544B104BD35}"/>
              </a:ext>
            </a:extLst>
          </p:cNvPr>
          <p:cNvGraphicFramePr>
            <a:graphicFrameLocks noGrp="1"/>
          </p:cNvGraphicFramePr>
          <p:nvPr>
            <p:extLst>
              <p:ext uri="{D42A27DB-BD31-4B8C-83A1-F6EECF244321}">
                <p14:modId xmlns:p14="http://schemas.microsoft.com/office/powerpoint/2010/main" val="1156192917"/>
              </p:ext>
            </p:extLst>
          </p:nvPr>
        </p:nvGraphicFramePr>
        <p:xfrm>
          <a:off x="448353" y="1457849"/>
          <a:ext cx="6200980" cy="856728"/>
        </p:xfrm>
        <a:graphic>
          <a:graphicData uri="http://schemas.openxmlformats.org/drawingml/2006/table">
            <a:tbl>
              <a:tblPr/>
              <a:tblGrid>
                <a:gridCol w="2769224">
                  <a:extLst>
                    <a:ext uri="{9D8B030D-6E8A-4147-A177-3AD203B41FA5}">
                      <a16:colId xmlns:a16="http://schemas.microsoft.com/office/drawing/2014/main" val="3452357649"/>
                    </a:ext>
                  </a:extLst>
                </a:gridCol>
                <a:gridCol w="857939">
                  <a:extLst>
                    <a:ext uri="{9D8B030D-6E8A-4147-A177-3AD203B41FA5}">
                      <a16:colId xmlns:a16="http://schemas.microsoft.com/office/drawing/2014/main" val="1888723380"/>
                    </a:ext>
                  </a:extLst>
                </a:gridCol>
                <a:gridCol w="857939">
                  <a:extLst>
                    <a:ext uri="{9D8B030D-6E8A-4147-A177-3AD203B41FA5}">
                      <a16:colId xmlns:a16="http://schemas.microsoft.com/office/drawing/2014/main" val="3937988277"/>
                    </a:ext>
                  </a:extLst>
                </a:gridCol>
                <a:gridCol w="857939">
                  <a:extLst>
                    <a:ext uri="{9D8B030D-6E8A-4147-A177-3AD203B41FA5}">
                      <a16:colId xmlns:a16="http://schemas.microsoft.com/office/drawing/2014/main" val="1680568895"/>
                    </a:ext>
                  </a:extLst>
                </a:gridCol>
                <a:gridCol w="857939">
                  <a:extLst>
                    <a:ext uri="{9D8B030D-6E8A-4147-A177-3AD203B41FA5}">
                      <a16:colId xmlns:a16="http://schemas.microsoft.com/office/drawing/2014/main" val="2463071687"/>
                    </a:ext>
                  </a:extLst>
                </a:gridCol>
              </a:tblGrid>
              <a:tr h="214182">
                <a:tc>
                  <a:txBody>
                    <a:bodyPr/>
                    <a:lstStyle/>
                    <a:p>
                      <a:pPr algn="l" fontAlgn="b">
                        <a:buNone/>
                      </a:pPr>
                      <a:r>
                        <a:rPr lang="en-GB" sz="1100" b="1" i="0" u="none" strike="noStrike">
                          <a:solidFill>
                            <a:srgbClr val="000000"/>
                          </a:solidFill>
                          <a:effectLst/>
                          <a:latin typeface="+mn-lt"/>
                        </a:rPr>
                        <a:t>Outcome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100" b="1" i="0" u="none" strike="noStrike">
                          <a:solidFill>
                            <a:srgbClr val="000000"/>
                          </a:solidFill>
                          <a:effectLst/>
                          <a:latin typeface="+mn-lt"/>
                        </a:rPr>
                        <a:t>2022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100" b="1" i="0" u="none" strike="noStrike">
                          <a:solidFill>
                            <a:srgbClr val="000000"/>
                          </a:solidFill>
                          <a:effectLst/>
                          <a:latin typeface="+mn-lt"/>
                        </a:rPr>
                        <a:t>2023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100" b="1" i="0" u="none" strike="noStrike">
                          <a:solidFill>
                            <a:srgbClr val="000000"/>
                          </a:solidFill>
                          <a:effectLst/>
                          <a:latin typeface="+mn-lt"/>
                        </a:rPr>
                        <a:t>2024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100" b="1" i="0" u="none" strike="noStrike">
                          <a:solidFill>
                            <a:srgbClr val="000000"/>
                          </a:solidFill>
                          <a:effectLst/>
                          <a:latin typeface="+mn-lt"/>
                        </a:rPr>
                        <a:t>2025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14170774"/>
                  </a:ext>
                </a:extLst>
              </a:tr>
              <a:tr h="214182">
                <a:tc>
                  <a:txBody>
                    <a:bodyPr/>
                    <a:lstStyle/>
                    <a:p>
                      <a:pPr algn="l" fontAlgn="b">
                        <a:buNone/>
                      </a:pPr>
                      <a:r>
                        <a:rPr lang="en-GB" sz="1100" b="0" i="0" u="none" strike="noStrike">
                          <a:solidFill>
                            <a:srgbClr val="000000"/>
                          </a:solidFill>
                          <a:effectLst/>
                          <a:latin typeface="+mn-lt"/>
                        </a:rPr>
                        <a:t>First Time Entrants (FTEs)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100" b="0" i="0" u="none" strike="noStrike">
                          <a:solidFill>
                            <a:srgbClr val="000000"/>
                          </a:solidFill>
                          <a:effectLst/>
                          <a:latin typeface="+mn-lt"/>
                        </a:rPr>
                        <a:t>15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100" b="0" i="0" u="none" strike="noStrike">
                          <a:solidFill>
                            <a:srgbClr val="000000"/>
                          </a:solidFill>
                          <a:effectLst/>
                          <a:latin typeface="+mn-lt"/>
                        </a:rPr>
                        <a:t>15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100" b="0" i="0" u="none" strike="noStrike">
                          <a:solidFill>
                            <a:srgbClr val="000000"/>
                          </a:solidFill>
                          <a:effectLst/>
                          <a:latin typeface="+mn-lt"/>
                        </a:rPr>
                        <a:t>&lt;5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100" b="0" i="0" u="none" strike="noStrike">
                          <a:solidFill>
                            <a:srgbClr val="000000"/>
                          </a:solidFill>
                          <a:effectLst/>
                          <a:latin typeface="+mn-lt"/>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42642073"/>
                  </a:ext>
                </a:extLst>
              </a:tr>
              <a:tr h="214182">
                <a:tc>
                  <a:txBody>
                    <a:bodyPr/>
                    <a:lstStyle/>
                    <a:p>
                      <a:pPr algn="l" fontAlgn="b">
                        <a:buNone/>
                      </a:pPr>
                      <a:r>
                        <a:rPr lang="en-GB" sz="1100" b="0" i="0" u="none" strike="noStrike">
                          <a:solidFill>
                            <a:srgbClr val="000000"/>
                          </a:solidFill>
                          <a:effectLst/>
                          <a:latin typeface="+mn-lt"/>
                        </a:rPr>
                        <a:t>Out of Court Resolutions (OOCRs)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100" b="0" i="0" u="none" strike="noStrike">
                          <a:solidFill>
                            <a:srgbClr val="000000"/>
                          </a:solidFill>
                          <a:effectLst/>
                          <a:latin typeface="+mn-lt"/>
                        </a:rPr>
                        <a:t>63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100" b="0" i="0" u="none" strike="noStrike">
                          <a:solidFill>
                            <a:srgbClr val="000000"/>
                          </a:solidFill>
                          <a:effectLst/>
                          <a:latin typeface="+mn-lt"/>
                        </a:rPr>
                        <a:t>67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100" b="0" i="0" u="none" strike="noStrike">
                          <a:solidFill>
                            <a:srgbClr val="000000"/>
                          </a:solidFill>
                          <a:effectLst/>
                          <a:latin typeface="+mn-lt"/>
                        </a:rPr>
                        <a:t>49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100" b="0" i="0" u="none" strike="noStrike">
                          <a:solidFill>
                            <a:srgbClr val="000000"/>
                          </a:solidFill>
                          <a:effectLst/>
                          <a:latin typeface="+mn-lt"/>
                        </a:rPr>
                        <a:t>45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06707630"/>
                  </a:ext>
                </a:extLst>
              </a:tr>
              <a:tr h="214182">
                <a:tc>
                  <a:txBody>
                    <a:bodyPr/>
                    <a:lstStyle/>
                    <a:p>
                      <a:pPr algn="l" fontAlgn="b">
                        <a:buNone/>
                      </a:pPr>
                      <a:r>
                        <a:rPr lang="en-GB" sz="1100" b="0" i="0" u="none" strike="noStrike">
                          <a:solidFill>
                            <a:srgbClr val="000000"/>
                          </a:solidFill>
                          <a:effectLst/>
                          <a:latin typeface="+mn-lt"/>
                        </a:rPr>
                        <a:t>Court Sentence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100" b="0" i="0" u="none" strike="noStrike">
                          <a:solidFill>
                            <a:srgbClr val="000000"/>
                          </a:solidFill>
                          <a:effectLst/>
                          <a:latin typeface="+mn-lt"/>
                        </a:rPr>
                        <a:t>15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100" b="0" i="0" u="none" strike="noStrike">
                          <a:solidFill>
                            <a:srgbClr val="000000"/>
                          </a:solidFill>
                          <a:effectLst/>
                          <a:latin typeface="+mn-lt"/>
                        </a:rPr>
                        <a:t>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100" b="0" i="0" u="none" strike="noStrike">
                          <a:solidFill>
                            <a:srgbClr val="000000"/>
                          </a:solidFill>
                          <a:effectLst/>
                          <a:latin typeface="+mn-lt"/>
                        </a:rPr>
                        <a:t>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100" b="0" i="0" u="none" strike="noStrike">
                          <a:solidFill>
                            <a:srgbClr val="000000"/>
                          </a:solidFill>
                          <a:effectLst/>
                          <a:latin typeface="+mn-lt"/>
                        </a:rPr>
                        <a:t>&lt;5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67797735"/>
                  </a:ext>
                </a:extLst>
              </a:tr>
            </a:tbl>
          </a:graphicData>
        </a:graphic>
      </p:graphicFrame>
      <p:sp>
        <p:nvSpPr>
          <p:cNvPr id="6" name="TextBox 5">
            <a:extLst>
              <a:ext uri="{FF2B5EF4-FFF2-40B4-BE49-F238E27FC236}">
                <a16:creationId xmlns:a16="http://schemas.microsoft.com/office/drawing/2014/main" id="{C9805682-1598-DB62-3CEC-CEF35ABAD47C}"/>
              </a:ext>
            </a:extLst>
          </p:cNvPr>
          <p:cNvSpPr txBox="1"/>
          <p:nvPr/>
        </p:nvSpPr>
        <p:spPr>
          <a:xfrm>
            <a:off x="7370229" y="1341992"/>
            <a:ext cx="4511848" cy="2246769"/>
          </a:xfrm>
          <a:prstGeom prst="rect">
            <a:avLst/>
          </a:prstGeom>
          <a:noFill/>
        </p:spPr>
        <p:txBody>
          <a:bodyPr wrap="square">
            <a:spAutoFit/>
          </a:bodyPr>
          <a:lstStyle/>
          <a:p>
            <a:pPr marL="285750" indent="-285750">
              <a:buFont typeface="Arial" panose="020B0604020202020204" pitchFamily="34" charset="0"/>
              <a:buChar char="•"/>
            </a:pPr>
            <a:r>
              <a:rPr lang="en-GB" sz="1400"/>
              <a:t>Table 13 shows there has been a decline in FTEs, OOCRs, and Court Sentences between 2022 and 2025.</a:t>
            </a:r>
          </a:p>
          <a:p>
            <a:pPr marL="285750" indent="-285750">
              <a:buFont typeface="Arial" panose="020B0604020202020204" pitchFamily="34" charset="0"/>
              <a:buChar char="•"/>
            </a:pPr>
            <a:r>
              <a:rPr lang="en-GB" sz="1400"/>
              <a:t>Most OOCRs are non-substantive outcomes and range between 81% in 2023 and 100% in 2025.</a:t>
            </a:r>
          </a:p>
          <a:p>
            <a:pPr marL="285750" indent="-285750">
              <a:buFont typeface="Arial" panose="020B0604020202020204" pitchFamily="34" charset="0"/>
              <a:buChar char="•"/>
            </a:pPr>
            <a:r>
              <a:rPr lang="en-GB" sz="1400"/>
              <a:t>Table 14 shows that violence against the person (VAP) has consistently been the most common offence type between 2022 and 2025. Criminal damage, public order, and sexual offences are the next most common offence types.</a:t>
            </a:r>
          </a:p>
        </p:txBody>
      </p:sp>
      <p:sp>
        <p:nvSpPr>
          <p:cNvPr id="8" name="TextBox 7">
            <a:extLst>
              <a:ext uri="{FF2B5EF4-FFF2-40B4-BE49-F238E27FC236}">
                <a16:creationId xmlns:a16="http://schemas.microsoft.com/office/drawing/2014/main" id="{FB3F1B2E-F01A-905C-00D8-DA6FBF71AF11}"/>
              </a:ext>
            </a:extLst>
          </p:cNvPr>
          <p:cNvSpPr txBox="1"/>
          <p:nvPr/>
        </p:nvSpPr>
        <p:spPr>
          <a:xfrm>
            <a:off x="320737" y="2440245"/>
            <a:ext cx="6477105" cy="276999"/>
          </a:xfrm>
          <a:prstGeom prst="rect">
            <a:avLst/>
          </a:prstGeom>
          <a:noFill/>
          <a:ln>
            <a:noFill/>
          </a:ln>
        </p:spPr>
        <p:txBody>
          <a:bodyPr wrap="square" rtlCol="0">
            <a:spAutoFit/>
          </a:bodyPr>
          <a:lstStyle/>
          <a:p>
            <a:r>
              <a:rPr lang="en-GB" sz="1200" b="1">
                <a:latin typeface="Arial" panose="020B0604020202020204" pitchFamily="34" charset="0"/>
                <a:cs typeface="Arial" panose="020B0604020202020204" pitchFamily="34" charset="0"/>
              </a:rPr>
              <a:t>Table 14: Offence type of </a:t>
            </a:r>
            <a:r>
              <a:rPr lang="en-GB" sz="1200" b="1">
                <a:cs typeface="Arial" panose="020B0604020202020204" pitchFamily="34" charset="0"/>
              </a:rPr>
              <a:t>children who offend in East Cambridgeshire, 2022 to 2025 </a:t>
            </a:r>
            <a:endParaRPr lang="en-GB" sz="1200" b="1"/>
          </a:p>
        </p:txBody>
      </p:sp>
      <p:graphicFrame>
        <p:nvGraphicFramePr>
          <p:cNvPr id="9" name="Table 8">
            <a:extLst>
              <a:ext uri="{FF2B5EF4-FFF2-40B4-BE49-F238E27FC236}">
                <a16:creationId xmlns:a16="http://schemas.microsoft.com/office/drawing/2014/main" id="{C1277123-6117-2CD0-7099-F3B600C30CFB}"/>
              </a:ext>
            </a:extLst>
          </p:cNvPr>
          <p:cNvGraphicFramePr>
            <a:graphicFrameLocks noGrp="1"/>
          </p:cNvGraphicFramePr>
          <p:nvPr>
            <p:extLst>
              <p:ext uri="{D42A27DB-BD31-4B8C-83A1-F6EECF244321}">
                <p14:modId xmlns:p14="http://schemas.microsoft.com/office/powerpoint/2010/main" val="45140407"/>
              </p:ext>
            </p:extLst>
          </p:nvPr>
        </p:nvGraphicFramePr>
        <p:xfrm>
          <a:off x="448353" y="2814320"/>
          <a:ext cx="6200977" cy="3573780"/>
        </p:xfrm>
        <a:graphic>
          <a:graphicData uri="http://schemas.openxmlformats.org/drawingml/2006/table">
            <a:tbl>
              <a:tblPr/>
              <a:tblGrid>
                <a:gridCol w="2661740">
                  <a:extLst>
                    <a:ext uri="{9D8B030D-6E8A-4147-A177-3AD203B41FA5}">
                      <a16:colId xmlns:a16="http://schemas.microsoft.com/office/drawing/2014/main" val="523160836"/>
                    </a:ext>
                  </a:extLst>
                </a:gridCol>
                <a:gridCol w="482623">
                  <a:extLst>
                    <a:ext uri="{9D8B030D-6E8A-4147-A177-3AD203B41FA5}">
                      <a16:colId xmlns:a16="http://schemas.microsoft.com/office/drawing/2014/main" val="533946233"/>
                    </a:ext>
                  </a:extLst>
                </a:gridCol>
                <a:gridCol w="482623">
                  <a:extLst>
                    <a:ext uri="{9D8B030D-6E8A-4147-A177-3AD203B41FA5}">
                      <a16:colId xmlns:a16="http://schemas.microsoft.com/office/drawing/2014/main" val="3880591033"/>
                    </a:ext>
                  </a:extLst>
                </a:gridCol>
                <a:gridCol w="482623">
                  <a:extLst>
                    <a:ext uri="{9D8B030D-6E8A-4147-A177-3AD203B41FA5}">
                      <a16:colId xmlns:a16="http://schemas.microsoft.com/office/drawing/2014/main" val="2200292253"/>
                    </a:ext>
                  </a:extLst>
                </a:gridCol>
                <a:gridCol w="482623">
                  <a:extLst>
                    <a:ext uri="{9D8B030D-6E8A-4147-A177-3AD203B41FA5}">
                      <a16:colId xmlns:a16="http://schemas.microsoft.com/office/drawing/2014/main" val="1350060839"/>
                    </a:ext>
                  </a:extLst>
                </a:gridCol>
                <a:gridCol w="1608745">
                  <a:extLst>
                    <a:ext uri="{9D8B030D-6E8A-4147-A177-3AD203B41FA5}">
                      <a16:colId xmlns:a16="http://schemas.microsoft.com/office/drawing/2014/main" val="1099301523"/>
                    </a:ext>
                  </a:extLst>
                </a:gridCol>
              </a:tblGrid>
              <a:tr h="329405">
                <a:tc>
                  <a:txBody>
                    <a:bodyPr/>
                    <a:lstStyle/>
                    <a:p>
                      <a:pPr algn="l" fontAlgn="b">
                        <a:buNone/>
                      </a:pPr>
                      <a:r>
                        <a:rPr lang="en-GB" sz="1100" b="1" i="0" u="none" strike="noStrike">
                          <a:solidFill>
                            <a:srgbClr val="000000"/>
                          </a:solidFill>
                          <a:effectLst/>
                          <a:latin typeface="Arial" panose="020B0604020202020204" pitchFamily="34" charset="0"/>
                        </a:rPr>
                        <a:t>Offence type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100" b="1" i="0" u="none" strike="noStrike">
                          <a:solidFill>
                            <a:srgbClr val="000000"/>
                          </a:solidFill>
                          <a:effectLst/>
                          <a:latin typeface="Arial" panose="020B0604020202020204" pitchFamily="34" charset="0"/>
                        </a:rPr>
                        <a:t>2022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100" b="1" i="0" u="none" strike="noStrike">
                          <a:solidFill>
                            <a:srgbClr val="000000"/>
                          </a:solidFill>
                          <a:effectLst/>
                          <a:latin typeface="Arial" panose="020B0604020202020204" pitchFamily="34" charset="0"/>
                        </a:rPr>
                        <a:t>2023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100" b="1" i="0" u="none" strike="noStrike">
                          <a:solidFill>
                            <a:srgbClr val="000000"/>
                          </a:solidFill>
                          <a:effectLst/>
                          <a:latin typeface="Arial" panose="020B0604020202020204" pitchFamily="34" charset="0"/>
                        </a:rPr>
                        <a:t>2024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100" b="1" i="0" u="none" strike="noStrike">
                          <a:solidFill>
                            <a:srgbClr val="000000"/>
                          </a:solidFill>
                          <a:effectLst/>
                          <a:latin typeface="Arial" panose="020B0604020202020204" pitchFamily="34" charset="0"/>
                        </a:rPr>
                        <a:t>2025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100" b="1" i="0" u="none" strike="noStrike" dirty="0">
                          <a:solidFill>
                            <a:srgbClr val="000000"/>
                          </a:solidFill>
                          <a:effectLst/>
                          <a:latin typeface="Arial" panose="020B0604020202020204" pitchFamily="34" charset="0"/>
                        </a:rPr>
                        <a:t>2025 - Percentage share of total offences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75455723"/>
                  </a:ext>
                </a:extLst>
              </a:tr>
              <a:tr h="203200">
                <a:tc>
                  <a:txBody>
                    <a:bodyPr/>
                    <a:lstStyle/>
                    <a:p>
                      <a:pPr algn="l" fontAlgn="b">
                        <a:buNone/>
                      </a:pPr>
                      <a:r>
                        <a:rPr lang="en-GB" sz="1100" b="0" i="0" u="none" strike="noStrike">
                          <a:solidFill>
                            <a:srgbClr val="000000"/>
                          </a:solidFill>
                          <a:effectLst/>
                          <a:latin typeface="Arial" panose="020B0604020202020204" pitchFamily="34" charset="0"/>
                        </a:rPr>
                        <a:t>Violence Against The Person</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100" b="0" i="0" u="none" strike="noStrike">
                          <a:solidFill>
                            <a:srgbClr val="000000"/>
                          </a:solidFill>
                          <a:effectLst/>
                          <a:latin typeface="Arial" panose="020B0604020202020204" pitchFamily="34" charset="0"/>
                        </a:rPr>
                        <a:t>49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100" b="0" i="0" u="none" strike="noStrike">
                          <a:solidFill>
                            <a:srgbClr val="000000"/>
                          </a:solidFill>
                          <a:effectLst/>
                          <a:latin typeface="Arial" panose="020B0604020202020204" pitchFamily="34" charset="0"/>
                        </a:rPr>
                        <a:t>46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100" b="0" i="0" u="none" strike="noStrike">
                          <a:solidFill>
                            <a:srgbClr val="000000"/>
                          </a:solidFill>
                          <a:effectLst/>
                          <a:latin typeface="Arial" panose="020B0604020202020204" pitchFamily="34" charset="0"/>
                        </a:rPr>
                        <a:t>20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100" b="0" i="0" u="none" strike="noStrike">
                          <a:solidFill>
                            <a:srgbClr val="000000"/>
                          </a:solidFill>
                          <a:effectLst/>
                          <a:latin typeface="Arial" panose="020B0604020202020204" pitchFamily="34" charset="0"/>
                        </a:rPr>
                        <a:t>13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100" b="0" i="0" u="none" strike="noStrike">
                          <a:solidFill>
                            <a:srgbClr val="000000"/>
                          </a:solidFill>
                          <a:effectLst/>
                          <a:latin typeface="Arial" panose="020B0604020202020204" pitchFamily="34" charset="0"/>
                        </a:rPr>
                        <a:t>28%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15498733"/>
                  </a:ext>
                </a:extLst>
              </a:tr>
              <a:tr h="203200">
                <a:tc>
                  <a:txBody>
                    <a:bodyPr/>
                    <a:lstStyle/>
                    <a:p>
                      <a:pPr algn="l" fontAlgn="b">
                        <a:buNone/>
                      </a:pPr>
                      <a:r>
                        <a:rPr lang="en-GB" sz="1100" b="0" i="0" u="none" strike="noStrike">
                          <a:solidFill>
                            <a:srgbClr val="000000"/>
                          </a:solidFill>
                          <a:effectLst/>
                          <a:latin typeface="Arial" panose="020B0604020202020204" pitchFamily="34" charset="0"/>
                        </a:rPr>
                        <a:t>Criminal Damage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100" b="0" i="0" u="none" strike="noStrike">
                          <a:solidFill>
                            <a:srgbClr val="000000"/>
                          </a:solidFill>
                          <a:effectLst/>
                          <a:latin typeface="Arial" panose="020B0604020202020204" pitchFamily="34" charset="0"/>
                        </a:rPr>
                        <a:t>15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100" b="0" i="0" u="none" strike="noStrike">
                          <a:solidFill>
                            <a:srgbClr val="000000"/>
                          </a:solidFill>
                          <a:effectLst/>
                          <a:latin typeface="Arial" panose="020B0604020202020204" pitchFamily="34" charset="0"/>
                        </a:rPr>
                        <a:t>14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100" b="0" i="0" u="none" strike="noStrike">
                          <a:solidFill>
                            <a:srgbClr val="000000"/>
                          </a:solidFill>
                          <a:effectLst/>
                          <a:latin typeface="Arial" panose="020B0604020202020204" pitchFamily="34" charset="0"/>
                        </a:rPr>
                        <a:t>10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100" b="0" i="0" u="none" strike="noStrike">
                          <a:solidFill>
                            <a:srgbClr val="000000"/>
                          </a:solidFill>
                          <a:effectLst/>
                          <a:latin typeface="Arial" panose="020B0604020202020204" pitchFamily="34" charset="0"/>
                        </a:rPr>
                        <a:t>12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100" b="0" i="0" u="none" strike="noStrike">
                          <a:solidFill>
                            <a:srgbClr val="000000"/>
                          </a:solidFill>
                          <a:effectLst/>
                          <a:latin typeface="Arial" panose="020B0604020202020204" pitchFamily="34" charset="0"/>
                        </a:rPr>
                        <a:t>26%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6939578"/>
                  </a:ext>
                </a:extLst>
              </a:tr>
              <a:tr h="203200">
                <a:tc>
                  <a:txBody>
                    <a:bodyPr/>
                    <a:lstStyle/>
                    <a:p>
                      <a:pPr algn="l" fontAlgn="b">
                        <a:buNone/>
                      </a:pPr>
                      <a:r>
                        <a:rPr lang="en-GB" sz="1100" b="0" i="0" u="none" strike="noStrike">
                          <a:solidFill>
                            <a:srgbClr val="000000"/>
                          </a:solidFill>
                          <a:effectLst/>
                          <a:latin typeface="Arial" panose="020B0604020202020204" pitchFamily="34" charset="0"/>
                        </a:rPr>
                        <a:t>Public Order</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100" b="0" i="0" u="none" strike="noStrike">
                          <a:solidFill>
                            <a:srgbClr val="000000"/>
                          </a:solidFill>
                          <a:effectLst/>
                          <a:latin typeface="Arial" panose="020B0604020202020204" pitchFamily="34" charset="0"/>
                        </a:rPr>
                        <a:t>22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100" b="0" i="0" u="none" strike="noStrike">
                          <a:solidFill>
                            <a:srgbClr val="000000"/>
                          </a:solidFill>
                          <a:effectLst/>
                          <a:latin typeface="Arial" panose="020B0604020202020204" pitchFamily="34" charset="0"/>
                        </a:rPr>
                        <a:t>11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100" b="0" i="0" u="none" strike="noStrike">
                          <a:solidFill>
                            <a:srgbClr val="000000"/>
                          </a:solidFill>
                          <a:effectLst/>
                          <a:latin typeface="Arial" panose="020B0604020202020204" pitchFamily="34" charset="0"/>
                        </a:rPr>
                        <a:t>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100" b="0" i="0" u="none" strike="noStrike">
                          <a:solidFill>
                            <a:srgbClr val="000000"/>
                          </a:solidFill>
                          <a:effectLst/>
                          <a:latin typeface="Arial" panose="020B0604020202020204" pitchFamily="34" charset="0"/>
                        </a:rPr>
                        <a:t>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100" b="0" i="0" u="none" strike="noStrike">
                          <a:solidFill>
                            <a:srgbClr val="000000"/>
                          </a:solidFill>
                          <a:effectLst/>
                          <a:latin typeface="Arial" panose="020B0604020202020204" pitchFamily="34" charset="0"/>
                        </a:rPr>
                        <a:t>15%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73558105"/>
                  </a:ext>
                </a:extLst>
              </a:tr>
              <a:tr h="203200">
                <a:tc>
                  <a:txBody>
                    <a:bodyPr/>
                    <a:lstStyle/>
                    <a:p>
                      <a:pPr algn="l" fontAlgn="b">
                        <a:buNone/>
                      </a:pPr>
                      <a:r>
                        <a:rPr lang="en-GB" sz="1100" b="0" i="0" u="none" strike="noStrike">
                          <a:solidFill>
                            <a:srgbClr val="000000"/>
                          </a:solidFill>
                          <a:effectLst/>
                          <a:latin typeface="Arial" panose="020B0604020202020204" pitchFamily="34" charset="0"/>
                        </a:rPr>
                        <a:t>Drugs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100" b="0" i="0" u="none" strike="noStrike">
                          <a:solidFill>
                            <a:srgbClr val="000000"/>
                          </a:solidFill>
                          <a:effectLst/>
                          <a:latin typeface="Arial" panose="020B0604020202020204" pitchFamily="34" charset="0"/>
                        </a:rPr>
                        <a:t>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100" b="0" i="0" u="none" strike="noStrike">
                          <a:solidFill>
                            <a:srgbClr val="000000"/>
                          </a:solidFill>
                          <a:effectLst/>
                          <a:latin typeface="Arial" panose="020B0604020202020204" pitchFamily="34" charset="0"/>
                        </a:rPr>
                        <a:t>&lt;5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buNone/>
                      </a:pPr>
                      <a:r>
                        <a:rPr lang="en-GB" sz="1100" b="0" i="0" u="none" strike="noStrike">
                          <a:solidFill>
                            <a:srgbClr val="000000"/>
                          </a:solidFill>
                          <a:effectLst/>
                          <a:latin typeface="Arial" panose="020B0604020202020204" pitchFamily="34" charset="0"/>
                        </a:rPr>
                        <a:t>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100" b="0" i="0" u="none" strike="noStrike">
                          <a:solidFill>
                            <a:srgbClr val="000000"/>
                          </a:solidFill>
                          <a:effectLst/>
                          <a:latin typeface="Arial" panose="020B0604020202020204" pitchFamily="34" charset="0"/>
                        </a:rPr>
                        <a:t>&lt;5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buNone/>
                      </a:pPr>
                      <a:r>
                        <a:rPr lang="en-GB" sz="1100" b="0" i="0" u="none" strike="noStrike">
                          <a:solidFill>
                            <a:srgbClr val="000000"/>
                          </a:solidFill>
                          <a:effectLst/>
                          <a:latin typeface="Arial" panose="020B0604020202020204" pitchFamily="34" charset="0"/>
                        </a:rPr>
                        <a:t>&lt;11%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83440438"/>
                  </a:ext>
                </a:extLst>
              </a:tr>
              <a:tr h="203200">
                <a:tc>
                  <a:txBody>
                    <a:bodyPr/>
                    <a:lstStyle/>
                    <a:p>
                      <a:pPr algn="l" fontAlgn="b">
                        <a:buNone/>
                      </a:pPr>
                      <a:r>
                        <a:rPr lang="en-GB" sz="1100" b="0" i="0" u="none" strike="noStrike">
                          <a:solidFill>
                            <a:srgbClr val="000000"/>
                          </a:solidFill>
                          <a:effectLst/>
                          <a:latin typeface="Arial" panose="020B0604020202020204" pitchFamily="34" charset="0"/>
                        </a:rPr>
                        <a:t>Racially Aggravated</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100" b="0" i="0" u="none" strike="noStrike">
                          <a:solidFill>
                            <a:srgbClr val="000000"/>
                          </a:solidFill>
                          <a:effectLst/>
                          <a:latin typeface="Arial" panose="020B0604020202020204" pitchFamily="34" charset="0"/>
                        </a:rPr>
                        <a:t>&lt;5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buNone/>
                      </a:pPr>
                      <a:r>
                        <a:rPr lang="en-GB" sz="1100" b="0" i="0" u="none" strike="noStrike">
                          <a:solidFill>
                            <a:srgbClr val="000000"/>
                          </a:solidFill>
                          <a:effectLst/>
                          <a:latin typeface="Arial" panose="020B0604020202020204" pitchFamily="34" charset="0"/>
                        </a:rPr>
                        <a:t>&lt;5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buNone/>
                      </a:pPr>
                      <a:r>
                        <a:rPr lang="en-GB" sz="1100" b="0" i="0" u="none" strike="noStrike">
                          <a:solidFill>
                            <a:srgbClr val="000000"/>
                          </a:solidFill>
                          <a:effectLst/>
                          <a:latin typeface="Arial" panose="020B0604020202020204" pitchFamily="34" charset="0"/>
                        </a:rPr>
                        <a:t>&lt;5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buNone/>
                      </a:pPr>
                      <a:r>
                        <a:rPr lang="en-GB" sz="1100" b="0" i="0" u="none" strike="noStrike">
                          <a:solidFill>
                            <a:srgbClr val="000000"/>
                          </a:solidFill>
                          <a:effectLst/>
                          <a:latin typeface="Arial" panose="020B0604020202020204" pitchFamily="34" charset="0"/>
                        </a:rPr>
                        <a:t>&lt;5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buNone/>
                      </a:pPr>
                      <a:r>
                        <a:rPr lang="en-GB" sz="1100" b="0" i="0" u="none" strike="noStrike">
                          <a:solidFill>
                            <a:srgbClr val="000000"/>
                          </a:solidFill>
                          <a:effectLst/>
                          <a:latin typeface="Arial" panose="020B0604020202020204" pitchFamily="34" charset="0"/>
                        </a:rPr>
                        <a:t>&lt;11%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873023160"/>
                  </a:ext>
                </a:extLst>
              </a:tr>
              <a:tr h="203200">
                <a:tc>
                  <a:txBody>
                    <a:bodyPr/>
                    <a:lstStyle/>
                    <a:p>
                      <a:pPr algn="l" fontAlgn="b">
                        <a:buNone/>
                      </a:pPr>
                      <a:r>
                        <a:rPr lang="en-GB" sz="1100" b="0" i="0" u="none" strike="noStrike">
                          <a:solidFill>
                            <a:srgbClr val="000000"/>
                          </a:solidFill>
                          <a:effectLst/>
                          <a:latin typeface="Arial" panose="020B0604020202020204" pitchFamily="34" charset="0"/>
                        </a:rPr>
                        <a:t>Arson</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100" b="0" i="0" u="none" strike="noStrike">
                          <a:solidFill>
                            <a:srgbClr val="000000"/>
                          </a:solidFill>
                          <a:effectLst/>
                          <a:latin typeface="Arial" panose="020B060402020202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100" b="0" i="0" u="none" strike="noStrike">
                          <a:solidFill>
                            <a:srgbClr val="000000"/>
                          </a:solidFill>
                          <a:effectLst/>
                          <a:latin typeface="Arial" panose="020B0604020202020204" pitchFamily="34" charset="0"/>
                        </a:rPr>
                        <a:t>&lt;5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buNone/>
                      </a:pPr>
                      <a:r>
                        <a:rPr lang="en-GB" sz="1100" b="0" i="0" u="none" strike="noStrike">
                          <a:solidFill>
                            <a:srgbClr val="000000"/>
                          </a:solidFill>
                          <a:effectLst/>
                          <a:latin typeface="Arial" panose="020B0604020202020204" pitchFamily="34" charset="0"/>
                        </a:rPr>
                        <a:t>&lt;5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buNone/>
                      </a:pPr>
                      <a:r>
                        <a:rPr lang="en-GB" sz="1100" b="0" i="0" u="none" strike="noStrike">
                          <a:solidFill>
                            <a:srgbClr val="000000"/>
                          </a:solidFill>
                          <a:effectLst/>
                          <a:latin typeface="Arial" panose="020B0604020202020204" pitchFamily="34" charset="0"/>
                        </a:rPr>
                        <a:t>&lt;5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buNone/>
                      </a:pPr>
                      <a:r>
                        <a:rPr lang="en-GB" sz="1100" b="0" i="0" u="none" strike="noStrike">
                          <a:solidFill>
                            <a:srgbClr val="000000"/>
                          </a:solidFill>
                          <a:effectLst/>
                          <a:latin typeface="Arial" panose="020B0604020202020204" pitchFamily="34" charset="0"/>
                        </a:rPr>
                        <a:t>&lt;11%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854152118"/>
                  </a:ext>
                </a:extLst>
              </a:tr>
              <a:tr h="203200">
                <a:tc>
                  <a:txBody>
                    <a:bodyPr/>
                    <a:lstStyle/>
                    <a:p>
                      <a:pPr algn="l" fontAlgn="b">
                        <a:buNone/>
                      </a:pPr>
                      <a:r>
                        <a:rPr lang="en-GB" sz="1100" b="0" i="0" u="none" strike="noStrike">
                          <a:solidFill>
                            <a:srgbClr val="000000"/>
                          </a:solidFill>
                          <a:effectLst/>
                          <a:latin typeface="Arial" panose="020B0604020202020204" pitchFamily="34" charset="0"/>
                        </a:rPr>
                        <a:t>Sexual Offences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100" b="0" i="0" u="none" strike="noStrike">
                          <a:solidFill>
                            <a:srgbClr val="000000"/>
                          </a:solidFill>
                          <a:effectLst/>
                          <a:latin typeface="Arial" panose="020B0604020202020204" pitchFamily="34" charset="0"/>
                        </a:rPr>
                        <a:t>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100" b="0" i="0" u="none" strike="noStrike">
                          <a:solidFill>
                            <a:srgbClr val="000000"/>
                          </a:solidFill>
                          <a:effectLst/>
                          <a:latin typeface="Arial" panose="020B0604020202020204" pitchFamily="34" charset="0"/>
                        </a:rPr>
                        <a:t>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100" b="0" i="0" u="none" strike="noStrike">
                          <a:solidFill>
                            <a:srgbClr val="000000"/>
                          </a:solidFill>
                          <a:effectLst/>
                          <a:latin typeface="Arial" panose="020B0604020202020204" pitchFamily="34" charset="0"/>
                        </a:rPr>
                        <a:t>11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100" b="0" i="0" u="none" strike="noStrike">
                          <a:solidFill>
                            <a:srgbClr val="000000"/>
                          </a:solidFill>
                          <a:effectLst/>
                          <a:latin typeface="Arial" panose="020B0604020202020204" pitchFamily="34" charset="0"/>
                        </a:rPr>
                        <a:t>&lt;5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buNone/>
                      </a:pPr>
                      <a:r>
                        <a:rPr lang="en-GB" sz="1100" b="0" i="0" u="none" strike="noStrike">
                          <a:solidFill>
                            <a:srgbClr val="000000"/>
                          </a:solidFill>
                          <a:effectLst/>
                          <a:latin typeface="Arial" panose="020B0604020202020204" pitchFamily="34" charset="0"/>
                        </a:rPr>
                        <a:t>&lt;11%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59104985"/>
                  </a:ext>
                </a:extLst>
              </a:tr>
              <a:tr h="203200">
                <a:tc>
                  <a:txBody>
                    <a:bodyPr/>
                    <a:lstStyle/>
                    <a:p>
                      <a:pPr algn="l" fontAlgn="b">
                        <a:buNone/>
                      </a:pPr>
                      <a:r>
                        <a:rPr lang="en-GB" sz="1100" b="0" i="0" u="none" strike="noStrike">
                          <a:solidFill>
                            <a:srgbClr val="000000"/>
                          </a:solidFill>
                          <a:effectLst/>
                          <a:latin typeface="Arial" panose="020B0604020202020204" pitchFamily="34" charset="0"/>
                        </a:rPr>
                        <a:t>Theft And Handling Stolen Goods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100" b="0" i="0" u="none" strike="noStrike">
                          <a:solidFill>
                            <a:srgbClr val="000000"/>
                          </a:solidFill>
                          <a:effectLst/>
                          <a:latin typeface="Arial" panose="020B0604020202020204" pitchFamily="34" charset="0"/>
                        </a:rPr>
                        <a:t>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100" b="0" i="0" u="none" strike="noStrike">
                          <a:solidFill>
                            <a:srgbClr val="000000"/>
                          </a:solidFill>
                          <a:effectLst/>
                          <a:latin typeface="Arial" panose="020B0604020202020204" pitchFamily="34" charset="0"/>
                        </a:rPr>
                        <a:t>&lt;5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buNone/>
                      </a:pPr>
                      <a:r>
                        <a:rPr lang="en-GB" sz="1100" b="0" i="0" u="none" strike="noStrike">
                          <a:solidFill>
                            <a:srgbClr val="000000"/>
                          </a:solidFill>
                          <a:effectLst/>
                          <a:latin typeface="Arial" panose="020B0604020202020204" pitchFamily="34" charset="0"/>
                        </a:rPr>
                        <a:t>&lt;5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buNone/>
                      </a:pPr>
                      <a:r>
                        <a:rPr lang="en-GB" sz="1100" b="0" i="0" u="none" strike="noStrike">
                          <a:solidFill>
                            <a:srgbClr val="000000"/>
                          </a:solidFill>
                          <a:effectLst/>
                          <a:latin typeface="Arial" panose="020B0604020202020204" pitchFamily="34" charset="0"/>
                        </a:rPr>
                        <a:t>&lt;5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buNone/>
                      </a:pPr>
                      <a:r>
                        <a:rPr lang="en-GB" sz="1100" b="0" i="0" u="none" strike="noStrike">
                          <a:solidFill>
                            <a:srgbClr val="000000"/>
                          </a:solidFill>
                          <a:effectLst/>
                          <a:latin typeface="Arial" panose="020B0604020202020204" pitchFamily="34" charset="0"/>
                        </a:rPr>
                        <a:t>&lt;11%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4030130962"/>
                  </a:ext>
                </a:extLst>
              </a:tr>
              <a:tr h="203200">
                <a:tc>
                  <a:txBody>
                    <a:bodyPr/>
                    <a:lstStyle/>
                    <a:p>
                      <a:pPr algn="l" fontAlgn="b">
                        <a:buNone/>
                      </a:pPr>
                      <a:r>
                        <a:rPr lang="en-GB" sz="1100" b="0" i="0" u="none" strike="noStrike">
                          <a:solidFill>
                            <a:srgbClr val="000000"/>
                          </a:solidFill>
                          <a:effectLst/>
                          <a:latin typeface="Arial" panose="020B0604020202020204" pitchFamily="34" charset="0"/>
                        </a:rPr>
                        <a:t>Non Domestic Burglary</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100" b="0" i="0" u="none" strike="noStrike">
                          <a:solidFill>
                            <a:srgbClr val="000000"/>
                          </a:solidFill>
                          <a:effectLst/>
                          <a:latin typeface="Arial" panose="020B0604020202020204" pitchFamily="34" charset="0"/>
                        </a:rPr>
                        <a:t>&lt;5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buNone/>
                      </a:pPr>
                      <a:r>
                        <a:rPr lang="en-GB" sz="1100" b="0" i="0" u="none" strike="noStrike">
                          <a:solidFill>
                            <a:srgbClr val="000000"/>
                          </a:solidFill>
                          <a:effectLst/>
                          <a:latin typeface="Arial" panose="020B0604020202020204" pitchFamily="34" charset="0"/>
                        </a:rPr>
                        <a:t>&lt;5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buNone/>
                      </a:pPr>
                      <a:r>
                        <a:rPr lang="en-GB" sz="1100" b="0" i="0" u="none" strike="noStrike">
                          <a:solidFill>
                            <a:srgbClr val="000000"/>
                          </a:solidFill>
                          <a:effectLst/>
                          <a:latin typeface="Arial" panose="020B060402020202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100" b="0" i="0" u="none" strike="noStrike">
                          <a:solidFill>
                            <a:srgbClr val="000000"/>
                          </a:solidFill>
                          <a:effectLst/>
                          <a:latin typeface="Arial" panose="020B0604020202020204" pitchFamily="34" charset="0"/>
                        </a:rPr>
                        <a:t>&lt;5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buNone/>
                      </a:pPr>
                      <a:r>
                        <a:rPr lang="en-GB" sz="1100" b="0" i="0" u="none" strike="noStrike">
                          <a:solidFill>
                            <a:srgbClr val="000000"/>
                          </a:solidFill>
                          <a:effectLst/>
                          <a:latin typeface="Arial" panose="020B0604020202020204" pitchFamily="34" charset="0"/>
                        </a:rPr>
                        <a:t>&lt;11%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597375057"/>
                  </a:ext>
                </a:extLst>
              </a:tr>
              <a:tr h="203200">
                <a:tc>
                  <a:txBody>
                    <a:bodyPr/>
                    <a:lstStyle/>
                    <a:p>
                      <a:pPr algn="l" fontAlgn="b">
                        <a:buNone/>
                      </a:pPr>
                      <a:r>
                        <a:rPr lang="en-GB" sz="1100" b="0" i="0" u="none" strike="noStrike">
                          <a:solidFill>
                            <a:srgbClr val="000000"/>
                          </a:solidFill>
                          <a:effectLst/>
                          <a:latin typeface="Arial" panose="020B0604020202020204" pitchFamily="34" charset="0"/>
                        </a:rPr>
                        <a:t>Robbery</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100" b="0" i="0" u="none" strike="noStrike">
                          <a:solidFill>
                            <a:srgbClr val="000000"/>
                          </a:solidFill>
                          <a:effectLst/>
                          <a:latin typeface="Arial" panose="020B0604020202020204" pitchFamily="34" charset="0"/>
                        </a:rPr>
                        <a:t>&lt;5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buNone/>
                      </a:pPr>
                      <a:r>
                        <a:rPr lang="en-GB" sz="1100" b="0" i="0" u="none" strike="noStrike">
                          <a:solidFill>
                            <a:srgbClr val="000000"/>
                          </a:solidFill>
                          <a:effectLst/>
                          <a:latin typeface="Arial" panose="020B0604020202020204" pitchFamily="34" charset="0"/>
                        </a:rPr>
                        <a:t>&lt;5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buNone/>
                      </a:pPr>
                      <a:r>
                        <a:rPr lang="en-GB" sz="1100" b="0" i="0" u="none" strike="noStrike">
                          <a:solidFill>
                            <a:srgbClr val="000000"/>
                          </a:solidFill>
                          <a:effectLst/>
                          <a:latin typeface="Arial" panose="020B0604020202020204" pitchFamily="34" charset="0"/>
                        </a:rPr>
                        <a:t>&lt;5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buNone/>
                      </a:pPr>
                      <a:r>
                        <a:rPr lang="en-GB" sz="1100" b="0" i="0" u="none" strike="noStrike">
                          <a:solidFill>
                            <a:srgbClr val="000000"/>
                          </a:solidFill>
                          <a:effectLst/>
                          <a:latin typeface="Arial" panose="020B0604020202020204" pitchFamily="34" charset="0"/>
                        </a:rPr>
                        <a:t>&lt;5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buNone/>
                      </a:pPr>
                      <a:r>
                        <a:rPr lang="en-GB" sz="1100" b="0" i="0" u="none" strike="noStrike">
                          <a:solidFill>
                            <a:srgbClr val="000000"/>
                          </a:solidFill>
                          <a:effectLst/>
                          <a:latin typeface="Arial" panose="020B0604020202020204" pitchFamily="34" charset="0"/>
                        </a:rPr>
                        <a:t>&lt;11%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886282985"/>
                  </a:ext>
                </a:extLst>
              </a:tr>
              <a:tr h="203200">
                <a:tc>
                  <a:txBody>
                    <a:bodyPr/>
                    <a:lstStyle/>
                    <a:p>
                      <a:pPr algn="l" fontAlgn="b">
                        <a:buNone/>
                      </a:pPr>
                      <a:r>
                        <a:rPr lang="en-GB" sz="1100" b="0" i="0" u="none" strike="noStrike">
                          <a:solidFill>
                            <a:srgbClr val="000000"/>
                          </a:solidFill>
                          <a:effectLst/>
                          <a:latin typeface="Arial" panose="020B0604020202020204" pitchFamily="34" charset="0"/>
                        </a:rPr>
                        <a:t>Domestic Burglary</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100" b="0" i="0" u="none" strike="noStrike">
                          <a:solidFill>
                            <a:srgbClr val="000000"/>
                          </a:solidFill>
                          <a:effectLst/>
                          <a:latin typeface="Arial" panose="020B0604020202020204" pitchFamily="34" charset="0"/>
                        </a:rPr>
                        <a:t>&lt;5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buNone/>
                      </a:pPr>
                      <a:r>
                        <a:rPr lang="en-GB" sz="1100" b="0" i="0" u="none" strike="noStrike">
                          <a:solidFill>
                            <a:srgbClr val="000000"/>
                          </a:solidFill>
                          <a:effectLst/>
                          <a:latin typeface="Arial" panose="020B0604020202020204" pitchFamily="34" charset="0"/>
                        </a:rPr>
                        <a:t>&lt;5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buNone/>
                      </a:pPr>
                      <a:r>
                        <a:rPr lang="en-GB" sz="1100" b="0" i="0" u="none" strike="noStrike">
                          <a:solidFill>
                            <a:srgbClr val="000000"/>
                          </a:solidFill>
                          <a:effectLst/>
                          <a:latin typeface="Arial" panose="020B060402020202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100" b="0" i="0" u="none" strike="noStrike">
                          <a:solidFill>
                            <a:srgbClr val="000000"/>
                          </a:solidFill>
                          <a:effectLst/>
                          <a:latin typeface="Arial" panose="020B060402020202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100" b="0" i="0" u="none" strike="noStrike">
                          <a:solidFill>
                            <a:srgbClr val="000000"/>
                          </a:solidFill>
                          <a:effectLst/>
                          <a:latin typeface="Arial" panose="020B060402020202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17506370"/>
                  </a:ext>
                </a:extLst>
              </a:tr>
              <a:tr h="203200">
                <a:tc>
                  <a:txBody>
                    <a:bodyPr/>
                    <a:lstStyle/>
                    <a:p>
                      <a:pPr algn="l" fontAlgn="b">
                        <a:buNone/>
                      </a:pPr>
                      <a:r>
                        <a:rPr lang="en-GB" sz="1100" b="0" i="0" u="none" strike="noStrike">
                          <a:solidFill>
                            <a:srgbClr val="000000"/>
                          </a:solidFill>
                          <a:effectLst/>
                          <a:latin typeface="Arial" panose="020B0604020202020204" pitchFamily="34" charset="0"/>
                        </a:rPr>
                        <a:t>Fraud And Forgery</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100" b="0" i="0" u="none" strike="noStrike">
                          <a:solidFill>
                            <a:srgbClr val="000000"/>
                          </a:solidFill>
                          <a:effectLst/>
                          <a:latin typeface="Arial" panose="020B0604020202020204" pitchFamily="34" charset="0"/>
                        </a:rPr>
                        <a:t>&lt;5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buNone/>
                      </a:pPr>
                      <a:r>
                        <a:rPr lang="en-GB" sz="1100" b="0" i="0" u="none" strike="noStrike">
                          <a:solidFill>
                            <a:srgbClr val="000000"/>
                          </a:solidFill>
                          <a:effectLst/>
                          <a:latin typeface="Arial" panose="020B060402020202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100" b="0" i="0" u="none" strike="noStrike">
                          <a:solidFill>
                            <a:srgbClr val="000000"/>
                          </a:solidFill>
                          <a:effectLst/>
                          <a:latin typeface="Arial" panose="020B060402020202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100" b="0" i="0" u="none" strike="noStrike">
                          <a:solidFill>
                            <a:srgbClr val="000000"/>
                          </a:solidFill>
                          <a:effectLst/>
                          <a:latin typeface="Arial" panose="020B060402020202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100" b="0" i="0" u="none" strike="noStrike">
                          <a:solidFill>
                            <a:srgbClr val="000000"/>
                          </a:solidFill>
                          <a:effectLst/>
                          <a:latin typeface="Arial" panose="020B060402020202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30700377"/>
                  </a:ext>
                </a:extLst>
              </a:tr>
              <a:tr h="203200">
                <a:tc>
                  <a:txBody>
                    <a:bodyPr/>
                    <a:lstStyle/>
                    <a:p>
                      <a:pPr algn="l" fontAlgn="b">
                        <a:buNone/>
                      </a:pPr>
                      <a:r>
                        <a:rPr lang="en-GB" sz="1100" b="0" i="0" u="none" strike="noStrike">
                          <a:solidFill>
                            <a:srgbClr val="000000"/>
                          </a:solidFill>
                          <a:effectLst/>
                          <a:latin typeface="Arial" panose="020B0604020202020204" pitchFamily="34" charset="0"/>
                        </a:rPr>
                        <a:t>Motoring Offences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100" b="0" i="0" u="none" strike="noStrike">
                          <a:solidFill>
                            <a:srgbClr val="000000"/>
                          </a:solidFill>
                          <a:effectLst/>
                          <a:latin typeface="Arial" panose="020B0604020202020204" pitchFamily="34" charset="0"/>
                        </a:rPr>
                        <a:t>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100" b="0" i="0" u="none" strike="noStrike">
                          <a:solidFill>
                            <a:srgbClr val="000000"/>
                          </a:solidFill>
                          <a:effectLst/>
                          <a:latin typeface="Arial" panose="020B060402020202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100" b="0" i="0" u="none" strike="noStrike">
                          <a:solidFill>
                            <a:srgbClr val="000000"/>
                          </a:solidFill>
                          <a:effectLst/>
                          <a:latin typeface="Arial" panose="020B0604020202020204" pitchFamily="34" charset="0"/>
                        </a:rPr>
                        <a:t>&lt;5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buNone/>
                      </a:pPr>
                      <a:r>
                        <a:rPr lang="en-GB" sz="1100" b="0" i="0" u="none" strike="noStrike">
                          <a:solidFill>
                            <a:srgbClr val="000000"/>
                          </a:solidFill>
                          <a:effectLst/>
                          <a:latin typeface="Arial" panose="020B060402020202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100" b="0" i="0" u="none" strike="noStrike">
                          <a:solidFill>
                            <a:srgbClr val="000000"/>
                          </a:solidFill>
                          <a:effectLst/>
                          <a:latin typeface="Arial" panose="020B060402020202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8965729"/>
                  </a:ext>
                </a:extLst>
              </a:tr>
              <a:tr h="203200">
                <a:tc>
                  <a:txBody>
                    <a:bodyPr/>
                    <a:lstStyle/>
                    <a:p>
                      <a:pPr algn="l" fontAlgn="b">
                        <a:buNone/>
                      </a:pPr>
                      <a:r>
                        <a:rPr lang="en-GB" sz="1100" b="0" i="0" u="none" strike="noStrike">
                          <a:solidFill>
                            <a:srgbClr val="000000"/>
                          </a:solidFill>
                          <a:effectLst/>
                          <a:latin typeface="Arial" panose="020B0604020202020204" pitchFamily="34" charset="0"/>
                        </a:rPr>
                        <a:t>Other</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100" b="0" i="0" u="none" strike="noStrike">
                          <a:solidFill>
                            <a:srgbClr val="000000"/>
                          </a:solidFill>
                          <a:effectLst/>
                          <a:latin typeface="Arial" panose="020B0604020202020204" pitchFamily="34" charset="0"/>
                        </a:rPr>
                        <a:t>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100" b="0" i="0" u="none" strike="noStrike">
                          <a:solidFill>
                            <a:srgbClr val="000000"/>
                          </a:solidFill>
                          <a:effectLst/>
                          <a:latin typeface="Arial" panose="020B0604020202020204" pitchFamily="34" charset="0"/>
                        </a:rPr>
                        <a:t>&lt;5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buNone/>
                      </a:pPr>
                      <a:r>
                        <a:rPr lang="en-GB" sz="1100" b="0" i="0" u="none" strike="noStrike">
                          <a:solidFill>
                            <a:srgbClr val="000000"/>
                          </a:solidFill>
                          <a:effectLst/>
                          <a:latin typeface="Arial" panose="020B060402020202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100" b="0" i="0" u="none" strike="noStrike">
                          <a:solidFill>
                            <a:srgbClr val="000000"/>
                          </a:solidFill>
                          <a:effectLst/>
                          <a:latin typeface="Arial" panose="020B060402020202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100" b="0" i="0" u="none" strike="noStrike">
                          <a:solidFill>
                            <a:srgbClr val="000000"/>
                          </a:solidFill>
                          <a:effectLst/>
                          <a:latin typeface="Arial" panose="020B060402020202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52639937"/>
                  </a:ext>
                </a:extLst>
              </a:tr>
              <a:tr h="203200">
                <a:tc>
                  <a:txBody>
                    <a:bodyPr/>
                    <a:lstStyle/>
                    <a:p>
                      <a:pPr algn="l" fontAlgn="b">
                        <a:buNone/>
                      </a:pPr>
                      <a:r>
                        <a:rPr lang="en-GB" sz="1100" b="0" i="0" u="none" strike="noStrike">
                          <a:solidFill>
                            <a:srgbClr val="000000"/>
                          </a:solidFill>
                          <a:effectLst/>
                          <a:latin typeface="Arial" panose="020B0604020202020204" pitchFamily="34" charset="0"/>
                        </a:rPr>
                        <a:t>Vehicle Theft / Unauthorised Taking</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100" b="0" i="0" u="none" strike="noStrike">
                          <a:solidFill>
                            <a:srgbClr val="000000"/>
                          </a:solidFill>
                          <a:effectLst/>
                          <a:latin typeface="Arial" panose="020B0604020202020204" pitchFamily="34" charset="0"/>
                        </a:rPr>
                        <a:t>&lt;5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buNone/>
                      </a:pPr>
                      <a:r>
                        <a:rPr lang="en-GB" sz="1100" b="0" i="0" u="none" strike="noStrike">
                          <a:solidFill>
                            <a:srgbClr val="000000"/>
                          </a:solidFill>
                          <a:effectLst/>
                          <a:latin typeface="Arial" panose="020B0604020202020204" pitchFamily="34" charset="0"/>
                        </a:rPr>
                        <a:t>&lt;5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buNone/>
                      </a:pPr>
                      <a:r>
                        <a:rPr lang="en-GB" sz="1100" b="0" i="0" u="none" strike="noStrike">
                          <a:solidFill>
                            <a:srgbClr val="000000"/>
                          </a:solidFill>
                          <a:effectLst/>
                          <a:latin typeface="Arial" panose="020B0604020202020204" pitchFamily="34" charset="0"/>
                        </a:rPr>
                        <a:t>&lt;5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r" fontAlgn="b">
                        <a:buNone/>
                      </a:pPr>
                      <a:r>
                        <a:rPr lang="en-GB" sz="1100" b="0" i="0" u="none" strike="noStrike">
                          <a:solidFill>
                            <a:srgbClr val="000000"/>
                          </a:solidFill>
                          <a:effectLst/>
                          <a:latin typeface="Arial" panose="020B060402020202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100" b="0" i="0" u="none" strike="noStrike">
                          <a:solidFill>
                            <a:srgbClr val="000000"/>
                          </a:solidFill>
                          <a:effectLst/>
                          <a:latin typeface="Arial" panose="020B060402020202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50369909"/>
                  </a:ext>
                </a:extLst>
              </a:tr>
              <a:tr h="184150">
                <a:tc>
                  <a:txBody>
                    <a:bodyPr/>
                    <a:lstStyle/>
                    <a:p>
                      <a:pPr algn="l" fontAlgn="b">
                        <a:buNone/>
                      </a:pPr>
                      <a:r>
                        <a:rPr lang="en-GB" sz="1100" b="1" i="0" u="none" strike="noStrike">
                          <a:solidFill>
                            <a:srgbClr val="000000"/>
                          </a:solidFill>
                          <a:effectLst/>
                          <a:latin typeface="Arial" panose="020B0604020202020204" pitchFamily="34" charset="0"/>
                        </a:rPr>
                        <a:t>Total number of offences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100" b="1" i="0" u="none" strike="noStrike">
                          <a:solidFill>
                            <a:srgbClr val="000000"/>
                          </a:solidFill>
                          <a:effectLst/>
                          <a:latin typeface="Arial" panose="020B0604020202020204" pitchFamily="34" charset="0"/>
                        </a:rPr>
                        <a:t>143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100" b="1" i="0" u="none" strike="noStrike">
                          <a:solidFill>
                            <a:srgbClr val="000000"/>
                          </a:solidFill>
                          <a:effectLst/>
                          <a:latin typeface="Arial" panose="020B0604020202020204" pitchFamily="34" charset="0"/>
                        </a:rPr>
                        <a:t>93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100" b="1" i="0" u="none" strike="noStrike">
                          <a:solidFill>
                            <a:srgbClr val="000000"/>
                          </a:solidFill>
                          <a:effectLst/>
                          <a:latin typeface="Arial" panose="020B0604020202020204" pitchFamily="34" charset="0"/>
                        </a:rPr>
                        <a:t>61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100" b="1" i="0" u="none" strike="noStrike">
                          <a:solidFill>
                            <a:srgbClr val="000000"/>
                          </a:solidFill>
                          <a:effectLst/>
                          <a:latin typeface="Arial" panose="020B0604020202020204" pitchFamily="34" charset="0"/>
                        </a:rPr>
                        <a:t>46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100" b="1" i="0" u="none" strike="noStrike" dirty="0">
                          <a:solidFill>
                            <a:srgbClr val="000000"/>
                          </a:solidFill>
                          <a:effectLst/>
                          <a:latin typeface="Arial" panose="020B0604020202020204" pitchFamily="34" charset="0"/>
                        </a:rPr>
                        <a:t>100%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26629781"/>
                  </a:ext>
                </a:extLst>
              </a:tr>
            </a:tbl>
          </a:graphicData>
        </a:graphic>
      </p:graphicFrame>
    </p:spTree>
    <p:extLst>
      <p:ext uri="{BB962C8B-B14F-4D97-AF65-F5344CB8AC3E}">
        <p14:creationId xmlns:p14="http://schemas.microsoft.com/office/powerpoint/2010/main" val="32342171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D2F71-4B4D-3881-EA99-A8985866D431}"/>
              </a:ext>
            </a:extLst>
          </p:cNvPr>
          <p:cNvSpPr>
            <a:spLocks noGrp="1"/>
          </p:cNvSpPr>
          <p:nvPr>
            <p:ph type="title"/>
          </p:nvPr>
        </p:nvSpPr>
        <p:spPr/>
        <p:txBody>
          <a:bodyPr/>
          <a:lstStyle/>
          <a:p>
            <a:r>
              <a:rPr lang="en-GB"/>
              <a:t>2. Executive Summary</a:t>
            </a:r>
          </a:p>
        </p:txBody>
      </p:sp>
      <p:sp>
        <p:nvSpPr>
          <p:cNvPr id="4" name="Content Placeholder 2">
            <a:extLst>
              <a:ext uri="{FF2B5EF4-FFF2-40B4-BE49-F238E27FC236}">
                <a16:creationId xmlns:a16="http://schemas.microsoft.com/office/drawing/2014/main" id="{2BE9E814-3A05-0744-FBB8-8B29942EED36}"/>
              </a:ext>
            </a:extLst>
          </p:cNvPr>
          <p:cNvSpPr>
            <a:spLocks noGrp="1"/>
          </p:cNvSpPr>
          <p:nvPr>
            <p:ph idx="1"/>
          </p:nvPr>
        </p:nvSpPr>
        <p:spPr>
          <a:xfrm>
            <a:off x="633412" y="1316736"/>
            <a:ext cx="11051441" cy="4860227"/>
          </a:xfrm>
        </p:spPr>
        <p:txBody>
          <a:bodyPr/>
          <a:lstStyle/>
          <a:p>
            <a:pPr marL="0" indent="0">
              <a:buNone/>
            </a:pPr>
            <a:r>
              <a:rPr lang="en-GB" sz="2000" b="1"/>
              <a:t>Recommendations</a:t>
            </a:r>
            <a:endParaRPr lang="en-GB" sz="1800" b="1"/>
          </a:p>
          <a:p>
            <a:pPr marL="0" indent="0">
              <a:buNone/>
            </a:pPr>
            <a:r>
              <a:rPr lang="en-GB" sz="1600"/>
              <a:t>The current priorities are still fit for purpose given the overall volume of crime in those crime types. The Partnership should consider what it is aiming to achieve in order to know when it would be ready to discharge these priorities. </a:t>
            </a:r>
          </a:p>
          <a:p>
            <a:pPr marL="0" indent="0">
              <a:buNone/>
            </a:pPr>
            <a:r>
              <a:rPr lang="en-GB" sz="1600" b="1"/>
              <a:t>CSP Priority 1 – Adopt a place-based approach to tackling and preventing crime that includes communities in developing solutions</a:t>
            </a:r>
          </a:p>
          <a:p>
            <a:r>
              <a:rPr lang="en-GB" sz="1600"/>
              <a:t>Crime and ASB occurs in geographic hotspots, and it remains vital to engage communities and work with them to tackle the things that are important to them. </a:t>
            </a:r>
          </a:p>
          <a:p>
            <a:r>
              <a:rPr lang="en-GB" sz="1600"/>
              <a:t>Inequalities remain an issue in East Cambridgeshire, and therefore involving communities in generating solutions that are right for them increases the likelihood of these being sustainable.</a:t>
            </a:r>
          </a:p>
          <a:p>
            <a:pPr marL="0" indent="0">
              <a:buNone/>
            </a:pPr>
            <a:r>
              <a:rPr lang="en-GB" sz="1600" b="1"/>
              <a:t>CSP Priority 2 – Work to tackle violence in East Cambridgeshire, with a particular focus on serious violence.</a:t>
            </a:r>
          </a:p>
          <a:p>
            <a:r>
              <a:rPr lang="en-GB" sz="1600"/>
              <a:t>This remains an area of concern for residents with the potential for high harm.</a:t>
            </a:r>
            <a:endParaRPr lang="en-US" sz="1600"/>
          </a:p>
          <a:p>
            <a:r>
              <a:rPr lang="en-US" sz="1600"/>
              <a:t>Although there was a small increase in the last year, violence against the person (VAP) has accounted for the highest proportion of offences since 2022. In 2025, VAP accounted for 41% of crime in East Cambridgeshire.</a:t>
            </a:r>
          </a:p>
          <a:p>
            <a:pPr marL="0" indent="0">
              <a:buNone/>
            </a:pPr>
            <a:endParaRPr lang="en-GB" sz="1800" b="1"/>
          </a:p>
          <a:p>
            <a:pPr marL="0" indent="0">
              <a:buNone/>
            </a:pPr>
            <a:r>
              <a:rPr lang="en-GB" sz="1600" b="1"/>
              <a:t>Domestic abuse, sexual offences, and personal loss are community safety issues to closely monitor.</a:t>
            </a:r>
          </a:p>
          <a:p>
            <a:pPr marL="0" indent="0">
              <a:buNone/>
            </a:pPr>
            <a:r>
              <a:rPr lang="en-GB" sz="1600" b="1"/>
              <a:t>Ely East, Ely West and Littleport continue to be areas of note.</a:t>
            </a:r>
          </a:p>
          <a:p>
            <a:pPr marL="0" indent="0">
              <a:buNone/>
            </a:pPr>
            <a:endParaRPr lang="en-GB" sz="1800" b="1"/>
          </a:p>
        </p:txBody>
      </p:sp>
      <p:sp>
        <p:nvSpPr>
          <p:cNvPr id="6" name="Action Button: Go Home 5" descr="Button for contents page">
            <a:hlinkClick r:id="rId2" action="ppaction://hlinksldjump" highlightClick="1"/>
            <a:extLst>
              <a:ext uri="{FF2B5EF4-FFF2-40B4-BE49-F238E27FC236}">
                <a16:creationId xmlns:a16="http://schemas.microsoft.com/office/drawing/2014/main" id="{E3AA6C2F-5EA3-16AC-D470-F2752C049059}"/>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4766473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CCD12A-2CF9-DCDB-0711-59558A54F17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89FB2E9-0729-8921-148A-3563EFB286EF}"/>
              </a:ext>
            </a:extLst>
          </p:cNvPr>
          <p:cNvSpPr>
            <a:spLocks noGrp="1"/>
          </p:cNvSpPr>
          <p:nvPr>
            <p:ph type="title"/>
          </p:nvPr>
        </p:nvSpPr>
        <p:spPr>
          <a:xfrm>
            <a:off x="448356" y="389164"/>
            <a:ext cx="10515600" cy="1214438"/>
          </a:xfrm>
        </p:spPr>
        <p:txBody>
          <a:bodyPr/>
          <a:lstStyle/>
          <a:p>
            <a:r>
              <a:rPr lang="en-GB"/>
              <a:t>8.15. Youth Justice Service</a:t>
            </a:r>
          </a:p>
        </p:txBody>
      </p:sp>
      <p:sp>
        <p:nvSpPr>
          <p:cNvPr id="4" name="TextBox 3">
            <a:extLst>
              <a:ext uri="{FF2B5EF4-FFF2-40B4-BE49-F238E27FC236}">
                <a16:creationId xmlns:a16="http://schemas.microsoft.com/office/drawing/2014/main" id="{079D78EC-1B7E-F177-69DA-6F1E3CB7D62F}"/>
              </a:ext>
            </a:extLst>
          </p:cNvPr>
          <p:cNvSpPr txBox="1"/>
          <p:nvPr/>
        </p:nvSpPr>
        <p:spPr>
          <a:xfrm>
            <a:off x="320737" y="1161516"/>
            <a:ext cx="6328594" cy="276999"/>
          </a:xfrm>
          <a:prstGeom prst="rect">
            <a:avLst/>
          </a:prstGeom>
          <a:noFill/>
          <a:ln>
            <a:noFill/>
          </a:ln>
        </p:spPr>
        <p:txBody>
          <a:bodyPr wrap="square" rtlCol="0">
            <a:spAutoFit/>
          </a:bodyPr>
          <a:lstStyle/>
          <a:p>
            <a:r>
              <a:rPr lang="en-GB" sz="1200" b="1" dirty="0">
                <a:cs typeface="Arial" panose="020B0604020202020204" pitchFamily="34" charset="0"/>
              </a:rPr>
              <a:t>Table 15: Children who offend in East Cambridgeshire by age group, 2022 to 2025</a:t>
            </a:r>
            <a:endParaRPr lang="en-GB" sz="1200" b="1" dirty="0"/>
          </a:p>
        </p:txBody>
      </p:sp>
      <p:sp>
        <p:nvSpPr>
          <p:cNvPr id="3" name="TextBox 2">
            <a:extLst>
              <a:ext uri="{FF2B5EF4-FFF2-40B4-BE49-F238E27FC236}">
                <a16:creationId xmlns:a16="http://schemas.microsoft.com/office/drawing/2014/main" id="{768A3179-4119-2A0A-7B3A-AE8047893E07}"/>
              </a:ext>
            </a:extLst>
          </p:cNvPr>
          <p:cNvSpPr txBox="1"/>
          <p:nvPr/>
        </p:nvSpPr>
        <p:spPr bwMode="auto">
          <a:xfrm>
            <a:off x="107042" y="6356985"/>
            <a:ext cx="9243787" cy="459740"/>
          </a:xfrm>
          <a:prstGeom prst="rect">
            <a:avLst/>
          </a:prstGeom>
          <a:noFill/>
          <a:ln>
            <a:noFill/>
          </a:ln>
        </p:spPr>
        <p:txBody>
          <a:bodyPr vert="horz" wrap="square" lIns="0" tIns="0" rIns="0" bIns="0" numCol="1" anchor="b" anchorCtr="0" compatLnSpc="1">
            <a:prstTxWarp prst="textNoShape">
              <a:avLst/>
            </a:prstTxWarp>
            <a:normAutofit/>
          </a:bodyPr>
          <a:lstStyle/>
          <a:p>
            <a:pPr eaLnBrk="1" hangingPunct="1">
              <a:lnSpc>
                <a:spcPct val="90000"/>
              </a:lnSpc>
              <a:spcBef>
                <a:spcPts val="1000"/>
              </a:spcBef>
            </a:pPr>
            <a:r>
              <a:rPr lang="en-US" sz="1100" kern="1200">
                <a:latin typeface="+mn-lt"/>
                <a:ea typeface="+mn-ea"/>
                <a:cs typeface="+mn-cs"/>
              </a:rPr>
              <a:t>Note: </a:t>
            </a:r>
            <a:r>
              <a:rPr lang="en-US" sz="1100">
                <a:latin typeface="+mn-lt"/>
              </a:rPr>
              <a:t>Table and Chart</a:t>
            </a:r>
            <a:r>
              <a:rPr lang="en-US" sz="1100" kern="1200">
                <a:latin typeface="+mn-lt"/>
                <a:ea typeface="+mn-ea"/>
                <a:cs typeface="+mn-cs"/>
              </a:rPr>
              <a:t> have been produced by </a:t>
            </a:r>
            <a:r>
              <a:rPr lang="en-US" sz="1100"/>
              <a:t>Cambridgeshire County Council’s </a:t>
            </a:r>
            <a:r>
              <a:rPr lang="en-GB" sz="1100"/>
              <a:t>Communities and Demography PI Team</a:t>
            </a:r>
            <a:r>
              <a:rPr lang="en-US" sz="1100" kern="1200">
                <a:latin typeface="+mn-lt"/>
                <a:ea typeface="+mn-ea"/>
                <a:cs typeface="+mn-cs"/>
              </a:rPr>
              <a:t>, using data provided by Cambridgeshire </a:t>
            </a:r>
            <a:r>
              <a:rPr lang="en-US" sz="1100">
                <a:latin typeface="+mn-lt"/>
              </a:rPr>
              <a:t>Youth Justice Service</a:t>
            </a:r>
            <a:r>
              <a:rPr lang="en-US" sz="1100" kern="1200">
                <a:latin typeface="+mn-lt"/>
                <a:ea typeface="+mn-ea"/>
                <a:cs typeface="+mn-cs"/>
              </a:rPr>
              <a:t>. </a:t>
            </a:r>
          </a:p>
        </p:txBody>
      </p:sp>
      <p:sp>
        <p:nvSpPr>
          <p:cNvPr id="7" name="Action Button: Go Home 6" descr="Button for contents page">
            <a:hlinkClick r:id="rId2" action="ppaction://hlinksldjump" highlightClick="1"/>
            <a:extLst>
              <a:ext uri="{FF2B5EF4-FFF2-40B4-BE49-F238E27FC236}">
                <a16:creationId xmlns:a16="http://schemas.microsoft.com/office/drawing/2014/main" id="{A5C8B79E-D108-7D91-A6F1-6A006AD2BA07}"/>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1CA9943D-517C-8553-C9A4-16A7C1FB7943}"/>
              </a:ext>
            </a:extLst>
          </p:cNvPr>
          <p:cNvSpPr txBox="1"/>
          <p:nvPr/>
        </p:nvSpPr>
        <p:spPr>
          <a:xfrm>
            <a:off x="7370229" y="1341992"/>
            <a:ext cx="4511848" cy="5078313"/>
          </a:xfrm>
          <a:prstGeom prst="rect">
            <a:avLst/>
          </a:prstGeom>
          <a:noFill/>
        </p:spPr>
        <p:txBody>
          <a:bodyPr wrap="square">
            <a:spAutoFit/>
          </a:bodyPr>
          <a:lstStyle/>
          <a:p>
            <a:pPr marL="285750" indent="-285750">
              <a:buFont typeface="Arial" panose="020B0604020202020204" pitchFamily="34" charset="0"/>
              <a:buChar char="•"/>
            </a:pPr>
            <a:r>
              <a:rPr lang="en-GB" sz="1350" b="1" dirty="0"/>
              <a:t>Age</a:t>
            </a:r>
            <a:r>
              <a:rPr lang="en-GB" sz="1350" dirty="0"/>
              <a:t> - Table 15 below shows that age 14 is the most common age of children who offend except for 2024.</a:t>
            </a:r>
          </a:p>
          <a:p>
            <a:pPr marL="285750" indent="-285750">
              <a:buFont typeface="Arial" panose="020B0604020202020204" pitchFamily="34" charset="0"/>
              <a:buChar char="•"/>
            </a:pPr>
            <a:r>
              <a:rPr lang="en-GB" sz="1350" b="1" dirty="0"/>
              <a:t>Gender</a:t>
            </a:r>
            <a:r>
              <a:rPr lang="en-GB" sz="1350" dirty="0"/>
              <a:t> - Figure 20 shows most children who offend in East Cambridgeshire are males. There has been a large decrease in the proportion of females from 34% in 2022 to 12% in 2025.</a:t>
            </a:r>
          </a:p>
          <a:p>
            <a:pPr marL="285750" indent="-285750">
              <a:buFont typeface="Arial" panose="020B0604020202020204" pitchFamily="34" charset="0"/>
              <a:buChar char="•"/>
            </a:pPr>
            <a:r>
              <a:rPr lang="en-GB" sz="1350" b="1" dirty="0"/>
              <a:t>Ethnicity</a:t>
            </a:r>
            <a:r>
              <a:rPr lang="en-GB" sz="1350" dirty="0"/>
              <a:t> - In 2025, the most common ethnicity for children who offend in East Cambridgeshire is White British (82% of East Cambridgeshire YJS cohort), and this is followed by White/Other Nationals (13% of East Cambridgeshire YJS cohort). White/Other Nationals is over-represented compared to the 6% East Cambridgeshire 10-17 population from Census 2021.</a:t>
            </a:r>
          </a:p>
          <a:p>
            <a:pPr marL="285750" indent="-285750">
              <a:buFont typeface="Arial" panose="020B0604020202020204" pitchFamily="34" charset="0"/>
              <a:buChar char="•"/>
            </a:pPr>
            <a:r>
              <a:rPr lang="en-GB" sz="1350" b="1" dirty="0"/>
              <a:t>Children’s social care </a:t>
            </a:r>
            <a:r>
              <a:rPr lang="en-GB" sz="1350" dirty="0"/>
              <a:t>- The percentage of those associated with children’s social care between 2022 and 2025 is 7%. </a:t>
            </a:r>
          </a:p>
          <a:p>
            <a:pPr marL="285750" indent="-285750">
              <a:buFont typeface="Arial" panose="020B0604020202020204" pitchFamily="34" charset="0"/>
              <a:buChar char="•"/>
            </a:pPr>
            <a:r>
              <a:rPr lang="en-GB" sz="1350" b="1" dirty="0"/>
              <a:t>Substance misuse </a:t>
            </a:r>
            <a:r>
              <a:rPr lang="en-GB" sz="1350" dirty="0"/>
              <a:t>- The percentage of those who have had evidence of substance misuse between 2022 and 2025 is 5%. </a:t>
            </a:r>
          </a:p>
          <a:p>
            <a:pPr marL="285750" indent="-285750">
              <a:buFont typeface="Arial" panose="020B0604020202020204" pitchFamily="34" charset="0"/>
              <a:buChar char="•"/>
            </a:pPr>
            <a:r>
              <a:rPr lang="en-GB" sz="1350" b="1" dirty="0"/>
              <a:t>Mental health </a:t>
            </a:r>
            <a:r>
              <a:rPr lang="en-GB" sz="1350" dirty="0"/>
              <a:t>- The percentage of those who have had contact with mental health services between 2022 and 2025 is also 3%.</a:t>
            </a:r>
          </a:p>
          <a:p>
            <a:endParaRPr lang="en-GB" sz="1350" dirty="0"/>
          </a:p>
        </p:txBody>
      </p:sp>
      <p:sp>
        <p:nvSpPr>
          <p:cNvPr id="8" name="TextBox 7">
            <a:extLst>
              <a:ext uri="{FF2B5EF4-FFF2-40B4-BE49-F238E27FC236}">
                <a16:creationId xmlns:a16="http://schemas.microsoft.com/office/drawing/2014/main" id="{2DA872A0-3E77-7EC9-DFD8-73C014AECB24}"/>
              </a:ext>
            </a:extLst>
          </p:cNvPr>
          <p:cNvSpPr txBox="1"/>
          <p:nvPr/>
        </p:nvSpPr>
        <p:spPr>
          <a:xfrm>
            <a:off x="320737" y="3145095"/>
            <a:ext cx="6477105" cy="276999"/>
          </a:xfrm>
          <a:prstGeom prst="rect">
            <a:avLst/>
          </a:prstGeom>
          <a:noFill/>
          <a:ln>
            <a:noFill/>
          </a:ln>
        </p:spPr>
        <p:txBody>
          <a:bodyPr wrap="square" rtlCol="0">
            <a:spAutoFit/>
          </a:bodyPr>
          <a:lstStyle/>
          <a:p>
            <a:r>
              <a:rPr lang="en-GB" sz="1200" b="1">
                <a:latin typeface="Arial" panose="020B0604020202020204" pitchFamily="34" charset="0"/>
                <a:cs typeface="Arial" panose="020B0604020202020204" pitchFamily="34" charset="0"/>
              </a:rPr>
              <a:t>Figure </a:t>
            </a:r>
            <a:r>
              <a:rPr lang="en-GB" sz="1200" b="1">
                <a:cs typeface="Arial" panose="020B0604020202020204" pitchFamily="34" charset="0"/>
              </a:rPr>
              <a:t>20</a:t>
            </a:r>
            <a:r>
              <a:rPr lang="en-GB" sz="1200" b="1">
                <a:latin typeface="Arial" panose="020B0604020202020204" pitchFamily="34" charset="0"/>
                <a:cs typeface="Arial" panose="020B0604020202020204" pitchFamily="34" charset="0"/>
              </a:rPr>
              <a:t>: C</a:t>
            </a:r>
            <a:r>
              <a:rPr lang="en-GB" sz="1200" b="1">
                <a:cs typeface="Arial" panose="020B0604020202020204" pitchFamily="34" charset="0"/>
              </a:rPr>
              <a:t>hildren who offend in East Cambridgeshire by gender, 2022 to 2025 </a:t>
            </a:r>
            <a:endParaRPr lang="en-GB" sz="1200" b="1"/>
          </a:p>
        </p:txBody>
      </p:sp>
      <p:pic>
        <p:nvPicPr>
          <p:cNvPr id="10" name="Picture 9" descr="Horizontal bar chart displaying counts of children who offend in East Cambridgeshire between 2022 and 2025. Counts have been split into male and female.&#10;Male &#10;2022 - 43&#10;2023 - 52&#10;2024 - 38&#10;2025 - 37&#10;Female&#10;2022 - 22&#10;2023 - 12&#10;2024 - 13&#10;2025 - 5&#10;Total &#10;2022 - 65&#10;2023 - 64&#10;2024 - 51&#10;2025 - 42">
            <a:extLst>
              <a:ext uri="{FF2B5EF4-FFF2-40B4-BE49-F238E27FC236}">
                <a16:creationId xmlns:a16="http://schemas.microsoft.com/office/drawing/2014/main" id="{BEE665AD-6A65-D33F-0655-EF586166BA77}"/>
              </a:ext>
            </a:extLst>
          </p:cNvPr>
          <p:cNvPicPr>
            <a:picLocks noChangeAspect="1"/>
          </p:cNvPicPr>
          <p:nvPr/>
        </p:nvPicPr>
        <p:blipFill>
          <a:blip r:embed="rId3"/>
          <a:stretch>
            <a:fillRect/>
          </a:stretch>
        </p:blipFill>
        <p:spPr>
          <a:xfrm>
            <a:off x="320737" y="3485633"/>
            <a:ext cx="5473476" cy="2871352"/>
          </a:xfrm>
          <a:prstGeom prst="rect">
            <a:avLst/>
          </a:prstGeom>
        </p:spPr>
      </p:pic>
      <p:graphicFrame>
        <p:nvGraphicFramePr>
          <p:cNvPr id="11" name="Table 10">
            <a:extLst>
              <a:ext uri="{FF2B5EF4-FFF2-40B4-BE49-F238E27FC236}">
                <a16:creationId xmlns:a16="http://schemas.microsoft.com/office/drawing/2014/main" id="{5EADA83B-F638-510F-D0D1-24961947388E}"/>
              </a:ext>
            </a:extLst>
          </p:cNvPr>
          <p:cNvGraphicFramePr>
            <a:graphicFrameLocks noGrp="1"/>
          </p:cNvGraphicFramePr>
          <p:nvPr>
            <p:extLst>
              <p:ext uri="{D42A27DB-BD31-4B8C-83A1-F6EECF244321}">
                <p14:modId xmlns:p14="http://schemas.microsoft.com/office/powerpoint/2010/main" val="3054825746"/>
              </p:ext>
            </p:extLst>
          </p:nvPr>
        </p:nvGraphicFramePr>
        <p:xfrm>
          <a:off x="448352" y="1551386"/>
          <a:ext cx="5647648" cy="1505280"/>
        </p:xfrm>
        <a:graphic>
          <a:graphicData uri="http://schemas.openxmlformats.org/drawingml/2006/table">
            <a:tbl>
              <a:tblPr/>
              <a:tblGrid>
                <a:gridCol w="1219016">
                  <a:extLst>
                    <a:ext uri="{9D8B030D-6E8A-4147-A177-3AD203B41FA5}">
                      <a16:colId xmlns:a16="http://schemas.microsoft.com/office/drawing/2014/main" val="1038996799"/>
                    </a:ext>
                  </a:extLst>
                </a:gridCol>
                <a:gridCol w="1107158">
                  <a:extLst>
                    <a:ext uri="{9D8B030D-6E8A-4147-A177-3AD203B41FA5}">
                      <a16:colId xmlns:a16="http://schemas.microsoft.com/office/drawing/2014/main" val="299539478"/>
                    </a:ext>
                  </a:extLst>
                </a:gridCol>
                <a:gridCol w="1107158">
                  <a:extLst>
                    <a:ext uri="{9D8B030D-6E8A-4147-A177-3AD203B41FA5}">
                      <a16:colId xmlns:a16="http://schemas.microsoft.com/office/drawing/2014/main" val="221783943"/>
                    </a:ext>
                  </a:extLst>
                </a:gridCol>
                <a:gridCol w="1107158">
                  <a:extLst>
                    <a:ext uri="{9D8B030D-6E8A-4147-A177-3AD203B41FA5}">
                      <a16:colId xmlns:a16="http://schemas.microsoft.com/office/drawing/2014/main" val="3177790319"/>
                    </a:ext>
                  </a:extLst>
                </a:gridCol>
                <a:gridCol w="1107158">
                  <a:extLst>
                    <a:ext uri="{9D8B030D-6E8A-4147-A177-3AD203B41FA5}">
                      <a16:colId xmlns:a16="http://schemas.microsoft.com/office/drawing/2014/main" val="620775241"/>
                    </a:ext>
                  </a:extLst>
                </a:gridCol>
              </a:tblGrid>
              <a:tr h="215040">
                <a:tc>
                  <a:txBody>
                    <a:bodyPr/>
                    <a:lstStyle/>
                    <a:p>
                      <a:pPr algn="l" fontAlgn="b">
                        <a:buNone/>
                      </a:pPr>
                      <a:r>
                        <a:rPr lang="en-GB" sz="1100" b="1" i="0" u="none" strike="noStrike">
                          <a:solidFill>
                            <a:srgbClr val="000000"/>
                          </a:solidFill>
                          <a:effectLst/>
                          <a:latin typeface="Arial" panose="020B0604020202020204" pitchFamily="34" charset="0"/>
                        </a:rPr>
                        <a:t>Age Groups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100" b="1" i="0" u="none" strike="noStrike" dirty="0">
                          <a:solidFill>
                            <a:srgbClr val="000000"/>
                          </a:solidFill>
                          <a:effectLst/>
                          <a:latin typeface="Arial" panose="020B0604020202020204" pitchFamily="34" charset="0"/>
                        </a:rPr>
                        <a:t>2022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100" b="1" i="0" u="none" strike="noStrike" dirty="0">
                          <a:solidFill>
                            <a:srgbClr val="000000"/>
                          </a:solidFill>
                          <a:effectLst/>
                          <a:latin typeface="Arial" panose="020B0604020202020204" pitchFamily="34" charset="0"/>
                        </a:rPr>
                        <a:t>2023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100" b="1" i="0" u="none" strike="noStrike" dirty="0">
                          <a:solidFill>
                            <a:srgbClr val="000000"/>
                          </a:solidFill>
                          <a:effectLst/>
                          <a:latin typeface="Arial" panose="020B0604020202020204" pitchFamily="34" charset="0"/>
                        </a:rPr>
                        <a:t>2024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100" b="1" i="0" u="none" strike="noStrike" dirty="0">
                          <a:solidFill>
                            <a:srgbClr val="000000"/>
                          </a:solidFill>
                          <a:effectLst/>
                          <a:latin typeface="Arial" panose="020B0604020202020204" pitchFamily="34" charset="0"/>
                        </a:rPr>
                        <a:t>2025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3450090"/>
                  </a:ext>
                </a:extLst>
              </a:tr>
              <a:tr h="215040">
                <a:tc>
                  <a:txBody>
                    <a:bodyPr/>
                    <a:lstStyle/>
                    <a:p>
                      <a:pPr algn="l" fontAlgn="b">
                        <a:buNone/>
                      </a:pPr>
                      <a:r>
                        <a:rPr lang="en-GB" sz="1100" b="0" i="0" u="none" strike="noStrike" dirty="0">
                          <a:solidFill>
                            <a:srgbClr val="000000"/>
                          </a:solidFill>
                          <a:effectLst/>
                          <a:latin typeface="Arial" panose="020B0604020202020204" pitchFamily="34" charset="0"/>
                        </a:rPr>
                        <a:t>10 to 12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100" b="0" i="0" u="none" strike="noStrike">
                          <a:solidFill>
                            <a:srgbClr val="000000"/>
                          </a:solidFill>
                          <a:effectLst/>
                          <a:latin typeface="Arial" panose="020B0604020202020204" pitchFamily="34" charset="0"/>
                        </a:rPr>
                        <a:t>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100" b="0" i="0" u="none" strike="noStrike">
                          <a:solidFill>
                            <a:srgbClr val="000000"/>
                          </a:solidFill>
                          <a:effectLst/>
                          <a:latin typeface="Arial" panose="020B0604020202020204" pitchFamily="34" charset="0"/>
                        </a:rPr>
                        <a:t>13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100" b="0" i="0" u="none" strike="noStrike">
                          <a:solidFill>
                            <a:srgbClr val="000000"/>
                          </a:solidFill>
                          <a:effectLst/>
                          <a:latin typeface="Arial" panose="020B0604020202020204" pitchFamily="34" charset="0"/>
                        </a:rPr>
                        <a:t>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100" b="0" i="0" u="none" strike="noStrike" dirty="0">
                          <a:solidFill>
                            <a:srgbClr val="000000"/>
                          </a:solidFill>
                          <a:effectLst/>
                          <a:latin typeface="Arial" panose="020B0604020202020204" pitchFamily="34" charset="0"/>
                        </a:rPr>
                        <a:t>10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68577957"/>
                  </a:ext>
                </a:extLst>
              </a:tr>
              <a:tr h="215040">
                <a:tc>
                  <a:txBody>
                    <a:bodyPr/>
                    <a:lstStyle/>
                    <a:p>
                      <a:pPr algn="l" fontAlgn="b">
                        <a:buNone/>
                      </a:pPr>
                      <a:r>
                        <a:rPr lang="en-GB" sz="1100" b="0" i="0" u="none" strike="noStrike">
                          <a:solidFill>
                            <a:srgbClr val="000000"/>
                          </a:solidFill>
                          <a:effectLst/>
                          <a:latin typeface="Arial" panose="020B0604020202020204" pitchFamily="34" charset="0"/>
                        </a:rPr>
                        <a:t>13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100" b="0" i="0" u="none" strike="noStrike">
                          <a:solidFill>
                            <a:srgbClr val="000000"/>
                          </a:solidFill>
                          <a:effectLst/>
                          <a:latin typeface="Arial" panose="020B0604020202020204" pitchFamily="34" charset="0"/>
                        </a:rPr>
                        <a:t>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100" b="0" i="0" u="none" strike="noStrike">
                          <a:solidFill>
                            <a:srgbClr val="000000"/>
                          </a:solidFill>
                          <a:effectLst/>
                          <a:latin typeface="Arial" panose="020B0604020202020204" pitchFamily="34" charset="0"/>
                        </a:rPr>
                        <a:t>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100" b="0" i="0" u="none" strike="noStrike">
                          <a:solidFill>
                            <a:srgbClr val="000000"/>
                          </a:solidFill>
                          <a:effectLst/>
                          <a:latin typeface="Arial" panose="020B0604020202020204" pitchFamily="34" charset="0"/>
                        </a:rPr>
                        <a:t>13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100" b="0" i="0" u="none" strike="noStrike">
                          <a:solidFill>
                            <a:srgbClr val="000000"/>
                          </a:solidFill>
                          <a:effectLst/>
                          <a:latin typeface="Arial" panose="020B0604020202020204" pitchFamily="34" charset="0"/>
                        </a:rPr>
                        <a:t>&lt;5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22162969"/>
                  </a:ext>
                </a:extLst>
              </a:tr>
              <a:tr h="215040">
                <a:tc>
                  <a:txBody>
                    <a:bodyPr/>
                    <a:lstStyle/>
                    <a:p>
                      <a:pPr algn="l" fontAlgn="b">
                        <a:buNone/>
                      </a:pPr>
                      <a:r>
                        <a:rPr lang="en-GB" sz="1100" b="0" i="0" u="none" strike="noStrike">
                          <a:solidFill>
                            <a:srgbClr val="000000"/>
                          </a:solidFill>
                          <a:effectLst/>
                          <a:latin typeface="Arial" panose="020B0604020202020204" pitchFamily="34" charset="0"/>
                        </a:rPr>
                        <a:t>14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100" b="0" i="0" u="none" strike="noStrike">
                          <a:solidFill>
                            <a:srgbClr val="000000"/>
                          </a:solidFill>
                          <a:effectLst/>
                          <a:latin typeface="Arial" panose="020B0604020202020204" pitchFamily="34" charset="0"/>
                        </a:rPr>
                        <a:t>16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100" b="0" i="0" u="none" strike="noStrike">
                          <a:solidFill>
                            <a:srgbClr val="000000"/>
                          </a:solidFill>
                          <a:effectLst/>
                          <a:latin typeface="Arial" panose="020B0604020202020204" pitchFamily="34" charset="0"/>
                        </a:rPr>
                        <a:t>14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100" b="0" i="0" u="none" strike="noStrike">
                          <a:solidFill>
                            <a:srgbClr val="000000"/>
                          </a:solidFill>
                          <a:effectLst/>
                          <a:latin typeface="Arial" panose="020B0604020202020204" pitchFamily="34" charset="0"/>
                        </a:rPr>
                        <a:t>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100" b="0" i="0" u="none" strike="noStrike" dirty="0">
                          <a:solidFill>
                            <a:srgbClr val="000000"/>
                          </a:solidFill>
                          <a:effectLst/>
                          <a:latin typeface="Arial" panose="020B0604020202020204" pitchFamily="34" charset="0"/>
                        </a:rPr>
                        <a:t>15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10016556"/>
                  </a:ext>
                </a:extLst>
              </a:tr>
              <a:tr h="215040">
                <a:tc>
                  <a:txBody>
                    <a:bodyPr/>
                    <a:lstStyle/>
                    <a:p>
                      <a:pPr algn="l" fontAlgn="b">
                        <a:buNone/>
                      </a:pPr>
                      <a:r>
                        <a:rPr lang="en-GB" sz="1100" b="0" i="0" u="none" strike="noStrike">
                          <a:solidFill>
                            <a:srgbClr val="000000"/>
                          </a:solidFill>
                          <a:effectLst/>
                          <a:latin typeface="Arial" panose="020B0604020202020204" pitchFamily="34" charset="0"/>
                        </a:rPr>
                        <a:t>15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100" b="0" i="0" u="none" strike="noStrike">
                          <a:solidFill>
                            <a:srgbClr val="000000"/>
                          </a:solidFill>
                          <a:effectLst/>
                          <a:latin typeface="Arial" panose="020B0604020202020204" pitchFamily="34" charset="0"/>
                        </a:rPr>
                        <a:t>11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100" b="0" i="0" u="none" strike="noStrike">
                          <a:solidFill>
                            <a:srgbClr val="000000"/>
                          </a:solidFill>
                          <a:effectLst/>
                          <a:latin typeface="Arial" panose="020B0604020202020204" pitchFamily="34" charset="0"/>
                        </a:rPr>
                        <a:t>10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100" b="0" i="0" u="none" strike="noStrike">
                          <a:solidFill>
                            <a:srgbClr val="000000"/>
                          </a:solidFill>
                          <a:effectLst/>
                          <a:latin typeface="Arial" panose="020B0604020202020204" pitchFamily="34" charset="0"/>
                        </a:rPr>
                        <a:t>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100" b="0" i="0" u="none" strike="noStrike">
                          <a:solidFill>
                            <a:srgbClr val="000000"/>
                          </a:solidFill>
                          <a:effectLst/>
                          <a:latin typeface="Arial" panose="020B0604020202020204" pitchFamily="34" charset="0"/>
                        </a:rPr>
                        <a:t>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51116208"/>
                  </a:ext>
                </a:extLst>
              </a:tr>
              <a:tr h="215040">
                <a:tc>
                  <a:txBody>
                    <a:bodyPr/>
                    <a:lstStyle/>
                    <a:p>
                      <a:pPr algn="l" fontAlgn="b">
                        <a:buNone/>
                      </a:pPr>
                      <a:r>
                        <a:rPr lang="en-GB" sz="1100" b="0" i="0" u="none" strike="noStrike">
                          <a:solidFill>
                            <a:srgbClr val="000000"/>
                          </a:solidFill>
                          <a:effectLst/>
                          <a:latin typeface="Arial" panose="020B0604020202020204" pitchFamily="34" charset="0"/>
                        </a:rPr>
                        <a:t>16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100" b="0" i="0" u="none" strike="noStrike">
                          <a:solidFill>
                            <a:srgbClr val="000000"/>
                          </a:solidFill>
                          <a:effectLst/>
                          <a:latin typeface="Arial" panose="020B0604020202020204" pitchFamily="34" charset="0"/>
                        </a:rPr>
                        <a:t>14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100" b="0" i="0" u="none" strike="noStrike">
                          <a:solidFill>
                            <a:srgbClr val="000000"/>
                          </a:solidFill>
                          <a:effectLst/>
                          <a:latin typeface="Arial" panose="020B0604020202020204" pitchFamily="34" charset="0"/>
                        </a:rPr>
                        <a:t>10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100" b="0" i="0" u="none" strike="noStrike">
                          <a:solidFill>
                            <a:srgbClr val="000000"/>
                          </a:solidFill>
                          <a:effectLst/>
                          <a:latin typeface="Arial" panose="020B0604020202020204" pitchFamily="34" charset="0"/>
                        </a:rPr>
                        <a:t>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100" b="0" i="0" u="none" strike="noStrike" dirty="0">
                          <a:solidFill>
                            <a:srgbClr val="000000"/>
                          </a:solidFill>
                          <a:effectLst/>
                          <a:latin typeface="Arial" panose="020B0604020202020204" pitchFamily="34" charset="0"/>
                        </a:rPr>
                        <a:t>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32783141"/>
                  </a:ext>
                </a:extLst>
              </a:tr>
              <a:tr h="215040">
                <a:tc>
                  <a:txBody>
                    <a:bodyPr/>
                    <a:lstStyle/>
                    <a:p>
                      <a:pPr algn="l" fontAlgn="b">
                        <a:buNone/>
                      </a:pPr>
                      <a:r>
                        <a:rPr lang="en-GB" sz="1100" b="0" i="0" u="none" strike="noStrike">
                          <a:solidFill>
                            <a:srgbClr val="000000"/>
                          </a:solidFill>
                          <a:effectLst/>
                          <a:latin typeface="Arial" panose="020B0604020202020204" pitchFamily="34" charset="0"/>
                        </a:rPr>
                        <a:t>17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100" b="0" i="0" u="none" strike="noStrike">
                          <a:solidFill>
                            <a:srgbClr val="000000"/>
                          </a:solidFill>
                          <a:effectLst/>
                          <a:latin typeface="Arial" panose="020B0604020202020204" pitchFamily="34" charset="0"/>
                        </a:rPr>
                        <a:t>12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100" b="0" i="0" u="none" strike="noStrike">
                          <a:solidFill>
                            <a:srgbClr val="000000"/>
                          </a:solidFill>
                          <a:effectLst/>
                          <a:latin typeface="Arial" panose="020B0604020202020204" pitchFamily="34" charset="0"/>
                        </a:rPr>
                        <a:t>12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100" b="0" i="0" u="none" strike="noStrike">
                          <a:solidFill>
                            <a:srgbClr val="000000"/>
                          </a:solidFill>
                          <a:effectLst/>
                          <a:latin typeface="Arial" panose="020B0604020202020204" pitchFamily="34" charset="0"/>
                        </a:rPr>
                        <a:t>11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buNone/>
                      </a:pPr>
                      <a:r>
                        <a:rPr lang="en-GB" sz="1100" b="0" i="0" u="none" strike="noStrike" dirty="0">
                          <a:solidFill>
                            <a:srgbClr val="000000"/>
                          </a:solidFill>
                          <a:effectLst/>
                          <a:latin typeface="Arial" panose="020B0604020202020204" pitchFamily="34" charset="0"/>
                        </a:rPr>
                        <a:t>&lt;5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49524957"/>
                  </a:ext>
                </a:extLst>
              </a:tr>
            </a:tbl>
          </a:graphicData>
        </a:graphic>
      </p:graphicFrame>
    </p:spTree>
    <p:extLst>
      <p:ext uri="{BB962C8B-B14F-4D97-AF65-F5344CB8AC3E}">
        <p14:creationId xmlns:p14="http://schemas.microsoft.com/office/powerpoint/2010/main" val="295106830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FADFA7-458D-0E1D-5508-74E2A094195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F4F0E7C-7537-8D12-128F-B85C63F6FEAE}"/>
              </a:ext>
            </a:extLst>
          </p:cNvPr>
          <p:cNvSpPr>
            <a:spLocks noGrp="1"/>
          </p:cNvSpPr>
          <p:nvPr>
            <p:ph type="title"/>
          </p:nvPr>
        </p:nvSpPr>
        <p:spPr>
          <a:xfrm>
            <a:off x="154442" y="117021"/>
            <a:ext cx="10012815" cy="1214438"/>
          </a:xfrm>
        </p:spPr>
        <p:txBody>
          <a:bodyPr/>
          <a:lstStyle/>
          <a:p>
            <a:r>
              <a:rPr lang="en-GB" sz="3200"/>
              <a:t>8.16. Offence types that saw no notable change or have decreased in the last year</a:t>
            </a:r>
          </a:p>
        </p:txBody>
      </p:sp>
      <p:sp>
        <p:nvSpPr>
          <p:cNvPr id="4" name="Content Placeholder 3">
            <a:extLst>
              <a:ext uri="{FF2B5EF4-FFF2-40B4-BE49-F238E27FC236}">
                <a16:creationId xmlns:a16="http://schemas.microsoft.com/office/drawing/2014/main" id="{B1BAF016-E5FD-AA93-4C55-70175C74D05E}"/>
              </a:ext>
            </a:extLst>
          </p:cNvPr>
          <p:cNvSpPr txBox="1">
            <a:spLocks noGrp="1"/>
          </p:cNvSpPr>
          <p:nvPr>
            <p:ph idx="1"/>
          </p:nvPr>
        </p:nvSpPr>
        <p:spPr>
          <a:xfrm>
            <a:off x="154442" y="1481930"/>
            <a:ext cx="11883116" cy="3255250"/>
          </a:xfrm>
          <a:prstGeom prst="rect">
            <a:avLst/>
          </a:prstGeom>
          <a:noFill/>
        </p:spPr>
        <p:txBody>
          <a:bodyPr wrap="square" rtlCol="0">
            <a:spAutoFit/>
          </a:bodyPr>
          <a:lstStyle/>
          <a:p>
            <a:pPr marL="0" indent="0">
              <a:buNone/>
            </a:pPr>
            <a:r>
              <a:rPr lang="en-GB" sz="1800">
                <a:latin typeface="Arial" panose="020B0604020202020204" pitchFamily="34" charset="0"/>
                <a:cs typeface="Arial" panose="020B0604020202020204" pitchFamily="34" charset="0"/>
              </a:rPr>
              <a:t>In last year’s strategic assessment, anti-social behaviour (ASB), violence against the person (VAP) and shoplifting saw notable increases. Out of these crime types, shoplifting was the only crime type in the last year to see a notable decrease. Shoplifting has been analysed in a section above. </a:t>
            </a:r>
          </a:p>
          <a:p>
            <a:pPr marL="0" indent="0">
              <a:buNone/>
            </a:pPr>
            <a:r>
              <a:rPr lang="en-GB" sz="1800">
                <a:latin typeface="Arial" panose="020B0604020202020204" pitchFamily="34" charset="0"/>
                <a:cs typeface="Arial" panose="020B0604020202020204" pitchFamily="34" charset="0"/>
              </a:rPr>
              <a:t>The below are crime types which have not been analysed in further detail above, and they saw no notable change or decreased in the last year. </a:t>
            </a:r>
          </a:p>
          <a:p>
            <a:r>
              <a:rPr lang="en-GB" sz="1800" b="1">
                <a:latin typeface="Arial" panose="020B0604020202020204" pitchFamily="34" charset="0"/>
                <a:cs typeface="Arial" panose="020B0604020202020204" pitchFamily="34" charset="0"/>
              </a:rPr>
              <a:t>Public order </a:t>
            </a:r>
            <a:r>
              <a:rPr lang="en-GB" sz="1800">
                <a:latin typeface="Arial" panose="020B0604020202020204" pitchFamily="34" charset="0"/>
                <a:cs typeface="Arial" panose="020B0604020202020204" pitchFamily="34" charset="0"/>
              </a:rPr>
              <a:t>offences have continued to decrease. Since 2022, offence counts have halved (-54%, -282). </a:t>
            </a:r>
          </a:p>
          <a:p>
            <a:r>
              <a:rPr lang="en-GB" sz="1800" b="1">
                <a:latin typeface="Arial" panose="020B0604020202020204" pitchFamily="34" charset="0"/>
                <a:cs typeface="Arial" panose="020B0604020202020204" pitchFamily="34" charset="0"/>
              </a:rPr>
              <a:t>Hate crime </a:t>
            </a:r>
            <a:r>
              <a:rPr lang="en-GB" sz="1800">
                <a:latin typeface="Arial" panose="020B0604020202020204" pitchFamily="34" charset="0"/>
                <a:cs typeface="Arial" panose="020B0604020202020204" pitchFamily="34" charset="0"/>
              </a:rPr>
              <a:t>marked offences have fluctuated across the last four years. However, in 2025, offence counts reached the lowest count seen since 2022 at 57 offences. This was a decrease of 31% (-26 offences), when compared to 2024. </a:t>
            </a:r>
          </a:p>
          <a:p>
            <a:r>
              <a:rPr lang="en-GB" sz="1800" b="1">
                <a:latin typeface="Arial" panose="020B0604020202020204" pitchFamily="34" charset="0"/>
                <a:cs typeface="Arial" panose="020B0604020202020204" pitchFamily="34" charset="0"/>
              </a:rPr>
              <a:t>Arson and criminal damage </a:t>
            </a:r>
            <a:r>
              <a:rPr lang="en-GB" sz="1800">
                <a:latin typeface="Arial" panose="020B0604020202020204" pitchFamily="34" charset="0"/>
                <a:cs typeface="Arial" panose="020B0604020202020204" pitchFamily="34" charset="0"/>
              </a:rPr>
              <a:t>offences decreased by 6% (-28 offences) between 2024 and 2025. Despite this decrease, offence counts remained higher than 2022 (+5%, +22 offences).</a:t>
            </a:r>
          </a:p>
        </p:txBody>
      </p:sp>
      <p:sp>
        <p:nvSpPr>
          <p:cNvPr id="5" name="Action Button: Go Home 4" descr="Button for contents page">
            <a:hlinkClick r:id="rId2" action="ppaction://hlinksldjump" highlightClick="1"/>
            <a:extLst>
              <a:ext uri="{FF2B5EF4-FFF2-40B4-BE49-F238E27FC236}">
                <a16:creationId xmlns:a16="http://schemas.microsoft.com/office/drawing/2014/main" id="{ED6CB8C6-997A-3B6E-B95D-7D8110A20950}"/>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2034856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286347-B27B-78FD-7725-8775A33210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EE7697D-91E0-91E1-5C0B-D88076385FF6}"/>
              </a:ext>
            </a:extLst>
          </p:cNvPr>
          <p:cNvSpPr>
            <a:spLocks noGrp="1"/>
          </p:cNvSpPr>
          <p:nvPr>
            <p:ph type="title"/>
          </p:nvPr>
        </p:nvSpPr>
        <p:spPr>
          <a:xfrm>
            <a:off x="154442" y="210311"/>
            <a:ext cx="10012815" cy="1121147"/>
          </a:xfrm>
        </p:spPr>
        <p:txBody>
          <a:bodyPr/>
          <a:lstStyle/>
          <a:p>
            <a:r>
              <a:rPr lang="en-GB"/>
              <a:t>8.17. Geographic Analysis</a:t>
            </a:r>
          </a:p>
        </p:txBody>
      </p:sp>
      <p:sp>
        <p:nvSpPr>
          <p:cNvPr id="3" name="Content Placeholder 2">
            <a:extLst>
              <a:ext uri="{FF2B5EF4-FFF2-40B4-BE49-F238E27FC236}">
                <a16:creationId xmlns:a16="http://schemas.microsoft.com/office/drawing/2014/main" id="{DB8F55F2-63F0-B4F6-DFD6-2C2355326C44}"/>
              </a:ext>
            </a:extLst>
          </p:cNvPr>
          <p:cNvSpPr>
            <a:spLocks noGrp="1"/>
          </p:cNvSpPr>
          <p:nvPr>
            <p:ph idx="1"/>
          </p:nvPr>
        </p:nvSpPr>
        <p:spPr>
          <a:xfrm>
            <a:off x="370112" y="1331458"/>
            <a:ext cx="11440888" cy="4763208"/>
          </a:xfrm>
        </p:spPr>
        <p:txBody>
          <a:bodyPr/>
          <a:lstStyle/>
          <a:p>
            <a:pPr marL="0" indent="0">
              <a:buNone/>
            </a:pPr>
            <a:r>
              <a:rPr lang="en-GB" sz="2400"/>
              <a:t>The most notable wards across all crime types were Ely East, Ely West and Littleport.</a:t>
            </a:r>
          </a:p>
          <a:p>
            <a:r>
              <a:rPr lang="en-GB" sz="2400" b="1"/>
              <a:t>Littleport</a:t>
            </a:r>
            <a:r>
              <a:rPr lang="en-GB" sz="2400"/>
              <a:t> had the highest count of total crime in 2025 and remained in the top 5 highest ward counts in all analysed offence types.</a:t>
            </a:r>
          </a:p>
          <a:p>
            <a:r>
              <a:rPr lang="en-GB" sz="2400" b="1"/>
              <a:t>Ely East </a:t>
            </a:r>
            <a:r>
              <a:rPr lang="en-GB" sz="2400"/>
              <a:t>had the highest rate per 1,000 population in 2025. More specifically, Ely East had the rate per 1,000 for all analysed crime types except hate crime, deliberate fires, personal loss (following Ely West which had a rate of 10.7 compared to 10.6 in Ely East), domestic abuse (crimes and incidents), vehicle offences.</a:t>
            </a:r>
          </a:p>
          <a:p>
            <a:r>
              <a:rPr lang="en-GB" sz="2400" b="1"/>
              <a:t>Ely West </a:t>
            </a:r>
            <a:r>
              <a:rPr lang="en-GB" sz="2400"/>
              <a:t>had the second highest count and third highest rate per 1,000 in 2025. All analysed crime types exceeded counts for 2022, except youth ASB (-41%, -12) and deliberate fires (0%, 0).</a:t>
            </a:r>
          </a:p>
        </p:txBody>
      </p:sp>
      <p:sp>
        <p:nvSpPr>
          <p:cNvPr id="5" name="Action Button: Go Home 4" descr="Button for contents page">
            <a:hlinkClick r:id="rId3" action="ppaction://hlinksldjump" highlightClick="1"/>
            <a:extLst>
              <a:ext uri="{FF2B5EF4-FFF2-40B4-BE49-F238E27FC236}">
                <a16:creationId xmlns:a16="http://schemas.microsoft.com/office/drawing/2014/main" id="{13BE4D32-3CA9-7215-2602-80D62A9C8FF2}"/>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4410960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9F82DA-D3C1-0DC3-9071-520A4BA68F0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CA03E4B-3FA1-A8E7-851A-E3E6BE776B8C}"/>
              </a:ext>
            </a:extLst>
          </p:cNvPr>
          <p:cNvSpPr>
            <a:spLocks noGrp="1"/>
          </p:cNvSpPr>
          <p:nvPr>
            <p:ph type="title"/>
          </p:nvPr>
        </p:nvSpPr>
        <p:spPr>
          <a:xfrm>
            <a:off x="154442" y="210311"/>
            <a:ext cx="10012815" cy="1121147"/>
          </a:xfrm>
        </p:spPr>
        <p:txBody>
          <a:bodyPr/>
          <a:lstStyle/>
          <a:p>
            <a:r>
              <a:rPr lang="en-GB"/>
              <a:t>9. IMD</a:t>
            </a:r>
          </a:p>
        </p:txBody>
      </p:sp>
      <p:sp>
        <p:nvSpPr>
          <p:cNvPr id="3" name="Content Placeholder 2">
            <a:extLst>
              <a:ext uri="{FF2B5EF4-FFF2-40B4-BE49-F238E27FC236}">
                <a16:creationId xmlns:a16="http://schemas.microsoft.com/office/drawing/2014/main" id="{85F8DF29-0A37-82B5-8A68-BEDED1A565DE}"/>
              </a:ext>
            </a:extLst>
          </p:cNvPr>
          <p:cNvSpPr>
            <a:spLocks noGrp="1"/>
          </p:cNvSpPr>
          <p:nvPr>
            <p:ph idx="1"/>
          </p:nvPr>
        </p:nvSpPr>
        <p:spPr>
          <a:xfrm>
            <a:off x="411707" y="1432002"/>
            <a:ext cx="11368585" cy="4395593"/>
          </a:xfrm>
        </p:spPr>
        <p:txBody>
          <a:bodyPr/>
          <a:lstStyle/>
          <a:p>
            <a:pPr marL="0" indent="0">
              <a:buNone/>
            </a:pPr>
            <a:r>
              <a:rPr lang="en-US" sz="1800"/>
              <a:t>The Index of Multiple Deprivation 2025 (IMD 2025) is the official measure of relative deprivation for small area geographies called Lower-layer Super Output Areas (LSOAs), in England. It has been produced every 3 to 5 years since 1970s. Lower Layer Super Output Areas are a geographic hierarchy designed to improve the reporting of small area statistics in England and Wales. </a:t>
            </a:r>
          </a:p>
          <a:p>
            <a:pPr marL="0" indent="0">
              <a:buNone/>
            </a:pPr>
            <a:r>
              <a:rPr lang="en-GB" sz="1800"/>
              <a:t>IMD 2025 was released at the end of October 2025. Prior to that the latest release was in September 2019. </a:t>
            </a:r>
          </a:p>
          <a:p>
            <a:pPr marL="0" indent="0">
              <a:buNone/>
            </a:pPr>
            <a:r>
              <a:rPr lang="en-GB" sz="1800"/>
              <a:t>East Cambridgeshire is ranked 247/296 of all local authorities nationally, based on local authority score, where 1 is most deprived. This means East Cambridgeshire is the 49th least deprived of the 296 English Local Authorities.</a:t>
            </a:r>
          </a:p>
          <a:p>
            <a:r>
              <a:rPr lang="en-GB" sz="1800"/>
              <a:t>In East Cambridgeshire, there are 51 Lower Super Output Areas (LSOAs).</a:t>
            </a:r>
          </a:p>
          <a:p>
            <a:r>
              <a:rPr lang="en-GB" sz="1800"/>
              <a:t>There is one LSOA in the lowest 3 deciles (1-3). East Cambridgeshire 001F/ Littleport Youth and Community Centre (situated in Littleport ward) falls into the lowest decile out of all other LSOAs in East Cambridgeshire (3). </a:t>
            </a:r>
          </a:p>
          <a:p>
            <a:r>
              <a:rPr lang="en-GB" sz="1800"/>
              <a:t>There are 14 LSOAs in the highest 2 deciles (9-10).</a:t>
            </a:r>
          </a:p>
          <a:p>
            <a:pPr marL="0" indent="0">
              <a:buNone/>
            </a:pPr>
            <a:r>
              <a:rPr lang="en-US" sz="1800"/>
              <a:t>For more details, there is a full report and dashboard soon to be published on Cambridgeshire Insight.</a:t>
            </a:r>
          </a:p>
        </p:txBody>
      </p:sp>
      <p:sp>
        <p:nvSpPr>
          <p:cNvPr id="5" name="Action Button: Go Home 4" descr="Button for contents page">
            <a:hlinkClick r:id="rId3" action="ppaction://hlinksldjump" highlightClick="1"/>
            <a:extLst>
              <a:ext uri="{FF2B5EF4-FFF2-40B4-BE49-F238E27FC236}">
                <a16:creationId xmlns:a16="http://schemas.microsoft.com/office/drawing/2014/main" id="{9D7E614E-04D7-0E06-7484-B02C7F987627}"/>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2085077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617E2A-752F-FE3A-2CB1-A02EEC1025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1C9D6FF-3B5A-5976-9F15-06C7EDC87763}"/>
              </a:ext>
            </a:extLst>
          </p:cNvPr>
          <p:cNvSpPr>
            <a:spLocks noGrp="1"/>
          </p:cNvSpPr>
          <p:nvPr>
            <p:ph type="title"/>
          </p:nvPr>
        </p:nvSpPr>
        <p:spPr>
          <a:xfrm>
            <a:off x="154442" y="210311"/>
            <a:ext cx="10012815" cy="1121147"/>
          </a:xfrm>
        </p:spPr>
        <p:txBody>
          <a:bodyPr/>
          <a:lstStyle/>
          <a:p>
            <a:r>
              <a:rPr lang="en-GB"/>
              <a:t>10. Relevant Links</a:t>
            </a:r>
          </a:p>
        </p:txBody>
      </p:sp>
      <p:sp>
        <p:nvSpPr>
          <p:cNvPr id="3" name="Content Placeholder 2">
            <a:extLst>
              <a:ext uri="{FF2B5EF4-FFF2-40B4-BE49-F238E27FC236}">
                <a16:creationId xmlns:a16="http://schemas.microsoft.com/office/drawing/2014/main" id="{0F42AD36-C9B7-0DE3-F068-C946E8D14A45}"/>
              </a:ext>
            </a:extLst>
          </p:cNvPr>
          <p:cNvSpPr>
            <a:spLocks noGrp="1"/>
          </p:cNvSpPr>
          <p:nvPr>
            <p:ph idx="1"/>
          </p:nvPr>
        </p:nvSpPr>
        <p:spPr>
          <a:xfrm>
            <a:off x="497711" y="1215342"/>
            <a:ext cx="11187143" cy="4879324"/>
          </a:xfrm>
        </p:spPr>
        <p:txBody>
          <a:bodyPr/>
          <a:lstStyle/>
          <a:p>
            <a:pPr marL="0" indent="0">
              <a:buNone/>
            </a:pPr>
            <a:r>
              <a:rPr lang="en-GB" sz="2200"/>
              <a:t>East Cambridgeshire Community Safety Action Plan 2025/26: </a:t>
            </a:r>
            <a:r>
              <a:rPr lang="en-GB" sz="2200">
                <a:hlinkClick r:id="rId3"/>
              </a:rPr>
              <a:t>East Cambridgeshire Community Safety Partnership Action Plan</a:t>
            </a:r>
            <a:endParaRPr lang="en-GB" sz="2200"/>
          </a:p>
          <a:p>
            <a:pPr marL="0" indent="0">
              <a:buNone/>
            </a:pPr>
            <a:endParaRPr lang="en-GB" sz="2200"/>
          </a:p>
          <a:p>
            <a:pPr marL="0" indent="0">
              <a:buNone/>
            </a:pPr>
            <a:r>
              <a:rPr lang="en-GB" sz="2200"/>
              <a:t>Latest National Statistics: </a:t>
            </a:r>
            <a:r>
              <a:rPr lang="en-GB" sz="2200">
                <a:hlinkClick r:id="rId4"/>
              </a:rPr>
              <a:t>Crime in England and Wales - Office for National Statistics</a:t>
            </a:r>
            <a:r>
              <a:rPr lang="en-GB" sz="2200"/>
              <a:t> </a:t>
            </a:r>
          </a:p>
          <a:p>
            <a:pPr marL="0" indent="0">
              <a:buNone/>
            </a:pPr>
            <a:endParaRPr lang="en-GB" sz="2200"/>
          </a:p>
          <a:p>
            <a:pPr marL="0" indent="0">
              <a:buNone/>
            </a:pPr>
            <a:r>
              <a:rPr lang="en-GB" sz="2200"/>
              <a:t>Latest National Crime Agency (NCA) Strategic Assessment: </a:t>
            </a:r>
            <a:r>
              <a:rPr lang="en-GB" sz="2200">
                <a:hlinkClick r:id="rId5"/>
              </a:rPr>
              <a:t>NSA 2025 - Home - National Crime Agency</a:t>
            </a:r>
            <a:endParaRPr lang="en-GB" sz="2200"/>
          </a:p>
          <a:p>
            <a:pPr marL="0" indent="0">
              <a:buNone/>
            </a:pPr>
            <a:endParaRPr lang="en-GB" sz="2200"/>
          </a:p>
          <a:p>
            <a:pPr marL="0" indent="0">
              <a:buNone/>
            </a:pPr>
            <a:r>
              <a:rPr lang="en-GB" sz="2200"/>
              <a:t>Latest Modern Slavery National Bulletin: </a:t>
            </a:r>
            <a:r>
              <a:rPr lang="en-GB" sz="2200">
                <a:hlinkClick r:id="rId6"/>
              </a:rPr>
              <a:t>Modern slavery: National Referral Mechanism and Duty to Notify statistics UK, end of year summary 2024 - GOV.UK</a:t>
            </a:r>
            <a:endParaRPr lang="en-GB" sz="2200"/>
          </a:p>
          <a:p>
            <a:pPr marL="0" indent="0">
              <a:buNone/>
            </a:pPr>
            <a:endParaRPr lang="en-GB" sz="2200"/>
          </a:p>
          <a:p>
            <a:pPr marL="0" indent="0">
              <a:buNone/>
            </a:pPr>
            <a:r>
              <a:rPr lang="en-GB" sz="2200"/>
              <a:t>Cambridgeshire Crime Counts and Rates for 2024: </a:t>
            </a:r>
            <a:r>
              <a:rPr lang="en-GB" sz="2200">
                <a:hlinkClick r:id="rId7"/>
              </a:rPr>
              <a:t>Cambridgeshire Crime Counts 2024 | Cambridgeshire Insight Open Data</a:t>
            </a:r>
            <a:endParaRPr lang="en-GB" sz="2200"/>
          </a:p>
        </p:txBody>
      </p:sp>
      <p:sp>
        <p:nvSpPr>
          <p:cNvPr id="5" name="Action Button: Go Home 4" descr="Button for contents page">
            <a:hlinkClick r:id="rId8" action="ppaction://hlinksldjump" highlightClick="1"/>
            <a:extLst>
              <a:ext uri="{FF2B5EF4-FFF2-40B4-BE49-F238E27FC236}">
                <a16:creationId xmlns:a16="http://schemas.microsoft.com/office/drawing/2014/main" id="{4D3A9D01-F3DB-CF7C-F7D2-F43694BD1E0C}"/>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9791599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0969ED-41C8-10A6-10DF-0C9CCCA127AC}"/>
              </a:ext>
            </a:extLst>
          </p:cNvPr>
          <p:cNvSpPr>
            <a:spLocks noGrp="1"/>
          </p:cNvSpPr>
          <p:nvPr>
            <p:ph type="title"/>
          </p:nvPr>
        </p:nvSpPr>
        <p:spPr>
          <a:xfrm>
            <a:off x="421142" y="334735"/>
            <a:ext cx="10515600" cy="1214438"/>
          </a:xfrm>
        </p:spPr>
        <p:txBody>
          <a:bodyPr/>
          <a:lstStyle/>
          <a:p>
            <a:r>
              <a:rPr lang="en-GB"/>
              <a:t>11. Glossary</a:t>
            </a:r>
          </a:p>
        </p:txBody>
      </p:sp>
      <p:graphicFrame>
        <p:nvGraphicFramePr>
          <p:cNvPr id="4" name="Table 3">
            <a:extLst>
              <a:ext uri="{FF2B5EF4-FFF2-40B4-BE49-F238E27FC236}">
                <a16:creationId xmlns:a16="http://schemas.microsoft.com/office/drawing/2014/main" id="{7E48F97D-2861-A8D0-564B-3907EDFFB850}"/>
              </a:ext>
            </a:extLst>
          </p:cNvPr>
          <p:cNvGraphicFramePr>
            <a:graphicFrameLocks noGrp="1"/>
          </p:cNvGraphicFramePr>
          <p:nvPr>
            <p:extLst>
              <p:ext uri="{D42A27DB-BD31-4B8C-83A1-F6EECF244321}">
                <p14:modId xmlns:p14="http://schemas.microsoft.com/office/powerpoint/2010/main" val="1845971323"/>
              </p:ext>
            </p:extLst>
          </p:nvPr>
        </p:nvGraphicFramePr>
        <p:xfrm>
          <a:off x="421142" y="1290298"/>
          <a:ext cx="11349716" cy="5076740"/>
        </p:xfrm>
        <a:graphic>
          <a:graphicData uri="http://schemas.openxmlformats.org/drawingml/2006/table">
            <a:tbl>
              <a:tblPr firstRow="1" bandRow="1">
                <a:tableStyleId>{5C22544A-7EE6-4342-B048-85BDC9FD1C3A}</a:tableStyleId>
              </a:tblPr>
              <a:tblGrid>
                <a:gridCol w="3522887">
                  <a:extLst>
                    <a:ext uri="{9D8B030D-6E8A-4147-A177-3AD203B41FA5}">
                      <a16:colId xmlns:a16="http://schemas.microsoft.com/office/drawing/2014/main" val="2182992523"/>
                    </a:ext>
                  </a:extLst>
                </a:gridCol>
                <a:gridCol w="7826829">
                  <a:extLst>
                    <a:ext uri="{9D8B030D-6E8A-4147-A177-3AD203B41FA5}">
                      <a16:colId xmlns:a16="http://schemas.microsoft.com/office/drawing/2014/main" val="391341905"/>
                    </a:ext>
                  </a:extLst>
                </a:gridCol>
              </a:tblGrid>
              <a:tr h="134835">
                <a:tc>
                  <a:txBody>
                    <a:bodyPr/>
                    <a:lstStyle/>
                    <a:p>
                      <a:pPr>
                        <a:lnSpc>
                          <a:spcPct val="115000"/>
                        </a:lnSpc>
                        <a:spcAft>
                          <a:spcPts val="1000"/>
                        </a:spcAft>
                        <a:buNone/>
                      </a:pPr>
                      <a:r>
                        <a:rPr lang="en-GB" sz="1050">
                          <a:effectLst/>
                        </a:rPr>
                        <a:t>Term/acronym</a:t>
                      </a:r>
                      <a:endParaRPr lang="en-GB" sz="1050">
                        <a:effectLst/>
                        <a:latin typeface="Arial" panose="020B0604020202020204" pitchFamily="34" charset="0"/>
                        <a:ea typeface="Calibri" panose="020F0502020204030204" pitchFamily="34" charset="0"/>
                        <a:cs typeface="Arial" panose="020B0604020202020204" pitchFamily="34" charset="0"/>
                      </a:endParaRPr>
                    </a:p>
                  </a:txBody>
                  <a:tcPr marL="9681" marR="9681" marT="0" marB="0"/>
                </a:tc>
                <a:tc>
                  <a:txBody>
                    <a:bodyPr/>
                    <a:lstStyle/>
                    <a:p>
                      <a:pPr>
                        <a:lnSpc>
                          <a:spcPct val="115000"/>
                        </a:lnSpc>
                        <a:spcAft>
                          <a:spcPts val="1000"/>
                        </a:spcAft>
                        <a:buNone/>
                      </a:pPr>
                      <a:r>
                        <a:rPr lang="en-GB" sz="1050">
                          <a:effectLst/>
                        </a:rPr>
                        <a:t>Definition</a:t>
                      </a:r>
                      <a:endParaRPr lang="en-GB" sz="1050">
                        <a:effectLst/>
                        <a:latin typeface="Arial" panose="020B0604020202020204" pitchFamily="34" charset="0"/>
                        <a:ea typeface="Calibri" panose="020F0502020204030204" pitchFamily="34" charset="0"/>
                        <a:cs typeface="Arial" panose="020B0604020202020204" pitchFamily="34" charset="0"/>
                      </a:endParaRPr>
                    </a:p>
                  </a:txBody>
                  <a:tcPr marL="9681" marR="9681" marT="0" marB="0"/>
                </a:tc>
                <a:extLst>
                  <a:ext uri="{0D108BD9-81ED-4DB2-BD59-A6C34878D82A}">
                    <a16:rowId xmlns:a16="http://schemas.microsoft.com/office/drawing/2014/main" val="726837348"/>
                  </a:ext>
                </a:extLst>
              </a:tr>
              <a:tr h="576861">
                <a:tc>
                  <a:txBody>
                    <a:bodyPr/>
                    <a:lstStyle/>
                    <a:p>
                      <a:pPr>
                        <a:lnSpc>
                          <a:spcPct val="115000"/>
                        </a:lnSpc>
                        <a:spcAft>
                          <a:spcPts val="1000"/>
                        </a:spcAft>
                        <a:buNone/>
                      </a:pPr>
                      <a:r>
                        <a:rPr lang="en-GB" sz="1050">
                          <a:effectLst/>
                        </a:rPr>
                        <a:t>ASB (Anti-Social Behaviour)</a:t>
                      </a:r>
                      <a:endParaRPr lang="en-GB" sz="1050">
                        <a:effectLst/>
                        <a:latin typeface="Arial" panose="020B0604020202020204" pitchFamily="34" charset="0"/>
                        <a:ea typeface="Calibri" panose="020F0502020204030204" pitchFamily="34" charset="0"/>
                        <a:cs typeface="Arial" panose="020B0604020202020204" pitchFamily="34" charset="0"/>
                      </a:endParaRPr>
                    </a:p>
                  </a:txBody>
                  <a:tcPr marL="9681" marR="9681" marT="0" marB="0"/>
                </a:tc>
                <a:tc>
                  <a:txBody>
                    <a:bodyPr/>
                    <a:lstStyle/>
                    <a:p>
                      <a:pPr>
                        <a:lnSpc>
                          <a:spcPct val="115000"/>
                        </a:lnSpc>
                        <a:spcAft>
                          <a:spcPts val="1000"/>
                        </a:spcAft>
                        <a:buNone/>
                      </a:pPr>
                      <a:r>
                        <a:rPr lang="en-GB" sz="1050">
                          <a:effectLst/>
                        </a:rPr>
                        <a:t>“Antisocial behaviour is defined as 'behaviour by a person which causes, or is likely to cause, harassment, alarm or distress to persons not of the same household as the person' (Antisocial Behaviour Act 2003 and Police Reform and Social Responsibility Act 2011).”  (Cambridgeshire Constabulary, n.d.)</a:t>
                      </a:r>
                      <a:endParaRPr lang="en-GB" sz="1050">
                        <a:effectLst/>
                        <a:latin typeface="Arial" panose="020B0604020202020204" pitchFamily="34" charset="0"/>
                        <a:ea typeface="Calibri" panose="020F0502020204030204" pitchFamily="34" charset="0"/>
                        <a:cs typeface="Arial" panose="020B0604020202020204" pitchFamily="34" charset="0"/>
                      </a:endParaRPr>
                    </a:p>
                  </a:txBody>
                  <a:tcPr marL="9681" marR="9681" marT="0" marB="0"/>
                </a:tc>
                <a:extLst>
                  <a:ext uri="{0D108BD9-81ED-4DB2-BD59-A6C34878D82A}">
                    <a16:rowId xmlns:a16="http://schemas.microsoft.com/office/drawing/2014/main" val="1399348703"/>
                  </a:ext>
                </a:extLst>
              </a:tr>
              <a:tr h="724203">
                <a:tc>
                  <a:txBody>
                    <a:bodyPr/>
                    <a:lstStyle/>
                    <a:p>
                      <a:pPr>
                        <a:lnSpc>
                          <a:spcPct val="115000"/>
                        </a:lnSpc>
                        <a:spcAft>
                          <a:spcPts val="1000"/>
                        </a:spcAft>
                        <a:buNone/>
                      </a:pPr>
                      <a:r>
                        <a:rPr lang="en-GB" sz="1050">
                          <a:effectLst/>
                        </a:rPr>
                        <a:t>ASB categories: personal, environmental and nuisance</a:t>
                      </a:r>
                      <a:endParaRPr lang="en-GB" sz="1050">
                        <a:effectLst/>
                        <a:latin typeface="Arial" panose="020B0604020202020204" pitchFamily="34" charset="0"/>
                        <a:ea typeface="Calibri" panose="020F0502020204030204" pitchFamily="34" charset="0"/>
                        <a:cs typeface="Arial" panose="020B0604020202020204" pitchFamily="34" charset="0"/>
                      </a:endParaRPr>
                    </a:p>
                  </a:txBody>
                  <a:tcPr marL="9681" marR="9681" marT="0" marB="0"/>
                </a:tc>
                <a:tc>
                  <a:txBody>
                    <a:bodyPr/>
                    <a:lstStyle/>
                    <a:p>
                      <a:pPr marL="342900" lvl="0" indent="-342900">
                        <a:lnSpc>
                          <a:spcPct val="115000"/>
                        </a:lnSpc>
                        <a:buFont typeface="Symbol" panose="05050102010706020507" pitchFamily="18" charset="2"/>
                        <a:buChar char=""/>
                      </a:pPr>
                      <a:r>
                        <a:rPr lang="en-GB" sz="1050">
                          <a:effectLst/>
                        </a:rPr>
                        <a:t>Personal antisocial behaviour is when a person targets a specific individual or group.</a:t>
                      </a:r>
                    </a:p>
                    <a:p>
                      <a:pPr marL="342900" lvl="0" indent="-342900">
                        <a:lnSpc>
                          <a:spcPct val="115000"/>
                        </a:lnSpc>
                        <a:buFont typeface="Symbol" panose="05050102010706020507" pitchFamily="18" charset="2"/>
                        <a:buChar char=""/>
                      </a:pPr>
                      <a:r>
                        <a:rPr lang="en-GB" sz="1050">
                          <a:effectLst/>
                        </a:rPr>
                        <a:t>Environmental antisocial behaviour is when a person’s actions affect the wider environment, such as public spaces or buildings.</a:t>
                      </a:r>
                    </a:p>
                    <a:p>
                      <a:pPr marL="342900" lvl="0" indent="-342900">
                        <a:lnSpc>
                          <a:spcPct val="115000"/>
                        </a:lnSpc>
                        <a:spcAft>
                          <a:spcPts val="1000"/>
                        </a:spcAft>
                        <a:buFont typeface="Symbol" panose="05050102010706020507" pitchFamily="18" charset="2"/>
                        <a:buChar char=""/>
                      </a:pPr>
                      <a:r>
                        <a:rPr lang="en-GB" sz="1050">
                          <a:effectLst/>
                        </a:rPr>
                        <a:t>Nuisance antisocial behaviour is when a person causes trouble, annoyance or suffering to a community (Cambridgeshire Constabulary, n.d.).</a:t>
                      </a:r>
                      <a:endParaRPr lang="en-GB" sz="1050">
                        <a:effectLst/>
                        <a:latin typeface="Arial" panose="020B0604020202020204" pitchFamily="34" charset="0"/>
                        <a:ea typeface="Calibri" panose="020F0502020204030204" pitchFamily="34" charset="0"/>
                        <a:cs typeface="Arial" panose="020B0604020202020204" pitchFamily="34" charset="0"/>
                      </a:endParaRPr>
                    </a:p>
                  </a:txBody>
                  <a:tcPr marL="9681" marR="9681" marT="0" marB="0"/>
                </a:tc>
                <a:extLst>
                  <a:ext uri="{0D108BD9-81ED-4DB2-BD59-A6C34878D82A}">
                    <a16:rowId xmlns:a16="http://schemas.microsoft.com/office/drawing/2014/main" val="786055752"/>
                  </a:ext>
                </a:extLst>
              </a:tr>
              <a:tr h="134835">
                <a:tc>
                  <a:txBody>
                    <a:bodyPr/>
                    <a:lstStyle/>
                    <a:p>
                      <a:pPr>
                        <a:lnSpc>
                          <a:spcPct val="115000"/>
                        </a:lnSpc>
                        <a:spcAft>
                          <a:spcPts val="1000"/>
                        </a:spcAft>
                        <a:buNone/>
                      </a:pPr>
                      <a:r>
                        <a:rPr lang="en-GB" sz="1050">
                          <a:effectLst/>
                        </a:rPr>
                        <a:t>Accidental Fires</a:t>
                      </a:r>
                      <a:endParaRPr lang="en-GB" sz="1050">
                        <a:effectLst/>
                        <a:latin typeface="Arial" panose="020B0604020202020204" pitchFamily="34" charset="0"/>
                        <a:ea typeface="Calibri" panose="020F0502020204030204" pitchFamily="34" charset="0"/>
                        <a:cs typeface="Arial" panose="020B0604020202020204" pitchFamily="34" charset="0"/>
                      </a:endParaRPr>
                    </a:p>
                  </a:txBody>
                  <a:tcPr marL="9681" marR="9681" marT="0" marB="0"/>
                </a:tc>
                <a:tc>
                  <a:txBody>
                    <a:bodyPr/>
                    <a:lstStyle/>
                    <a:p>
                      <a:pPr>
                        <a:lnSpc>
                          <a:spcPct val="115000"/>
                        </a:lnSpc>
                        <a:spcAft>
                          <a:spcPts val="1000"/>
                        </a:spcAft>
                        <a:buNone/>
                      </a:pPr>
                      <a:r>
                        <a:rPr lang="en-GB" sz="1050">
                          <a:effectLst/>
                        </a:rPr>
                        <a:t>Where the motive for the fire is thought to be accidental or is unknown.</a:t>
                      </a:r>
                      <a:endParaRPr lang="en-GB" sz="1050">
                        <a:effectLst/>
                        <a:latin typeface="Arial" panose="020B0604020202020204" pitchFamily="34" charset="0"/>
                        <a:ea typeface="Calibri" panose="020F0502020204030204" pitchFamily="34" charset="0"/>
                        <a:cs typeface="Arial" panose="020B0604020202020204" pitchFamily="34" charset="0"/>
                      </a:endParaRPr>
                    </a:p>
                  </a:txBody>
                  <a:tcPr marL="9681" marR="9681" marT="0" marB="0"/>
                </a:tc>
                <a:extLst>
                  <a:ext uri="{0D108BD9-81ED-4DB2-BD59-A6C34878D82A}">
                    <a16:rowId xmlns:a16="http://schemas.microsoft.com/office/drawing/2014/main" val="732806509"/>
                  </a:ext>
                </a:extLst>
              </a:tr>
              <a:tr h="134835">
                <a:tc>
                  <a:txBody>
                    <a:bodyPr/>
                    <a:lstStyle/>
                    <a:p>
                      <a:pPr>
                        <a:lnSpc>
                          <a:spcPct val="115000"/>
                        </a:lnSpc>
                        <a:spcAft>
                          <a:spcPts val="1000"/>
                        </a:spcAft>
                        <a:buNone/>
                      </a:pPr>
                      <a:r>
                        <a:rPr lang="en-GB" sz="1050">
                          <a:effectLst/>
                        </a:rPr>
                        <a:t>Arson</a:t>
                      </a:r>
                      <a:endParaRPr lang="en-GB" sz="1050">
                        <a:effectLst/>
                        <a:latin typeface="Arial" panose="020B0604020202020204" pitchFamily="34" charset="0"/>
                        <a:ea typeface="Calibri" panose="020F0502020204030204" pitchFamily="34" charset="0"/>
                        <a:cs typeface="Arial" panose="020B0604020202020204" pitchFamily="34" charset="0"/>
                      </a:endParaRPr>
                    </a:p>
                  </a:txBody>
                  <a:tcPr marL="9681" marR="9681" marT="0" marB="0"/>
                </a:tc>
                <a:tc>
                  <a:txBody>
                    <a:bodyPr/>
                    <a:lstStyle/>
                    <a:p>
                      <a:pPr>
                        <a:lnSpc>
                          <a:spcPct val="115000"/>
                        </a:lnSpc>
                        <a:spcAft>
                          <a:spcPts val="1000"/>
                        </a:spcAft>
                        <a:buNone/>
                      </a:pPr>
                      <a:r>
                        <a:rPr lang="en-GB" sz="1050">
                          <a:effectLst/>
                        </a:rPr>
                        <a:t>The criminal act of deliberately setting fire to property.</a:t>
                      </a:r>
                      <a:endParaRPr lang="en-GB" sz="1050">
                        <a:effectLst/>
                        <a:latin typeface="Arial" panose="020B0604020202020204" pitchFamily="34" charset="0"/>
                        <a:ea typeface="Calibri" panose="020F0502020204030204" pitchFamily="34" charset="0"/>
                        <a:cs typeface="Arial" panose="020B0604020202020204" pitchFamily="34" charset="0"/>
                      </a:endParaRPr>
                    </a:p>
                  </a:txBody>
                  <a:tcPr marL="9681" marR="9681" marT="0" marB="0"/>
                </a:tc>
                <a:extLst>
                  <a:ext uri="{0D108BD9-81ED-4DB2-BD59-A6C34878D82A}">
                    <a16:rowId xmlns:a16="http://schemas.microsoft.com/office/drawing/2014/main" val="1367411489"/>
                  </a:ext>
                </a:extLst>
              </a:tr>
              <a:tr h="134835">
                <a:tc>
                  <a:txBody>
                    <a:bodyPr/>
                    <a:lstStyle/>
                    <a:p>
                      <a:pPr>
                        <a:lnSpc>
                          <a:spcPct val="115000"/>
                        </a:lnSpc>
                        <a:spcAft>
                          <a:spcPts val="1000"/>
                        </a:spcAft>
                        <a:buNone/>
                      </a:pPr>
                      <a:r>
                        <a:rPr lang="en-GB" sz="1050">
                          <a:effectLst/>
                        </a:rPr>
                        <a:t>C&amp;P PHIT</a:t>
                      </a:r>
                      <a:endParaRPr lang="en-GB" sz="1050">
                        <a:effectLst/>
                        <a:latin typeface="Arial" panose="020B0604020202020204" pitchFamily="34" charset="0"/>
                        <a:ea typeface="Calibri" panose="020F0502020204030204" pitchFamily="34" charset="0"/>
                        <a:cs typeface="Arial" panose="020B0604020202020204" pitchFamily="34" charset="0"/>
                      </a:endParaRPr>
                    </a:p>
                  </a:txBody>
                  <a:tcPr marL="9681" marR="9681" marT="0" marB="0"/>
                </a:tc>
                <a:tc>
                  <a:txBody>
                    <a:bodyPr/>
                    <a:lstStyle/>
                    <a:p>
                      <a:pPr>
                        <a:lnSpc>
                          <a:spcPct val="115000"/>
                        </a:lnSpc>
                        <a:spcAft>
                          <a:spcPts val="1000"/>
                        </a:spcAft>
                        <a:buNone/>
                      </a:pPr>
                      <a:r>
                        <a:rPr lang="en-GB" sz="1050">
                          <a:effectLst/>
                        </a:rPr>
                        <a:t>Cambridgeshire and Peterborough Public Health Intelligence Team</a:t>
                      </a:r>
                      <a:endParaRPr lang="en-GB" sz="1050">
                        <a:effectLst/>
                        <a:latin typeface="Arial" panose="020B0604020202020204" pitchFamily="34" charset="0"/>
                        <a:ea typeface="Calibri" panose="020F0502020204030204" pitchFamily="34" charset="0"/>
                        <a:cs typeface="Arial" panose="020B0604020202020204" pitchFamily="34" charset="0"/>
                      </a:endParaRPr>
                    </a:p>
                  </a:txBody>
                  <a:tcPr marL="9681" marR="9681" marT="0" marB="0"/>
                </a:tc>
                <a:extLst>
                  <a:ext uri="{0D108BD9-81ED-4DB2-BD59-A6C34878D82A}">
                    <a16:rowId xmlns:a16="http://schemas.microsoft.com/office/drawing/2014/main" val="3902590735"/>
                  </a:ext>
                </a:extLst>
              </a:tr>
              <a:tr h="134835">
                <a:tc>
                  <a:txBody>
                    <a:bodyPr/>
                    <a:lstStyle/>
                    <a:p>
                      <a:pPr>
                        <a:lnSpc>
                          <a:spcPct val="115000"/>
                        </a:lnSpc>
                        <a:spcAft>
                          <a:spcPts val="1000"/>
                        </a:spcAft>
                        <a:buNone/>
                      </a:pPr>
                      <a:r>
                        <a:rPr lang="en-GB" sz="1050">
                          <a:effectLst/>
                        </a:rPr>
                        <a:t>CCC PIT</a:t>
                      </a:r>
                      <a:endParaRPr lang="en-GB" sz="1050">
                        <a:effectLst/>
                        <a:latin typeface="Arial" panose="020B0604020202020204" pitchFamily="34" charset="0"/>
                        <a:ea typeface="Calibri" panose="020F0502020204030204" pitchFamily="34" charset="0"/>
                        <a:cs typeface="Arial" panose="020B0604020202020204" pitchFamily="34" charset="0"/>
                      </a:endParaRPr>
                    </a:p>
                  </a:txBody>
                  <a:tcPr marL="9681" marR="9681" marT="0" marB="0"/>
                </a:tc>
                <a:tc>
                  <a:txBody>
                    <a:bodyPr/>
                    <a:lstStyle/>
                    <a:p>
                      <a:pPr>
                        <a:lnSpc>
                          <a:spcPct val="115000"/>
                        </a:lnSpc>
                        <a:spcAft>
                          <a:spcPts val="1000"/>
                        </a:spcAft>
                        <a:buNone/>
                      </a:pPr>
                      <a:r>
                        <a:rPr lang="en-GB" sz="1050">
                          <a:effectLst/>
                        </a:rPr>
                        <a:t>Cambridgeshire County Council Policy and Insight Team</a:t>
                      </a:r>
                      <a:endParaRPr lang="en-GB" sz="1050">
                        <a:effectLst/>
                        <a:latin typeface="Arial" panose="020B0604020202020204" pitchFamily="34" charset="0"/>
                        <a:ea typeface="Calibri" panose="020F0502020204030204" pitchFamily="34" charset="0"/>
                        <a:cs typeface="Arial" panose="020B0604020202020204" pitchFamily="34" charset="0"/>
                      </a:endParaRPr>
                    </a:p>
                  </a:txBody>
                  <a:tcPr marL="9681" marR="9681" marT="0" marB="0"/>
                </a:tc>
                <a:extLst>
                  <a:ext uri="{0D108BD9-81ED-4DB2-BD59-A6C34878D82A}">
                    <a16:rowId xmlns:a16="http://schemas.microsoft.com/office/drawing/2014/main" val="2364573173"/>
                  </a:ext>
                </a:extLst>
              </a:tr>
              <a:tr h="243962">
                <a:tc>
                  <a:txBody>
                    <a:bodyPr/>
                    <a:lstStyle/>
                    <a:p>
                      <a:pPr>
                        <a:lnSpc>
                          <a:spcPct val="115000"/>
                        </a:lnSpc>
                        <a:spcAft>
                          <a:spcPts val="1000"/>
                        </a:spcAft>
                        <a:buNone/>
                      </a:pPr>
                      <a:r>
                        <a:rPr lang="en-GB" sz="1050">
                          <a:effectLst/>
                          <a:latin typeface="Arial" panose="020B0604020202020204" pitchFamily="34" charset="0"/>
                          <a:ea typeface="Calibri" panose="020F0502020204030204" pitchFamily="34" charset="0"/>
                          <a:cs typeface="Arial" panose="020B0604020202020204" pitchFamily="34" charset="0"/>
                        </a:rPr>
                        <a:t>CCC PPI</a:t>
                      </a:r>
                    </a:p>
                  </a:txBody>
                  <a:tcPr marL="9681" marR="9681" marT="0" marB="0"/>
                </a:tc>
                <a:tc>
                  <a:txBody>
                    <a:bodyPr/>
                    <a:lstStyle/>
                    <a:p>
                      <a:pPr>
                        <a:lnSpc>
                          <a:spcPct val="115000"/>
                        </a:lnSpc>
                        <a:spcAft>
                          <a:spcPts val="1000"/>
                        </a:spcAft>
                        <a:buNone/>
                      </a:pPr>
                      <a:r>
                        <a:rPr lang="en-GB" sz="1050">
                          <a:effectLst/>
                          <a:latin typeface="Arial" panose="020B0604020202020204" pitchFamily="34" charset="0"/>
                          <a:ea typeface="Calibri" panose="020F0502020204030204" pitchFamily="34" charset="0"/>
                          <a:cs typeface="Arial" panose="020B0604020202020204" pitchFamily="34" charset="0"/>
                        </a:rPr>
                        <a:t>Cambridgeshire County Council Policy, Performance and Intelligence</a:t>
                      </a:r>
                    </a:p>
                  </a:txBody>
                  <a:tcPr marL="9681" marR="9681" marT="0" marB="0"/>
                </a:tc>
                <a:extLst>
                  <a:ext uri="{0D108BD9-81ED-4DB2-BD59-A6C34878D82A}">
                    <a16:rowId xmlns:a16="http://schemas.microsoft.com/office/drawing/2014/main" val="3034315058"/>
                  </a:ext>
                </a:extLst>
              </a:tr>
              <a:tr h="724203">
                <a:tc>
                  <a:txBody>
                    <a:bodyPr/>
                    <a:lstStyle/>
                    <a:p>
                      <a:pPr>
                        <a:lnSpc>
                          <a:spcPct val="115000"/>
                        </a:lnSpc>
                        <a:spcAft>
                          <a:spcPts val="1000"/>
                        </a:spcAft>
                        <a:buNone/>
                      </a:pPr>
                      <a:r>
                        <a:rPr lang="en-GB" sz="1050">
                          <a:effectLst/>
                        </a:rPr>
                        <a:t>County Lines</a:t>
                      </a:r>
                      <a:endParaRPr lang="en-GB" sz="1050">
                        <a:effectLst/>
                        <a:latin typeface="Arial" panose="020B0604020202020204" pitchFamily="34" charset="0"/>
                        <a:ea typeface="Calibri" panose="020F0502020204030204" pitchFamily="34" charset="0"/>
                        <a:cs typeface="Arial" panose="020B0604020202020204" pitchFamily="34" charset="0"/>
                      </a:endParaRPr>
                    </a:p>
                  </a:txBody>
                  <a:tcPr marL="9681" marR="9681" marT="0" marB="0"/>
                </a:tc>
                <a:tc>
                  <a:txBody>
                    <a:bodyPr/>
                    <a:lstStyle/>
                    <a:p>
                      <a:pPr>
                        <a:lnSpc>
                          <a:spcPct val="115000"/>
                        </a:lnSpc>
                        <a:spcAft>
                          <a:spcPts val="1000"/>
                        </a:spcAft>
                        <a:buNone/>
                      </a:pPr>
                      <a:r>
                        <a:rPr lang="en-GB" sz="1050">
                          <a:effectLst/>
                        </a:rPr>
                        <a:t>“A term used to describe gangs and organised criminal networks involved in exporting illegal drugs into 1 or more importing areas [within the UK], using dedicated mobile phone lines or other form of ‘deal line’. They are likely to exploit children and vulnerable adults to move [and store] the drugs and money and they will often use coercion, intimidation, violence (including sexual violence) and weapons.” (Home Office, 2023b)</a:t>
                      </a:r>
                      <a:endParaRPr lang="en-GB" sz="1050">
                        <a:effectLst/>
                        <a:latin typeface="Arial" panose="020B0604020202020204" pitchFamily="34" charset="0"/>
                        <a:ea typeface="Calibri" panose="020F0502020204030204" pitchFamily="34" charset="0"/>
                        <a:cs typeface="Arial" panose="020B0604020202020204" pitchFamily="34" charset="0"/>
                      </a:endParaRPr>
                    </a:p>
                  </a:txBody>
                  <a:tcPr marL="9681" marR="9681" marT="0" marB="0"/>
                </a:tc>
                <a:extLst>
                  <a:ext uri="{0D108BD9-81ED-4DB2-BD59-A6C34878D82A}">
                    <a16:rowId xmlns:a16="http://schemas.microsoft.com/office/drawing/2014/main" val="746043168"/>
                  </a:ext>
                </a:extLst>
              </a:tr>
              <a:tr h="1018887">
                <a:tc>
                  <a:txBody>
                    <a:bodyPr/>
                    <a:lstStyle/>
                    <a:p>
                      <a:pPr>
                        <a:lnSpc>
                          <a:spcPct val="115000"/>
                        </a:lnSpc>
                        <a:spcAft>
                          <a:spcPts val="1000"/>
                        </a:spcAft>
                        <a:buNone/>
                      </a:pPr>
                      <a:r>
                        <a:rPr lang="en-GB" sz="1050">
                          <a:effectLst/>
                        </a:rPr>
                        <a:t>CSE (Child Sexual Exploitation)</a:t>
                      </a:r>
                      <a:endParaRPr lang="en-GB" sz="1050">
                        <a:effectLst/>
                        <a:latin typeface="Arial" panose="020B0604020202020204" pitchFamily="34" charset="0"/>
                        <a:ea typeface="Calibri" panose="020F0502020204030204" pitchFamily="34" charset="0"/>
                        <a:cs typeface="Arial" panose="020B0604020202020204" pitchFamily="34" charset="0"/>
                      </a:endParaRPr>
                    </a:p>
                  </a:txBody>
                  <a:tcPr marL="9681" marR="9681" marT="0" marB="0"/>
                </a:tc>
                <a:tc>
                  <a:txBody>
                    <a:bodyPr/>
                    <a:lstStyle/>
                    <a:p>
                      <a:pPr>
                        <a:lnSpc>
                          <a:spcPct val="115000"/>
                        </a:lnSpc>
                        <a:spcAft>
                          <a:spcPts val="1000"/>
                        </a:spcAft>
                        <a:buNone/>
                      </a:pPr>
                      <a:r>
                        <a:rPr lang="en-GB" sz="1050">
                          <a:effectLst/>
                        </a:rPr>
                        <a:t>“Child sexual exploitation is a form of child sexual abuse. It occurs where an individual or group takes advantage of an imbalance of power to coerce, manipulate or deceive a child or young person under the age of 18 into sexual activity (a) in exchange for something the victim needs or wants, and/or (b) for the financial advantage or increased status of the perpetrator or facilitator. The victim may have been sexually exploited even if the sexual activity appears consensual. Child sexual exploitation does not always involve physical contact; it can also occur through the use of technology.” (HM Government, 2016)</a:t>
                      </a:r>
                      <a:endParaRPr lang="en-GB" sz="1050">
                        <a:effectLst/>
                        <a:latin typeface="Arial" panose="020B0604020202020204" pitchFamily="34" charset="0"/>
                        <a:ea typeface="Calibri" panose="020F0502020204030204" pitchFamily="34" charset="0"/>
                        <a:cs typeface="Arial" panose="020B0604020202020204" pitchFamily="34" charset="0"/>
                      </a:endParaRPr>
                    </a:p>
                  </a:txBody>
                  <a:tcPr marL="9681" marR="9681" marT="0" marB="0"/>
                </a:tc>
                <a:extLst>
                  <a:ext uri="{0D108BD9-81ED-4DB2-BD59-A6C34878D82A}">
                    <a16:rowId xmlns:a16="http://schemas.microsoft.com/office/drawing/2014/main" val="1817791403"/>
                  </a:ext>
                </a:extLst>
              </a:tr>
              <a:tr h="134835">
                <a:tc>
                  <a:txBody>
                    <a:bodyPr/>
                    <a:lstStyle/>
                    <a:p>
                      <a:pPr>
                        <a:lnSpc>
                          <a:spcPct val="115000"/>
                        </a:lnSpc>
                        <a:spcAft>
                          <a:spcPts val="1000"/>
                        </a:spcAft>
                        <a:buNone/>
                      </a:pPr>
                      <a:r>
                        <a:rPr lang="en-GB" sz="1050">
                          <a:effectLst/>
                        </a:rPr>
                        <a:t>CSEW</a:t>
                      </a:r>
                      <a:endParaRPr lang="en-GB" sz="1050">
                        <a:effectLst/>
                        <a:latin typeface="Arial" panose="020B0604020202020204" pitchFamily="34" charset="0"/>
                        <a:ea typeface="Calibri" panose="020F0502020204030204" pitchFamily="34" charset="0"/>
                        <a:cs typeface="Arial" panose="020B0604020202020204" pitchFamily="34" charset="0"/>
                      </a:endParaRPr>
                    </a:p>
                  </a:txBody>
                  <a:tcPr marL="9681" marR="9681" marT="0" marB="0"/>
                </a:tc>
                <a:tc>
                  <a:txBody>
                    <a:bodyPr/>
                    <a:lstStyle/>
                    <a:p>
                      <a:pPr>
                        <a:lnSpc>
                          <a:spcPct val="115000"/>
                        </a:lnSpc>
                        <a:spcAft>
                          <a:spcPts val="1000"/>
                        </a:spcAft>
                        <a:buNone/>
                      </a:pPr>
                      <a:r>
                        <a:rPr lang="en-GB" sz="1050">
                          <a:effectLst/>
                        </a:rPr>
                        <a:t>Crime Survey for England and Wales</a:t>
                      </a:r>
                      <a:endParaRPr lang="en-GB" sz="1050">
                        <a:effectLst/>
                        <a:latin typeface="Arial" panose="020B0604020202020204" pitchFamily="34" charset="0"/>
                        <a:ea typeface="Calibri" panose="020F0502020204030204" pitchFamily="34" charset="0"/>
                        <a:cs typeface="Arial" panose="020B0604020202020204" pitchFamily="34" charset="0"/>
                      </a:endParaRPr>
                    </a:p>
                  </a:txBody>
                  <a:tcPr marL="9681" marR="9681" marT="0" marB="0"/>
                </a:tc>
                <a:extLst>
                  <a:ext uri="{0D108BD9-81ED-4DB2-BD59-A6C34878D82A}">
                    <a16:rowId xmlns:a16="http://schemas.microsoft.com/office/drawing/2014/main" val="1891907850"/>
                  </a:ext>
                </a:extLst>
              </a:tr>
              <a:tr h="134835">
                <a:tc>
                  <a:txBody>
                    <a:bodyPr/>
                    <a:lstStyle/>
                    <a:p>
                      <a:pPr>
                        <a:lnSpc>
                          <a:spcPct val="115000"/>
                        </a:lnSpc>
                        <a:spcAft>
                          <a:spcPts val="1000"/>
                        </a:spcAft>
                        <a:buNone/>
                      </a:pPr>
                      <a:r>
                        <a:rPr lang="en-GB" sz="1050">
                          <a:effectLst/>
                        </a:rPr>
                        <a:t>CSP</a:t>
                      </a:r>
                      <a:endParaRPr lang="en-GB" sz="1050">
                        <a:effectLst/>
                        <a:latin typeface="Arial" panose="020B0604020202020204" pitchFamily="34" charset="0"/>
                        <a:ea typeface="Calibri" panose="020F0502020204030204" pitchFamily="34" charset="0"/>
                        <a:cs typeface="Arial" panose="020B0604020202020204" pitchFamily="34" charset="0"/>
                      </a:endParaRPr>
                    </a:p>
                  </a:txBody>
                  <a:tcPr marL="9681" marR="9681" marT="0" marB="0"/>
                </a:tc>
                <a:tc>
                  <a:txBody>
                    <a:bodyPr/>
                    <a:lstStyle/>
                    <a:p>
                      <a:pPr>
                        <a:lnSpc>
                          <a:spcPct val="115000"/>
                        </a:lnSpc>
                        <a:spcAft>
                          <a:spcPts val="1000"/>
                        </a:spcAft>
                        <a:buNone/>
                      </a:pPr>
                      <a:r>
                        <a:rPr lang="en-GB" sz="1050">
                          <a:effectLst/>
                        </a:rPr>
                        <a:t>Community Safety Partnership</a:t>
                      </a:r>
                      <a:endParaRPr lang="en-GB" sz="1050">
                        <a:effectLst/>
                        <a:latin typeface="Arial" panose="020B0604020202020204" pitchFamily="34" charset="0"/>
                        <a:ea typeface="Calibri" panose="020F0502020204030204" pitchFamily="34" charset="0"/>
                        <a:cs typeface="Arial" panose="020B0604020202020204" pitchFamily="34" charset="0"/>
                      </a:endParaRPr>
                    </a:p>
                  </a:txBody>
                  <a:tcPr marL="9681" marR="9681" marT="0" marB="0"/>
                </a:tc>
                <a:extLst>
                  <a:ext uri="{0D108BD9-81ED-4DB2-BD59-A6C34878D82A}">
                    <a16:rowId xmlns:a16="http://schemas.microsoft.com/office/drawing/2014/main" val="964347466"/>
                  </a:ext>
                </a:extLst>
              </a:tr>
              <a:tr h="429519">
                <a:tc>
                  <a:txBody>
                    <a:bodyPr/>
                    <a:lstStyle/>
                    <a:p>
                      <a:pPr>
                        <a:lnSpc>
                          <a:spcPct val="115000"/>
                        </a:lnSpc>
                        <a:spcAft>
                          <a:spcPts val="1000"/>
                        </a:spcAft>
                        <a:buNone/>
                      </a:pPr>
                      <a:r>
                        <a:rPr lang="en-GB" sz="1050">
                          <a:effectLst/>
                        </a:rPr>
                        <a:t>Domestic Abuse Crime</a:t>
                      </a:r>
                      <a:endParaRPr lang="en-GB" sz="1050">
                        <a:effectLst/>
                        <a:latin typeface="Arial" panose="020B0604020202020204" pitchFamily="34" charset="0"/>
                        <a:ea typeface="Calibri" panose="020F0502020204030204" pitchFamily="34" charset="0"/>
                        <a:cs typeface="Arial" panose="020B0604020202020204" pitchFamily="34" charset="0"/>
                      </a:endParaRPr>
                    </a:p>
                  </a:txBody>
                  <a:tcPr marL="9681" marR="9681" marT="0" marB="0"/>
                </a:tc>
                <a:tc>
                  <a:txBody>
                    <a:bodyPr/>
                    <a:lstStyle/>
                    <a:p>
                      <a:pPr>
                        <a:lnSpc>
                          <a:spcPct val="115000"/>
                        </a:lnSpc>
                        <a:spcAft>
                          <a:spcPts val="1000"/>
                        </a:spcAft>
                        <a:buNone/>
                      </a:pPr>
                      <a:r>
                        <a:rPr lang="en-GB" sz="1050">
                          <a:effectLst/>
                        </a:rPr>
                        <a:t>Domestic Abuse Crime is not limited to specific offences. Any police recorded crime can be flagged as Domestic Abuse related and as such would be counted as a ‘Domestic Abuse Crime’.</a:t>
                      </a:r>
                      <a:endParaRPr lang="en-GB" sz="1050">
                        <a:effectLst/>
                        <a:latin typeface="Arial" panose="020B0604020202020204" pitchFamily="34" charset="0"/>
                        <a:ea typeface="Calibri" panose="020F0502020204030204" pitchFamily="34" charset="0"/>
                        <a:cs typeface="Arial" panose="020B0604020202020204" pitchFamily="34" charset="0"/>
                      </a:endParaRPr>
                    </a:p>
                  </a:txBody>
                  <a:tcPr marL="9681" marR="9681" marT="0" marB="0"/>
                </a:tc>
                <a:extLst>
                  <a:ext uri="{0D108BD9-81ED-4DB2-BD59-A6C34878D82A}">
                    <a16:rowId xmlns:a16="http://schemas.microsoft.com/office/drawing/2014/main" val="425545204"/>
                  </a:ext>
                </a:extLst>
              </a:tr>
            </a:tbl>
          </a:graphicData>
        </a:graphic>
      </p:graphicFrame>
      <p:sp>
        <p:nvSpPr>
          <p:cNvPr id="3" name="Action Button: Go Home 2" descr="Button for contents page">
            <a:hlinkClick r:id="rId2" action="ppaction://hlinksldjump" highlightClick="1"/>
            <a:extLst>
              <a:ext uri="{FF2B5EF4-FFF2-40B4-BE49-F238E27FC236}">
                <a16:creationId xmlns:a16="http://schemas.microsoft.com/office/drawing/2014/main" id="{1EE8C671-7624-3C12-DEC8-248BCBD71198}"/>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2694760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564F93-4D81-018A-9583-74CFE893C29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7BF4DC2-CCD3-EBFB-EEE9-1DAF37F6CFC0}"/>
              </a:ext>
            </a:extLst>
          </p:cNvPr>
          <p:cNvSpPr>
            <a:spLocks noGrp="1"/>
          </p:cNvSpPr>
          <p:nvPr>
            <p:ph type="title"/>
          </p:nvPr>
        </p:nvSpPr>
        <p:spPr>
          <a:xfrm>
            <a:off x="276676" y="334736"/>
            <a:ext cx="10515600" cy="1214438"/>
          </a:xfrm>
        </p:spPr>
        <p:txBody>
          <a:bodyPr/>
          <a:lstStyle/>
          <a:p>
            <a:r>
              <a:rPr lang="en-GB"/>
              <a:t>11. Glossary</a:t>
            </a:r>
          </a:p>
        </p:txBody>
      </p:sp>
      <p:graphicFrame>
        <p:nvGraphicFramePr>
          <p:cNvPr id="4" name="Table 3">
            <a:extLst>
              <a:ext uri="{FF2B5EF4-FFF2-40B4-BE49-F238E27FC236}">
                <a16:creationId xmlns:a16="http://schemas.microsoft.com/office/drawing/2014/main" id="{21142F7F-5912-C57E-4B46-3502F8609B73}"/>
              </a:ext>
            </a:extLst>
          </p:cNvPr>
          <p:cNvGraphicFramePr>
            <a:graphicFrameLocks noGrp="1"/>
          </p:cNvGraphicFramePr>
          <p:nvPr>
            <p:extLst>
              <p:ext uri="{D42A27DB-BD31-4B8C-83A1-F6EECF244321}">
                <p14:modId xmlns:p14="http://schemas.microsoft.com/office/powerpoint/2010/main" val="162813447"/>
              </p:ext>
            </p:extLst>
          </p:nvPr>
        </p:nvGraphicFramePr>
        <p:xfrm>
          <a:off x="276676" y="1214097"/>
          <a:ext cx="11638647" cy="4965596"/>
        </p:xfrm>
        <a:graphic>
          <a:graphicData uri="http://schemas.openxmlformats.org/drawingml/2006/table">
            <a:tbl>
              <a:tblPr firstRow="1" bandRow="1">
                <a:tableStyleId>{5C22544A-7EE6-4342-B048-85BDC9FD1C3A}</a:tableStyleId>
              </a:tblPr>
              <a:tblGrid>
                <a:gridCol w="2074519">
                  <a:extLst>
                    <a:ext uri="{9D8B030D-6E8A-4147-A177-3AD203B41FA5}">
                      <a16:colId xmlns:a16="http://schemas.microsoft.com/office/drawing/2014/main" val="2182992523"/>
                    </a:ext>
                  </a:extLst>
                </a:gridCol>
                <a:gridCol w="9564128">
                  <a:extLst>
                    <a:ext uri="{9D8B030D-6E8A-4147-A177-3AD203B41FA5}">
                      <a16:colId xmlns:a16="http://schemas.microsoft.com/office/drawing/2014/main" val="391341905"/>
                    </a:ext>
                  </a:extLst>
                </a:gridCol>
              </a:tblGrid>
              <a:tr h="223940">
                <a:tc>
                  <a:txBody>
                    <a:bodyPr/>
                    <a:lstStyle/>
                    <a:p>
                      <a:pPr>
                        <a:lnSpc>
                          <a:spcPct val="115000"/>
                        </a:lnSpc>
                        <a:spcAft>
                          <a:spcPts val="1000"/>
                        </a:spcAft>
                        <a:buNone/>
                      </a:pPr>
                      <a:r>
                        <a:rPr lang="en-GB" sz="1200">
                          <a:effectLst/>
                        </a:rPr>
                        <a:t>Term/acronym</a:t>
                      </a:r>
                      <a:endParaRPr lang="en-GB" sz="1200">
                        <a:effectLst/>
                        <a:latin typeface="Arial" panose="020B0604020202020204" pitchFamily="34" charset="0"/>
                        <a:ea typeface="Calibri" panose="020F0502020204030204" pitchFamily="34" charset="0"/>
                        <a:cs typeface="Arial" panose="020B0604020202020204" pitchFamily="34" charset="0"/>
                      </a:endParaRPr>
                    </a:p>
                  </a:txBody>
                  <a:tcPr marL="9681" marR="9681" marT="0" marB="0"/>
                </a:tc>
                <a:tc>
                  <a:txBody>
                    <a:bodyPr/>
                    <a:lstStyle/>
                    <a:p>
                      <a:pPr>
                        <a:lnSpc>
                          <a:spcPct val="115000"/>
                        </a:lnSpc>
                        <a:spcAft>
                          <a:spcPts val="1000"/>
                        </a:spcAft>
                        <a:buNone/>
                      </a:pPr>
                      <a:r>
                        <a:rPr lang="en-GB" sz="1200">
                          <a:effectLst/>
                        </a:rPr>
                        <a:t>Definition</a:t>
                      </a:r>
                      <a:endParaRPr lang="en-GB" sz="1200">
                        <a:effectLst/>
                        <a:latin typeface="Arial" panose="020B0604020202020204" pitchFamily="34" charset="0"/>
                        <a:ea typeface="Calibri" panose="020F0502020204030204" pitchFamily="34" charset="0"/>
                        <a:cs typeface="Arial" panose="020B0604020202020204" pitchFamily="34" charset="0"/>
                      </a:endParaRPr>
                    </a:p>
                  </a:txBody>
                  <a:tcPr marL="9681" marR="9681" marT="0" marB="0"/>
                </a:tc>
                <a:extLst>
                  <a:ext uri="{0D108BD9-81ED-4DB2-BD59-A6C34878D82A}">
                    <a16:rowId xmlns:a16="http://schemas.microsoft.com/office/drawing/2014/main" val="726837348"/>
                  </a:ext>
                </a:extLst>
              </a:tr>
              <a:tr h="462952">
                <a:tc>
                  <a:txBody>
                    <a:bodyPr/>
                    <a:lstStyle/>
                    <a:p>
                      <a:pPr>
                        <a:lnSpc>
                          <a:spcPct val="115000"/>
                        </a:lnSpc>
                        <a:spcAft>
                          <a:spcPts val="1000"/>
                        </a:spcAft>
                        <a:buNone/>
                      </a:pPr>
                      <a:r>
                        <a:rPr lang="en-GB" sz="1050">
                          <a:effectLst/>
                        </a:rPr>
                        <a:t>Domestic Abuse Incident</a:t>
                      </a:r>
                      <a:endParaRPr lang="en-GB" sz="1050">
                        <a:effectLst/>
                        <a:latin typeface="Arial" panose="020B0604020202020204" pitchFamily="34" charset="0"/>
                        <a:ea typeface="Calibri" panose="020F0502020204030204" pitchFamily="34" charset="0"/>
                        <a:cs typeface="Arial" panose="020B0604020202020204" pitchFamily="34" charset="0"/>
                      </a:endParaRPr>
                    </a:p>
                  </a:txBody>
                  <a:tcPr marL="9681" marR="9681" marT="0" marB="0"/>
                </a:tc>
                <a:tc>
                  <a:txBody>
                    <a:bodyPr/>
                    <a:lstStyle/>
                    <a:p>
                      <a:pPr>
                        <a:lnSpc>
                          <a:spcPct val="115000"/>
                        </a:lnSpc>
                        <a:spcAft>
                          <a:spcPts val="1000"/>
                        </a:spcAft>
                        <a:buNone/>
                      </a:pPr>
                      <a:r>
                        <a:rPr lang="en-GB" sz="1050">
                          <a:effectLst/>
                        </a:rPr>
                        <a:t>“A (police recorded) report of a domestic incident, which occurs in either a public or private place.” Recording such incidents enables data to capture those incidents where the circumstances do not amount to a notifiable crime i.e., not all domestic abuse incidents result in a crime being recorded.” (Home Office, 2011, p. 19)</a:t>
                      </a:r>
                      <a:endParaRPr lang="en-GB" sz="1050">
                        <a:effectLst/>
                        <a:latin typeface="Arial" panose="020B0604020202020204" pitchFamily="34" charset="0"/>
                        <a:ea typeface="Calibri" panose="020F0502020204030204" pitchFamily="34" charset="0"/>
                        <a:cs typeface="Arial" panose="020B0604020202020204" pitchFamily="34" charset="0"/>
                      </a:endParaRPr>
                    </a:p>
                  </a:txBody>
                  <a:tcPr marL="9681" marR="9681" marT="0" marB="0"/>
                </a:tc>
                <a:extLst>
                  <a:ext uri="{0D108BD9-81ED-4DB2-BD59-A6C34878D82A}">
                    <a16:rowId xmlns:a16="http://schemas.microsoft.com/office/drawing/2014/main" val="3399320575"/>
                  </a:ext>
                </a:extLst>
              </a:tr>
              <a:tr h="144380">
                <a:tc>
                  <a:txBody>
                    <a:bodyPr/>
                    <a:lstStyle/>
                    <a:p>
                      <a:pPr>
                        <a:lnSpc>
                          <a:spcPct val="115000"/>
                        </a:lnSpc>
                        <a:spcAft>
                          <a:spcPts val="1000"/>
                        </a:spcAft>
                        <a:buNone/>
                      </a:pPr>
                      <a:r>
                        <a:rPr lang="en-GB" sz="1050">
                          <a:effectLst/>
                        </a:rPr>
                        <a:t>ED</a:t>
                      </a:r>
                      <a:endParaRPr lang="en-GB" sz="1050">
                        <a:effectLst/>
                        <a:latin typeface="Arial" panose="020B0604020202020204" pitchFamily="34" charset="0"/>
                        <a:ea typeface="Calibri" panose="020F0502020204030204" pitchFamily="34" charset="0"/>
                        <a:cs typeface="Arial" panose="020B0604020202020204" pitchFamily="34" charset="0"/>
                      </a:endParaRPr>
                    </a:p>
                  </a:txBody>
                  <a:tcPr marL="9681" marR="9681" marT="0" marB="0"/>
                </a:tc>
                <a:tc>
                  <a:txBody>
                    <a:bodyPr/>
                    <a:lstStyle/>
                    <a:p>
                      <a:pPr>
                        <a:lnSpc>
                          <a:spcPct val="115000"/>
                        </a:lnSpc>
                        <a:spcAft>
                          <a:spcPts val="1000"/>
                        </a:spcAft>
                        <a:buNone/>
                      </a:pPr>
                      <a:r>
                        <a:rPr lang="en-GB" sz="1050">
                          <a:effectLst/>
                        </a:rPr>
                        <a:t>Emergency Department</a:t>
                      </a:r>
                      <a:endParaRPr lang="en-GB" sz="1050">
                        <a:effectLst/>
                        <a:latin typeface="Arial" panose="020B0604020202020204" pitchFamily="34" charset="0"/>
                        <a:ea typeface="Calibri" panose="020F0502020204030204" pitchFamily="34" charset="0"/>
                        <a:cs typeface="Arial" panose="020B0604020202020204" pitchFamily="34" charset="0"/>
                      </a:endParaRPr>
                    </a:p>
                  </a:txBody>
                  <a:tcPr marL="9681" marR="9681" marT="0" marB="0"/>
                </a:tc>
                <a:extLst>
                  <a:ext uri="{0D108BD9-81ED-4DB2-BD59-A6C34878D82A}">
                    <a16:rowId xmlns:a16="http://schemas.microsoft.com/office/drawing/2014/main" val="3793511581"/>
                  </a:ext>
                </a:extLst>
              </a:tr>
              <a:tr h="179328">
                <a:tc>
                  <a:txBody>
                    <a:bodyPr/>
                    <a:lstStyle/>
                    <a:p>
                      <a:pPr>
                        <a:lnSpc>
                          <a:spcPct val="115000"/>
                        </a:lnSpc>
                        <a:spcAft>
                          <a:spcPts val="1000"/>
                        </a:spcAft>
                        <a:buNone/>
                      </a:pPr>
                      <a:r>
                        <a:rPr lang="en-GB" sz="1050">
                          <a:effectLst/>
                          <a:latin typeface="Arial" panose="020B0604020202020204" pitchFamily="34" charset="0"/>
                          <a:ea typeface="Calibri" panose="020F0502020204030204" pitchFamily="34" charset="0"/>
                          <a:cs typeface="Arial" panose="020B0604020202020204" pitchFamily="34" charset="0"/>
                        </a:rPr>
                        <a:t>FTE</a:t>
                      </a:r>
                    </a:p>
                  </a:txBody>
                  <a:tcPr marL="9681" marR="9681" marT="0" marB="0"/>
                </a:tc>
                <a:tc>
                  <a:txBody>
                    <a:bodyPr/>
                    <a:lstStyle/>
                    <a:p>
                      <a:pPr>
                        <a:lnSpc>
                          <a:spcPct val="115000"/>
                        </a:lnSpc>
                        <a:spcAft>
                          <a:spcPts val="1000"/>
                        </a:spcAft>
                        <a:buNone/>
                      </a:pPr>
                      <a:r>
                        <a:rPr lang="en-GB" sz="1050">
                          <a:effectLst/>
                          <a:latin typeface="Arial" panose="020B0604020202020204" pitchFamily="34" charset="0"/>
                          <a:ea typeface="Calibri" panose="020F0502020204030204" pitchFamily="34" charset="0"/>
                          <a:cs typeface="Arial" panose="020B0604020202020204" pitchFamily="34" charset="0"/>
                        </a:rPr>
                        <a:t>First Time Entrant</a:t>
                      </a:r>
                    </a:p>
                  </a:txBody>
                  <a:tcPr marL="9681" marR="9681" marT="0" marB="0"/>
                </a:tc>
                <a:extLst>
                  <a:ext uri="{0D108BD9-81ED-4DB2-BD59-A6C34878D82A}">
                    <a16:rowId xmlns:a16="http://schemas.microsoft.com/office/drawing/2014/main" val="1963773661"/>
                  </a:ext>
                </a:extLst>
              </a:tr>
              <a:tr h="553332">
                <a:tc>
                  <a:txBody>
                    <a:bodyPr/>
                    <a:lstStyle/>
                    <a:p>
                      <a:pPr>
                        <a:lnSpc>
                          <a:spcPct val="115000"/>
                        </a:lnSpc>
                        <a:spcAft>
                          <a:spcPts val="1000"/>
                        </a:spcAft>
                        <a:buNone/>
                      </a:pPr>
                      <a:r>
                        <a:rPr lang="en-GB" sz="1050">
                          <a:effectLst/>
                        </a:rPr>
                        <a:t>Hate Crime</a:t>
                      </a:r>
                      <a:endParaRPr lang="en-GB" sz="1050">
                        <a:effectLst/>
                        <a:latin typeface="Arial" panose="020B0604020202020204" pitchFamily="34" charset="0"/>
                        <a:ea typeface="Calibri" panose="020F0502020204030204" pitchFamily="34" charset="0"/>
                        <a:cs typeface="Arial" panose="020B0604020202020204" pitchFamily="34" charset="0"/>
                      </a:endParaRPr>
                    </a:p>
                  </a:txBody>
                  <a:tcPr marL="9681" marR="9681" marT="0" marB="0"/>
                </a:tc>
                <a:tc>
                  <a:txBody>
                    <a:bodyPr/>
                    <a:lstStyle/>
                    <a:p>
                      <a:pPr>
                        <a:lnSpc>
                          <a:spcPct val="115000"/>
                        </a:lnSpc>
                        <a:spcAft>
                          <a:spcPts val="1000"/>
                        </a:spcAft>
                        <a:buNone/>
                      </a:pPr>
                      <a:r>
                        <a:rPr lang="en-GB" sz="1050">
                          <a:effectLst/>
                        </a:rPr>
                        <a:t>“A hate crime is any criminal offence which is perceived by the victim, or anybody else, to be motivated by hostility or prejudice towards someone’s: race, religion, sexual orientation, transgender identity, disability. These aspects are known as ‘protected characteristics’. A hate crime can include verbal abuse, intimidation, threats, harassment, assault and damage to property. A hate incident is behaviour which isn’t a crime but which is perceived by the victim, or anybody else, to be motivated by hostility or prejudice based on the 5 protected characteristics.” (HM Government)</a:t>
                      </a:r>
                      <a:endParaRPr lang="en-GB" sz="1050">
                        <a:effectLst/>
                        <a:latin typeface="Arial" panose="020B0604020202020204" pitchFamily="34" charset="0"/>
                        <a:ea typeface="Calibri" panose="020F0502020204030204" pitchFamily="34" charset="0"/>
                        <a:cs typeface="Arial" panose="020B0604020202020204" pitchFamily="34" charset="0"/>
                      </a:endParaRPr>
                    </a:p>
                  </a:txBody>
                  <a:tcPr marL="9681" marR="9681" marT="0" marB="0"/>
                </a:tc>
                <a:extLst>
                  <a:ext uri="{0D108BD9-81ED-4DB2-BD59-A6C34878D82A}">
                    <a16:rowId xmlns:a16="http://schemas.microsoft.com/office/drawing/2014/main" val="2211685148"/>
                  </a:ext>
                </a:extLst>
              </a:tr>
              <a:tr h="223940">
                <a:tc>
                  <a:txBody>
                    <a:bodyPr/>
                    <a:lstStyle/>
                    <a:p>
                      <a:pPr>
                        <a:lnSpc>
                          <a:spcPct val="115000"/>
                        </a:lnSpc>
                        <a:spcAft>
                          <a:spcPts val="1000"/>
                        </a:spcAft>
                        <a:buNone/>
                      </a:pPr>
                      <a:r>
                        <a:rPr lang="en-GB" sz="1050">
                          <a:effectLst/>
                        </a:rPr>
                        <a:t>HMICFRS</a:t>
                      </a:r>
                      <a:endParaRPr lang="en-GB" sz="1050">
                        <a:effectLst/>
                        <a:latin typeface="Arial" panose="020B0604020202020204" pitchFamily="34" charset="0"/>
                        <a:ea typeface="Calibri" panose="020F0502020204030204" pitchFamily="34" charset="0"/>
                        <a:cs typeface="Arial" panose="020B0604020202020204" pitchFamily="34" charset="0"/>
                      </a:endParaRPr>
                    </a:p>
                  </a:txBody>
                  <a:tcPr marL="9681" marR="9681" marT="0" marB="0"/>
                </a:tc>
                <a:tc>
                  <a:txBody>
                    <a:bodyPr/>
                    <a:lstStyle/>
                    <a:p>
                      <a:pPr>
                        <a:lnSpc>
                          <a:spcPct val="115000"/>
                        </a:lnSpc>
                        <a:spcAft>
                          <a:spcPts val="1000"/>
                        </a:spcAft>
                        <a:buNone/>
                      </a:pPr>
                      <a:r>
                        <a:rPr lang="en-GB" sz="1050">
                          <a:effectLst/>
                        </a:rPr>
                        <a:t>Her Majesty’s Inspectorate of Constabulary and Fire &amp; Rescue Services</a:t>
                      </a:r>
                      <a:endParaRPr lang="en-GB" sz="1050">
                        <a:effectLst/>
                        <a:latin typeface="Arial" panose="020B0604020202020204" pitchFamily="34" charset="0"/>
                        <a:ea typeface="Calibri" panose="020F0502020204030204" pitchFamily="34" charset="0"/>
                        <a:cs typeface="Arial" panose="020B0604020202020204" pitchFamily="34" charset="0"/>
                      </a:endParaRPr>
                    </a:p>
                  </a:txBody>
                  <a:tcPr marL="9681" marR="9681" marT="0" marB="0"/>
                </a:tc>
                <a:extLst>
                  <a:ext uri="{0D108BD9-81ED-4DB2-BD59-A6C34878D82A}">
                    <a16:rowId xmlns:a16="http://schemas.microsoft.com/office/drawing/2014/main" val="2247817107"/>
                  </a:ext>
                </a:extLst>
              </a:tr>
              <a:tr h="786020">
                <a:tc>
                  <a:txBody>
                    <a:bodyPr/>
                    <a:lstStyle/>
                    <a:p>
                      <a:pPr>
                        <a:lnSpc>
                          <a:spcPct val="115000"/>
                        </a:lnSpc>
                        <a:spcAft>
                          <a:spcPts val="1000"/>
                        </a:spcAft>
                        <a:buNone/>
                      </a:pPr>
                      <a:r>
                        <a:rPr lang="en-GB" sz="1050">
                          <a:effectLst/>
                        </a:rPr>
                        <a:t>Modern Slavery</a:t>
                      </a:r>
                      <a:endParaRPr lang="en-GB" sz="1050">
                        <a:effectLst/>
                        <a:latin typeface="Arial" panose="020B0604020202020204" pitchFamily="34" charset="0"/>
                        <a:ea typeface="Calibri" panose="020F0502020204030204" pitchFamily="34" charset="0"/>
                        <a:cs typeface="Arial" panose="020B0604020202020204" pitchFamily="34" charset="0"/>
                      </a:endParaRPr>
                    </a:p>
                  </a:txBody>
                  <a:tcPr marL="9681" marR="9681" marT="0" marB="0"/>
                </a:tc>
                <a:tc>
                  <a:txBody>
                    <a:bodyPr/>
                    <a:lstStyle/>
                    <a:p>
                      <a:pPr>
                        <a:lnSpc>
                          <a:spcPct val="115000"/>
                        </a:lnSpc>
                        <a:spcAft>
                          <a:spcPts val="1000"/>
                        </a:spcAft>
                        <a:buNone/>
                      </a:pPr>
                      <a:r>
                        <a:rPr lang="en-GB" sz="1050">
                          <a:effectLst/>
                        </a:rPr>
                        <a:t>“Modern slavery is a complex crime that covers all forms of slavery, trafficking and exploitation. Trafficking includes transporting, recruiting or harbouring an individual with a view to them being exploited. Modern slavery crimes may involve, or take place alongside, a wide range of abuses and other criminal offences such as grievous bodily harm, assault, rape or child sexual abuse. Victims of modern slavery can be men, women and children of any age across the world. There is an assumption that victims of modern slavery are often trafficked to the UK from other countries, but residents of the UK are also among the victims that are exploited in the UK and other countries.” (ONS, 2020)</a:t>
                      </a:r>
                      <a:endParaRPr lang="en-GB" sz="1050">
                        <a:effectLst/>
                        <a:latin typeface="Arial" panose="020B0604020202020204" pitchFamily="34" charset="0"/>
                        <a:ea typeface="Calibri" panose="020F0502020204030204" pitchFamily="34" charset="0"/>
                        <a:cs typeface="Arial" panose="020B0604020202020204" pitchFamily="34" charset="0"/>
                      </a:endParaRPr>
                    </a:p>
                  </a:txBody>
                  <a:tcPr marL="9681" marR="9681" marT="0" marB="0"/>
                </a:tc>
                <a:extLst>
                  <a:ext uri="{0D108BD9-81ED-4DB2-BD59-A6C34878D82A}">
                    <a16:rowId xmlns:a16="http://schemas.microsoft.com/office/drawing/2014/main" val="1968590506"/>
                  </a:ext>
                </a:extLst>
              </a:tr>
              <a:tr h="571876">
                <a:tc>
                  <a:txBody>
                    <a:bodyPr/>
                    <a:lstStyle/>
                    <a:p>
                      <a:pPr>
                        <a:lnSpc>
                          <a:spcPct val="115000"/>
                        </a:lnSpc>
                        <a:spcAft>
                          <a:spcPts val="1000"/>
                        </a:spcAft>
                        <a:buNone/>
                      </a:pPr>
                      <a:r>
                        <a:rPr lang="en-GB" sz="1050">
                          <a:effectLst/>
                        </a:rPr>
                        <a:t>National Referral Mechanism (for Modern slavery) (NRM)</a:t>
                      </a:r>
                      <a:endParaRPr lang="en-GB" sz="1050">
                        <a:effectLst/>
                        <a:latin typeface="Arial" panose="020B0604020202020204" pitchFamily="34" charset="0"/>
                        <a:ea typeface="Calibri" panose="020F0502020204030204" pitchFamily="34" charset="0"/>
                        <a:cs typeface="Arial" panose="020B0604020202020204" pitchFamily="34" charset="0"/>
                      </a:endParaRPr>
                    </a:p>
                  </a:txBody>
                  <a:tcPr marL="9681" marR="9681" marT="0" marB="0"/>
                </a:tc>
                <a:tc>
                  <a:txBody>
                    <a:bodyPr/>
                    <a:lstStyle/>
                    <a:p>
                      <a:pPr>
                        <a:lnSpc>
                          <a:spcPct val="115000"/>
                        </a:lnSpc>
                        <a:spcAft>
                          <a:spcPts val="1000"/>
                        </a:spcAft>
                        <a:buNone/>
                      </a:pPr>
                      <a:r>
                        <a:rPr lang="en-GB" sz="1050">
                          <a:effectLst/>
                        </a:rPr>
                        <a:t>“The National Referral Mechanism (NRM) is a framework for identifying and referring potential victims of modern slavery and ensuring they receive the appropriate support”. Only staff at designated first responder organisations can make online NRM or Duty to Notify (DtN) referral. An NRM referral is made for those under 18, and for adults who have consented to be referred. A DtN referral is for those who have not consented to a NRM referral (Home Office; UK Visas and Immigration, 2022)</a:t>
                      </a:r>
                      <a:endParaRPr lang="en-GB" sz="1050">
                        <a:effectLst/>
                        <a:latin typeface="Arial" panose="020B0604020202020204" pitchFamily="34" charset="0"/>
                        <a:ea typeface="Calibri" panose="020F0502020204030204" pitchFamily="34" charset="0"/>
                        <a:cs typeface="Arial" panose="020B0604020202020204" pitchFamily="34" charset="0"/>
                      </a:endParaRPr>
                    </a:p>
                  </a:txBody>
                  <a:tcPr marL="9681" marR="9681" marT="0" marB="0"/>
                </a:tc>
                <a:extLst>
                  <a:ext uri="{0D108BD9-81ED-4DB2-BD59-A6C34878D82A}">
                    <a16:rowId xmlns:a16="http://schemas.microsoft.com/office/drawing/2014/main" val="3618317520"/>
                  </a:ext>
                </a:extLst>
              </a:tr>
              <a:tr h="223940">
                <a:tc>
                  <a:txBody>
                    <a:bodyPr/>
                    <a:lstStyle/>
                    <a:p>
                      <a:pPr>
                        <a:lnSpc>
                          <a:spcPct val="115000"/>
                        </a:lnSpc>
                        <a:spcAft>
                          <a:spcPts val="1000"/>
                        </a:spcAft>
                        <a:buNone/>
                      </a:pPr>
                      <a:r>
                        <a:rPr lang="en-GB" sz="1050">
                          <a:effectLst/>
                        </a:rPr>
                        <a:t>ONS</a:t>
                      </a:r>
                      <a:endParaRPr lang="en-GB" sz="1050">
                        <a:effectLst/>
                        <a:latin typeface="Arial" panose="020B0604020202020204" pitchFamily="34" charset="0"/>
                        <a:ea typeface="Calibri" panose="020F0502020204030204" pitchFamily="34" charset="0"/>
                        <a:cs typeface="Arial" panose="020B0604020202020204" pitchFamily="34" charset="0"/>
                      </a:endParaRPr>
                    </a:p>
                  </a:txBody>
                  <a:tcPr marL="9681" marR="9681" marT="0" marB="0"/>
                </a:tc>
                <a:tc>
                  <a:txBody>
                    <a:bodyPr/>
                    <a:lstStyle/>
                    <a:p>
                      <a:pPr>
                        <a:lnSpc>
                          <a:spcPct val="115000"/>
                        </a:lnSpc>
                        <a:spcAft>
                          <a:spcPts val="1000"/>
                        </a:spcAft>
                        <a:buNone/>
                      </a:pPr>
                      <a:r>
                        <a:rPr lang="en-GB" sz="1050">
                          <a:effectLst/>
                        </a:rPr>
                        <a:t>Office for National Statistics</a:t>
                      </a:r>
                      <a:endParaRPr lang="en-GB" sz="1050">
                        <a:effectLst/>
                        <a:latin typeface="Arial" panose="020B0604020202020204" pitchFamily="34" charset="0"/>
                        <a:ea typeface="Calibri" panose="020F0502020204030204" pitchFamily="34" charset="0"/>
                        <a:cs typeface="Arial" panose="020B0604020202020204" pitchFamily="34" charset="0"/>
                      </a:endParaRPr>
                    </a:p>
                  </a:txBody>
                  <a:tcPr marL="9681" marR="9681" marT="0" marB="0"/>
                </a:tc>
                <a:extLst>
                  <a:ext uri="{0D108BD9-81ED-4DB2-BD59-A6C34878D82A}">
                    <a16:rowId xmlns:a16="http://schemas.microsoft.com/office/drawing/2014/main" val="54910602"/>
                  </a:ext>
                </a:extLst>
              </a:tr>
              <a:tr h="223940">
                <a:tc>
                  <a:txBody>
                    <a:bodyPr/>
                    <a:lstStyle/>
                    <a:p>
                      <a:pPr>
                        <a:lnSpc>
                          <a:spcPct val="115000"/>
                        </a:lnSpc>
                        <a:spcAft>
                          <a:spcPts val="1000"/>
                        </a:spcAft>
                        <a:buNone/>
                      </a:pPr>
                      <a:r>
                        <a:rPr lang="en-GB" sz="1050">
                          <a:effectLst/>
                          <a:latin typeface="Arial" panose="020B0604020202020204" pitchFamily="34" charset="0"/>
                          <a:ea typeface="Calibri" panose="020F0502020204030204" pitchFamily="34" charset="0"/>
                          <a:cs typeface="Arial" panose="020B0604020202020204" pitchFamily="34" charset="0"/>
                        </a:rPr>
                        <a:t>OOCR</a:t>
                      </a:r>
                    </a:p>
                  </a:txBody>
                  <a:tcPr marL="9681" marR="9681" marT="0" marB="0"/>
                </a:tc>
                <a:tc>
                  <a:txBody>
                    <a:bodyPr/>
                    <a:lstStyle/>
                    <a:p>
                      <a:pPr>
                        <a:lnSpc>
                          <a:spcPct val="115000"/>
                        </a:lnSpc>
                        <a:spcAft>
                          <a:spcPts val="1000"/>
                        </a:spcAft>
                        <a:buNone/>
                      </a:pPr>
                      <a:r>
                        <a:rPr lang="en-GB" sz="1050">
                          <a:effectLst/>
                          <a:latin typeface="Arial" panose="020B0604020202020204" pitchFamily="34" charset="0"/>
                          <a:ea typeface="Calibri" panose="020F0502020204030204" pitchFamily="34" charset="0"/>
                          <a:cs typeface="Arial" panose="020B0604020202020204" pitchFamily="34" charset="0"/>
                        </a:rPr>
                        <a:t>Out of Court Resolution</a:t>
                      </a:r>
                    </a:p>
                  </a:txBody>
                  <a:tcPr marL="9681" marR="9681" marT="0" marB="0"/>
                </a:tc>
                <a:extLst>
                  <a:ext uri="{0D108BD9-81ED-4DB2-BD59-A6C34878D82A}">
                    <a16:rowId xmlns:a16="http://schemas.microsoft.com/office/drawing/2014/main" val="2267648226"/>
                  </a:ext>
                </a:extLst>
              </a:tr>
              <a:tr h="223940">
                <a:tc>
                  <a:txBody>
                    <a:bodyPr/>
                    <a:lstStyle/>
                    <a:p>
                      <a:pPr>
                        <a:lnSpc>
                          <a:spcPct val="115000"/>
                        </a:lnSpc>
                        <a:spcAft>
                          <a:spcPts val="1000"/>
                        </a:spcAft>
                        <a:buNone/>
                      </a:pPr>
                      <a:r>
                        <a:rPr lang="en-GB" sz="1050">
                          <a:effectLst/>
                        </a:rPr>
                        <a:t>PIT</a:t>
                      </a:r>
                      <a:endParaRPr lang="en-GB" sz="1050">
                        <a:effectLst/>
                        <a:latin typeface="Arial" panose="020B0604020202020204" pitchFamily="34" charset="0"/>
                        <a:ea typeface="Calibri" panose="020F0502020204030204" pitchFamily="34" charset="0"/>
                        <a:cs typeface="Arial" panose="020B0604020202020204" pitchFamily="34" charset="0"/>
                      </a:endParaRPr>
                    </a:p>
                  </a:txBody>
                  <a:tcPr marL="9681" marR="9681" marT="0" marB="0"/>
                </a:tc>
                <a:tc>
                  <a:txBody>
                    <a:bodyPr/>
                    <a:lstStyle/>
                    <a:p>
                      <a:pPr>
                        <a:lnSpc>
                          <a:spcPct val="115000"/>
                        </a:lnSpc>
                        <a:spcAft>
                          <a:spcPts val="1000"/>
                        </a:spcAft>
                        <a:buNone/>
                      </a:pPr>
                      <a:r>
                        <a:rPr lang="en-GB" sz="1050">
                          <a:effectLst/>
                        </a:rPr>
                        <a:t>Policy and Insight Team (formerly the Cambridgeshire Research Group)</a:t>
                      </a:r>
                      <a:endParaRPr lang="en-GB" sz="1050">
                        <a:effectLst/>
                        <a:latin typeface="Arial" panose="020B0604020202020204" pitchFamily="34" charset="0"/>
                        <a:ea typeface="Calibri" panose="020F0502020204030204" pitchFamily="34" charset="0"/>
                        <a:cs typeface="Arial" panose="020B0604020202020204" pitchFamily="34" charset="0"/>
                      </a:endParaRPr>
                    </a:p>
                  </a:txBody>
                  <a:tcPr marL="9681" marR="9681" marT="0" marB="0"/>
                </a:tc>
                <a:extLst>
                  <a:ext uri="{0D108BD9-81ED-4DB2-BD59-A6C34878D82A}">
                    <a16:rowId xmlns:a16="http://schemas.microsoft.com/office/drawing/2014/main" val="2969083725"/>
                  </a:ext>
                </a:extLst>
              </a:tr>
              <a:tr h="223940">
                <a:tc>
                  <a:txBody>
                    <a:bodyPr/>
                    <a:lstStyle/>
                    <a:p>
                      <a:pPr>
                        <a:lnSpc>
                          <a:spcPct val="115000"/>
                        </a:lnSpc>
                        <a:spcAft>
                          <a:spcPts val="1000"/>
                        </a:spcAft>
                        <a:buNone/>
                      </a:pPr>
                      <a:r>
                        <a:rPr lang="en-GB" sz="1050">
                          <a:effectLst/>
                        </a:rPr>
                        <a:t>Ward</a:t>
                      </a:r>
                      <a:endParaRPr lang="en-GB" sz="1050">
                        <a:effectLst/>
                        <a:latin typeface="Arial" panose="020B0604020202020204" pitchFamily="34" charset="0"/>
                        <a:ea typeface="Calibri" panose="020F0502020204030204" pitchFamily="34" charset="0"/>
                        <a:cs typeface="Arial" panose="020B0604020202020204" pitchFamily="34" charset="0"/>
                      </a:endParaRPr>
                    </a:p>
                  </a:txBody>
                  <a:tcPr marL="9681" marR="9681" marT="0" marB="0"/>
                </a:tc>
                <a:tc>
                  <a:txBody>
                    <a:bodyPr/>
                    <a:lstStyle/>
                    <a:p>
                      <a:pPr>
                        <a:lnSpc>
                          <a:spcPct val="115000"/>
                        </a:lnSpc>
                        <a:spcAft>
                          <a:spcPts val="1000"/>
                        </a:spcAft>
                        <a:buNone/>
                      </a:pPr>
                      <a:r>
                        <a:rPr lang="en-GB" sz="1050">
                          <a:effectLst/>
                        </a:rPr>
                        <a:t>Wards (or electoral wards), are geographical areas used to elect local authority councillors (ONS, 2023c).</a:t>
                      </a:r>
                      <a:endParaRPr lang="en-GB" sz="1050">
                        <a:effectLst/>
                        <a:latin typeface="Arial" panose="020B0604020202020204" pitchFamily="34" charset="0"/>
                        <a:ea typeface="Calibri" panose="020F0502020204030204" pitchFamily="34" charset="0"/>
                        <a:cs typeface="Arial" panose="020B0604020202020204" pitchFamily="34" charset="0"/>
                      </a:endParaRPr>
                    </a:p>
                  </a:txBody>
                  <a:tcPr marL="9681" marR="9681" marT="0" marB="0"/>
                </a:tc>
                <a:extLst>
                  <a:ext uri="{0D108BD9-81ED-4DB2-BD59-A6C34878D82A}">
                    <a16:rowId xmlns:a16="http://schemas.microsoft.com/office/drawing/2014/main" val="4161692577"/>
                  </a:ext>
                </a:extLst>
              </a:tr>
              <a:tr h="59996">
                <a:tc>
                  <a:txBody>
                    <a:bodyPr/>
                    <a:lstStyle/>
                    <a:p>
                      <a:pPr>
                        <a:lnSpc>
                          <a:spcPct val="115000"/>
                        </a:lnSpc>
                        <a:spcAft>
                          <a:spcPts val="1000"/>
                        </a:spcAft>
                        <a:buNone/>
                      </a:pPr>
                      <a:r>
                        <a:rPr lang="en-GB" sz="1050">
                          <a:effectLst/>
                        </a:rPr>
                        <a:t>YE</a:t>
                      </a:r>
                      <a:endParaRPr lang="en-GB" sz="1050">
                        <a:effectLst/>
                        <a:latin typeface="Arial" panose="020B0604020202020204" pitchFamily="34" charset="0"/>
                        <a:ea typeface="Calibri" panose="020F0502020204030204" pitchFamily="34" charset="0"/>
                        <a:cs typeface="Arial" panose="020B0604020202020204" pitchFamily="34" charset="0"/>
                      </a:endParaRPr>
                    </a:p>
                  </a:txBody>
                  <a:tcPr marL="9681" marR="9681" marT="0" marB="0"/>
                </a:tc>
                <a:tc>
                  <a:txBody>
                    <a:bodyPr/>
                    <a:lstStyle/>
                    <a:p>
                      <a:pPr>
                        <a:lnSpc>
                          <a:spcPct val="115000"/>
                        </a:lnSpc>
                        <a:spcAft>
                          <a:spcPts val="1000"/>
                        </a:spcAft>
                        <a:buNone/>
                      </a:pPr>
                      <a:r>
                        <a:rPr lang="en-GB" sz="1050">
                          <a:effectLst/>
                        </a:rPr>
                        <a:t>YE</a:t>
                      </a:r>
                      <a:endParaRPr lang="en-GB" sz="1050">
                        <a:effectLst/>
                        <a:latin typeface="Arial" panose="020B0604020202020204" pitchFamily="34" charset="0"/>
                        <a:ea typeface="Calibri" panose="020F0502020204030204" pitchFamily="34" charset="0"/>
                        <a:cs typeface="Arial" panose="020B0604020202020204" pitchFamily="34" charset="0"/>
                      </a:endParaRPr>
                    </a:p>
                  </a:txBody>
                  <a:tcPr marL="9681" marR="9681" marT="0" marB="0"/>
                </a:tc>
                <a:extLst>
                  <a:ext uri="{0D108BD9-81ED-4DB2-BD59-A6C34878D82A}">
                    <a16:rowId xmlns:a16="http://schemas.microsoft.com/office/drawing/2014/main" val="1135971279"/>
                  </a:ext>
                </a:extLst>
              </a:tr>
              <a:tr h="223940">
                <a:tc>
                  <a:txBody>
                    <a:bodyPr/>
                    <a:lstStyle/>
                    <a:p>
                      <a:pPr>
                        <a:lnSpc>
                          <a:spcPct val="115000"/>
                        </a:lnSpc>
                        <a:spcAft>
                          <a:spcPts val="1000"/>
                        </a:spcAft>
                        <a:buNone/>
                      </a:pPr>
                      <a:r>
                        <a:rPr lang="en-GB" sz="1050">
                          <a:effectLst/>
                        </a:rPr>
                        <a:t>YJS</a:t>
                      </a:r>
                      <a:endParaRPr lang="en-GB" sz="1050">
                        <a:effectLst/>
                        <a:latin typeface="Arial" panose="020B0604020202020204" pitchFamily="34" charset="0"/>
                        <a:ea typeface="Calibri" panose="020F0502020204030204" pitchFamily="34" charset="0"/>
                        <a:cs typeface="Arial" panose="020B0604020202020204" pitchFamily="34" charset="0"/>
                      </a:endParaRPr>
                    </a:p>
                  </a:txBody>
                  <a:tcPr marL="9681" marR="9681" marT="0" marB="0"/>
                </a:tc>
                <a:tc>
                  <a:txBody>
                    <a:bodyPr/>
                    <a:lstStyle/>
                    <a:p>
                      <a:pPr>
                        <a:lnSpc>
                          <a:spcPct val="115000"/>
                        </a:lnSpc>
                        <a:spcAft>
                          <a:spcPts val="1000"/>
                        </a:spcAft>
                        <a:buNone/>
                      </a:pPr>
                      <a:r>
                        <a:rPr lang="en-GB" sz="1050">
                          <a:effectLst/>
                        </a:rPr>
                        <a:t>Youth Justice Service</a:t>
                      </a:r>
                      <a:endParaRPr lang="en-GB" sz="1050">
                        <a:effectLst/>
                        <a:latin typeface="Arial" panose="020B0604020202020204" pitchFamily="34" charset="0"/>
                        <a:ea typeface="Calibri" panose="020F0502020204030204" pitchFamily="34" charset="0"/>
                        <a:cs typeface="Arial" panose="020B0604020202020204" pitchFamily="34" charset="0"/>
                      </a:endParaRPr>
                    </a:p>
                  </a:txBody>
                  <a:tcPr marL="9681" marR="9681" marT="0" marB="0"/>
                </a:tc>
                <a:extLst>
                  <a:ext uri="{0D108BD9-81ED-4DB2-BD59-A6C34878D82A}">
                    <a16:rowId xmlns:a16="http://schemas.microsoft.com/office/drawing/2014/main" val="2522174437"/>
                  </a:ext>
                </a:extLst>
              </a:tr>
            </a:tbl>
          </a:graphicData>
        </a:graphic>
      </p:graphicFrame>
      <p:sp>
        <p:nvSpPr>
          <p:cNvPr id="3" name="Action Button: Go Home 2" descr="Button for contents page">
            <a:hlinkClick r:id="rId2" action="ppaction://hlinksldjump" highlightClick="1"/>
            <a:extLst>
              <a:ext uri="{FF2B5EF4-FFF2-40B4-BE49-F238E27FC236}">
                <a16:creationId xmlns:a16="http://schemas.microsoft.com/office/drawing/2014/main" id="{98D91909-03A7-FAAF-01ED-E28FABDC22C5}"/>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599497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56BD4F-94E7-46F7-4783-D7B49A98126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D4427C7-D305-1E9E-C6C0-8279590810F3}"/>
              </a:ext>
            </a:extLst>
          </p:cNvPr>
          <p:cNvSpPr>
            <a:spLocks noGrp="1"/>
          </p:cNvSpPr>
          <p:nvPr>
            <p:ph type="title"/>
          </p:nvPr>
        </p:nvSpPr>
        <p:spPr>
          <a:xfrm>
            <a:off x="633413" y="465364"/>
            <a:ext cx="10515600" cy="1214438"/>
          </a:xfrm>
        </p:spPr>
        <p:txBody>
          <a:bodyPr/>
          <a:lstStyle/>
          <a:p>
            <a:r>
              <a:rPr lang="en-GB"/>
              <a:t>2.2 Executive Summary - Trends</a:t>
            </a:r>
          </a:p>
        </p:txBody>
      </p:sp>
      <p:sp>
        <p:nvSpPr>
          <p:cNvPr id="3" name="Content Placeholder 2">
            <a:extLst>
              <a:ext uri="{FF2B5EF4-FFF2-40B4-BE49-F238E27FC236}">
                <a16:creationId xmlns:a16="http://schemas.microsoft.com/office/drawing/2014/main" id="{93F70A7D-A75D-2A22-ECA4-9465EEEADE82}"/>
              </a:ext>
            </a:extLst>
          </p:cNvPr>
          <p:cNvSpPr>
            <a:spLocks noGrp="1"/>
          </p:cNvSpPr>
          <p:nvPr>
            <p:ph idx="1"/>
          </p:nvPr>
        </p:nvSpPr>
        <p:spPr>
          <a:xfrm>
            <a:off x="633413" y="1253330"/>
            <a:ext cx="10515600" cy="5043297"/>
          </a:xfrm>
        </p:spPr>
        <p:txBody>
          <a:bodyPr/>
          <a:lstStyle/>
          <a:p>
            <a:pPr marL="0" indent="0">
              <a:buNone/>
            </a:pPr>
            <a:r>
              <a:rPr lang="en-GB" sz="1800"/>
              <a:t>Below is a summary of some </a:t>
            </a:r>
            <a:r>
              <a:rPr lang="en-GB" sz="1800" u="sng"/>
              <a:t>key findings</a:t>
            </a:r>
            <a:r>
              <a:rPr lang="en-GB" sz="1800"/>
              <a:t> from the analysis in section 7.</a:t>
            </a:r>
          </a:p>
          <a:p>
            <a:pPr marL="0" indent="0">
              <a:buNone/>
            </a:pPr>
            <a:r>
              <a:rPr lang="en-GB" sz="1800" b="1"/>
              <a:t>Community Safety Issues</a:t>
            </a:r>
          </a:p>
          <a:p>
            <a:pPr lvl="1"/>
            <a:r>
              <a:rPr lang="en-GB" sz="1600" b="1"/>
              <a:t>Violence Against the Person </a:t>
            </a:r>
            <a:r>
              <a:rPr lang="en-GB" sz="1600"/>
              <a:t>continues to rise slightly, driven mainly by increases in stalking and harassment (+7%) and violence without injury (+3%), both of which align with national trends. </a:t>
            </a:r>
          </a:p>
          <a:p>
            <a:pPr lvl="1"/>
            <a:r>
              <a:rPr lang="en-GB" sz="1600" b="1"/>
              <a:t>Domestic Abuse </a:t>
            </a:r>
            <a:r>
              <a:rPr lang="en-GB" sz="1600"/>
              <a:t>incidents have increased notably (+14%) even though DA‑marked crimes slightly decreased. The proportion of incidents that were ‘crimed‘ was the lowest in four years (50%). </a:t>
            </a:r>
          </a:p>
          <a:p>
            <a:pPr lvl="1"/>
            <a:r>
              <a:rPr lang="en-GB" sz="1600" b="1"/>
              <a:t>Sexual offences </a:t>
            </a:r>
            <a:r>
              <a:rPr lang="en-GB" sz="1600"/>
              <a:t>increased substantially (+16%) to the highest level in four years, with a steep rise in rape offences (+30%). </a:t>
            </a:r>
          </a:p>
          <a:p>
            <a:pPr lvl="1"/>
            <a:r>
              <a:rPr lang="en-GB" sz="1600" b="1"/>
              <a:t>Commercial and personal loss </a:t>
            </a:r>
            <a:r>
              <a:rPr lang="en-GB" sz="1600"/>
              <a:t>show mixed patterns: shoplifting has decreased overall despite a notable rise between 2023 and 2024, while personal loss offences (including residential burglary and bicycle theft) have increased to their highest level in four years.</a:t>
            </a:r>
          </a:p>
          <a:p>
            <a:pPr lvl="1"/>
            <a:r>
              <a:rPr lang="en-GB" sz="1600" b="1"/>
              <a:t>Drug offences </a:t>
            </a:r>
            <a:r>
              <a:rPr lang="en-GB" sz="1600"/>
              <a:t>show a rising trend overall, driven entirely by trafficking offences (+145%); communication with Cambridgeshire Constabulary highlighted this might be influenced by changes in recording practices. </a:t>
            </a:r>
          </a:p>
          <a:p>
            <a:pPr lvl="1"/>
            <a:r>
              <a:rPr lang="en-GB" sz="1600" b="1"/>
              <a:t>ASB</a:t>
            </a:r>
            <a:r>
              <a:rPr lang="en-GB" sz="1600"/>
              <a:t> levels have stabilised after a large rise the previous year. Youth‑related ASB has fallen to its lowest share in four years (20%).</a:t>
            </a:r>
          </a:p>
          <a:p>
            <a:pPr lvl="1"/>
            <a:r>
              <a:rPr lang="en-GB" sz="1600" b="1"/>
              <a:t>Deliberate fires </a:t>
            </a:r>
            <a:r>
              <a:rPr lang="en-GB" sz="1600"/>
              <a:t>increased by 31%, though numbers remain low, and East Cambridgeshire sits mid‑range within county comparisons of rates.</a:t>
            </a:r>
          </a:p>
          <a:p>
            <a:pPr marL="0" indent="0">
              <a:buNone/>
            </a:pPr>
            <a:r>
              <a:rPr lang="en-GB" sz="1800" b="1"/>
              <a:t>Geographic</a:t>
            </a:r>
          </a:p>
          <a:p>
            <a:pPr lvl="1"/>
            <a:r>
              <a:rPr lang="en-GB" sz="1600"/>
              <a:t>The most notable wards across all crime types were </a:t>
            </a:r>
            <a:r>
              <a:rPr lang="en-GB" sz="1600" b="1"/>
              <a:t>Ely East, Ely West and Littleport</a:t>
            </a:r>
            <a:r>
              <a:rPr lang="en-GB" sz="1600"/>
              <a:t>.</a:t>
            </a:r>
          </a:p>
          <a:p>
            <a:pPr marL="0" indent="0">
              <a:buNone/>
            </a:pPr>
            <a:endParaRPr lang="en-GB" sz="1800" b="1"/>
          </a:p>
          <a:p>
            <a:pPr marL="0" indent="0">
              <a:buNone/>
            </a:pPr>
            <a:endParaRPr lang="en-GB" sz="1800"/>
          </a:p>
          <a:p>
            <a:endParaRPr lang="en-GB"/>
          </a:p>
        </p:txBody>
      </p:sp>
      <p:sp>
        <p:nvSpPr>
          <p:cNvPr id="6" name="Action Button: Go Home 5" descr="Button for contents page">
            <a:hlinkClick r:id="rId3" action="ppaction://hlinksldjump" highlightClick="1"/>
            <a:extLst>
              <a:ext uri="{FF2B5EF4-FFF2-40B4-BE49-F238E27FC236}">
                <a16:creationId xmlns:a16="http://schemas.microsoft.com/office/drawing/2014/main" id="{20306525-0E9C-080E-98A4-A1D0983E2597}"/>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670250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35DD5D-9EB7-7FB6-20D6-328BDEA372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1DB860B-166D-726D-9777-640D86ADDACE}"/>
              </a:ext>
            </a:extLst>
          </p:cNvPr>
          <p:cNvSpPr>
            <a:spLocks noGrp="1"/>
          </p:cNvSpPr>
          <p:nvPr>
            <p:ph type="title"/>
          </p:nvPr>
        </p:nvSpPr>
        <p:spPr/>
        <p:txBody>
          <a:bodyPr/>
          <a:lstStyle/>
          <a:p>
            <a:r>
              <a:rPr lang="en-GB"/>
              <a:t>3. CSP Priorities</a:t>
            </a:r>
          </a:p>
        </p:txBody>
      </p:sp>
      <p:sp>
        <p:nvSpPr>
          <p:cNvPr id="6" name="Action Button: Go Home 5" descr="Button for contents page">
            <a:hlinkClick r:id="rId2" action="ppaction://hlinksldjump" highlightClick="1"/>
            <a:extLst>
              <a:ext uri="{FF2B5EF4-FFF2-40B4-BE49-F238E27FC236}">
                <a16:creationId xmlns:a16="http://schemas.microsoft.com/office/drawing/2014/main" id="{4D777DE9-E5B1-AF29-A572-67385E36D850}"/>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Content Placeholder 2">
            <a:extLst>
              <a:ext uri="{FF2B5EF4-FFF2-40B4-BE49-F238E27FC236}">
                <a16:creationId xmlns:a16="http://schemas.microsoft.com/office/drawing/2014/main" id="{AFDF423C-C756-CEE3-5880-8438BAC55B5B}"/>
              </a:ext>
            </a:extLst>
          </p:cNvPr>
          <p:cNvSpPr>
            <a:spLocks noGrp="1"/>
          </p:cNvSpPr>
          <p:nvPr>
            <p:ph idx="1"/>
          </p:nvPr>
        </p:nvSpPr>
        <p:spPr>
          <a:xfrm>
            <a:off x="633413" y="1253331"/>
            <a:ext cx="10515600" cy="1605372"/>
          </a:xfrm>
        </p:spPr>
        <p:txBody>
          <a:bodyPr/>
          <a:lstStyle/>
          <a:p>
            <a:pPr marL="0" indent="0">
              <a:buNone/>
            </a:pPr>
            <a:r>
              <a:rPr lang="en-GB" sz="1600"/>
              <a:t>In the East Cambridgeshire CSP Action plan, there are two priorities:</a:t>
            </a:r>
          </a:p>
          <a:p>
            <a:r>
              <a:rPr lang="en-GB" sz="1600"/>
              <a:t>CSP Priority 1 – Adopt a place-based approach to tackling and preventing crime that includes communities in developing solutions</a:t>
            </a:r>
          </a:p>
          <a:p>
            <a:r>
              <a:rPr lang="en-GB" sz="1600"/>
              <a:t>CSP Priority 2 – Work to tackle violence in East Cambridgeshire, with a particular focus on serious violence.</a:t>
            </a:r>
          </a:p>
          <a:p>
            <a:pPr marL="0" indent="0">
              <a:buNone/>
            </a:pPr>
            <a:r>
              <a:rPr lang="en-GB" sz="1600"/>
              <a:t>Below are activities along with their associated CSP Priorities.</a:t>
            </a:r>
          </a:p>
          <a:p>
            <a:pPr marL="0" indent="0">
              <a:buNone/>
            </a:pPr>
            <a:endParaRPr lang="en-GB" sz="1600"/>
          </a:p>
          <a:p>
            <a:pPr marL="0" indent="0">
              <a:buNone/>
            </a:pPr>
            <a:endParaRPr lang="en-GB" sz="2200"/>
          </a:p>
        </p:txBody>
      </p:sp>
      <p:graphicFrame>
        <p:nvGraphicFramePr>
          <p:cNvPr id="7" name="Table 6">
            <a:extLst>
              <a:ext uri="{FF2B5EF4-FFF2-40B4-BE49-F238E27FC236}">
                <a16:creationId xmlns:a16="http://schemas.microsoft.com/office/drawing/2014/main" id="{12FF4C69-E645-DFC7-1762-71E9A04119B1}"/>
              </a:ext>
            </a:extLst>
          </p:cNvPr>
          <p:cNvGraphicFramePr>
            <a:graphicFrameLocks noGrp="1"/>
          </p:cNvGraphicFramePr>
          <p:nvPr>
            <p:extLst>
              <p:ext uri="{D42A27DB-BD31-4B8C-83A1-F6EECF244321}">
                <p14:modId xmlns:p14="http://schemas.microsoft.com/office/powerpoint/2010/main" val="3463786689"/>
              </p:ext>
            </p:extLst>
          </p:nvPr>
        </p:nvGraphicFramePr>
        <p:xfrm>
          <a:off x="498790" y="3042954"/>
          <a:ext cx="10650223" cy="3149921"/>
        </p:xfrm>
        <a:graphic>
          <a:graphicData uri="http://schemas.openxmlformats.org/drawingml/2006/table">
            <a:tbl>
              <a:tblPr firstRow="1" firstCol="1" bandRow="1"/>
              <a:tblGrid>
                <a:gridCol w="7809257">
                  <a:extLst>
                    <a:ext uri="{9D8B030D-6E8A-4147-A177-3AD203B41FA5}">
                      <a16:colId xmlns:a16="http://schemas.microsoft.com/office/drawing/2014/main" val="427505112"/>
                    </a:ext>
                  </a:extLst>
                </a:gridCol>
                <a:gridCol w="1319199">
                  <a:extLst>
                    <a:ext uri="{9D8B030D-6E8A-4147-A177-3AD203B41FA5}">
                      <a16:colId xmlns:a16="http://schemas.microsoft.com/office/drawing/2014/main" val="901230645"/>
                    </a:ext>
                  </a:extLst>
                </a:gridCol>
                <a:gridCol w="1521767">
                  <a:extLst>
                    <a:ext uri="{9D8B030D-6E8A-4147-A177-3AD203B41FA5}">
                      <a16:colId xmlns:a16="http://schemas.microsoft.com/office/drawing/2014/main" val="1921836359"/>
                    </a:ext>
                  </a:extLst>
                </a:gridCol>
              </a:tblGrid>
              <a:tr h="66022">
                <a:tc>
                  <a:txBody>
                    <a:bodyPr/>
                    <a:lstStyle/>
                    <a:p>
                      <a:pPr>
                        <a:lnSpc>
                          <a:spcPct val="107000"/>
                        </a:lnSpc>
                        <a:spcAft>
                          <a:spcPts val="800"/>
                        </a:spcAft>
                        <a:buNone/>
                      </a:pPr>
                      <a:r>
                        <a:rPr lang="en-GB"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Activity</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18617" marR="186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nSpc>
                          <a:spcPct val="107000"/>
                        </a:lnSpc>
                        <a:spcAft>
                          <a:spcPts val="800"/>
                        </a:spcAft>
                        <a:buNone/>
                      </a:pPr>
                      <a:r>
                        <a:rPr lang="en-GB"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Location</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18617" marR="186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nSpc>
                          <a:spcPct val="107000"/>
                        </a:lnSpc>
                        <a:spcAft>
                          <a:spcPts val="800"/>
                        </a:spcAft>
                        <a:buNone/>
                      </a:pPr>
                      <a:r>
                        <a:rPr lang="en-GB"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CSP Priority</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18617" marR="186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extLst>
                  <a:ext uri="{0D108BD9-81ED-4DB2-BD59-A6C34878D82A}">
                    <a16:rowId xmlns:a16="http://schemas.microsoft.com/office/drawing/2014/main" val="3917901146"/>
                  </a:ext>
                </a:extLst>
              </a:tr>
              <a:tr h="131166">
                <a:tc>
                  <a:txBody>
                    <a:bodyPr/>
                    <a:lstStyle/>
                    <a:p>
                      <a:pPr>
                        <a:lnSpc>
                          <a:spcPct val="107000"/>
                        </a:lnSpc>
                        <a:spcAft>
                          <a:spcPts val="800"/>
                        </a:spcAft>
                        <a:buNone/>
                      </a:pPr>
                      <a:r>
                        <a:rPr lang="en-GB" sz="1200">
                          <a:effectLst/>
                          <a:latin typeface="Arial" panose="020B0604020202020204" pitchFamily="34" charset="0"/>
                          <a:ea typeface="Calibri" panose="020F0502020204030204" pitchFamily="34" charset="0"/>
                          <a:cs typeface="Segoe UI" panose="020B0502040204020203" pitchFamily="34" charset="0"/>
                        </a:rPr>
                        <a:t>Review partnership arrangements at a force level in relation to the thematic topics of domestic abuse and sexual violence, serious violence, and re-offending, considering current evidence.</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18617" marR="186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en-GB" sz="1200">
                          <a:effectLst/>
                          <a:latin typeface="Arial"/>
                          <a:ea typeface="Calibri"/>
                          <a:cs typeface="Times New Roman"/>
                        </a:rPr>
                        <a:t>Districtwide</a:t>
                      </a:r>
                    </a:p>
                  </a:txBody>
                  <a:tcPr marL="18617" marR="186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en-GB" sz="1200">
                          <a:effectLst/>
                          <a:latin typeface="Arial"/>
                          <a:ea typeface="Calibri"/>
                          <a:cs typeface="Times New Roman"/>
                        </a:rPr>
                        <a:t>CSP Priority 2</a:t>
                      </a:r>
                    </a:p>
                    <a:p>
                      <a:pPr>
                        <a:lnSpc>
                          <a:spcPct val="107000"/>
                        </a:lnSpc>
                        <a:spcAft>
                          <a:spcPts val="800"/>
                        </a:spcAft>
                        <a:buNone/>
                      </a:pPr>
                      <a:endParaRPr lang="en-GB" sz="1200" dirty="0">
                        <a:effectLst/>
                        <a:latin typeface="Arial"/>
                        <a:ea typeface="Calibri"/>
                        <a:cs typeface="Times New Roman"/>
                      </a:endParaRPr>
                    </a:p>
                  </a:txBody>
                  <a:tcPr marL="18617" marR="186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49712377"/>
                  </a:ext>
                </a:extLst>
              </a:tr>
              <a:tr h="103584">
                <a:tc>
                  <a:txBody>
                    <a:bodyPr/>
                    <a:lstStyle/>
                    <a:p>
                      <a:pPr>
                        <a:lnSpc>
                          <a:spcPct val="107000"/>
                        </a:lnSpc>
                        <a:spcAft>
                          <a:spcPts val="800"/>
                        </a:spcAft>
                        <a:buNone/>
                      </a:pPr>
                      <a:r>
                        <a:rPr lang="en-GB" sz="1200">
                          <a:effectLst/>
                          <a:latin typeface="Arial" panose="020B0604020202020204" pitchFamily="34" charset="0"/>
                          <a:ea typeface="Calibri" panose="020F0502020204030204" pitchFamily="34" charset="0"/>
                          <a:cs typeface="Times New Roman" panose="02020603050405020304" pitchFamily="18" charset="0"/>
                        </a:rPr>
                        <a:t>Review the findings of the Serious Violence Needs Assessment against existing delivery mechanisms used to tackle violence.</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18617" marR="186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en-GB" sz="1200">
                          <a:effectLst/>
                          <a:latin typeface="Arial"/>
                          <a:ea typeface="Calibri"/>
                          <a:cs typeface="Times New Roman"/>
                        </a:rPr>
                        <a:t>Districtwide</a:t>
                      </a:r>
                    </a:p>
                  </a:txBody>
                  <a:tcPr marL="18617" marR="186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en-GB" sz="1200">
                          <a:effectLst/>
                          <a:latin typeface="Arial"/>
                          <a:ea typeface="Calibri"/>
                          <a:cs typeface="Times New Roman"/>
                        </a:rPr>
                        <a:t>CSP Priority 2</a:t>
                      </a:r>
                    </a:p>
                  </a:txBody>
                  <a:tcPr marL="18617" marR="186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94168747"/>
                  </a:ext>
                </a:extLst>
              </a:tr>
              <a:tr h="103584">
                <a:tc>
                  <a:txBody>
                    <a:bodyPr/>
                    <a:lstStyle/>
                    <a:p>
                      <a:pPr>
                        <a:lnSpc>
                          <a:spcPct val="107000"/>
                        </a:lnSpc>
                        <a:spcAft>
                          <a:spcPts val="800"/>
                        </a:spcAft>
                        <a:buNone/>
                      </a:pPr>
                      <a:r>
                        <a:rPr lang="en-GB" sz="1200" dirty="0">
                          <a:effectLst/>
                          <a:latin typeface="Arial"/>
                          <a:ea typeface="Calibri"/>
                          <a:cs typeface="Times New Roman"/>
                        </a:rPr>
                        <a:t>Review the findings Violence Against Women and Girls Needs Assessment and where applicable develop appropriate actions in response</a:t>
                      </a:r>
                    </a:p>
                  </a:txBody>
                  <a:tcPr marL="18617" marR="186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en-GB" sz="1200">
                          <a:effectLst/>
                          <a:latin typeface="Arial"/>
                          <a:ea typeface="Calibri"/>
                          <a:cs typeface="Times New Roman"/>
                        </a:rPr>
                        <a:t>Districtwide</a:t>
                      </a:r>
                    </a:p>
                  </a:txBody>
                  <a:tcPr marL="18617" marR="186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en-GB" sz="1200">
                          <a:effectLst/>
                          <a:latin typeface="Arial"/>
                          <a:ea typeface="Calibri"/>
                          <a:cs typeface="Times New Roman"/>
                        </a:rPr>
                        <a:t>CSP Priority 2</a:t>
                      </a:r>
                    </a:p>
                  </a:txBody>
                  <a:tcPr marL="18617" marR="186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09612551"/>
                  </a:ext>
                </a:extLst>
              </a:tr>
              <a:tr h="131166">
                <a:tc>
                  <a:txBody>
                    <a:bodyPr/>
                    <a:lstStyle/>
                    <a:p>
                      <a:pPr>
                        <a:lnSpc>
                          <a:spcPct val="107000"/>
                        </a:lnSpc>
                        <a:spcAft>
                          <a:spcPts val="800"/>
                        </a:spcAft>
                        <a:buNone/>
                      </a:pPr>
                      <a:r>
                        <a:rPr lang="en-GB" sz="1200" dirty="0">
                          <a:effectLst/>
                          <a:latin typeface="Arial"/>
                          <a:ea typeface="Calibri"/>
                          <a:cs typeface="Times New Roman"/>
                        </a:rPr>
                        <a:t>Consider and review the risk factors set in the Strategic assessment to develop preventive measures and programmes to address these needs where identified</a:t>
                      </a:r>
                    </a:p>
                  </a:txBody>
                  <a:tcPr marL="18617" marR="186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en-GB" sz="1200">
                          <a:effectLst/>
                          <a:latin typeface="Arial"/>
                          <a:ea typeface="Calibri"/>
                          <a:cs typeface="Times New Roman"/>
                        </a:rPr>
                        <a:t>Districtwide</a:t>
                      </a:r>
                    </a:p>
                  </a:txBody>
                  <a:tcPr marL="18617" marR="186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en-GB" sz="1200">
                          <a:effectLst/>
                          <a:latin typeface="Arial"/>
                          <a:ea typeface="Calibri"/>
                          <a:cs typeface="Times New Roman"/>
                        </a:rPr>
                        <a:t>CSP Priority 1</a:t>
                      </a:r>
                    </a:p>
                    <a:p>
                      <a:pPr>
                        <a:lnSpc>
                          <a:spcPct val="107000"/>
                        </a:lnSpc>
                        <a:spcAft>
                          <a:spcPts val="800"/>
                        </a:spcAft>
                        <a:buNone/>
                      </a:pPr>
                      <a:endParaRPr lang="en-GB" sz="1200" dirty="0">
                        <a:effectLst/>
                        <a:latin typeface="Arial"/>
                        <a:ea typeface="Calibri"/>
                        <a:cs typeface="Times New Roman"/>
                      </a:endParaRPr>
                    </a:p>
                  </a:txBody>
                  <a:tcPr marL="18617" marR="186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42941937"/>
                  </a:ext>
                </a:extLst>
              </a:tr>
              <a:tr h="131166">
                <a:tc>
                  <a:txBody>
                    <a:bodyPr/>
                    <a:lstStyle/>
                    <a:p>
                      <a:pPr>
                        <a:lnSpc>
                          <a:spcPct val="107000"/>
                        </a:lnSpc>
                        <a:spcAft>
                          <a:spcPts val="800"/>
                        </a:spcAft>
                        <a:buNone/>
                      </a:pPr>
                      <a:r>
                        <a:rPr lang="en-GB" sz="1200">
                          <a:effectLst/>
                          <a:latin typeface="Arial" panose="020B0604020202020204" pitchFamily="34" charset="0"/>
                          <a:ea typeface="Calibri" panose="020F0502020204030204" pitchFamily="34" charset="0"/>
                          <a:cs typeface="Times New Roman" panose="02020603050405020304" pitchFamily="18" charset="0"/>
                        </a:rPr>
                        <a:t>Deliver 5 court experience events, with a focus on knife crime and county lines to local secondary schools, subject to funding</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18617" marR="186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en-GB" sz="1200">
                          <a:effectLst/>
                          <a:latin typeface="Arial"/>
                          <a:ea typeface="Calibri"/>
                          <a:cs typeface="Times New Roman"/>
                        </a:rPr>
                        <a:t>Districtwide</a:t>
                      </a:r>
                    </a:p>
                  </a:txBody>
                  <a:tcPr marL="18617" marR="186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en-GB" sz="1200">
                          <a:effectLst/>
                          <a:latin typeface="Arial"/>
                          <a:ea typeface="Calibri"/>
                          <a:cs typeface="Times New Roman"/>
                        </a:rPr>
                        <a:t>CSP Priority 2</a:t>
                      </a:r>
                    </a:p>
                    <a:p>
                      <a:pPr>
                        <a:lnSpc>
                          <a:spcPct val="107000"/>
                        </a:lnSpc>
                        <a:spcAft>
                          <a:spcPts val="800"/>
                        </a:spcAft>
                        <a:buNone/>
                      </a:pPr>
                      <a:endParaRPr lang="en-GB" sz="1200" dirty="0">
                        <a:effectLst/>
                        <a:latin typeface="Arial"/>
                        <a:ea typeface="Calibri"/>
                        <a:cs typeface="Times New Roman"/>
                      </a:endParaRPr>
                    </a:p>
                  </a:txBody>
                  <a:tcPr marL="18617" marR="186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94342069"/>
                  </a:ext>
                </a:extLst>
              </a:tr>
              <a:tr h="209841">
                <a:tc>
                  <a:txBody>
                    <a:bodyPr/>
                    <a:lstStyle/>
                    <a:p>
                      <a:pPr>
                        <a:lnSpc>
                          <a:spcPct val="107000"/>
                        </a:lnSpc>
                        <a:spcAft>
                          <a:spcPts val="800"/>
                        </a:spcAft>
                        <a:buNone/>
                      </a:pPr>
                      <a:r>
                        <a:rPr lang="en-GB" sz="1200" dirty="0">
                          <a:solidFill>
                            <a:srgbClr val="000000"/>
                          </a:solidFill>
                          <a:effectLst/>
                          <a:latin typeface="Arial"/>
                          <a:ea typeface="Calibri"/>
                          <a:cs typeface="Times New Roman"/>
                        </a:rPr>
                        <a:t>Encourage parish councils to become third party hate incident/crime reporting centres by engaging with Parish Councils, explaining the process and benefits showcasing existing Hate Crime Reporting Centres and support them in doing so by training Parish Councils and providing them with promotional package such as posters, social media awareness.</a:t>
                      </a:r>
                      <a:endParaRPr lang="en-GB" sz="1200" dirty="0">
                        <a:effectLst/>
                        <a:latin typeface="Arial"/>
                        <a:ea typeface="Calibri"/>
                        <a:cs typeface="Times New Roman"/>
                      </a:endParaRPr>
                    </a:p>
                  </a:txBody>
                  <a:tcPr marL="18617" marR="186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en-GB" sz="1200">
                          <a:effectLst/>
                          <a:latin typeface="Arial"/>
                          <a:ea typeface="Calibri"/>
                          <a:cs typeface="Times New Roman"/>
                        </a:rPr>
                        <a:t>Districtwide</a:t>
                      </a:r>
                    </a:p>
                  </a:txBody>
                  <a:tcPr marL="18617" marR="186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en-GB" sz="1200">
                          <a:effectLst/>
                          <a:latin typeface="Arial"/>
                          <a:ea typeface="Calibri"/>
                          <a:cs typeface="Times New Roman"/>
                        </a:rPr>
                        <a:t>CSP Priority 1 &amp; 2</a:t>
                      </a:r>
                    </a:p>
                    <a:p>
                      <a:pPr>
                        <a:lnSpc>
                          <a:spcPct val="107000"/>
                        </a:lnSpc>
                        <a:spcAft>
                          <a:spcPts val="800"/>
                        </a:spcAft>
                        <a:buNone/>
                      </a:pPr>
                      <a:endParaRPr lang="en-GB" sz="1200" dirty="0">
                        <a:effectLst/>
                        <a:latin typeface="Arial"/>
                        <a:ea typeface="Calibri"/>
                        <a:cs typeface="Times New Roman"/>
                      </a:endParaRPr>
                    </a:p>
                  </a:txBody>
                  <a:tcPr marL="18617" marR="186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06646109"/>
                  </a:ext>
                </a:extLst>
              </a:tr>
            </a:tbl>
          </a:graphicData>
        </a:graphic>
      </p:graphicFrame>
    </p:spTree>
    <p:extLst>
      <p:ext uri="{BB962C8B-B14F-4D97-AF65-F5344CB8AC3E}">
        <p14:creationId xmlns:p14="http://schemas.microsoft.com/office/powerpoint/2010/main" val="25245996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585221-9D40-BC03-2066-579BBD3D970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6F6F1B1-91F8-5EA4-73AB-00953E160BD1}"/>
              </a:ext>
            </a:extLst>
          </p:cNvPr>
          <p:cNvSpPr>
            <a:spLocks noGrp="1"/>
          </p:cNvSpPr>
          <p:nvPr>
            <p:ph type="title"/>
          </p:nvPr>
        </p:nvSpPr>
        <p:spPr/>
        <p:txBody>
          <a:bodyPr/>
          <a:lstStyle/>
          <a:p>
            <a:r>
              <a:rPr lang="en-GB"/>
              <a:t>3. CSP Priorities</a:t>
            </a:r>
          </a:p>
        </p:txBody>
      </p:sp>
      <p:sp>
        <p:nvSpPr>
          <p:cNvPr id="6" name="Action Button: Go Home 5" descr="Button for contents page">
            <a:hlinkClick r:id="rId2" action="ppaction://hlinksldjump" highlightClick="1"/>
            <a:extLst>
              <a:ext uri="{FF2B5EF4-FFF2-40B4-BE49-F238E27FC236}">
                <a16:creationId xmlns:a16="http://schemas.microsoft.com/office/drawing/2014/main" id="{4FA67B97-9799-C085-A48D-FF5FD7FF756C}"/>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7" name="Table 6">
            <a:extLst>
              <a:ext uri="{FF2B5EF4-FFF2-40B4-BE49-F238E27FC236}">
                <a16:creationId xmlns:a16="http://schemas.microsoft.com/office/drawing/2014/main" id="{9539ED09-ADF0-1261-E855-DAFB7C5D8EDC}"/>
              </a:ext>
            </a:extLst>
          </p:cNvPr>
          <p:cNvGraphicFramePr>
            <a:graphicFrameLocks noGrp="1"/>
          </p:cNvGraphicFramePr>
          <p:nvPr>
            <p:extLst>
              <p:ext uri="{D42A27DB-BD31-4B8C-83A1-F6EECF244321}">
                <p14:modId xmlns:p14="http://schemas.microsoft.com/office/powerpoint/2010/main" val="4134649876"/>
              </p:ext>
            </p:extLst>
          </p:nvPr>
        </p:nvGraphicFramePr>
        <p:xfrm>
          <a:off x="633414" y="1221456"/>
          <a:ext cx="10515600" cy="4974405"/>
        </p:xfrm>
        <a:graphic>
          <a:graphicData uri="http://schemas.openxmlformats.org/drawingml/2006/table">
            <a:tbl>
              <a:tblPr firstRow="1" firstCol="1" bandRow="1"/>
              <a:tblGrid>
                <a:gridCol w="7833886">
                  <a:extLst>
                    <a:ext uri="{9D8B030D-6E8A-4147-A177-3AD203B41FA5}">
                      <a16:colId xmlns:a16="http://schemas.microsoft.com/office/drawing/2014/main" val="315402982"/>
                    </a:ext>
                  </a:extLst>
                </a:gridCol>
                <a:gridCol w="1245251">
                  <a:extLst>
                    <a:ext uri="{9D8B030D-6E8A-4147-A177-3AD203B41FA5}">
                      <a16:colId xmlns:a16="http://schemas.microsoft.com/office/drawing/2014/main" val="631939539"/>
                    </a:ext>
                  </a:extLst>
                </a:gridCol>
                <a:gridCol w="1436463">
                  <a:extLst>
                    <a:ext uri="{9D8B030D-6E8A-4147-A177-3AD203B41FA5}">
                      <a16:colId xmlns:a16="http://schemas.microsoft.com/office/drawing/2014/main" val="2651658894"/>
                    </a:ext>
                  </a:extLst>
                </a:gridCol>
              </a:tblGrid>
              <a:tr h="66022">
                <a:tc>
                  <a:txBody>
                    <a:bodyPr/>
                    <a:lstStyle/>
                    <a:p>
                      <a:pPr>
                        <a:lnSpc>
                          <a:spcPct val="107000"/>
                        </a:lnSpc>
                        <a:spcAft>
                          <a:spcPts val="800"/>
                        </a:spcAft>
                        <a:buNone/>
                      </a:pPr>
                      <a:r>
                        <a:rPr lang="en-GB"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Activity</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18617" marR="186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nSpc>
                          <a:spcPct val="107000"/>
                        </a:lnSpc>
                        <a:spcAft>
                          <a:spcPts val="800"/>
                        </a:spcAft>
                        <a:buNone/>
                      </a:pPr>
                      <a:r>
                        <a:rPr lang="en-GB"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Location</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18617" marR="186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nSpc>
                          <a:spcPct val="107000"/>
                        </a:lnSpc>
                        <a:spcAft>
                          <a:spcPts val="800"/>
                        </a:spcAft>
                        <a:buNone/>
                      </a:pPr>
                      <a:r>
                        <a:rPr lang="en-GB"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CSP Priority</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18617" marR="186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extLst>
                  <a:ext uri="{0D108BD9-81ED-4DB2-BD59-A6C34878D82A}">
                    <a16:rowId xmlns:a16="http://schemas.microsoft.com/office/drawing/2014/main" val="4091267702"/>
                  </a:ext>
                </a:extLst>
              </a:tr>
              <a:tr h="131166">
                <a:tc>
                  <a:txBody>
                    <a:bodyPr/>
                    <a:lstStyle/>
                    <a:p>
                      <a:pPr>
                        <a:lnSpc>
                          <a:spcPct val="107000"/>
                        </a:lnSpc>
                        <a:spcAft>
                          <a:spcPts val="800"/>
                        </a:spcAft>
                        <a:buNone/>
                      </a:pPr>
                      <a:r>
                        <a:rPr lang="en-GB" sz="1200">
                          <a:effectLst/>
                          <a:latin typeface="Arial" panose="020B0604020202020204" pitchFamily="34" charset="0"/>
                          <a:ea typeface="Calibri" panose="020F0502020204030204" pitchFamily="34" charset="0"/>
                          <a:cs typeface="Times New Roman" panose="02020603050405020304" pitchFamily="18" charset="0"/>
                        </a:rPr>
                        <a:t>Raise awareness of Prevent through social media channels and/or distribution of information leaflets either in person or events.</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18617" marR="186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en-GB" sz="1200">
                          <a:effectLst/>
                          <a:latin typeface="Arial"/>
                          <a:ea typeface="Calibri"/>
                          <a:cs typeface="Times New Roman"/>
                        </a:rPr>
                        <a:t>Districtwide</a:t>
                      </a:r>
                    </a:p>
                  </a:txBody>
                  <a:tcPr marL="18617" marR="186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en-GB" sz="1200">
                          <a:effectLst/>
                          <a:latin typeface="Arial"/>
                          <a:ea typeface="Calibri"/>
                          <a:cs typeface="Times New Roman"/>
                        </a:rPr>
                        <a:t>CSP Priority 1</a:t>
                      </a:r>
                    </a:p>
                    <a:p>
                      <a:pPr>
                        <a:lnSpc>
                          <a:spcPct val="107000"/>
                        </a:lnSpc>
                        <a:spcAft>
                          <a:spcPts val="800"/>
                        </a:spcAft>
                        <a:buNone/>
                      </a:pPr>
                      <a:endParaRPr lang="en-GB" sz="1200" dirty="0">
                        <a:effectLst/>
                        <a:latin typeface="Arial"/>
                        <a:ea typeface="Calibri"/>
                        <a:cs typeface="Times New Roman"/>
                      </a:endParaRPr>
                    </a:p>
                  </a:txBody>
                  <a:tcPr marL="18617" marR="186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22819675"/>
                  </a:ext>
                </a:extLst>
              </a:tr>
              <a:tr h="156713">
                <a:tc>
                  <a:txBody>
                    <a:bodyPr/>
                    <a:lstStyle/>
                    <a:p>
                      <a:pPr>
                        <a:lnSpc>
                          <a:spcPct val="107000"/>
                        </a:lnSpc>
                        <a:spcAft>
                          <a:spcPts val="800"/>
                        </a:spcAft>
                        <a:buNone/>
                      </a:pPr>
                      <a:r>
                        <a:rPr lang="en-GB"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CSP Communications Plan to continue to utilise and strengthen social media presence by sharing events/good news/ awareness days from CSP and other relevant partners/agencies. Increase posts and viewers/followers.</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18617" marR="186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en-GB" sz="1200">
                          <a:effectLst/>
                          <a:latin typeface="Arial"/>
                          <a:ea typeface="Calibri"/>
                          <a:cs typeface="Times New Roman"/>
                        </a:rPr>
                        <a:t>Districtwide</a:t>
                      </a:r>
                    </a:p>
                  </a:txBody>
                  <a:tcPr marL="18617" marR="186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en-GB" sz="1200">
                          <a:effectLst/>
                          <a:latin typeface="Arial"/>
                          <a:ea typeface="Calibri"/>
                          <a:cs typeface="Times New Roman"/>
                        </a:rPr>
                        <a:t>CSP Priority 1</a:t>
                      </a:r>
                    </a:p>
                    <a:p>
                      <a:pPr>
                        <a:lnSpc>
                          <a:spcPct val="107000"/>
                        </a:lnSpc>
                        <a:spcAft>
                          <a:spcPts val="800"/>
                        </a:spcAft>
                        <a:buNone/>
                      </a:pPr>
                      <a:endParaRPr lang="en-GB" sz="1200" dirty="0">
                        <a:effectLst/>
                        <a:latin typeface="Arial"/>
                        <a:ea typeface="Calibri"/>
                        <a:cs typeface="Times New Roman"/>
                      </a:endParaRPr>
                    </a:p>
                  </a:txBody>
                  <a:tcPr marL="18617" marR="186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16995577"/>
                  </a:ext>
                </a:extLst>
              </a:tr>
              <a:tr h="131166">
                <a:tc>
                  <a:txBody>
                    <a:bodyPr/>
                    <a:lstStyle/>
                    <a:p>
                      <a:pPr>
                        <a:lnSpc>
                          <a:spcPct val="107000"/>
                        </a:lnSpc>
                        <a:spcAft>
                          <a:spcPts val="800"/>
                        </a:spcAft>
                        <a:buNone/>
                      </a:pPr>
                      <a:r>
                        <a:rPr lang="en-GB"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Widen the recipient list of CSP quarterly newsletters by advertising them on social media, and by promoting them to Shop Watch members, Libraries, Doctors surgeries.</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18617" marR="186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en-GB" sz="1200">
                          <a:effectLst/>
                          <a:latin typeface="Arial"/>
                          <a:ea typeface="Calibri"/>
                          <a:cs typeface="Times New Roman"/>
                        </a:rPr>
                        <a:t>Districtwide</a:t>
                      </a:r>
                    </a:p>
                  </a:txBody>
                  <a:tcPr marL="18617" marR="186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en-GB" sz="1200">
                          <a:effectLst/>
                          <a:latin typeface="Arial"/>
                          <a:ea typeface="Calibri"/>
                          <a:cs typeface="Times New Roman"/>
                        </a:rPr>
                        <a:t>CSP Priority 1</a:t>
                      </a:r>
                    </a:p>
                    <a:p>
                      <a:pPr>
                        <a:lnSpc>
                          <a:spcPct val="107000"/>
                        </a:lnSpc>
                        <a:spcAft>
                          <a:spcPts val="800"/>
                        </a:spcAft>
                        <a:buNone/>
                      </a:pPr>
                      <a:endParaRPr lang="en-GB" sz="1200" dirty="0">
                        <a:effectLst/>
                        <a:latin typeface="Arial"/>
                        <a:ea typeface="Calibri"/>
                        <a:cs typeface="Times New Roman"/>
                      </a:endParaRPr>
                    </a:p>
                  </a:txBody>
                  <a:tcPr marL="18617" marR="186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37806433"/>
                  </a:ext>
                </a:extLst>
              </a:tr>
              <a:tr h="131166">
                <a:tc>
                  <a:txBody>
                    <a:bodyPr/>
                    <a:lstStyle/>
                    <a:p>
                      <a:pPr>
                        <a:lnSpc>
                          <a:spcPct val="107000"/>
                        </a:lnSpc>
                        <a:spcAft>
                          <a:spcPts val="800"/>
                        </a:spcAft>
                        <a:buNone/>
                      </a:pPr>
                      <a:r>
                        <a:rPr lang="en-GB" sz="1200" dirty="0">
                          <a:solidFill>
                            <a:srgbClr val="000000"/>
                          </a:solidFill>
                          <a:effectLst/>
                          <a:latin typeface="Arial"/>
                          <a:ea typeface="Calibri"/>
                          <a:cs typeface="Times New Roman"/>
                        </a:rPr>
                        <a:t>Promote funding available to support projects to address issues identified through engagement with parish councils and support parish councils to devise solutions to any issues identified.</a:t>
                      </a:r>
                      <a:endParaRPr lang="en-GB" sz="1200" dirty="0">
                        <a:effectLst/>
                        <a:latin typeface="Arial"/>
                        <a:ea typeface="Calibri"/>
                        <a:cs typeface="Times New Roman"/>
                      </a:endParaRPr>
                    </a:p>
                  </a:txBody>
                  <a:tcPr marL="18617" marR="186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en-GB" sz="1200">
                          <a:effectLst/>
                          <a:latin typeface="Arial"/>
                          <a:ea typeface="Calibri"/>
                          <a:cs typeface="Times New Roman"/>
                        </a:rPr>
                        <a:t>Districtwide</a:t>
                      </a:r>
                    </a:p>
                  </a:txBody>
                  <a:tcPr marL="18617" marR="186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en-GB" sz="1200">
                          <a:effectLst/>
                          <a:latin typeface="Arial"/>
                          <a:ea typeface="Calibri"/>
                          <a:cs typeface="Times New Roman"/>
                        </a:rPr>
                        <a:t>CSP Priority 1</a:t>
                      </a:r>
                    </a:p>
                    <a:p>
                      <a:pPr>
                        <a:lnSpc>
                          <a:spcPct val="107000"/>
                        </a:lnSpc>
                        <a:spcAft>
                          <a:spcPts val="800"/>
                        </a:spcAft>
                        <a:buNone/>
                      </a:pPr>
                      <a:endParaRPr lang="en-GB" sz="1200" dirty="0">
                        <a:effectLst/>
                        <a:latin typeface="Arial"/>
                        <a:ea typeface="Calibri"/>
                        <a:cs typeface="Times New Roman"/>
                      </a:endParaRPr>
                    </a:p>
                  </a:txBody>
                  <a:tcPr marL="18617" marR="186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21937844"/>
                  </a:ext>
                </a:extLst>
              </a:tr>
              <a:tr h="131166">
                <a:tc>
                  <a:txBody>
                    <a:bodyPr/>
                    <a:lstStyle/>
                    <a:p>
                      <a:pPr>
                        <a:lnSpc>
                          <a:spcPct val="107000"/>
                        </a:lnSpc>
                        <a:spcAft>
                          <a:spcPts val="800"/>
                        </a:spcAft>
                        <a:buNone/>
                      </a:pPr>
                      <a:r>
                        <a:rPr lang="en-GB" sz="1200">
                          <a:effectLst/>
                          <a:latin typeface="Arial" panose="020B0604020202020204" pitchFamily="34" charset="0"/>
                          <a:ea typeface="Calibri" panose="020F0502020204030204" pitchFamily="34" charset="0"/>
                          <a:cs typeface="Times New Roman" panose="02020603050405020304" pitchFamily="18" charset="0"/>
                        </a:rPr>
                        <a:t>Promote Shop Watch to local businesses and encourage sign-up</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18617" marR="186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en-GB" sz="1200">
                          <a:effectLst/>
                          <a:latin typeface="Arial"/>
                          <a:ea typeface="Calibri"/>
                          <a:cs typeface="Times New Roman"/>
                        </a:rPr>
                        <a:t>Districtwide</a:t>
                      </a:r>
                    </a:p>
                  </a:txBody>
                  <a:tcPr marL="18617" marR="186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en-GB" sz="1200">
                          <a:effectLst/>
                          <a:latin typeface="Arial"/>
                          <a:ea typeface="Calibri"/>
                          <a:cs typeface="Times New Roman"/>
                        </a:rPr>
                        <a:t>CSP Priority 1</a:t>
                      </a:r>
                    </a:p>
                    <a:p>
                      <a:pPr>
                        <a:lnSpc>
                          <a:spcPct val="107000"/>
                        </a:lnSpc>
                        <a:spcAft>
                          <a:spcPts val="800"/>
                        </a:spcAft>
                        <a:buNone/>
                      </a:pPr>
                      <a:endParaRPr lang="en-GB" sz="1200" dirty="0">
                        <a:effectLst/>
                        <a:latin typeface="Arial"/>
                        <a:ea typeface="Calibri"/>
                        <a:cs typeface="Times New Roman"/>
                      </a:endParaRPr>
                    </a:p>
                  </a:txBody>
                  <a:tcPr marL="18617" marR="186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36764602"/>
                  </a:ext>
                </a:extLst>
              </a:tr>
              <a:tr h="131166">
                <a:tc>
                  <a:txBody>
                    <a:bodyPr/>
                    <a:lstStyle/>
                    <a:p>
                      <a:pPr>
                        <a:lnSpc>
                          <a:spcPct val="107000"/>
                        </a:lnSpc>
                        <a:spcAft>
                          <a:spcPts val="800"/>
                        </a:spcAft>
                        <a:buNone/>
                      </a:pPr>
                      <a:r>
                        <a:rPr lang="en-GB" sz="1200">
                          <a:effectLst/>
                          <a:latin typeface="Arial" panose="020B0604020202020204" pitchFamily="34" charset="0"/>
                          <a:ea typeface="Calibri" panose="020F0502020204030204" pitchFamily="34" charset="0"/>
                          <a:cs typeface="Times New Roman" panose="02020603050405020304" pitchFamily="18" charset="0"/>
                        </a:rPr>
                        <a:t>Promote drink spiking awareness raising products to local restaurants, bars, takeaways, and taxi firms by communication tools such as email/social media and visits to the premises.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18617" marR="186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en-GB" sz="1200">
                          <a:effectLst/>
                          <a:latin typeface="Arial"/>
                          <a:ea typeface="Calibri"/>
                          <a:cs typeface="Times New Roman"/>
                        </a:rPr>
                        <a:t>Districtwide</a:t>
                      </a:r>
                    </a:p>
                  </a:txBody>
                  <a:tcPr marL="18617" marR="186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en-GB" sz="1200">
                          <a:effectLst/>
                          <a:latin typeface="Arial"/>
                          <a:ea typeface="Calibri"/>
                          <a:cs typeface="Times New Roman"/>
                        </a:rPr>
                        <a:t>CSP Priority 1</a:t>
                      </a:r>
                    </a:p>
                    <a:p>
                      <a:pPr>
                        <a:lnSpc>
                          <a:spcPct val="107000"/>
                        </a:lnSpc>
                        <a:spcAft>
                          <a:spcPts val="800"/>
                        </a:spcAft>
                        <a:buNone/>
                      </a:pPr>
                      <a:endParaRPr lang="en-GB" sz="1200" dirty="0">
                        <a:effectLst/>
                        <a:latin typeface="Arial"/>
                        <a:ea typeface="Calibri"/>
                        <a:cs typeface="Times New Roman"/>
                      </a:endParaRPr>
                    </a:p>
                  </a:txBody>
                  <a:tcPr marL="18617" marR="186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48323707"/>
                  </a:ext>
                </a:extLst>
              </a:tr>
              <a:tr h="131166">
                <a:tc>
                  <a:txBody>
                    <a:bodyPr/>
                    <a:lstStyle/>
                    <a:p>
                      <a:pPr>
                        <a:lnSpc>
                          <a:spcPct val="107000"/>
                        </a:lnSpc>
                        <a:spcAft>
                          <a:spcPts val="800"/>
                        </a:spcAft>
                        <a:buNone/>
                      </a:pPr>
                      <a:r>
                        <a:rPr lang="en-GB" sz="1200">
                          <a:effectLst/>
                          <a:latin typeface="Arial" panose="020B0604020202020204" pitchFamily="34" charset="0"/>
                          <a:ea typeface="Calibri" panose="020F0502020204030204" pitchFamily="34" charset="0"/>
                          <a:cs typeface="Times New Roman" panose="02020603050405020304" pitchFamily="18" charset="0"/>
                        </a:rPr>
                        <a:t>Raise awareness of anti-bullying toolkit to schools in East Cambridgeshire.</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18617" marR="186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en-GB" sz="1200">
                          <a:effectLst/>
                          <a:latin typeface="Arial"/>
                          <a:ea typeface="Calibri"/>
                          <a:cs typeface="Times New Roman"/>
                        </a:rPr>
                        <a:t>Districtwide</a:t>
                      </a:r>
                    </a:p>
                  </a:txBody>
                  <a:tcPr marL="18617" marR="186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en-GB" sz="1200">
                          <a:effectLst/>
                          <a:latin typeface="Arial"/>
                          <a:ea typeface="Calibri"/>
                          <a:cs typeface="Times New Roman"/>
                        </a:rPr>
                        <a:t>CSP Priority 1</a:t>
                      </a:r>
                    </a:p>
                    <a:p>
                      <a:pPr>
                        <a:lnSpc>
                          <a:spcPct val="107000"/>
                        </a:lnSpc>
                        <a:spcAft>
                          <a:spcPts val="800"/>
                        </a:spcAft>
                        <a:buNone/>
                      </a:pPr>
                      <a:endParaRPr lang="en-GB" sz="1200" dirty="0">
                        <a:effectLst/>
                        <a:latin typeface="Arial"/>
                        <a:ea typeface="Calibri"/>
                        <a:cs typeface="Times New Roman"/>
                      </a:endParaRPr>
                    </a:p>
                  </a:txBody>
                  <a:tcPr marL="18617" marR="186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12225671"/>
                  </a:ext>
                </a:extLst>
              </a:tr>
              <a:tr h="184294">
                <a:tc>
                  <a:txBody>
                    <a:bodyPr/>
                    <a:lstStyle/>
                    <a:p>
                      <a:pPr>
                        <a:lnSpc>
                          <a:spcPct val="107000"/>
                        </a:lnSpc>
                        <a:spcAft>
                          <a:spcPts val="800"/>
                        </a:spcAft>
                        <a:buNone/>
                      </a:pPr>
                      <a:r>
                        <a:rPr lang="en-GB" sz="1200">
                          <a:effectLst/>
                          <a:latin typeface="Arial" panose="020B0604020202020204" pitchFamily="34" charset="0"/>
                          <a:ea typeface="Calibri" panose="020F0502020204030204" pitchFamily="34" charset="0"/>
                          <a:cs typeface="Times New Roman" panose="02020603050405020304" pitchFamily="18" charset="0"/>
                        </a:rPr>
                        <a:t>Attend Youth Fusion events to raise awareness of community safety issues, as well as promoting relevant CSP resources and support</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18617" marR="186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en-GB" sz="1200">
                          <a:effectLst/>
                          <a:latin typeface="Arial"/>
                          <a:ea typeface="Calibri"/>
                          <a:cs typeface="Times New Roman"/>
                        </a:rPr>
                        <a:t>Districtwide</a:t>
                      </a:r>
                    </a:p>
                  </a:txBody>
                  <a:tcPr marL="18617" marR="186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en-GB" sz="1200">
                          <a:effectLst/>
                          <a:latin typeface="Arial"/>
                          <a:ea typeface="Calibri"/>
                          <a:cs typeface="Times New Roman"/>
                        </a:rPr>
                        <a:t>CSP Priority 1 &amp; 2</a:t>
                      </a:r>
                    </a:p>
                    <a:p>
                      <a:pPr>
                        <a:lnSpc>
                          <a:spcPct val="107000"/>
                        </a:lnSpc>
                        <a:spcAft>
                          <a:spcPts val="800"/>
                        </a:spcAft>
                        <a:buNone/>
                      </a:pPr>
                      <a:r>
                        <a:rPr lang="en-GB" sz="1200" dirty="0">
                          <a:effectLst/>
                          <a:latin typeface="Arial"/>
                          <a:ea typeface="Calibri"/>
                          <a:cs typeface="Times New Roman"/>
                        </a:rPr>
                        <a:t> </a:t>
                      </a:r>
                    </a:p>
                  </a:txBody>
                  <a:tcPr marL="18617" marR="186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04803807"/>
                  </a:ext>
                </a:extLst>
              </a:tr>
              <a:tr h="184294">
                <a:tc>
                  <a:txBody>
                    <a:bodyPr/>
                    <a:lstStyle/>
                    <a:p>
                      <a:pPr>
                        <a:lnSpc>
                          <a:spcPct val="107000"/>
                        </a:lnSpc>
                        <a:spcAft>
                          <a:spcPts val="800"/>
                        </a:spcAft>
                        <a:buNone/>
                      </a:pPr>
                      <a:r>
                        <a:rPr lang="en-GB" sz="1200" dirty="0">
                          <a:effectLst/>
                          <a:latin typeface="Arial"/>
                          <a:ea typeface="Times New Roman" panose="02020603050405020304" pitchFamily="18" charset="0"/>
                          <a:cs typeface="Times New Roman"/>
                        </a:rPr>
                        <a:t>Promote Safe Places National network to the community, raise awareness of the scheme and encourage sign up via Shop Watch, CSP newsletter, emails, in person/online meetings, social media and events. </a:t>
                      </a:r>
                      <a:endParaRPr lang="en-GB" sz="1200" dirty="0">
                        <a:effectLst/>
                        <a:latin typeface="Arial"/>
                        <a:ea typeface="Calibri" panose="020F0502020204030204" pitchFamily="34" charset="0"/>
                        <a:cs typeface="Times New Roman"/>
                      </a:endParaRPr>
                    </a:p>
                  </a:txBody>
                  <a:tcPr marL="18617" marR="186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en-GB" sz="1200">
                          <a:effectLst/>
                          <a:latin typeface="Arial"/>
                          <a:ea typeface="Calibri"/>
                          <a:cs typeface="Times New Roman"/>
                        </a:rPr>
                        <a:t>Districtwide</a:t>
                      </a:r>
                    </a:p>
                  </a:txBody>
                  <a:tcPr marL="18617" marR="186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en-GB" sz="1200">
                          <a:effectLst/>
                          <a:latin typeface="Arial"/>
                          <a:ea typeface="Calibri"/>
                          <a:cs typeface="Times New Roman"/>
                        </a:rPr>
                        <a:t>CSP Priority 1 &amp; 2</a:t>
                      </a:r>
                    </a:p>
                    <a:p>
                      <a:pPr>
                        <a:lnSpc>
                          <a:spcPct val="107000"/>
                        </a:lnSpc>
                        <a:spcAft>
                          <a:spcPts val="800"/>
                        </a:spcAft>
                        <a:buNone/>
                      </a:pPr>
                      <a:endParaRPr lang="en-GB" sz="1200" dirty="0">
                        <a:effectLst/>
                        <a:latin typeface="Arial"/>
                        <a:ea typeface="Calibri"/>
                        <a:cs typeface="Times New Roman"/>
                      </a:endParaRPr>
                    </a:p>
                  </a:txBody>
                  <a:tcPr marL="18617" marR="186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85498670"/>
                  </a:ext>
                </a:extLst>
              </a:tr>
              <a:tr h="184294">
                <a:tc>
                  <a:txBody>
                    <a:bodyPr/>
                    <a:lstStyle/>
                    <a:p>
                      <a:pPr>
                        <a:lnSpc>
                          <a:spcPct val="107000"/>
                        </a:lnSpc>
                        <a:spcAft>
                          <a:spcPts val="800"/>
                        </a:spcAft>
                        <a:buNone/>
                      </a:pPr>
                      <a:r>
                        <a:rPr lang="en-GB" sz="1200">
                          <a:effectLst/>
                          <a:latin typeface="Arial" panose="020B0604020202020204" pitchFamily="34" charset="0"/>
                          <a:ea typeface="Times New Roman" panose="02020603050405020304" pitchFamily="18" charset="0"/>
                          <a:cs typeface="Times New Roman" panose="02020603050405020304" pitchFamily="18" charset="0"/>
                        </a:rPr>
                        <a:t>Promote Ask for Angela, Ask for Clive and ask for Annie</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18617" marR="186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en-GB" sz="1200">
                          <a:effectLst/>
                          <a:latin typeface="Arial"/>
                          <a:ea typeface="Calibri"/>
                          <a:cs typeface="Times New Roman"/>
                        </a:rPr>
                        <a:t>Districtwide</a:t>
                      </a:r>
                    </a:p>
                  </a:txBody>
                  <a:tcPr marL="18617" marR="186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en-GB" sz="1200">
                          <a:effectLst/>
                          <a:latin typeface="Arial"/>
                          <a:ea typeface="Calibri"/>
                          <a:cs typeface="Times New Roman"/>
                        </a:rPr>
                        <a:t>CSP Priority 1 &amp; 2</a:t>
                      </a:r>
                    </a:p>
                    <a:p>
                      <a:pPr>
                        <a:lnSpc>
                          <a:spcPct val="107000"/>
                        </a:lnSpc>
                        <a:spcAft>
                          <a:spcPts val="800"/>
                        </a:spcAft>
                        <a:buNone/>
                      </a:pPr>
                      <a:endParaRPr lang="en-GB" sz="1200" dirty="0">
                        <a:effectLst/>
                        <a:latin typeface="Arial"/>
                        <a:ea typeface="Calibri"/>
                        <a:cs typeface="Times New Roman"/>
                      </a:endParaRPr>
                    </a:p>
                  </a:txBody>
                  <a:tcPr marL="18617" marR="186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25883125"/>
                  </a:ext>
                </a:extLst>
              </a:tr>
            </a:tbl>
          </a:graphicData>
        </a:graphic>
      </p:graphicFrame>
    </p:spTree>
    <p:extLst>
      <p:ext uri="{BB962C8B-B14F-4D97-AF65-F5344CB8AC3E}">
        <p14:creationId xmlns:p14="http://schemas.microsoft.com/office/powerpoint/2010/main" val="6083043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2C99A2-EE64-AA06-F515-955BA5577D9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0F20F75-B100-4637-84AC-D8005A28A2CB}"/>
              </a:ext>
            </a:extLst>
          </p:cNvPr>
          <p:cNvSpPr>
            <a:spLocks noGrp="1"/>
          </p:cNvSpPr>
          <p:nvPr>
            <p:ph type="title"/>
          </p:nvPr>
        </p:nvSpPr>
        <p:spPr/>
        <p:txBody>
          <a:bodyPr/>
          <a:lstStyle/>
          <a:p>
            <a:r>
              <a:rPr lang="en-GB"/>
              <a:t>3. CSP Priorities</a:t>
            </a:r>
          </a:p>
        </p:txBody>
      </p:sp>
      <p:sp>
        <p:nvSpPr>
          <p:cNvPr id="6" name="Action Button: Go Home 5">
            <a:hlinkClick r:id="rId2" action="ppaction://hlinksldjump" highlightClick="1"/>
            <a:extLst>
              <a:ext uri="{FF2B5EF4-FFF2-40B4-BE49-F238E27FC236}">
                <a16:creationId xmlns:a16="http://schemas.microsoft.com/office/drawing/2014/main" id="{00A6A589-C1EA-9D31-51C9-6B18DC3FFF23}"/>
              </a:ext>
            </a:extLst>
          </p:cNvPr>
          <p:cNvSpPr/>
          <p:nvPr/>
        </p:nvSpPr>
        <p:spPr>
          <a:xfrm>
            <a:off x="11684854" y="88847"/>
            <a:ext cx="394447" cy="376517"/>
          </a:xfrm>
          <a:prstGeom prst="actionButtonHome">
            <a:avLst/>
          </a:prstGeom>
          <a:solidFill>
            <a:schemeClr val="accent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7" name="Table 6">
            <a:extLst>
              <a:ext uri="{FF2B5EF4-FFF2-40B4-BE49-F238E27FC236}">
                <a16:creationId xmlns:a16="http://schemas.microsoft.com/office/drawing/2014/main" id="{DCE9200E-5C7E-D45C-67DF-248FDE5C58C8}"/>
              </a:ext>
            </a:extLst>
          </p:cNvPr>
          <p:cNvGraphicFramePr>
            <a:graphicFrameLocks noGrp="1"/>
          </p:cNvGraphicFramePr>
          <p:nvPr>
            <p:extLst>
              <p:ext uri="{D42A27DB-BD31-4B8C-83A1-F6EECF244321}">
                <p14:modId xmlns:p14="http://schemas.microsoft.com/office/powerpoint/2010/main" val="228745813"/>
              </p:ext>
            </p:extLst>
          </p:nvPr>
        </p:nvGraphicFramePr>
        <p:xfrm>
          <a:off x="633414" y="1221456"/>
          <a:ext cx="10515600" cy="4683702"/>
        </p:xfrm>
        <a:graphic>
          <a:graphicData uri="http://schemas.openxmlformats.org/drawingml/2006/table">
            <a:tbl>
              <a:tblPr firstRow="1" firstCol="1" bandRow="1"/>
              <a:tblGrid>
                <a:gridCol w="7833886">
                  <a:extLst>
                    <a:ext uri="{9D8B030D-6E8A-4147-A177-3AD203B41FA5}">
                      <a16:colId xmlns:a16="http://schemas.microsoft.com/office/drawing/2014/main" val="315402982"/>
                    </a:ext>
                  </a:extLst>
                </a:gridCol>
                <a:gridCol w="1245251">
                  <a:extLst>
                    <a:ext uri="{9D8B030D-6E8A-4147-A177-3AD203B41FA5}">
                      <a16:colId xmlns:a16="http://schemas.microsoft.com/office/drawing/2014/main" val="631939539"/>
                    </a:ext>
                  </a:extLst>
                </a:gridCol>
                <a:gridCol w="1436463">
                  <a:extLst>
                    <a:ext uri="{9D8B030D-6E8A-4147-A177-3AD203B41FA5}">
                      <a16:colId xmlns:a16="http://schemas.microsoft.com/office/drawing/2014/main" val="2651658894"/>
                    </a:ext>
                  </a:extLst>
                </a:gridCol>
              </a:tblGrid>
              <a:tr h="66022">
                <a:tc>
                  <a:txBody>
                    <a:bodyPr/>
                    <a:lstStyle/>
                    <a:p>
                      <a:pPr>
                        <a:lnSpc>
                          <a:spcPct val="107000"/>
                        </a:lnSpc>
                        <a:spcAft>
                          <a:spcPts val="800"/>
                        </a:spcAft>
                        <a:buNone/>
                      </a:pPr>
                      <a:r>
                        <a:rPr lang="en-GB"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Activity</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18617" marR="186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nSpc>
                          <a:spcPct val="107000"/>
                        </a:lnSpc>
                        <a:spcAft>
                          <a:spcPts val="800"/>
                        </a:spcAft>
                        <a:buNone/>
                      </a:pPr>
                      <a:r>
                        <a:rPr lang="en-GB"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Location</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18617" marR="186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nSpc>
                          <a:spcPct val="107000"/>
                        </a:lnSpc>
                        <a:spcAft>
                          <a:spcPts val="800"/>
                        </a:spcAft>
                        <a:buNone/>
                      </a:pPr>
                      <a:r>
                        <a:rPr lang="en-GB"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CSP Priority</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18617" marR="186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extLst>
                  <a:ext uri="{0D108BD9-81ED-4DB2-BD59-A6C34878D82A}">
                    <a16:rowId xmlns:a16="http://schemas.microsoft.com/office/drawing/2014/main" val="4091267702"/>
                  </a:ext>
                </a:extLst>
              </a:tr>
              <a:tr h="131166">
                <a:tc>
                  <a:txBody>
                    <a:bodyPr/>
                    <a:lstStyle/>
                    <a:p>
                      <a:pPr>
                        <a:lnSpc>
                          <a:spcPct val="107000"/>
                        </a:lnSpc>
                        <a:spcAft>
                          <a:spcPts val="800"/>
                        </a:spcAft>
                        <a:buNone/>
                      </a:pPr>
                      <a:r>
                        <a:rPr lang="en-GB" sz="1200">
                          <a:effectLst/>
                          <a:latin typeface="Arial" panose="020B0604020202020204" pitchFamily="34" charset="0"/>
                          <a:ea typeface="Times New Roman" panose="02020603050405020304" pitchFamily="18" charset="0"/>
                          <a:cs typeface="Times New Roman" panose="02020603050405020304" pitchFamily="18" charset="0"/>
                        </a:rPr>
                        <a:t>Support 2 primary schools in Littleport with the facilitation of 2 court experience events for year 6 students, with a focus on the issues of knife crime and county lines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18617" marR="186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en-GB" sz="1200">
                          <a:effectLst/>
                          <a:latin typeface="Arial"/>
                          <a:ea typeface="Calibri"/>
                          <a:cs typeface="Times New Roman"/>
                        </a:rPr>
                        <a:t>Littleport</a:t>
                      </a:r>
                    </a:p>
                  </a:txBody>
                  <a:tcPr marL="18617" marR="186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en-GB" sz="1200">
                          <a:effectLst/>
                          <a:latin typeface="Arial"/>
                          <a:ea typeface="Calibri"/>
                          <a:cs typeface="Times New Roman"/>
                        </a:rPr>
                        <a:t>CSP Priority 2</a:t>
                      </a:r>
                    </a:p>
                    <a:p>
                      <a:pPr>
                        <a:lnSpc>
                          <a:spcPct val="107000"/>
                        </a:lnSpc>
                        <a:spcAft>
                          <a:spcPts val="800"/>
                        </a:spcAft>
                        <a:buNone/>
                      </a:pPr>
                      <a:endParaRPr lang="en-GB" sz="1200" dirty="0">
                        <a:effectLst/>
                        <a:latin typeface="Arial"/>
                        <a:ea typeface="Calibri"/>
                        <a:cs typeface="Times New Roman"/>
                      </a:endParaRPr>
                    </a:p>
                  </a:txBody>
                  <a:tcPr marL="18617" marR="186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37778049"/>
                  </a:ext>
                </a:extLst>
              </a:tr>
              <a:tr h="103584">
                <a:tc>
                  <a:txBody>
                    <a:bodyPr/>
                    <a:lstStyle/>
                    <a:p>
                      <a:pPr>
                        <a:lnSpc>
                          <a:spcPct val="107000"/>
                        </a:lnSpc>
                        <a:spcAft>
                          <a:spcPts val="800"/>
                        </a:spcAft>
                        <a:buNone/>
                      </a:pPr>
                      <a:r>
                        <a:rPr lang="en-GB" sz="1200">
                          <a:effectLst/>
                          <a:latin typeface="Arial" panose="020B0604020202020204" pitchFamily="34" charset="0"/>
                          <a:ea typeface="Calibri" panose="020F0502020204030204" pitchFamily="34" charset="0"/>
                          <a:cs typeface="Times New Roman" panose="02020603050405020304" pitchFamily="18" charset="0"/>
                        </a:rPr>
                        <a:t>Encourage the Littleport community, especially males to sign up to the White Ribbon pledge, using local social media pages to raise awareness and via Littleport Town Council</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18617" marR="186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en-GB" sz="1200">
                          <a:effectLst/>
                          <a:latin typeface="Arial"/>
                          <a:ea typeface="Calibri"/>
                          <a:cs typeface="Times New Roman"/>
                        </a:rPr>
                        <a:t>Littleport</a:t>
                      </a:r>
                    </a:p>
                  </a:txBody>
                  <a:tcPr marL="18617" marR="186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en-GB" sz="1200">
                          <a:effectLst/>
                          <a:latin typeface="Arial"/>
                          <a:ea typeface="Calibri"/>
                          <a:cs typeface="Times New Roman"/>
                        </a:rPr>
                        <a:t>CSP Priority 2</a:t>
                      </a:r>
                    </a:p>
                  </a:txBody>
                  <a:tcPr marL="18617" marR="186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39034090"/>
                  </a:ext>
                </a:extLst>
              </a:tr>
              <a:tr h="66022">
                <a:tc>
                  <a:txBody>
                    <a:bodyPr/>
                    <a:lstStyle/>
                    <a:p>
                      <a:pPr>
                        <a:lnSpc>
                          <a:spcPct val="107000"/>
                        </a:lnSpc>
                        <a:spcAft>
                          <a:spcPts val="800"/>
                        </a:spcAft>
                        <a:buNone/>
                      </a:pPr>
                      <a:r>
                        <a:rPr lang="en-GB" sz="1200">
                          <a:effectLst/>
                          <a:latin typeface="Arial" panose="020B0604020202020204" pitchFamily="34" charset="0"/>
                          <a:ea typeface="Times New Roman" panose="02020603050405020304" pitchFamily="18" charset="0"/>
                          <a:cs typeface="Times New Roman" panose="02020603050405020304" pitchFamily="18" charset="0"/>
                        </a:rPr>
                        <a:t>Encourage organisations in Littleport to be become White Ribbon Accredited, via email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18617" marR="186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en-GB" sz="1200">
                          <a:effectLst/>
                          <a:latin typeface="Arial"/>
                          <a:ea typeface="Calibri"/>
                          <a:cs typeface="Times New Roman"/>
                        </a:rPr>
                        <a:t>Littleport</a:t>
                      </a:r>
                    </a:p>
                  </a:txBody>
                  <a:tcPr marL="18617" marR="186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en-GB" sz="1200">
                          <a:effectLst/>
                          <a:latin typeface="Arial"/>
                          <a:ea typeface="Calibri"/>
                          <a:cs typeface="Times New Roman"/>
                        </a:rPr>
                        <a:t>CSP Priority 2</a:t>
                      </a:r>
                    </a:p>
                  </a:txBody>
                  <a:tcPr marL="18617" marR="186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87336668"/>
                  </a:ext>
                </a:extLst>
              </a:tr>
              <a:tr h="184294">
                <a:tc>
                  <a:txBody>
                    <a:bodyPr/>
                    <a:lstStyle/>
                    <a:p>
                      <a:pPr>
                        <a:lnSpc>
                          <a:spcPct val="107000"/>
                        </a:lnSpc>
                        <a:spcAft>
                          <a:spcPts val="800"/>
                        </a:spcAft>
                        <a:buNone/>
                      </a:pPr>
                      <a:r>
                        <a:rPr lang="en-GB" sz="1200">
                          <a:effectLst/>
                          <a:latin typeface="Arial" panose="020B0604020202020204" pitchFamily="34" charset="0"/>
                          <a:ea typeface="Times New Roman" panose="02020603050405020304" pitchFamily="18" charset="0"/>
                          <a:cs typeface="Times New Roman" panose="02020603050405020304" pitchFamily="18" charset="0"/>
                        </a:rPr>
                        <a:t>Apply for the Purple Flag Accreditation for Littleport as a town.</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18617" marR="186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en-GB" sz="1200">
                          <a:effectLst/>
                          <a:latin typeface="Arial"/>
                          <a:ea typeface="Calibri"/>
                          <a:cs typeface="Times New Roman"/>
                        </a:rPr>
                        <a:t>Littleport</a:t>
                      </a:r>
                    </a:p>
                  </a:txBody>
                  <a:tcPr marL="18617" marR="186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en-GB" sz="1200">
                          <a:effectLst/>
                          <a:latin typeface="Arial"/>
                          <a:ea typeface="Calibri"/>
                          <a:cs typeface="Times New Roman"/>
                        </a:rPr>
                        <a:t>CSP Priority 1 &amp; 2</a:t>
                      </a:r>
                    </a:p>
                    <a:p>
                      <a:pPr>
                        <a:lnSpc>
                          <a:spcPct val="107000"/>
                        </a:lnSpc>
                        <a:spcAft>
                          <a:spcPts val="800"/>
                        </a:spcAft>
                        <a:buNone/>
                      </a:pPr>
                      <a:endParaRPr lang="en-GB" sz="1200" dirty="0">
                        <a:effectLst/>
                        <a:latin typeface="Arial"/>
                        <a:ea typeface="Calibri"/>
                        <a:cs typeface="Times New Roman"/>
                      </a:endParaRPr>
                    </a:p>
                  </a:txBody>
                  <a:tcPr marL="18617" marR="186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18463943"/>
                  </a:ext>
                </a:extLst>
              </a:tr>
              <a:tr h="209841">
                <a:tc>
                  <a:txBody>
                    <a:bodyPr/>
                    <a:lstStyle/>
                    <a:p>
                      <a:pPr>
                        <a:lnSpc>
                          <a:spcPct val="107000"/>
                        </a:lnSpc>
                        <a:spcAft>
                          <a:spcPts val="800"/>
                        </a:spcAft>
                        <a:buNone/>
                      </a:pPr>
                      <a:r>
                        <a:rPr lang="en-GB"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Communicate and support businesses in Littleport and Ely to develop measures and procedures to tackle shoplifting and target hardening options; and work and build relationships with staff at local shops to develop agreeable measures and procedures for shoplifting and target hardening options and target hardening options</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18617" marR="186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en-GB" sz="1200">
                          <a:solidFill>
                            <a:srgbClr val="000000"/>
                          </a:solidFill>
                          <a:effectLst/>
                          <a:latin typeface="Arial"/>
                          <a:ea typeface="Calibri"/>
                          <a:cs typeface="Times New Roman"/>
                        </a:rPr>
                        <a:t>Littleport and Ely (West and East)</a:t>
                      </a:r>
                      <a:endParaRPr lang="en-GB" sz="1200">
                        <a:effectLst/>
                        <a:latin typeface="Arial"/>
                        <a:ea typeface="Calibri"/>
                        <a:cs typeface="Times New Roman"/>
                      </a:endParaRPr>
                    </a:p>
                  </a:txBody>
                  <a:tcPr marL="18617" marR="186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en-GB" sz="1200">
                          <a:solidFill>
                            <a:srgbClr val="000000"/>
                          </a:solidFill>
                          <a:effectLst/>
                          <a:latin typeface="Arial"/>
                          <a:ea typeface="Calibri"/>
                          <a:cs typeface="Times New Roman"/>
                        </a:rPr>
                        <a:t>CSP Priority 1</a:t>
                      </a:r>
                      <a:endParaRPr lang="en-GB" sz="1200">
                        <a:effectLst/>
                        <a:latin typeface="Arial"/>
                        <a:ea typeface="Calibri"/>
                        <a:cs typeface="Times New Roman"/>
                      </a:endParaRPr>
                    </a:p>
                    <a:p>
                      <a:pPr>
                        <a:lnSpc>
                          <a:spcPct val="107000"/>
                        </a:lnSpc>
                        <a:spcAft>
                          <a:spcPts val="800"/>
                        </a:spcAft>
                        <a:buNone/>
                      </a:pPr>
                      <a:endParaRPr lang="en-GB" sz="1200" dirty="0">
                        <a:effectLst/>
                        <a:latin typeface="Arial"/>
                        <a:ea typeface="Calibri"/>
                        <a:cs typeface="Times New Roman"/>
                      </a:endParaRPr>
                    </a:p>
                  </a:txBody>
                  <a:tcPr marL="18617" marR="186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19749148"/>
                  </a:ext>
                </a:extLst>
              </a:tr>
              <a:tr h="131166">
                <a:tc>
                  <a:txBody>
                    <a:bodyPr/>
                    <a:lstStyle/>
                    <a:p>
                      <a:pPr>
                        <a:lnSpc>
                          <a:spcPct val="107000"/>
                        </a:lnSpc>
                        <a:spcAft>
                          <a:spcPts val="800"/>
                        </a:spcAft>
                        <a:buNone/>
                      </a:pPr>
                      <a:r>
                        <a:rPr lang="en-GB" sz="1200" dirty="0">
                          <a:effectLst/>
                          <a:latin typeface="Arial"/>
                          <a:ea typeface="Calibri"/>
                          <a:cs typeface="Times New Roman"/>
                        </a:rPr>
                        <a:t>Engage via online communication or in person with Littleport foodbank and where identified develop actions to support users during cost-of-living crisis or in need</a:t>
                      </a:r>
                    </a:p>
                  </a:txBody>
                  <a:tcPr marL="18617" marR="186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en-GB" sz="1200">
                          <a:effectLst/>
                          <a:latin typeface="Arial"/>
                          <a:ea typeface="Calibri"/>
                          <a:cs typeface="Times New Roman"/>
                        </a:rPr>
                        <a:t>Littleport</a:t>
                      </a:r>
                    </a:p>
                  </a:txBody>
                  <a:tcPr marL="18617" marR="186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en-GB" sz="1200">
                          <a:effectLst/>
                          <a:latin typeface="Arial"/>
                          <a:ea typeface="Calibri"/>
                          <a:cs typeface="Times New Roman"/>
                        </a:rPr>
                        <a:t>CSP Priority 1</a:t>
                      </a:r>
                    </a:p>
                    <a:p>
                      <a:pPr>
                        <a:lnSpc>
                          <a:spcPct val="107000"/>
                        </a:lnSpc>
                        <a:spcAft>
                          <a:spcPts val="800"/>
                        </a:spcAft>
                        <a:buNone/>
                      </a:pPr>
                      <a:endParaRPr lang="en-GB" sz="1200" dirty="0">
                        <a:effectLst/>
                        <a:latin typeface="Arial"/>
                        <a:ea typeface="Calibri"/>
                        <a:cs typeface="Times New Roman"/>
                      </a:endParaRPr>
                    </a:p>
                  </a:txBody>
                  <a:tcPr marL="18617" marR="186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88638602"/>
                  </a:ext>
                </a:extLst>
              </a:tr>
              <a:tr h="156713">
                <a:tc>
                  <a:txBody>
                    <a:bodyPr/>
                    <a:lstStyle/>
                    <a:p>
                      <a:pPr>
                        <a:lnSpc>
                          <a:spcPct val="107000"/>
                        </a:lnSpc>
                        <a:spcAft>
                          <a:spcPts val="800"/>
                        </a:spcAft>
                        <a:buNone/>
                      </a:pPr>
                      <a:r>
                        <a:rPr lang="en-GB" sz="1200" dirty="0">
                          <a:effectLst/>
                          <a:latin typeface="Arial"/>
                          <a:ea typeface="Calibri"/>
                          <a:cs typeface="Times New Roman"/>
                        </a:rPr>
                        <a:t>Engage with alcohol and drug services to obtain a better understanding of the links between local addictions presenting in Littleport and shop lifting figures with an aim of identifying measures to reduce shoplifting. </a:t>
                      </a:r>
                    </a:p>
                  </a:txBody>
                  <a:tcPr marL="18617" marR="186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en-GB" sz="1200">
                          <a:effectLst/>
                          <a:latin typeface="Arial"/>
                          <a:ea typeface="Calibri"/>
                          <a:cs typeface="Times New Roman"/>
                        </a:rPr>
                        <a:t>Littleport</a:t>
                      </a:r>
                    </a:p>
                  </a:txBody>
                  <a:tcPr marL="18617" marR="186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en-GB" sz="1200">
                          <a:effectLst/>
                          <a:latin typeface="Arial"/>
                          <a:ea typeface="Calibri"/>
                          <a:cs typeface="Times New Roman"/>
                        </a:rPr>
                        <a:t>CSP Priority 1</a:t>
                      </a:r>
                    </a:p>
                    <a:p>
                      <a:pPr>
                        <a:lnSpc>
                          <a:spcPct val="107000"/>
                        </a:lnSpc>
                        <a:spcAft>
                          <a:spcPts val="800"/>
                        </a:spcAft>
                        <a:buNone/>
                      </a:pPr>
                      <a:endParaRPr lang="en-GB" sz="1200" dirty="0">
                        <a:effectLst/>
                        <a:latin typeface="Arial"/>
                        <a:ea typeface="Calibri"/>
                        <a:cs typeface="Times New Roman"/>
                      </a:endParaRPr>
                    </a:p>
                  </a:txBody>
                  <a:tcPr marL="18617" marR="186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12573236"/>
                  </a:ext>
                </a:extLst>
              </a:tr>
              <a:tr h="262969">
                <a:tc>
                  <a:txBody>
                    <a:bodyPr/>
                    <a:lstStyle/>
                    <a:p>
                      <a:pPr>
                        <a:lnSpc>
                          <a:spcPct val="107000"/>
                        </a:lnSpc>
                        <a:spcAft>
                          <a:spcPts val="800"/>
                        </a:spcAft>
                        <a:buNone/>
                      </a:pPr>
                      <a:r>
                        <a:rPr lang="en-GB" sz="1200">
                          <a:effectLst/>
                          <a:latin typeface="Arial" panose="020B0604020202020204" pitchFamily="34" charset="0"/>
                          <a:ea typeface="Calibri" panose="020F0502020204030204" pitchFamily="34" charset="0"/>
                          <a:cs typeface="Times New Roman" panose="02020603050405020304" pitchFamily="18" charset="0"/>
                        </a:rPr>
                        <a:t>Share the Violence Against Women and Girls Needs Assessment, serious violence needs assessment dashboard, Strategic Assessment and Youth and ASB Deep Dive reviews relating to Littleport with Littleport Town Council and Littleport based youth organisations so that they are aware of issues occurring to their parish, and explore opportunities for the CSP to support initiatives led by these organisations in response to the findings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18617" marR="186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en-GB" sz="1200">
                          <a:effectLst/>
                          <a:latin typeface="Arial"/>
                          <a:ea typeface="Calibri"/>
                          <a:cs typeface="Times New Roman"/>
                        </a:rPr>
                        <a:t>Littleport</a:t>
                      </a:r>
                    </a:p>
                  </a:txBody>
                  <a:tcPr marL="18617" marR="186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en-GB" sz="1200">
                          <a:effectLst/>
                          <a:latin typeface="Arial"/>
                          <a:ea typeface="Calibri"/>
                          <a:cs typeface="Times New Roman"/>
                        </a:rPr>
                        <a:t>CSP Priority 1 &amp; 2</a:t>
                      </a:r>
                    </a:p>
                  </a:txBody>
                  <a:tcPr marL="18617" marR="186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62659849"/>
                  </a:ext>
                </a:extLst>
              </a:tr>
              <a:tr h="103584">
                <a:tc>
                  <a:txBody>
                    <a:bodyPr/>
                    <a:lstStyle/>
                    <a:p>
                      <a:pPr>
                        <a:lnSpc>
                          <a:spcPct val="107000"/>
                        </a:lnSpc>
                        <a:spcAft>
                          <a:spcPts val="800"/>
                        </a:spcAft>
                        <a:buNone/>
                      </a:pPr>
                      <a:r>
                        <a:rPr lang="en-GB" sz="1200">
                          <a:effectLst/>
                          <a:latin typeface="Arial" panose="020B0604020202020204" pitchFamily="34" charset="0"/>
                          <a:ea typeface="Calibri" panose="020F0502020204030204" pitchFamily="34" charset="0"/>
                          <a:cs typeface="Times New Roman" panose="02020603050405020304" pitchFamily="18" charset="0"/>
                        </a:rPr>
                        <a:t>Raise awareness of hate crime and encourage organisations in Ely to become third-party reporting centres</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18617" marR="186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en-GB" sz="1200">
                          <a:effectLst/>
                          <a:latin typeface="Arial"/>
                          <a:ea typeface="Calibri"/>
                          <a:cs typeface="Times New Roman"/>
                        </a:rPr>
                        <a:t>Ely East</a:t>
                      </a:r>
                    </a:p>
                  </a:txBody>
                  <a:tcPr marL="18617" marR="186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en-GB" sz="1200">
                          <a:effectLst/>
                          <a:latin typeface="Arial"/>
                          <a:ea typeface="Calibri"/>
                          <a:cs typeface="Times New Roman"/>
                        </a:rPr>
                        <a:t>CSP Priority 1 &amp; 2</a:t>
                      </a:r>
                    </a:p>
                  </a:txBody>
                  <a:tcPr marL="18617" marR="186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34008450"/>
                  </a:ext>
                </a:extLst>
              </a:tr>
              <a:tr h="156713">
                <a:tc>
                  <a:txBody>
                    <a:bodyPr/>
                    <a:lstStyle/>
                    <a:p>
                      <a:pPr>
                        <a:lnSpc>
                          <a:spcPct val="107000"/>
                        </a:lnSpc>
                        <a:spcAft>
                          <a:spcPts val="800"/>
                        </a:spcAft>
                        <a:buNone/>
                      </a:pPr>
                      <a:r>
                        <a:rPr lang="en-GB" sz="1200">
                          <a:effectLst/>
                          <a:latin typeface="Arial" panose="020B0604020202020204" pitchFamily="34" charset="0"/>
                          <a:ea typeface="Calibri" panose="020F0502020204030204" pitchFamily="34" charset="0"/>
                          <a:cs typeface="Times New Roman" panose="02020603050405020304" pitchFamily="18" charset="0"/>
                        </a:rPr>
                        <a:t>Encourage and promote hate crime awareness training to schools and community groups in Ely and VAWG/VAP through Ely based media channels and/or distribution of information leaflets either in person or events.</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18617" marR="186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en-GB" sz="1200">
                          <a:effectLst/>
                          <a:latin typeface="Arial"/>
                          <a:ea typeface="Calibri"/>
                          <a:cs typeface="Times New Roman"/>
                        </a:rPr>
                        <a:t>Ely East</a:t>
                      </a:r>
                    </a:p>
                  </a:txBody>
                  <a:tcPr marL="18617" marR="186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buNone/>
                      </a:pPr>
                      <a:r>
                        <a:rPr lang="en-GB" sz="1200">
                          <a:effectLst/>
                          <a:latin typeface="Arial"/>
                          <a:ea typeface="Calibri"/>
                          <a:cs typeface="Times New Roman"/>
                        </a:rPr>
                        <a:t>CSP Priority 2</a:t>
                      </a:r>
                    </a:p>
                    <a:p>
                      <a:pPr>
                        <a:lnSpc>
                          <a:spcPct val="107000"/>
                        </a:lnSpc>
                        <a:spcAft>
                          <a:spcPts val="800"/>
                        </a:spcAft>
                        <a:buNone/>
                      </a:pPr>
                      <a:endParaRPr lang="en-GB" sz="1200" dirty="0">
                        <a:effectLst/>
                        <a:latin typeface="Arial"/>
                        <a:ea typeface="Calibri"/>
                        <a:cs typeface="Times New Roman"/>
                      </a:endParaRPr>
                    </a:p>
                  </a:txBody>
                  <a:tcPr marL="18617" marR="186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71870696"/>
                  </a:ext>
                </a:extLst>
              </a:tr>
            </a:tbl>
          </a:graphicData>
        </a:graphic>
      </p:graphicFrame>
    </p:spTree>
    <p:extLst>
      <p:ext uri="{BB962C8B-B14F-4D97-AF65-F5344CB8AC3E}">
        <p14:creationId xmlns:p14="http://schemas.microsoft.com/office/powerpoint/2010/main" val="2274108826"/>
      </p:ext>
    </p:extLst>
  </p:cSld>
  <p:clrMapOvr>
    <a:masterClrMapping/>
  </p:clrMapOvr>
</p:sld>
</file>

<file path=ppt/theme/theme1.xml><?xml version="1.0" encoding="utf-8"?>
<a:theme xmlns:a="http://schemas.openxmlformats.org/drawingml/2006/main" name="CCC Powerpoint Theme">
  <a:themeElements>
    <a:clrScheme name="CCC PP slides">
      <a:dk1>
        <a:srgbClr val="000000"/>
      </a:dk1>
      <a:lt1>
        <a:srgbClr val="FFFFFF"/>
      </a:lt1>
      <a:dk2>
        <a:srgbClr val="0B3153"/>
      </a:dk2>
      <a:lt2>
        <a:srgbClr val="E7E6E6"/>
      </a:lt2>
      <a:accent1>
        <a:srgbClr val="00A0E2"/>
      </a:accent1>
      <a:accent2>
        <a:srgbClr val="0B3153"/>
      </a:accent2>
      <a:accent3>
        <a:srgbClr val="7A9B48"/>
      </a:accent3>
      <a:accent4>
        <a:srgbClr val="F18B20"/>
      </a:accent4>
      <a:accent5>
        <a:srgbClr val="AA1C53"/>
      </a:accent5>
      <a:accent6>
        <a:srgbClr val="752E8A"/>
      </a:accent6>
      <a:hlink>
        <a:srgbClr val="0B3153"/>
      </a:hlink>
      <a:folHlink>
        <a:srgbClr val="905A2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CC Powerpoint Theme" id="{78830DB7-D01F-4433-BE75-DEBD1E092EEB}" vid="{9CA837A1-15EC-4E54-B7E8-A85C34B1497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467DB035DBAC944ADE7D0414AF03238" ma:contentTypeVersion="23" ma:contentTypeDescription="Create a new document." ma:contentTypeScope="" ma:versionID="ce161b2754a3e75beeafff718254b100">
  <xsd:schema xmlns:xsd="http://www.w3.org/2001/XMLSchema" xmlns:xs="http://www.w3.org/2001/XMLSchema" xmlns:p="http://schemas.microsoft.com/office/2006/metadata/properties" xmlns:ns2="38160366-bcfb-49fe-ae5b-ebd90b6ce091" xmlns:ns3="d2c5561e-d5a1-4761-9d3e-caffcd84e59f" targetNamespace="http://schemas.microsoft.com/office/2006/metadata/properties" ma:root="true" ma:fieldsID="ec827c578696666a4d4315321b3a6075" ns2:_="" ns3:_="">
    <xsd:import namespace="38160366-bcfb-49fe-ae5b-ebd90b6ce091"/>
    <xsd:import namespace="d2c5561e-d5a1-4761-9d3e-caffcd84e59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ObjectDetectorVersions" minOccurs="0"/>
                <xsd:element ref="ns2:MediaServiceOCR" minOccurs="0"/>
                <xsd:element ref="ns2:MediaServiceGenerationTime" minOccurs="0"/>
                <xsd:element ref="ns2:MediaServiceEventHashCode" minOccurs="0"/>
                <xsd:element ref="ns2:MediaServiceLocation" minOccurs="0"/>
                <xsd:element ref="ns2:MediaServiceSearchProperties" minOccurs="0"/>
                <xsd:element ref="ns2:TestExpiryDate" minOccurs="0"/>
                <xsd:element ref="ns2:MediaServiceBillingMetadata" minOccurs="0"/>
                <xsd:element ref="ns2:Unique_x0020_Area_x0020_ID" minOccurs="0"/>
                <xsd:element ref="ns2:Email_x0020_Address" minOccurs="0"/>
                <xsd:element ref="ns2:Company_x0020_Name" minOccurs="0"/>
                <xsd:element ref="ns2:Officercomme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160366-bcfb-49fe-ae5b-ebd90b6ce09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2a33aaf0-d2be-4910-a308-718f043c109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TestExpiryDate" ma:index="23" nillable="true" ma:displayName="Test Expiry Date" ma:description="TEst-  date document wouild be due to expire" ma:format="DateTime" ma:internalName="TestExpiryDate">
      <xsd:simpleType>
        <xsd:restriction base="dms:DateTime"/>
      </xsd:simpleType>
    </xsd:element>
    <xsd:element name="MediaServiceBillingMetadata" ma:index="24" nillable="true" ma:displayName="MediaServiceBillingMetadata" ma:hidden="true" ma:internalName="MediaServiceBillingMetadata" ma:readOnly="true">
      <xsd:simpleType>
        <xsd:restriction base="dms:Note"/>
      </xsd:simpleType>
    </xsd:element>
    <xsd:element name="Unique_x0020_Area_x0020_ID" ma:index="25" nillable="true" ma:displayName="Unique Area ID" ma:internalName="Unique_x0020_Area_x0020_ID">
      <xsd:simpleType>
        <xsd:restriction base="dms:Text"/>
      </xsd:simpleType>
    </xsd:element>
    <xsd:element name="Email_x0020_Address" ma:index="26" nillable="true" ma:displayName="Email Address" ma:internalName="Email_x0020_Address">
      <xsd:simpleType>
        <xsd:restriction base="dms:Text">
          <xsd:maxLength value="255"/>
        </xsd:restriction>
      </xsd:simpleType>
    </xsd:element>
    <xsd:element name="Company_x0020_Name" ma:index="27" nillable="true" ma:displayName="Company Name" ma:internalName="Company_x0020_Name">
      <xsd:simpleType>
        <xsd:restriction base="dms:Text"/>
      </xsd:simpleType>
    </xsd:element>
    <xsd:element name="Officercomments" ma:index="28" nillable="true" ma:displayName="Officer comments" ma:format="Dropdown" ma:internalName="Officercomments">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2c5561e-d5a1-4761-9d3e-caffcd84e59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1e3b12a5-4582-46ba-9309-d972dc8876db}" ma:internalName="TaxCatchAll" ma:showField="CatchAllData" ma:web="d2c5561e-d5a1-4761-9d3e-caffcd84e59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d2c5561e-d5a1-4761-9d3e-caffcd84e59f" xsi:nil="true"/>
    <lcf76f155ced4ddcb4097134ff3c332f xmlns="38160366-bcfb-49fe-ae5b-ebd90b6ce091">
      <Terms xmlns="http://schemas.microsoft.com/office/infopath/2007/PartnerControls"/>
    </lcf76f155ced4ddcb4097134ff3c332f>
    <TestExpiryDate xmlns="38160366-bcfb-49fe-ae5b-ebd90b6ce091" xsi:nil="true"/>
    <Email_x0020_Address xmlns="38160366-bcfb-49fe-ae5b-ebd90b6ce091" xsi:nil="true"/>
    <Unique_x0020_Area_x0020_ID xmlns="38160366-bcfb-49fe-ae5b-ebd90b6ce091" xsi:nil="true"/>
    <Company_x0020_Name xmlns="38160366-bcfb-49fe-ae5b-ebd90b6ce091" xsi:nil="true"/>
    <Officercomments xmlns="38160366-bcfb-49fe-ae5b-ebd90b6ce091" xsi:nil="true"/>
  </documentManagement>
</p:properties>
</file>

<file path=customXml/itemProps1.xml><?xml version="1.0" encoding="utf-8"?>
<ds:datastoreItem xmlns:ds="http://schemas.openxmlformats.org/officeDocument/2006/customXml" ds:itemID="{F4096BEB-332F-4D94-A2AE-F77326861BF0}">
  <ds:schemaRefs>
    <ds:schemaRef ds:uri="http://schemas.microsoft.com/sharepoint/v3/contenttype/forms"/>
  </ds:schemaRefs>
</ds:datastoreItem>
</file>

<file path=customXml/itemProps2.xml><?xml version="1.0" encoding="utf-8"?>
<ds:datastoreItem xmlns:ds="http://schemas.openxmlformats.org/officeDocument/2006/customXml" ds:itemID="{FDB724D4-1F21-400F-81AC-424CB8E7B46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8160366-bcfb-49fe-ae5b-ebd90b6ce091"/>
    <ds:schemaRef ds:uri="d2c5561e-d5a1-4761-9d3e-caffcd84e59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FF8B9E3-5673-4F8D-8223-DE3C1FDEF93D}">
  <ds:schemaRefs>
    <ds:schemaRef ds:uri="http://schemas.microsoft.com/office/2006/documentManagement/types"/>
    <ds:schemaRef ds:uri="http://purl.org/dc/elements/1.1/"/>
    <ds:schemaRef ds:uri="http://schemas.microsoft.com/office/infopath/2007/PartnerControls"/>
    <ds:schemaRef ds:uri="38160366-bcfb-49fe-ae5b-ebd90b6ce091"/>
    <ds:schemaRef ds:uri="http://schemas.openxmlformats.org/package/2006/metadata/core-properties"/>
    <ds:schemaRef ds:uri="http://purl.org/dc/terms/"/>
    <ds:schemaRef ds:uri="http://schemas.microsoft.com/office/2006/metadata/properties"/>
    <ds:schemaRef ds:uri="http://purl.org/dc/dcmitype/"/>
    <ds:schemaRef ds:uri="http://www.w3.org/XML/1998/namespace"/>
    <ds:schemaRef ds:uri="d2c5561e-d5a1-4761-9d3e-caffcd84e59f"/>
  </ds:schemaRefs>
</ds:datastoreItem>
</file>

<file path=docProps/app.xml><?xml version="1.0" encoding="utf-8"?>
<Properties xmlns="http://schemas.openxmlformats.org/officeDocument/2006/extended-properties" xmlns:vt="http://schemas.openxmlformats.org/officeDocument/2006/docPropsVTypes">
  <Template>CCC Powerpoint Theme</Template>
  <TotalTime>796</TotalTime>
  <Words>10658</Words>
  <Application>Microsoft Office PowerPoint</Application>
  <PresentationFormat>Widescreen</PresentationFormat>
  <Paragraphs>908</Paragraphs>
  <Slides>56</Slides>
  <Notes>22</Notes>
  <HiddenSlides>0</HiddenSlides>
  <MMClips>0</MMClips>
  <ScaleCrop>false</ScaleCrop>
  <HeadingPairs>
    <vt:vector size="4" baseType="variant">
      <vt:variant>
        <vt:lpstr>Theme</vt:lpstr>
      </vt:variant>
      <vt:variant>
        <vt:i4>1</vt:i4>
      </vt:variant>
      <vt:variant>
        <vt:lpstr>Slide Titles</vt:lpstr>
      </vt:variant>
      <vt:variant>
        <vt:i4>56</vt:i4>
      </vt:variant>
    </vt:vector>
  </HeadingPairs>
  <TitlesOfParts>
    <vt:vector size="57" baseType="lpstr">
      <vt:lpstr>CCC Powerpoint Theme</vt:lpstr>
      <vt:lpstr>East Cambridgeshire Strategic Assessment</vt:lpstr>
      <vt:lpstr>Contents</vt:lpstr>
      <vt:lpstr>Contents</vt:lpstr>
      <vt:lpstr>1. Purpose</vt:lpstr>
      <vt:lpstr>2. Executive Summary</vt:lpstr>
      <vt:lpstr>2.2 Executive Summary - Trends</vt:lpstr>
      <vt:lpstr>3. CSP Priorities</vt:lpstr>
      <vt:lpstr>3. CSP Priorities</vt:lpstr>
      <vt:lpstr>3. CSP Priorities</vt:lpstr>
      <vt:lpstr>3. CSP Priorities</vt:lpstr>
      <vt:lpstr>4. Statutory Duties</vt:lpstr>
      <vt:lpstr>5. Introduction</vt:lpstr>
      <vt:lpstr>6.1. Comparison to 2024</vt:lpstr>
      <vt:lpstr>6.2. Comparison to 2024</vt:lpstr>
      <vt:lpstr>7. Community Safety Trends to Note</vt:lpstr>
      <vt:lpstr>8.1. Crime Overview</vt:lpstr>
      <vt:lpstr>8.2. Commercial Loss</vt:lpstr>
      <vt:lpstr>8.3. Shoplifting</vt:lpstr>
      <vt:lpstr>8.3. Shoplifting</vt:lpstr>
      <vt:lpstr>8.4. Personal Loss</vt:lpstr>
      <vt:lpstr>8.5. Violence Against the Person (VAP)</vt:lpstr>
      <vt:lpstr>8.5. Violence Against the Person (VAP)</vt:lpstr>
      <vt:lpstr>8.5. Violence Against the Person (VAP)</vt:lpstr>
      <vt:lpstr>8.5. VAP - Possession of Weapons and Knife Crime</vt:lpstr>
      <vt:lpstr>8.6. Sexual Offences</vt:lpstr>
      <vt:lpstr>8.6. Sexual Offences</vt:lpstr>
      <vt:lpstr>8.6. Sexual Offences</vt:lpstr>
      <vt:lpstr>8.7. Domestic Abuse</vt:lpstr>
      <vt:lpstr>8.7. Domestic Abuse</vt:lpstr>
      <vt:lpstr>8.7. Domestic Abuse</vt:lpstr>
      <vt:lpstr>8.7. Domestic Abuse</vt:lpstr>
      <vt:lpstr>8.8. Modern Slavery</vt:lpstr>
      <vt:lpstr>8.8. Modern Slavery</vt:lpstr>
      <vt:lpstr>8.8. Modern Slavery</vt:lpstr>
      <vt:lpstr>8.9. County Lines</vt:lpstr>
      <vt:lpstr>8.10. Child Sexual Exploitation (CSE)</vt:lpstr>
      <vt:lpstr>8.11. Drug Offences</vt:lpstr>
      <vt:lpstr>8.11. Drug Offences</vt:lpstr>
      <vt:lpstr>8.12. Anti-Social Behaviour (ASB)</vt:lpstr>
      <vt:lpstr>8.12. Anti-Social Behaviour (ASB)</vt:lpstr>
      <vt:lpstr>8.12. ASB - Youth-related Anti-Social Behaviour (ASB) </vt:lpstr>
      <vt:lpstr>8.12. ASB - Youth-related Anti-Social Behaviour (ASB) </vt:lpstr>
      <vt:lpstr>8.13. Fires</vt:lpstr>
      <vt:lpstr>8.13. Deliberate Fires</vt:lpstr>
      <vt:lpstr>8.13. Deliberate Fires</vt:lpstr>
      <vt:lpstr>8.14. Probation</vt:lpstr>
      <vt:lpstr>8.14. Probation</vt:lpstr>
      <vt:lpstr>8.15. Youth Justice Service</vt:lpstr>
      <vt:lpstr>8.15. Youth Justice Service</vt:lpstr>
      <vt:lpstr>8.15. Youth Justice Service</vt:lpstr>
      <vt:lpstr>8.16. Offence types that saw no notable change or have decreased in the last year</vt:lpstr>
      <vt:lpstr>8.17. Geographic Analysis</vt:lpstr>
      <vt:lpstr>9. IMD</vt:lpstr>
      <vt:lpstr>10. Relevant Links</vt:lpstr>
      <vt:lpstr>11. Glossary</vt:lpstr>
      <vt:lpstr>11. Glossary</vt:lpstr>
    </vt:vector>
  </TitlesOfParts>
  <Company>Cambridgeshire County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Alexandra Miles;Michael.Yates@cambridgeshire.gov.uk</dc:creator>
  <cp:lastModifiedBy>Alexandra Miles</cp:lastModifiedBy>
  <cp:revision>10</cp:revision>
  <dcterms:created xsi:type="dcterms:W3CDTF">2025-11-06T12:38:18Z</dcterms:created>
  <dcterms:modified xsi:type="dcterms:W3CDTF">2026-05-29T09:35:52Z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0x0101006467DB035DBAC944ADE7D0414AF03238</vt:lpwstr>
  </property>
  <property fmtid="{D5CDD505-2E9C-101B-9397-08002B2CF9AE}" pid="3" name="MediaServiceImageTags">
    <vt:lpwstr/>
  </property>
</Properties>
</file>