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4"/>
  </p:sldMasterIdLst>
  <p:notesMasterIdLst>
    <p:notesMasterId r:id="rId72"/>
  </p:notesMasterIdLst>
  <p:sldIdLst>
    <p:sldId id="256" r:id="rId5"/>
    <p:sldId id="257" r:id="rId6"/>
    <p:sldId id="308" r:id="rId7"/>
    <p:sldId id="258" r:id="rId8"/>
    <p:sldId id="260" r:id="rId9"/>
    <p:sldId id="283" r:id="rId10"/>
    <p:sldId id="261" r:id="rId11"/>
    <p:sldId id="262" r:id="rId12"/>
    <p:sldId id="264" r:id="rId13"/>
    <p:sldId id="286" r:id="rId14"/>
    <p:sldId id="265" r:id="rId15"/>
    <p:sldId id="312" r:id="rId16"/>
    <p:sldId id="266" r:id="rId17"/>
    <p:sldId id="267" r:id="rId18"/>
    <p:sldId id="295" r:id="rId19"/>
    <p:sldId id="313" r:id="rId20"/>
    <p:sldId id="269" r:id="rId21"/>
    <p:sldId id="315" r:id="rId22"/>
    <p:sldId id="271" r:id="rId23"/>
    <p:sldId id="272" r:id="rId24"/>
    <p:sldId id="314" r:id="rId25"/>
    <p:sldId id="274" r:id="rId26"/>
    <p:sldId id="287" r:id="rId27"/>
    <p:sldId id="285" r:id="rId28"/>
    <p:sldId id="310" r:id="rId29"/>
    <p:sldId id="288" r:id="rId30"/>
    <p:sldId id="317" r:id="rId31"/>
    <p:sldId id="289" r:id="rId32"/>
    <p:sldId id="290" r:id="rId33"/>
    <p:sldId id="297" r:id="rId34"/>
    <p:sldId id="309" r:id="rId35"/>
    <p:sldId id="300" r:id="rId36"/>
    <p:sldId id="299" r:id="rId37"/>
    <p:sldId id="298" r:id="rId38"/>
    <p:sldId id="275" r:id="rId39"/>
    <p:sldId id="316" r:id="rId40"/>
    <p:sldId id="277" r:id="rId41"/>
    <p:sldId id="278" r:id="rId42"/>
    <p:sldId id="318" r:id="rId43"/>
    <p:sldId id="279" r:id="rId44"/>
    <p:sldId id="319" r:id="rId45"/>
    <p:sldId id="291" r:id="rId46"/>
    <p:sldId id="306" r:id="rId47"/>
    <p:sldId id="304" r:id="rId48"/>
    <p:sldId id="280" r:id="rId49"/>
    <p:sldId id="320" r:id="rId50"/>
    <p:sldId id="335" r:id="rId51"/>
    <p:sldId id="333" r:id="rId52"/>
    <p:sldId id="334" r:id="rId53"/>
    <p:sldId id="345" r:id="rId54"/>
    <p:sldId id="346" r:id="rId55"/>
    <p:sldId id="294" r:id="rId56"/>
    <p:sldId id="307" r:id="rId57"/>
    <p:sldId id="303"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11" r:id="rId7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29354-E383-51BB-29B6-10695D3DB475}" name="Michael Yates" initials="MY" userId="S::Michael.Yates@cambridgeshire.gov.uk::06a0a663-53fd-4d24-9a36-524d3b59d61e" providerId="AD"/>
  <p188:author id="{14508A64-452C-D305-809B-F2E1442B234B}" name="Jack Hicks" initials="JH" userId="S::Jack.Hicks@cambridgeshire.gov.uk::2b9c6a7b-eab9-4479-83cf-004ae7932934" providerId="AD"/>
  <p188:author id="{4AE7229A-B3FE-0EF3-0F5A-A5C175C10186}" name="Leigh Roberts" initials="LR" userId="S::Leigh.Roberts@cambridgeshire.gov.uk::cf05d133-2b7b-4f25-9223-ee78c0d66fa8"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6B94F-0227-26D5-887C-472E88D72469}" v="2" dt="2026-05-26T12:52:07.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E9D6D-BCA0-4D2A-AD75-A671E07292E2}" type="datetimeFigureOut">
              <a:rPr lang="en-GB" smtClean="0"/>
              <a:t>28/05/2026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9FAAE-178E-4C68-9200-BB27F4A33DC9}" type="slidenum">
              <a:rPr lang="en-GB" smtClean="0"/>
              <a:t>‹#›</a:t>
            </a:fld>
            <a:endParaRPr lang="en-GB"/>
          </a:p>
        </p:txBody>
      </p:sp>
    </p:spTree>
    <p:extLst>
      <p:ext uri="{BB962C8B-B14F-4D97-AF65-F5344CB8AC3E}">
        <p14:creationId xmlns:p14="http://schemas.microsoft.com/office/powerpoint/2010/main" val="192145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Sexual offences and domestic abuse have been greyed. This is because although both types have increased in the last year, it is difficult to assume the driver of these increases with high levels of underreporting in these crime types. However, it is important that these remain closely monitored due to the nature of the crimes.</a:t>
            </a:r>
          </a:p>
        </p:txBody>
      </p:sp>
      <p:sp>
        <p:nvSpPr>
          <p:cNvPr id="4" name="Slide Number Placeholder 3"/>
          <p:cNvSpPr>
            <a:spLocks noGrp="1"/>
          </p:cNvSpPr>
          <p:nvPr>
            <p:ph type="sldNum" sz="quarter" idx="5"/>
          </p:nvPr>
        </p:nvSpPr>
        <p:spPr/>
        <p:txBody>
          <a:bodyPr/>
          <a:lstStyle/>
          <a:p>
            <a:fld id="{8C49FAAE-178E-4C68-9200-BB27F4A33DC9}" type="slidenum">
              <a:rPr lang="en-GB" smtClean="0"/>
              <a:t>9</a:t>
            </a:fld>
            <a:endParaRPr lang="en-GB"/>
          </a:p>
        </p:txBody>
      </p:sp>
    </p:spTree>
    <p:extLst>
      <p:ext uri="{BB962C8B-B14F-4D97-AF65-F5344CB8AC3E}">
        <p14:creationId xmlns:p14="http://schemas.microsoft.com/office/powerpoint/2010/main" val="178656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30</a:t>
            </a:fld>
            <a:endParaRPr lang="en-GB"/>
          </a:p>
        </p:txBody>
      </p:sp>
    </p:spTree>
    <p:extLst>
      <p:ext uri="{BB962C8B-B14F-4D97-AF65-F5344CB8AC3E}">
        <p14:creationId xmlns:p14="http://schemas.microsoft.com/office/powerpoint/2010/main" val="180265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68BF-2E59-8C02-5437-AD66CAAC2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D31F-2384-BE40-2AD6-C9D376C9F84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A326D7-DFFC-1B6E-0199-1BC1089C45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Note that this does not necessarily reflect that Cambridgeshire Constabulary was the responsible police force. See technical notes on the NRM process in Appendix A.7 NRM data.</a:t>
            </a:r>
          </a:p>
          <a:p>
            <a:endParaRPr lang="en-GB"/>
          </a:p>
        </p:txBody>
      </p:sp>
      <p:sp>
        <p:nvSpPr>
          <p:cNvPr id="4" name="Slide Number Placeholder 3">
            <a:extLst>
              <a:ext uri="{FF2B5EF4-FFF2-40B4-BE49-F238E27FC236}">
                <a16:creationId xmlns:a16="http://schemas.microsoft.com/office/drawing/2014/main" id="{C64B8893-49A5-3D89-FFF2-A0C935A38613}"/>
              </a:ext>
            </a:extLst>
          </p:cNvPr>
          <p:cNvSpPr>
            <a:spLocks noGrp="1"/>
          </p:cNvSpPr>
          <p:nvPr>
            <p:ph type="sldNum" sz="quarter" idx="5"/>
          </p:nvPr>
        </p:nvSpPr>
        <p:spPr/>
        <p:txBody>
          <a:bodyPr/>
          <a:lstStyle/>
          <a:p>
            <a:fld id="{8C49FAAE-178E-4C68-9200-BB27F4A33DC9}" type="slidenum">
              <a:rPr lang="en-GB" smtClean="0"/>
              <a:t>31</a:t>
            </a:fld>
            <a:endParaRPr lang="en-GB"/>
          </a:p>
        </p:txBody>
      </p:sp>
    </p:spTree>
    <p:extLst>
      <p:ext uri="{BB962C8B-B14F-4D97-AF65-F5344CB8AC3E}">
        <p14:creationId xmlns:p14="http://schemas.microsoft.com/office/powerpoint/2010/main" val="48511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E037-B084-944A-8470-73F91C8E2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24BBA-E350-D426-81CA-697BE33BD6D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63B0301-EE3D-AE51-702D-DE5B23530A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These numbers should not be taken as a true representation of the levels of modern slavery offending in Cambridge City, or countywide, due to high levels of underreporting for this crime type. It should also be noted that local district boundaries are irrelevant to the trafficking and exploitation of people as organised crime gangs are known to move people within the UK. The Partnership should work closely with cross-border agencies.</a:t>
            </a:r>
          </a:p>
          <a:p>
            <a:endParaRPr lang="en-GB"/>
          </a:p>
        </p:txBody>
      </p:sp>
      <p:sp>
        <p:nvSpPr>
          <p:cNvPr id="4" name="Slide Number Placeholder 3">
            <a:extLst>
              <a:ext uri="{FF2B5EF4-FFF2-40B4-BE49-F238E27FC236}">
                <a16:creationId xmlns:a16="http://schemas.microsoft.com/office/drawing/2014/main" id="{D0EFCDAC-73F9-2048-271F-A76819373264}"/>
              </a:ext>
            </a:extLst>
          </p:cNvPr>
          <p:cNvSpPr>
            <a:spLocks noGrp="1"/>
          </p:cNvSpPr>
          <p:nvPr>
            <p:ph type="sldNum" sz="quarter" idx="5"/>
          </p:nvPr>
        </p:nvSpPr>
        <p:spPr/>
        <p:txBody>
          <a:bodyPr/>
          <a:lstStyle/>
          <a:p>
            <a:fld id="{8C49FAAE-178E-4C68-9200-BB27F4A33DC9}" type="slidenum">
              <a:rPr lang="en-GB" smtClean="0"/>
              <a:t>32</a:t>
            </a:fld>
            <a:endParaRPr lang="en-GB"/>
          </a:p>
        </p:txBody>
      </p:sp>
    </p:spTree>
    <p:extLst>
      <p:ext uri="{BB962C8B-B14F-4D97-AF65-F5344CB8AC3E}">
        <p14:creationId xmlns:p14="http://schemas.microsoft.com/office/powerpoint/2010/main" val="4215782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7AF5-25FB-F733-1D73-61DB1B9D6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850B3-0F46-6DAF-D886-A60DCE38E51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1730F53-76D1-D8E6-03B1-3B5E662B9D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9432D5-14FF-7D43-6BFD-909F26E17834}"/>
              </a:ext>
            </a:extLst>
          </p:cNvPr>
          <p:cNvSpPr>
            <a:spLocks noGrp="1"/>
          </p:cNvSpPr>
          <p:nvPr>
            <p:ph type="sldNum" sz="quarter" idx="5"/>
          </p:nvPr>
        </p:nvSpPr>
        <p:spPr/>
        <p:txBody>
          <a:bodyPr/>
          <a:lstStyle/>
          <a:p>
            <a:fld id="{8C49FAAE-178E-4C68-9200-BB27F4A33DC9}" type="slidenum">
              <a:rPr lang="en-GB" smtClean="0"/>
              <a:t>33</a:t>
            </a:fld>
            <a:endParaRPr lang="en-GB"/>
          </a:p>
        </p:txBody>
      </p:sp>
    </p:spTree>
    <p:extLst>
      <p:ext uri="{BB962C8B-B14F-4D97-AF65-F5344CB8AC3E}">
        <p14:creationId xmlns:p14="http://schemas.microsoft.com/office/powerpoint/2010/main" val="1371927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14D3-9ECE-7BCF-BE33-2478BE41E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849E2-01FB-CD8B-4244-1E03014FC7D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BF14454-3A1B-8154-EB8C-87B18801E5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CSE is a marker that can be applied to any offence that fits the criteria for CSE by police. It is worth noting that like other markers that can be applied there is a potential level of inconsistency in the application of the marker. It would be worth investigating how reliable the marker is as an accurate reflection of CSE crimes within the local police data. </a:t>
            </a:r>
          </a:p>
          <a:p>
            <a:endParaRPr lang="en-GB"/>
          </a:p>
        </p:txBody>
      </p:sp>
      <p:sp>
        <p:nvSpPr>
          <p:cNvPr id="4" name="Slide Number Placeholder 3">
            <a:extLst>
              <a:ext uri="{FF2B5EF4-FFF2-40B4-BE49-F238E27FC236}">
                <a16:creationId xmlns:a16="http://schemas.microsoft.com/office/drawing/2014/main" id="{1F559DB3-6DAB-4AD2-C7F5-F5F221FFD6EF}"/>
              </a:ext>
            </a:extLst>
          </p:cNvPr>
          <p:cNvSpPr>
            <a:spLocks noGrp="1"/>
          </p:cNvSpPr>
          <p:nvPr>
            <p:ph type="sldNum" sz="quarter" idx="5"/>
          </p:nvPr>
        </p:nvSpPr>
        <p:spPr/>
        <p:txBody>
          <a:bodyPr/>
          <a:lstStyle/>
          <a:p>
            <a:fld id="{8C49FAAE-178E-4C68-9200-BB27F4A33DC9}" type="slidenum">
              <a:rPr lang="en-GB" smtClean="0"/>
              <a:t>34</a:t>
            </a:fld>
            <a:endParaRPr lang="en-GB"/>
          </a:p>
        </p:txBody>
      </p:sp>
    </p:spTree>
    <p:extLst>
      <p:ext uri="{BB962C8B-B14F-4D97-AF65-F5344CB8AC3E}">
        <p14:creationId xmlns:p14="http://schemas.microsoft.com/office/powerpoint/2010/main" val="4202994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a:cs typeface="Arial"/>
            </a:endParaRPr>
          </a:p>
        </p:txBody>
      </p:sp>
      <p:sp>
        <p:nvSpPr>
          <p:cNvPr id="4" name="Slide Number Placeholder 3"/>
          <p:cNvSpPr>
            <a:spLocks noGrp="1"/>
          </p:cNvSpPr>
          <p:nvPr>
            <p:ph type="sldNum" sz="quarter" idx="5"/>
          </p:nvPr>
        </p:nvSpPr>
        <p:spPr/>
        <p:txBody>
          <a:bodyPr/>
          <a:lstStyle/>
          <a:p>
            <a:fld id="{8C49FAAE-178E-4C68-9200-BB27F4A33DC9}" type="slidenum">
              <a:rPr lang="en-GB" smtClean="0"/>
              <a:t>35</a:t>
            </a:fld>
            <a:endParaRPr lang="en-GB"/>
          </a:p>
        </p:txBody>
      </p:sp>
    </p:spTree>
    <p:extLst>
      <p:ext uri="{BB962C8B-B14F-4D97-AF65-F5344CB8AC3E}">
        <p14:creationId xmlns:p14="http://schemas.microsoft.com/office/powerpoint/2010/main" val="154077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49FAAE-178E-4C68-9200-BB27F4A33DC9}" type="slidenum">
              <a:rPr lang="en-GB" smtClean="0"/>
              <a:t>37</a:t>
            </a:fld>
            <a:endParaRPr lang="en-GB"/>
          </a:p>
        </p:txBody>
      </p:sp>
    </p:spTree>
    <p:extLst>
      <p:ext uri="{BB962C8B-B14F-4D97-AF65-F5344CB8AC3E}">
        <p14:creationId xmlns:p14="http://schemas.microsoft.com/office/powerpoint/2010/main" val="184206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38</a:t>
            </a:fld>
            <a:endParaRPr lang="en-GB"/>
          </a:p>
        </p:txBody>
      </p:sp>
    </p:spTree>
    <p:extLst>
      <p:ext uri="{BB962C8B-B14F-4D97-AF65-F5344CB8AC3E}">
        <p14:creationId xmlns:p14="http://schemas.microsoft.com/office/powerpoint/2010/main" val="3596583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Youth-related ASB has been analysed by applying a keyword search to the incident description field to identify incidents that are likely to be youth-related. It should be noted that this is not a perfect measure. It may include some incidents where young people were present or victims, but the incident itself was not directly attributable to young people. Despite this limitation, it represents the best available indicator of police recorded youth-related ASB</a:t>
            </a:r>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40</a:t>
            </a:fld>
            <a:endParaRPr lang="en-GB"/>
          </a:p>
        </p:txBody>
      </p:sp>
    </p:spTree>
    <p:extLst>
      <p:ext uri="{BB962C8B-B14F-4D97-AF65-F5344CB8AC3E}">
        <p14:creationId xmlns:p14="http://schemas.microsoft.com/office/powerpoint/2010/main" val="1251768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49FAAE-178E-4C68-9200-BB27F4A33DC9}" type="slidenum">
              <a:rPr lang="en-GB" smtClean="0"/>
              <a:t>52</a:t>
            </a:fld>
            <a:endParaRPr lang="en-GB"/>
          </a:p>
        </p:txBody>
      </p:sp>
    </p:spTree>
    <p:extLst>
      <p:ext uri="{BB962C8B-B14F-4D97-AF65-F5344CB8AC3E}">
        <p14:creationId xmlns:p14="http://schemas.microsoft.com/office/powerpoint/2010/main" val="39134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a:t>Note: Acquisitive crime has been split into commercial loss, personal loss, and vehicle offences. Therefore, burglary and theft are also included within personal loss and commercial loss.</a:t>
            </a:r>
          </a:p>
          <a:p>
            <a:r>
              <a:rPr lang="en-GB" sz="1200"/>
              <a:t>Commercial loss includes shoplifting, robbery of business property and burglary – business and commercial.</a:t>
            </a:r>
          </a:p>
          <a:p>
            <a:r>
              <a:rPr lang="en-GB" sz="1200"/>
              <a:t>Personal loss includes bicycle theft, other theft, residential burglary, robbery of personal property and theft from the person.</a:t>
            </a:r>
          </a:p>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10</a:t>
            </a:fld>
            <a:endParaRPr lang="en-GB"/>
          </a:p>
        </p:txBody>
      </p:sp>
    </p:spTree>
    <p:extLst>
      <p:ext uri="{BB962C8B-B14F-4D97-AF65-F5344CB8AC3E}">
        <p14:creationId xmlns:p14="http://schemas.microsoft.com/office/powerpoint/2010/main" val="425110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54</a:t>
            </a:fld>
            <a:endParaRPr lang="en-GB"/>
          </a:p>
        </p:txBody>
      </p:sp>
    </p:spTree>
    <p:extLst>
      <p:ext uri="{BB962C8B-B14F-4D97-AF65-F5344CB8AC3E}">
        <p14:creationId xmlns:p14="http://schemas.microsoft.com/office/powerpoint/2010/main" val="220009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83F6-4098-A190-617E-DAD09BC64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5A562-C495-7489-D492-CAAC0E3699C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2DFE54F-DD1D-8E1C-DF62-2884EF4D39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C6D27F-4E88-43D3-91E0-047564812B4D}"/>
              </a:ext>
            </a:extLst>
          </p:cNvPr>
          <p:cNvSpPr>
            <a:spLocks noGrp="1"/>
          </p:cNvSpPr>
          <p:nvPr>
            <p:ph type="sldNum" sz="quarter" idx="5"/>
          </p:nvPr>
        </p:nvSpPr>
        <p:spPr/>
        <p:txBody>
          <a:bodyPr/>
          <a:lstStyle/>
          <a:p>
            <a:fld id="{8C49FAAE-178E-4C68-9200-BB27F4A33DC9}" type="slidenum">
              <a:rPr lang="en-GB" smtClean="0"/>
              <a:t>55</a:t>
            </a:fld>
            <a:endParaRPr lang="en-GB"/>
          </a:p>
        </p:txBody>
      </p:sp>
    </p:spTree>
    <p:extLst>
      <p:ext uri="{BB962C8B-B14F-4D97-AF65-F5344CB8AC3E}">
        <p14:creationId xmlns:p14="http://schemas.microsoft.com/office/powerpoint/2010/main" val="372914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A226B-E8A2-2739-DC27-B749F0775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EEF1B-A8D2-F0B1-9F9A-08A4D695F64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5CA9429-D931-EB8B-0EC7-67332DDFBE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255A5F-88F1-34C4-3549-C5830470733F}"/>
              </a:ext>
            </a:extLst>
          </p:cNvPr>
          <p:cNvSpPr>
            <a:spLocks noGrp="1"/>
          </p:cNvSpPr>
          <p:nvPr>
            <p:ph type="sldNum" sz="quarter" idx="5"/>
          </p:nvPr>
        </p:nvSpPr>
        <p:spPr/>
        <p:txBody>
          <a:bodyPr/>
          <a:lstStyle/>
          <a:p>
            <a:fld id="{8C49FAAE-178E-4C68-9200-BB27F4A33DC9}" type="slidenum">
              <a:rPr lang="en-GB" smtClean="0"/>
              <a:t>56</a:t>
            </a:fld>
            <a:endParaRPr lang="en-GB"/>
          </a:p>
        </p:txBody>
      </p:sp>
    </p:spTree>
    <p:extLst>
      <p:ext uri="{BB962C8B-B14F-4D97-AF65-F5344CB8AC3E}">
        <p14:creationId xmlns:p14="http://schemas.microsoft.com/office/powerpoint/2010/main" val="134671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4426-7A61-3E68-6A2D-294C06ACF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949C3-43B3-1BBD-B59F-695A8735F1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DC31CFE-B90E-F5A8-1817-12E12813DF9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66E69A-EA5B-104C-D196-1F71F17434B9}"/>
              </a:ext>
            </a:extLst>
          </p:cNvPr>
          <p:cNvSpPr>
            <a:spLocks noGrp="1"/>
          </p:cNvSpPr>
          <p:nvPr>
            <p:ph type="sldNum" sz="quarter" idx="5"/>
          </p:nvPr>
        </p:nvSpPr>
        <p:spPr/>
        <p:txBody>
          <a:bodyPr/>
          <a:lstStyle/>
          <a:p>
            <a:fld id="{8C49FAAE-178E-4C68-9200-BB27F4A33DC9}" type="slidenum">
              <a:rPr lang="en-GB" smtClean="0"/>
              <a:t>57</a:t>
            </a:fld>
            <a:endParaRPr lang="en-GB"/>
          </a:p>
        </p:txBody>
      </p:sp>
    </p:spTree>
    <p:extLst>
      <p:ext uri="{BB962C8B-B14F-4D97-AF65-F5344CB8AC3E}">
        <p14:creationId xmlns:p14="http://schemas.microsoft.com/office/powerpoint/2010/main" val="3107655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52366-E114-CF1C-CC07-B7AAAA6D8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CD772-433D-CEC9-566A-570838AF0D7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FF10F39-CA9F-8F70-F7C3-7E3F94A833B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FB2DF04-BBB9-A504-2C99-AE8E5B40EB6B}"/>
              </a:ext>
            </a:extLst>
          </p:cNvPr>
          <p:cNvSpPr>
            <a:spLocks noGrp="1"/>
          </p:cNvSpPr>
          <p:nvPr>
            <p:ph type="sldNum" sz="quarter" idx="5"/>
          </p:nvPr>
        </p:nvSpPr>
        <p:spPr/>
        <p:txBody>
          <a:bodyPr/>
          <a:lstStyle/>
          <a:p>
            <a:fld id="{8C49FAAE-178E-4C68-9200-BB27F4A33DC9}" type="slidenum">
              <a:rPr lang="en-GB" smtClean="0"/>
              <a:t>58</a:t>
            </a:fld>
            <a:endParaRPr lang="en-GB"/>
          </a:p>
        </p:txBody>
      </p:sp>
    </p:spTree>
    <p:extLst>
      <p:ext uri="{BB962C8B-B14F-4D97-AF65-F5344CB8AC3E}">
        <p14:creationId xmlns:p14="http://schemas.microsoft.com/office/powerpoint/2010/main" val="3025338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E5DBE-7DE7-7DF9-B76B-941FB6707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312B3-C6BD-7874-92FF-66BEF35E3B5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6E00FC-AC70-8576-CF16-9670E92708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9107EE6-5543-EA5E-65DF-5956A37890BE}"/>
              </a:ext>
            </a:extLst>
          </p:cNvPr>
          <p:cNvSpPr>
            <a:spLocks noGrp="1"/>
          </p:cNvSpPr>
          <p:nvPr>
            <p:ph type="sldNum" sz="quarter" idx="5"/>
          </p:nvPr>
        </p:nvSpPr>
        <p:spPr/>
        <p:txBody>
          <a:bodyPr/>
          <a:lstStyle/>
          <a:p>
            <a:fld id="{8C49FAAE-178E-4C68-9200-BB27F4A33DC9}" type="slidenum">
              <a:rPr lang="en-GB" smtClean="0"/>
              <a:t>59</a:t>
            </a:fld>
            <a:endParaRPr lang="en-GB"/>
          </a:p>
        </p:txBody>
      </p:sp>
    </p:spTree>
    <p:extLst>
      <p:ext uri="{BB962C8B-B14F-4D97-AF65-F5344CB8AC3E}">
        <p14:creationId xmlns:p14="http://schemas.microsoft.com/office/powerpoint/2010/main" val="238377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9F40-E968-D374-9147-82076AE21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F1AC9-E2DA-E10E-CD3A-213BEDFD3F1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BA20966-C3D9-F1DA-8849-165434FAC6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E54A50-8D01-0A3A-6E6C-DF535960C9D8}"/>
              </a:ext>
            </a:extLst>
          </p:cNvPr>
          <p:cNvSpPr>
            <a:spLocks noGrp="1"/>
          </p:cNvSpPr>
          <p:nvPr>
            <p:ph type="sldNum" sz="quarter" idx="5"/>
          </p:nvPr>
        </p:nvSpPr>
        <p:spPr/>
        <p:txBody>
          <a:bodyPr/>
          <a:lstStyle/>
          <a:p>
            <a:fld id="{8C49FAAE-178E-4C68-9200-BB27F4A33DC9}" type="slidenum">
              <a:rPr lang="en-GB" smtClean="0"/>
              <a:t>60</a:t>
            </a:fld>
            <a:endParaRPr lang="en-GB"/>
          </a:p>
        </p:txBody>
      </p:sp>
    </p:spTree>
    <p:extLst>
      <p:ext uri="{BB962C8B-B14F-4D97-AF65-F5344CB8AC3E}">
        <p14:creationId xmlns:p14="http://schemas.microsoft.com/office/powerpoint/2010/main" val="747586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F90AC-1938-78F2-54C6-AC7F54B92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4460A-F68A-865E-9803-72CD113726F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088FAC3-DA68-188A-A022-71094F92D7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A07A598-723E-5327-2589-11BFE114AC59}"/>
              </a:ext>
            </a:extLst>
          </p:cNvPr>
          <p:cNvSpPr>
            <a:spLocks noGrp="1"/>
          </p:cNvSpPr>
          <p:nvPr>
            <p:ph type="sldNum" sz="quarter" idx="5"/>
          </p:nvPr>
        </p:nvSpPr>
        <p:spPr/>
        <p:txBody>
          <a:bodyPr/>
          <a:lstStyle/>
          <a:p>
            <a:fld id="{8C49FAAE-178E-4C68-9200-BB27F4A33DC9}" type="slidenum">
              <a:rPr lang="en-GB" smtClean="0"/>
              <a:t>61</a:t>
            </a:fld>
            <a:endParaRPr lang="en-GB"/>
          </a:p>
        </p:txBody>
      </p:sp>
    </p:spTree>
    <p:extLst>
      <p:ext uri="{BB962C8B-B14F-4D97-AF65-F5344CB8AC3E}">
        <p14:creationId xmlns:p14="http://schemas.microsoft.com/office/powerpoint/2010/main" val="2656267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456E-A77D-3306-0EB2-08EFB8C62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92AD9-27E5-4423-C9A7-837F122B113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1BCBAE8-4BF8-C0AE-5D2A-25A9BFE1588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7CCC6A9-DE56-FD09-0A69-87DD516FEE08}"/>
              </a:ext>
            </a:extLst>
          </p:cNvPr>
          <p:cNvSpPr>
            <a:spLocks noGrp="1"/>
          </p:cNvSpPr>
          <p:nvPr>
            <p:ph type="sldNum" sz="quarter" idx="5"/>
          </p:nvPr>
        </p:nvSpPr>
        <p:spPr/>
        <p:txBody>
          <a:bodyPr/>
          <a:lstStyle/>
          <a:p>
            <a:fld id="{8C49FAAE-178E-4C68-9200-BB27F4A33DC9}" type="slidenum">
              <a:rPr lang="en-GB" smtClean="0"/>
              <a:t>62</a:t>
            </a:fld>
            <a:endParaRPr lang="en-GB"/>
          </a:p>
        </p:txBody>
      </p:sp>
    </p:spTree>
    <p:extLst>
      <p:ext uri="{BB962C8B-B14F-4D97-AF65-F5344CB8AC3E}">
        <p14:creationId xmlns:p14="http://schemas.microsoft.com/office/powerpoint/2010/main" val="1776908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B700-1F06-0F6F-2473-9B2717DB9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6DDAF-0464-C7B3-6E89-634EE481D14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6D42908-D1C6-664E-AED3-A26614DDBC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4024AF-BAF4-07FD-8180-4FB4209F36B5}"/>
              </a:ext>
            </a:extLst>
          </p:cNvPr>
          <p:cNvSpPr>
            <a:spLocks noGrp="1"/>
          </p:cNvSpPr>
          <p:nvPr>
            <p:ph type="sldNum" sz="quarter" idx="5"/>
          </p:nvPr>
        </p:nvSpPr>
        <p:spPr/>
        <p:txBody>
          <a:bodyPr/>
          <a:lstStyle/>
          <a:p>
            <a:fld id="{8C49FAAE-178E-4C68-9200-BB27F4A33DC9}" type="slidenum">
              <a:rPr lang="en-GB" smtClean="0"/>
              <a:t>63</a:t>
            </a:fld>
            <a:endParaRPr lang="en-GB"/>
          </a:p>
        </p:txBody>
      </p:sp>
    </p:spTree>
    <p:extLst>
      <p:ext uri="{BB962C8B-B14F-4D97-AF65-F5344CB8AC3E}">
        <p14:creationId xmlns:p14="http://schemas.microsoft.com/office/powerpoint/2010/main" val="223486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14</a:t>
            </a:fld>
            <a:endParaRPr lang="en-GB"/>
          </a:p>
        </p:txBody>
      </p:sp>
    </p:spTree>
    <p:extLst>
      <p:ext uri="{BB962C8B-B14F-4D97-AF65-F5344CB8AC3E}">
        <p14:creationId xmlns:p14="http://schemas.microsoft.com/office/powerpoint/2010/main" val="1380123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A95B-F92C-8D29-A94F-641AED6D6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533FE-1A02-65CE-10B5-2A2A812D55D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EC04750-F692-5A61-400F-D0BBDF427A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A4EAAD-FBF4-CE0A-AEBD-F46613DE4CC2}"/>
              </a:ext>
            </a:extLst>
          </p:cNvPr>
          <p:cNvSpPr>
            <a:spLocks noGrp="1"/>
          </p:cNvSpPr>
          <p:nvPr>
            <p:ph type="sldNum" sz="quarter" idx="5"/>
          </p:nvPr>
        </p:nvSpPr>
        <p:spPr/>
        <p:txBody>
          <a:bodyPr/>
          <a:lstStyle/>
          <a:p>
            <a:fld id="{8C49FAAE-178E-4C68-9200-BB27F4A33DC9}" type="slidenum">
              <a:rPr lang="en-GB" smtClean="0"/>
              <a:t>64</a:t>
            </a:fld>
            <a:endParaRPr lang="en-GB"/>
          </a:p>
        </p:txBody>
      </p:sp>
    </p:spTree>
    <p:extLst>
      <p:ext uri="{BB962C8B-B14F-4D97-AF65-F5344CB8AC3E}">
        <p14:creationId xmlns:p14="http://schemas.microsoft.com/office/powerpoint/2010/main" val="2968422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9575-3AC0-45E4-C211-96F6DC57D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FE347-E738-3094-F538-6512FDD0796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10E7132-A8E8-F78F-98D7-D80FD4E289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D3CDE4-9D3A-4CCD-1C7D-A2F5065C9A7B}"/>
              </a:ext>
            </a:extLst>
          </p:cNvPr>
          <p:cNvSpPr>
            <a:spLocks noGrp="1"/>
          </p:cNvSpPr>
          <p:nvPr>
            <p:ph type="sldNum" sz="quarter" idx="5"/>
          </p:nvPr>
        </p:nvSpPr>
        <p:spPr/>
        <p:txBody>
          <a:bodyPr/>
          <a:lstStyle/>
          <a:p>
            <a:fld id="{8C49FAAE-178E-4C68-9200-BB27F4A33DC9}" type="slidenum">
              <a:rPr lang="en-GB" smtClean="0"/>
              <a:t>65</a:t>
            </a:fld>
            <a:endParaRPr lang="en-GB"/>
          </a:p>
        </p:txBody>
      </p:sp>
    </p:spTree>
    <p:extLst>
      <p:ext uri="{BB962C8B-B14F-4D97-AF65-F5344CB8AC3E}">
        <p14:creationId xmlns:p14="http://schemas.microsoft.com/office/powerpoint/2010/main" val="1407415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E8C8-D8D5-1829-35BE-FDAE4B373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4D7E5-A2E6-4745-EFEF-CF1988D530F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E900A8B-F9CA-C8A1-CFD6-12643940AD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13193B-71B0-D0AB-17B7-614D070AD72D}"/>
              </a:ext>
            </a:extLst>
          </p:cNvPr>
          <p:cNvSpPr>
            <a:spLocks noGrp="1"/>
          </p:cNvSpPr>
          <p:nvPr>
            <p:ph type="sldNum" sz="quarter" idx="5"/>
          </p:nvPr>
        </p:nvSpPr>
        <p:spPr/>
        <p:txBody>
          <a:bodyPr/>
          <a:lstStyle/>
          <a:p>
            <a:fld id="{8C49FAAE-178E-4C68-9200-BB27F4A33DC9}" type="slidenum">
              <a:rPr lang="en-GB" smtClean="0"/>
              <a:t>66</a:t>
            </a:fld>
            <a:endParaRPr lang="en-GB"/>
          </a:p>
        </p:txBody>
      </p:sp>
    </p:spTree>
    <p:extLst>
      <p:ext uri="{BB962C8B-B14F-4D97-AF65-F5344CB8AC3E}">
        <p14:creationId xmlns:p14="http://schemas.microsoft.com/office/powerpoint/2010/main" val="4076424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67</a:t>
            </a:fld>
            <a:endParaRPr lang="en-GB"/>
          </a:p>
        </p:txBody>
      </p:sp>
    </p:spTree>
    <p:extLst>
      <p:ext uri="{BB962C8B-B14F-4D97-AF65-F5344CB8AC3E}">
        <p14:creationId xmlns:p14="http://schemas.microsoft.com/office/powerpoint/2010/main" val="377056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5D5D-AA65-F885-88D2-D2C16FCE3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3D778-0F1A-3D05-F3BF-A193D7FA645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9E7AE85-9366-6070-7FAD-18E3EF29FF6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E3B994-1A67-60E6-E3AF-1B8C2BBA9C89}"/>
              </a:ext>
            </a:extLst>
          </p:cNvPr>
          <p:cNvSpPr>
            <a:spLocks noGrp="1"/>
          </p:cNvSpPr>
          <p:nvPr>
            <p:ph type="sldNum" sz="quarter" idx="5"/>
          </p:nvPr>
        </p:nvSpPr>
        <p:spPr/>
        <p:txBody>
          <a:bodyPr/>
          <a:lstStyle/>
          <a:p>
            <a:fld id="{8C49FAAE-178E-4C68-9200-BB27F4A33DC9}" type="slidenum">
              <a:rPr lang="en-GB" smtClean="0"/>
              <a:t>16</a:t>
            </a:fld>
            <a:endParaRPr lang="en-GB"/>
          </a:p>
        </p:txBody>
      </p:sp>
    </p:spTree>
    <p:extLst>
      <p:ext uri="{BB962C8B-B14F-4D97-AF65-F5344CB8AC3E}">
        <p14:creationId xmlns:p14="http://schemas.microsoft.com/office/powerpoint/2010/main" val="370322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19</a:t>
            </a:fld>
            <a:endParaRPr lang="en-GB"/>
          </a:p>
        </p:txBody>
      </p:sp>
    </p:spTree>
    <p:extLst>
      <p:ext uri="{BB962C8B-B14F-4D97-AF65-F5344CB8AC3E}">
        <p14:creationId xmlns:p14="http://schemas.microsoft.com/office/powerpoint/2010/main" val="264278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20</a:t>
            </a:fld>
            <a:endParaRPr lang="en-GB"/>
          </a:p>
        </p:txBody>
      </p:sp>
    </p:spTree>
    <p:extLst>
      <p:ext uri="{BB962C8B-B14F-4D97-AF65-F5344CB8AC3E}">
        <p14:creationId xmlns:p14="http://schemas.microsoft.com/office/powerpoint/2010/main" val="268019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Reporting sexual offences does not always happen immediately after the offence has occurred. Analysis has been completed on the difference between the date an offence was recorded by the police and the date when the offence occurred. It should be noted that offences can span a wide time period, and analysis here focuses on the offence start date rather than the offence end date due to data completeness. </a:t>
            </a:r>
          </a:p>
        </p:txBody>
      </p:sp>
      <p:sp>
        <p:nvSpPr>
          <p:cNvPr id="4" name="Slide Number Placeholder 3"/>
          <p:cNvSpPr>
            <a:spLocks noGrp="1"/>
          </p:cNvSpPr>
          <p:nvPr>
            <p:ph type="sldNum" sz="quarter" idx="5"/>
          </p:nvPr>
        </p:nvSpPr>
        <p:spPr/>
        <p:txBody>
          <a:bodyPr/>
          <a:lstStyle/>
          <a:p>
            <a:fld id="{8C49FAAE-178E-4C68-9200-BB27F4A33DC9}" type="slidenum">
              <a:rPr lang="en-GB" smtClean="0"/>
              <a:t>22</a:t>
            </a:fld>
            <a:endParaRPr lang="en-GB"/>
          </a:p>
        </p:txBody>
      </p:sp>
    </p:spTree>
    <p:extLst>
      <p:ext uri="{BB962C8B-B14F-4D97-AF65-F5344CB8AC3E}">
        <p14:creationId xmlns:p14="http://schemas.microsoft.com/office/powerpoint/2010/main" val="156791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could be a result of online incident reporting making it more accessible for people to raise concerns and report incidents.</a:t>
            </a:r>
          </a:p>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24</a:t>
            </a:fld>
            <a:endParaRPr lang="en-GB"/>
          </a:p>
        </p:txBody>
      </p:sp>
    </p:spTree>
    <p:extLst>
      <p:ext uri="{BB962C8B-B14F-4D97-AF65-F5344CB8AC3E}">
        <p14:creationId xmlns:p14="http://schemas.microsoft.com/office/powerpoint/2010/main" val="349594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47CA-2CCA-0A14-A5D0-AECA69B4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E342E-229B-2B22-962E-88B1AFE470F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2802CCF-7865-18EC-AD37-B6D2A5AB41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was said by Cambridgeshire Constabulary to potentially be a result of online incident reporting making it more accessible for people to raise concerns and report incidents.</a:t>
            </a:r>
          </a:p>
          <a:p>
            <a:endParaRPr lang="en-GB"/>
          </a:p>
        </p:txBody>
      </p:sp>
      <p:sp>
        <p:nvSpPr>
          <p:cNvPr id="4" name="Slide Number Placeholder 3">
            <a:extLst>
              <a:ext uri="{FF2B5EF4-FFF2-40B4-BE49-F238E27FC236}">
                <a16:creationId xmlns:a16="http://schemas.microsoft.com/office/drawing/2014/main" id="{7F578BA5-16A9-F0E7-1D65-DBE15D8C40CD}"/>
              </a:ext>
            </a:extLst>
          </p:cNvPr>
          <p:cNvSpPr>
            <a:spLocks noGrp="1"/>
          </p:cNvSpPr>
          <p:nvPr>
            <p:ph type="sldNum" sz="quarter" idx="5"/>
          </p:nvPr>
        </p:nvSpPr>
        <p:spPr/>
        <p:txBody>
          <a:bodyPr/>
          <a:lstStyle/>
          <a:p>
            <a:fld id="{8C49FAAE-178E-4C68-9200-BB27F4A33DC9}" type="slidenum">
              <a:rPr lang="en-GB" smtClean="0"/>
              <a:t>25</a:t>
            </a:fld>
            <a:endParaRPr lang="en-GB"/>
          </a:p>
        </p:txBody>
      </p:sp>
    </p:spTree>
    <p:extLst>
      <p:ext uri="{BB962C8B-B14F-4D97-AF65-F5344CB8AC3E}">
        <p14:creationId xmlns:p14="http://schemas.microsoft.com/office/powerpoint/2010/main" val="3715307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a:solidFill>
                  <a:schemeClr val="bg1"/>
                </a:solidFill>
              </a:rPr>
              <a:t>cambridgeshire.gov.uk</a:t>
            </a: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3272262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40D9848C-C95B-4657-805B-F57CE789A94C}" type="datetime1">
              <a:rPr lang="en-GB" smtClean="0"/>
              <a:t>28/05/2026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624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6C944521-492D-4785-A458-7DDC26EAA008}" type="datetime1">
              <a:rPr lang="en-GB" smtClean="0"/>
              <a:t>28/05/2026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28154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6343-0FCC-0B63-676A-3800C9F90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249487-9A76-9774-270D-9BE97FD81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DF3701-674C-7FCE-6D9A-A89FBA934E7C}"/>
              </a:ext>
            </a:extLst>
          </p:cNvPr>
          <p:cNvSpPr>
            <a:spLocks noGrp="1"/>
          </p:cNvSpPr>
          <p:nvPr>
            <p:ph type="dt" sz="half" idx="10"/>
          </p:nvPr>
        </p:nvSpPr>
        <p:spPr/>
        <p:txBody>
          <a:bodyPr/>
          <a:lstStyle/>
          <a:p>
            <a:fld id="{274C1627-BEF5-4D91-8737-4F2209D44C3F}" type="datetime1">
              <a:rPr lang="en-GB" smtClean="0"/>
              <a:t>28/05/2026</a:t>
            </a:fld>
            <a:endParaRPr lang="en-GB"/>
          </a:p>
        </p:txBody>
      </p:sp>
      <p:sp>
        <p:nvSpPr>
          <p:cNvPr id="5" name="Footer Placeholder 4">
            <a:extLst>
              <a:ext uri="{FF2B5EF4-FFF2-40B4-BE49-F238E27FC236}">
                <a16:creationId xmlns:a16="http://schemas.microsoft.com/office/drawing/2014/main" id="{38F5534C-1C99-3275-26EC-1D658265B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0CCB8-DBF2-C1C3-5D63-3502BEF5C0FB}"/>
              </a:ext>
            </a:extLst>
          </p:cNvPr>
          <p:cNvSpPr>
            <a:spLocks noGrp="1"/>
          </p:cNvSpPr>
          <p:nvPr>
            <p:ph type="sldNum" sz="quarter" idx="12"/>
          </p:nvPr>
        </p:nvSpPr>
        <p:spPr/>
        <p:txBody>
          <a:bodyPr/>
          <a:lstStyle/>
          <a:p>
            <a:fld id="{4CA1EB2A-5673-412F-B2FC-E8CC060423E2}" type="slidenum">
              <a:rPr lang="en-GB" smtClean="0"/>
              <a:t>‹#›</a:t>
            </a:fld>
            <a:endParaRPr lang="en-GB"/>
          </a:p>
        </p:txBody>
      </p:sp>
    </p:spTree>
    <p:extLst>
      <p:ext uri="{BB962C8B-B14F-4D97-AF65-F5344CB8AC3E}">
        <p14:creationId xmlns:p14="http://schemas.microsoft.com/office/powerpoint/2010/main" val="26760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835F639E-7A39-44BA-81E2-ABD2E33B7072}" type="datetime1">
              <a:rPr lang="en-GB" smtClean="0"/>
              <a:t>28/05/2026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19830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921EA5A8-B65C-4EE5-A791-65449A40C72E}" type="datetime1">
              <a:rPr lang="en-GB" smtClean="0"/>
              <a:t>28/05/2026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4924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C5855E5C-B20F-45B5-A1B1-AB3C9ACC47D6}" type="datetime1">
              <a:rPr lang="en-GB" smtClean="0"/>
              <a:t>28/05/2026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11332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AA9EBE65-B50A-4D20-A9DD-EBF268A6729F}" type="datetime1">
              <a:rPr lang="en-GB" smtClean="0"/>
              <a:t>28/05/2026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1395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9A3F1AAA-38FA-41EA-88C9-38C294BD6010}" type="datetime1">
              <a:rPr lang="en-GB" smtClean="0"/>
              <a:t>28/05/2026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2482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AB3A5837-5C71-4373-81D5-61A0359EBE10}" type="datetime1">
              <a:rPr lang="en-GB" smtClean="0"/>
              <a:t>28/05/2026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6541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648E5F3B-D2E8-4080-8EE2-F5B2750F5034}" type="datetime1">
              <a:rPr lang="en-GB" smtClean="0"/>
              <a:t>28/05/2026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45507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6A55E9AD-EB91-4E08-9A9A-0C16A916DC4F}" type="datetime1">
              <a:rPr lang="en-GB" smtClean="0"/>
              <a:t>28/05/2026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2905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4D5CECEA-5EA1-4C60-ADAC-3D330A725537}" type="datetime1">
              <a:rPr lang="en-GB" smtClean="0"/>
              <a:t>28/05/2026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CA1EB2A-5673-412F-B2FC-E8CC060423E2}"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567113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xml"/><Relationship Id="rId5" Type="http://schemas.openxmlformats.org/officeDocument/2006/relationships/slide" Target="slide8.xml"/><Relationship Id="rId10" Type="http://schemas.openxmlformats.org/officeDocument/2006/relationships/slide" Target="slide67.xml"/><Relationship Id="rId4" Type="http://schemas.openxmlformats.org/officeDocument/2006/relationships/slide" Target="slide7.xml"/><Relationship Id="rId9" Type="http://schemas.openxmlformats.org/officeDocument/2006/relationships/slide" Target="slide5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hiteribbon.org.uk/" TargetMode="External"/><Relationship Id="rId2" Type="http://schemas.openxmlformats.org/officeDocument/2006/relationships/hyperlink" Target="https://www.dahalliance.org.uk/"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45.xml"/><Relationship Id="rId18" Type="http://schemas.openxmlformats.org/officeDocument/2006/relationships/slide" Target="slide2.xml"/><Relationship Id="rId3" Type="http://schemas.openxmlformats.org/officeDocument/2006/relationships/slide" Target="slide14.xml"/><Relationship Id="rId7" Type="http://schemas.openxmlformats.org/officeDocument/2006/relationships/slide" Target="slide24.xml"/><Relationship Id="rId12" Type="http://schemas.openxmlformats.org/officeDocument/2006/relationships/slide" Target="slide38.xml"/><Relationship Id="rId17" Type="http://schemas.openxmlformats.org/officeDocument/2006/relationships/slide" Target="slide54.xml"/><Relationship Id="rId2" Type="http://schemas.openxmlformats.org/officeDocument/2006/relationships/slide" Target="slide13.xml"/><Relationship Id="rId16"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5.xml"/><Relationship Id="rId5" Type="http://schemas.openxmlformats.org/officeDocument/2006/relationships/slide" Target="slide17.xml"/><Relationship Id="rId15" Type="http://schemas.openxmlformats.org/officeDocument/2006/relationships/slide" Target="slide49.xml"/><Relationship Id="rId10" Type="http://schemas.openxmlformats.org/officeDocument/2006/relationships/slide" Target="slide34.xml"/><Relationship Id="rId4" Type="http://schemas.openxmlformats.org/officeDocument/2006/relationships/slide" Target="slide15.xml"/><Relationship Id="rId9" Type="http://schemas.openxmlformats.org/officeDocument/2006/relationships/slide" Target="slide33.xml"/><Relationship Id="rId14" Type="http://schemas.openxmlformats.org/officeDocument/2006/relationships/slide" Target="slide48.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ambridge.gov.uk/cambridge-civic-quarter" TargetMode="Externa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ons.gov.uk/peoplepopulationandcommunity/crimeandjustice/bulletins/crimeinenglandandwales/yearendingjune2025" TargetMode="External"/><Relationship Id="rId7"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ata.cambridgeshireinsight.org.uk/dataset/cambridgeshire-crime-counts-and-rates/resource/813d49f3-cda6-4975-9d54-f9422c93840d" TargetMode="External"/><Relationship Id="rId5" Type="http://schemas.openxmlformats.org/officeDocument/2006/relationships/hyperlink" Target="https://www.gov.uk/government/statistics/modern-slavery-nrm-and-dtn-statistics-end-of-year-summary-2024/modern-slavery-national-referral-mechanism-and-duty-to-notify-statistics-uk-end-of-year-summary-2024" TargetMode="External"/><Relationship Id="rId4" Type="http://schemas.openxmlformats.org/officeDocument/2006/relationships/hyperlink" Target="https://www.nationalcrimeagency.gov.uk/nsa-2025"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gov.uk/government/publications/community-safety-partnerships/community-safety-partnership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F3C925-BE60-EB60-D93B-7463352B6A73}"/>
              </a:ext>
            </a:extLst>
          </p:cNvPr>
          <p:cNvSpPr>
            <a:spLocks noGrp="1"/>
          </p:cNvSpPr>
          <p:nvPr>
            <p:ph type="ctrTitle"/>
          </p:nvPr>
        </p:nvSpPr>
        <p:spPr>
          <a:xfrm>
            <a:off x="623888" y="1122363"/>
            <a:ext cx="9144000" cy="2387600"/>
          </a:xfrm>
        </p:spPr>
        <p:txBody>
          <a:bodyPr/>
          <a:lstStyle/>
          <a:p>
            <a:r>
              <a:rPr lang="en-US" dirty="0"/>
              <a:t>Cambridge City Strategic Assessment</a:t>
            </a:r>
          </a:p>
        </p:txBody>
      </p:sp>
      <p:sp>
        <p:nvSpPr>
          <p:cNvPr id="10" name="Subtitle 2">
            <a:extLst>
              <a:ext uri="{FF2B5EF4-FFF2-40B4-BE49-F238E27FC236}">
                <a16:creationId xmlns:a16="http://schemas.microsoft.com/office/drawing/2014/main" id="{FE55611F-1338-0DE6-57DF-7F502AAAB918}"/>
              </a:ext>
            </a:extLst>
          </p:cNvPr>
          <p:cNvSpPr>
            <a:spLocks noGrp="1"/>
          </p:cNvSpPr>
          <p:nvPr>
            <p:ph type="subTitle" idx="1"/>
          </p:nvPr>
        </p:nvSpPr>
        <p:spPr>
          <a:xfrm>
            <a:off x="623888" y="3705726"/>
            <a:ext cx="9144000" cy="1552074"/>
          </a:xfrm>
        </p:spPr>
        <p:txBody>
          <a:bodyPr/>
          <a:lstStyle/>
          <a:p>
            <a:r>
              <a:rPr lang="en-US" dirty="0"/>
              <a:t>2024/25 (Year ending September) </a:t>
            </a:r>
          </a:p>
          <a:p>
            <a:r>
              <a:rPr lang="en-US"/>
              <a:t>V1.6</a:t>
            </a:r>
            <a:endParaRPr lang="en-US">
              <a:cs typeface="Arial"/>
            </a:endParaRPr>
          </a:p>
        </p:txBody>
      </p:sp>
      <p:sp>
        <p:nvSpPr>
          <p:cNvPr id="12" name="Text Placeholder 3">
            <a:extLst>
              <a:ext uri="{FF2B5EF4-FFF2-40B4-BE49-F238E27FC236}">
                <a16:creationId xmlns:a16="http://schemas.microsoft.com/office/drawing/2014/main" id="{93B65CC3-3DDD-4242-BC85-3AEF4CF7B13C}"/>
              </a:ext>
            </a:extLst>
          </p:cNvPr>
          <p:cNvSpPr>
            <a:spLocks noGrp="1"/>
          </p:cNvSpPr>
          <p:nvPr>
            <p:ph type="body" sz="quarter" idx="10"/>
          </p:nvPr>
        </p:nvSpPr>
        <p:spPr>
          <a:xfrm>
            <a:off x="623888" y="6261904"/>
            <a:ext cx="3186112" cy="341684"/>
          </a:xfrm>
        </p:spPr>
        <p:txBody>
          <a:bodyPr/>
          <a:lstStyle/>
          <a:p>
            <a:r>
              <a:rPr lang="en-US" dirty="0"/>
              <a:t>Communities and Demography PI Team</a:t>
            </a:r>
          </a:p>
        </p:txBody>
      </p:sp>
      <p:sp>
        <p:nvSpPr>
          <p:cNvPr id="4" name="Action Button: Go Home 3" descr="Button for content page.">
            <a:hlinkClick r:id="rId2" action="ppaction://hlinksldjump" highlightClick="1"/>
            <a:extLst>
              <a:ext uri="{FF2B5EF4-FFF2-40B4-BE49-F238E27FC236}">
                <a16:creationId xmlns:a16="http://schemas.microsoft.com/office/drawing/2014/main" id="{AD33DE36-07BB-F2CB-0ECD-65BCD3D94DF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1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470A-4257-AA22-9C2A-DEE587B9039E}"/>
            </a:ext>
          </a:extLst>
        </p:cNvPr>
        <p:cNvGrpSpPr/>
        <p:nvPr/>
      </p:nvGrpSpPr>
      <p:grpSpPr>
        <a:xfrm>
          <a:off x="0" y="0"/>
          <a:ext cx="0" cy="0"/>
          <a:chOff x="0" y="0"/>
          <a:chExt cx="0" cy="0"/>
        </a:xfrm>
      </p:grpSpPr>
      <p:sp>
        <p:nvSpPr>
          <p:cNvPr id="34" name="Arrow: Down 33">
            <a:extLst>
              <a:ext uri="{FF2B5EF4-FFF2-40B4-BE49-F238E27FC236}">
                <a16:creationId xmlns:a16="http://schemas.microsoft.com/office/drawing/2014/main" id="{D2F17C28-4D3B-3F58-EC18-0B2D18E230EE}"/>
              </a:ext>
              <a:ext uri="{C183D7F6-B498-43B3-948B-1728B52AA6E4}">
                <adec:decorative xmlns:adec="http://schemas.microsoft.com/office/drawing/2017/decorative" val="1"/>
              </a:ext>
            </a:extLst>
          </p:cNvPr>
          <p:cNvSpPr/>
          <p:nvPr/>
        </p:nvSpPr>
        <p:spPr>
          <a:xfrm>
            <a:off x="3004321" y="1280914"/>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D50ED0B-B439-3F64-2FD0-086738C1CBAE}"/>
              </a:ext>
              <a:ext uri="{C183D7F6-B498-43B3-948B-1728B52AA6E4}">
                <adec:decorative xmlns:adec="http://schemas.microsoft.com/office/drawing/2017/decorative" val="1"/>
              </a:ext>
            </a:extLst>
          </p:cNvPr>
          <p:cNvSpPr/>
          <p:nvPr/>
        </p:nvSpPr>
        <p:spPr>
          <a:xfrm>
            <a:off x="5910049" y="1280914"/>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8077D5C9-D079-B35F-A05B-C969D32BBAC3}"/>
              </a:ext>
              <a:ext uri="{C183D7F6-B498-43B3-948B-1728B52AA6E4}">
                <adec:decorative xmlns:adec="http://schemas.microsoft.com/office/drawing/2017/decorative" val="1"/>
              </a:ext>
            </a:extLst>
          </p:cNvPr>
          <p:cNvSpPr/>
          <p:nvPr/>
        </p:nvSpPr>
        <p:spPr>
          <a:xfrm>
            <a:off x="8783014" y="1280914"/>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9CEE28B3-0BDC-BE97-23AB-18FB1750BA11}"/>
              </a:ext>
              <a:ext uri="{C183D7F6-B498-43B3-948B-1728B52AA6E4}">
                <adec:decorative xmlns:adec="http://schemas.microsoft.com/office/drawing/2017/decorative" val="1"/>
              </a:ext>
            </a:extLst>
          </p:cNvPr>
          <p:cNvSpPr/>
          <p:nvPr/>
        </p:nvSpPr>
        <p:spPr>
          <a:xfrm>
            <a:off x="5905084" y="4003598"/>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9E757A6C-BFCA-1AA8-388A-C94D82261CA2}"/>
              </a:ext>
              <a:ext uri="{C183D7F6-B498-43B3-948B-1728B52AA6E4}">
                <adec:decorative xmlns:adec="http://schemas.microsoft.com/office/drawing/2017/decorative" val="1"/>
              </a:ext>
            </a:extLst>
          </p:cNvPr>
          <p:cNvSpPr/>
          <p:nvPr/>
        </p:nvSpPr>
        <p:spPr>
          <a:xfrm>
            <a:off x="3035473" y="4003598"/>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87EFF71C-4309-F1FD-7838-D011229BBDD3}"/>
              </a:ext>
              <a:ext uri="{C183D7F6-B498-43B3-948B-1728B52AA6E4}">
                <adec:decorative xmlns:adec="http://schemas.microsoft.com/office/drawing/2017/decorative" val="1"/>
              </a:ext>
            </a:extLst>
          </p:cNvPr>
          <p:cNvSpPr/>
          <p:nvPr/>
        </p:nvSpPr>
        <p:spPr>
          <a:xfrm>
            <a:off x="165862" y="4003598"/>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F7225C-A4A9-9CD0-B5C0-9BEC11DA9C3A}"/>
              </a:ext>
            </a:extLst>
          </p:cNvPr>
          <p:cNvSpPr>
            <a:spLocks noGrp="1"/>
          </p:cNvSpPr>
          <p:nvPr>
            <p:ph type="title"/>
          </p:nvPr>
        </p:nvSpPr>
        <p:spPr>
          <a:xfrm>
            <a:off x="76200" y="111358"/>
            <a:ext cx="10130448" cy="1108376"/>
          </a:xfrm>
        </p:spPr>
        <p:txBody>
          <a:bodyPr/>
          <a:lstStyle/>
          <a:p>
            <a:r>
              <a:rPr lang="en-GB" sz="4000"/>
              <a:t>5. Comparison to year ending (YE) September 2024</a:t>
            </a:r>
          </a:p>
        </p:txBody>
      </p:sp>
      <p:sp>
        <p:nvSpPr>
          <p:cNvPr id="4" name="Arrow: Down 3">
            <a:extLst>
              <a:ext uri="{FF2B5EF4-FFF2-40B4-BE49-F238E27FC236}">
                <a16:creationId xmlns:a16="http://schemas.microsoft.com/office/drawing/2014/main" id="{560524CE-6525-80AB-1750-CEF88FD88154}"/>
              </a:ext>
              <a:ext uri="{C183D7F6-B498-43B3-948B-1728B52AA6E4}">
                <adec:decorative xmlns:adec="http://schemas.microsoft.com/office/drawing/2017/decorative" val="1"/>
              </a:ext>
            </a:extLst>
          </p:cNvPr>
          <p:cNvSpPr/>
          <p:nvPr/>
        </p:nvSpPr>
        <p:spPr>
          <a:xfrm>
            <a:off x="165862" y="1280914"/>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F7F840-8100-9D52-CD65-D08A89E84FB8}"/>
              </a:ext>
            </a:extLst>
          </p:cNvPr>
          <p:cNvSpPr txBox="1"/>
          <p:nvPr/>
        </p:nvSpPr>
        <p:spPr>
          <a:xfrm>
            <a:off x="546792" y="1911042"/>
            <a:ext cx="2076599" cy="738664"/>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Arson and Criminal Damage</a:t>
            </a:r>
          </a:p>
          <a:p>
            <a:r>
              <a:rPr lang="en-GB" sz="1400">
                <a:latin typeface="Arial" panose="020B0604020202020204" pitchFamily="34" charset="0"/>
                <a:cs typeface="Arial" panose="020B0604020202020204" pitchFamily="34" charset="0"/>
              </a:rPr>
              <a:t>-11% (-134 offences)</a:t>
            </a:r>
          </a:p>
        </p:txBody>
      </p:sp>
      <p:sp>
        <p:nvSpPr>
          <p:cNvPr id="12" name="TextBox 11">
            <a:extLst>
              <a:ext uri="{FF2B5EF4-FFF2-40B4-BE49-F238E27FC236}">
                <a16:creationId xmlns:a16="http://schemas.microsoft.com/office/drawing/2014/main" id="{F979328F-2364-F313-7FA7-922BFF962E0E}"/>
              </a:ext>
            </a:extLst>
          </p:cNvPr>
          <p:cNvSpPr txBox="1"/>
          <p:nvPr/>
        </p:nvSpPr>
        <p:spPr>
          <a:xfrm>
            <a:off x="9120308" y="1911042"/>
            <a:ext cx="1911061"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Public Order </a:t>
            </a:r>
          </a:p>
          <a:p>
            <a:r>
              <a:rPr lang="en-GB" sz="1400">
                <a:latin typeface="Arial" panose="020B0604020202020204" pitchFamily="34" charset="0"/>
                <a:cs typeface="Arial" panose="020B0604020202020204" pitchFamily="34" charset="0"/>
              </a:rPr>
              <a:t>-23% (-311 offences)</a:t>
            </a:r>
          </a:p>
        </p:txBody>
      </p:sp>
      <p:sp>
        <p:nvSpPr>
          <p:cNvPr id="17" name="TextBox 16">
            <a:extLst>
              <a:ext uri="{FF2B5EF4-FFF2-40B4-BE49-F238E27FC236}">
                <a16:creationId xmlns:a16="http://schemas.microsoft.com/office/drawing/2014/main" id="{3397F302-714B-C08A-699E-0C664A17DFA0}"/>
              </a:ext>
            </a:extLst>
          </p:cNvPr>
          <p:cNvSpPr txBox="1"/>
          <p:nvPr/>
        </p:nvSpPr>
        <p:spPr>
          <a:xfrm>
            <a:off x="3435357" y="4661207"/>
            <a:ext cx="1926118"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Theft</a:t>
            </a:r>
          </a:p>
          <a:p>
            <a:r>
              <a:rPr lang="en-GB" sz="1400">
                <a:latin typeface="Arial" panose="020B0604020202020204" pitchFamily="34" charset="0"/>
                <a:cs typeface="Arial" panose="020B0604020202020204" pitchFamily="34" charset="0"/>
              </a:rPr>
              <a:t>-14% (-789 offences)</a:t>
            </a:r>
          </a:p>
        </p:txBody>
      </p:sp>
      <p:sp>
        <p:nvSpPr>
          <p:cNvPr id="21" name="TextBox 20">
            <a:extLst>
              <a:ext uri="{FF2B5EF4-FFF2-40B4-BE49-F238E27FC236}">
                <a16:creationId xmlns:a16="http://schemas.microsoft.com/office/drawing/2014/main" id="{8825B3DC-BB0C-3083-7E06-6BC2D3BC9F90}"/>
              </a:ext>
            </a:extLst>
          </p:cNvPr>
          <p:cNvSpPr txBox="1"/>
          <p:nvPr/>
        </p:nvSpPr>
        <p:spPr>
          <a:xfrm>
            <a:off x="6420686" y="4661207"/>
            <a:ext cx="1926118"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Vehicle Offences</a:t>
            </a:r>
          </a:p>
          <a:p>
            <a:r>
              <a:rPr lang="en-GB" sz="1400">
                <a:latin typeface="Arial" panose="020B0604020202020204" pitchFamily="34" charset="0"/>
                <a:cs typeface="Arial" panose="020B0604020202020204" pitchFamily="34" charset="0"/>
              </a:rPr>
              <a:t>-14% (-98 offences)</a:t>
            </a:r>
          </a:p>
        </p:txBody>
      </p:sp>
      <p:sp>
        <p:nvSpPr>
          <p:cNvPr id="23" name="TextBox 22">
            <a:extLst>
              <a:ext uri="{FF2B5EF4-FFF2-40B4-BE49-F238E27FC236}">
                <a16:creationId xmlns:a16="http://schemas.microsoft.com/office/drawing/2014/main" id="{613ABF91-F950-CD87-DCBE-ADC85A3A547C}"/>
              </a:ext>
            </a:extLst>
          </p:cNvPr>
          <p:cNvSpPr txBox="1"/>
          <p:nvPr/>
        </p:nvSpPr>
        <p:spPr>
          <a:xfrm>
            <a:off x="3385251" y="1911042"/>
            <a:ext cx="2076599"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Commercial Loss</a:t>
            </a:r>
          </a:p>
          <a:p>
            <a:r>
              <a:rPr lang="en-GB" sz="1400">
                <a:latin typeface="Arial" panose="020B0604020202020204" pitchFamily="34" charset="0"/>
                <a:cs typeface="Arial" panose="020B0604020202020204" pitchFamily="34" charset="0"/>
              </a:rPr>
              <a:t>-10% (-316 offences)</a:t>
            </a:r>
          </a:p>
        </p:txBody>
      </p:sp>
      <p:sp>
        <p:nvSpPr>
          <p:cNvPr id="25" name="TextBox 24">
            <a:extLst>
              <a:ext uri="{FF2B5EF4-FFF2-40B4-BE49-F238E27FC236}">
                <a16:creationId xmlns:a16="http://schemas.microsoft.com/office/drawing/2014/main" id="{A650CD2F-10F4-2E90-D446-64D1BD1945DA}"/>
              </a:ext>
            </a:extLst>
          </p:cNvPr>
          <p:cNvSpPr txBox="1"/>
          <p:nvPr/>
        </p:nvSpPr>
        <p:spPr>
          <a:xfrm>
            <a:off x="6389026" y="1911042"/>
            <a:ext cx="2076599"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Personal Loss</a:t>
            </a:r>
          </a:p>
          <a:p>
            <a:r>
              <a:rPr lang="en-GB" sz="1400">
                <a:latin typeface="Arial" panose="020B0604020202020204" pitchFamily="34" charset="0"/>
                <a:cs typeface="Arial" panose="020B0604020202020204" pitchFamily="34" charset="0"/>
              </a:rPr>
              <a:t>-18% (-646 offences)</a:t>
            </a:r>
          </a:p>
        </p:txBody>
      </p:sp>
      <p:sp>
        <p:nvSpPr>
          <p:cNvPr id="35" name="TextBox 34">
            <a:extLst>
              <a:ext uri="{FF2B5EF4-FFF2-40B4-BE49-F238E27FC236}">
                <a16:creationId xmlns:a16="http://schemas.microsoft.com/office/drawing/2014/main" id="{B1689A17-BCD8-78F3-8DDE-91F6B50C7AAD}"/>
              </a:ext>
            </a:extLst>
          </p:cNvPr>
          <p:cNvSpPr txBox="1"/>
          <p:nvPr/>
        </p:nvSpPr>
        <p:spPr>
          <a:xfrm>
            <a:off x="644839" y="4661207"/>
            <a:ext cx="1911657" cy="523220"/>
          </a:xfrm>
          <a:prstGeom prst="rect">
            <a:avLst/>
          </a:prstGeom>
          <a:solidFill>
            <a:schemeClr val="tx2">
              <a:lumMod val="10000"/>
              <a:lumOff val="90000"/>
            </a:schemeClr>
          </a:solidFill>
          <a:ln w="12700">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Burglary</a:t>
            </a:r>
          </a:p>
          <a:p>
            <a:r>
              <a:rPr lang="en-GB" sz="1400">
                <a:latin typeface="Arial" panose="020B0604020202020204" pitchFamily="34" charset="0"/>
                <a:cs typeface="Arial" panose="020B0604020202020204" pitchFamily="34" charset="0"/>
              </a:rPr>
              <a:t>-21% (-153 offences)</a:t>
            </a:r>
          </a:p>
        </p:txBody>
      </p:sp>
      <p:sp>
        <p:nvSpPr>
          <p:cNvPr id="8" name="Action Button: Go Home 7" descr="Button to the content slide.">
            <a:hlinkClick r:id="rId3" action="ppaction://hlinksldjump" highlightClick="1"/>
            <a:extLst>
              <a:ext uri="{FF2B5EF4-FFF2-40B4-BE49-F238E27FC236}">
                <a16:creationId xmlns:a16="http://schemas.microsoft.com/office/drawing/2014/main" id="{EF7CE02B-CB0F-7EAC-CFB5-CD23C905887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69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E42-A8EF-06B5-E5EB-722C16A47961}"/>
              </a:ext>
            </a:extLst>
          </p:cNvPr>
          <p:cNvSpPr>
            <a:spLocks noGrp="1"/>
          </p:cNvSpPr>
          <p:nvPr>
            <p:ph type="title"/>
          </p:nvPr>
        </p:nvSpPr>
        <p:spPr/>
        <p:txBody>
          <a:bodyPr/>
          <a:lstStyle/>
          <a:p>
            <a:r>
              <a:rPr lang="en-GB"/>
              <a:t>6. Introduction</a:t>
            </a:r>
          </a:p>
        </p:txBody>
      </p:sp>
      <p:sp>
        <p:nvSpPr>
          <p:cNvPr id="3" name="Content Placeholder 2">
            <a:extLst>
              <a:ext uri="{FF2B5EF4-FFF2-40B4-BE49-F238E27FC236}">
                <a16:creationId xmlns:a16="http://schemas.microsoft.com/office/drawing/2014/main" id="{0F5D55CC-D63F-17F1-A854-1609DDC3F1D3}"/>
              </a:ext>
            </a:extLst>
          </p:cNvPr>
          <p:cNvSpPr>
            <a:spLocks noGrp="1"/>
          </p:cNvSpPr>
          <p:nvPr>
            <p:ph idx="1"/>
          </p:nvPr>
        </p:nvSpPr>
        <p:spPr>
          <a:xfrm>
            <a:off x="633413" y="1490371"/>
            <a:ext cx="10515600" cy="5199796"/>
          </a:xfrm>
        </p:spPr>
        <p:txBody>
          <a:bodyPr/>
          <a:lstStyle/>
          <a:p>
            <a:r>
              <a:rPr lang="en-US" sz="1800"/>
              <a:t>This year the Strategic Assessment is produced as a navigable PowerPoint pack rather than a pdf document. The aim is to make the information included easier to interpret by a range of audiences. Therefore, the more detailed geographic crime data is released in a separate document. There is also a technical notes document that sits alongside these. </a:t>
            </a:r>
          </a:p>
          <a:p>
            <a:r>
              <a:rPr lang="en-US" sz="1800"/>
              <a:t>This pack of information is provided to the Community Safety Partnership Board for Cambridge City to support their annual cycle of identifying priorities and consider their progress to date against their existing priorities.  </a:t>
            </a:r>
          </a:p>
          <a:p>
            <a:pPr marL="0" indent="0">
              <a:buNone/>
            </a:pPr>
            <a:endParaRPr lang="en-US" sz="1800"/>
          </a:p>
          <a:p>
            <a:pPr marL="0" indent="0">
              <a:buNone/>
            </a:pPr>
            <a:r>
              <a:rPr lang="en-US" sz="1800"/>
              <a:t>This new strategic assessment layout will share more detailed analysis of crime types which have increased in the last year, crime types which are currently the priority of the CSP, and any other notable changes.</a:t>
            </a:r>
          </a:p>
          <a:p>
            <a:pPr marL="0" indent="0">
              <a:buNone/>
            </a:pPr>
            <a:endParaRPr lang="en-US" sz="1800"/>
          </a:p>
          <a:p>
            <a:pPr marL="0" indent="0">
              <a:buNone/>
            </a:pPr>
            <a:r>
              <a:rPr lang="en-US" sz="1800"/>
              <a:t>In the last strategic assessment, the below crime types were highlighted as community safety issues:</a:t>
            </a:r>
          </a:p>
          <a:p>
            <a:pPr lvl="1"/>
            <a:r>
              <a:rPr lang="en-US" sz="1800" b="1"/>
              <a:t>Shoplifting</a:t>
            </a:r>
            <a:r>
              <a:rPr lang="en-GB" sz="1800" b="1"/>
              <a:t> </a:t>
            </a:r>
            <a:r>
              <a:rPr lang="en-GB" sz="1800"/>
              <a:t>and </a:t>
            </a:r>
            <a:r>
              <a:rPr lang="en-US" sz="1800" b="1"/>
              <a:t>Violence against the person </a:t>
            </a:r>
            <a:r>
              <a:rPr lang="en-US" sz="1800"/>
              <a:t>were highlighted as requiring a high level of attention. </a:t>
            </a:r>
          </a:p>
          <a:p>
            <a:pPr lvl="1"/>
            <a:r>
              <a:rPr lang="en-US" sz="1800" b="1"/>
              <a:t>Burglary</a:t>
            </a:r>
            <a:r>
              <a:rPr lang="en-US" sz="1800"/>
              <a:t> and </a:t>
            </a:r>
            <a:r>
              <a:rPr lang="en-US" sz="1800" b="1"/>
              <a:t>Deliberate Fires</a:t>
            </a:r>
            <a:r>
              <a:rPr lang="en-US" sz="1800"/>
              <a:t> </a:t>
            </a:r>
            <a:r>
              <a:rPr lang="en-GB" sz="1800"/>
              <a:t>had concerning trends. </a:t>
            </a:r>
          </a:p>
          <a:p>
            <a:pPr lvl="1"/>
            <a:r>
              <a:rPr lang="en-GB" sz="1800" b="1"/>
              <a:t>Domestic Abuse </a:t>
            </a:r>
            <a:r>
              <a:rPr lang="en-GB" sz="1800"/>
              <a:t>and </a:t>
            </a:r>
            <a:r>
              <a:rPr lang="en-GB" sz="1800" b="1"/>
              <a:t>Hate Crime </a:t>
            </a:r>
            <a:r>
              <a:rPr lang="en-GB" sz="1800"/>
              <a:t>were to be monitored.</a:t>
            </a:r>
          </a:p>
        </p:txBody>
      </p:sp>
      <p:sp>
        <p:nvSpPr>
          <p:cNvPr id="7" name="Action Button: Go Home 6" descr="Button to the content slide.">
            <a:hlinkClick r:id="rId2" action="ppaction://hlinksldjump" highlightClick="1"/>
            <a:extLst>
              <a:ext uri="{FF2B5EF4-FFF2-40B4-BE49-F238E27FC236}">
                <a16:creationId xmlns:a16="http://schemas.microsoft.com/office/drawing/2014/main" id="{21A74356-BDB2-5273-9926-9A5403313A4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544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E4B5-F0E5-38B3-AB27-04AC334D6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32BAB-24F5-9172-8D7F-D06BD68F4FDB}"/>
              </a:ext>
            </a:extLst>
          </p:cNvPr>
          <p:cNvSpPr>
            <a:spLocks noGrp="1"/>
          </p:cNvSpPr>
          <p:nvPr>
            <p:ph type="title"/>
          </p:nvPr>
        </p:nvSpPr>
        <p:spPr/>
        <p:txBody>
          <a:bodyPr/>
          <a:lstStyle/>
          <a:p>
            <a:r>
              <a:rPr lang="en-GB"/>
              <a:t>6. Introduction</a:t>
            </a:r>
          </a:p>
        </p:txBody>
      </p:sp>
      <p:graphicFrame>
        <p:nvGraphicFramePr>
          <p:cNvPr id="4" name="Table 3" descr="This shows the crime types and trends.">
            <a:extLst>
              <a:ext uri="{FF2B5EF4-FFF2-40B4-BE49-F238E27FC236}">
                <a16:creationId xmlns:a16="http://schemas.microsoft.com/office/drawing/2014/main" id="{31E88CC4-3A29-6A2E-88F0-BAD35C4BC0EC}"/>
              </a:ext>
            </a:extLst>
          </p:cNvPr>
          <p:cNvGraphicFramePr>
            <a:graphicFrameLocks noGrp="1"/>
          </p:cNvGraphicFramePr>
          <p:nvPr>
            <p:extLst>
              <p:ext uri="{D42A27DB-BD31-4B8C-83A1-F6EECF244321}">
                <p14:modId xmlns:p14="http://schemas.microsoft.com/office/powerpoint/2010/main" val="3278795722"/>
              </p:ext>
            </p:extLst>
          </p:nvPr>
        </p:nvGraphicFramePr>
        <p:xfrm>
          <a:off x="408685" y="1875098"/>
          <a:ext cx="11536389" cy="3850786"/>
        </p:xfrm>
        <a:graphic>
          <a:graphicData uri="http://schemas.openxmlformats.org/drawingml/2006/table">
            <a:tbl>
              <a:tblPr firstRow="1" bandRow="1">
                <a:tableStyleId>{5C22544A-7EE6-4342-B048-85BDC9FD1C3A}</a:tableStyleId>
              </a:tblPr>
              <a:tblGrid>
                <a:gridCol w="2496561">
                  <a:extLst>
                    <a:ext uri="{9D8B030D-6E8A-4147-A177-3AD203B41FA5}">
                      <a16:colId xmlns:a16="http://schemas.microsoft.com/office/drawing/2014/main" val="769020807"/>
                    </a:ext>
                  </a:extLst>
                </a:gridCol>
                <a:gridCol w="4479402">
                  <a:extLst>
                    <a:ext uri="{9D8B030D-6E8A-4147-A177-3AD203B41FA5}">
                      <a16:colId xmlns:a16="http://schemas.microsoft.com/office/drawing/2014/main" val="3015065738"/>
                    </a:ext>
                  </a:extLst>
                </a:gridCol>
                <a:gridCol w="4560426">
                  <a:extLst>
                    <a:ext uri="{9D8B030D-6E8A-4147-A177-3AD203B41FA5}">
                      <a16:colId xmlns:a16="http://schemas.microsoft.com/office/drawing/2014/main" val="2235265737"/>
                    </a:ext>
                  </a:extLst>
                </a:gridCol>
              </a:tblGrid>
              <a:tr h="411743">
                <a:tc>
                  <a:txBody>
                    <a:bodyPr/>
                    <a:lstStyle/>
                    <a:p>
                      <a:r>
                        <a:rPr lang="en-GB" sz="1600" dirty="0">
                          <a:solidFill>
                            <a:schemeClr val="tx1">
                              <a:lumMod val="95000"/>
                              <a:lumOff val="5000"/>
                            </a:schemeClr>
                          </a:solidFill>
                        </a:rPr>
                        <a:t>Crime Type/ Issue</a:t>
                      </a:r>
                    </a:p>
                  </a:txBody>
                  <a:tcPr/>
                </a:tc>
                <a:tc>
                  <a:txBody>
                    <a:bodyPr/>
                    <a:lstStyle/>
                    <a:p>
                      <a:r>
                        <a:rPr lang="en-GB" sz="1600">
                          <a:solidFill>
                            <a:schemeClr val="tx1">
                              <a:lumMod val="95000"/>
                              <a:lumOff val="5000"/>
                            </a:schemeClr>
                          </a:solidFill>
                        </a:rPr>
                        <a:t>Recent Trend</a:t>
                      </a:r>
                    </a:p>
                  </a:txBody>
                  <a:tcPr/>
                </a:tc>
                <a:tc>
                  <a:txBody>
                    <a:bodyPr/>
                    <a:lstStyle/>
                    <a:p>
                      <a:r>
                        <a:rPr lang="en-GB" sz="1600">
                          <a:solidFill>
                            <a:schemeClr val="tx1">
                              <a:lumMod val="95000"/>
                              <a:lumOff val="5000"/>
                            </a:schemeClr>
                          </a:solidFill>
                        </a:rPr>
                        <a:t>Longer Term Trend</a:t>
                      </a:r>
                    </a:p>
                  </a:txBody>
                  <a:tcPr/>
                </a:tc>
                <a:extLst>
                  <a:ext uri="{0D108BD9-81ED-4DB2-BD59-A6C34878D82A}">
                    <a16:rowId xmlns:a16="http://schemas.microsoft.com/office/drawing/2014/main" val="2506556163"/>
                  </a:ext>
                </a:extLst>
              </a:tr>
              <a:tr h="411743">
                <a:tc>
                  <a:txBody>
                    <a:bodyPr/>
                    <a:lstStyle/>
                    <a:p>
                      <a:r>
                        <a:rPr lang="en-GB" sz="1600">
                          <a:solidFill>
                            <a:schemeClr val="tx1">
                              <a:lumMod val="95000"/>
                              <a:lumOff val="5000"/>
                            </a:schemeClr>
                          </a:solidFill>
                        </a:rPr>
                        <a:t>Drug offences</a:t>
                      </a:r>
                    </a:p>
                  </a:txBody>
                  <a:tcPr/>
                </a:tc>
                <a:tc>
                  <a:txBody>
                    <a:bodyPr/>
                    <a:lstStyle/>
                    <a:p>
                      <a:r>
                        <a:rPr lang="en-GB" sz="1600">
                          <a:solidFill>
                            <a:schemeClr val="tx1">
                              <a:lumMod val="95000"/>
                              <a:lumOff val="5000"/>
                            </a:schemeClr>
                          </a:solidFill>
                        </a:rPr>
                        <a:t>Small volume but increase since last year</a:t>
                      </a:r>
                    </a:p>
                  </a:txBody>
                  <a:tcPr/>
                </a:tc>
                <a:tc>
                  <a:txBody>
                    <a:bodyPr/>
                    <a:lstStyle/>
                    <a:p>
                      <a:r>
                        <a:rPr lang="en-GB" sz="1600">
                          <a:solidFill>
                            <a:schemeClr val="tx1">
                              <a:lumMod val="95000"/>
                              <a:lumOff val="5000"/>
                            </a:schemeClr>
                          </a:solidFill>
                        </a:rPr>
                        <a:t>Inline with volume 2021/22</a:t>
                      </a:r>
                    </a:p>
                  </a:txBody>
                  <a:tcPr/>
                </a:tc>
                <a:extLst>
                  <a:ext uri="{0D108BD9-81ED-4DB2-BD59-A6C34878D82A}">
                    <a16:rowId xmlns:a16="http://schemas.microsoft.com/office/drawing/2014/main" val="1352370477"/>
                  </a:ext>
                </a:extLst>
              </a:tr>
              <a:tr h="411743">
                <a:tc>
                  <a:txBody>
                    <a:bodyPr/>
                    <a:lstStyle/>
                    <a:p>
                      <a:r>
                        <a:rPr lang="en-GB" sz="1600">
                          <a:solidFill>
                            <a:schemeClr val="tx1">
                              <a:lumMod val="95000"/>
                              <a:lumOff val="5000"/>
                            </a:schemeClr>
                          </a:solidFill>
                        </a:rPr>
                        <a:t>Anti-social behaviour</a:t>
                      </a:r>
                    </a:p>
                  </a:txBody>
                  <a:tcPr/>
                </a:tc>
                <a:tc>
                  <a:txBody>
                    <a:bodyPr/>
                    <a:lstStyle/>
                    <a:p>
                      <a:r>
                        <a:rPr lang="en-GB" sz="1600">
                          <a:solidFill>
                            <a:schemeClr val="tx1">
                              <a:lumMod val="95000"/>
                              <a:lumOff val="5000"/>
                            </a:schemeClr>
                          </a:solidFill>
                        </a:rPr>
                        <a:t>Increase since last year</a:t>
                      </a:r>
                    </a:p>
                  </a:txBody>
                  <a:tcPr/>
                </a:tc>
                <a:tc>
                  <a:txBody>
                    <a:bodyPr/>
                    <a:lstStyle/>
                    <a:p>
                      <a:r>
                        <a:rPr lang="en-GB" sz="1600">
                          <a:solidFill>
                            <a:schemeClr val="tx1">
                              <a:lumMod val="95000"/>
                              <a:lumOff val="5000"/>
                            </a:schemeClr>
                          </a:solidFill>
                        </a:rPr>
                        <a:t>Above 2021/22 volume</a:t>
                      </a:r>
                    </a:p>
                  </a:txBody>
                  <a:tcPr/>
                </a:tc>
                <a:extLst>
                  <a:ext uri="{0D108BD9-81ED-4DB2-BD59-A6C34878D82A}">
                    <a16:rowId xmlns:a16="http://schemas.microsoft.com/office/drawing/2014/main" val="517331008"/>
                  </a:ext>
                </a:extLst>
              </a:tr>
              <a:tr h="638498">
                <a:tc>
                  <a:txBody>
                    <a:bodyPr/>
                    <a:lstStyle/>
                    <a:p>
                      <a:r>
                        <a:rPr lang="en-GB" sz="1600">
                          <a:solidFill>
                            <a:schemeClr val="tx1">
                              <a:lumMod val="95000"/>
                              <a:lumOff val="5000"/>
                            </a:schemeClr>
                          </a:solidFill>
                        </a:rPr>
                        <a:t>Sexual offences</a:t>
                      </a:r>
                    </a:p>
                  </a:txBody>
                  <a:tcPr/>
                </a:tc>
                <a:tc>
                  <a:txBody>
                    <a:bodyPr/>
                    <a:lstStyle/>
                    <a:p>
                      <a:r>
                        <a:rPr lang="en-GB" sz="1600">
                          <a:solidFill>
                            <a:schemeClr val="tx1">
                              <a:lumMod val="95000"/>
                              <a:lumOff val="5000"/>
                            </a:schemeClr>
                          </a:solidFill>
                        </a:rPr>
                        <a:t>Increase since last year – known under-reporting</a:t>
                      </a:r>
                    </a:p>
                  </a:txBody>
                  <a:tcPr/>
                </a:tc>
                <a:tc>
                  <a:txBody>
                    <a:bodyPr/>
                    <a:lstStyle/>
                    <a:p>
                      <a:r>
                        <a:rPr lang="en-GB" sz="1600" dirty="0">
                          <a:solidFill>
                            <a:schemeClr val="tx1">
                              <a:lumMod val="95000"/>
                              <a:lumOff val="5000"/>
                            </a:schemeClr>
                          </a:solidFill>
                        </a:rPr>
                        <a:t>Down compared to 2021/22</a:t>
                      </a:r>
                    </a:p>
                  </a:txBody>
                  <a:tcPr/>
                </a:tc>
                <a:extLst>
                  <a:ext uri="{0D108BD9-81ED-4DB2-BD59-A6C34878D82A}">
                    <a16:rowId xmlns:a16="http://schemas.microsoft.com/office/drawing/2014/main" val="2907126762"/>
                  </a:ext>
                </a:extLst>
              </a:tr>
              <a:tr h="932932">
                <a:tc>
                  <a:txBody>
                    <a:bodyPr/>
                    <a:lstStyle/>
                    <a:p>
                      <a:r>
                        <a:rPr lang="en-GB" sz="1600" dirty="0">
                          <a:solidFill>
                            <a:schemeClr val="tx1">
                              <a:lumMod val="95000"/>
                              <a:lumOff val="5000"/>
                            </a:schemeClr>
                          </a:solidFill>
                        </a:rPr>
                        <a:t>Domestic abuse</a:t>
                      </a:r>
                    </a:p>
                  </a:txBody>
                  <a:tcPr/>
                </a:tc>
                <a:tc>
                  <a:txBody>
                    <a:bodyPr/>
                    <a:lstStyle/>
                    <a:p>
                      <a:r>
                        <a:rPr lang="en-GB" sz="1600">
                          <a:solidFill>
                            <a:schemeClr val="tx1">
                              <a:lumMod val="95000"/>
                              <a:lumOff val="5000"/>
                            </a:schemeClr>
                          </a:solidFill>
                        </a:rPr>
                        <a:t>Increase since last year – known under-reporting</a:t>
                      </a:r>
                    </a:p>
                  </a:txBody>
                  <a:tcPr/>
                </a:tc>
                <a:tc>
                  <a:txBody>
                    <a:bodyPr/>
                    <a:lstStyle/>
                    <a:p>
                      <a:r>
                        <a:rPr lang="en-GB" sz="1600" dirty="0">
                          <a:solidFill>
                            <a:schemeClr val="tx1">
                              <a:lumMod val="95000"/>
                              <a:lumOff val="5000"/>
                            </a:schemeClr>
                          </a:solidFill>
                        </a:rPr>
                        <a:t>Crime down but non-</a:t>
                      </a:r>
                      <a:r>
                        <a:rPr lang="en-GB" sz="1600" dirty="0" err="1">
                          <a:solidFill>
                            <a:schemeClr val="tx1">
                              <a:lumMod val="95000"/>
                              <a:lumOff val="5000"/>
                            </a:schemeClr>
                          </a:solidFill>
                        </a:rPr>
                        <a:t>crimed</a:t>
                      </a:r>
                      <a:r>
                        <a:rPr lang="en-GB" sz="1600" dirty="0">
                          <a:solidFill>
                            <a:schemeClr val="tx1">
                              <a:lumMod val="95000"/>
                              <a:lumOff val="5000"/>
                            </a:schemeClr>
                          </a:solidFill>
                        </a:rPr>
                        <a:t> incidents slightly up compared to 2021/22.</a:t>
                      </a:r>
                    </a:p>
                    <a:p>
                      <a:r>
                        <a:rPr lang="en-GB" sz="1600" dirty="0">
                          <a:solidFill>
                            <a:schemeClr val="tx1">
                              <a:lumMod val="95000"/>
                              <a:lumOff val="5000"/>
                            </a:schemeClr>
                          </a:solidFill>
                        </a:rPr>
                        <a:t>Total inline with 2021/22 </a:t>
                      </a:r>
                    </a:p>
                  </a:txBody>
                  <a:tcPr/>
                </a:tc>
                <a:extLst>
                  <a:ext uri="{0D108BD9-81ED-4DB2-BD59-A6C34878D82A}">
                    <a16:rowId xmlns:a16="http://schemas.microsoft.com/office/drawing/2014/main" val="3953835135"/>
                  </a:ext>
                </a:extLst>
              </a:tr>
              <a:tr h="411743">
                <a:tc>
                  <a:txBody>
                    <a:bodyPr/>
                    <a:lstStyle/>
                    <a:p>
                      <a:r>
                        <a:rPr lang="en-GB" sz="1600">
                          <a:solidFill>
                            <a:schemeClr val="tx1">
                              <a:lumMod val="95000"/>
                              <a:lumOff val="5000"/>
                            </a:schemeClr>
                          </a:solidFill>
                        </a:rPr>
                        <a:t>Deliberate fires</a:t>
                      </a:r>
                    </a:p>
                  </a:txBody>
                  <a:tcPr/>
                </a:tc>
                <a:tc>
                  <a:txBody>
                    <a:bodyPr/>
                    <a:lstStyle/>
                    <a:p>
                      <a:r>
                        <a:rPr lang="en-GB" sz="1600">
                          <a:solidFill>
                            <a:schemeClr val="tx1">
                              <a:lumMod val="95000"/>
                              <a:lumOff val="5000"/>
                            </a:schemeClr>
                          </a:solidFill>
                        </a:rPr>
                        <a:t>Small increase since last year</a:t>
                      </a:r>
                    </a:p>
                  </a:txBody>
                  <a:tcPr/>
                </a:tc>
                <a:tc>
                  <a:txBody>
                    <a:bodyPr/>
                    <a:lstStyle/>
                    <a:p>
                      <a:r>
                        <a:rPr lang="en-GB" sz="1600">
                          <a:solidFill>
                            <a:schemeClr val="tx1">
                              <a:lumMod val="95000"/>
                              <a:lumOff val="5000"/>
                            </a:schemeClr>
                          </a:solidFill>
                        </a:rPr>
                        <a:t>Slight down compared to 2021/22</a:t>
                      </a:r>
                    </a:p>
                  </a:txBody>
                  <a:tcPr/>
                </a:tc>
                <a:extLst>
                  <a:ext uri="{0D108BD9-81ED-4DB2-BD59-A6C34878D82A}">
                    <a16:rowId xmlns:a16="http://schemas.microsoft.com/office/drawing/2014/main" val="4041989476"/>
                  </a:ext>
                </a:extLst>
              </a:tr>
              <a:tr h="632384">
                <a:tc>
                  <a:txBody>
                    <a:bodyPr/>
                    <a:lstStyle/>
                    <a:p>
                      <a:r>
                        <a:rPr lang="en-GB" sz="1600">
                          <a:solidFill>
                            <a:schemeClr val="tx1">
                              <a:lumMod val="95000"/>
                              <a:lumOff val="5000"/>
                            </a:schemeClr>
                          </a:solidFill>
                        </a:rPr>
                        <a:t>Violence against the Person</a:t>
                      </a:r>
                    </a:p>
                  </a:txBody>
                  <a:tcPr/>
                </a:tc>
                <a:tc>
                  <a:txBody>
                    <a:bodyPr/>
                    <a:lstStyle/>
                    <a:p>
                      <a:r>
                        <a:rPr lang="en-GB" sz="1600">
                          <a:solidFill>
                            <a:schemeClr val="tx1">
                              <a:lumMod val="95000"/>
                              <a:lumOff val="5000"/>
                            </a:schemeClr>
                          </a:solidFill>
                        </a:rPr>
                        <a:t>Stable compared to last year</a:t>
                      </a:r>
                    </a:p>
                  </a:txBody>
                  <a:tcPr/>
                </a:tc>
                <a:tc>
                  <a:txBody>
                    <a:bodyPr/>
                    <a:lstStyle/>
                    <a:p>
                      <a:r>
                        <a:rPr lang="en-GB" sz="1600" dirty="0">
                          <a:solidFill>
                            <a:schemeClr val="tx1">
                              <a:lumMod val="95000"/>
                              <a:lumOff val="5000"/>
                            </a:schemeClr>
                          </a:solidFill>
                        </a:rPr>
                        <a:t>Down compared to 2021/22</a:t>
                      </a:r>
                    </a:p>
                  </a:txBody>
                  <a:tcPr/>
                </a:tc>
                <a:extLst>
                  <a:ext uri="{0D108BD9-81ED-4DB2-BD59-A6C34878D82A}">
                    <a16:rowId xmlns:a16="http://schemas.microsoft.com/office/drawing/2014/main" val="4130572956"/>
                  </a:ext>
                </a:extLst>
              </a:tr>
            </a:tbl>
          </a:graphicData>
        </a:graphic>
      </p:graphicFrame>
      <p:sp>
        <p:nvSpPr>
          <p:cNvPr id="7" name="Action Button: Go Home 6" descr="Button to the content slide.">
            <a:hlinkClick r:id="rId2" action="ppaction://hlinksldjump" highlightClick="1"/>
            <a:extLst>
              <a:ext uri="{FF2B5EF4-FFF2-40B4-BE49-F238E27FC236}">
                <a16:creationId xmlns:a16="http://schemas.microsoft.com/office/drawing/2014/main" id="{13A540D8-E74F-21E5-EC58-F28101F264C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BF0178-D73A-EB67-E143-FD0744FBEA34}"/>
              </a:ext>
            </a:extLst>
          </p:cNvPr>
          <p:cNvSpPr txBox="1"/>
          <p:nvPr/>
        </p:nvSpPr>
        <p:spPr>
          <a:xfrm>
            <a:off x="408685" y="1383227"/>
            <a:ext cx="11536389" cy="338554"/>
          </a:xfrm>
          <a:prstGeom prst="rect">
            <a:avLst/>
          </a:prstGeom>
          <a:noFill/>
        </p:spPr>
        <p:txBody>
          <a:bodyPr wrap="square">
            <a:spAutoFit/>
          </a:bodyPr>
          <a:lstStyle/>
          <a:p>
            <a:pPr marL="0" indent="0">
              <a:buNone/>
            </a:pPr>
            <a:r>
              <a:rPr lang="en-GB" sz="1600" b="1"/>
              <a:t>Table 1: Crimes that either increased or were inline with previous year community safety issues</a:t>
            </a:r>
          </a:p>
        </p:txBody>
      </p:sp>
    </p:spTree>
    <p:extLst>
      <p:ext uri="{BB962C8B-B14F-4D97-AF65-F5344CB8AC3E}">
        <p14:creationId xmlns:p14="http://schemas.microsoft.com/office/powerpoint/2010/main" val="274583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E304-9DBF-D972-FFD8-B29825DD0CF4}"/>
              </a:ext>
            </a:extLst>
          </p:cNvPr>
          <p:cNvSpPr>
            <a:spLocks noGrp="1"/>
          </p:cNvSpPr>
          <p:nvPr>
            <p:ph type="title"/>
          </p:nvPr>
        </p:nvSpPr>
        <p:spPr/>
        <p:txBody>
          <a:bodyPr/>
          <a:lstStyle/>
          <a:p>
            <a:r>
              <a:rPr lang="en-GB"/>
              <a:t>7.1 Crime Overview</a:t>
            </a:r>
          </a:p>
        </p:txBody>
      </p:sp>
      <p:sp>
        <p:nvSpPr>
          <p:cNvPr id="4" name="TextBox 3">
            <a:extLst>
              <a:ext uri="{FF2B5EF4-FFF2-40B4-BE49-F238E27FC236}">
                <a16:creationId xmlns:a16="http://schemas.microsoft.com/office/drawing/2014/main" id="{BA313D84-AB6F-1AE3-4C0D-04634414EE89}"/>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Cambridgeshire County Council</a:t>
            </a:r>
            <a:r>
              <a:rPr lang="en-US" sz="1100">
                <a:latin typeface="+mn-lt"/>
              </a:rPr>
              <a:t>’s</a:t>
            </a:r>
            <a:r>
              <a:rPr lang="en-US" sz="1100" kern="1200">
                <a:latin typeface="+mn-lt"/>
                <a:ea typeface="+mn-ea"/>
                <a:cs typeface="+mn-cs"/>
              </a:rPr>
              <a:t> </a:t>
            </a:r>
            <a:r>
              <a:rPr lang="en-GB" sz="1100"/>
              <a:t>Communities and Demography PI Team</a:t>
            </a:r>
            <a:r>
              <a:rPr lang="en-US" sz="1100" kern="1200">
                <a:latin typeface="+mn-lt"/>
                <a:ea typeface="+mn-ea"/>
                <a:cs typeface="+mn-cs"/>
              </a:rPr>
              <a:t>, using data provided by Cambridgeshire Constabulary.</a:t>
            </a:r>
          </a:p>
        </p:txBody>
      </p:sp>
      <p:pic>
        <p:nvPicPr>
          <p:cNvPr id="5" name="Picture 4" descr="Line graph showing number of offences across various crime groups from 2020/21 to 2024/25, with distinct colours representing each group. Theft offences peak in 2023/24 at almost 6,000 offences, while other crimes like violence against the person and public order offences remain relatively stable or decline slightly over time.">
            <a:extLst>
              <a:ext uri="{FF2B5EF4-FFF2-40B4-BE49-F238E27FC236}">
                <a16:creationId xmlns:a16="http://schemas.microsoft.com/office/drawing/2014/main" id="{D62154CD-E10B-544C-D2D4-805791CB0F8E}"/>
              </a:ext>
            </a:extLst>
          </p:cNvPr>
          <p:cNvPicPr>
            <a:picLocks noChangeAspect="1"/>
          </p:cNvPicPr>
          <p:nvPr/>
        </p:nvPicPr>
        <p:blipFill>
          <a:blip r:embed="rId2"/>
          <a:stretch>
            <a:fillRect/>
          </a:stretch>
        </p:blipFill>
        <p:spPr>
          <a:xfrm>
            <a:off x="242066" y="2345414"/>
            <a:ext cx="7578453" cy="3391355"/>
          </a:xfrm>
          <a:prstGeom prst="rect">
            <a:avLst/>
          </a:prstGeom>
          <a:noFill/>
          <a:ln>
            <a:noFill/>
          </a:ln>
        </p:spPr>
      </p:pic>
      <p:sp>
        <p:nvSpPr>
          <p:cNvPr id="6" name="TextBox 5">
            <a:extLst>
              <a:ext uri="{FF2B5EF4-FFF2-40B4-BE49-F238E27FC236}">
                <a16:creationId xmlns:a16="http://schemas.microsoft.com/office/drawing/2014/main" id="{CAF3BB48-8991-A075-45FE-68F6423ED4CB}"/>
              </a:ext>
            </a:extLst>
          </p:cNvPr>
          <p:cNvSpPr txBox="1"/>
          <p:nvPr/>
        </p:nvSpPr>
        <p:spPr bwMode="auto">
          <a:xfrm>
            <a:off x="242067" y="1650170"/>
            <a:ext cx="7578452" cy="538928"/>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Bef>
                <a:spcPts val="1000"/>
              </a:spcBef>
            </a:pPr>
            <a:r>
              <a:rPr lang="en-US" sz="1600" b="1" kern="1200">
                <a:latin typeface="+mn-lt"/>
                <a:ea typeface="+mn-ea"/>
                <a:cs typeface="+mn-cs"/>
              </a:rPr>
              <a:t>Figure 1: Annual trend in police recorded offences in Cambridge City, YE September 2021 to YE September 2025</a:t>
            </a:r>
          </a:p>
        </p:txBody>
      </p:sp>
      <p:sp>
        <p:nvSpPr>
          <p:cNvPr id="7" name="TextBox 6">
            <a:extLst>
              <a:ext uri="{FF2B5EF4-FFF2-40B4-BE49-F238E27FC236}">
                <a16:creationId xmlns:a16="http://schemas.microsoft.com/office/drawing/2014/main" id="{3218CC27-921F-2C1B-D020-619851C0003E}"/>
              </a:ext>
            </a:extLst>
          </p:cNvPr>
          <p:cNvSpPr txBox="1"/>
          <p:nvPr/>
        </p:nvSpPr>
        <p:spPr bwMode="auto">
          <a:xfrm>
            <a:off x="7968342" y="2108609"/>
            <a:ext cx="3981592" cy="3864966"/>
          </a:xfrm>
          <a:prstGeom prst="rect">
            <a:avLst/>
          </a:prstGeom>
          <a:noFill/>
          <a:ln>
            <a:noFill/>
          </a:ln>
        </p:spPr>
        <p:txBody>
          <a:bodyPr vert="horz" wrap="square" lIns="0" tIns="0" rIns="0" bIns="0" numCol="1" rtlCol="0" anchor="t" anchorCtr="0" compatLnSpc="1">
            <a:prstTxWarp prst="textNoShape">
              <a:avLst/>
            </a:prstTxWarp>
            <a:normAutofit lnSpcReduction="10000"/>
          </a:bodyPr>
          <a:lstStyle/>
          <a:p>
            <a:pPr marL="228600" indent="-228600" eaLnBrk="1" hangingPunct="1">
              <a:lnSpc>
                <a:spcPct val="90000"/>
              </a:lnSpc>
              <a:spcBef>
                <a:spcPts val="1000"/>
              </a:spcBef>
              <a:buFont typeface="Arial" panose="020B0604020202020204" pitchFamily="34" charset="0"/>
              <a:buChar char="•"/>
            </a:pPr>
            <a:r>
              <a:rPr lang="en-US" sz="1600">
                <a:latin typeface="+mn-lt"/>
              </a:rPr>
              <a:t>Total crime in Cambridge City has decreased in the last year, from 15,415 to 13,876 (-10%). This is the lowest count seen across the last four years, and a 3% decrease compared to year ending (YE) September 2022 (-381 offences).</a:t>
            </a:r>
          </a:p>
          <a:p>
            <a:pPr marL="228600" indent="-228600" eaLnBrk="1" hangingPunct="1">
              <a:lnSpc>
                <a:spcPct val="90000"/>
              </a:lnSpc>
              <a:spcBef>
                <a:spcPts val="1000"/>
              </a:spcBef>
              <a:buFont typeface="Arial" panose="020B0604020202020204" pitchFamily="34" charset="0"/>
              <a:buChar char="•"/>
            </a:pPr>
            <a:r>
              <a:rPr lang="en-US" sz="1600">
                <a:latin typeface="+mn-lt"/>
              </a:rPr>
              <a:t>Theft has accounted for the highest proportion of offences since year ending (YE) September 2023. In YE September 2025, theft accounted for 36%, and this is followed by VAP (29%).</a:t>
            </a:r>
          </a:p>
          <a:p>
            <a:pPr marL="228600" indent="-228600" eaLnBrk="1" hangingPunct="1">
              <a:lnSpc>
                <a:spcPct val="90000"/>
              </a:lnSpc>
              <a:spcBef>
                <a:spcPts val="1000"/>
              </a:spcBef>
              <a:buFont typeface="Arial" panose="020B0604020202020204" pitchFamily="34" charset="0"/>
              <a:buChar char="•"/>
            </a:pPr>
            <a:r>
              <a:rPr lang="en-US" sz="1600">
                <a:latin typeface="+mn-lt"/>
              </a:rPr>
              <a:t>Nationally over a similar period (YE June 2025), police recorded crime saw a 1% decrease in total crime (excluding fraud and computer misuse offences), and CSEW total crime remained similar to the previous year (ONS, 2025).</a:t>
            </a:r>
          </a:p>
          <a:p>
            <a:pPr marL="228600" indent="-228600" eaLnBrk="1" hangingPunct="1">
              <a:lnSpc>
                <a:spcPct val="90000"/>
              </a:lnSpc>
              <a:spcBef>
                <a:spcPts val="1000"/>
              </a:spcBef>
              <a:buFont typeface="Arial" panose="020B0604020202020204" pitchFamily="34" charset="0"/>
              <a:buChar char="•"/>
            </a:pPr>
            <a:endParaRPr lang="en-US" sz="1600">
              <a:latin typeface="+mn-lt"/>
            </a:endParaRPr>
          </a:p>
        </p:txBody>
      </p:sp>
      <p:sp>
        <p:nvSpPr>
          <p:cNvPr id="9" name="Action Button: Go Home 8" descr="Button to the content slide.">
            <a:hlinkClick r:id="rId3" action="ppaction://hlinksldjump" highlightClick="1"/>
            <a:extLst>
              <a:ext uri="{FF2B5EF4-FFF2-40B4-BE49-F238E27FC236}">
                <a16:creationId xmlns:a16="http://schemas.microsoft.com/office/drawing/2014/main" id="{2E05F649-C166-702A-F9AE-159CD50831F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641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645C-30F7-47E7-F278-80E93FF014C5}"/>
              </a:ext>
            </a:extLst>
          </p:cNvPr>
          <p:cNvSpPr>
            <a:spLocks noGrp="1"/>
          </p:cNvSpPr>
          <p:nvPr>
            <p:ph type="title"/>
          </p:nvPr>
        </p:nvSpPr>
        <p:spPr>
          <a:xfrm>
            <a:off x="350385" y="404701"/>
            <a:ext cx="10515600" cy="1214438"/>
          </a:xfrm>
        </p:spPr>
        <p:txBody>
          <a:bodyPr/>
          <a:lstStyle/>
          <a:p>
            <a:r>
              <a:rPr lang="en-GB"/>
              <a:t>7.2 Commercial Loss</a:t>
            </a:r>
          </a:p>
        </p:txBody>
      </p:sp>
      <p:sp>
        <p:nvSpPr>
          <p:cNvPr id="4" name="TextBox 3">
            <a:extLst>
              <a:ext uri="{FF2B5EF4-FFF2-40B4-BE49-F238E27FC236}">
                <a16:creationId xmlns:a16="http://schemas.microsoft.com/office/drawing/2014/main" id="{55D5A64D-FDDF-3701-2D08-599103DE8979}"/>
              </a:ext>
            </a:extLst>
          </p:cNvPr>
          <p:cNvSpPr txBox="1"/>
          <p:nvPr/>
        </p:nvSpPr>
        <p:spPr>
          <a:xfrm>
            <a:off x="7306109" y="1829021"/>
            <a:ext cx="4648199" cy="4524315"/>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includes shoplifting, business and community burglary, robbery of a business property and any vehicle offences marked as ‘business victim’. These offences accounted for 20% of all offences in Cambridge City in the year ending (YE) September 2025.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offences decreased by 10% between YE September 2024 and YE September 2025 (-316 offences). This decrease was driven by all sub groups. Despite this decrease, offence counts have doubled since YE September 2021 (+100%, +1361 offences).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Shoplifting accounted for the majority of the commercial loss offences in the YE September 2025 (92%).</a:t>
            </a:r>
            <a:endParaRPr lang="en-GB"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5A1A31-E8A9-27F4-AA72-67A1262694FA}"/>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2: Annual trend in police recorded commercial loss offences in Cambridge City, YE September 2022 to YE September 2025</a:t>
            </a:r>
            <a:endParaRPr lang="en-GB" sz="2000" b="1"/>
          </a:p>
        </p:txBody>
      </p:sp>
      <p:sp>
        <p:nvSpPr>
          <p:cNvPr id="3" name="TextBox 2">
            <a:extLst>
              <a:ext uri="{FF2B5EF4-FFF2-40B4-BE49-F238E27FC236}">
                <a16:creationId xmlns:a16="http://schemas.microsoft.com/office/drawing/2014/main" id="{2F155444-E918-332B-DC57-33E0D8179EFB}"/>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pic>
        <p:nvPicPr>
          <p:cNvPr id="9" name="Picture 8" descr="Stacked column chart showing counts of commercial loss offences each year between 2021/22 and 2024/25 (year ending September). This has been broken down by subgroup. The counts are as follows.&#10;Burglary business and community&#10;2021/22 – 182&#10;2022/23 – 240&#10;2023/24 – 256&#10;2024/25 – 217&#10;Shoplifting &#10;2021/22 – 1176&#10;2022/23 – 2095&#10;2023/24 – 2772&#10;2024/25 – 2502&#10;Total&#10;2021/22 – 1364&#10;2022/23 – 2343&#10;2023/24 – 3041&#10;2024/25 – 2725">
            <a:extLst>
              <a:ext uri="{FF2B5EF4-FFF2-40B4-BE49-F238E27FC236}">
                <a16:creationId xmlns:a16="http://schemas.microsoft.com/office/drawing/2014/main" id="{0474AEF4-DC57-2EB2-3C18-C071D21A6266}"/>
              </a:ext>
            </a:extLst>
          </p:cNvPr>
          <p:cNvPicPr>
            <a:picLocks noChangeAspect="1"/>
          </p:cNvPicPr>
          <p:nvPr/>
        </p:nvPicPr>
        <p:blipFill>
          <a:blip r:embed="rId3"/>
          <a:stretch>
            <a:fillRect/>
          </a:stretch>
        </p:blipFill>
        <p:spPr>
          <a:xfrm>
            <a:off x="237692" y="2025904"/>
            <a:ext cx="6931204" cy="3639753"/>
          </a:xfrm>
          <a:prstGeom prst="rect">
            <a:avLst/>
          </a:prstGeom>
        </p:spPr>
      </p:pic>
      <p:sp>
        <p:nvSpPr>
          <p:cNvPr id="8" name="Action Button: Go Home 7" descr="Button to the content slide.">
            <a:hlinkClick r:id="rId4" action="ppaction://hlinksldjump" highlightClick="1"/>
            <a:extLst>
              <a:ext uri="{FF2B5EF4-FFF2-40B4-BE49-F238E27FC236}">
                <a16:creationId xmlns:a16="http://schemas.microsoft.com/office/drawing/2014/main" id="{F83041FF-40E4-3D7F-6BAA-03DFFCD98E7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5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1480A-122C-5245-0DD2-2086CC781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DF7E1-77A7-4A1D-49C6-F8741F9F8197}"/>
              </a:ext>
            </a:extLst>
          </p:cNvPr>
          <p:cNvSpPr>
            <a:spLocks noGrp="1"/>
          </p:cNvSpPr>
          <p:nvPr>
            <p:ph type="title"/>
          </p:nvPr>
        </p:nvSpPr>
        <p:spPr>
          <a:xfrm>
            <a:off x="350385" y="404701"/>
            <a:ext cx="10515600" cy="1214438"/>
          </a:xfrm>
        </p:spPr>
        <p:txBody>
          <a:bodyPr/>
          <a:lstStyle/>
          <a:p>
            <a:r>
              <a:rPr lang="en-GB"/>
              <a:t>7.3 Shoplifting</a:t>
            </a:r>
          </a:p>
        </p:txBody>
      </p:sp>
      <p:sp>
        <p:nvSpPr>
          <p:cNvPr id="4" name="TextBox 3">
            <a:extLst>
              <a:ext uri="{FF2B5EF4-FFF2-40B4-BE49-F238E27FC236}">
                <a16:creationId xmlns:a16="http://schemas.microsoft.com/office/drawing/2014/main" id="{755CB6DD-C73E-C09D-3BB0-85188E2D98B8}"/>
              </a:ext>
            </a:extLst>
          </p:cNvPr>
          <p:cNvSpPr txBox="1"/>
          <p:nvPr/>
        </p:nvSpPr>
        <p:spPr>
          <a:xfrm>
            <a:off x="6988953" y="1619139"/>
            <a:ext cx="5203047" cy="3785652"/>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Shoplifting saw a decrease of 10% (-270 offences); however, nationally shoplifting has increased by 13% over a similar period (YE June 2025) (ONS, 2025).</a:t>
            </a:r>
          </a:p>
          <a:p>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Offences hit a peak in August 2025; it is also the third highest monthly count seen in the last 4 years.</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As shown in Figure 3, the monthly rolling average has decreased slightly after notably increasing.</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Despite the decrease, there were increases in 5 wards in the last year:</a:t>
            </a:r>
          </a:p>
          <a:p>
            <a:pPr marL="628650" lvl="1" indent="-171450">
              <a:buFont typeface="Arial" panose="020B0604020202020204" pitchFamily="34" charset="0"/>
              <a:buChar char="•"/>
            </a:pPr>
            <a:r>
              <a:rPr lang="en-GB" sz="1600">
                <a:cs typeface="Arial" panose="020B0604020202020204" pitchFamily="34" charset="0"/>
              </a:rPr>
              <a:t>Market (+15%, +123), West Chesterton (+23%, +54), King’s Hedges (+13%, +32), Abbey (+20%, +47) and Newnham (+200%, +14). </a:t>
            </a:r>
          </a:p>
        </p:txBody>
      </p:sp>
      <p:sp>
        <p:nvSpPr>
          <p:cNvPr id="6" name="TextBox 5">
            <a:extLst>
              <a:ext uri="{FF2B5EF4-FFF2-40B4-BE49-F238E27FC236}">
                <a16:creationId xmlns:a16="http://schemas.microsoft.com/office/drawing/2014/main" id="{56FEF966-1316-00B6-A25B-D19ECC024758}"/>
              </a:ext>
            </a:extLst>
          </p:cNvPr>
          <p:cNvSpPr txBox="1"/>
          <p:nvPr/>
        </p:nvSpPr>
        <p:spPr>
          <a:xfrm>
            <a:off x="175193" y="1684641"/>
            <a:ext cx="6813760"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3: Count of </a:t>
            </a:r>
            <a:r>
              <a:rPr lang="en-GB" sz="1600" b="1">
                <a:cs typeface="Arial" panose="020B0604020202020204" pitchFamily="34" charset="0"/>
              </a:rPr>
              <a:t>shoplifting </a:t>
            </a:r>
            <a:r>
              <a:rPr lang="en-GB" sz="1600" b="1">
                <a:latin typeface="Arial" panose="020B0604020202020204" pitchFamily="34" charset="0"/>
                <a:cs typeface="Arial" panose="020B0604020202020204" pitchFamily="34" charset="0"/>
              </a:rPr>
              <a:t>offences in Cambridge City by month, YE September 2022 to YE September 2025</a:t>
            </a:r>
            <a:endParaRPr lang="en-GB" sz="2000" b="1"/>
          </a:p>
        </p:txBody>
      </p:sp>
      <p:pic>
        <p:nvPicPr>
          <p:cNvPr id="8" name="Picture 7" descr="Line graph showing number of offences from October 2021 to September 2025 with a solid dark blue line for monthly offences and a dotted light blue line for 12 month rolling average. The graph highlights an overall upward trend with fluctuations.">
            <a:extLst>
              <a:ext uri="{FF2B5EF4-FFF2-40B4-BE49-F238E27FC236}">
                <a16:creationId xmlns:a16="http://schemas.microsoft.com/office/drawing/2014/main" id="{E1882B37-FBC7-57DE-91EF-D31D8BE7F319}"/>
              </a:ext>
            </a:extLst>
          </p:cNvPr>
          <p:cNvPicPr>
            <a:picLocks noChangeAspect="1"/>
          </p:cNvPicPr>
          <p:nvPr/>
        </p:nvPicPr>
        <p:blipFill>
          <a:blip r:embed="rId2"/>
          <a:stretch>
            <a:fillRect/>
          </a:stretch>
        </p:blipFill>
        <p:spPr>
          <a:xfrm>
            <a:off x="175193" y="2517869"/>
            <a:ext cx="6613540" cy="2358628"/>
          </a:xfrm>
          <a:prstGeom prst="rect">
            <a:avLst/>
          </a:prstGeom>
        </p:spPr>
      </p:pic>
      <p:cxnSp>
        <p:nvCxnSpPr>
          <p:cNvPr id="10" name="Straight Arrow Connector 9" descr="Shoplifting offences hit a peak in August 2025.">
            <a:extLst>
              <a:ext uri="{FF2B5EF4-FFF2-40B4-BE49-F238E27FC236}">
                <a16:creationId xmlns:a16="http://schemas.microsoft.com/office/drawing/2014/main" id="{E09FEE3B-CF51-445F-2193-19AAD0E48621}"/>
              </a:ext>
            </a:extLst>
          </p:cNvPr>
          <p:cNvCxnSpPr>
            <a:cxnSpLocks/>
          </p:cNvCxnSpPr>
          <p:nvPr/>
        </p:nvCxnSpPr>
        <p:spPr>
          <a:xfrm flipH="1">
            <a:off x="6542313" y="2157965"/>
            <a:ext cx="246420" cy="5725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F9CF32-1705-D194-555E-AB286720C652}"/>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descr="Button to the content slide.">
            <a:hlinkClick r:id="rId3" action="ppaction://hlinksldjump" highlightClick="1"/>
            <a:extLst>
              <a:ext uri="{FF2B5EF4-FFF2-40B4-BE49-F238E27FC236}">
                <a16:creationId xmlns:a16="http://schemas.microsoft.com/office/drawing/2014/main" id="{D9FFF1BE-300D-34C5-958C-4C5CD6E4F40A}"/>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197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0090D-F205-A6CA-9EF6-1D16CA5FA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3DBF8-DF2A-B9C0-D47F-8A408DB99EF1}"/>
              </a:ext>
            </a:extLst>
          </p:cNvPr>
          <p:cNvSpPr>
            <a:spLocks noGrp="1"/>
          </p:cNvSpPr>
          <p:nvPr>
            <p:ph type="title"/>
          </p:nvPr>
        </p:nvSpPr>
        <p:spPr/>
        <p:txBody>
          <a:bodyPr/>
          <a:lstStyle/>
          <a:p>
            <a:r>
              <a:rPr lang="en-GB"/>
              <a:t>7.3 Shoplifting</a:t>
            </a:r>
          </a:p>
        </p:txBody>
      </p:sp>
      <p:sp>
        <p:nvSpPr>
          <p:cNvPr id="4" name="TextBox 3">
            <a:extLst>
              <a:ext uri="{FF2B5EF4-FFF2-40B4-BE49-F238E27FC236}">
                <a16:creationId xmlns:a16="http://schemas.microsoft.com/office/drawing/2014/main" id="{196897C3-4A87-C21B-8CD5-6A64AC8846F3}"/>
              </a:ext>
            </a:extLst>
          </p:cNvPr>
          <p:cNvSpPr txBox="1"/>
          <p:nvPr/>
        </p:nvSpPr>
        <p:spPr>
          <a:xfrm>
            <a:off x="258288" y="2245223"/>
            <a:ext cx="770848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2: Rate per 1,000 population of police recorded shoplifting offences, between YE September 2022 and YE September 2025</a:t>
            </a:r>
            <a:endParaRPr lang="en-GB" sz="2000" b="1">
              <a:solidFill>
                <a:schemeClr val="tx1"/>
              </a:solidFill>
            </a:endParaRPr>
          </a:p>
        </p:txBody>
      </p:sp>
      <p:sp>
        <p:nvSpPr>
          <p:cNvPr id="6" name="TextBox 5">
            <a:extLst>
              <a:ext uri="{FF2B5EF4-FFF2-40B4-BE49-F238E27FC236}">
                <a16:creationId xmlns:a16="http://schemas.microsoft.com/office/drawing/2014/main" id="{EFC1C52C-6123-604F-E929-B800044EC5D3}"/>
              </a:ext>
            </a:extLst>
          </p:cNvPr>
          <p:cNvSpPr txBox="1"/>
          <p:nvPr/>
        </p:nvSpPr>
        <p:spPr>
          <a:xfrm>
            <a:off x="0" y="6411724"/>
            <a:ext cx="9481457" cy="415498"/>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latin typeface="Arial" panose="020B0604020202020204" pitchFamily="34" charset="0"/>
                <a:cs typeface="Arial" panose="020B0604020202020204" pitchFamily="34" charset="0"/>
              </a:rPr>
              <a:t> using data provided by Cambridgeshire Constabulary.</a:t>
            </a:r>
            <a:r>
              <a:rPr lang="en-GB" sz="1000">
                <a:cs typeface="Arial" panose="020B0604020202020204" pitchFamily="34" charset="0"/>
              </a:rPr>
              <a:t> Rates over time have been calculated using locally produced estimates and forecasts, see Technical notes for further details. </a:t>
            </a:r>
            <a:endParaRPr lang="en-GB" sz="1000">
              <a:latin typeface="Arial" panose="020B0604020202020204" pitchFamily="34" charset="0"/>
              <a:cs typeface="Arial" panose="020B0604020202020204" pitchFamily="34" charset="0"/>
            </a:endParaRPr>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996C17FC-FC1E-CB0E-B00D-0E8189CE369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Shoplifting crime rates for all districts in Cambridgeshire between 2021/22 and 2024/25.&#10;Rates for Cambridge City across the years:&#10;2021/22 = 7.9&#10;2022/23 = 13.9 &#10;2023/24 = 18.3 &#10;Rates in 2024/25 were as follows:&#10;Cambridge = 16.4&#10;East Cambridgeshire = 3.8&#10;Fenland = 5.3&#10;Huntingdonshire = 5.0&#10;South Cambridgeshire = 4.5&#10;Cambridgeshire = 7.2&#10;">
            <a:extLst>
              <a:ext uri="{FF2B5EF4-FFF2-40B4-BE49-F238E27FC236}">
                <a16:creationId xmlns:a16="http://schemas.microsoft.com/office/drawing/2014/main" id="{5228C770-440C-93DB-6D1D-C22F106EEC26}"/>
              </a:ext>
            </a:extLst>
          </p:cNvPr>
          <p:cNvPicPr>
            <a:picLocks noChangeAspect="1"/>
          </p:cNvPicPr>
          <p:nvPr/>
        </p:nvPicPr>
        <p:blipFill>
          <a:blip r:embed="rId4"/>
          <a:stretch>
            <a:fillRect/>
          </a:stretch>
        </p:blipFill>
        <p:spPr>
          <a:xfrm>
            <a:off x="258288" y="2998446"/>
            <a:ext cx="7708483" cy="1533988"/>
          </a:xfrm>
          <a:prstGeom prst="rect">
            <a:avLst/>
          </a:prstGeom>
        </p:spPr>
      </p:pic>
      <p:sp>
        <p:nvSpPr>
          <p:cNvPr id="14" name="TextBox 13">
            <a:extLst>
              <a:ext uri="{FF2B5EF4-FFF2-40B4-BE49-F238E27FC236}">
                <a16:creationId xmlns:a16="http://schemas.microsoft.com/office/drawing/2014/main" id="{8054751C-64E9-5DA3-539F-7438E83A9835}"/>
              </a:ext>
            </a:extLst>
          </p:cNvPr>
          <p:cNvSpPr txBox="1"/>
          <p:nvPr/>
        </p:nvSpPr>
        <p:spPr>
          <a:xfrm>
            <a:off x="8249478" y="1690688"/>
            <a:ext cx="3632599" cy="452431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Cambridge City had the highest rate per 1,000 population for shoplifting offences (16.4). </a:t>
            </a:r>
            <a:r>
              <a:rPr lang="en-GB" sz="1600">
                <a:cs typeface="Arial" panose="020B0604020202020204" pitchFamily="34" charset="0"/>
              </a:rPr>
              <a:t>As shown in Table 2, t</a:t>
            </a:r>
            <a:r>
              <a:rPr lang="en-GB" sz="1600">
                <a:latin typeface="Arial" panose="020B0604020202020204" pitchFamily="34" charset="0"/>
                <a:cs typeface="Arial" panose="020B0604020202020204" pitchFamily="34" charset="0"/>
              </a:rPr>
              <a:t>his is significantly higher than any other district rate in Cambridgeshire and the total rate for Cambridgeshire (7.</a:t>
            </a:r>
            <a:r>
              <a:rPr lang="en-GB" sz="1600">
                <a:cs typeface="Arial" panose="020B0604020202020204" pitchFamily="34" charset="0"/>
              </a:rPr>
              <a:t>2).</a:t>
            </a:r>
            <a:endParaRPr lang="en-GB" sz="1600">
              <a:latin typeface="Arial" panose="020B0604020202020204" pitchFamily="34" charset="0"/>
              <a:cs typeface="Arial" panose="020B0604020202020204" pitchFamily="34" charset="0"/>
            </a:endParaRPr>
          </a:p>
          <a:p>
            <a:endParaRPr lang="en-GB" sz="1600">
              <a:cs typeface="Arial" panose="020B0604020202020204" pitchFamily="34" charset="0"/>
            </a:endParaRPr>
          </a:p>
          <a:p>
            <a:r>
              <a:rPr lang="en-GB" sz="1600">
                <a:latin typeface="Arial" panose="020B0604020202020204" pitchFamily="34" charset="0"/>
                <a:cs typeface="Arial" panose="020B0604020202020204" pitchFamily="34" charset="0"/>
              </a:rPr>
              <a:t>Given the density of retail in the Cambridge City, it is expected that shoplifting will be higher than other local authority areas in the county. </a:t>
            </a:r>
            <a:r>
              <a:rPr lang="en-GB" sz="1600">
                <a:cs typeface="Arial" panose="020B0604020202020204" pitchFamily="34" charset="0"/>
              </a:rPr>
              <a:t>In 2024, Cambridge City had the highest rate of local units per 1,000 population at 4.5; this was compared with the other Cambridgeshire districts which ranged from 3.0 and 3.6 (ONS, 2024). </a:t>
            </a:r>
          </a:p>
          <a:p>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68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D2A9-CBC1-A112-AFC3-3CD892AFE098}"/>
              </a:ext>
            </a:extLst>
          </p:cNvPr>
          <p:cNvSpPr>
            <a:spLocks noGrp="1"/>
          </p:cNvSpPr>
          <p:nvPr>
            <p:ph type="title"/>
          </p:nvPr>
        </p:nvSpPr>
        <p:spPr/>
        <p:txBody>
          <a:bodyPr/>
          <a:lstStyle/>
          <a:p>
            <a:r>
              <a:rPr lang="en-GB" sz="4300"/>
              <a:t>7.4 Violence Against the Person (VAP)</a:t>
            </a:r>
          </a:p>
        </p:txBody>
      </p:sp>
      <p:sp>
        <p:nvSpPr>
          <p:cNvPr id="5" name="TextBox 4">
            <a:extLst>
              <a:ext uri="{FF2B5EF4-FFF2-40B4-BE49-F238E27FC236}">
                <a16:creationId xmlns:a16="http://schemas.microsoft.com/office/drawing/2014/main" id="{1F6BFA5F-3FCD-AE09-0D50-1FA9A2391E74}"/>
              </a:ext>
            </a:extLst>
          </p:cNvPr>
          <p:cNvSpPr txBox="1"/>
          <p:nvPr/>
        </p:nvSpPr>
        <p:spPr>
          <a:xfrm>
            <a:off x="138542" y="1495600"/>
            <a:ext cx="6927079"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4: Annual trend in police recorded violence against the person (VAP) offences in Cambridge City, YE September 2022 to YE September 2025</a:t>
            </a:r>
            <a:endParaRPr lang="en-GB" sz="2000" b="1"/>
          </a:p>
        </p:txBody>
      </p:sp>
      <p:sp>
        <p:nvSpPr>
          <p:cNvPr id="7" name="TextBox 6">
            <a:extLst>
              <a:ext uri="{FF2B5EF4-FFF2-40B4-BE49-F238E27FC236}">
                <a16:creationId xmlns:a16="http://schemas.microsoft.com/office/drawing/2014/main" id="{5A7047A0-D332-4E22-5BD5-3B2ED329576B}"/>
              </a:ext>
            </a:extLst>
          </p:cNvPr>
          <p:cNvSpPr txBox="1"/>
          <p:nvPr/>
        </p:nvSpPr>
        <p:spPr>
          <a:xfrm>
            <a:off x="7208520" y="1690688"/>
            <a:ext cx="4983480" cy="4247317"/>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against the person (VAP) offences accounted for 29% of all offences in the year ending (YE) September 2025.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VAP offences decreased by 3% between YE September 2024 and YE September 2025 (-127).</a:t>
            </a:r>
          </a:p>
          <a:p>
            <a:r>
              <a:rPr lang="en-GB" sz="16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accounted for the majority of VAP offences in the YE September 2025 (51%).</a:t>
            </a:r>
            <a:endParaRPr lang="en-GB" sz="1600">
              <a:cs typeface="Arial" panose="020B0604020202020204" pitchFamily="34" charset="0"/>
            </a:endParaRP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Stalking and harassment was the only subgroup that saw an increase in the past year in Cambridge City (+5%, +49 offences). Nationally, over a similar time period (YE June 2025), stalking offences increased by 5% and harassment offences increased by 6% </a:t>
            </a:r>
            <a:r>
              <a:rPr lang="en-US" sz="1600"/>
              <a:t>(ONS, 2025)</a:t>
            </a:r>
            <a:r>
              <a:rPr lang="en-GB" sz="1600">
                <a:latin typeface="Arial" panose="020B0604020202020204" pitchFamily="34" charset="0"/>
                <a:cs typeface="Arial" panose="020B0604020202020204" pitchFamily="34" charset="0"/>
              </a:rPr>
              <a:t>.</a:t>
            </a:r>
          </a:p>
          <a:p>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ED42763-6B97-7EC4-82D7-55EB61E6A0FE}"/>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descr="Button to the content slide.">
            <a:hlinkClick r:id="rId2" action="ppaction://hlinksldjump" highlightClick="1"/>
            <a:extLst>
              <a:ext uri="{FF2B5EF4-FFF2-40B4-BE49-F238E27FC236}">
                <a16:creationId xmlns:a16="http://schemas.microsoft.com/office/drawing/2014/main" id="{CC225F6F-8288-68A1-DDDD-DEE9A072196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number of Violences Against the Person offences by subgroups (Stalking and Harassment, Violence With Injury, Violence Without Injury) across four years from 2021/22 to 2024/25. Violence Without Injury consistently has highest offenses around 2100-2300, with slight overall decline in total offences from 4517 in 2021/22 to 4086 in 2024/25.&#10;Total counts are&#10;2021/22 - 4517&#10;2022/23 - 4120&#10;2023/24 - 4215&#10;2024/25 - 4086">
            <a:extLst>
              <a:ext uri="{FF2B5EF4-FFF2-40B4-BE49-F238E27FC236}">
                <a16:creationId xmlns:a16="http://schemas.microsoft.com/office/drawing/2014/main" id="{F440B73E-C03E-C05E-1F5A-72BFC17E4FF2}"/>
              </a:ext>
            </a:extLst>
          </p:cNvPr>
          <p:cNvPicPr>
            <a:picLocks noChangeAspect="1"/>
          </p:cNvPicPr>
          <p:nvPr/>
        </p:nvPicPr>
        <p:blipFill>
          <a:blip r:embed="rId3"/>
          <a:stretch>
            <a:fillRect/>
          </a:stretch>
        </p:blipFill>
        <p:spPr>
          <a:xfrm>
            <a:off x="138541" y="2326597"/>
            <a:ext cx="6697687" cy="3840278"/>
          </a:xfrm>
          <a:prstGeom prst="rect">
            <a:avLst/>
          </a:prstGeom>
        </p:spPr>
      </p:pic>
    </p:spTree>
    <p:extLst>
      <p:ext uri="{BB962C8B-B14F-4D97-AF65-F5344CB8AC3E}">
        <p14:creationId xmlns:p14="http://schemas.microsoft.com/office/powerpoint/2010/main" val="146577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2F1EC-1EC5-78D3-1A1B-34A6B78EB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88A22-E77D-947C-BE9C-D57FB42E5B2B}"/>
              </a:ext>
            </a:extLst>
          </p:cNvPr>
          <p:cNvSpPr>
            <a:spLocks noGrp="1"/>
          </p:cNvSpPr>
          <p:nvPr>
            <p:ph type="title"/>
          </p:nvPr>
        </p:nvSpPr>
        <p:spPr>
          <a:xfrm>
            <a:off x="633413" y="476250"/>
            <a:ext cx="9664473" cy="1214438"/>
          </a:xfrm>
        </p:spPr>
        <p:txBody>
          <a:bodyPr/>
          <a:lstStyle/>
          <a:p>
            <a:r>
              <a:rPr lang="en-GB" sz="4300"/>
              <a:t>7.4 Violence Against the Person (VAP)</a:t>
            </a:r>
          </a:p>
        </p:txBody>
      </p:sp>
      <p:sp>
        <p:nvSpPr>
          <p:cNvPr id="6" name="TextBox 5">
            <a:extLst>
              <a:ext uri="{FF2B5EF4-FFF2-40B4-BE49-F238E27FC236}">
                <a16:creationId xmlns:a16="http://schemas.microsoft.com/office/drawing/2014/main" id="{0CE260A9-6963-7E99-C793-949F8D2E3D79}"/>
              </a:ext>
            </a:extLst>
          </p:cNvPr>
          <p:cNvSpPr txBox="1"/>
          <p:nvPr/>
        </p:nvSpPr>
        <p:spPr>
          <a:xfrm>
            <a:off x="339686" y="2054267"/>
            <a:ext cx="797427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3: Rate per 1,000 population of police recorded VAP offences, between YE September 2022 and YE September 2025</a:t>
            </a:r>
            <a:endParaRPr lang="en-GB" sz="2000" b="1">
              <a:solidFill>
                <a:schemeClr val="tx1"/>
              </a:solidFill>
            </a:endParaRPr>
          </a:p>
        </p:txBody>
      </p:sp>
      <p:sp>
        <p:nvSpPr>
          <p:cNvPr id="3" name="TextBox 2">
            <a:extLst>
              <a:ext uri="{FF2B5EF4-FFF2-40B4-BE49-F238E27FC236}">
                <a16:creationId xmlns:a16="http://schemas.microsoft.com/office/drawing/2014/main" id="{73435162-5A99-CE28-C88D-E464276A2A2C}"/>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descr="Button to the content slide.">
            <a:hlinkClick r:id="rId2" action="ppaction://hlinksldjump" highlightClick="1"/>
            <a:extLst>
              <a:ext uri="{FF2B5EF4-FFF2-40B4-BE49-F238E27FC236}">
                <a16:creationId xmlns:a16="http://schemas.microsoft.com/office/drawing/2014/main" id="{E072F44F-59B0-A043-0C9B-D987C196C85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Violence Against the Person crime rates for all districts in Cambridgeshire between 2021/22 and 2024/25.&#10;Rates for Cambridge City across the years:&#10;2021/22 = 30.4&#10;2022/23 = 27.4 &#10;2023/24 = 27.9 &#10;Rates in 2024/25 were as follows:&#10;Cambridge = 26.9&#10;East Cambridgeshire = 18.2&#10;Fenland = 32.9&#10;Huntingdonshire = 22.3&#10;South Cambridgeshire = 16.5&#10;Cambridgeshire = 22.9&#10;">
            <a:extLst>
              <a:ext uri="{FF2B5EF4-FFF2-40B4-BE49-F238E27FC236}">
                <a16:creationId xmlns:a16="http://schemas.microsoft.com/office/drawing/2014/main" id="{AB2B4A17-5770-9B58-363F-4F2555980A9A}"/>
              </a:ext>
            </a:extLst>
          </p:cNvPr>
          <p:cNvPicPr>
            <a:picLocks noChangeAspect="1"/>
          </p:cNvPicPr>
          <p:nvPr/>
        </p:nvPicPr>
        <p:blipFill>
          <a:blip r:embed="rId3"/>
          <a:stretch>
            <a:fillRect/>
          </a:stretch>
        </p:blipFill>
        <p:spPr>
          <a:xfrm>
            <a:off x="339686" y="2789151"/>
            <a:ext cx="7974277" cy="1575756"/>
          </a:xfrm>
          <a:prstGeom prst="rect">
            <a:avLst/>
          </a:prstGeom>
        </p:spPr>
      </p:pic>
      <p:sp>
        <p:nvSpPr>
          <p:cNvPr id="10" name="TextBox 9">
            <a:extLst>
              <a:ext uri="{FF2B5EF4-FFF2-40B4-BE49-F238E27FC236}">
                <a16:creationId xmlns:a16="http://schemas.microsoft.com/office/drawing/2014/main" id="{6FDD36BD-C79F-074B-9D37-F581052A9784}"/>
              </a:ext>
            </a:extLst>
          </p:cNvPr>
          <p:cNvSpPr txBox="1"/>
          <p:nvPr/>
        </p:nvSpPr>
        <p:spPr>
          <a:xfrm>
            <a:off x="8865651" y="2840176"/>
            <a:ext cx="3115817" cy="1569660"/>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Cambridge City had the second highest rate per 1,000 population for VAP offences (26.9). This is also higher than the rate for Cambridgeshire (22.9). </a:t>
            </a:r>
          </a:p>
        </p:txBody>
      </p:sp>
    </p:spTree>
    <p:extLst>
      <p:ext uri="{BB962C8B-B14F-4D97-AF65-F5344CB8AC3E}">
        <p14:creationId xmlns:p14="http://schemas.microsoft.com/office/powerpoint/2010/main" val="17546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686-F9B8-393A-64EA-566C5D2AD7E5}"/>
              </a:ext>
            </a:extLst>
          </p:cNvPr>
          <p:cNvSpPr>
            <a:spLocks noGrp="1"/>
          </p:cNvSpPr>
          <p:nvPr>
            <p:ph type="title"/>
          </p:nvPr>
        </p:nvSpPr>
        <p:spPr>
          <a:xfrm>
            <a:off x="233191" y="454970"/>
            <a:ext cx="10515600" cy="1214438"/>
          </a:xfrm>
        </p:spPr>
        <p:txBody>
          <a:bodyPr/>
          <a:lstStyle/>
          <a:p>
            <a:r>
              <a:rPr lang="en-GB" sz="3200"/>
              <a:t>7.4 VAP - Possession of Weapons and Knife Crime</a:t>
            </a:r>
          </a:p>
        </p:txBody>
      </p:sp>
      <p:sp>
        <p:nvSpPr>
          <p:cNvPr id="4" name="TextBox 3">
            <a:extLst>
              <a:ext uri="{FF2B5EF4-FFF2-40B4-BE49-F238E27FC236}">
                <a16:creationId xmlns:a16="http://schemas.microsoft.com/office/drawing/2014/main" id="{446F6FF3-18C0-B47D-C1AE-8BC4F55C8625}"/>
              </a:ext>
            </a:extLst>
          </p:cNvPr>
          <p:cNvSpPr txBox="1"/>
          <p:nvPr/>
        </p:nvSpPr>
        <p:spPr>
          <a:xfrm>
            <a:off x="233191" y="1389571"/>
            <a:ext cx="6633399"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5: Annual trend in knife crime and possession of weapons offences in Cambridge City, YE September 2021 to YE September 2025</a:t>
            </a:r>
            <a:endParaRPr lang="en-GB" sz="2000" b="1"/>
          </a:p>
        </p:txBody>
      </p:sp>
      <p:pic>
        <p:nvPicPr>
          <p:cNvPr id="6" name="Picture 5" descr="Bar chart comparing possession of weapons and knife crime cases from 2020/21 to 2024/25. Knife crime offences was higher at 336 in 2020/21 and gradually decrease to 231 by 2024/25, while possession of weapons steadily increases from 118 to 189 over the same period.&#10;The counts are as follows.&#10;Knife crime&#10;2020/21 - 336&#10;2021/22 - 331&#10;2022/23 - 217&#10;2023/24 - 212&#10;2024/25 - 231&#10;Possession of weapons &#10;2020/21 - 118&#10;2021/22 - 160&#10;2022/23 - 151&#10;2023/24 - 177&#10;2024/25 - 189">
            <a:extLst>
              <a:ext uri="{FF2B5EF4-FFF2-40B4-BE49-F238E27FC236}">
                <a16:creationId xmlns:a16="http://schemas.microsoft.com/office/drawing/2014/main" id="{FE6A0A2F-AFF9-BD7F-8629-4190030F035B}"/>
              </a:ext>
            </a:extLst>
          </p:cNvPr>
          <p:cNvPicPr>
            <a:picLocks noChangeAspect="1"/>
          </p:cNvPicPr>
          <p:nvPr/>
        </p:nvPicPr>
        <p:blipFill>
          <a:blip r:embed="rId3"/>
          <a:stretch>
            <a:fillRect/>
          </a:stretch>
        </p:blipFill>
        <p:spPr>
          <a:xfrm>
            <a:off x="233191" y="2220568"/>
            <a:ext cx="6633400" cy="3824662"/>
          </a:xfrm>
          <a:prstGeom prst="rect">
            <a:avLst/>
          </a:prstGeom>
          <a:ln>
            <a:noFill/>
          </a:ln>
        </p:spPr>
      </p:pic>
      <p:sp>
        <p:nvSpPr>
          <p:cNvPr id="7" name="TextBox 6">
            <a:extLst>
              <a:ext uri="{FF2B5EF4-FFF2-40B4-BE49-F238E27FC236}">
                <a16:creationId xmlns:a16="http://schemas.microsoft.com/office/drawing/2014/main" id="{E8A16E4B-1AC0-B8E6-533B-3A9852B2BFB7}"/>
              </a:ext>
            </a:extLst>
          </p:cNvPr>
          <p:cNvSpPr txBox="1"/>
          <p:nvPr/>
        </p:nvSpPr>
        <p:spPr>
          <a:xfrm>
            <a:off x="7040880" y="1418366"/>
            <a:ext cx="4917929" cy="5232202"/>
          </a:xfrm>
          <a:prstGeom prst="rect">
            <a:avLst/>
          </a:prstGeom>
          <a:noFill/>
        </p:spPr>
        <p:txBody>
          <a:bodyPr wrap="square" rtlCol="0">
            <a:spAutoFit/>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Possession of weapons offences have continued to increase despite a small dip in figures in YE September 2023. In the last year, offences have increased by 7% (+12 offences). Nationally, police recorded ‘possession of article with a blade or point’ offences saw an increase between YE June 2024 and YE June 2025 (+3%) </a:t>
            </a:r>
            <a:r>
              <a:rPr lang="en-US" sz="1600" dirty="0"/>
              <a:t>(ONS, 2025)</a:t>
            </a:r>
            <a:r>
              <a:rPr lang="en-GB" sz="1600" dirty="0">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Despite reaching a peak in the YE September 2021 at 336 knife crime marked offences, from the YE September 2023 onwards, counts notably dropped. However, in the last year, knife crime marked offences increased from 212 (YE September 2024) to 231 (YE September 2025). This is an increase of 9%.</a:t>
            </a:r>
          </a:p>
          <a:p>
            <a:pPr marL="171450" indent="-171450">
              <a:buFont typeface="Arial" panose="020B0604020202020204" pitchFamily="34" charset="0"/>
              <a:buChar char="•"/>
            </a:pPr>
            <a:endParaRPr lang="en-GB" sz="1600" dirty="0">
              <a:cs typeface="Arial" panose="020B0604020202020204" pitchFamily="34" charset="0"/>
            </a:endParaRP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Nationally, knife-enabled crime saw a decrease of 5% over a similar time period (YE June</a:t>
            </a:r>
            <a:r>
              <a:rPr lang="en-GB" sz="1600" dirty="0">
                <a:cs typeface="Arial" panose="020B0604020202020204" pitchFamily="34" charset="0"/>
              </a:rPr>
              <a:t> 2025), with offence course reaching levels lower than seen in March 2020 (ONS, 2025). </a:t>
            </a:r>
            <a:endParaRPr lang="en-GB" sz="16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4419A-F6FC-5B3E-BC0E-B198CB1501D8}"/>
              </a:ext>
            </a:extLst>
          </p:cNvPr>
          <p:cNvSpPr txBox="1"/>
          <p:nvPr/>
        </p:nvSpPr>
        <p:spPr bwMode="auto">
          <a:xfrm>
            <a:off x="110836" y="6610245"/>
            <a:ext cx="9401463" cy="172710"/>
          </a:xfrm>
          <a:prstGeom prst="rect">
            <a:avLst/>
          </a:prstGeom>
          <a:noFill/>
          <a:ln>
            <a:noFill/>
          </a:ln>
        </p:spPr>
        <p:txBody>
          <a:bodyPr vert="horz" wrap="square" lIns="0" tIns="0" rIns="0" bIns="0" numCol="1" anchor="b" anchorCtr="0" compatLnSpc="1">
            <a:prstTxWarp prst="textNoShape">
              <a:avLst/>
            </a:prstTxWarp>
            <a:normAutofit fontScale="85000" lnSpcReduction="1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 CADET.</a:t>
            </a:r>
          </a:p>
        </p:txBody>
      </p:sp>
      <p:sp>
        <p:nvSpPr>
          <p:cNvPr id="8" name="Action Button: Go Home 7" descr="Button to the content slide.">
            <a:hlinkClick r:id="rId4" action="ppaction://hlinksldjump" highlightClick="1"/>
            <a:extLst>
              <a:ext uri="{FF2B5EF4-FFF2-40B4-BE49-F238E27FC236}">
                <a16:creationId xmlns:a16="http://schemas.microsoft.com/office/drawing/2014/main" id="{DAD56E72-BE16-F02A-2565-AF733E51340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838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EAD6-1769-21AE-4FB7-AA1080DB6202}"/>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DAF94A7-C495-BAF8-8815-9CECB1CD6605}"/>
              </a:ext>
            </a:extLst>
          </p:cNvPr>
          <p:cNvSpPr>
            <a:spLocks noGrp="1"/>
          </p:cNvSpPr>
          <p:nvPr>
            <p:ph idx="1"/>
          </p:nvPr>
        </p:nvSpPr>
        <p:spPr>
          <a:xfrm>
            <a:off x="888208" y="1480458"/>
            <a:ext cx="4690660" cy="4716236"/>
          </a:xfrm>
        </p:spPr>
        <p:txBody>
          <a:bodyPr/>
          <a:lstStyle/>
          <a:p>
            <a:pPr marL="514350" indent="-514350">
              <a:buAutoNum type="arabicPeriod"/>
            </a:pPr>
            <a:r>
              <a:rPr lang="en-GB" sz="2400" dirty="0">
                <a:hlinkClick r:id="rId2" action="ppaction://hlinksldjump"/>
              </a:rPr>
              <a:t>Purpose</a:t>
            </a:r>
            <a:endParaRPr lang="en-GB" sz="2400" dirty="0"/>
          </a:p>
          <a:p>
            <a:pPr marL="514350" indent="-514350">
              <a:buAutoNum type="arabicPeriod"/>
            </a:pPr>
            <a:r>
              <a:rPr lang="en-GB" sz="2400" dirty="0">
                <a:hlinkClick r:id="rId3" action="ppaction://hlinksldjump"/>
              </a:rPr>
              <a:t>Executive Summary</a:t>
            </a:r>
            <a:endParaRPr lang="en-GB" sz="2400" dirty="0"/>
          </a:p>
          <a:p>
            <a:pPr marL="514350" indent="-514350">
              <a:buAutoNum type="arabicPeriod"/>
            </a:pPr>
            <a:r>
              <a:rPr lang="en-GB" sz="2400" dirty="0">
                <a:hlinkClick r:id="rId4" action="ppaction://hlinksldjump"/>
              </a:rPr>
              <a:t>CSP Priorities</a:t>
            </a:r>
            <a:endParaRPr lang="en-GB" sz="2400" dirty="0"/>
          </a:p>
          <a:p>
            <a:pPr marL="514350" indent="-514350">
              <a:buAutoNum type="arabicPeriod"/>
            </a:pPr>
            <a:r>
              <a:rPr lang="en-GB" sz="2400" dirty="0">
                <a:hlinkClick r:id="rId5" action="ppaction://hlinksldjump"/>
              </a:rPr>
              <a:t>Statutory Duties</a:t>
            </a:r>
            <a:endParaRPr lang="en-GB" sz="2400" dirty="0"/>
          </a:p>
          <a:p>
            <a:pPr marL="514350" indent="-514350">
              <a:buAutoNum type="arabicPeriod"/>
            </a:pPr>
            <a:r>
              <a:rPr lang="en-GB" sz="2400" dirty="0">
                <a:hlinkClick r:id="rId6" action="ppaction://hlinksldjump"/>
              </a:rPr>
              <a:t>Comparison to last year</a:t>
            </a:r>
            <a:endParaRPr lang="en-GB" sz="2400" dirty="0"/>
          </a:p>
          <a:p>
            <a:pPr marL="514350" indent="-514350">
              <a:buAutoNum type="arabicPeriod"/>
            </a:pPr>
            <a:r>
              <a:rPr lang="en-GB" sz="2400" dirty="0">
                <a:hlinkClick r:id="rId7" action="ppaction://hlinksldjump"/>
              </a:rPr>
              <a:t>Introduction</a:t>
            </a:r>
            <a:endParaRPr lang="en-GB" sz="2400" dirty="0"/>
          </a:p>
          <a:p>
            <a:pPr marL="514350" indent="-514350">
              <a:buAutoNum type="arabicPeriod"/>
            </a:pPr>
            <a:r>
              <a:rPr lang="en-GB" sz="2400" dirty="0">
                <a:hlinkClick r:id="rId8" action="ppaction://hlinksldjump"/>
              </a:rPr>
              <a:t>Analysis</a:t>
            </a:r>
            <a:r>
              <a:rPr lang="en-GB" sz="2400" dirty="0"/>
              <a:t> </a:t>
            </a:r>
          </a:p>
          <a:p>
            <a:pPr marL="514350" indent="-514350">
              <a:buAutoNum type="arabicPeriod"/>
            </a:pPr>
            <a:r>
              <a:rPr lang="en-GB" sz="2400" dirty="0">
                <a:hlinkClick r:id="rId9" action="ppaction://hlinksldjump"/>
              </a:rPr>
              <a:t>Appendix – CSP OPCC Activity review</a:t>
            </a:r>
            <a:endParaRPr lang="en-GB" sz="2400" dirty="0">
              <a:hlinkClick r:id="rId10" action="ppaction://hlinksldjump"/>
            </a:endParaRPr>
          </a:p>
          <a:p>
            <a:pPr marL="514350" indent="-514350">
              <a:buAutoNum type="arabicPeriod"/>
            </a:pPr>
            <a:r>
              <a:rPr lang="en-GB" sz="2400" dirty="0">
                <a:hlinkClick r:id="rId10" action="ppaction://hlinksldjump"/>
              </a:rPr>
              <a:t>Relevant Links</a:t>
            </a:r>
            <a:endParaRPr lang="en-GB" sz="2400" dirty="0"/>
          </a:p>
        </p:txBody>
      </p:sp>
      <p:sp>
        <p:nvSpPr>
          <p:cNvPr id="6" name="TextBox 5">
            <a:extLst>
              <a:ext uri="{FF2B5EF4-FFF2-40B4-BE49-F238E27FC236}">
                <a16:creationId xmlns:a16="http://schemas.microsoft.com/office/drawing/2014/main" id="{CFCC4528-6966-1856-74E1-7DB471FBA13F}"/>
              </a:ext>
              <a:ext uri="{C183D7F6-B498-43B3-948B-1728B52AA6E4}">
                <adec:decorative xmlns:adec="http://schemas.microsoft.com/office/drawing/2017/decorative" val="0"/>
              </a:ext>
            </a:extLst>
          </p:cNvPr>
          <p:cNvSpPr txBox="1"/>
          <p:nvPr/>
        </p:nvSpPr>
        <p:spPr>
          <a:xfrm>
            <a:off x="9073174" y="2305615"/>
            <a:ext cx="2710543" cy="2246769"/>
          </a:xfrm>
          <a:prstGeom prst="rect">
            <a:avLst/>
          </a:prstGeom>
          <a:solidFill>
            <a:schemeClr val="bg1"/>
          </a:solidFill>
          <a:ln>
            <a:solidFill>
              <a:schemeClr val="tx2"/>
            </a:solidFill>
          </a:ln>
        </p:spPr>
        <p:txBody>
          <a:bodyPr wrap="square" rtlCol="0">
            <a:spAutoFit/>
          </a:bodyPr>
          <a:lstStyle/>
          <a:p>
            <a:r>
              <a:rPr lang="en-GB" sz="1400" b="1" dirty="0"/>
              <a:t>Instructions on navigation:</a:t>
            </a:r>
          </a:p>
          <a:p>
            <a:endParaRPr lang="en-GB" sz="1400" dirty="0"/>
          </a:p>
          <a:p>
            <a:r>
              <a:rPr lang="en-GB" sz="1400" dirty="0"/>
              <a:t>1. Use PowerPoint desktop</a:t>
            </a:r>
          </a:p>
          <a:p>
            <a:endParaRPr lang="en-GB" sz="1400" dirty="0"/>
          </a:p>
          <a:p>
            <a:r>
              <a:rPr lang="en-GB" sz="1400" dirty="0"/>
              <a:t>2. Hold Ctrl and Click with mouse:</a:t>
            </a:r>
          </a:p>
          <a:p>
            <a:pPr marL="171450" indent="-171450">
              <a:buFont typeface="Arial" panose="020B0604020202020204" pitchFamily="34" charset="0"/>
              <a:buChar char="•"/>
            </a:pPr>
            <a:r>
              <a:rPr lang="en-GB" sz="1400" dirty="0"/>
              <a:t>on the links to the left or </a:t>
            </a:r>
          </a:p>
          <a:p>
            <a:pPr marL="171450" indent="-171450">
              <a:buFont typeface="Arial" panose="020B0604020202020204" pitchFamily="34" charset="0"/>
              <a:buChar char="•"/>
            </a:pPr>
            <a:r>
              <a:rPr lang="en-GB" sz="1400" dirty="0"/>
              <a:t>the blue Home icon in the upper right to return to Contents</a:t>
            </a:r>
          </a:p>
        </p:txBody>
      </p:sp>
      <p:sp>
        <p:nvSpPr>
          <p:cNvPr id="7" name="Action Button: Go Home 6" descr="Button for content.">
            <a:hlinkClick r:id="rId11" action="ppaction://hlinksldjump" highlightClick="1"/>
            <a:extLst>
              <a:ext uri="{FF2B5EF4-FFF2-40B4-BE49-F238E27FC236}">
                <a16:creationId xmlns:a16="http://schemas.microsoft.com/office/drawing/2014/main" id="{0B764385-D2F7-8EFD-43FE-D1743B3BD8D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1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F8CF-7D9B-B9F1-777F-9500B238C2FC}"/>
              </a:ext>
            </a:extLst>
          </p:cNvPr>
          <p:cNvSpPr>
            <a:spLocks noGrp="1"/>
          </p:cNvSpPr>
          <p:nvPr>
            <p:ph type="title"/>
          </p:nvPr>
        </p:nvSpPr>
        <p:spPr/>
        <p:txBody>
          <a:bodyPr/>
          <a:lstStyle/>
          <a:p>
            <a:r>
              <a:rPr lang="en-GB"/>
              <a:t>7.5 Sexual Offences</a:t>
            </a:r>
          </a:p>
        </p:txBody>
      </p:sp>
      <p:pic>
        <p:nvPicPr>
          <p:cNvPr id="4" name="Picture 3" descr="Bar chart comparing number of rape and other sexual offences from 2021/22 to 2024/25, with dark blue bars representing other sexual offences and light blue bars representing rape. Total offences decrease from 510 in 2021/22 to 388 in 2022/23, then gradually rise to 437 in 2024/25, with rape offences remaining relatively stable around 140 and other sexual offences showing more fluctuation.&#10;The counts are as follows.&#10;Other Sexual Offences&#10;2021/22 – 368&#10;2022/23 – 263&#10;2023/24 – 263&#10;2024/25 – 297&#10;Rape &#10;2021/22 – 142&#10;2022/23 – 125&#10;2023/24 – 142&#10;2024/25 – 140&#10;Total&#10;2021/22 – 510&#10;2022/23 – 388&#10;2023/24 – 405&#10;2024/25 – 437&#10;">
            <a:extLst>
              <a:ext uri="{FF2B5EF4-FFF2-40B4-BE49-F238E27FC236}">
                <a16:creationId xmlns:a16="http://schemas.microsoft.com/office/drawing/2014/main" id="{B4A11255-2136-2FA6-CDC8-D7B7EB3B0543}"/>
              </a:ext>
            </a:extLst>
          </p:cNvPr>
          <p:cNvPicPr>
            <a:picLocks noChangeAspect="1"/>
          </p:cNvPicPr>
          <p:nvPr/>
        </p:nvPicPr>
        <p:blipFill>
          <a:blip r:embed="rId3"/>
          <a:stretch>
            <a:fillRect/>
          </a:stretch>
        </p:blipFill>
        <p:spPr>
          <a:xfrm>
            <a:off x="225881" y="2445239"/>
            <a:ext cx="6357800" cy="312916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5" name="TextBox 4">
            <a:extLst>
              <a:ext uri="{FF2B5EF4-FFF2-40B4-BE49-F238E27FC236}">
                <a16:creationId xmlns:a16="http://schemas.microsoft.com/office/drawing/2014/main" id="{F7CFB6F9-A382-5003-DADF-4A8A3A238D0D}"/>
              </a:ext>
            </a:extLst>
          </p:cNvPr>
          <p:cNvSpPr txBox="1"/>
          <p:nvPr/>
        </p:nvSpPr>
        <p:spPr>
          <a:xfrm>
            <a:off x="225881" y="1844040"/>
            <a:ext cx="635780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6: Annual trend in police recorded sexual offences in Cambridge City, YE September 2022 to YE September 2025</a:t>
            </a:r>
            <a:endParaRPr lang="en-GB" sz="2000" b="1">
              <a:solidFill>
                <a:schemeClr val="tx1"/>
              </a:solidFill>
            </a:endParaRPr>
          </a:p>
        </p:txBody>
      </p:sp>
      <p:sp>
        <p:nvSpPr>
          <p:cNvPr id="6" name="TextBox 5">
            <a:extLst>
              <a:ext uri="{FF2B5EF4-FFF2-40B4-BE49-F238E27FC236}">
                <a16:creationId xmlns:a16="http://schemas.microsoft.com/office/drawing/2014/main" id="{D19F6AFF-4E40-BD77-4523-D2C23BAB9352}"/>
              </a:ext>
            </a:extLst>
          </p:cNvPr>
          <p:cNvSpPr txBox="1"/>
          <p:nvPr/>
        </p:nvSpPr>
        <p:spPr>
          <a:xfrm>
            <a:off x="6718300" y="1513267"/>
            <a:ext cx="5374820" cy="4770537"/>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Sexual offences have seen incremental increases since YE September 2023, from 388 to 437 (+13%). Despite these increases, the number of offences is still lower than seen in the YE September 2022 (-14%, -73 offences).</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In the last year, sexual offences increased by 8% (+32 offences). This increase was driven by ‘other sexual offences’; this subgroup saw a 13% increase in this period (+34 offences). </a:t>
            </a:r>
            <a:endParaRPr lang="en-GB" sz="1600">
              <a:highlight>
                <a:srgbClr val="FF0000"/>
              </a:highlight>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Rape offences accounted for 32% of all sexual offences in YE September 2024; this is slightly lower than 34% seen nationally over a similar time period (YE June 2025) </a:t>
            </a:r>
            <a:r>
              <a:rPr lang="en-US" sz="1600"/>
              <a:t>(ONS, 2025)</a:t>
            </a:r>
            <a:r>
              <a:rPr lang="en-GB" sz="1600">
                <a:cs typeface="Arial" panose="020B0604020202020204" pitchFamily="34" charset="0"/>
              </a:rPr>
              <a:t>.</a:t>
            </a:r>
          </a:p>
          <a:p>
            <a:endParaRPr lang="en-GB" sz="1600">
              <a:cs typeface="Arial" panose="020B0604020202020204" pitchFamily="34" charset="0"/>
            </a:endParaRPr>
          </a:p>
          <a:p>
            <a:pPr marL="171450" indent="-171450">
              <a:buFont typeface="Arial" panose="020B0604020202020204" pitchFamily="34" charset="0"/>
              <a:buChar char="•"/>
            </a:pPr>
            <a:r>
              <a:rPr lang="en-GB" altLang="en-US" sz="1600">
                <a:ea typeface="Calibri" panose="020F0502020204030204" pitchFamily="34" charset="0"/>
                <a:cs typeface="Arial" panose="020B0604020202020204" pitchFamily="34" charset="0"/>
              </a:rPr>
              <a:t>Sexual offences accounted for the second highest proportion of DA marked offences (8%); this proportion has increased over the last 4 years (from 5% to 8%).</a:t>
            </a:r>
            <a:endParaRPr lang="en-GB" altLang="en-US" sz="1600"/>
          </a:p>
        </p:txBody>
      </p:sp>
      <p:sp>
        <p:nvSpPr>
          <p:cNvPr id="3" name="TextBox 2">
            <a:extLst>
              <a:ext uri="{FF2B5EF4-FFF2-40B4-BE49-F238E27FC236}">
                <a16:creationId xmlns:a16="http://schemas.microsoft.com/office/drawing/2014/main" id="{AA003094-0A9E-C0D3-CF06-B91997D418A4}"/>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to the content slide.">
            <a:hlinkClick r:id="rId4" action="ppaction://hlinksldjump" highlightClick="1"/>
            <a:extLst>
              <a:ext uri="{FF2B5EF4-FFF2-40B4-BE49-F238E27FC236}">
                <a16:creationId xmlns:a16="http://schemas.microsoft.com/office/drawing/2014/main" id="{06451E58-4986-E59A-E3D1-F521044B1FF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000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FD74-C8BF-AD2C-F7A5-0F7E0B9FD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078F8-22EE-A664-50E7-2F348D9D5219}"/>
              </a:ext>
            </a:extLst>
          </p:cNvPr>
          <p:cNvSpPr>
            <a:spLocks noGrp="1"/>
          </p:cNvSpPr>
          <p:nvPr>
            <p:ph type="title"/>
          </p:nvPr>
        </p:nvSpPr>
        <p:spPr/>
        <p:txBody>
          <a:bodyPr/>
          <a:lstStyle/>
          <a:p>
            <a:r>
              <a:rPr lang="en-GB"/>
              <a:t>7.5 Sexual Offences</a:t>
            </a:r>
          </a:p>
        </p:txBody>
      </p:sp>
      <p:sp>
        <p:nvSpPr>
          <p:cNvPr id="6" name="TextBox 5">
            <a:extLst>
              <a:ext uri="{FF2B5EF4-FFF2-40B4-BE49-F238E27FC236}">
                <a16:creationId xmlns:a16="http://schemas.microsoft.com/office/drawing/2014/main" id="{2CBA5111-F288-585D-2EC4-B03B1F09D4C1}"/>
              </a:ext>
            </a:extLst>
          </p:cNvPr>
          <p:cNvSpPr txBox="1"/>
          <p:nvPr/>
        </p:nvSpPr>
        <p:spPr>
          <a:xfrm>
            <a:off x="404312" y="1918826"/>
            <a:ext cx="782788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4: Rate per 1,000 population of police recorded sexual offences, between YE September 2022 and YE September 2025</a:t>
            </a:r>
            <a:endParaRPr lang="en-GB" sz="2000" b="1">
              <a:solidFill>
                <a:schemeClr val="tx1"/>
              </a:solidFill>
            </a:endParaRPr>
          </a:p>
        </p:txBody>
      </p:sp>
      <p:sp>
        <p:nvSpPr>
          <p:cNvPr id="8" name="TextBox 7">
            <a:extLst>
              <a:ext uri="{FF2B5EF4-FFF2-40B4-BE49-F238E27FC236}">
                <a16:creationId xmlns:a16="http://schemas.microsoft.com/office/drawing/2014/main" id="{7D3F7986-AEF8-E2E8-AFC5-804FC5AD4B7A}"/>
              </a:ext>
            </a:extLst>
          </p:cNvPr>
          <p:cNvSpPr txBox="1"/>
          <p:nvPr/>
        </p:nvSpPr>
        <p:spPr>
          <a:xfrm>
            <a:off x="0" y="6392635"/>
            <a:ext cx="9273209" cy="400110"/>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7" name="Action Button: Go Home 6" descr="Button to the content slide.">
            <a:hlinkClick r:id="rId2" action="ppaction://hlinksldjump" highlightClick="1"/>
            <a:extLst>
              <a:ext uri="{FF2B5EF4-FFF2-40B4-BE49-F238E27FC236}">
                <a16:creationId xmlns:a16="http://schemas.microsoft.com/office/drawing/2014/main" id="{9B1B8B48-F74D-7A09-7CEE-4B566049149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Sexual offences crime rates for all districts in Cambridgeshire between 2021/22 and 2024/25.&#10;Rates for Cambridge City across the years:&#10;2021/22 = 3.4&#10;2022/23 = 2.6&#10;2023/24 = 2.7&#10;Rates in 2024/25 were as follows:&#10;Cambridge = 2.9&#10;East Cambridgeshire = 2.1&#10;Fenland = 3.8&#10;Huntingdonshire = 2.8&#10;South Cambridgeshire = 1.9&#10;Cambridgeshire = 2.6&#10;">
            <a:extLst>
              <a:ext uri="{FF2B5EF4-FFF2-40B4-BE49-F238E27FC236}">
                <a16:creationId xmlns:a16="http://schemas.microsoft.com/office/drawing/2014/main" id="{06EB563E-DAF2-6A55-4009-2EF67FE822E4}"/>
              </a:ext>
            </a:extLst>
          </p:cNvPr>
          <p:cNvPicPr>
            <a:picLocks noChangeAspect="1"/>
          </p:cNvPicPr>
          <p:nvPr/>
        </p:nvPicPr>
        <p:blipFill>
          <a:blip r:embed="rId3"/>
          <a:stretch>
            <a:fillRect/>
          </a:stretch>
        </p:blipFill>
        <p:spPr>
          <a:xfrm>
            <a:off x="404313" y="2731738"/>
            <a:ext cx="7827888" cy="1538883"/>
          </a:xfrm>
          <a:prstGeom prst="rect">
            <a:avLst/>
          </a:prstGeom>
        </p:spPr>
      </p:pic>
      <p:sp>
        <p:nvSpPr>
          <p:cNvPr id="12" name="TextBox 11">
            <a:extLst>
              <a:ext uri="{FF2B5EF4-FFF2-40B4-BE49-F238E27FC236}">
                <a16:creationId xmlns:a16="http://schemas.microsoft.com/office/drawing/2014/main" id="{B76431CD-C872-8A8A-3194-E84234387BBD}"/>
              </a:ext>
            </a:extLst>
          </p:cNvPr>
          <p:cNvSpPr txBox="1"/>
          <p:nvPr/>
        </p:nvSpPr>
        <p:spPr>
          <a:xfrm>
            <a:off x="8478077" y="2659558"/>
            <a:ext cx="3527323" cy="178510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4, Cambridge City had the second highest rate per 1,000 in the YE September 2025 (2.9). This was slightly higher than the rate per 1,000 for Cambridgeshire (2.6). </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7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1990-EA04-F44D-0807-6BB832254A8A}"/>
              </a:ext>
            </a:extLst>
          </p:cNvPr>
          <p:cNvSpPr>
            <a:spLocks noGrp="1"/>
          </p:cNvSpPr>
          <p:nvPr>
            <p:ph type="title"/>
          </p:nvPr>
        </p:nvSpPr>
        <p:spPr/>
        <p:txBody>
          <a:bodyPr/>
          <a:lstStyle/>
          <a:p>
            <a:r>
              <a:rPr lang="en-GB"/>
              <a:t>7.5 Sexual Offences</a:t>
            </a:r>
          </a:p>
        </p:txBody>
      </p:sp>
      <p:sp>
        <p:nvSpPr>
          <p:cNvPr id="4" name="TextBox 3">
            <a:extLst>
              <a:ext uri="{FF2B5EF4-FFF2-40B4-BE49-F238E27FC236}">
                <a16:creationId xmlns:a16="http://schemas.microsoft.com/office/drawing/2014/main" id="{181AD162-7257-F26A-0275-E281EE2A19E2}"/>
              </a:ext>
            </a:extLst>
          </p:cNvPr>
          <p:cNvSpPr txBox="1"/>
          <p:nvPr/>
        </p:nvSpPr>
        <p:spPr>
          <a:xfrm>
            <a:off x="283214" y="1371129"/>
            <a:ext cx="7683174"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7: Number of years between offence start date and offence recorded date for police recorded sexual offences in Cambridge City, YE September 2022 to YE September 2025</a:t>
            </a:r>
            <a:endParaRPr lang="en-GB" sz="2000" b="1"/>
          </a:p>
        </p:txBody>
      </p:sp>
      <p:sp>
        <p:nvSpPr>
          <p:cNvPr id="5" name="TextBox 4">
            <a:extLst>
              <a:ext uri="{FF2B5EF4-FFF2-40B4-BE49-F238E27FC236}">
                <a16:creationId xmlns:a16="http://schemas.microsoft.com/office/drawing/2014/main" id="{B50B4708-22F2-8E56-C41D-61FC17881692}"/>
              </a:ext>
            </a:extLst>
          </p:cNvPr>
          <p:cNvSpPr txBox="1"/>
          <p:nvPr/>
        </p:nvSpPr>
        <p:spPr>
          <a:xfrm>
            <a:off x="8562109" y="2396836"/>
            <a:ext cx="3346677" cy="2092502"/>
          </a:xfrm>
          <a:prstGeom prst="rect">
            <a:avLst/>
          </a:prstGeom>
          <a:noFill/>
        </p:spPr>
        <p:txBody>
          <a:bodyPr wrap="square" rtlCol="0">
            <a:spAutoFit/>
          </a:bodyPr>
          <a:lstStyle/>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The proportion of historical offences increased in the YE September 2025</a:t>
            </a:r>
            <a:r>
              <a:rPr lang="en-GB" sz="1600">
                <a:cs typeface="Arial" panose="020B0604020202020204" pitchFamily="34" charset="0"/>
              </a:rPr>
              <a:t>. This </a:t>
            </a:r>
            <a:r>
              <a:rPr lang="en-GB" sz="1600">
                <a:latin typeface="Arial" panose="020B0604020202020204" pitchFamily="34" charset="0"/>
                <a:cs typeface="Arial" panose="020B0604020202020204" pitchFamily="34" charset="0"/>
              </a:rPr>
              <a:t>accounted for 21% of all sexual offences recorded in this period. </a:t>
            </a:r>
            <a:r>
              <a:rPr lang="en-GB" sz="1600">
                <a:cs typeface="Arial" panose="020B0604020202020204" pitchFamily="34" charset="0"/>
              </a:rPr>
              <a:t>In YE September 2024, this proportion was 17%.</a:t>
            </a:r>
            <a:endParaRPr lang="en-GB" sz="1600">
              <a:latin typeface="Arial" panose="020B0604020202020204" pitchFamily="34" charset="0"/>
              <a:cs typeface="Arial" panose="020B0604020202020204" pitchFamily="34" charset="0"/>
            </a:endParaRPr>
          </a:p>
        </p:txBody>
      </p:sp>
      <p:pic>
        <p:nvPicPr>
          <p:cNvPr id="6" name="Picture 5" descr="Horizontal bar chart showing proportion of offenses by reporting lag from 2021/22 to 2024/25, categorized into four time ranges: 0 to &lt;12 months, 1 to &lt;5 years, 5 to &lt;10 years, and 10 years+. Dark blue bars representing 0 to &lt;12 months dominate each year, ranging from 79% to 83%, with smaller segments for longer lags, including a slight increase in 10 years+ category in 2024/25 to 8%.">
            <a:extLst>
              <a:ext uri="{FF2B5EF4-FFF2-40B4-BE49-F238E27FC236}">
                <a16:creationId xmlns:a16="http://schemas.microsoft.com/office/drawing/2014/main" id="{688EE7F6-8F5F-F34B-BE53-939E8092A659}"/>
              </a:ext>
            </a:extLst>
          </p:cNvPr>
          <p:cNvPicPr>
            <a:picLocks noChangeAspect="1"/>
          </p:cNvPicPr>
          <p:nvPr/>
        </p:nvPicPr>
        <p:blipFill>
          <a:blip r:embed="rId3"/>
          <a:stretch>
            <a:fillRect/>
          </a:stretch>
        </p:blipFill>
        <p:spPr>
          <a:xfrm>
            <a:off x="283214" y="2202126"/>
            <a:ext cx="7683174" cy="3914463"/>
          </a:xfrm>
          <a:prstGeom prst="rect">
            <a:avLst/>
          </a:prstGeom>
          <a:ln>
            <a:noFill/>
          </a:ln>
        </p:spPr>
      </p:pic>
      <p:sp>
        <p:nvSpPr>
          <p:cNvPr id="3" name="TextBox 2">
            <a:extLst>
              <a:ext uri="{FF2B5EF4-FFF2-40B4-BE49-F238E27FC236}">
                <a16:creationId xmlns:a16="http://schemas.microsoft.com/office/drawing/2014/main" id="{5B9211A1-F560-C494-7661-176764BCA1F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to the content slide.">
            <a:hlinkClick r:id="rId4" action="ppaction://hlinksldjump" highlightClick="1"/>
            <a:extLst>
              <a:ext uri="{FF2B5EF4-FFF2-40B4-BE49-F238E27FC236}">
                <a16:creationId xmlns:a16="http://schemas.microsoft.com/office/drawing/2014/main" id="{4860AC71-1C34-8D84-B17D-1ED99A1C703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801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EE7D-420D-0EC6-8053-4B3AE7743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D0E8C-BE36-4B62-37E1-93B6B3CC54C5}"/>
              </a:ext>
            </a:extLst>
          </p:cNvPr>
          <p:cNvSpPr>
            <a:spLocks noGrp="1"/>
          </p:cNvSpPr>
          <p:nvPr>
            <p:ph type="title"/>
          </p:nvPr>
        </p:nvSpPr>
        <p:spPr>
          <a:xfrm>
            <a:off x="316867" y="365998"/>
            <a:ext cx="10515600" cy="1214438"/>
          </a:xfrm>
        </p:spPr>
        <p:txBody>
          <a:bodyPr/>
          <a:lstStyle/>
          <a:p>
            <a:r>
              <a:rPr lang="en-GB" sz="3200"/>
              <a:t>7.5 Sexual Offences - What are the CSP doing about Sexual Offences?</a:t>
            </a:r>
          </a:p>
        </p:txBody>
      </p:sp>
      <p:sp>
        <p:nvSpPr>
          <p:cNvPr id="5" name="TextBox 4">
            <a:extLst>
              <a:ext uri="{FF2B5EF4-FFF2-40B4-BE49-F238E27FC236}">
                <a16:creationId xmlns:a16="http://schemas.microsoft.com/office/drawing/2014/main" id="{691F2181-B700-86D0-79CA-1D395FE88033}"/>
              </a:ext>
            </a:extLst>
          </p:cNvPr>
          <p:cNvSpPr txBox="1"/>
          <p:nvPr/>
        </p:nvSpPr>
        <p:spPr>
          <a:xfrm>
            <a:off x="316867" y="1690688"/>
            <a:ext cx="11558266" cy="4801314"/>
          </a:xfrm>
          <a:prstGeom prst="rect">
            <a:avLst/>
          </a:prstGeom>
          <a:noFill/>
        </p:spPr>
        <p:txBody>
          <a:bodyPr wrap="square" rtlCol="0">
            <a:spAutoFit/>
          </a:bodyPr>
          <a:lstStyle/>
          <a:p>
            <a:r>
              <a:rPr lang="en-GB" dirty="0"/>
              <a:t>The Community Safety Partnership is working with local and national partners to prevent sexual offences and support victims:</a:t>
            </a:r>
            <a:endParaRPr lang="en-GB" sz="1600" dirty="0"/>
          </a:p>
          <a:p>
            <a:pPr lvl="0"/>
            <a:r>
              <a:rPr lang="en-GB" b="1" dirty="0"/>
              <a:t>Safer Streets Projects</a:t>
            </a:r>
            <a:r>
              <a:rPr lang="en-GB" dirty="0"/>
              <a:t>: Funded by the Home Office and led by the Police and Crime Commissioner, initiatives in Cambridge, Fenland, Huntingdonshire, and Peterborough focus on preventing violence against women and girls, especially in the night-time economy. Improvements include extra lighting, CCTV, and refuge points in Cambridge City Centre.</a:t>
            </a:r>
          </a:p>
          <a:p>
            <a:pPr lvl="0"/>
            <a:r>
              <a:rPr lang="en-GB" b="1" dirty="0"/>
              <a:t>Education Through Sport</a:t>
            </a:r>
            <a:r>
              <a:rPr lang="en-GB" dirty="0"/>
              <a:t>: The </a:t>
            </a:r>
            <a:r>
              <a:rPr lang="en-GB" i="1" dirty="0"/>
              <a:t>Pledge Programme</a:t>
            </a:r>
            <a:r>
              <a:rPr lang="en-GB" dirty="0"/>
              <a:t> by Cambridge United Foundation uses football to challenge harmful gender norms. Over 120 young people completed the course, all pledging to respect women and girls.</a:t>
            </a:r>
          </a:p>
          <a:p>
            <a:pPr lvl="0"/>
            <a:r>
              <a:rPr lang="en-GB" b="1" dirty="0"/>
              <a:t>School-Based Prevention</a:t>
            </a:r>
            <a:r>
              <a:rPr lang="en-GB" dirty="0"/>
              <a:t>: A joint project by Cambridge Rape Crisis Centre and Cambridge United Foundation is being planned to build on the successful Ambassador and Pledge programmes to educate students about sexual violence and promote respectful relationships (April-September 2025).</a:t>
            </a:r>
          </a:p>
          <a:p>
            <a:pPr lvl="0"/>
            <a:r>
              <a:rPr lang="en-GB" b="1" dirty="0"/>
              <a:t>Awareness Events</a:t>
            </a:r>
            <a:r>
              <a:rPr lang="en-GB" dirty="0"/>
              <a:t>:</a:t>
            </a:r>
          </a:p>
          <a:p>
            <a:pPr lvl="1"/>
            <a:r>
              <a:rPr lang="en-GB" dirty="0"/>
              <a:t>At Cambridge Station, an information stall provided safety advice and support resources to over 50 visitors (December 2024).</a:t>
            </a:r>
          </a:p>
          <a:p>
            <a:pPr lvl="1"/>
            <a:r>
              <a:rPr lang="en-GB" dirty="0"/>
              <a:t>During </a:t>
            </a:r>
            <a:r>
              <a:rPr lang="en-GB" i="1" dirty="0"/>
              <a:t>Sexual Abuse and Sexual Violence Awareness Week</a:t>
            </a:r>
            <a:r>
              <a:rPr lang="en-GB" dirty="0"/>
              <a:t>, council staff shared messages under the theme </a:t>
            </a:r>
            <a:r>
              <a:rPr lang="en-GB" b="1" dirty="0"/>
              <a:t>#ITSNOTOK</a:t>
            </a:r>
            <a:r>
              <a:rPr lang="en-GB" dirty="0"/>
              <a:t>, promoting support services and volunteering with Cambridge Rape Crisis Centre (February 2025).</a:t>
            </a:r>
          </a:p>
        </p:txBody>
      </p:sp>
      <p:sp>
        <p:nvSpPr>
          <p:cNvPr id="4" name="Action Button: Go Home 3" descr="Button to the content slide.">
            <a:hlinkClick r:id="rId2" action="ppaction://hlinksldjump" highlightClick="1"/>
            <a:extLst>
              <a:ext uri="{FF2B5EF4-FFF2-40B4-BE49-F238E27FC236}">
                <a16:creationId xmlns:a16="http://schemas.microsoft.com/office/drawing/2014/main" id="{0DC16E54-E7BA-92E6-8E00-F6320E3C14D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531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FCB19-7414-B0B9-B280-2E7F9E512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18BF7-74FF-0E43-549A-A9C3A43495FB}"/>
              </a:ext>
            </a:extLst>
          </p:cNvPr>
          <p:cNvSpPr>
            <a:spLocks noGrp="1"/>
          </p:cNvSpPr>
          <p:nvPr>
            <p:ph type="title"/>
          </p:nvPr>
        </p:nvSpPr>
        <p:spPr/>
        <p:txBody>
          <a:bodyPr/>
          <a:lstStyle/>
          <a:p>
            <a:r>
              <a:rPr lang="en-GB"/>
              <a:t>7.6 Domestic Abuse</a:t>
            </a:r>
          </a:p>
        </p:txBody>
      </p:sp>
      <p:sp>
        <p:nvSpPr>
          <p:cNvPr id="5" name="TextBox 4">
            <a:extLst>
              <a:ext uri="{FF2B5EF4-FFF2-40B4-BE49-F238E27FC236}">
                <a16:creationId xmlns:a16="http://schemas.microsoft.com/office/drawing/2014/main" id="{2BED53FD-3777-B405-EDF7-215B119DE39E}"/>
              </a:ext>
            </a:extLst>
          </p:cNvPr>
          <p:cNvSpPr txBox="1"/>
          <p:nvPr/>
        </p:nvSpPr>
        <p:spPr>
          <a:xfrm>
            <a:off x="225881" y="1489427"/>
            <a:ext cx="6588830"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mj-lt"/>
                <a:cs typeface="Arial" panose="020B0604020202020204" pitchFamily="34" charset="0"/>
              </a:rPr>
              <a:t>Table 5: Police recorded Domestic Abuse (</a:t>
            </a:r>
            <a:r>
              <a:rPr lang="en-GB" sz="1600" b="1" dirty="0">
                <a:latin typeface="+mj-lt"/>
              </a:rPr>
              <a:t>DA) incidents and crimes recorded in Cambridge City</a:t>
            </a:r>
            <a:r>
              <a:rPr lang="en-GB" sz="1600" b="1" dirty="0">
                <a:solidFill>
                  <a:schemeClr val="tx1"/>
                </a:solidFill>
                <a:latin typeface="+mj-lt"/>
                <a:cs typeface="Arial" panose="020B0604020202020204" pitchFamily="34" charset="0"/>
              </a:rPr>
              <a:t>, 2021/22 to 2024/25 (YE September)</a:t>
            </a:r>
            <a:endParaRPr lang="en-GB" sz="1600" b="1" dirty="0">
              <a:solidFill>
                <a:schemeClr val="tx1"/>
              </a:solidFill>
              <a:latin typeface="+mj-lt"/>
            </a:endParaRPr>
          </a:p>
        </p:txBody>
      </p:sp>
      <p:sp>
        <p:nvSpPr>
          <p:cNvPr id="6" name="TextBox 5">
            <a:extLst>
              <a:ext uri="{FF2B5EF4-FFF2-40B4-BE49-F238E27FC236}">
                <a16:creationId xmlns:a16="http://schemas.microsoft.com/office/drawing/2014/main" id="{6D01A6CD-F845-36D8-B22A-7CDCA6AB41F7}"/>
              </a:ext>
            </a:extLst>
          </p:cNvPr>
          <p:cNvSpPr txBox="1"/>
          <p:nvPr/>
        </p:nvSpPr>
        <p:spPr>
          <a:xfrm>
            <a:off x="7141028" y="1489427"/>
            <a:ext cx="4909457" cy="4493538"/>
          </a:xfrm>
          <a:prstGeom prst="rect">
            <a:avLst/>
          </a:prstGeom>
          <a:noFill/>
        </p:spPr>
        <p:txBody>
          <a:bodyPr wrap="square" rtlCol="0">
            <a:spAutoFit/>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Overall, domestic abuse (DA) crimes and incidents saw a 5% increase in the last year (between YE September 2024 and YE September 2025). </a:t>
            </a:r>
          </a:p>
          <a:p>
            <a:pPr marL="171450" indent="-1714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cs typeface="Arial" panose="020B0604020202020204" pitchFamily="34" charset="0"/>
              </a:rPr>
              <a:t>DA </a:t>
            </a:r>
            <a:r>
              <a:rPr lang="en-GB" sz="1600" dirty="0">
                <a:latin typeface="Arial" panose="020B0604020202020204" pitchFamily="34" charset="0"/>
                <a:cs typeface="Arial" panose="020B0604020202020204" pitchFamily="34" charset="0"/>
              </a:rPr>
              <a:t>related incidents saw an increase of 14% </a:t>
            </a:r>
            <a:r>
              <a:rPr lang="en-GB" sz="1600" dirty="0">
                <a:cs typeface="Arial" panose="020B0604020202020204" pitchFamily="34" charset="0"/>
              </a:rPr>
              <a:t>between YE September 2024 and YE September 2025 (+152 incidents). As shown in Table 5, this is the highest count seen over the last four years.</a:t>
            </a:r>
          </a:p>
          <a:p>
            <a:endParaRPr 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DA marked crimes remained similar to last year but remain lower than numbers seen in YE September 2022.</a:t>
            </a:r>
          </a:p>
          <a:p>
            <a:pPr marL="171450" indent="-171450">
              <a:buFont typeface="Arial" panose="020B0604020202020204" pitchFamily="34" charset="0"/>
              <a:buChar char="•"/>
            </a:pPr>
            <a:endParaRPr lang="en-GB" sz="1600" dirty="0">
              <a:cs typeface="Arial" panose="020B0604020202020204" pitchFamily="34" charset="0"/>
            </a:endParaRP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Just under half of reported DA incidents were ‘</a:t>
            </a:r>
            <a:r>
              <a:rPr lang="en-GB" sz="1600" dirty="0" err="1">
                <a:latin typeface="Arial" panose="020B0604020202020204" pitchFamily="34" charset="0"/>
                <a:cs typeface="Arial" panose="020B0604020202020204" pitchFamily="34" charset="0"/>
              </a:rPr>
              <a:t>crimed</a:t>
            </a:r>
            <a:r>
              <a:rPr lang="en-GB" sz="1600" dirty="0">
                <a:cs typeface="Arial" panose="020B0604020202020204" pitchFamily="34" charset="0"/>
              </a:rPr>
              <a:t>’ at 48%; this is the lowest proportion seen across the last four years.</a:t>
            </a:r>
            <a:endParaRPr 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D3B141B-C94D-6853-E640-B6692FEDCFB6}"/>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dirty="0">
                <a:latin typeface="+mn-lt"/>
                <a:ea typeface="+mn-ea"/>
                <a:cs typeface="+mn-cs"/>
              </a:rPr>
              <a:t>Note: Table has been produced by </a:t>
            </a:r>
            <a:r>
              <a:rPr lang="en-US" sz="1100" dirty="0"/>
              <a:t>Cambridgeshire County Council’s </a:t>
            </a:r>
            <a:r>
              <a:rPr lang="en-GB" sz="1100" dirty="0"/>
              <a:t>Communities and Demography PI Team</a:t>
            </a:r>
            <a:r>
              <a:rPr lang="en-US" sz="1100" dirty="0"/>
              <a:t>, </a:t>
            </a:r>
            <a:r>
              <a:rPr lang="en-US" sz="1100" kern="1200" dirty="0">
                <a:latin typeface="+mn-lt"/>
                <a:ea typeface="+mn-ea"/>
                <a:cs typeface="+mn-cs"/>
              </a:rPr>
              <a:t>using data provided by Cambridgeshire Constabulary.</a:t>
            </a:r>
          </a:p>
        </p:txBody>
      </p:sp>
      <p:graphicFrame>
        <p:nvGraphicFramePr>
          <p:cNvPr id="7" name="Table 6">
            <a:extLst>
              <a:ext uri="{FF2B5EF4-FFF2-40B4-BE49-F238E27FC236}">
                <a16:creationId xmlns:a16="http://schemas.microsoft.com/office/drawing/2014/main" id="{813CFDE4-A554-DB0D-FC8C-8135B4B2374E}"/>
              </a:ext>
            </a:extLst>
          </p:cNvPr>
          <p:cNvGraphicFramePr>
            <a:graphicFrameLocks noGrp="1"/>
          </p:cNvGraphicFramePr>
          <p:nvPr>
            <p:extLst>
              <p:ext uri="{D42A27DB-BD31-4B8C-83A1-F6EECF244321}">
                <p14:modId xmlns:p14="http://schemas.microsoft.com/office/powerpoint/2010/main" val="2153219417"/>
              </p:ext>
            </p:extLst>
          </p:nvPr>
        </p:nvGraphicFramePr>
        <p:xfrm>
          <a:off x="225881" y="2428537"/>
          <a:ext cx="6322462" cy="3036146"/>
        </p:xfrm>
        <a:graphic>
          <a:graphicData uri="http://schemas.openxmlformats.org/drawingml/2006/table">
            <a:tbl>
              <a:tblPr firstRow="1">
                <a:tableStyleId>{5C22544A-7EE6-4342-B048-85BDC9FD1C3A}</a:tableStyleId>
              </a:tblPr>
              <a:tblGrid>
                <a:gridCol w="3270335">
                  <a:extLst>
                    <a:ext uri="{9D8B030D-6E8A-4147-A177-3AD203B41FA5}">
                      <a16:colId xmlns:a16="http://schemas.microsoft.com/office/drawing/2014/main" val="3344376511"/>
                    </a:ext>
                  </a:extLst>
                </a:gridCol>
                <a:gridCol w="782315">
                  <a:extLst>
                    <a:ext uri="{9D8B030D-6E8A-4147-A177-3AD203B41FA5}">
                      <a16:colId xmlns:a16="http://schemas.microsoft.com/office/drawing/2014/main" val="1273363464"/>
                    </a:ext>
                  </a:extLst>
                </a:gridCol>
                <a:gridCol w="749259">
                  <a:extLst>
                    <a:ext uri="{9D8B030D-6E8A-4147-A177-3AD203B41FA5}">
                      <a16:colId xmlns:a16="http://schemas.microsoft.com/office/drawing/2014/main" val="1926868674"/>
                    </a:ext>
                  </a:extLst>
                </a:gridCol>
                <a:gridCol w="800669">
                  <a:extLst>
                    <a:ext uri="{9D8B030D-6E8A-4147-A177-3AD203B41FA5}">
                      <a16:colId xmlns:a16="http://schemas.microsoft.com/office/drawing/2014/main" val="3451382718"/>
                    </a:ext>
                  </a:extLst>
                </a:gridCol>
                <a:gridCol w="719884">
                  <a:extLst>
                    <a:ext uri="{9D8B030D-6E8A-4147-A177-3AD203B41FA5}">
                      <a16:colId xmlns:a16="http://schemas.microsoft.com/office/drawing/2014/main" val="2956945158"/>
                    </a:ext>
                  </a:extLst>
                </a:gridCol>
              </a:tblGrid>
              <a:tr h="433070">
                <a:tc>
                  <a:txBody>
                    <a:bodyPr/>
                    <a:lstStyle/>
                    <a:p>
                      <a:pPr algn="l" fontAlgn="b">
                        <a:buNone/>
                      </a:pPr>
                      <a:r>
                        <a:rPr lang="en-GB" sz="1400" b="1" u="none" strike="noStrike" dirty="0">
                          <a:solidFill>
                            <a:schemeClr val="tx1"/>
                          </a:solidFill>
                          <a:effectLst/>
                          <a:latin typeface="+mn-lt"/>
                        </a:rPr>
                        <a:t>Incident category</a:t>
                      </a:r>
                      <a:endParaRPr lang="en-GB" sz="1400" b="1" i="0" u="none" strike="noStrike" dirty="0">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dirty="0">
                          <a:solidFill>
                            <a:schemeClr val="tx1"/>
                          </a:solidFill>
                          <a:effectLst/>
                          <a:latin typeface="+mn-lt"/>
                        </a:rPr>
                        <a:t>2021/22</a:t>
                      </a:r>
                      <a:endParaRPr lang="en-GB" sz="1400" b="1" i="0" u="none" strike="noStrike" dirty="0">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dirty="0">
                          <a:solidFill>
                            <a:schemeClr val="tx1"/>
                          </a:solidFill>
                          <a:effectLst/>
                          <a:latin typeface="+mn-lt"/>
                        </a:rPr>
                        <a:t>2022/23</a:t>
                      </a:r>
                      <a:endParaRPr lang="en-GB" sz="1400" b="1" i="0" u="none" strike="noStrike" dirty="0">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dirty="0">
                          <a:solidFill>
                            <a:schemeClr val="tx1"/>
                          </a:solidFill>
                          <a:effectLst/>
                          <a:latin typeface="+mn-lt"/>
                        </a:rPr>
                        <a:t>2023/24</a:t>
                      </a:r>
                      <a:endParaRPr lang="en-GB" sz="1400" b="1" i="0" u="none" strike="noStrike" dirty="0">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dirty="0">
                          <a:solidFill>
                            <a:schemeClr val="tx1"/>
                          </a:solidFill>
                          <a:effectLst/>
                          <a:latin typeface="+mn-lt"/>
                        </a:rPr>
                        <a:t>2024/25</a:t>
                      </a:r>
                      <a:endParaRPr lang="en-GB" sz="1400" b="1" i="0" u="none" strike="noStrike" dirty="0">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678557"/>
                  </a:ext>
                </a:extLst>
              </a:tr>
              <a:tr h="564294">
                <a:tc>
                  <a:txBody>
                    <a:bodyPr/>
                    <a:lstStyle/>
                    <a:p>
                      <a:pPr algn="l" fontAlgn="b">
                        <a:buNone/>
                      </a:pPr>
                      <a:r>
                        <a:rPr lang="en-GB" sz="1400" u="none" strike="noStrike" dirty="0">
                          <a:effectLst/>
                          <a:latin typeface="+mn-lt"/>
                        </a:rPr>
                        <a:t>Total police recorded DA (incidents &amp; crimes)</a:t>
                      </a:r>
                      <a:endParaRPr lang="en-GB"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2532</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2089</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2414</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2541</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276993"/>
                  </a:ext>
                </a:extLst>
              </a:tr>
              <a:tr h="304174">
                <a:tc>
                  <a:txBody>
                    <a:bodyPr/>
                    <a:lstStyle/>
                    <a:p>
                      <a:pPr algn="l" fontAlgn="b">
                        <a:buNone/>
                      </a:pPr>
                      <a:r>
                        <a:rPr lang="en-GB" sz="1400" u="none" strike="noStrike">
                          <a:effectLst/>
                          <a:latin typeface="+mn-lt"/>
                        </a:rPr>
                        <a:t>Total DA marked crimes</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1681</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1319</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1495</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1470</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3048494"/>
                  </a:ext>
                </a:extLst>
              </a:tr>
              <a:tr h="304174">
                <a:tc>
                  <a:txBody>
                    <a:bodyPr/>
                    <a:lstStyle/>
                    <a:p>
                      <a:pPr algn="l" fontAlgn="b">
                        <a:buNone/>
                      </a:pPr>
                      <a:r>
                        <a:rPr lang="en-GB" sz="1400" u="none" strike="noStrike" dirty="0">
                          <a:effectLst/>
                          <a:latin typeface="+mn-lt"/>
                        </a:rPr>
                        <a:t>Total DA incidents</a:t>
                      </a:r>
                      <a:endParaRPr lang="en-GB"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1923</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1641</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1914</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dirty="0">
                          <a:effectLst/>
                          <a:latin typeface="+mn-lt"/>
                        </a:rPr>
                        <a:t>2062</a:t>
                      </a:r>
                      <a:endParaRPr lang="en-GB"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32514"/>
                  </a:ext>
                </a:extLst>
              </a:tr>
              <a:tr h="564294">
                <a:tc>
                  <a:txBody>
                    <a:bodyPr/>
                    <a:lstStyle/>
                    <a:p>
                      <a:pPr lvl="1" algn="l" fontAlgn="b">
                        <a:buNone/>
                      </a:pPr>
                      <a:r>
                        <a:rPr lang="en-GB" sz="1400" u="none" strike="noStrike">
                          <a:effectLst/>
                          <a:latin typeface="+mn-lt"/>
                        </a:rPr>
                        <a:t>Incidents that result in a crime being recorded</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1072</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871</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995</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991</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1608217"/>
                  </a:ext>
                </a:extLst>
              </a:tr>
              <a:tr h="433070">
                <a:tc>
                  <a:txBody>
                    <a:bodyPr/>
                    <a:lstStyle/>
                    <a:p>
                      <a:pPr lvl="1" algn="l" fontAlgn="b">
                        <a:buNone/>
                      </a:pPr>
                      <a:r>
                        <a:rPr lang="en-GB" sz="1400" u="none" strike="noStrike">
                          <a:effectLst/>
                          <a:latin typeface="+mn-lt"/>
                        </a:rPr>
                        <a:t>Incidents that remain as incident only</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851</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770</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919</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1071</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563971"/>
                  </a:ext>
                </a:extLst>
              </a:tr>
              <a:tr h="433070">
                <a:tc>
                  <a:txBody>
                    <a:bodyPr/>
                    <a:lstStyle/>
                    <a:p>
                      <a:pPr algn="l" fontAlgn="b">
                        <a:buNone/>
                      </a:pPr>
                      <a:r>
                        <a:rPr lang="en-GB" sz="1400" u="none" strike="noStrike">
                          <a:effectLst/>
                          <a:latin typeface="+mn-lt"/>
                        </a:rPr>
                        <a:t>Proportion of incidents that were ‘crimed’</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56%</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53%</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a:effectLst/>
                          <a:latin typeface="+mn-lt"/>
                        </a:rPr>
                        <a:t>52%</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u="none" strike="noStrike" dirty="0">
                          <a:effectLst/>
                          <a:latin typeface="+mn-lt"/>
                        </a:rPr>
                        <a:t>48%</a:t>
                      </a:r>
                      <a:endParaRPr lang="en-GB"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48910"/>
                  </a:ext>
                </a:extLst>
              </a:tr>
            </a:tbl>
          </a:graphicData>
        </a:graphic>
      </p:graphicFrame>
      <p:sp>
        <p:nvSpPr>
          <p:cNvPr id="8" name="Action Button: Go Home 7" descr="Button to the content slide.">
            <a:hlinkClick r:id="rId3" action="ppaction://hlinksldjump" highlightClick="1"/>
            <a:extLst>
              <a:ext uri="{FF2B5EF4-FFF2-40B4-BE49-F238E27FC236}">
                <a16:creationId xmlns:a16="http://schemas.microsoft.com/office/drawing/2014/main" id="{A5D3AEFA-D359-796F-8653-39B098364AA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836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9FE8-97E6-9931-B695-2F50483D0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DEF50-1796-0969-40F6-1FC070043D60}"/>
              </a:ext>
            </a:extLst>
          </p:cNvPr>
          <p:cNvSpPr>
            <a:spLocks noGrp="1"/>
          </p:cNvSpPr>
          <p:nvPr>
            <p:ph type="title"/>
          </p:nvPr>
        </p:nvSpPr>
        <p:spPr/>
        <p:txBody>
          <a:bodyPr/>
          <a:lstStyle/>
          <a:p>
            <a:r>
              <a:rPr lang="en-GB"/>
              <a:t>7.6 Domestic Abuse</a:t>
            </a:r>
          </a:p>
        </p:txBody>
      </p:sp>
      <p:sp>
        <p:nvSpPr>
          <p:cNvPr id="5" name="TextBox 4">
            <a:extLst>
              <a:ext uri="{FF2B5EF4-FFF2-40B4-BE49-F238E27FC236}">
                <a16:creationId xmlns:a16="http://schemas.microsoft.com/office/drawing/2014/main" id="{6B6C284A-ABAF-13AC-0019-53C8E6F920F3}"/>
              </a:ext>
            </a:extLst>
          </p:cNvPr>
          <p:cNvSpPr txBox="1"/>
          <p:nvPr/>
        </p:nvSpPr>
        <p:spPr>
          <a:xfrm>
            <a:off x="225881" y="1489427"/>
            <a:ext cx="6588830"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8: Police recorded Domestic Abuse (DA) crimes and incidents (non-crimed only) in Cambridge City, 2021/22 to 2024/25 (YE September)</a:t>
            </a:r>
            <a:endParaRPr lang="en-GB" sz="2000" b="1">
              <a:solidFill>
                <a:schemeClr val="tx1"/>
              </a:solidFill>
            </a:endParaRPr>
          </a:p>
        </p:txBody>
      </p:sp>
      <p:pic>
        <p:nvPicPr>
          <p:cNvPr id="10" name="Picture 9" descr="Line graph displaying Domestic Abuse trends from 2021/22 to 2024/25.">
            <a:extLst>
              <a:ext uri="{FF2B5EF4-FFF2-40B4-BE49-F238E27FC236}">
                <a16:creationId xmlns:a16="http://schemas.microsoft.com/office/drawing/2014/main" id="{D243F28F-F9FD-E52E-0D56-825C5F280A5F}"/>
              </a:ext>
            </a:extLst>
          </p:cNvPr>
          <p:cNvPicPr>
            <a:picLocks noChangeAspect="1"/>
          </p:cNvPicPr>
          <p:nvPr/>
        </p:nvPicPr>
        <p:blipFill>
          <a:blip r:embed="rId3"/>
          <a:stretch>
            <a:fillRect/>
          </a:stretch>
        </p:blipFill>
        <p:spPr>
          <a:xfrm>
            <a:off x="225881" y="2320424"/>
            <a:ext cx="6694118" cy="3624204"/>
          </a:xfrm>
          <a:prstGeom prst="rect">
            <a:avLst/>
          </a:prstGeom>
        </p:spPr>
      </p:pic>
      <p:sp>
        <p:nvSpPr>
          <p:cNvPr id="3" name="TextBox 2">
            <a:extLst>
              <a:ext uri="{FF2B5EF4-FFF2-40B4-BE49-F238E27FC236}">
                <a16:creationId xmlns:a16="http://schemas.microsoft.com/office/drawing/2014/main" id="{B38EE280-536C-04FC-6295-6E170855B31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descr="Button to the content slide.">
            <a:hlinkClick r:id="rId4" action="ppaction://hlinksldjump" highlightClick="1"/>
            <a:extLst>
              <a:ext uri="{FF2B5EF4-FFF2-40B4-BE49-F238E27FC236}">
                <a16:creationId xmlns:a16="http://schemas.microsoft.com/office/drawing/2014/main" id="{A0F810D5-8864-9EB4-73E6-3CAE7CC52D7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71F85E9-C588-31BF-C2A6-BE49C00EF10C}"/>
              </a:ext>
            </a:extLst>
          </p:cNvPr>
          <p:cNvSpPr txBox="1"/>
          <p:nvPr/>
        </p:nvSpPr>
        <p:spPr>
          <a:xfrm>
            <a:off x="7141028" y="1489427"/>
            <a:ext cx="4909457" cy="4493538"/>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Overall, domestic abuse (DA) crimes and incidents saw a 5% increase in the last year (between YE September 2024 and YE September 2025). </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DA </a:t>
            </a:r>
            <a:r>
              <a:rPr lang="en-GB" sz="1600">
                <a:latin typeface="Arial" panose="020B0604020202020204" pitchFamily="34" charset="0"/>
                <a:cs typeface="Arial" panose="020B0604020202020204" pitchFamily="34" charset="0"/>
              </a:rPr>
              <a:t>related incidents saw an increase of 14% </a:t>
            </a:r>
            <a:r>
              <a:rPr lang="en-GB" sz="1600">
                <a:cs typeface="Arial" panose="020B0604020202020204" pitchFamily="34" charset="0"/>
              </a:rPr>
              <a:t>between YE September 2024 and YE September 2025 (+152 incidents). As shown in Figure 8, this is the highest count seen over the last four years.</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DA marked crimes remained similar to last year but remain lower than numbers seen in YE September 2022.</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Just under half of reported DA incidents were ‘crimed</a:t>
            </a:r>
            <a:r>
              <a:rPr lang="en-GB" sz="1600">
                <a:cs typeface="Arial" panose="020B0604020202020204" pitchFamily="34" charset="0"/>
              </a:rPr>
              <a:t>’ at 48%; this is the lowest proportion seen across the last four years.</a:t>
            </a: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564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9A2C-DCB7-81D2-B2C4-02E16652C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995BE-0D5C-518D-3B45-2D44665C65F2}"/>
              </a:ext>
            </a:extLst>
          </p:cNvPr>
          <p:cNvSpPr>
            <a:spLocks noGrp="1"/>
          </p:cNvSpPr>
          <p:nvPr>
            <p:ph type="title"/>
          </p:nvPr>
        </p:nvSpPr>
        <p:spPr/>
        <p:txBody>
          <a:bodyPr/>
          <a:lstStyle/>
          <a:p>
            <a:r>
              <a:rPr lang="en-GB"/>
              <a:t>7.6 Domestic Abuse</a:t>
            </a:r>
          </a:p>
        </p:txBody>
      </p:sp>
      <p:sp>
        <p:nvSpPr>
          <p:cNvPr id="5" name="TextBox 4">
            <a:extLst>
              <a:ext uri="{FF2B5EF4-FFF2-40B4-BE49-F238E27FC236}">
                <a16:creationId xmlns:a16="http://schemas.microsoft.com/office/drawing/2014/main" id="{10DB8BDC-82EF-BA1A-EF4E-88C9FE75EAFB}"/>
              </a:ext>
            </a:extLst>
          </p:cNvPr>
          <p:cNvSpPr txBox="1"/>
          <p:nvPr/>
        </p:nvSpPr>
        <p:spPr>
          <a:xfrm>
            <a:off x="206229" y="1724339"/>
            <a:ext cx="781662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9: Crime type breakdown of Domestic Abuse (DA) related offences recorded in Cambridge City, 2020/21 to 2023/24 (YE September)</a:t>
            </a:r>
            <a:endParaRPr lang="en-GB" sz="2000" b="1">
              <a:solidFill>
                <a:schemeClr val="tx1"/>
              </a:solidFill>
            </a:endParaRPr>
          </a:p>
        </p:txBody>
      </p:sp>
      <p:sp>
        <p:nvSpPr>
          <p:cNvPr id="8" name="Rectangle 1">
            <a:extLst>
              <a:ext uri="{FF2B5EF4-FFF2-40B4-BE49-F238E27FC236}">
                <a16:creationId xmlns:a16="http://schemas.microsoft.com/office/drawing/2014/main" id="{72A1CE60-ECCB-A7CF-797B-D304BB577EA4}"/>
              </a:ext>
            </a:extLst>
          </p:cNvPr>
          <p:cNvSpPr>
            <a:spLocks noChangeArrowheads="1"/>
          </p:cNvSpPr>
          <p:nvPr/>
        </p:nvSpPr>
        <p:spPr bwMode="auto">
          <a:xfrm>
            <a:off x="8186057" y="1823256"/>
            <a:ext cx="39243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Similar to national figures for YE June 2025, the crime type with the highest proportion is violence against the person (VAP) offences. This proportion has decreased slightly in Cambridge City over the last</a:t>
            </a:r>
            <a:r>
              <a:rPr lang="en-GB" altLang="en-US" sz="1600" dirty="0">
                <a:ea typeface="Calibri" panose="020F0502020204030204" pitchFamily="34" charset="0"/>
                <a:cs typeface="Arial" panose="020B0604020202020204" pitchFamily="34" charset="0"/>
              </a:rPr>
              <a:t> four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years as seen in Figure 9. However, VAP still accounted for 75% of the DA marked crimes in YE September 2025.</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Sexual offences accounted for the second highest proportion (8</a:t>
            </a:r>
            <a:r>
              <a:rPr lang="en-GB" altLang="en-US" sz="1600" dirty="0">
                <a:ea typeface="Calibri" panose="020F0502020204030204" pitchFamily="34" charset="0"/>
                <a:cs typeface="Arial" panose="020B0604020202020204" pitchFamily="34" charset="0"/>
              </a:rPr>
              <a:t>%); this proportion has increased over the last four years.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10" name="Picture 9" descr="Stacked bar chart showing proportions of different crime types related to domestic abuse from 2021/22 to 2024/25. Violence Against The Person consistently dominates, decreasing slightly from 79% to 75%, while other crimes like Arson and Criminal Damage, Burglary, and Sexual Offences show minor fluctuations.">
            <a:extLst>
              <a:ext uri="{FF2B5EF4-FFF2-40B4-BE49-F238E27FC236}">
                <a16:creationId xmlns:a16="http://schemas.microsoft.com/office/drawing/2014/main" id="{BC62F654-1DAC-6DF0-8063-0074FB2C1948}"/>
              </a:ext>
            </a:extLst>
          </p:cNvPr>
          <p:cNvPicPr>
            <a:picLocks noChangeAspect="1"/>
          </p:cNvPicPr>
          <p:nvPr/>
        </p:nvPicPr>
        <p:blipFill>
          <a:blip r:embed="rId2"/>
          <a:stretch>
            <a:fillRect/>
          </a:stretch>
        </p:blipFill>
        <p:spPr>
          <a:xfrm>
            <a:off x="286231" y="2342766"/>
            <a:ext cx="7736621" cy="3035998"/>
          </a:xfrm>
          <a:prstGeom prst="rect">
            <a:avLst/>
          </a:prstGeom>
        </p:spPr>
      </p:pic>
      <p:sp>
        <p:nvSpPr>
          <p:cNvPr id="3" name="TextBox 2">
            <a:extLst>
              <a:ext uri="{FF2B5EF4-FFF2-40B4-BE49-F238E27FC236}">
                <a16:creationId xmlns:a16="http://schemas.microsoft.com/office/drawing/2014/main" id="{31FB197C-3CC8-331C-7561-578B6483EA5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6" name="Action Button: Go Home 5" descr="Button to the content slide.">
            <a:hlinkClick r:id="rId3" action="ppaction://hlinksldjump" highlightClick="1"/>
            <a:extLst>
              <a:ext uri="{FF2B5EF4-FFF2-40B4-BE49-F238E27FC236}">
                <a16:creationId xmlns:a16="http://schemas.microsoft.com/office/drawing/2014/main" id="{09EA951F-17F8-9657-0BAC-03DFAEB8C7F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945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738BA-47C7-B16E-0837-4F986EDA2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C4AD2-CD1F-FA00-2460-CED5AA229943}"/>
              </a:ext>
            </a:extLst>
          </p:cNvPr>
          <p:cNvSpPr>
            <a:spLocks noGrp="1"/>
          </p:cNvSpPr>
          <p:nvPr>
            <p:ph type="title"/>
          </p:nvPr>
        </p:nvSpPr>
        <p:spPr/>
        <p:txBody>
          <a:bodyPr/>
          <a:lstStyle/>
          <a:p>
            <a:r>
              <a:rPr lang="en-GB"/>
              <a:t>7.6 Domestic Abuse</a:t>
            </a:r>
          </a:p>
        </p:txBody>
      </p:sp>
      <p:sp>
        <p:nvSpPr>
          <p:cNvPr id="4" name="TextBox 3">
            <a:extLst>
              <a:ext uri="{FF2B5EF4-FFF2-40B4-BE49-F238E27FC236}">
                <a16:creationId xmlns:a16="http://schemas.microsoft.com/office/drawing/2014/main" id="{50DA0E1E-D3B0-9AB3-1D66-CD887BE7F9ED}"/>
              </a:ext>
            </a:extLst>
          </p:cNvPr>
          <p:cNvSpPr txBox="1"/>
          <p:nvPr/>
        </p:nvSpPr>
        <p:spPr>
          <a:xfrm>
            <a:off x="275343" y="2036682"/>
            <a:ext cx="749705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Table 6: Rate per 1,000 population of domestic abuse (incidents and crimes), between YE September 2022 and YE September 2025</a:t>
            </a:r>
            <a:endParaRPr lang="en-GB" sz="2000" b="1" dirty="0">
              <a:solidFill>
                <a:schemeClr val="tx1"/>
              </a:solidFill>
            </a:endParaRPr>
          </a:p>
        </p:txBody>
      </p:sp>
      <p:sp>
        <p:nvSpPr>
          <p:cNvPr id="3" name="TextBox 2">
            <a:extLst>
              <a:ext uri="{FF2B5EF4-FFF2-40B4-BE49-F238E27FC236}">
                <a16:creationId xmlns:a16="http://schemas.microsoft.com/office/drawing/2014/main" id="{DD89E409-771B-834E-996E-817F26B5FCA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descr="Button to the content slide.">
            <a:hlinkClick r:id="rId2" action="ppaction://hlinksldjump" highlightClick="1"/>
            <a:extLst>
              <a:ext uri="{FF2B5EF4-FFF2-40B4-BE49-F238E27FC236}">
                <a16:creationId xmlns:a16="http://schemas.microsoft.com/office/drawing/2014/main" id="{2BDD9E0B-3EF6-151C-9A3F-205580FCC95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omestic Abuse crime rates for all districts in Cambridgeshire between 2021/22 and 2024/25.&#10;Rates for Cambridge City across the years:&#10;2021/22 = 17.1&#10;2022/23 = 13.9 &#10;2023/24 = 16.0&#10;Rates in 2024/25 were as follows:&#10;Cambridge = 16.7&#10;East Cambridgeshire = 14.4&#10;Fenland = 21.9&#10;Huntingdonshire = 17.4&#10;South Cambridgeshire = 12.9&#10;Cambridgeshire = 16.5&#10;">
            <a:extLst>
              <a:ext uri="{FF2B5EF4-FFF2-40B4-BE49-F238E27FC236}">
                <a16:creationId xmlns:a16="http://schemas.microsoft.com/office/drawing/2014/main" id="{CE1082E9-4BC6-6FA8-3F73-1731237BF218}"/>
              </a:ext>
            </a:extLst>
          </p:cNvPr>
          <p:cNvPicPr>
            <a:picLocks noChangeAspect="1"/>
          </p:cNvPicPr>
          <p:nvPr/>
        </p:nvPicPr>
        <p:blipFill>
          <a:blip r:embed="rId3"/>
          <a:stretch>
            <a:fillRect/>
          </a:stretch>
        </p:blipFill>
        <p:spPr>
          <a:xfrm>
            <a:off x="275344" y="2737806"/>
            <a:ext cx="7497056" cy="1812378"/>
          </a:xfrm>
          <a:prstGeom prst="rect">
            <a:avLst/>
          </a:prstGeom>
        </p:spPr>
      </p:pic>
      <p:sp>
        <p:nvSpPr>
          <p:cNvPr id="12" name="TextBox 11">
            <a:extLst>
              <a:ext uri="{FF2B5EF4-FFF2-40B4-BE49-F238E27FC236}">
                <a16:creationId xmlns:a16="http://schemas.microsoft.com/office/drawing/2014/main" id="{71C387B6-E708-A778-ACCC-DC4A0C86ECE8}"/>
              </a:ext>
            </a:extLst>
          </p:cNvPr>
          <p:cNvSpPr txBox="1"/>
          <p:nvPr/>
        </p:nvSpPr>
        <p:spPr>
          <a:xfrm>
            <a:off x="8348870" y="2874554"/>
            <a:ext cx="3667177" cy="153888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As seen in Table 6, Cambridge City had the third highest rate per 1,000 in the YE September 2025 (16.7). This was similar to the rate per 1,000 for Cambridgeshire (16.5). </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211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2D70-552A-72F6-6932-9B1DFFA1A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C1372-B956-B747-2286-8879540FCAC3}"/>
              </a:ext>
            </a:extLst>
          </p:cNvPr>
          <p:cNvSpPr>
            <a:spLocks noGrp="1"/>
          </p:cNvSpPr>
          <p:nvPr>
            <p:ph type="title"/>
          </p:nvPr>
        </p:nvSpPr>
        <p:spPr>
          <a:xfrm>
            <a:off x="295955" y="410936"/>
            <a:ext cx="9784216" cy="949779"/>
          </a:xfrm>
        </p:spPr>
        <p:txBody>
          <a:bodyPr/>
          <a:lstStyle/>
          <a:p>
            <a:r>
              <a:rPr lang="en-GB" sz="3200"/>
              <a:t>7.6 Domestic Abuse - Domestic Abuse Related Death Reviews (DARDRs)</a:t>
            </a:r>
          </a:p>
        </p:txBody>
      </p:sp>
      <p:sp>
        <p:nvSpPr>
          <p:cNvPr id="4" name="TextBox 3">
            <a:extLst>
              <a:ext uri="{FF2B5EF4-FFF2-40B4-BE49-F238E27FC236}">
                <a16:creationId xmlns:a16="http://schemas.microsoft.com/office/drawing/2014/main" id="{988608A7-C812-D5F4-7844-3E0BE69904E0}"/>
              </a:ext>
            </a:extLst>
          </p:cNvPr>
          <p:cNvSpPr txBox="1"/>
          <p:nvPr/>
        </p:nvSpPr>
        <p:spPr>
          <a:xfrm>
            <a:off x="468086" y="2046515"/>
            <a:ext cx="11353800" cy="1878976"/>
          </a:xfrm>
          <a:prstGeom prst="rect">
            <a:avLst/>
          </a:prstGeom>
          <a:noFill/>
        </p:spPr>
        <p:txBody>
          <a:bodyPr wrap="square">
            <a:spAutoFit/>
          </a:bodyPr>
          <a:lstStyle/>
          <a:p>
            <a:pPr lvl="0">
              <a:lnSpc>
                <a:spcPct val="115000"/>
              </a:lnSpc>
            </a:pPr>
            <a:r>
              <a:rPr lang="en-GB">
                <a:solidFill>
                  <a:srgbClr val="000000"/>
                </a:solidFill>
                <a:effectLst/>
                <a:latin typeface="Arial" panose="020B0604020202020204" pitchFamily="34" charset="0"/>
                <a:ea typeface="Arial" panose="020B0604020202020204" pitchFamily="34" charset="0"/>
              </a:rPr>
              <a:t>3 DARDRs (formerly Domestic Homicide Reviews) are nearing completion from the previous year and presented to the CSP. </a:t>
            </a:r>
            <a:endParaRPr lang="en-GB">
              <a:effectLst/>
              <a:latin typeface="Calibri" panose="020F0502020204030204" pitchFamily="34" charset="0"/>
              <a:ea typeface="Calibri" panose="020F0502020204030204" pitchFamily="34" charset="0"/>
            </a:endParaRPr>
          </a:p>
          <a:p>
            <a:pPr marL="742950" indent="-285750">
              <a:lnSpc>
                <a:spcPct val="115000"/>
              </a:lnSpc>
              <a:buFont typeface="Arial" panose="020B0604020202020204" pitchFamily="34" charset="0"/>
              <a:buChar char="•"/>
            </a:pPr>
            <a:r>
              <a:rPr lang="en-GB">
                <a:solidFill>
                  <a:srgbClr val="000000"/>
                </a:solidFill>
                <a:effectLst/>
                <a:latin typeface="Arial" panose="020B0604020202020204" pitchFamily="34" charset="0"/>
                <a:ea typeface="Arial" panose="020B0604020202020204" pitchFamily="34" charset="0"/>
              </a:rPr>
              <a:t>All 3 city residents died by suicide having experienced domestic abuse. </a:t>
            </a:r>
            <a:endParaRPr lang="en-GB">
              <a:effectLst/>
              <a:latin typeface="Calibri" panose="020F0502020204030204" pitchFamily="34" charset="0"/>
              <a:ea typeface="Calibri" panose="020F0502020204030204" pitchFamily="34" charset="0"/>
            </a:endParaRPr>
          </a:p>
          <a:p>
            <a:pPr>
              <a:buNone/>
            </a:pPr>
            <a:endParaRPr lang="en-GB">
              <a:solidFill>
                <a:srgbClr val="000000"/>
              </a:solidFill>
              <a:effectLst/>
              <a:latin typeface="Arial" panose="020B0604020202020204" pitchFamily="34" charset="0"/>
              <a:ea typeface="Arial" panose="020B0604020202020204" pitchFamily="34" charset="0"/>
            </a:endParaRPr>
          </a:p>
          <a:p>
            <a:pPr>
              <a:buNone/>
            </a:pPr>
            <a:r>
              <a:rPr lang="en-GB">
                <a:solidFill>
                  <a:srgbClr val="000000"/>
                </a:solidFill>
                <a:effectLst/>
                <a:latin typeface="Arial" panose="020B0604020202020204" pitchFamily="34" charset="0"/>
                <a:ea typeface="Arial" panose="020B0604020202020204" pitchFamily="34" charset="0"/>
              </a:rPr>
              <a:t>The DARDRs will be sent to the Home Office Quality Assurance Board and action plans produced for each review monitored by the Cambridge CSP. </a:t>
            </a:r>
            <a:endParaRPr lang="en-GB"/>
          </a:p>
        </p:txBody>
      </p:sp>
      <p:sp>
        <p:nvSpPr>
          <p:cNvPr id="5" name="Action Button: Go Home 4" descr="Button to the content slide.">
            <a:hlinkClick r:id="rId2" action="ppaction://hlinksldjump" highlightClick="1"/>
            <a:extLst>
              <a:ext uri="{FF2B5EF4-FFF2-40B4-BE49-F238E27FC236}">
                <a16:creationId xmlns:a16="http://schemas.microsoft.com/office/drawing/2014/main" id="{8D17233C-9380-AEFF-FF21-AB4C1E3EA40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9655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AD577-082A-3DBD-4A0A-22BA16FA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EAE93-3C0B-5A76-183B-CD736C0EC744}"/>
              </a:ext>
            </a:extLst>
          </p:cNvPr>
          <p:cNvSpPr>
            <a:spLocks noGrp="1"/>
          </p:cNvSpPr>
          <p:nvPr>
            <p:ph type="title"/>
          </p:nvPr>
        </p:nvSpPr>
        <p:spPr>
          <a:xfrm>
            <a:off x="352561" y="225351"/>
            <a:ext cx="9501187" cy="1214438"/>
          </a:xfrm>
        </p:spPr>
        <p:txBody>
          <a:bodyPr/>
          <a:lstStyle/>
          <a:p>
            <a:r>
              <a:rPr lang="en-GB" sz="3200"/>
              <a:t>7.6 Domestic Abuse - What are the CSP doing about Domestic Abuse?</a:t>
            </a:r>
          </a:p>
        </p:txBody>
      </p:sp>
      <p:sp>
        <p:nvSpPr>
          <p:cNvPr id="6" name="TextBox 5">
            <a:extLst>
              <a:ext uri="{FF2B5EF4-FFF2-40B4-BE49-F238E27FC236}">
                <a16:creationId xmlns:a16="http://schemas.microsoft.com/office/drawing/2014/main" id="{CB527C28-8EE2-23D5-999C-CCF27C879AD3}"/>
              </a:ext>
            </a:extLst>
          </p:cNvPr>
          <p:cNvSpPr txBox="1"/>
          <p:nvPr/>
        </p:nvSpPr>
        <p:spPr>
          <a:xfrm>
            <a:off x="167640" y="1548646"/>
            <a:ext cx="11856720" cy="5293757"/>
          </a:xfrm>
          <a:prstGeom prst="rect">
            <a:avLst/>
          </a:prstGeom>
          <a:noFill/>
        </p:spPr>
        <p:txBody>
          <a:bodyPr wrap="square" rtlCol="0">
            <a:spAutoFit/>
          </a:bodyPr>
          <a:lstStyle/>
          <a:p>
            <a:r>
              <a:rPr lang="en-GB" sz="1200" b="1" dirty="0"/>
              <a:t>Work closely with partners                                                                                      </a:t>
            </a:r>
            <a:endParaRPr lang="en-GB" sz="1200" dirty="0"/>
          </a:p>
          <a:p>
            <a:pPr lvl="0"/>
            <a:r>
              <a:rPr lang="en-GB" sz="1200" dirty="0"/>
              <a:t>Cambridge CSP collaborates with the Cambridgeshire &amp; Peterborough Domestic Abuse and Sexual Violence (DASV) Partnership to reduce harm and prevent abuse. </a:t>
            </a:r>
          </a:p>
          <a:p>
            <a:pPr lvl="0"/>
            <a:r>
              <a:rPr lang="en-GB" sz="1200" dirty="0"/>
              <a:t>The CSP contributed to the DASV Strategy 2024–27 and its action plan and is represented on the Countywide DASV Strategic Board, and Domestic Abuse Operations Group (formerly VAWG Operational Group).</a:t>
            </a:r>
          </a:p>
          <a:p>
            <a:pPr lvl="0"/>
            <a:r>
              <a:rPr lang="en-GB" sz="1200" dirty="0"/>
              <a:t>Cambridge CSP submitted a formal response to the County DASV Service restructure consultation, which resulted in reduced IDVA provision due to financial pressures. As of 6 May 2025, the IDVA Service and MARAC have been separated across Cambridgeshire and Peterborough, with reduced referral pathways.</a:t>
            </a:r>
          </a:p>
          <a:p>
            <a:r>
              <a:rPr lang="en-GB" sz="1200" b="1" dirty="0"/>
              <a:t> </a:t>
            </a:r>
            <a:endParaRPr lang="en-GB" sz="1200" dirty="0"/>
          </a:p>
          <a:p>
            <a:r>
              <a:rPr lang="en-GB" sz="1200" b="1" dirty="0"/>
              <a:t>Cambridge City Council</a:t>
            </a:r>
            <a:endParaRPr lang="en-GB" sz="1200" dirty="0"/>
          </a:p>
          <a:p>
            <a:pPr lvl="0"/>
            <a:r>
              <a:rPr lang="en-GB" sz="1200" dirty="0"/>
              <a:t>Specialist Housing Worker role - since January 2022 funded by the Domestic Abuse Act Safer Accommodation Funding until at least 31 March 2026. The role supports those housed in Cambridge City as a result of fleeing domestic abuse, raises awareness among identified groups with low levels of domestic abuse reporting, contributes to the continuous review of the Council’s response, and provision of service, advice, and housing, to those experiencing and fleeing domestic abuse. </a:t>
            </a:r>
          </a:p>
          <a:p>
            <a:pPr lvl="0"/>
            <a:r>
              <a:rPr lang="en-GB" sz="1200" dirty="0"/>
              <a:t>19 cases were supported by the new Specialist Housing Worker (from role commencing 14 July to 30 September)</a:t>
            </a:r>
          </a:p>
          <a:p>
            <a:pPr lvl="0"/>
            <a:r>
              <a:rPr lang="en-GB" sz="1200" dirty="0"/>
              <a:t>140 MARAC (Multi-Agency Risk Assessment Conference) cases were collated for City Homes</a:t>
            </a:r>
          </a:p>
          <a:p>
            <a:pPr lvl="0"/>
            <a:r>
              <a:rPr lang="en-GB" sz="1200" dirty="0"/>
              <a:t>242 Domestic Abuse related homelessness presentations</a:t>
            </a:r>
          </a:p>
          <a:p>
            <a:pPr lvl="0"/>
            <a:r>
              <a:rPr lang="en-GB" sz="1200" dirty="0"/>
              <a:t>Completion of the </a:t>
            </a:r>
            <a:r>
              <a:rPr lang="en-GB" sz="1200" b="1" dirty="0"/>
              <a:t>Sanctuary Schemes survey</a:t>
            </a:r>
            <a:r>
              <a:rPr lang="en-GB" sz="1200" dirty="0"/>
              <a:t> as part of the</a:t>
            </a:r>
            <a:r>
              <a:rPr lang="en-GB" sz="1200" b="1" dirty="0"/>
              <a:t> </a:t>
            </a:r>
            <a:r>
              <a:rPr lang="en-GB" sz="1200" dirty="0"/>
              <a:t>Domestic Abuse Act 2021 Part 4 evaluation (September 2025)   </a:t>
            </a:r>
          </a:p>
          <a:p>
            <a:pPr lvl="0"/>
            <a:r>
              <a:rPr lang="en-GB" sz="1200" b="1" dirty="0"/>
              <a:t>Domestic Abuse Housing Alliance (DAHA) Accreditation </a:t>
            </a:r>
            <a:r>
              <a:rPr lang="en-GB" sz="1200" dirty="0"/>
              <a:t>- successful reaccredited in July 2023, maintaining its status as the first local authority in East Anglia to achieve this national benchmark. The Council continues to work with partner agencies through quarterly meetings and monitoring, ahead of the next reaccreditation in June 2026 - </a:t>
            </a:r>
            <a:r>
              <a:rPr lang="en-GB" sz="1200" u="sng" dirty="0">
                <a:hlinkClick r:id="rId2"/>
              </a:rPr>
              <a:t>https://www.dahalliance.org.uk</a:t>
            </a:r>
            <a:endParaRPr lang="en-GB" sz="1200" dirty="0"/>
          </a:p>
          <a:p>
            <a:pPr lvl="0"/>
            <a:r>
              <a:rPr lang="en-GB" sz="1200" dirty="0"/>
              <a:t>Ongoing work</a:t>
            </a:r>
            <a:r>
              <a:rPr lang="en-GB" sz="1200" b="1" dirty="0"/>
              <a:t> </a:t>
            </a:r>
            <a:r>
              <a:rPr lang="en-GB" sz="1200" dirty="0"/>
              <a:t>as a </a:t>
            </a:r>
            <a:r>
              <a:rPr lang="en-GB" sz="1200" b="1" dirty="0"/>
              <a:t>licensing authority</a:t>
            </a:r>
            <a:r>
              <a:rPr lang="en-GB" sz="1200" dirty="0"/>
              <a:t> with safeguarding, equality, and protection training for all licensed taxi drivers. Attendance at refresher training is required every three years. Raising awareness to the public about the different services and support available. </a:t>
            </a:r>
          </a:p>
          <a:p>
            <a:r>
              <a:rPr lang="en-GB" sz="1200" dirty="0"/>
              <a:t> </a:t>
            </a:r>
          </a:p>
          <a:p>
            <a:r>
              <a:rPr lang="en-GB" sz="1200" b="1" dirty="0"/>
              <a:t>Events and Campaigns</a:t>
            </a:r>
            <a:endParaRPr lang="en-GB" sz="1200" dirty="0"/>
          </a:p>
          <a:p>
            <a:pPr lvl="0"/>
            <a:r>
              <a:rPr lang="en-GB" sz="1200" b="1" dirty="0"/>
              <a:t>Annual Conference (2 December 2024)</a:t>
            </a:r>
            <a:r>
              <a:rPr lang="en-GB" sz="1200" dirty="0"/>
              <a:t>: Held to mark the UN Day for the Elimination of Violence Against Women and the start of 16 Days of Action to 10 December - Human Rights Day, featuring speakers on AI, Trans and Non-Binary victims, Honour-Based Abuse, and the White Ribbon Campaign.</a:t>
            </a:r>
          </a:p>
          <a:p>
            <a:pPr lvl="0"/>
            <a:r>
              <a:rPr lang="en-GB" sz="1200" b="1" dirty="0"/>
              <a:t>Survivors Conference (25 March 2025)</a:t>
            </a:r>
            <a:r>
              <a:rPr lang="en-GB" sz="1200" dirty="0"/>
              <a:t>: Supported by the City Council and led by Cambridge Women’s Aid to ensure survivor voices shape services.</a:t>
            </a:r>
          </a:p>
          <a:p>
            <a:pPr lvl="0"/>
            <a:r>
              <a:rPr lang="en-GB" sz="1200" b="1" dirty="0"/>
              <a:t>White Ribbon Campaign</a:t>
            </a:r>
            <a:r>
              <a:rPr lang="en-GB" sz="1200" dirty="0"/>
              <a:t> status since 2015 reaccredited until March 2027. Activities include public engagement, such as at a Cambridge United Football match during 16 Days of Action (November 2024) </a:t>
            </a:r>
            <a:r>
              <a:rPr lang="en-GB" sz="1200" u="sng" dirty="0">
                <a:hlinkClick r:id="rId3"/>
              </a:rPr>
              <a:t>https://www.whiteribbon.org.uk</a:t>
            </a:r>
            <a:endParaRPr lang="en-GB" sz="1200" dirty="0"/>
          </a:p>
          <a:p>
            <a:endParaRPr lang="en-GB" sz="1400" dirty="0">
              <a:latin typeface="Arial" panose="020B0604020202020204" pitchFamily="34" charset="0"/>
              <a:cs typeface="Arial" panose="020B0604020202020204" pitchFamily="34" charset="0"/>
            </a:endParaRPr>
          </a:p>
        </p:txBody>
      </p:sp>
      <p:sp>
        <p:nvSpPr>
          <p:cNvPr id="4" name="Action Button: Go Home 3" descr="Button to the content slide.">
            <a:hlinkClick r:id="rId4" action="ppaction://hlinksldjump" highlightClick="1"/>
            <a:extLst>
              <a:ext uri="{FF2B5EF4-FFF2-40B4-BE49-F238E27FC236}">
                <a16:creationId xmlns:a16="http://schemas.microsoft.com/office/drawing/2014/main" id="{C93B3AA8-93D8-DFFE-C170-8EC654199F5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934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30AB-E1BE-3403-D727-387AD4568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02B4D-DEBB-AD2D-FC43-992E7F5093F0}"/>
              </a:ext>
            </a:extLst>
          </p:cNvPr>
          <p:cNvSpPr>
            <a:spLocks noGrp="1"/>
          </p:cNvSpPr>
          <p:nvPr>
            <p:ph type="title"/>
          </p:nvPr>
        </p:nvSpPr>
        <p:spPr/>
        <p:txBody>
          <a:bodyPr/>
          <a:lstStyle/>
          <a:p>
            <a:r>
              <a:rPr lang="en-GB" dirty="0"/>
              <a:t>Contents</a:t>
            </a:r>
            <a:endParaRPr lang="en-GB" dirty="0">
              <a:solidFill>
                <a:srgbClr val="FF0000"/>
              </a:solidFill>
            </a:endParaRPr>
          </a:p>
        </p:txBody>
      </p:sp>
      <p:sp>
        <p:nvSpPr>
          <p:cNvPr id="3" name="Content Placeholder 2">
            <a:extLst>
              <a:ext uri="{FF2B5EF4-FFF2-40B4-BE49-F238E27FC236}">
                <a16:creationId xmlns:a16="http://schemas.microsoft.com/office/drawing/2014/main" id="{AF7C6502-D523-94F3-5D7D-90DF3CA5E9C0}"/>
              </a:ext>
            </a:extLst>
          </p:cNvPr>
          <p:cNvSpPr>
            <a:spLocks noGrp="1"/>
          </p:cNvSpPr>
          <p:nvPr>
            <p:ph idx="1"/>
          </p:nvPr>
        </p:nvSpPr>
        <p:spPr>
          <a:xfrm>
            <a:off x="633413" y="1779812"/>
            <a:ext cx="4493391" cy="4601937"/>
          </a:xfrm>
        </p:spPr>
        <p:txBody>
          <a:bodyPr/>
          <a:lstStyle/>
          <a:p>
            <a:pPr marL="514350" indent="-514350">
              <a:buAutoNum type="arabicPeriod"/>
            </a:pPr>
            <a:r>
              <a:rPr lang="en-GB" sz="2400" dirty="0"/>
              <a:t>Purpose</a:t>
            </a:r>
          </a:p>
          <a:p>
            <a:pPr marL="514350" indent="-514350">
              <a:buAutoNum type="arabicPeriod"/>
            </a:pPr>
            <a:r>
              <a:rPr lang="en-GB" sz="2400" dirty="0"/>
              <a:t>Executive Summary</a:t>
            </a:r>
          </a:p>
          <a:p>
            <a:pPr marL="514350" indent="-514350">
              <a:buAutoNum type="arabicPeriod"/>
            </a:pPr>
            <a:r>
              <a:rPr lang="en-GB" sz="2400" dirty="0"/>
              <a:t>CSP Priorities</a:t>
            </a:r>
          </a:p>
          <a:p>
            <a:pPr marL="514350" indent="-514350">
              <a:buAutoNum type="arabicPeriod"/>
            </a:pPr>
            <a:r>
              <a:rPr lang="en-GB" sz="2400" dirty="0"/>
              <a:t>Statutory Duties</a:t>
            </a:r>
          </a:p>
          <a:p>
            <a:pPr marL="514350" indent="-514350">
              <a:buAutoNum type="arabicPeriod"/>
            </a:pPr>
            <a:r>
              <a:rPr lang="en-GB" sz="2400" dirty="0"/>
              <a:t>Comparison to last year</a:t>
            </a:r>
          </a:p>
          <a:p>
            <a:pPr marL="514350" indent="-514350">
              <a:buAutoNum type="arabicPeriod"/>
            </a:pPr>
            <a:r>
              <a:rPr lang="en-GB" sz="2400" dirty="0"/>
              <a:t>Introduction</a:t>
            </a:r>
          </a:p>
          <a:p>
            <a:pPr marL="514350" indent="-514350">
              <a:buAutoNum type="arabicPeriod"/>
            </a:pPr>
            <a:r>
              <a:rPr lang="en-GB" sz="2400" b="1" dirty="0"/>
              <a:t>Analysis</a:t>
            </a:r>
            <a:r>
              <a:rPr lang="en-GB" sz="2400" dirty="0"/>
              <a:t> </a:t>
            </a:r>
          </a:p>
          <a:p>
            <a:pPr marL="514350" indent="-514350">
              <a:buAutoNum type="arabicPeriod"/>
            </a:pPr>
            <a:r>
              <a:rPr lang="en-GB" sz="2400" dirty="0"/>
              <a:t>Appendix – CSP OPCC Activity review</a:t>
            </a:r>
          </a:p>
          <a:p>
            <a:pPr marL="514350" indent="-514350">
              <a:buAutoNum type="arabicPeriod"/>
            </a:pPr>
            <a:r>
              <a:rPr lang="en-GB" sz="2400" dirty="0"/>
              <a:t>Relevant Links</a:t>
            </a:r>
          </a:p>
        </p:txBody>
      </p:sp>
      <p:sp>
        <p:nvSpPr>
          <p:cNvPr id="4" name="Content Placeholder 2">
            <a:extLst>
              <a:ext uri="{FF2B5EF4-FFF2-40B4-BE49-F238E27FC236}">
                <a16:creationId xmlns:a16="http://schemas.microsoft.com/office/drawing/2014/main" id="{8633AD28-EEEA-3651-EEAD-01EB53B5E568}"/>
              </a:ext>
            </a:extLst>
          </p:cNvPr>
          <p:cNvSpPr txBox="1">
            <a:spLocks/>
          </p:cNvSpPr>
          <p:nvPr/>
        </p:nvSpPr>
        <p:spPr bwMode="auto">
          <a:xfrm>
            <a:off x="5222240" y="679359"/>
            <a:ext cx="5630817" cy="599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7.1. </a:t>
            </a:r>
            <a:r>
              <a:rPr lang="en-GB" sz="1800" dirty="0">
                <a:hlinkClick r:id="rId2" action="ppaction://hlinksldjump"/>
              </a:rPr>
              <a:t>Crime Overview</a:t>
            </a:r>
            <a:endParaRPr lang="en-GB" sz="1800" dirty="0"/>
          </a:p>
          <a:p>
            <a:pPr marL="0" indent="0">
              <a:buNone/>
            </a:pPr>
            <a:r>
              <a:rPr lang="en-GB" sz="1800" dirty="0"/>
              <a:t>7.2. </a:t>
            </a:r>
            <a:r>
              <a:rPr lang="en-GB" sz="1800" dirty="0">
                <a:hlinkClick r:id="rId3" action="ppaction://hlinksldjump"/>
              </a:rPr>
              <a:t>Commercial Loss</a:t>
            </a:r>
            <a:endParaRPr lang="en-GB" sz="1800" dirty="0"/>
          </a:p>
          <a:p>
            <a:pPr marL="0" indent="0">
              <a:buNone/>
            </a:pPr>
            <a:r>
              <a:rPr lang="en-GB" sz="1800" dirty="0"/>
              <a:t>7.3. </a:t>
            </a:r>
            <a:r>
              <a:rPr lang="en-GB" sz="1800" dirty="0">
                <a:hlinkClick r:id="rId4" action="ppaction://hlinksldjump"/>
              </a:rPr>
              <a:t>Shoplifting</a:t>
            </a:r>
            <a:endParaRPr lang="en-GB" sz="1800" dirty="0"/>
          </a:p>
          <a:p>
            <a:pPr marL="0" indent="0">
              <a:buNone/>
            </a:pPr>
            <a:r>
              <a:rPr lang="en-GB" sz="1800" dirty="0"/>
              <a:t>7.4. </a:t>
            </a:r>
            <a:r>
              <a:rPr lang="en-GB" sz="1800" dirty="0">
                <a:hlinkClick r:id="rId5" action="ppaction://hlinksldjump"/>
              </a:rPr>
              <a:t>Violence Against the Person</a:t>
            </a:r>
            <a:endParaRPr lang="en-GB" sz="1800" dirty="0"/>
          </a:p>
          <a:p>
            <a:pPr marL="0" indent="0">
              <a:buNone/>
            </a:pPr>
            <a:r>
              <a:rPr lang="en-GB" sz="1800" dirty="0"/>
              <a:t>7.5. </a:t>
            </a:r>
            <a:r>
              <a:rPr lang="en-GB" sz="1800" dirty="0">
                <a:hlinkClick r:id="rId6" action="ppaction://hlinksldjump"/>
              </a:rPr>
              <a:t>Sexual Offences</a:t>
            </a:r>
            <a:endParaRPr lang="en-GB" sz="1800" dirty="0"/>
          </a:p>
          <a:p>
            <a:pPr marL="0" indent="0">
              <a:buNone/>
            </a:pPr>
            <a:r>
              <a:rPr lang="en-GB" sz="1800" dirty="0"/>
              <a:t>7.6. </a:t>
            </a:r>
            <a:r>
              <a:rPr lang="en-GB" sz="1800" dirty="0">
                <a:hlinkClick r:id="rId7" action="ppaction://hlinksldjump"/>
              </a:rPr>
              <a:t>Domestic Abuse</a:t>
            </a:r>
            <a:endParaRPr lang="en-GB" sz="1800" dirty="0"/>
          </a:p>
          <a:p>
            <a:pPr marL="0" indent="0">
              <a:buNone/>
            </a:pPr>
            <a:r>
              <a:rPr lang="en-GB" sz="1800" dirty="0"/>
              <a:t>7.7. </a:t>
            </a:r>
            <a:r>
              <a:rPr lang="en-GB" sz="1800" dirty="0">
                <a:hlinkClick r:id="rId8" action="ppaction://hlinksldjump"/>
              </a:rPr>
              <a:t>Modern Slavery</a:t>
            </a:r>
            <a:endParaRPr lang="en-GB" sz="1800" dirty="0"/>
          </a:p>
          <a:p>
            <a:pPr marL="0" indent="0">
              <a:buNone/>
            </a:pPr>
            <a:r>
              <a:rPr lang="en-GB" sz="1800" dirty="0"/>
              <a:t>7.8. </a:t>
            </a:r>
            <a:r>
              <a:rPr lang="en-GB" sz="1800" dirty="0">
                <a:hlinkClick r:id="rId9" action="ppaction://hlinksldjump"/>
              </a:rPr>
              <a:t>County Lines</a:t>
            </a:r>
            <a:endParaRPr lang="en-GB" sz="1800" dirty="0"/>
          </a:p>
          <a:p>
            <a:pPr marL="0" indent="0">
              <a:buNone/>
            </a:pPr>
            <a:r>
              <a:rPr lang="en-GB" sz="1800" dirty="0"/>
              <a:t>7.9. </a:t>
            </a:r>
            <a:r>
              <a:rPr lang="en-GB" sz="1800" dirty="0">
                <a:hlinkClick r:id="rId10" action="ppaction://hlinksldjump"/>
              </a:rPr>
              <a:t>CSE</a:t>
            </a:r>
            <a:endParaRPr lang="en-GB" sz="1800" dirty="0"/>
          </a:p>
          <a:p>
            <a:pPr marL="0" indent="0">
              <a:buNone/>
            </a:pPr>
            <a:r>
              <a:rPr lang="en-GB" sz="1800" dirty="0"/>
              <a:t>7.10. </a:t>
            </a:r>
            <a:r>
              <a:rPr lang="en-GB" sz="1800" dirty="0">
                <a:hlinkClick r:id="rId11" action="ppaction://hlinksldjump"/>
              </a:rPr>
              <a:t>Drug Offences</a:t>
            </a:r>
            <a:endParaRPr lang="en-GB" sz="1800" dirty="0"/>
          </a:p>
          <a:p>
            <a:pPr marL="0" indent="0">
              <a:buNone/>
            </a:pPr>
            <a:r>
              <a:rPr lang="en-GB" sz="1800" dirty="0"/>
              <a:t>7.11. </a:t>
            </a:r>
            <a:r>
              <a:rPr lang="en-GB" sz="1800" dirty="0">
                <a:hlinkClick r:id="rId12" action="ppaction://hlinksldjump"/>
              </a:rPr>
              <a:t>ASB</a:t>
            </a:r>
            <a:endParaRPr lang="en-GB" sz="1800" dirty="0"/>
          </a:p>
          <a:p>
            <a:pPr marL="0" indent="0">
              <a:buNone/>
            </a:pPr>
            <a:r>
              <a:rPr lang="en-GB" sz="1800" dirty="0"/>
              <a:t>7.12. </a:t>
            </a:r>
            <a:r>
              <a:rPr lang="en-GB" sz="1800" dirty="0">
                <a:hlinkClick r:id="rId13" action="ppaction://hlinksldjump"/>
              </a:rPr>
              <a:t>Deliberate Fires</a:t>
            </a:r>
            <a:endParaRPr lang="en-GB" sz="1800" dirty="0"/>
          </a:p>
          <a:p>
            <a:pPr marL="0" indent="0">
              <a:buNone/>
            </a:pPr>
            <a:r>
              <a:rPr lang="en-GB" sz="1800" dirty="0"/>
              <a:t>7.13. </a:t>
            </a:r>
            <a:r>
              <a:rPr lang="en-GB" sz="1800" dirty="0">
                <a:hlinkClick r:id="rId14" action="ppaction://hlinksldjump"/>
              </a:rPr>
              <a:t>Probation</a:t>
            </a:r>
            <a:endParaRPr lang="en-GB" sz="1800" dirty="0"/>
          </a:p>
          <a:p>
            <a:pPr marL="0" indent="0">
              <a:buNone/>
            </a:pPr>
            <a:r>
              <a:rPr lang="en-GB" sz="1800" dirty="0"/>
              <a:t>7.14. </a:t>
            </a:r>
            <a:r>
              <a:rPr lang="en-GB" sz="1800" dirty="0">
                <a:hlinkClick r:id="rId15" action="ppaction://hlinksldjump"/>
              </a:rPr>
              <a:t>Youth Justice Service</a:t>
            </a:r>
            <a:endParaRPr lang="en-GB" sz="1800" dirty="0"/>
          </a:p>
          <a:p>
            <a:pPr marL="0" indent="0">
              <a:buNone/>
            </a:pPr>
            <a:r>
              <a:rPr lang="en-GB" sz="1800" dirty="0"/>
              <a:t>7.15. </a:t>
            </a:r>
            <a:r>
              <a:rPr lang="en-GB" sz="1800" dirty="0">
                <a:hlinkClick r:id="rId16" action="ppaction://hlinksldjump"/>
              </a:rPr>
              <a:t>Offence types which saw no notable change</a:t>
            </a:r>
            <a:endParaRPr lang="en-GB" sz="1800" dirty="0"/>
          </a:p>
          <a:p>
            <a:pPr marL="0" indent="0">
              <a:buNone/>
            </a:pPr>
            <a:r>
              <a:rPr lang="en-GB" sz="1800" dirty="0"/>
              <a:t>7.16. </a:t>
            </a:r>
            <a:r>
              <a:rPr lang="en-GB" sz="1800" dirty="0">
                <a:hlinkClick r:id="rId17" action="ppaction://hlinksldjump"/>
              </a:rPr>
              <a:t>Geographic Analysis</a:t>
            </a:r>
            <a:endParaRPr lang="en-GB" sz="1800" dirty="0"/>
          </a:p>
          <a:p>
            <a:pPr marL="0" indent="0">
              <a:buNone/>
            </a:pPr>
            <a:endParaRPr lang="en-GB" dirty="0"/>
          </a:p>
          <a:p>
            <a:pPr marL="0" indent="0">
              <a:buNone/>
            </a:pPr>
            <a:endParaRPr lang="en-GB" dirty="0"/>
          </a:p>
          <a:p>
            <a:pPr marL="0" indent="0">
              <a:buNone/>
            </a:pPr>
            <a:endParaRPr lang="en-GB" dirty="0"/>
          </a:p>
        </p:txBody>
      </p:sp>
      <p:sp>
        <p:nvSpPr>
          <p:cNvPr id="6" name="TextBox 5">
            <a:extLst>
              <a:ext uri="{FF2B5EF4-FFF2-40B4-BE49-F238E27FC236}">
                <a16:creationId xmlns:a16="http://schemas.microsoft.com/office/drawing/2014/main" id="{193638F4-C98B-3D86-DA73-98158768E1CF}"/>
              </a:ext>
              <a:ext uri="{C183D7F6-B498-43B3-948B-1728B52AA6E4}">
                <adec:decorative xmlns:adec="http://schemas.microsoft.com/office/drawing/2017/decorative" val="0"/>
              </a:ext>
            </a:extLst>
          </p:cNvPr>
          <p:cNvSpPr txBox="1"/>
          <p:nvPr/>
        </p:nvSpPr>
        <p:spPr>
          <a:xfrm>
            <a:off x="9329057" y="2001831"/>
            <a:ext cx="2663158" cy="2246769"/>
          </a:xfrm>
          <a:prstGeom prst="rect">
            <a:avLst/>
          </a:prstGeom>
          <a:solidFill>
            <a:schemeClr val="bg1"/>
          </a:solidFill>
          <a:ln>
            <a:solidFill>
              <a:schemeClr val="tx2"/>
            </a:solidFill>
          </a:ln>
        </p:spPr>
        <p:txBody>
          <a:bodyPr wrap="square" rtlCol="0">
            <a:spAutoFit/>
          </a:bodyPr>
          <a:lstStyle/>
          <a:p>
            <a:r>
              <a:rPr lang="en-GB" sz="1400" b="1" dirty="0"/>
              <a:t>Instructions on navigation:</a:t>
            </a:r>
          </a:p>
          <a:p>
            <a:endParaRPr lang="en-GB" sz="1400" dirty="0"/>
          </a:p>
          <a:p>
            <a:r>
              <a:rPr lang="en-GB" sz="1400" dirty="0"/>
              <a:t>1. Use PowerPoint desktop</a:t>
            </a:r>
          </a:p>
          <a:p>
            <a:endParaRPr lang="en-GB" sz="1400" dirty="0"/>
          </a:p>
          <a:p>
            <a:r>
              <a:rPr lang="en-GB" sz="1400" dirty="0"/>
              <a:t>2. Hold Ctrl and Click with mouse</a:t>
            </a:r>
          </a:p>
          <a:p>
            <a:pPr marL="171450" indent="-171450">
              <a:buFont typeface="Arial" panose="020B0604020202020204" pitchFamily="34" charset="0"/>
              <a:buChar char="•"/>
            </a:pPr>
            <a:r>
              <a:rPr lang="en-GB" sz="1400" dirty="0"/>
              <a:t>on the links to the left or.. </a:t>
            </a:r>
          </a:p>
          <a:p>
            <a:pPr marL="171450" indent="-171450">
              <a:buFont typeface="Arial" panose="020B0604020202020204" pitchFamily="34" charset="0"/>
              <a:buChar char="•"/>
            </a:pPr>
            <a:r>
              <a:rPr lang="en-GB" sz="1400" dirty="0"/>
              <a:t>the blue Home icon in the upper right to return to Contents</a:t>
            </a:r>
          </a:p>
        </p:txBody>
      </p:sp>
      <p:sp>
        <p:nvSpPr>
          <p:cNvPr id="8" name="Action Button: Go Home 7" descr="Button to the content slide.">
            <a:hlinkClick r:id="rId18" action="ppaction://hlinksldjump" highlightClick="1"/>
            <a:extLst>
              <a:ext uri="{FF2B5EF4-FFF2-40B4-BE49-F238E27FC236}">
                <a16:creationId xmlns:a16="http://schemas.microsoft.com/office/drawing/2014/main" id="{50D1BE5D-30ED-F9DD-272C-FC94468C667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0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FC9-5B50-C4A3-5B1C-D0D84BD5F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B1649-06CA-A022-8C9B-C4E7ACD0142C}"/>
              </a:ext>
            </a:extLst>
          </p:cNvPr>
          <p:cNvSpPr>
            <a:spLocks noGrp="1"/>
          </p:cNvSpPr>
          <p:nvPr>
            <p:ph type="title"/>
          </p:nvPr>
        </p:nvSpPr>
        <p:spPr/>
        <p:txBody>
          <a:bodyPr/>
          <a:lstStyle/>
          <a:p>
            <a:r>
              <a:rPr lang="en-GB"/>
              <a:t>7.7 Modern Slavery</a:t>
            </a:r>
          </a:p>
        </p:txBody>
      </p:sp>
      <p:sp>
        <p:nvSpPr>
          <p:cNvPr id="17" name="TextBox 16">
            <a:extLst>
              <a:ext uri="{FF2B5EF4-FFF2-40B4-BE49-F238E27FC236}">
                <a16:creationId xmlns:a16="http://schemas.microsoft.com/office/drawing/2014/main" id="{173D1455-4B73-1495-F646-DEEC7B196649}"/>
              </a:ext>
            </a:extLst>
          </p:cNvPr>
          <p:cNvSpPr txBox="1"/>
          <p:nvPr/>
        </p:nvSpPr>
        <p:spPr>
          <a:xfrm>
            <a:off x="174172" y="1887033"/>
            <a:ext cx="11843656" cy="3695884"/>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The latest National Crime Agency (NCA) Strategic Assessment for 2024 highlighted issues that are influencing risk of exploitation, which local CSPs should be alert to:</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An increase in labour exploitation in the UK may be linked to ongoing workforce shortages in some sectors. Labour exploitation is most likely to occur in sectors with lower pay, and informal or insecure working arrangements (NCA, 2024).</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A higher number of referrals in the first quarter of 2023 was likely linked to the high number of small boats arrivals in 2022, with irregular migrants being vulnerable to exploitation in the UK.</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Changes to the NRM reporting criteria likely impacted the number of referrals being made and could be linked to a comparatively low number recorded in quarter 2 of 2023.</a:t>
            </a:r>
          </a:p>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The CSP should also be aware that changes in 2024 mean that there are now fewer options for Ukrainian refugees wanting to flee to the UK. Refugees who are able to enter the UK on fraudulent VISA applications (i.e. without a legitimate sponsor) may be at risk of exploitation.</a:t>
            </a:r>
          </a:p>
        </p:txBody>
      </p:sp>
      <p:sp>
        <p:nvSpPr>
          <p:cNvPr id="4" name="Action Button: Go Home 3" descr="Button to the content slide.">
            <a:hlinkClick r:id="rId3" action="ppaction://hlinksldjump" highlightClick="1"/>
            <a:extLst>
              <a:ext uri="{FF2B5EF4-FFF2-40B4-BE49-F238E27FC236}">
                <a16:creationId xmlns:a16="http://schemas.microsoft.com/office/drawing/2014/main" id="{391AA543-F5B2-3EA0-4E48-6F909DA0345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447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A240-1776-44A6-9D57-1A569220B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F3B50-641D-7C08-BC17-919E237CABCB}"/>
              </a:ext>
            </a:extLst>
          </p:cNvPr>
          <p:cNvSpPr>
            <a:spLocks noGrp="1"/>
          </p:cNvSpPr>
          <p:nvPr>
            <p:ph type="title"/>
          </p:nvPr>
        </p:nvSpPr>
        <p:spPr/>
        <p:txBody>
          <a:bodyPr/>
          <a:lstStyle/>
          <a:p>
            <a:r>
              <a:rPr lang="en-GB"/>
              <a:t>7.7 Modern Slavery</a:t>
            </a:r>
          </a:p>
        </p:txBody>
      </p:sp>
      <p:sp>
        <p:nvSpPr>
          <p:cNvPr id="17" name="TextBox 16">
            <a:extLst>
              <a:ext uri="{FF2B5EF4-FFF2-40B4-BE49-F238E27FC236}">
                <a16:creationId xmlns:a16="http://schemas.microsoft.com/office/drawing/2014/main" id="{53885F4C-CF94-20DE-CDB8-B8C23C8E4594}"/>
              </a:ext>
            </a:extLst>
          </p:cNvPr>
          <p:cNvSpPr txBox="1"/>
          <p:nvPr/>
        </p:nvSpPr>
        <p:spPr>
          <a:xfrm>
            <a:off x="174172" y="1358179"/>
            <a:ext cx="11843656" cy="5084982"/>
          </a:xfrm>
          <a:prstGeom prst="rect">
            <a:avLst/>
          </a:prstGeom>
          <a:noFill/>
        </p:spPr>
        <p:txBody>
          <a:bodyPr wrap="square">
            <a:spAutoFit/>
          </a:bodyPr>
          <a:lstStyle/>
          <a:p>
            <a:pPr>
              <a:lnSpc>
                <a:spcPct val="115000"/>
              </a:lnSpc>
              <a:spcAft>
                <a:spcPts val="10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Whilst district level data is not available, data is available on the NRM referrals made where Cambridgeshire Constabulary was the first responder. The Cambridgeshire Constabulary police force area covers both Cambridgeshire and Peterborough. The latest end of year summary available is for 2024. </a:t>
            </a:r>
          </a:p>
          <a:p>
            <a:pPr marL="285750" indent="-285750">
              <a:lnSpc>
                <a:spcPct val="115000"/>
              </a:lnSpc>
              <a:spcAft>
                <a:spcPts val="10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Of the 63 NRM referrals made by Cambridgeshire Constabulary in 2024, more than three quarters were males, accounting for 76% of referrals</a:t>
            </a:r>
            <a:r>
              <a:rPr lang="en-GB" sz="1600" dirty="0">
                <a:ea typeface="Calibri" panose="020F0502020204030204" pitchFamily="34" charset="0"/>
                <a:cs typeface="Arial" panose="020B0604020202020204" pitchFamily="34" charset="0"/>
              </a:rPr>
              <a:t>. This is </a:t>
            </a:r>
            <a:r>
              <a:rPr lang="en-GB" sz="1600" dirty="0">
                <a:effectLst/>
                <a:latin typeface="Arial" panose="020B0604020202020204" pitchFamily="34" charset="0"/>
                <a:ea typeface="Calibri" panose="020F0502020204030204" pitchFamily="34" charset="0"/>
                <a:cs typeface="Arial" panose="020B0604020202020204" pitchFamily="34" charset="0"/>
              </a:rPr>
              <a:t>a similar proportion to what was recorded in 2023 (77%).  </a:t>
            </a:r>
          </a:p>
          <a:p>
            <a:pPr marL="285750" lvl="0" indent="-285750">
              <a:lnSpc>
                <a:spcPct val="115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When looking at ages (at time of referral), 65% were adults (18 and over). Adult males accounted for almost half of the total referrals (48%).</a:t>
            </a:r>
          </a:p>
          <a:p>
            <a:pPr marL="285750" lvl="0" indent="-285750">
              <a:lnSpc>
                <a:spcPct val="115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Almost half of referrals were from the UK (54%). The next most common nationalities were Albanian (8%) and Vietnamese (8%).</a:t>
            </a:r>
          </a:p>
          <a:p>
            <a:pPr marL="285750" lvl="0" indent="-285750">
              <a:lnSpc>
                <a:spcPct val="115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The most common exploitation type was “criminal exploitation” (56%).</a:t>
            </a:r>
          </a:p>
          <a:p>
            <a:pPr marL="285750" lvl="0" indent="-285750">
              <a:lnSpc>
                <a:spcPct val="115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The next most common exploitation type was “labour and criminal exploitation” (16%).</a:t>
            </a:r>
          </a:p>
          <a:p>
            <a:pPr>
              <a:lnSpc>
                <a:spcPct val="115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Of the 63 referrals where Cambridgeshire Constabulary were first responders, 89% were investigated by Cambridgeshire Constabulary. </a:t>
            </a:r>
            <a:r>
              <a:rPr lang="en-GB" sz="1600" dirty="0">
                <a:ea typeface="Calibri" panose="020F0502020204030204" pitchFamily="34" charset="0"/>
                <a:cs typeface="Arial" panose="020B0604020202020204" pitchFamily="34" charset="0"/>
              </a:rPr>
              <a:t>T</a:t>
            </a:r>
            <a:r>
              <a:rPr lang="en-GB" sz="1600" dirty="0">
                <a:effectLst/>
                <a:latin typeface="Arial" panose="020B0604020202020204" pitchFamily="34" charset="0"/>
                <a:ea typeface="Calibri" panose="020F0502020204030204" pitchFamily="34" charset="0"/>
                <a:cs typeface="Arial" panose="020B0604020202020204" pitchFamily="34" charset="0"/>
              </a:rPr>
              <a:t>his is 56 referrals. In total, Cambridgeshire Constabulary investigated 159 referrals; in 2024, there were no referrals from Fenland District Council in this year.</a:t>
            </a:r>
          </a:p>
          <a:p>
            <a:pPr>
              <a:lnSpc>
                <a:spcPct val="115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(Home Office, 2025a; Home Office, 2025b).</a:t>
            </a:r>
          </a:p>
        </p:txBody>
      </p:sp>
      <p:sp>
        <p:nvSpPr>
          <p:cNvPr id="4" name="Action Button: Go Home 3" descr="Button to the content slide.">
            <a:hlinkClick r:id="rId3" action="ppaction://hlinksldjump" highlightClick="1"/>
            <a:extLst>
              <a:ext uri="{FF2B5EF4-FFF2-40B4-BE49-F238E27FC236}">
                <a16:creationId xmlns:a16="http://schemas.microsoft.com/office/drawing/2014/main" id="{0E0B7BBB-CCA2-EA15-18CD-FD770410B5A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25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3606-17FA-876A-539E-0D40F7451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604D0-B41A-40DE-A86C-F0D6E94E8F57}"/>
              </a:ext>
            </a:extLst>
          </p:cNvPr>
          <p:cNvSpPr>
            <a:spLocks noGrp="1"/>
          </p:cNvSpPr>
          <p:nvPr>
            <p:ph type="title"/>
          </p:nvPr>
        </p:nvSpPr>
        <p:spPr/>
        <p:txBody>
          <a:bodyPr/>
          <a:lstStyle/>
          <a:p>
            <a:r>
              <a:rPr lang="en-GB"/>
              <a:t>7.7 Modern Slavery</a:t>
            </a:r>
          </a:p>
        </p:txBody>
      </p:sp>
      <p:sp>
        <p:nvSpPr>
          <p:cNvPr id="5" name="TextBox 4">
            <a:extLst>
              <a:ext uri="{FF2B5EF4-FFF2-40B4-BE49-F238E27FC236}">
                <a16:creationId xmlns:a16="http://schemas.microsoft.com/office/drawing/2014/main" id="{8B1A10CB-214B-155B-F051-FA0C9F8AD225}"/>
              </a:ext>
            </a:extLst>
          </p:cNvPr>
          <p:cNvSpPr txBox="1"/>
          <p:nvPr/>
        </p:nvSpPr>
        <p:spPr>
          <a:xfrm>
            <a:off x="174172" y="1516167"/>
            <a:ext cx="7315199"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10: Police recorded modern slavery offences by district, 2021/22 to 2024/25 (YE September)</a:t>
            </a:r>
            <a:endParaRPr lang="en-GB" sz="2000" b="1">
              <a:solidFill>
                <a:schemeClr val="tx1"/>
              </a:solidFill>
            </a:endParaRPr>
          </a:p>
        </p:txBody>
      </p:sp>
      <p:pic>
        <p:nvPicPr>
          <p:cNvPr id="15" name="Picture 14" descr="Stacked bar chart showing count of Modern Slavery offences across Cambridgeshire districts from 2021/22 to 2024/25.&#10;Notable trends include a peak in South Cambridgeshire offences in 2021/22 and a rise in Huntingdonshire offenses in 2024/25, while Cambridge City offenses remain relatively stable. &#10;The count for Cambridge City are as follows.&#10;2021/22 - 5&#10;2022/23 - 7&#10;2023/24 - 7&#10;2024/25 - 5">
            <a:extLst>
              <a:ext uri="{FF2B5EF4-FFF2-40B4-BE49-F238E27FC236}">
                <a16:creationId xmlns:a16="http://schemas.microsoft.com/office/drawing/2014/main" id="{6DDA1C8E-B91B-FCFF-F979-EACE43FD7A21}"/>
              </a:ext>
            </a:extLst>
          </p:cNvPr>
          <p:cNvPicPr>
            <a:picLocks noChangeAspect="1"/>
          </p:cNvPicPr>
          <p:nvPr/>
        </p:nvPicPr>
        <p:blipFill>
          <a:blip r:embed="rId3"/>
          <a:stretch>
            <a:fillRect/>
          </a:stretch>
        </p:blipFill>
        <p:spPr>
          <a:xfrm>
            <a:off x="174172" y="2100942"/>
            <a:ext cx="7315199" cy="3620493"/>
          </a:xfrm>
          <a:prstGeom prst="rect">
            <a:avLst/>
          </a:prstGeom>
        </p:spPr>
      </p:pic>
      <p:sp>
        <p:nvSpPr>
          <p:cNvPr id="3" name="TextBox 2">
            <a:extLst>
              <a:ext uri="{FF2B5EF4-FFF2-40B4-BE49-F238E27FC236}">
                <a16:creationId xmlns:a16="http://schemas.microsoft.com/office/drawing/2014/main" id="{62317CAF-2CFF-F23B-0041-9628BC67B3E7}"/>
              </a:ext>
            </a:extLst>
          </p:cNvPr>
          <p:cNvSpPr txBox="1"/>
          <p:nvPr/>
        </p:nvSpPr>
        <p:spPr>
          <a:xfrm>
            <a:off x="7727043" y="2721058"/>
            <a:ext cx="4176485" cy="1815882"/>
          </a:xfrm>
          <a:prstGeom prst="rect">
            <a:avLst/>
          </a:prstGeom>
          <a:noFill/>
        </p:spPr>
        <p:txBody>
          <a:bodyPr wrap="square" rtlCol="0">
            <a:spAutoFit/>
          </a:bodyPr>
          <a:lstStyle/>
          <a:p>
            <a:pPr marL="285750" indent="-285750">
              <a:buFont typeface="Arial" panose="020B0604020202020204" pitchFamily="34" charset="0"/>
              <a:buChar char="•"/>
            </a:pPr>
            <a:r>
              <a:rPr lang="en-GB" sz="1600"/>
              <a:t>The total number of modern slavery offences in Cambridgeshire was the same as 2022/23 at 20 offences. This is a 54% increase on the previous year.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There were 5 modern slavery offences in Cambridge City.</a:t>
            </a:r>
          </a:p>
        </p:txBody>
      </p:sp>
      <p:sp>
        <p:nvSpPr>
          <p:cNvPr id="4" name="TextBox 3">
            <a:extLst>
              <a:ext uri="{FF2B5EF4-FFF2-40B4-BE49-F238E27FC236}">
                <a16:creationId xmlns:a16="http://schemas.microsoft.com/office/drawing/2014/main" id="{A1254379-0358-2705-E2F1-8335730AB08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 CADET.</a:t>
            </a:r>
          </a:p>
        </p:txBody>
      </p:sp>
      <p:sp>
        <p:nvSpPr>
          <p:cNvPr id="7" name="Action Button: Go Home 6" descr="Button to the content slide.">
            <a:hlinkClick r:id="rId4" action="ppaction://hlinksldjump" highlightClick="1"/>
            <a:extLst>
              <a:ext uri="{FF2B5EF4-FFF2-40B4-BE49-F238E27FC236}">
                <a16:creationId xmlns:a16="http://schemas.microsoft.com/office/drawing/2014/main" id="{76BE5087-DAC7-B9F7-67A2-8A0433C5757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6350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69A6-FD93-A473-F0DF-817FCEAAC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54701-D7E0-6DBA-7314-3AD2876D7D52}"/>
              </a:ext>
            </a:extLst>
          </p:cNvPr>
          <p:cNvSpPr>
            <a:spLocks noGrp="1"/>
          </p:cNvSpPr>
          <p:nvPr>
            <p:ph type="title"/>
          </p:nvPr>
        </p:nvSpPr>
        <p:spPr/>
        <p:txBody>
          <a:bodyPr/>
          <a:lstStyle/>
          <a:p>
            <a:r>
              <a:rPr lang="en-GB"/>
              <a:t>7.8 County Lines</a:t>
            </a:r>
          </a:p>
        </p:txBody>
      </p:sp>
      <p:sp>
        <p:nvSpPr>
          <p:cNvPr id="5" name="TextBox 4">
            <a:extLst>
              <a:ext uri="{FF2B5EF4-FFF2-40B4-BE49-F238E27FC236}">
                <a16:creationId xmlns:a16="http://schemas.microsoft.com/office/drawing/2014/main" id="{21386288-08F6-9A38-5A9F-D930ED7D69E1}"/>
              </a:ext>
            </a:extLst>
          </p:cNvPr>
          <p:cNvSpPr txBox="1"/>
          <p:nvPr/>
        </p:nvSpPr>
        <p:spPr>
          <a:xfrm>
            <a:off x="293915" y="1358936"/>
            <a:ext cx="604157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11: Number of NRM referrals flagged nationally as county lines, by age group at exploitation and gender, 2017 to 2024</a:t>
            </a:r>
            <a:endParaRPr lang="en-GB" sz="2000" b="1">
              <a:solidFill>
                <a:schemeClr val="tx1"/>
              </a:solidFill>
            </a:endParaRPr>
          </a:p>
        </p:txBody>
      </p:sp>
      <p:sp>
        <p:nvSpPr>
          <p:cNvPr id="6" name="TextBox 5">
            <a:extLst>
              <a:ext uri="{FF2B5EF4-FFF2-40B4-BE49-F238E27FC236}">
                <a16:creationId xmlns:a16="http://schemas.microsoft.com/office/drawing/2014/main" id="{46862261-C66F-7E2A-85FD-97364BE80467}"/>
              </a:ext>
            </a:extLst>
          </p:cNvPr>
          <p:cNvSpPr txBox="1"/>
          <p:nvPr/>
        </p:nvSpPr>
        <p:spPr>
          <a:xfrm>
            <a:off x="6674984" y="1251857"/>
            <a:ext cx="5408159" cy="5232202"/>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County Lines refers to a model of offending whereby gangs and organised crime groups move drugs into supply areas within the UK via the exploitation of vulnerable individuals. These individuals are recruited and coerced into the drug supply chain (NCA, 2019).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The latest strategic assessment published by the National Crime Agency highlights that a large proportion of British victims of modern slavery are exploited within county lines activity. Across the UK, the NCA suggested that heroine and crack cocaine are the drugs most commonly supplied by county lines (NCA, 2024). </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The NRM referral system flags referrals that relate to county lines. In 2024, nationally, 10% of all referrals received were flagged as county lines. The majority of these referrals were for male children (76%) as shown in Figure 24; this cohort have consistently accounted for the majority of county lines flagged referrals (Home Office, 2025a). </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pic>
        <p:nvPicPr>
          <p:cNvPr id="8" name="Picture 7" descr="A column chart, with columns by age and gender of victim, for each year. Male children account for the largest number of referrals each year, increasing between 2017 and 2022, with a decrease in 2023.">
            <a:extLst>
              <a:ext uri="{FF2B5EF4-FFF2-40B4-BE49-F238E27FC236}">
                <a16:creationId xmlns:a16="http://schemas.microsoft.com/office/drawing/2014/main" id="{C08BC3E9-AA58-91C8-EA13-F1A16688EA2A}"/>
              </a:ext>
            </a:extLst>
          </p:cNvPr>
          <p:cNvPicPr>
            <a:picLocks noChangeAspect="1"/>
          </p:cNvPicPr>
          <p:nvPr/>
        </p:nvPicPr>
        <p:blipFill>
          <a:blip r:embed="rId3"/>
          <a:stretch>
            <a:fillRect/>
          </a:stretch>
        </p:blipFill>
        <p:spPr>
          <a:xfrm>
            <a:off x="293915" y="2175645"/>
            <a:ext cx="6041571" cy="3971461"/>
          </a:xfrm>
          <a:prstGeom prst="rect">
            <a:avLst/>
          </a:prstGeom>
          <a:ln>
            <a:solidFill>
              <a:schemeClr val="tx1">
                <a:lumMod val="50000"/>
                <a:lumOff val="50000"/>
              </a:schemeClr>
            </a:solidFill>
          </a:ln>
        </p:spPr>
      </p:pic>
      <p:sp>
        <p:nvSpPr>
          <p:cNvPr id="3" name="Rectangle 1">
            <a:extLst>
              <a:ext uri="{FF2B5EF4-FFF2-40B4-BE49-F238E27FC236}">
                <a16:creationId xmlns:a16="http://schemas.microsoft.com/office/drawing/2014/main" id="{298D1DD0-18B9-52C2-276A-F0C72DB3D2F6}"/>
              </a:ext>
            </a:extLst>
          </p:cNvPr>
          <p:cNvSpPr>
            <a:spLocks noChangeArrowheads="1"/>
          </p:cNvSpPr>
          <p:nvPr/>
        </p:nvSpPr>
        <p:spPr bwMode="auto">
          <a:xfrm>
            <a:off x="239486" y="6170398"/>
            <a:ext cx="6435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Figure 8 in Modern Slavery end of year summary 2024 report (Home Office, 2025a).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 See technical notes for NRM data in section A.7. NRM referrals.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Action Button: Go Home 6" descr="Button to the content slide.">
            <a:hlinkClick r:id="rId4" action="ppaction://hlinksldjump" highlightClick="1"/>
            <a:extLst>
              <a:ext uri="{FF2B5EF4-FFF2-40B4-BE49-F238E27FC236}">
                <a16:creationId xmlns:a16="http://schemas.microsoft.com/office/drawing/2014/main" id="{79370ED5-5B9C-A65F-F3C9-F66B5B5A0B4B}"/>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703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0154-C50A-1F56-1D9B-4F566E9A0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3EF1D-81ED-18DB-5723-969F28ADB120}"/>
              </a:ext>
            </a:extLst>
          </p:cNvPr>
          <p:cNvSpPr>
            <a:spLocks noGrp="1"/>
          </p:cNvSpPr>
          <p:nvPr>
            <p:ph type="title"/>
          </p:nvPr>
        </p:nvSpPr>
        <p:spPr>
          <a:xfrm>
            <a:off x="317727" y="407136"/>
            <a:ext cx="10515600" cy="1214438"/>
          </a:xfrm>
        </p:spPr>
        <p:txBody>
          <a:bodyPr/>
          <a:lstStyle/>
          <a:p>
            <a:r>
              <a:rPr lang="en-GB"/>
              <a:t>7.9 Child Sexual Exploitation (CSE)</a:t>
            </a:r>
          </a:p>
        </p:txBody>
      </p:sp>
      <p:sp>
        <p:nvSpPr>
          <p:cNvPr id="5" name="TextBox 4">
            <a:extLst>
              <a:ext uri="{FF2B5EF4-FFF2-40B4-BE49-F238E27FC236}">
                <a16:creationId xmlns:a16="http://schemas.microsoft.com/office/drawing/2014/main" id="{7B7C4E27-2147-1683-96EB-9D88E156022A}"/>
              </a:ext>
            </a:extLst>
          </p:cNvPr>
          <p:cNvSpPr txBox="1"/>
          <p:nvPr/>
        </p:nvSpPr>
        <p:spPr>
          <a:xfrm>
            <a:off x="141515" y="1683228"/>
            <a:ext cx="715742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12: Annual trend of police recorded CSE offences in Cambridge City, 2021/22 to 2024/25 (YE September)</a:t>
            </a:r>
            <a:endParaRPr lang="en-GB" sz="2000" b="1">
              <a:solidFill>
                <a:schemeClr val="tx1"/>
              </a:solidFill>
            </a:endParaRPr>
          </a:p>
        </p:txBody>
      </p:sp>
      <p:sp>
        <p:nvSpPr>
          <p:cNvPr id="6" name="TextBox 5">
            <a:extLst>
              <a:ext uri="{FF2B5EF4-FFF2-40B4-BE49-F238E27FC236}">
                <a16:creationId xmlns:a16="http://schemas.microsoft.com/office/drawing/2014/main" id="{2C009547-7DE4-C7CC-9E7C-FBA7B73B4FCB}"/>
              </a:ext>
            </a:extLst>
          </p:cNvPr>
          <p:cNvSpPr txBox="1"/>
          <p:nvPr/>
        </p:nvSpPr>
        <p:spPr>
          <a:xfrm>
            <a:off x="7429500" y="1690688"/>
            <a:ext cx="4620985" cy="4770537"/>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 national report on child sexual abuse and exploitation (CSAE) was released in January 2024 by the Vulnerability Knowledge &amp; Practice Programme. It should be noted that the report flags that figures do not account for underreporting on this crime type, particularly for boys, minority communities, migrant groups, and those with disabilities (Vulnerability Knowledge &amp; Practice Programme, 2024).</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I</a:t>
            </a:r>
            <a:r>
              <a:rPr lang="en-GB" sz="1600">
                <a:latin typeface="Arial" panose="020B0604020202020204" pitchFamily="34" charset="0"/>
                <a:cs typeface="Arial" panose="020B0604020202020204" pitchFamily="34" charset="0"/>
              </a:rPr>
              <a:t>n the last year CSE offences in Cambridge City have decreased by 6% (-3 offences). This is slightly less than the county-wide picture; Cambridgeshire CSE offences decreased by 9% between YE September 2023 and YE September 2024 (-25 offences). </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p:txBody>
      </p:sp>
      <p:pic>
        <p:nvPicPr>
          <p:cNvPr id="4" name="Picture 3" descr="Stacked bar chart showing number of Child Sexual Exploitation offences across the five districts in Cambridgeshire from 2021/22 to 2024/25.&#10;For Cambridge City, counts were as follows:&#10;2021/22 = 72&#10;2022/23 = 67&#10;2023/24 = 54&#10;2024/25 = 51">
            <a:extLst>
              <a:ext uri="{FF2B5EF4-FFF2-40B4-BE49-F238E27FC236}">
                <a16:creationId xmlns:a16="http://schemas.microsoft.com/office/drawing/2014/main" id="{AE857EE8-1EDA-6D04-4825-6FD0CE398663}"/>
              </a:ext>
            </a:extLst>
          </p:cNvPr>
          <p:cNvPicPr>
            <a:picLocks noChangeAspect="1"/>
          </p:cNvPicPr>
          <p:nvPr/>
        </p:nvPicPr>
        <p:blipFill>
          <a:blip r:embed="rId3"/>
          <a:stretch>
            <a:fillRect/>
          </a:stretch>
        </p:blipFill>
        <p:spPr>
          <a:xfrm>
            <a:off x="141515" y="2295985"/>
            <a:ext cx="7157428" cy="3072588"/>
          </a:xfrm>
          <a:prstGeom prst="rect">
            <a:avLst/>
          </a:prstGeom>
        </p:spPr>
      </p:pic>
      <p:sp>
        <p:nvSpPr>
          <p:cNvPr id="3" name="TextBox 2">
            <a:extLst>
              <a:ext uri="{FF2B5EF4-FFF2-40B4-BE49-F238E27FC236}">
                <a16:creationId xmlns:a16="http://schemas.microsoft.com/office/drawing/2014/main" id="{066C157C-8537-2D0C-765A-8930BD5FADD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to the content slide.">
            <a:hlinkClick r:id="rId4" action="ppaction://hlinksldjump" highlightClick="1"/>
            <a:extLst>
              <a:ext uri="{FF2B5EF4-FFF2-40B4-BE49-F238E27FC236}">
                <a16:creationId xmlns:a16="http://schemas.microsoft.com/office/drawing/2014/main" id="{29EAAAE1-0738-BB32-C92C-A3FC83E0829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7966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A6B3-3C3F-01D8-68C9-18541E8196EE}"/>
              </a:ext>
            </a:extLst>
          </p:cNvPr>
          <p:cNvSpPr>
            <a:spLocks noGrp="1"/>
          </p:cNvSpPr>
          <p:nvPr>
            <p:ph type="title"/>
          </p:nvPr>
        </p:nvSpPr>
        <p:spPr/>
        <p:txBody>
          <a:bodyPr/>
          <a:lstStyle/>
          <a:p>
            <a:r>
              <a:rPr lang="en-GB"/>
              <a:t>7.10 Drug Offences</a:t>
            </a:r>
          </a:p>
        </p:txBody>
      </p:sp>
      <p:pic>
        <p:nvPicPr>
          <p:cNvPr id="4" name="Picture 3" descr="Stacked bar chart compares number of drug related offences from 2021/22 to 2024/25, divided into possession and trafficking subgroups. Possession of drugs offences remain relatively stable around 231-253, while trafficking of drugs offences fluctuate, peaking at 174 in 2024/25. The counts are as follows.&#10;Possession of drugs&#10;2021/22 – 253&#10;2022/23 – 231&#10;2023/24 – 239&#10;2024/25 – 242&#10;Trafficking of drugs&#10;2021/22 – 167&#10;2022/23 – 98&#10;2023/24 – 104&#10;2024/25 – 174&#10;Total Drug offences&#10;2021/22 – 420&#10;2022/23 – 329&#10;2023/24 – 343&#10;2024/25 – 416&#10;">
            <a:extLst>
              <a:ext uri="{FF2B5EF4-FFF2-40B4-BE49-F238E27FC236}">
                <a16:creationId xmlns:a16="http://schemas.microsoft.com/office/drawing/2014/main" id="{FED0E51F-3548-32EE-E990-6D37E84BE775}"/>
              </a:ext>
            </a:extLst>
          </p:cNvPr>
          <p:cNvPicPr>
            <a:picLocks noChangeAspect="1"/>
          </p:cNvPicPr>
          <p:nvPr/>
        </p:nvPicPr>
        <p:blipFill>
          <a:blip r:embed="rId3"/>
          <a:stretch>
            <a:fillRect/>
          </a:stretch>
        </p:blipFill>
        <p:spPr>
          <a:xfrm>
            <a:off x="276840" y="2281348"/>
            <a:ext cx="6363580" cy="3350186"/>
          </a:xfrm>
          <a:prstGeom prst="rect">
            <a:avLst/>
          </a:prstGeom>
          <a:noFill/>
          <a:ln>
            <a:noFill/>
          </a:ln>
        </p:spPr>
      </p:pic>
      <p:sp>
        <p:nvSpPr>
          <p:cNvPr id="5" name="TextBox 4">
            <a:extLst>
              <a:ext uri="{FF2B5EF4-FFF2-40B4-BE49-F238E27FC236}">
                <a16:creationId xmlns:a16="http://schemas.microsoft.com/office/drawing/2014/main" id="{8903FE0D-E119-B74E-46B2-3C7ECFC31330}"/>
              </a:ext>
            </a:extLst>
          </p:cNvPr>
          <p:cNvSpPr txBox="1"/>
          <p:nvPr/>
        </p:nvSpPr>
        <p:spPr>
          <a:xfrm>
            <a:off x="276840" y="1659195"/>
            <a:ext cx="6363580"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13: Annual trend in police recorded drug offences in Cambridge City, YE September 2022 to YE September 2025</a:t>
            </a:r>
            <a:endParaRPr lang="en-GB" sz="2000" b="1"/>
          </a:p>
        </p:txBody>
      </p:sp>
      <p:sp>
        <p:nvSpPr>
          <p:cNvPr id="6" name="TextBox 5">
            <a:extLst>
              <a:ext uri="{FF2B5EF4-FFF2-40B4-BE49-F238E27FC236}">
                <a16:creationId xmlns:a16="http://schemas.microsoft.com/office/drawing/2014/main" id="{49D6FC45-6A2E-217B-847A-3DF0EE5BF3DD}"/>
              </a:ext>
            </a:extLst>
          </p:cNvPr>
          <p:cNvSpPr txBox="1"/>
          <p:nvPr/>
        </p:nvSpPr>
        <p:spPr>
          <a:xfrm>
            <a:off x="6912429" y="1690688"/>
            <a:ext cx="5105532" cy="4494130"/>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Drug offences have seen incremental increases since YE September 2023 from 329 to 416 (+26%). These increases have meant that the number of drug offences has reached a similar count to that seen in YE September 2022 (-1%, -4 offences).</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In the last year, drug offences increased by 21% (+73 offences). This increase was primarily driven by ‘trafficking of drugs’</a:t>
            </a:r>
            <a:r>
              <a:rPr lang="en-GB" sz="1600">
                <a:cs typeface="Arial" panose="020B0604020202020204" pitchFamily="34" charset="0"/>
              </a:rPr>
              <a:t>, and</a:t>
            </a:r>
            <a:r>
              <a:rPr lang="en-GB" sz="1600">
                <a:latin typeface="Arial" panose="020B0604020202020204" pitchFamily="34" charset="0"/>
                <a:cs typeface="Arial" panose="020B0604020202020204" pitchFamily="34" charset="0"/>
              </a:rPr>
              <a:t> this subgroup saw a 67% increase in this period (+70 offences).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Nationally, police recorded drug offences saw an 18% increase between YE June 2024 and YE June 2025. Although both possession and trafficking saw increases, this was largely driven by the increase in trafficking offences (+39%) (ONS, 2025).</a:t>
            </a:r>
          </a:p>
          <a:p>
            <a:endParaRPr lang="en-GB" sz="16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CB1720F-103D-1645-5F60-3C40178F7027}"/>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to the content slide.">
            <a:hlinkClick r:id="rId4" action="ppaction://hlinksldjump" highlightClick="1"/>
            <a:extLst>
              <a:ext uri="{FF2B5EF4-FFF2-40B4-BE49-F238E27FC236}">
                <a16:creationId xmlns:a16="http://schemas.microsoft.com/office/drawing/2014/main" id="{D6CCEDCA-464C-A7FD-BF31-D7CD5B811AD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69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06F8-C733-6091-F006-1ECDC20B4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BA2AA-FED5-9168-FA47-2E4F5B843C5F}"/>
              </a:ext>
            </a:extLst>
          </p:cNvPr>
          <p:cNvSpPr>
            <a:spLocks noGrp="1"/>
          </p:cNvSpPr>
          <p:nvPr>
            <p:ph type="title"/>
          </p:nvPr>
        </p:nvSpPr>
        <p:spPr/>
        <p:txBody>
          <a:bodyPr/>
          <a:lstStyle/>
          <a:p>
            <a:r>
              <a:rPr lang="en-GB"/>
              <a:t>7.10 Drug Offences</a:t>
            </a:r>
          </a:p>
        </p:txBody>
      </p:sp>
      <p:sp>
        <p:nvSpPr>
          <p:cNvPr id="4" name="TextBox 3">
            <a:extLst>
              <a:ext uri="{FF2B5EF4-FFF2-40B4-BE49-F238E27FC236}">
                <a16:creationId xmlns:a16="http://schemas.microsoft.com/office/drawing/2014/main" id="{8F4144AC-AD32-EB7D-063F-4A7705815E34}"/>
              </a:ext>
            </a:extLst>
          </p:cNvPr>
          <p:cNvSpPr txBox="1"/>
          <p:nvPr/>
        </p:nvSpPr>
        <p:spPr>
          <a:xfrm>
            <a:off x="307032" y="1997922"/>
            <a:ext cx="838038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Table 7: Rate per 1,000 population of police recorded drug offences, between YE September 2022 and YE September 2025</a:t>
            </a:r>
            <a:endParaRPr lang="en-GB" sz="2000" b="1" dirty="0">
              <a:solidFill>
                <a:schemeClr val="tx1"/>
              </a:solidFill>
            </a:endParaRPr>
          </a:p>
        </p:txBody>
      </p:sp>
      <p:sp>
        <p:nvSpPr>
          <p:cNvPr id="3" name="TextBox 2">
            <a:extLst>
              <a:ext uri="{FF2B5EF4-FFF2-40B4-BE49-F238E27FC236}">
                <a16:creationId xmlns:a16="http://schemas.microsoft.com/office/drawing/2014/main" id="{CF9533C5-B859-D605-84DC-6567BD2ADFA5}"/>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descr="Button to the content slide.">
            <a:hlinkClick r:id="rId2" action="ppaction://hlinksldjump" highlightClick="1"/>
            <a:extLst>
              <a:ext uri="{FF2B5EF4-FFF2-40B4-BE49-F238E27FC236}">
                <a16:creationId xmlns:a16="http://schemas.microsoft.com/office/drawing/2014/main" id="{10B60DB0-686E-53E4-844C-5CF35686294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rug offences crime rates for all districts in Cambridgeshire between 2021/22 and 2024/25.&#10;Rates for Cambridge City across the years:&#10;2021/22 = 2.8&#10;2022/23 = 2.2&#10;2023/24 = 2.3 &#10;Rates in 2024/25 were as follows:&#10;Cambridge = 2.7&#10;East Cambridgeshire = 0.9&#10;Fenland = 1.8&#10;Huntingdonshire = 2.1&#10;South Cambridgeshire = 1.0&#10;Cambridgeshire = 1.8&#10;">
            <a:extLst>
              <a:ext uri="{FF2B5EF4-FFF2-40B4-BE49-F238E27FC236}">
                <a16:creationId xmlns:a16="http://schemas.microsoft.com/office/drawing/2014/main" id="{D7756727-6C05-0E14-4C15-F80E67487B74}"/>
              </a:ext>
            </a:extLst>
          </p:cNvPr>
          <p:cNvPicPr>
            <a:picLocks noChangeAspect="1"/>
          </p:cNvPicPr>
          <p:nvPr/>
        </p:nvPicPr>
        <p:blipFill>
          <a:blip r:embed="rId3"/>
          <a:stretch>
            <a:fillRect/>
          </a:stretch>
        </p:blipFill>
        <p:spPr>
          <a:xfrm>
            <a:off x="307032" y="2687840"/>
            <a:ext cx="8380388" cy="1672715"/>
          </a:xfrm>
          <a:prstGeom prst="rect">
            <a:avLst/>
          </a:prstGeom>
        </p:spPr>
      </p:pic>
      <p:sp>
        <p:nvSpPr>
          <p:cNvPr id="10" name="TextBox 9">
            <a:extLst>
              <a:ext uri="{FF2B5EF4-FFF2-40B4-BE49-F238E27FC236}">
                <a16:creationId xmlns:a16="http://schemas.microsoft.com/office/drawing/2014/main" id="{05876B82-ED58-CB74-F2D5-B209349C9049}"/>
              </a:ext>
            </a:extLst>
          </p:cNvPr>
          <p:cNvSpPr txBox="1"/>
          <p:nvPr/>
        </p:nvSpPr>
        <p:spPr>
          <a:xfrm>
            <a:off x="9170926" y="2292985"/>
            <a:ext cx="2711151" cy="2062103"/>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As seen in Table 7, Cambridge City had the highest rate per 1,000 population in the YE September 2025 (2.7). This was higher than the rate per 1,000 for Cambridgeshire (1.8). </a:t>
            </a:r>
          </a:p>
        </p:txBody>
      </p:sp>
    </p:spTree>
    <p:extLst>
      <p:ext uri="{BB962C8B-B14F-4D97-AF65-F5344CB8AC3E}">
        <p14:creationId xmlns:p14="http://schemas.microsoft.com/office/powerpoint/2010/main" val="2763742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49B-FC58-4186-5229-4C2287E350B7}"/>
              </a:ext>
            </a:extLst>
          </p:cNvPr>
          <p:cNvSpPr>
            <a:spLocks noGrp="1"/>
          </p:cNvSpPr>
          <p:nvPr>
            <p:ph type="title"/>
          </p:nvPr>
        </p:nvSpPr>
        <p:spPr>
          <a:xfrm>
            <a:off x="633413" y="476250"/>
            <a:ext cx="10515600" cy="808239"/>
          </a:xfrm>
        </p:spPr>
        <p:txBody>
          <a:bodyPr/>
          <a:lstStyle/>
          <a:p>
            <a:r>
              <a:rPr lang="en-GB" sz="3200"/>
              <a:t>7.10 Drug Offences - Trafficking of Drug Offences</a:t>
            </a:r>
          </a:p>
        </p:txBody>
      </p:sp>
      <p:sp>
        <p:nvSpPr>
          <p:cNvPr id="8" name="TextBox 7">
            <a:extLst>
              <a:ext uri="{FF2B5EF4-FFF2-40B4-BE49-F238E27FC236}">
                <a16:creationId xmlns:a16="http://schemas.microsoft.com/office/drawing/2014/main" id="{A588C7EE-43BD-A5EF-517B-09F4D70C2309}"/>
              </a:ext>
            </a:extLst>
          </p:cNvPr>
          <p:cNvSpPr txBox="1"/>
          <p:nvPr/>
        </p:nvSpPr>
        <p:spPr>
          <a:xfrm>
            <a:off x="0" y="6381751"/>
            <a:ext cx="9263744" cy="430887"/>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Table has been produced by </a:t>
            </a:r>
            <a:r>
              <a:rPr lang="en-US" sz="1100"/>
              <a:t>Cambridgeshire County Council’s </a:t>
            </a:r>
            <a:r>
              <a:rPr lang="en-GB" sz="1100"/>
              <a:t>Communities and Demography PI Team</a:t>
            </a:r>
            <a:r>
              <a:rPr lang="en-US" sz="1100"/>
              <a:t>, </a:t>
            </a:r>
            <a:r>
              <a:rPr lang="en-GB" sz="1100">
                <a:latin typeface="Arial" panose="020B0604020202020204" pitchFamily="34" charset="0"/>
                <a:cs typeface="Arial" panose="020B0604020202020204" pitchFamily="34" charset="0"/>
              </a:rPr>
              <a:t>using data provided by Cambridgeshire Constabulary.</a:t>
            </a:r>
          </a:p>
        </p:txBody>
      </p:sp>
      <p:sp>
        <p:nvSpPr>
          <p:cNvPr id="9" name="TextBox 8">
            <a:extLst>
              <a:ext uri="{FF2B5EF4-FFF2-40B4-BE49-F238E27FC236}">
                <a16:creationId xmlns:a16="http://schemas.microsoft.com/office/drawing/2014/main" id="{F13A68AC-874C-2902-D806-D81ABA964C6F}"/>
              </a:ext>
            </a:extLst>
          </p:cNvPr>
          <p:cNvSpPr txBox="1"/>
          <p:nvPr/>
        </p:nvSpPr>
        <p:spPr>
          <a:xfrm>
            <a:off x="471368" y="3111877"/>
            <a:ext cx="9367112" cy="3171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rial" panose="020B0604020202020204" pitchFamily="34" charset="0"/>
                <a:cs typeface="Arial" panose="020B0604020202020204" pitchFamily="34" charset="0"/>
              </a:rPr>
              <a:t>Table 8: Top 5 Offences, based on count, under ‘Trafficking of Drugs’ in Cambridge City, YE September 2025</a:t>
            </a:r>
            <a:endParaRPr lang="en-GB" b="1" dirty="0">
              <a:solidFill>
                <a:schemeClr val="tx1"/>
              </a:solidFill>
            </a:endParaRPr>
          </a:p>
        </p:txBody>
      </p:sp>
      <p:sp>
        <p:nvSpPr>
          <p:cNvPr id="10" name="TextBox 9">
            <a:extLst>
              <a:ext uri="{FF2B5EF4-FFF2-40B4-BE49-F238E27FC236}">
                <a16:creationId xmlns:a16="http://schemas.microsoft.com/office/drawing/2014/main" id="{AD9E232C-753C-4DFC-40F2-E8C865B19724}"/>
              </a:ext>
            </a:extLst>
          </p:cNvPr>
          <p:cNvSpPr txBox="1"/>
          <p:nvPr/>
        </p:nvSpPr>
        <p:spPr>
          <a:xfrm>
            <a:off x="298702" y="1284489"/>
            <a:ext cx="11658506" cy="1600438"/>
          </a:xfrm>
          <a:prstGeom prst="rect">
            <a:avLst/>
          </a:prstGeom>
          <a:noFill/>
        </p:spPr>
        <p:txBody>
          <a:bodyPr wrap="square" rtlCol="0">
            <a:spAutoFit/>
          </a:bodyPr>
          <a:lstStyle/>
          <a:p>
            <a:pPr marL="171450" indent="-171450">
              <a:buFont typeface="Arial" panose="020B0604020202020204" pitchFamily="34" charset="0"/>
              <a:buChar char="•"/>
            </a:pPr>
            <a:r>
              <a:rPr lang="en-GB" sz="1400">
                <a:latin typeface="Arial" panose="020B0604020202020204" pitchFamily="34" charset="0"/>
                <a:cs typeface="Arial" panose="020B0604020202020204" pitchFamily="34" charset="0"/>
              </a:rPr>
              <a:t>As previously mentioned, trafficking of drugs largely influenced the increase in drug offences in the last year. A breakdown of the top 5 offences is shown below. ‘Unlawful importation of a drug controlled under the Misuse of Drugs Act 1971’, regardless of the drug class, accounted for almost half of all trafficking of drug offences in the YE September (46%, 80 offences). </a:t>
            </a:r>
          </a:p>
          <a:p>
            <a:pPr marL="171450" indent="-171450">
              <a:buFont typeface="Arial" panose="020B0604020202020204" pitchFamily="34" charset="0"/>
              <a:buChar char="•"/>
            </a:pPr>
            <a:r>
              <a:rPr lang="en-GB" sz="1400">
                <a:latin typeface="Arial" panose="020B0604020202020204" pitchFamily="34" charset="0"/>
                <a:cs typeface="Arial" panose="020B0604020202020204" pitchFamily="34" charset="0"/>
              </a:rPr>
              <a:t>More specifically, ‘unlawful importation of a drug controlled under the Misuse of Drugs Act 1971 – Class B’ accounted for 33% of trafficking of drug offences. Class B drugs include amphetamine, cannabis, synthetic cannabinoid receptor agonists, ketamine and mephedrone (including cathinone derivatives). </a:t>
            </a:r>
          </a:p>
          <a:p>
            <a:pPr marL="171450" indent="-171450">
              <a:buFont typeface="Arial" panose="020B0604020202020204" pitchFamily="34" charset="0"/>
              <a:buChar char="•"/>
            </a:pPr>
            <a:r>
              <a:rPr lang="en-GB" sz="1400">
                <a:latin typeface="Arial" panose="020B0604020202020204" pitchFamily="34" charset="0"/>
                <a:cs typeface="Arial" panose="020B0604020202020204" pitchFamily="34" charset="0"/>
              </a:rPr>
              <a:t>This highlights that Class B drugs are the most common type found.</a:t>
            </a:r>
          </a:p>
        </p:txBody>
      </p:sp>
      <p:sp>
        <p:nvSpPr>
          <p:cNvPr id="11" name="TextBox 10">
            <a:extLst>
              <a:ext uri="{FF2B5EF4-FFF2-40B4-BE49-F238E27FC236}">
                <a16:creationId xmlns:a16="http://schemas.microsoft.com/office/drawing/2014/main" id="{5825CDE0-45C4-7016-140D-78359FD0D39E}"/>
              </a:ext>
            </a:extLst>
          </p:cNvPr>
          <p:cNvSpPr txBox="1"/>
          <p:nvPr/>
        </p:nvSpPr>
        <p:spPr>
          <a:xfrm>
            <a:off x="136657" y="5168023"/>
            <a:ext cx="11658505" cy="738664"/>
          </a:xfrm>
          <a:prstGeom prst="rect">
            <a:avLst/>
          </a:prstGeom>
          <a:noFill/>
        </p:spPr>
        <p:txBody>
          <a:bodyPr wrap="square">
            <a:spAutoFit/>
          </a:bodyPr>
          <a:lstStyle/>
          <a:p>
            <a:pPr marL="171450" indent="-171450">
              <a:buFont typeface="Arial" panose="020B0604020202020204" pitchFamily="34" charset="0"/>
              <a:buChar char="•"/>
            </a:pPr>
            <a:r>
              <a:rPr lang="en-GB" sz="1400">
                <a:latin typeface="Arial" panose="020B0604020202020204" pitchFamily="34" charset="0"/>
                <a:cs typeface="Arial" panose="020B0604020202020204" pitchFamily="34" charset="0"/>
              </a:rPr>
              <a:t>Ward analysis has been done on all drug offences. In the last strategic assessment (YE September 2024), Market accounted for the highest proportion of drug offences at 30%; in the YE September 2025, both Abbey and Petersfield accounted for the highest </a:t>
            </a:r>
            <a:r>
              <a:rPr lang="en-GB" sz="1400">
                <a:cs typeface="Arial" panose="020B0604020202020204" pitchFamily="34" charset="0"/>
              </a:rPr>
              <a:t>proportions at 15% and 13% respectively</a:t>
            </a:r>
            <a:r>
              <a:rPr lang="en-GB" sz="1400">
                <a:latin typeface="Arial" panose="020B0604020202020204" pitchFamily="34" charset="0"/>
                <a:cs typeface="Arial" panose="020B0604020202020204" pitchFamily="34" charset="0"/>
              </a:rPr>
              <a:t>. Market accounted for 9% in YE September 2025.</a:t>
            </a:r>
          </a:p>
        </p:txBody>
      </p:sp>
      <p:pic>
        <p:nvPicPr>
          <p:cNvPr id="12" name="Picture 11" descr="A table of the top 5 offences based on count under trafficking of drugs in Cambridge City, Year ending September 2025.&#10;Unlawful importation of a drug controlled under the Misuse of Drugs Act 1971 - Class B, count = 57, proportion = 33%.&#10;Possession of a controlled drug with intent to supply - Class A - Cocaine, count = 21, proportion = 12%.&#10;Possession of a controlled drug with intent to supply - Class B - Cannabis, count = 16, proportion = 9%.&#10;Unlawful importation of a drug controlled under the Misuse of Drugs Act 1971 - unknown class of drug, count = 15, proportion = 9%.&#10;Supplying or offering to supply a controlled drug - Class A - Cocaine, count = 8, proportion = 5%.">
            <a:extLst>
              <a:ext uri="{FF2B5EF4-FFF2-40B4-BE49-F238E27FC236}">
                <a16:creationId xmlns:a16="http://schemas.microsoft.com/office/drawing/2014/main" id="{9A9ADB6B-8B59-7A5F-21DD-798718F368C4}"/>
              </a:ext>
            </a:extLst>
          </p:cNvPr>
          <p:cNvPicPr>
            <a:picLocks noChangeAspect="1"/>
          </p:cNvPicPr>
          <p:nvPr/>
        </p:nvPicPr>
        <p:blipFill>
          <a:blip r:embed="rId3"/>
          <a:stretch>
            <a:fillRect/>
          </a:stretch>
        </p:blipFill>
        <p:spPr>
          <a:xfrm>
            <a:off x="405559" y="3565350"/>
            <a:ext cx="10989084" cy="1466322"/>
          </a:xfrm>
          <a:prstGeom prst="rect">
            <a:avLst/>
          </a:prstGeom>
        </p:spPr>
      </p:pic>
      <p:sp>
        <p:nvSpPr>
          <p:cNvPr id="4" name="Action Button: Go Home 3" descr="Button to the content slide.">
            <a:hlinkClick r:id="rId4" action="ppaction://hlinksldjump" highlightClick="1"/>
            <a:extLst>
              <a:ext uri="{FF2B5EF4-FFF2-40B4-BE49-F238E27FC236}">
                <a16:creationId xmlns:a16="http://schemas.microsoft.com/office/drawing/2014/main" id="{F13040CC-D71B-686C-41A5-445F373E8B0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3834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0C5B-2E65-3249-6EE8-10DA83B7E43B}"/>
              </a:ext>
            </a:extLst>
          </p:cNvPr>
          <p:cNvSpPr>
            <a:spLocks noGrp="1"/>
          </p:cNvSpPr>
          <p:nvPr>
            <p:ph type="title"/>
          </p:nvPr>
        </p:nvSpPr>
        <p:spPr/>
        <p:txBody>
          <a:bodyPr/>
          <a:lstStyle/>
          <a:p>
            <a:r>
              <a:rPr lang="en-GB"/>
              <a:t>7.11 Anti-Social Behaviour (ASB)</a:t>
            </a:r>
          </a:p>
        </p:txBody>
      </p:sp>
      <p:sp>
        <p:nvSpPr>
          <p:cNvPr id="4" name="TextBox 3">
            <a:extLst>
              <a:ext uri="{FF2B5EF4-FFF2-40B4-BE49-F238E27FC236}">
                <a16:creationId xmlns:a16="http://schemas.microsoft.com/office/drawing/2014/main" id="{108BC5C3-6913-0DAE-CBB5-D456D6EE67EA}"/>
              </a:ext>
            </a:extLst>
          </p:cNvPr>
          <p:cNvSpPr txBox="1"/>
          <p:nvPr/>
        </p:nvSpPr>
        <p:spPr>
          <a:xfrm>
            <a:off x="304803" y="1698212"/>
            <a:ext cx="6363580"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14: Annual trend in police recorded ASB incidents in Cambridge City, YE September 2022 to YE September 2025</a:t>
            </a:r>
            <a:endParaRPr lang="en-GB" sz="2000" b="1"/>
          </a:p>
        </p:txBody>
      </p:sp>
      <p:sp>
        <p:nvSpPr>
          <p:cNvPr id="6" name="TextBox 5">
            <a:extLst>
              <a:ext uri="{FF2B5EF4-FFF2-40B4-BE49-F238E27FC236}">
                <a16:creationId xmlns:a16="http://schemas.microsoft.com/office/drawing/2014/main" id="{84A20342-4803-50BA-F865-4DFBBDA96B1F}"/>
              </a:ext>
            </a:extLst>
          </p:cNvPr>
          <p:cNvSpPr txBox="1"/>
          <p:nvPr/>
        </p:nvSpPr>
        <p:spPr>
          <a:xfrm>
            <a:off x="7184571" y="1393372"/>
            <a:ext cx="4894730" cy="4770537"/>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ASB has seen incremental increases since YE September 2023, from 2,160 to 2,596 (+20%). The number of ASB incidents has thus reached a higher count than seen in YE September 2022 (+5%, +121 incidents).</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In the last year, ASB increased by 16% (+366 offences). This increase was primarily driven by ‘nuisance’ ASB; this type saw a 16% increase in this period (+299 offences). However, both ‘personal’ and ‘environmental’ saw increases of +21 (11%) and +47 (27%) respectively.</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All but </a:t>
            </a:r>
            <a:r>
              <a:rPr lang="en-GB" sz="1600">
                <a:cs typeface="Arial" panose="020B0604020202020204" pitchFamily="34" charset="0"/>
              </a:rPr>
              <a:t>one</a:t>
            </a:r>
            <a:r>
              <a:rPr lang="en-GB" sz="1600">
                <a:latin typeface="Arial" panose="020B0604020202020204" pitchFamily="34" charset="0"/>
                <a:cs typeface="Arial" panose="020B0604020202020204" pitchFamily="34" charset="0"/>
              </a:rPr>
              <a:t> ward saw increases in the last year - some smaller increases than others. The most notable changes were in Trumpington (+58%, +73), Queen Edith’s (+57%, +50), and Newnham (+51%, +20). Refer to the geographic output file for more detail.</a:t>
            </a:r>
          </a:p>
        </p:txBody>
      </p:sp>
      <p:sp>
        <p:nvSpPr>
          <p:cNvPr id="3" name="TextBox 2">
            <a:extLst>
              <a:ext uri="{FF2B5EF4-FFF2-40B4-BE49-F238E27FC236}">
                <a16:creationId xmlns:a16="http://schemas.microsoft.com/office/drawing/2014/main" id="{C640A063-6598-1248-C6E9-EDE64193CEF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a:t>
            </a:r>
          </a:p>
        </p:txBody>
      </p:sp>
      <p:grpSp>
        <p:nvGrpSpPr>
          <p:cNvPr id="15" name="Group 14" descr="Annual trend of ASB incidents in Cambridge City from 2021/22 to 2024/25. ASB nuisance accounts for the highest proportion of incidents.&#10;Total ASB&#10;2021/22 - 2475&#10;2022/23 - 2160&#10;2023/24 - 2230&#10;2024/25 - 2596">
            <a:extLst>
              <a:ext uri="{FF2B5EF4-FFF2-40B4-BE49-F238E27FC236}">
                <a16:creationId xmlns:a16="http://schemas.microsoft.com/office/drawing/2014/main" id="{5D11F8CC-3DA4-184C-2FB6-6AD7B1F3CFE0}"/>
              </a:ext>
            </a:extLst>
          </p:cNvPr>
          <p:cNvGrpSpPr/>
          <p:nvPr/>
        </p:nvGrpSpPr>
        <p:grpSpPr>
          <a:xfrm>
            <a:off x="304803" y="2374960"/>
            <a:ext cx="6749140" cy="3721039"/>
            <a:chOff x="304803" y="2491134"/>
            <a:chExt cx="6363580" cy="3368647"/>
          </a:xfrm>
        </p:grpSpPr>
        <p:pic>
          <p:nvPicPr>
            <p:cNvPr id="5" name="Picture 4">
              <a:extLst>
                <a:ext uri="{FF2B5EF4-FFF2-40B4-BE49-F238E27FC236}">
                  <a16:creationId xmlns:a16="http://schemas.microsoft.com/office/drawing/2014/main" id="{B634BBF5-2C77-D407-BDCE-25F5771ECA3F}"/>
                </a:ext>
              </a:extLst>
            </p:cNvPr>
            <p:cNvPicPr>
              <a:picLocks noChangeAspect="1"/>
            </p:cNvPicPr>
            <p:nvPr/>
          </p:nvPicPr>
          <p:blipFill>
            <a:blip r:embed="rId3"/>
            <a:stretch>
              <a:fillRect/>
            </a:stretch>
          </p:blipFill>
          <p:spPr>
            <a:xfrm>
              <a:off x="304803" y="2491134"/>
              <a:ext cx="6363580" cy="3368647"/>
            </a:xfrm>
            <a:prstGeom prst="rect">
              <a:avLst/>
            </a:prstGeom>
          </p:spPr>
        </p:pic>
        <p:sp>
          <p:nvSpPr>
            <p:cNvPr id="8" name="TextBox 7">
              <a:extLst>
                <a:ext uri="{FF2B5EF4-FFF2-40B4-BE49-F238E27FC236}">
                  <a16:creationId xmlns:a16="http://schemas.microsoft.com/office/drawing/2014/main" id="{85C2F412-0C9F-38FD-5FF8-3871AC629CB7}"/>
                </a:ext>
              </a:extLst>
            </p:cNvPr>
            <p:cNvSpPr txBox="1"/>
            <p:nvPr/>
          </p:nvSpPr>
          <p:spPr>
            <a:xfrm>
              <a:off x="4378233" y="2761427"/>
              <a:ext cx="480272" cy="243800"/>
            </a:xfrm>
            <a:prstGeom prst="rect">
              <a:avLst/>
            </a:prstGeom>
            <a:noFill/>
          </p:spPr>
          <p:txBody>
            <a:bodyPr wrap="square" rtlCol="0">
              <a:spAutoFit/>
            </a:bodyPr>
            <a:lstStyle/>
            <a:p>
              <a:r>
                <a:rPr lang="en-GB" sz="1150" b="1"/>
                <a:t>2596</a:t>
              </a:r>
            </a:p>
          </p:txBody>
        </p:sp>
        <p:sp>
          <p:nvSpPr>
            <p:cNvPr id="9" name="TextBox 8">
              <a:extLst>
                <a:ext uri="{FF2B5EF4-FFF2-40B4-BE49-F238E27FC236}">
                  <a16:creationId xmlns:a16="http://schemas.microsoft.com/office/drawing/2014/main" id="{990BFE6A-D949-A903-84A0-829420E2B233}"/>
                </a:ext>
              </a:extLst>
            </p:cNvPr>
            <p:cNvSpPr txBox="1"/>
            <p:nvPr/>
          </p:nvSpPr>
          <p:spPr>
            <a:xfrm>
              <a:off x="3371664" y="3127127"/>
              <a:ext cx="480272" cy="243800"/>
            </a:xfrm>
            <a:prstGeom prst="rect">
              <a:avLst/>
            </a:prstGeom>
            <a:noFill/>
          </p:spPr>
          <p:txBody>
            <a:bodyPr wrap="square" rtlCol="0">
              <a:spAutoFit/>
            </a:bodyPr>
            <a:lstStyle/>
            <a:p>
              <a:r>
                <a:rPr lang="en-GB" sz="1150" b="1"/>
                <a:t>2230</a:t>
              </a:r>
            </a:p>
          </p:txBody>
        </p:sp>
        <p:sp>
          <p:nvSpPr>
            <p:cNvPr id="10" name="TextBox 9">
              <a:extLst>
                <a:ext uri="{FF2B5EF4-FFF2-40B4-BE49-F238E27FC236}">
                  <a16:creationId xmlns:a16="http://schemas.microsoft.com/office/drawing/2014/main" id="{08002AA7-5CF1-0B24-849B-46944CA36DB9}"/>
                </a:ext>
              </a:extLst>
            </p:cNvPr>
            <p:cNvSpPr txBox="1"/>
            <p:nvPr/>
          </p:nvSpPr>
          <p:spPr>
            <a:xfrm>
              <a:off x="2258724" y="3201553"/>
              <a:ext cx="693019" cy="243800"/>
            </a:xfrm>
            <a:prstGeom prst="rect">
              <a:avLst/>
            </a:prstGeom>
            <a:noFill/>
          </p:spPr>
          <p:txBody>
            <a:bodyPr wrap="square" rtlCol="0">
              <a:spAutoFit/>
            </a:bodyPr>
            <a:lstStyle/>
            <a:p>
              <a:r>
                <a:rPr lang="en-GB" sz="1150" b="1"/>
                <a:t>2160</a:t>
              </a:r>
            </a:p>
          </p:txBody>
        </p:sp>
        <p:sp>
          <p:nvSpPr>
            <p:cNvPr id="11" name="TextBox 10">
              <a:extLst>
                <a:ext uri="{FF2B5EF4-FFF2-40B4-BE49-F238E27FC236}">
                  <a16:creationId xmlns:a16="http://schemas.microsoft.com/office/drawing/2014/main" id="{D6B52D08-8E1F-2AC0-4833-DBA17E43C666}"/>
                </a:ext>
              </a:extLst>
            </p:cNvPr>
            <p:cNvSpPr txBox="1"/>
            <p:nvPr/>
          </p:nvSpPr>
          <p:spPr>
            <a:xfrm>
              <a:off x="1190941" y="2883327"/>
              <a:ext cx="480272" cy="243800"/>
            </a:xfrm>
            <a:prstGeom prst="rect">
              <a:avLst/>
            </a:prstGeom>
            <a:noFill/>
          </p:spPr>
          <p:txBody>
            <a:bodyPr wrap="square" rtlCol="0">
              <a:spAutoFit/>
            </a:bodyPr>
            <a:lstStyle/>
            <a:p>
              <a:r>
                <a:rPr lang="en-GB" sz="1150" b="1"/>
                <a:t>2475</a:t>
              </a:r>
            </a:p>
          </p:txBody>
        </p:sp>
      </p:grpSp>
      <p:sp>
        <p:nvSpPr>
          <p:cNvPr id="12" name="Action Button: Go Home 11" descr="Button to the content slide.">
            <a:hlinkClick r:id="rId4" action="ppaction://hlinksldjump" highlightClick="1"/>
            <a:extLst>
              <a:ext uri="{FF2B5EF4-FFF2-40B4-BE49-F238E27FC236}">
                <a16:creationId xmlns:a16="http://schemas.microsoft.com/office/drawing/2014/main" id="{E7D645FF-F226-BCF6-AC7E-413783090D2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587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B2CE-0C02-FE2F-B55E-9F3B2E952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82B45-5E5F-37B0-7A0E-BE3C96BF33F2}"/>
              </a:ext>
            </a:extLst>
          </p:cNvPr>
          <p:cNvSpPr>
            <a:spLocks noGrp="1"/>
          </p:cNvSpPr>
          <p:nvPr>
            <p:ph type="title"/>
          </p:nvPr>
        </p:nvSpPr>
        <p:spPr/>
        <p:txBody>
          <a:bodyPr/>
          <a:lstStyle/>
          <a:p>
            <a:r>
              <a:rPr lang="en-GB"/>
              <a:t>7.11 Anti-Social Behaviour (ASB)</a:t>
            </a:r>
          </a:p>
        </p:txBody>
      </p:sp>
      <p:sp>
        <p:nvSpPr>
          <p:cNvPr id="10" name="TextBox 9">
            <a:extLst>
              <a:ext uri="{FF2B5EF4-FFF2-40B4-BE49-F238E27FC236}">
                <a16:creationId xmlns:a16="http://schemas.microsoft.com/office/drawing/2014/main" id="{E4D6A294-6333-7A75-F982-62ED902907A3}"/>
              </a:ext>
            </a:extLst>
          </p:cNvPr>
          <p:cNvSpPr txBox="1"/>
          <p:nvPr/>
        </p:nvSpPr>
        <p:spPr>
          <a:xfrm>
            <a:off x="261261" y="1913012"/>
            <a:ext cx="7889860" cy="584775"/>
          </a:xfrm>
          <a:prstGeom prst="rect">
            <a:avLst/>
          </a:prstGeom>
          <a:noFill/>
        </p:spPr>
        <p:txBody>
          <a:bodyPr wrap="square">
            <a:spAutoFit/>
          </a:bodyPr>
          <a:lstStyle/>
          <a:p>
            <a:r>
              <a:rPr lang="en-GB" sz="1600" b="1" dirty="0">
                <a:solidFill>
                  <a:schemeClr val="tx1"/>
                </a:solidFill>
                <a:latin typeface="Arial" panose="020B0604020202020204" pitchFamily="34" charset="0"/>
                <a:cs typeface="Arial" panose="020B0604020202020204" pitchFamily="34" charset="0"/>
              </a:rPr>
              <a:t>Table 9: Rate per 1,000 population of police recorded ASB incidents, from YE September 2022 and YE September 2025</a:t>
            </a:r>
            <a:endParaRPr lang="en-GB" sz="2000" b="1" dirty="0">
              <a:solidFill>
                <a:schemeClr val="tx1"/>
              </a:solidFill>
            </a:endParaRPr>
          </a:p>
        </p:txBody>
      </p:sp>
      <p:sp>
        <p:nvSpPr>
          <p:cNvPr id="4" name="TextBox 3">
            <a:extLst>
              <a:ext uri="{FF2B5EF4-FFF2-40B4-BE49-F238E27FC236}">
                <a16:creationId xmlns:a16="http://schemas.microsoft.com/office/drawing/2014/main" id="{C0904E36-397B-ACA6-6EF7-7D6E0E251F01}"/>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5" name="Action Button: Go Home 4" descr="Button to the content slide.">
            <a:hlinkClick r:id="rId2" action="ppaction://hlinksldjump" highlightClick="1"/>
            <a:extLst>
              <a:ext uri="{FF2B5EF4-FFF2-40B4-BE49-F238E27FC236}">
                <a16:creationId xmlns:a16="http://schemas.microsoft.com/office/drawing/2014/main" id="{B7A635B0-3DFC-6C03-552E-21B8B3BB0AC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SB incident rates for all districts in Cambridgeshire between 2021/22 and 2024/25.&#10;Rates for Cambridge City across the years:&#10;2021/22 = 16.7&#10;2022/23 = 14.4&#10;2023/24 = 14.7 &#10;Rates in 2024/25 were as follows:&#10;Cambridge = 17.1&#10;East Cambridgeshire = 11.1&#10;Fenland = 15.4&#10;Huntingdonshire = 13.7&#10;South Cambridgeshire = 10.5&#10;Cambridgeshire = 13.6">
            <a:extLst>
              <a:ext uri="{FF2B5EF4-FFF2-40B4-BE49-F238E27FC236}">
                <a16:creationId xmlns:a16="http://schemas.microsoft.com/office/drawing/2014/main" id="{6953AECB-FC51-76C3-A20A-645E9A53929A}"/>
              </a:ext>
            </a:extLst>
          </p:cNvPr>
          <p:cNvPicPr>
            <a:picLocks noChangeAspect="1"/>
          </p:cNvPicPr>
          <p:nvPr/>
        </p:nvPicPr>
        <p:blipFill>
          <a:blip r:embed="rId3"/>
          <a:stretch>
            <a:fillRect/>
          </a:stretch>
        </p:blipFill>
        <p:spPr>
          <a:xfrm>
            <a:off x="409314" y="2617962"/>
            <a:ext cx="7889860" cy="1836793"/>
          </a:xfrm>
          <a:prstGeom prst="rect">
            <a:avLst/>
          </a:prstGeom>
        </p:spPr>
      </p:pic>
      <p:sp>
        <p:nvSpPr>
          <p:cNvPr id="7" name="TextBox 6">
            <a:extLst>
              <a:ext uri="{FF2B5EF4-FFF2-40B4-BE49-F238E27FC236}">
                <a16:creationId xmlns:a16="http://schemas.microsoft.com/office/drawing/2014/main" id="{CD2A3F6E-F41C-A0CB-060A-E2274FCC42E8}"/>
              </a:ext>
            </a:extLst>
          </p:cNvPr>
          <p:cNvSpPr txBox="1"/>
          <p:nvPr/>
        </p:nvSpPr>
        <p:spPr>
          <a:xfrm>
            <a:off x="8736496" y="2720111"/>
            <a:ext cx="3046190" cy="1815882"/>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As seen in Table 9, Cambridge</a:t>
            </a:r>
            <a:r>
              <a:rPr lang="en-GB" sz="1600" dirty="0">
                <a:cs typeface="Arial" panose="020B0604020202020204" pitchFamily="34" charset="0"/>
              </a:rPr>
              <a:t> City</a:t>
            </a:r>
            <a:r>
              <a:rPr lang="en-GB" sz="1600" dirty="0">
                <a:latin typeface="Arial" panose="020B0604020202020204" pitchFamily="34" charset="0"/>
                <a:cs typeface="Arial" panose="020B0604020202020204" pitchFamily="34" charset="0"/>
              </a:rPr>
              <a:t> had the highest rate per 1,000 population in the YE September 2025 (17.1). This was notably higher than the rate per 1,000 for Cambridgeshire (13.6). </a:t>
            </a:r>
          </a:p>
        </p:txBody>
      </p:sp>
    </p:spTree>
    <p:extLst>
      <p:ext uri="{BB962C8B-B14F-4D97-AF65-F5344CB8AC3E}">
        <p14:creationId xmlns:p14="http://schemas.microsoft.com/office/powerpoint/2010/main" val="366740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C91C-828F-BB4A-4B90-09799759BE04}"/>
              </a:ext>
            </a:extLst>
          </p:cNvPr>
          <p:cNvSpPr>
            <a:spLocks noGrp="1"/>
          </p:cNvSpPr>
          <p:nvPr>
            <p:ph type="title"/>
          </p:nvPr>
        </p:nvSpPr>
        <p:spPr>
          <a:xfrm>
            <a:off x="633413" y="476250"/>
            <a:ext cx="10515600" cy="677636"/>
          </a:xfrm>
        </p:spPr>
        <p:txBody>
          <a:bodyPr/>
          <a:lstStyle/>
          <a:p>
            <a:r>
              <a:rPr lang="en-GB" dirty="0"/>
              <a:t>1. Purpose</a:t>
            </a:r>
          </a:p>
        </p:txBody>
      </p:sp>
      <p:sp>
        <p:nvSpPr>
          <p:cNvPr id="3" name="Content Placeholder 2">
            <a:extLst>
              <a:ext uri="{FF2B5EF4-FFF2-40B4-BE49-F238E27FC236}">
                <a16:creationId xmlns:a16="http://schemas.microsoft.com/office/drawing/2014/main" id="{6105FBB7-C560-744F-9F71-BB7BBA7065F1}"/>
              </a:ext>
            </a:extLst>
          </p:cNvPr>
          <p:cNvSpPr>
            <a:spLocks noGrp="1"/>
          </p:cNvSpPr>
          <p:nvPr>
            <p:ph idx="1"/>
          </p:nvPr>
        </p:nvSpPr>
        <p:spPr>
          <a:xfrm>
            <a:off x="633413" y="1741018"/>
            <a:ext cx="5321074" cy="3375964"/>
          </a:xfrm>
        </p:spPr>
        <p:txBody>
          <a:bodyPr/>
          <a:lstStyle/>
          <a:p>
            <a:pPr marL="0" indent="0">
              <a:buNone/>
            </a:pPr>
            <a:r>
              <a:rPr lang="en-US" dirty="0"/>
              <a:t>The purpose of this strategic assessment is</a:t>
            </a:r>
          </a:p>
          <a:p>
            <a:r>
              <a:rPr lang="en-US" sz="2000" dirty="0"/>
              <a:t>To provide an evidence base for decision-making</a:t>
            </a:r>
          </a:p>
          <a:p>
            <a:r>
              <a:rPr lang="en-US" sz="2000" dirty="0"/>
              <a:t>To provide detailed analysis of specific issues</a:t>
            </a:r>
          </a:p>
          <a:p>
            <a:r>
              <a:rPr lang="en-US" sz="2000" dirty="0"/>
              <a:t>To help inform priorities going forward</a:t>
            </a:r>
          </a:p>
          <a:p>
            <a:r>
              <a:rPr lang="en-US" sz="2000" dirty="0"/>
              <a:t>To help facilitate discussion of the board to identify areas of concern</a:t>
            </a:r>
          </a:p>
        </p:txBody>
      </p:sp>
      <p:sp>
        <p:nvSpPr>
          <p:cNvPr id="7" name="Action Button: Go Home 6" descr="Button to the content slide.">
            <a:hlinkClick r:id="rId2" action="ppaction://hlinksldjump" highlightClick="1"/>
            <a:extLst>
              <a:ext uri="{FF2B5EF4-FFF2-40B4-BE49-F238E27FC236}">
                <a16:creationId xmlns:a16="http://schemas.microsoft.com/office/drawing/2014/main" id="{C94C3B3C-D195-AF56-F378-FC01C570ADA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ular five-stage delivery cycle for strategic assessment which are Scan Evidence, Detailed Analysis, Agree Priorities, Deliver Actions, and Review.">
            <a:extLst>
              <a:ext uri="{FF2B5EF4-FFF2-40B4-BE49-F238E27FC236}">
                <a16:creationId xmlns:a16="http://schemas.microsoft.com/office/drawing/2014/main" id="{9D4926DF-FF52-386E-E433-20D831D00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16" y="1709057"/>
            <a:ext cx="5048955" cy="4134427"/>
          </a:xfrm>
          <a:prstGeom prst="rect">
            <a:avLst/>
          </a:prstGeom>
        </p:spPr>
      </p:pic>
    </p:spTree>
    <p:extLst>
      <p:ext uri="{BB962C8B-B14F-4D97-AF65-F5344CB8AC3E}">
        <p14:creationId xmlns:p14="http://schemas.microsoft.com/office/powerpoint/2010/main" val="3721294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BE06-131C-798B-3232-8AC44E3B0942}"/>
              </a:ext>
            </a:extLst>
          </p:cNvPr>
          <p:cNvSpPr>
            <a:spLocks noGrp="1"/>
          </p:cNvSpPr>
          <p:nvPr>
            <p:ph type="title"/>
          </p:nvPr>
        </p:nvSpPr>
        <p:spPr>
          <a:xfrm>
            <a:off x="265664" y="325183"/>
            <a:ext cx="10515600" cy="1214438"/>
          </a:xfrm>
        </p:spPr>
        <p:txBody>
          <a:bodyPr/>
          <a:lstStyle/>
          <a:p>
            <a:r>
              <a:rPr lang="en-GB" sz="3200"/>
              <a:t>7.11 ASB - Youth-related Anti-Social Behaviour (ASB) </a:t>
            </a:r>
          </a:p>
        </p:txBody>
      </p:sp>
      <p:sp>
        <p:nvSpPr>
          <p:cNvPr id="4" name="TextBox 3">
            <a:extLst>
              <a:ext uri="{FF2B5EF4-FFF2-40B4-BE49-F238E27FC236}">
                <a16:creationId xmlns:a16="http://schemas.microsoft.com/office/drawing/2014/main" id="{4C9AAFEF-D0F8-E291-906E-F9D4EFFF7168}"/>
              </a:ext>
            </a:extLst>
          </p:cNvPr>
          <p:cNvSpPr txBox="1"/>
          <p:nvPr/>
        </p:nvSpPr>
        <p:spPr>
          <a:xfrm>
            <a:off x="-1" y="6596743"/>
            <a:ext cx="12191999" cy="261257"/>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Table has been produced by </a:t>
            </a:r>
            <a:r>
              <a:rPr lang="en-US" sz="1100"/>
              <a:t>Cambridgeshire County Council’s </a:t>
            </a:r>
            <a:r>
              <a:rPr lang="en-GB" sz="1100"/>
              <a:t>Communities and Demography PI Team</a:t>
            </a:r>
            <a:r>
              <a:rPr lang="en-GB" sz="1100">
                <a:latin typeface="Arial" panose="020B0604020202020204" pitchFamily="34" charset="0"/>
                <a:cs typeface="Arial" panose="020B0604020202020204" pitchFamily="34" charset="0"/>
              </a:rPr>
              <a:t>, using data provided by Cambridgeshire Constabulary.</a:t>
            </a:r>
          </a:p>
        </p:txBody>
      </p:sp>
      <p:sp>
        <p:nvSpPr>
          <p:cNvPr id="5" name="TextBox 4">
            <a:extLst>
              <a:ext uri="{FF2B5EF4-FFF2-40B4-BE49-F238E27FC236}">
                <a16:creationId xmlns:a16="http://schemas.microsoft.com/office/drawing/2014/main" id="{07578713-4932-77EE-FE9D-7A58F64BCFFD}"/>
              </a:ext>
            </a:extLst>
          </p:cNvPr>
          <p:cNvSpPr txBox="1"/>
          <p:nvPr/>
        </p:nvSpPr>
        <p:spPr>
          <a:xfrm>
            <a:off x="7751168" y="2917926"/>
            <a:ext cx="4175168" cy="1815882"/>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proportion of youth-related ASB has fluctuated over the past 4 years. In the last year, the proportion is the lowest it has been over this period (15%) as seen in Table 10. Youth-related ASB has slightly increased by 3% in the last year (+13 offences).</a:t>
            </a:r>
          </a:p>
          <a:p>
            <a:endParaRPr lang="en-GB" sz="1600" dirty="0">
              <a:latin typeface="Arial" panose="020B0604020202020204" pitchFamily="34" charset="0"/>
              <a:cs typeface="Arial" panose="020B0604020202020204" pitchFamily="34" charset="0"/>
            </a:endParaRPr>
          </a:p>
        </p:txBody>
      </p:sp>
      <p:pic>
        <p:nvPicPr>
          <p:cNvPr id="6" name="Picture 5" descr="Police recorded ASB incidents where youth-related keyword was identified. Youth-related ASB peaked at 472 incidents in 2021/22 and at 402 incidents in 2024/25.&#10;Total youth-related ASB incidents&#10;2021/22 – 472&#10;2022/23 – 453&#10;2023/24 – 389&#10;2024/25 – 402&#10;">
            <a:extLst>
              <a:ext uri="{FF2B5EF4-FFF2-40B4-BE49-F238E27FC236}">
                <a16:creationId xmlns:a16="http://schemas.microsoft.com/office/drawing/2014/main" id="{B683C69C-DB59-D655-1169-9DD7763FF7C3}"/>
              </a:ext>
            </a:extLst>
          </p:cNvPr>
          <p:cNvPicPr>
            <a:picLocks noChangeAspect="1"/>
          </p:cNvPicPr>
          <p:nvPr/>
        </p:nvPicPr>
        <p:blipFill>
          <a:blip r:embed="rId3"/>
          <a:stretch>
            <a:fillRect/>
          </a:stretch>
        </p:blipFill>
        <p:spPr>
          <a:xfrm>
            <a:off x="265664" y="2747755"/>
            <a:ext cx="7002412" cy="2156224"/>
          </a:xfrm>
          <a:prstGeom prst="rect">
            <a:avLst/>
          </a:prstGeom>
        </p:spPr>
      </p:pic>
      <p:sp>
        <p:nvSpPr>
          <p:cNvPr id="7" name="TextBox 6">
            <a:extLst>
              <a:ext uri="{FF2B5EF4-FFF2-40B4-BE49-F238E27FC236}">
                <a16:creationId xmlns:a16="http://schemas.microsoft.com/office/drawing/2014/main" id="{ECEC0BA4-A2D2-E033-ADF0-02F8FB57CE5B}"/>
              </a:ext>
            </a:extLst>
          </p:cNvPr>
          <p:cNvSpPr txBox="1"/>
          <p:nvPr/>
        </p:nvSpPr>
        <p:spPr>
          <a:xfrm>
            <a:off x="265664" y="1916758"/>
            <a:ext cx="7002412"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Table 10: Police recorded ASB incidents and the proportion where a youth-related keyword has been identified, from 2021/22 to 2024/25 (YE September)</a:t>
            </a:r>
            <a:endParaRPr lang="en-GB" sz="2000" b="1" dirty="0">
              <a:solidFill>
                <a:schemeClr val="tx1"/>
              </a:solidFill>
            </a:endParaRPr>
          </a:p>
        </p:txBody>
      </p:sp>
      <p:sp>
        <p:nvSpPr>
          <p:cNvPr id="8" name="Action Button: Go Home 7" descr="Button to the content slide.">
            <a:hlinkClick r:id="rId4" action="ppaction://hlinksldjump" highlightClick="1"/>
            <a:extLst>
              <a:ext uri="{FF2B5EF4-FFF2-40B4-BE49-F238E27FC236}">
                <a16:creationId xmlns:a16="http://schemas.microsoft.com/office/drawing/2014/main" id="{73EF2044-05E1-8BE3-E19A-E071D94EEB4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0064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CCF4-36BC-2FBA-A71D-673743F06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AFD26-A0A7-E53C-B435-93EAA9599BDE}"/>
              </a:ext>
            </a:extLst>
          </p:cNvPr>
          <p:cNvSpPr>
            <a:spLocks noGrp="1"/>
          </p:cNvSpPr>
          <p:nvPr>
            <p:ph type="title"/>
          </p:nvPr>
        </p:nvSpPr>
        <p:spPr>
          <a:xfrm>
            <a:off x="265664" y="325183"/>
            <a:ext cx="10515600" cy="1214438"/>
          </a:xfrm>
        </p:spPr>
        <p:txBody>
          <a:bodyPr/>
          <a:lstStyle/>
          <a:p>
            <a:r>
              <a:rPr lang="en-GB" sz="3200"/>
              <a:t>7.11 ASB - Youth-related Anti-Social Behaviour (ASB) </a:t>
            </a:r>
          </a:p>
        </p:txBody>
      </p:sp>
      <p:sp>
        <p:nvSpPr>
          <p:cNvPr id="10" name="TextBox 9">
            <a:extLst>
              <a:ext uri="{FF2B5EF4-FFF2-40B4-BE49-F238E27FC236}">
                <a16:creationId xmlns:a16="http://schemas.microsoft.com/office/drawing/2014/main" id="{CC40C9A6-C4D4-77E7-6455-06CB09EE5980}"/>
              </a:ext>
            </a:extLst>
          </p:cNvPr>
          <p:cNvSpPr txBox="1"/>
          <p:nvPr/>
        </p:nvSpPr>
        <p:spPr>
          <a:xfrm>
            <a:off x="265664" y="1978252"/>
            <a:ext cx="7426228" cy="584775"/>
          </a:xfrm>
          <a:prstGeom prst="rect">
            <a:avLst/>
          </a:prstGeom>
          <a:noFill/>
        </p:spPr>
        <p:txBody>
          <a:bodyPr wrap="square">
            <a:spAutoFit/>
          </a:bodyPr>
          <a:lstStyle/>
          <a:p>
            <a:r>
              <a:rPr lang="en-GB" sz="1600" b="1" dirty="0">
                <a:solidFill>
                  <a:schemeClr val="tx1"/>
                </a:solidFill>
                <a:latin typeface="Arial" panose="020B0604020202020204" pitchFamily="34" charset="0"/>
                <a:cs typeface="Arial" panose="020B0604020202020204" pitchFamily="34" charset="0"/>
              </a:rPr>
              <a:t>Table 11: Rate per 1,000 population of police recorded </a:t>
            </a:r>
            <a:r>
              <a:rPr lang="en-GB" sz="1600" b="1" dirty="0">
                <a:cs typeface="Arial" panose="020B0604020202020204" pitchFamily="34" charset="0"/>
              </a:rPr>
              <a:t>youth-related </a:t>
            </a:r>
            <a:r>
              <a:rPr lang="en-GB" sz="1600" b="1" dirty="0">
                <a:solidFill>
                  <a:schemeClr val="tx1"/>
                </a:solidFill>
                <a:latin typeface="Arial" panose="020B0604020202020204" pitchFamily="34" charset="0"/>
                <a:cs typeface="Arial" panose="020B0604020202020204" pitchFamily="34" charset="0"/>
              </a:rPr>
              <a:t>ASB incidents, from YE September 2022 and YE September 2025</a:t>
            </a:r>
            <a:endParaRPr lang="en-GB" sz="2000" b="1" dirty="0">
              <a:solidFill>
                <a:schemeClr val="tx1"/>
              </a:solidFill>
            </a:endParaRPr>
          </a:p>
        </p:txBody>
      </p:sp>
      <p:sp>
        <p:nvSpPr>
          <p:cNvPr id="5" name="TextBox 4">
            <a:extLst>
              <a:ext uri="{FF2B5EF4-FFF2-40B4-BE49-F238E27FC236}">
                <a16:creationId xmlns:a16="http://schemas.microsoft.com/office/drawing/2014/main" id="{E7240BBE-D7A9-DB29-2386-5A096AAAA5FC}"/>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descr="Button to the content slide.">
            <a:hlinkClick r:id="rId2" action="ppaction://hlinksldjump" highlightClick="1"/>
            <a:extLst>
              <a:ext uri="{FF2B5EF4-FFF2-40B4-BE49-F238E27FC236}">
                <a16:creationId xmlns:a16="http://schemas.microsoft.com/office/drawing/2014/main" id="{A2F7BB5E-FDA5-7092-B4C6-707EF08E914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Youth-related ASB incident rates for all districts in Cambridgeshire between 2021/22 and 2024/25.&#10;Rates for Cambridge City across the years:&#10;2021/22 = 3.2&#10;2022/23 = 3.0&#10;2023/24 = 2.6&#10;Rates in 2024/25 were as follows:&#10;Cambridge = 2.6&#10;East Cambridgeshire = 2.4&#10;Fenland = 3.2&#10;Huntingdonshire = 3.1&#10;South Cambridgeshire = 2.2&#10;Cambridgeshire = 2.7">
            <a:extLst>
              <a:ext uri="{FF2B5EF4-FFF2-40B4-BE49-F238E27FC236}">
                <a16:creationId xmlns:a16="http://schemas.microsoft.com/office/drawing/2014/main" id="{6CC29509-43D7-EC2F-7B59-F6874C6F841A}"/>
              </a:ext>
            </a:extLst>
          </p:cNvPr>
          <p:cNvPicPr>
            <a:picLocks noChangeAspect="1"/>
          </p:cNvPicPr>
          <p:nvPr/>
        </p:nvPicPr>
        <p:blipFill>
          <a:blip r:embed="rId3"/>
          <a:stretch>
            <a:fillRect/>
          </a:stretch>
        </p:blipFill>
        <p:spPr>
          <a:xfrm>
            <a:off x="265664" y="2677831"/>
            <a:ext cx="7426228" cy="1720999"/>
          </a:xfrm>
          <a:prstGeom prst="rect">
            <a:avLst/>
          </a:prstGeom>
        </p:spPr>
      </p:pic>
      <p:sp>
        <p:nvSpPr>
          <p:cNvPr id="8" name="TextBox 7">
            <a:extLst>
              <a:ext uri="{FF2B5EF4-FFF2-40B4-BE49-F238E27FC236}">
                <a16:creationId xmlns:a16="http://schemas.microsoft.com/office/drawing/2014/main" id="{53A9DC53-E73A-C60F-0003-D111C9E5D17F}"/>
              </a:ext>
            </a:extLst>
          </p:cNvPr>
          <p:cNvSpPr txBox="1"/>
          <p:nvPr/>
        </p:nvSpPr>
        <p:spPr>
          <a:xfrm>
            <a:off x="8348870" y="2586768"/>
            <a:ext cx="3434498" cy="230832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As seen in Table 11, Cambridge City had the third highest rate per 1,000 population in the YE September 2025 (</a:t>
            </a:r>
            <a:r>
              <a:rPr lang="en-GB" sz="1600" dirty="0">
                <a:cs typeface="Arial" panose="020B0604020202020204" pitchFamily="34" charset="0"/>
              </a:rPr>
              <a:t>2</a:t>
            </a:r>
            <a:r>
              <a:rPr lang="en-GB" sz="1600" dirty="0">
                <a:latin typeface="Arial" panose="020B0604020202020204" pitchFamily="34" charset="0"/>
                <a:cs typeface="Arial" panose="020B0604020202020204" pitchFamily="34" charset="0"/>
              </a:rPr>
              <a:t>.</a:t>
            </a:r>
            <a:r>
              <a:rPr lang="en-GB" sz="1600" dirty="0">
                <a:cs typeface="Arial" panose="020B0604020202020204" pitchFamily="34" charset="0"/>
              </a:rPr>
              <a:t>6</a:t>
            </a:r>
            <a:r>
              <a:rPr lang="en-GB" sz="1600" dirty="0">
                <a:latin typeface="Arial" panose="020B0604020202020204" pitchFamily="34" charset="0"/>
                <a:cs typeface="Arial" panose="020B0604020202020204" pitchFamily="34" charset="0"/>
              </a:rPr>
              <a:t>). </a:t>
            </a:r>
            <a:r>
              <a:rPr lang="en-GB" sz="1600" dirty="0">
                <a:cs typeface="Arial" panose="020B0604020202020204" pitchFamily="34" charset="0"/>
              </a:rPr>
              <a:t>This was similar to the rate per 1,000 for Cambridgeshire (2.7). </a:t>
            </a:r>
          </a:p>
          <a:p>
            <a:endParaRPr lang="en-GB" sz="1600" dirty="0">
              <a:cs typeface="Arial" panose="020B0604020202020204" pitchFamily="34" charset="0"/>
            </a:endParaRPr>
          </a:p>
          <a:p>
            <a:r>
              <a:rPr lang="en-GB" sz="1600" dirty="0">
                <a:cs typeface="Arial" panose="020B0604020202020204" pitchFamily="34" charset="0"/>
              </a:rPr>
              <a:t>Fenland </a:t>
            </a:r>
            <a:r>
              <a:rPr lang="en-GB" sz="1600" dirty="0">
                <a:latin typeface="Arial" panose="020B0604020202020204" pitchFamily="34" charset="0"/>
                <a:cs typeface="Arial" panose="020B0604020202020204" pitchFamily="34" charset="0"/>
              </a:rPr>
              <a:t>had the highest rate </a:t>
            </a:r>
            <a:r>
              <a:rPr lang="en-GB" sz="1600" dirty="0">
                <a:cs typeface="Arial" panose="020B0604020202020204" pitchFamily="34" charset="0"/>
              </a:rPr>
              <a:t>at 3.2. </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987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DE971-4C72-BD4D-9AE2-3DD45BE90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7CC13-BF39-03EA-C255-B067370292B3}"/>
              </a:ext>
            </a:extLst>
          </p:cNvPr>
          <p:cNvSpPr>
            <a:spLocks noGrp="1"/>
          </p:cNvSpPr>
          <p:nvPr>
            <p:ph type="title"/>
          </p:nvPr>
        </p:nvSpPr>
        <p:spPr>
          <a:xfrm>
            <a:off x="89127" y="70076"/>
            <a:ext cx="10515600" cy="1538805"/>
          </a:xfrm>
        </p:spPr>
        <p:txBody>
          <a:bodyPr/>
          <a:lstStyle/>
          <a:p>
            <a:r>
              <a:rPr lang="en-GB" sz="3200"/>
              <a:t>7.11 ASB - ASB Case Study 1</a:t>
            </a:r>
            <a:br>
              <a:rPr lang="en-GB"/>
            </a:br>
            <a:br>
              <a:rPr lang="en-GB" sz="3200"/>
            </a:br>
            <a:r>
              <a:rPr lang="en-GB" sz="2400"/>
              <a:t>Partnership Working – Interim Injunction Granted to Protect Residents at mixed tenure block of flats</a:t>
            </a:r>
            <a:br>
              <a:rPr lang="en-GB" sz="2800"/>
            </a:br>
            <a:endParaRPr lang="en-GB"/>
          </a:p>
        </p:txBody>
      </p:sp>
      <p:sp>
        <p:nvSpPr>
          <p:cNvPr id="4" name="TextBox 3">
            <a:extLst>
              <a:ext uri="{FF2B5EF4-FFF2-40B4-BE49-F238E27FC236}">
                <a16:creationId xmlns:a16="http://schemas.microsoft.com/office/drawing/2014/main" id="{66AD0D95-498E-752C-B23B-6285F3B17391}"/>
              </a:ext>
            </a:extLst>
          </p:cNvPr>
          <p:cNvSpPr txBox="1"/>
          <p:nvPr/>
        </p:nvSpPr>
        <p:spPr>
          <a:xfrm>
            <a:off x="0" y="1752600"/>
            <a:ext cx="12192000" cy="4442755"/>
          </a:xfrm>
          <a:prstGeom prst="rect">
            <a:avLst/>
          </a:prstGeom>
          <a:noFill/>
        </p:spPr>
        <p:txBody>
          <a:bodyPr wrap="square">
            <a:spAutoFit/>
          </a:bodyPr>
          <a:lstStyle/>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“Cambridge City Council’s Anti-Social Behaviour (ASB) and Housing Teams worked in close partnership with Cambridgeshire Constabulary to respond to escalating and violent behaviour from a tenant of the flats.</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Over a few months, the Council received multiple reports of serious ASB, including threats to kill, violent assaults, possession of offensive weapons, and intimidation of residents. Residents expressed significant fear of reprisals, with several unwilling to provide statements due to safety concerns. The case was assessed as high risk due to threats, intimidation, and the use of weapons. Safeguarding referrals and additional patrols were put in place.</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A coordinated response was initiated between Cambridge City Council’s Housing and ASB Teams, Cambridgeshire Constabulary, and Legal Services leading to the successful application of an emergency without notice injunction with Power of Arrest. This outcome provided immediate protection for residents.</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Through strong partnership working, proactive information sharing, and decisive legal action, the Council and Police were able to act swiftly to restore safety and community confidence.</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This case demonstrates effective multi-agency collaboration in managing high-risk ASB and safeguarding vulnerable residents. The case also highlights the importance of early escalation and intelligence sharing between housing and police, using both civil and tenancy enforcement tools in tandem and providing reassurance and protection to witnesses who fear retaliation.”</a:t>
            </a:r>
          </a:p>
        </p:txBody>
      </p:sp>
      <p:sp>
        <p:nvSpPr>
          <p:cNvPr id="5" name="Action Button: Go Home 4" descr="Button to the content slide.">
            <a:hlinkClick r:id="rId2" action="ppaction://hlinksldjump" highlightClick="1"/>
            <a:extLst>
              <a:ext uri="{FF2B5EF4-FFF2-40B4-BE49-F238E27FC236}">
                <a16:creationId xmlns:a16="http://schemas.microsoft.com/office/drawing/2014/main" id="{F99DC817-8F47-529F-1BAE-000504D626CA}"/>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61834EA-1B62-AE70-2678-CC0CE87D1E3D}"/>
              </a:ext>
            </a:extLst>
          </p:cNvPr>
          <p:cNvSpPr txBox="1"/>
          <p:nvPr/>
        </p:nvSpPr>
        <p:spPr>
          <a:xfrm>
            <a:off x="0" y="6541703"/>
            <a:ext cx="8877782"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Note: </a:t>
            </a:r>
            <a:r>
              <a:rPr lang="en-GB" sz="1000">
                <a:cs typeface="Arial" panose="020B0604020202020204" pitchFamily="34" charset="0"/>
              </a:rPr>
              <a:t>Case study s</a:t>
            </a:r>
            <a:r>
              <a:rPr lang="en-GB" sz="1000">
                <a:latin typeface="Arial" panose="020B0604020202020204" pitchFamily="34" charset="0"/>
                <a:cs typeface="Arial" panose="020B0604020202020204" pitchFamily="34" charset="0"/>
              </a:rPr>
              <a:t>upplied by Cambridge City Council.</a:t>
            </a:r>
          </a:p>
        </p:txBody>
      </p:sp>
    </p:spTree>
    <p:extLst>
      <p:ext uri="{BB962C8B-B14F-4D97-AF65-F5344CB8AC3E}">
        <p14:creationId xmlns:p14="http://schemas.microsoft.com/office/powerpoint/2010/main" val="982165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A1EF-1100-0EEB-9D9B-AE5E06A54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EE678-5B83-C2D7-4BC4-C81D9CD25187}"/>
              </a:ext>
            </a:extLst>
          </p:cNvPr>
          <p:cNvSpPr>
            <a:spLocks noGrp="1"/>
          </p:cNvSpPr>
          <p:nvPr>
            <p:ph type="title"/>
          </p:nvPr>
        </p:nvSpPr>
        <p:spPr>
          <a:xfrm>
            <a:off x="89127" y="70076"/>
            <a:ext cx="9816873" cy="1682524"/>
          </a:xfrm>
        </p:spPr>
        <p:txBody>
          <a:bodyPr/>
          <a:lstStyle/>
          <a:p>
            <a:r>
              <a:rPr lang="en-GB" sz="3200"/>
              <a:t>7.11 ASB - ASB Case Study 2</a:t>
            </a:r>
            <a:br>
              <a:rPr lang="en-GB" sz="3200"/>
            </a:br>
            <a:br>
              <a:rPr lang="en-GB" sz="3200"/>
            </a:br>
            <a:r>
              <a:rPr lang="en-GB" sz="2400"/>
              <a:t>The Role of the Public Safety Officer in Tackling Street-Based Anti-Social Behaviour</a:t>
            </a:r>
            <a:br>
              <a:rPr lang="en-GB" sz="2400"/>
            </a:br>
            <a:endParaRPr lang="en-GB" sz="2400"/>
          </a:p>
        </p:txBody>
      </p:sp>
      <p:sp>
        <p:nvSpPr>
          <p:cNvPr id="5" name="TextBox 4">
            <a:extLst>
              <a:ext uri="{FF2B5EF4-FFF2-40B4-BE49-F238E27FC236}">
                <a16:creationId xmlns:a16="http://schemas.microsoft.com/office/drawing/2014/main" id="{51B4835D-8109-066F-969D-113AE6EA0CB7}"/>
              </a:ext>
            </a:extLst>
          </p:cNvPr>
          <p:cNvSpPr txBox="1"/>
          <p:nvPr/>
        </p:nvSpPr>
        <p:spPr>
          <a:xfrm>
            <a:off x="178255" y="1622584"/>
            <a:ext cx="12013745" cy="4828501"/>
          </a:xfrm>
          <a:prstGeom prst="rect">
            <a:avLst/>
          </a:prstGeom>
          <a:noFill/>
        </p:spPr>
        <p:txBody>
          <a:bodyPr wrap="square">
            <a:spAutoFit/>
          </a:bodyPr>
          <a:lstStyle/>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“As part of the Council’s Transformation process, the former role of Street Support Officer has been restructured and renamed to </a:t>
            </a:r>
            <a:r>
              <a:rPr lang="en-GB" sz="1600" b="1" kern="100">
                <a:effectLst/>
                <a:latin typeface="+mn-lt"/>
                <a:ea typeface="Aptos" panose="020B0004020202020204" pitchFamily="34" charset="0"/>
                <a:cs typeface="Times New Roman" panose="02020603050405020304" pitchFamily="18" charset="0"/>
              </a:rPr>
              <a:t>Public Safety Officer (PSO)</a:t>
            </a:r>
            <a:r>
              <a:rPr lang="en-GB" sz="1600" kern="100">
                <a:effectLst/>
                <a:latin typeface="+mn-lt"/>
                <a:ea typeface="Aptos" panose="020B0004020202020204" pitchFamily="34" charset="0"/>
                <a:cs typeface="Times New Roman" panose="02020603050405020304" pitchFamily="18" charset="0"/>
              </a:rPr>
              <a:t>, reflecting the integration of teams under a new identity. The PSO plays a key role in engaging positively and assertively with the street-based community to address persistent anti-social behaviour (ASB) in the city.</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The PSO undertakes regular patrols in the City Centre and has the flexibility to carry out ad hoc visits to locations associated with begging or rough sleeping. Working closely with the Police and partner agencies through the Street Life Working Group, the PSO has access to relevant information about individuals involved in street-based ASB, enabling a coordinated approach.</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During patrols, the PSO interacts frequently with members of the street community, offering support to access services while holding informed conversations about personal circumstances, behaviours, and the consequences of ASB.</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In one case, a small family group responsible for significant ASB had recently arrived in the city following enforcement action elsewhere in the county. The PSO built a constructive relationship with the elder brother by engaging consistently and listening to his concerns, while clearly explaining the implications of continued ASB. This approach earned trust and cooperation.</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Once the individual modified his own behaviour, he assisted the PSO in encouraging others within the group to do the same. As a result, the group cleared their sleeping sites, stopped leaving waste behind, and ceased storing possessions in a car park.</a:t>
            </a:r>
          </a:p>
          <a:p>
            <a:pPr>
              <a:lnSpc>
                <a:spcPct val="115000"/>
              </a:lnSpc>
              <a:spcAft>
                <a:spcPts val="800"/>
              </a:spcAft>
              <a:buNone/>
            </a:pPr>
            <a:r>
              <a:rPr lang="en-GB" sz="1600" kern="100">
                <a:effectLst/>
                <a:latin typeface="+mn-lt"/>
                <a:ea typeface="Aptos" panose="020B0004020202020204" pitchFamily="34" charset="0"/>
                <a:cs typeface="Times New Roman" panose="02020603050405020304" pitchFamily="18" charset="0"/>
              </a:rPr>
              <a:t>Progress continues: one member has now been reconnected to their home area and provided with accommodation, while efforts are underway to secure housing for the remaining two individuals in their areas of local connection outside the city.”</a:t>
            </a:r>
          </a:p>
        </p:txBody>
      </p:sp>
      <p:sp>
        <p:nvSpPr>
          <p:cNvPr id="4" name="Action Button: Go Home 3" descr="Button to the content slide.">
            <a:hlinkClick r:id="rId2" action="ppaction://hlinksldjump" highlightClick="1"/>
            <a:extLst>
              <a:ext uri="{FF2B5EF4-FFF2-40B4-BE49-F238E27FC236}">
                <a16:creationId xmlns:a16="http://schemas.microsoft.com/office/drawing/2014/main" id="{1F8C8D93-7E0F-D640-B773-55074ECE4D6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707CEBF-A2EA-A944-F280-4348BE849F67}"/>
              </a:ext>
            </a:extLst>
          </p:cNvPr>
          <p:cNvSpPr txBox="1"/>
          <p:nvPr/>
        </p:nvSpPr>
        <p:spPr>
          <a:xfrm>
            <a:off x="0" y="6541703"/>
            <a:ext cx="8877782"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Note: </a:t>
            </a:r>
            <a:r>
              <a:rPr lang="en-GB" sz="1000">
                <a:cs typeface="Arial" panose="020B0604020202020204" pitchFamily="34" charset="0"/>
              </a:rPr>
              <a:t>Case study s</a:t>
            </a:r>
            <a:r>
              <a:rPr lang="en-GB" sz="1000">
                <a:latin typeface="Arial" panose="020B0604020202020204" pitchFamily="34" charset="0"/>
                <a:cs typeface="Arial" panose="020B0604020202020204" pitchFamily="34" charset="0"/>
              </a:rPr>
              <a:t>upplied by Cambridge City Council.</a:t>
            </a:r>
          </a:p>
        </p:txBody>
      </p:sp>
    </p:spTree>
    <p:extLst>
      <p:ext uri="{BB962C8B-B14F-4D97-AF65-F5344CB8AC3E}">
        <p14:creationId xmlns:p14="http://schemas.microsoft.com/office/powerpoint/2010/main" val="3573721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D389-569A-40F6-65D5-19DE223DD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635DA-5B61-9A61-07F6-2B5DA4BABBA5}"/>
              </a:ext>
            </a:extLst>
          </p:cNvPr>
          <p:cNvSpPr>
            <a:spLocks noGrp="1"/>
          </p:cNvSpPr>
          <p:nvPr>
            <p:ph type="title"/>
          </p:nvPr>
        </p:nvSpPr>
        <p:spPr>
          <a:xfrm>
            <a:off x="89127" y="70076"/>
            <a:ext cx="10515600" cy="702809"/>
          </a:xfrm>
        </p:spPr>
        <p:txBody>
          <a:bodyPr/>
          <a:lstStyle/>
          <a:p>
            <a:r>
              <a:rPr lang="en-GB" sz="3200"/>
              <a:t>7.11 ASB - What are the CSP doing about ASB?</a:t>
            </a:r>
          </a:p>
        </p:txBody>
      </p:sp>
      <p:sp>
        <p:nvSpPr>
          <p:cNvPr id="6" name="TextBox 5">
            <a:extLst>
              <a:ext uri="{FF2B5EF4-FFF2-40B4-BE49-F238E27FC236}">
                <a16:creationId xmlns:a16="http://schemas.microsoft.com/office/drawing/2014/main" id="{56CB7557-258A-2288-D678-FFFCF1DA9822}"/>
              </a:ext>
            </a:extLst>
          </p:cNvPr>
          <p:cNvSpPr txBox="1"/>
          <p:nvPr/>
        </p:nvSpPr>
        <p:spPr>
          <a:xfrm>
            <a:off x="0" y="678559"/>
            <a:ext cx="12192001" cy="6109365"/>
          </a:xfrm>
          <a:prstGeom prst="rect">
            <a:avLst/>
          </a:prstGeom>
          <a:noFill/>
        </p:spPr>
        <p:txBody>
          <a:bodyPr wrap="square" rtlCol="0">
            <a:spAutoFit/>
          </a:bodyPr>
          <a:lstStyle/>
          <a:p>
            <a:r>
              <a:rPr lang="en-GB" sz="1150" b="1"/>
              <a:t>Service Transformation:</a:t>
            </a:r>
            <a:endParaRPr lang="en-GB" sz="1150"/>
          </a:p>
          <a:p>
            <a:pPr lvl="0"/>
            <a:r>
              <a:rPr lang="en-GB" sz="1150"/>
              <a:t>ASB and Environmental Enforcement Teams merged (April 2025).</a:t>
            </a:r>
          </a:p>
          <a:p>
            <a:pPr lvl="0"/>
            <a:r>
              <a:rPr lang="en-GB" sz="1150"/>
              <a:t>Recruitment and training underway to build team capacity.</a:t>
            </a:r>
          </a:p>
          <a:p>
            <a:pPr lvl="0"/>
            <a:r>
              <a:rPr lang="en-GB" sz="1150"/>
              <a:t>Preventative approaches (e.g., Neighbourhood Resolution) continue; enforcement used when necessary.</a:t>
            </a:r>
          </a:p>
          <a:p>
            <a:r>
              <a:rPr lang="en-GB" sz="1150"/>
              <a:t> </a:t>
            </a:r>
          </a:p>
          <a:p>
            <a:r>
              <a:rPr lang="en-GB" sz="1150" b="1"/>
              <a:t>Preventative Work Highlights:</a:t>
            </a:r>
            <a:endParaRPr lang="en-GB" sz="1150"/>
          </a:p>
          <a:p>
            <a:pPr lvl="0"/>
            <a:r>
              <a:rPr lang="en-GB" sz="1150" b="1"/>
              <a:t>Neighbourhood Resolution Panel:</a:t>
            </a:r>
            <a:r>
              <a:rPr lang="en-GB" sz="1150"/>
              <a:t> 21 referrals – Noise (10), Children/ball games (3), Parking (2), Other neighbour disputes (6).</a:t>
            </a:r>
          </a:p>
          <a:p>
            <a:pPr lvl="0"/>
            <a:r>
              <a:rPr lang="en-GB" sz="1150" b="1"/>
              <a:t>Street-Based ASB:</a:t>
            </a:r>
            <a:r>
              <a:rPr lang="en-GB" sz="1150"/>
              <a:t> Temporary vacancy filled; role redefined as Public Safety Officer. Focus on coordinated response to sleep sites and encampments.</a:t>
            </a:r>
          </a:p>
          <a:p>
            <a:pPr lvl="0"/>
            <a:r>
              <a:rPr lang="en-GB" sz="1150" b="1"/>
              <a:t>City Centre Working Group:</a:t>
            </a:r>
            <a:r>
              <a:rPr lang="en-GB" sz="1150"/>
              <a:t> Met Oct 2; discussed night-time economy ASB. Partnership with BID, police, CAMBAC to encourage business reporting.</a:t>
            </a:r>
          </a:p>
          <a:p>
            <a:r>
              <a:rPr lang="en-GB" sz="1150"/>
              <a:t> </a:t>
            </a:r>
          </a:p>
          <a:p>
            <a:r>
              <a:rPr lang="en-GB" sz="1150" b="1"/>
              <a:t>Cambridge Street Aid:</a:t>
            </a:r>
            <a:endParaRPr lang="en-GB" sz="1150"/>
          </a:p>
          <a:p>
            <a:pPr lvl="0"/>
            <a:r>
              <a:rPr lang="en-GB" sz="1150"/>
              <a:t>5 contactless terminals; expansion planned with Cambridge University.</a:t>
            </a:r>
          </a:p>
          <a:p>
            <a:pPr lvl="0"/>
            <a:r>
              <a:rPr lang="en-GB" sz="1150"/>
              <a:t>Pop-up shop opened (Oct 2024); Street Aid Week 2025 promoted via social media and drop-ins.</a:t>
            </a:r>
          </a:p>
          <a:p>
            <a:r>
              <a:rPr lang="en-GB" sz="1150" b="1"/>
              <a:t>Community Problem Solving:</a:t>
            </a:r>
            <a:endParaRPr lang="en-GB" sz="1150"/>
          </a:p>
          <a:p>
            <a:pPr lvl="0"/>
            <a:r>
              <a:rPr lang="en-GB" sz="1150"/>
              <a:t>OPCC-funded role supports: </a:t>
            </a:r>
          </a:p>
          <a:p>
            <a:pPr marL="171450" lvl="0" indent="-171450">
              <a:buFontTx/>
              <a:buChar char="-"/>
            </a:pPr>
            <a:r>
              <a:rPr lang="en-GB" sz="1150"/>
              <a:t>Facilitated stakeholder engagement in 27 ASB hotspots.</a:t>
            </a:r>
          </a:p>
          <a:p>
            <a:pPr marL="171450" lvl="0" indent="-171450">
              <a:buFontTx/>
              <a:buChar char="-"/>
            </a:pPr>
            <a:r>
              <a:rPr lang="en-GB" sz="1150"/>
              <a:t>Successful bid for Home Office funding for </a:t>
            </a:r>
            <a:r>
              <a:rPr lang="en-GB" sz="1150" b="1"/>
              <a:t>Pledge Programme</a:t>
            </a:r>
            <a:r>
              <a:rPr lang="en-GB" sz="1150"/>
              <a:t> (delivered in 6 schools).</a:t>
            </a:r>
          </a:p>
          <a:p>
            <a:pPr marL="171450" lvl="0" indent="-171450">
              <a:buFontTx/>
              <a:buChar char="-"/>
            </a:pPr>
            <a:r>
              <a:rPr lang="en-GB" sz="1150"/>
              <a:t>Management of 20 </a:t>
            </a:r>
            <a:r>
              <a:rPr lang="en-GB" sz="1150" err="1"/>
              <a:t>redeployable</a:t>
            </a:r>
            <a:r>
              <a:rPr lang="en-GB" sz="1150"/>
              <a:t> CCTV cameras; 12 locations monitored for fly-tipping, drugs, weapons, vehicle nuisance, graffiti, hate related abuse, robberies, and youth-related ASB.</a:t>
            </a:r>
          </a:p>
          <a:p>
            <a:r>
              <a:rPr lang="en-GB" sz="1150"/>
              <a:t> </a:t>
            </a:r>
          </a:p>
          <a:p>
            <a:r>
              <a:rPr lang="en-GB" sz="1150" b="1"/>
              <a:t>Contextual Safeguarding:</a:t>
            </a:r>
            <a:endParaRPr lang="en-GB" sz="1150"/>
          </a:p>
          <a:p>
            <a:pPr lvl="0"/>
            <a:r>
              <a:rPr lang="en-GB" sz="1150" b="1"/>
              <a:t>Operation Alleviate</a:t>
            </a:r>
            <a:r>
              <a:rPr lang="en-GB" sz="1150"/>
              <a:t> launched (March 2025) to enable businesses to refer concerns about children at risk into Risk Outside the Home (ROTH) pathway.</a:t>
            </a:r>
          </a:p>
          <a:p>
            <a:pPr lvl="0"/>
            <a:r>
              <a:rPr lang="en-GB" sz="1150" b="1"/>
              <a:t>Peer Group &amp; Places Meeting (PGPM):</a:t>
            </a:r>
            <a:r>
              <a:rPr lang="en-GB" sz="1150"/>
              <a:t> 35 individuals, 14 locations discussed; ASB decreased in all but one. 4 of the individuals and 3 locations were discussed as part of Op Alleviate referrals.</a:t>
            </a:r>
          </a:p>
          <a:p>
            <a:pPr lvl="0"/>
            <a:r>
              <a:rPr lang="en-GB" sz="1150"/>
              <a:t>Workshops delivered in schools, training for mobile library staff.</a:t>
            </a:r>
          </a:p>
          <a:p>
            <a:pPr lvl="0"/>
            <a:r>
              <a:rPr lang="en-GB" sz="1150"/>
              <a:t>Posters created on serious violence topics (drugs, knife crime, online abuse, unhealthy friendships).</a:t>
            </a:r>
          </a:p>
          <a:p>
            <a:r>
              <a:rPr lang="en-GB" sz="1150"/>
              <a:t> </a:t>
            </a:r>
          </a:p>
          <a:p>
            <a:r>
              <a:rPr lang="en-GB" sz="1150" b="1"/>
              <a:t>Cambs Against County Lines:</a:t>
            </a:r>
            <a:endParaRPr lang="en-GB" sz="1150"/>
          </a:p>
          <a:p>
            <a:pPr lvl="0"/>
            <a:r>
              <a:rPr lang="en-GB" sz="1150"/>
              <a:t>Sessions delivered in secondary schools and to various stakeholders.</a:t>
            </a:r>
          </a:p>
          <a:p>
            <a:pPr lvl="0"/>
            <a:r>
              <a:rPr lang="en-GB" sz="1150"/>
              <a:t>4 facilitator training sessions across the county.</a:t>
            </a:r>
          </a:p>
          <a:p>
            <a:pPr lvl="0"/>
            <a:r>
              <a:rPr lang="en-GB" sz="1150"/>
              <a:t>Awareness sessions for school and charity staff.</a:t>
            </a:r>
          </a:p>
          <a:p>
            <a:pPr lvl="0"/>
            <a:r>
              <a:rPr lang="en-GB" sz="1150"/>
              <a:t>Posters widely disseminated.</a:t>
            </a:r>
          </a:p>
          <a:p>
            <a:pPr lvl="0"/>
            <a:r>
              <a:rPr lang="en-GB" sz="1150"/>
              <a:t>Exploring alternatives to current film resource (license ends Dec 2026).</a:t>
            </a:r>
          </a:p>
          <a:p>
            <a:pPr lvl="0"/>
            <a:r>
              <a:rPr lang="en-GB" sz="1150"/>
              <a:t>Healthy Belonging package still available, but access tracking limited due to staffing changes.</a:t>
            </a:r>
          </a:p>
        </p:txBody>
      </p:sp>
      <p:sp>
        <p:nvSpPr>
          <p:cNvPr id="4" name="Action Button: Go Home 3" descr="Button to the content slide.">
            <a:hlinkClick r:id="rId2" action="ppaction://hlinksldjump" highlightClick="1"/>
            <a:extLst>
              <a:ext uri="{FF2B5EF4-FFF2-40B4-BE49-F238E27FC236}">
                <a16:creationId xmlns:a16="http://schemas.microsoft.com/office/drawing/2014/main" id="{4B555856-82AC-23A1-74A7-840A58A984D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5628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EDC7-BA0E-C8B0-49DE-341D3F980E9F}"/>
              </a:ext>
            </a:extLst>
          </p:cNvPr>
          <p:cNvSpPr>
            <a:spLocks noGrp="1"/>
          </p:cNvSpPr>
          <p:nvPr>
            <p:ph type="title"/>
          </p:nvPr>
        </p:nvSpPr>
        <p:spPr/>
        <p:txBody>
          <a:bodyPr/>
          <a:lstStyle/>
          <a:p>
            <a:r>
              <a:rPr lang="en-GB"/>
              <a:t>7.12 Deliberate Fires</a:t>
            </a:r>
          </a:p>
        </p:txBody>
      </p:sp>
      <p:sp>
        <p:nvSpPr>
          <p:cNvPr id="4" name="TextBox 3">
            <a:extLst>
              <a:ext uri="{FF2B5EF4-FFF2-40B4-BE49-F238E27FC236}">
                <a16:creationId xmlns:a16="http://schemas.microsoft.com/office/drawing/2014/main" id="{2098525C-5DD8-619F-2775-74EC7895A65B}"/>
              </a:ext>
            </a:extLst>
          </p:cNvPr>
          <p:cNvSpPr txBox="1"/>
          <p:nvPr/>
        </p:nvSpPr>
        <p:spPr>
          <a:xfrm>
            <a:off x="321922" y="1690688"/>
            <a:ext cx="6729485"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15: Annual trend in deliberate fires in Cambridge City, YE September 2022 to YE September 2025</a:t>
            </a:r>
            <a:endParaRPr lang="en-GB" sz="2000" b="1"/>
          </a:p>
        </p:txBody>
      </p:sp>
      <p:sp>
        <p:nvSpPr>
          <p:cNvPr id="5" name="TextBox 4">
            <a:extLst>
              <a:ext uri="{FF2B5EF4-FFF2-40B4-BE49-F238E27FC236}">
                <a16:creationId xmlns:a16="http://schemas.microsoft.com/office/drawing/2014/main" id="{D9D337DC-8531-1502-3B2D-DFC0DC971BC4}"/>
              </a:ext>
            </a:extLst>
          </p:cNvPr>
          <p:cNvSpPr txBox="1"/>
          <p:nvPr/>
        </p:nvSpPr>
        <p:spPr>
          <a:xfrm>
            <a:off x="7051407" y="1994308"/>
            <a:ext cx="4931228" cy="378565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the year ending (YE) September 2025, there were 239 fires in Cambridge City; this is an 11% increase from the last year (+24 fires).</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a:cs typeface="Arial"/>
              </a:rPr>
              <a:t>Of the 239 fires, 22% were deliberate fires (52 fires).The number of deliberate fires have seen incremental increases since YE September 2023 as seen in Figure 6. In the last year, deliberate fires increased by 16% (+7). However, numbers are still lower than see in YE September 2022 (-12%, -7 fires).</a:t>
            </a:r>
          </a:p>
          <a:p>
            <a:endParaRPr lang="en-GB" sz="1600">
              <a:cs typeface="Arial" panose="020B0604020202020204" pitchFamily="34" charset="0"/>
            </a:endParaRPr>
          </a:p>
          <a:p>
            <a:pPr marL="171450" indent="-171450">
              <a:buFont typeface="Arial" panose="020B0604020202020204" pitchFamily="34" charset="0"/>
              <a:buChar char="•"/>
            </a:pPr>
            <a:r>
              <a:rPr lang="en-GB" sz="1600">
                <a:latin typeface="Arial"/>
                <a:cs typeface="Arial"/>
              </a:rPr>
              <a:t>‘Deliberate – unknown owner’ accounted for the largest proportion of deliberate fires at 56% (29 out of 52). </a:t>
            </a:r>
          </a:p>
        </p:txBody>
      </p:sp>
      <p:pic>
        <p:nvPicPr>
          <p:cNvPr id="9" name="Picture 8" descr="Stacked bar chart showing counts of deliberate fire categories by year from 2021/22 to 2024/25. Notable trends include a decrease in others property category of deliberate fires from 37 in 2021/22 to 19 in 2024/25 and an increase in unknown owner fires from 20 in 2021/22 to 29 in 2024/25, with own property deliberate fires remaining relatively low.&#10;Total deliberate fires are as follows.&#10;2021/22 – 59&#10;2022/23 – 42&#10;2023/24 – 45&#10;2024/25 – 52&#10;">
            <a:extLst>
              <a:ext uri="{FF2B5EF4-FFF2-40B4-BE49-F238E27FC236}">
                <a16:creationId xmlns:a16="http://schemas.microsoft.com/office/drawing/2014/main" id="{E61960E7-6832-3CC6-BA60-34BA223045E9}"/>
              </a:ext>
            </a:extLst>
          </p:cNvPr>
          <p:cNvPicPr>
            <a:picLocks noChangeAspect="1"/>
          </p:cNvPicPr>
          <p:nvPr/>
        </p:nvPicPr>
        <p:blipFill>
          <a:blip r:embed="rId2"/>
          <a:stretch>
            <a:fillRect/>
          </a:stretch>
        </p:blipFill>
        <p:spPr>
          <a:xfrm>
            <a:off x="321921" y="2275462"/>
            <a:ext cx="6444963" cy="3344085"/>
          </a:xfrm>
          <a:prstGeom prst="rect">
            <a:avLst/>
          </a:prstGeom>
        </p:spPr>
      </p:pic>
      <p:sp>
        <p:nvSpPr>
          <p:cNvPr id="3" name="TextBox 2">
            <a:extLst>
              <a:ext uri="{FF2B5EF4-FFF2-40B4-BE49-F238E27FC236}">
                <a16:creationId xmlns:a16="http://schemas.microsoft.com/office/drawing/2014/main" id="{804186AF-0D4F-BB58-FC03-28901A9B19CA}"/>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descr="Button to the content slide.">
            <a:hlinkClick r:id="rId3" action="ppaction://hlinksldjump" highlightClick="1"/>
            <a:extLst>
              <a:ext uri="{FF2B5EF4-FFF2-40B4-BE49-F238E27FC236}">
                <a16:creationId xmlns:a16="http://schemas.microsoft.com/office/drawing/2014/main" id="{C9808096-F91F-9C65-3576-DEECE05C332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4531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1CEE8-7408-439D-B5A9-B7F0F964D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CFFE-A096-4B6A-06AF-0366FCF57FE3}"/>
              </a:ext>
            </a:extLst>
          </p:cNvPr>
          <p:cNvSpPr>
            <a:spLocks noGrp="1"/>
          </p:cNvSpPr>
          <p:nvPr>
            <p:ph type="title"/>
          </p:nvPr>
        </p:nvSpPr>
        <p:spPr/>
        <p:txBody>
          <a:bodyPr/>
          <a:lstStyle/>
          <a:p>
            <a:r>
              <a:rPr lang="en-GB"/>
              <a:t>7.12 Deliberate Fires</a:t>
            </a:r>
          </a:p>
        </p:txBody>
      </p:sp>
      <p:sp>
        <p:nvSpPr>
          <p:cNvPr id="4" name="TextBox 3">
            <a:extLst>
              <a:ext uri="{FF2B5EF4-FFF2-40B4-BE49-F238E27FC236}">
                <a16:creationId xmlns:a16="http://schemas.microsoft.com/office/drawing/2014/main" id="{6C0C616C-1E97-DC97-B1BC-42EE57190F46}"/>
              </a:ext>
            </a:extLst>
          </p:cNvPr>
          <p:cNvSpPr txBox="1"/>
          <p:nvPr/>
        </p:nvSpPr>
        <p:spPr>
          <a:xfrm>
            <a:off x="314806" y="2068545"/>
            <a:ext cx="853950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Table 12: Rate per 1,000 population of deliberate fires, between YE September 2022 and YE September 2025</a:t>
            </a:r>
            <a:endParaRPr lang="en-GB" sz="2000" b="1" dirty="0">
              <a:solidFill>
                <a:schemeClr val="tx1"/>
              </a:solidFill>
            </a:endParaRPr>
          </a:p>
        </p:txBody>
      </p:sp>
      <p:sp>
        <p:nvSpPr>
          <p:cNvPr id="3" name="TextBox 2">
            <a:extLst>
              <a:ext uri="{FF2B5EF4-FFF2-40B4-BE49-F238E27FC236}">
                <a16:creationId xmlns:a16="http://schemas.microsoft.com/office/drawing/2014/main" id="{4B21ED08-70F6-F923-1BC0-63556E5D82E7}"/>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Fire and Rescue Service. Rates over time have been calculated using locally produced estimates and forecasts, see Technical notes for further details. </a:t>
            </a:r>
          </a:p>
        </p:txBody>
      </p:sp>
      <p:sp>
        <p:nvSpPr>
          <p:cNvPr id="6" name="Action Button: Go Home 5" descr="Button to the content slide.">
            <a:hlinkClick r:id="rId2" action="ppaction://hlinksldjump" highlightClick="1"/>
            <a:extLst>
              <a:ext uri="{FF2B5EF4-FFF2-40B4-BE49-F238E27FC236}">
                <a16:creationId xmlns:a16="http://schemas.microsoft.com/office/drawing/2014/main" id="{397FD547-C1CD-ACE2-5102-B4F7F359D71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eliberate Fire rates for all districts in Cambridgeshire between 2021/22 and 2024/25.&#10;Rates for Cambridge City across the years:&#10;2021/22 = 0.4&#10;2022/23 = 0.3&#10;2023/24 = 0.3 &#10;Rates in 2024/25 were as follows:&#10;Cambridge = 0.3&#10;East Cambridgeshire = 0.5&#10;Fenland = 0.9&#10;Huntingdonshire = 0.4&#10;South Cambridgeshire = 0.4&#10;Cambridgeshire = 0.5">
            <a:extLst>
              <a:ext uri="{FF2B5EF4-FFF2-40B4-BE49-F238E27FC236}">
                <a16:creationId xmlns:a16="http://schemas.microsoft.com/office/drawing/2014/main" id="{EA6BC8C7-BEE2-E293-A8E0-46E58A06FD18}"/>
              </a:ext>
            </a:extLst>
          </p:cNvPr>
          <p:cNvPicPr>
            <a:picLocks noChangeAspect="1"/>
          </p:cNvPicPr>
          <p:nvPr/>
        </p:nvPicPr>
        <p:blipFill>
          <a:blip r:embed="rId3"/>
          <a:stretch>
            <a:fillRect/>
          </a:stretch>
        </p:blipFill>
        <p:spPr>
          <a:xfrm>
            <a:off x="314806" y="2844207"/>
            <a:ext cx="8851843" cy="2047047"/>
          </a:xfrm>
          <a:prstGeom prst="rect">
            <a:avLst/>
          </a:prstGeom>
        </p:spPr>
      </p:pic>
      <p:sp>
        <p:nvSpPr>
          <p:cNvPr id="10" name="TextBox 9">
            <a:extLst>
              <a:ext uri="{FF2B5EF4-FFF2-40B4-BE49-F238E27FC236}">
                <a16:creationId xmlns:a16="http://schemas.microsoft.com/office/drawing/2014/main" id="{6E719B3E-09DD-26F0-F89F-8D0E6960B9A5}"/>
              </a:ext>
            </a:extLst>
          </p:cNvPr>
          <p:cNvSpPr txBox="1"/>
          <p:nvPr/>
        </p:nvSpPr>
        <p:spPr>
          <a:xfrm>
            <a:off x="9680713" y="2844207"/>
            <a:ext cx="2511287" cy="1815882"/>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Cambridge City had the lowest rate per 1,000 population in the YE September 2025 (0.3) when compared with other Cambridgeshire districts. </a:t>
            </a:r>
          </a:p>
        </p:txBody>
      </p:sp>
    </p:spTree>
    <p:extLst>
      <p:ext uri="{BB962C8B-B14F-4D97-AF65-F5344CB8AC3E}">
        <p14:creationId xmlns:p14="http://schemas.microsoft.com/office/powerpoint/2010/main" val="4154773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5545-9553-ECD4-DF5B-AC6267FE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2AB2F-E518-EAEF-D9AD-35C4CBAAA1F7}"/>
              </a:ext>
            </a:extLst>
          </p:cNvPr>
          <p:cNvSpPr>
            <a:spLocks noGrp="1"/>
          </p:cNvSpPr>
          <p:nvPr>
            <p:ph type="title"/>
          </p:nvPr>
        </p:nvSpPr>
        <p:spPr/>
        <p:txBody>
          <a:bodyPr/>
          <a:lstStyle/>
          <a:p>
            <a:r>
              <a:rPr lang="en-GB" dirty="0"/>
              <a:t>7.13 Probation</a:t>
            </a:r>
          </a:p>
        </p:txBody>
      </p:sp>
      <p:sp>
        <p:nvSpPr>
          <p:cNvPr id="4" name="TextBox 3">
            <a:extLst>
              <a:ext uri="{FF2B5EF4-FFF2-40B4-BE49-F238E27FC236}">
                <a16:creationId xmlns:a16="http://schemas.microsoft.com/office/drawing/2014/main" id="{725F7A34-F2D4-0160-AFEF-17D580B25A1C}"/>
              </a:ext>
            </a:extLst>
          </p:cNvPr>
          <p:cNvSpPr txBox="1"/>
          <p:nvPr/>
        </p:nvSpPr>
        <p:spPr>
          <a:xfrm>
            <a:off x="332769" y="1483360"/>
            <a:ext cx="6407148" cy="584775"/>
          </a:xfrm>
          <a:prstGeom prst="rect">
            <a:avLst/>
          </a:prstGeom>
          <a:noFill/>
          <a:ln>
            <a:noFill/>
          </a:ln>
        </p:spPr>
        <p:txBody>
          <a:bodyPr wrap="square" rtlCol="0">
            <a:spAutoFit/>
          </a:bodyPr>
          <a:lstStyle/>
          <a:p>
            <a:r>
              <a:rPr lang="en-GB" sz="1600" b="1" dirty="0">
                <a:latin typeface="Arial" panose="020B0604020202020204" pitchFamily="34" charset="0"/>
                <a:cs typeface="Arial" panose="020B0604020202020204" pitchFamily="34" charset="0"/>
              </a:rPr>
              <a:t>Figure 16: Proportion of age groups of those open to the Probation Service in 2025, residing in Cambridge City</a:t>
            </a:r>
            <a:endParaRPr lang="en-GB" sz="2000" b="1" dirty="0"/>
          </a:p>
        </p:txBody>
      </p:sp>
      <p:sp>
        <p:nvSpPr>
          <p:cNvPr id="3" name="TextBox 2">
            <a:extLst>
              <a:ext uri="{FF2B5EF4-FFF2-40B4-BE49-F238E27FC236}">
                <a16:creationId xmlns:a16="http://schemas.microsoft.com/office/drawing/2014/main" id="{5E38C9DB-7AC9-C25A-10F9-E97C7C585346}"/>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dirty="0">
                <a:latin typeface="+mn-lt"/>
                <a:ea typeface="+mn-ea"/>
                <a:cs typeface="+mn-cs"/>
              </a:rPr>
              <a:t>Note: Chart has been produced by </a:t>
            </a:r>
            <a:r>
              <a:rPr lang="en-US" sz="1100" dirty="0"/>
              <a:t>Cambridgeshire County Council’s </a:t>
            </a:r>
            <a:r>
              <a:rPr lang="en-GB" sz="1100" dirty="0"/>
              <a:t>Communities and Demography PI Team</a:t>
            </a:r>
            <a:r>
              <a:rPr lang="en-US" sz="1100" kern="1200" dirty="0">
                <a:latin typeface="+mn-lt"/>
                <a:ea typeface="+mn-ea"/>
                <a:cs typeface="+mn-cs"/>
              </a:rPr>
              <a:t>, using data provided by Cambridgeshire and Peterborough Probation Service. </a:t>
            </a:r>
          </a:p>
        </p:txBody>
      </p:sp>
      <p:sp>
        <p:nvSpPr>
          <p:cNvPr id="7" name="Action Button: Go Home 6" descr="Button to the content slide.">
            <a:hlinkClick r:id="rId2" action="ppaction://hlinksldjump" highlightClick="1"/>
            <a:extLst>
              <a:ext uri="{FF2B5EF4-FFF2-40B4-BE49-F238E27FC236}">
                <a16:creationId xmlns:a16="http://schemas.microsoft.com/office/drawing/2014/main" id="{0BE9608B-8EEC-F66F-8579-786F773D1EBB}"/>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5EF55E-8CAB-5691-9937-83D702302B71}"/>
              </a:ext>
            </a:extLst>
          </p:cNvPr>
          <p:cNvSpPr txBox="1"/>
          <p:nvPr/>
        </p:nvSpPr>
        <p:spPr>
          <a:xfrm>
            <a:off x="7041247" y="1849120"/>
            <a:ext cx="4409097" cy="3539430"/>
          </a:xfrm>
          <a:prstGeom prst="rect">
            <a:avLst/>
          </a:prstGeom>
          <a:noFill/>
        </p:spPr>
        <p:txBody>
          <a:bodyPr wrap="square" rtlCol="0">
            <a:spAutoFit/>
          </a:bodyPr>
          <a:lstStyle/>
          <a:p>
            <a:r>
              <a:rPr lang="en-GB" sz="1400" dirty="0"/>
              <a:t>The Probation Service have provided a caseload profile for individuals residing in Cambridge City who were open to the service at some point within 2025; in this instance, there were 479 people. </a:t>
            </a:r>
          </a:p>
          <a:p>
            <a:endParaRPr lang="en-GB" sz="1400" dirty="0"/>
          </a:p>
          <a:p>
            <a:r>
              <a:rPr lang="en-GB" sz="1400" dirty="0"/>
              <a:t>The majority of the cohort were males, with a split of 87% males and 13% females.</a:t>
            </a:r>
          </a:p>
          <a:p>
            <a:endParaRPr lang="en-GB" sz="1400" dirty="0"/>
          </a:p>
          <a:p>
            <a:r>
              <a:rPr lang="en-GB" sz="1400" dirty="0"/>
              <a:t>30 to 39 years old accounted for the largest proportion of the cohort at 30%, closely followed by 20- to 29-year-olds (29%). In total, 20- to 39-year-olds accounted for over half of the cohort (59%).</a:t>
            </a:r>
          </a:p>
          <a:p>
            <a:endParaRPr lang="en-GB" sz="1400" dirty="0"/>
          </a:p>
          <a:p>
            <a:r>
              <a:rPr lang="en-GB" sz="1400" dirty="0"/>
              <a:t>18- to 19-year-olds accounted for 4% of the cohort, it is to be expected that this proportion </a:t>
            </a:r>
            <a:r>
              <a:rPr lang="en-GB" sz="1400"/>
              <a:t>is smaller as </a:t>
            </a:r>
            <a:r>
              <a:rPr lang="en-GB" sz="1400" dirty="0"/>
              <a:t>there are only two </a:t>
            </a:r>
            <a:r>
              <a:rPr lang="en-GB" sz="1400"/>
              <a:t>single years </a:t>
            </a:r>
            <a:r>
              <a:rPr lang="en-GB" sz="1400" dirty="0"/>
              <a:t>of age.</a:t>
            </a:r>
          </a:p>
        </p:txBody>
      </p:sp>
      <p:pic>
        <p:nvPicPr>
          <p:cNvPr id="8" name="Picture 7" descr="Bar chart showing percentage distribution of age groups of those open to probation service in 2025, with highest values in 30 to 39 (30%) and 20 to 29 (29%). Other age groups include 40 to 49 (20%), 50 to 59 (10%), 60 and Over (6%), and 18 to 19 (4%), highlighting concentration in younger to middle-aged adults.">
            <a:extLst>
              <a:ext uri="{FF2B5EF4-FFF2-40B4-BE49-F238E27FC236}">
                <a16:creationId xmlns:a16="http://schemas.microsoft.com/office/drawing/2014/main" id="{1C7DA82D-6A46-021F-5A10-3F6B2FB1C318}"/>
              </a:ext>
            </a:extLst>
          </p:cNvPr>
          <p:cNvPicPr>
            <a:picLocks noChangeAspect="1"/>
          </p:cNvPicPr>
          <p:nvPr/>
        </p:nvPicPr>
        <p:blipFill>
          <a:blip r:embed="rId3"/>
          <a:stretch>
            <a:fillRect/>
          </a:stretch>
        </p:blipFill>
        <p:spPr>
          <a:xfrm>
            <a:off x="332768" y="2117038"/>
            <a:ext cx="6407148" cy="3537954"/>
          </a:xfrm>
          <a:prstGeom prst="rect">
            <a:avLst/>
          </a:prstGeom>
        </p:spPr>
      </p:pic>
    </p:spTree>
    <p:extLst>
      <p:ext uri="{BB962C8B-B14F-4D97-AF65-F5344CB8AC3E}">
        <p14:creationId xmlns:p14="http://schemas.microsoft.com/office/powerpoint/2010/main" val="2558640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4E90D-264C-72DF-2BE9-479EC3845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532F2-C035-58FB-4E8D-0877C8549746}"/>
              </a:ext>
            </a:extLst>
          </p:cNvPr>
          <p:cNvSpPr>
            <a:spLocks noGrp="1"/>
          </p:cNvSpPr>
          <p:nvPr>
            <p:ph type="title"/>
          </p:nvPr>
        </p:nvSpPr>
        <p:spPr/>
        <p:txBody>
          <a:bodyPr/>
          <a:lstStyle/>
          <a:p>
            <a:r>
              <a:rPr lang="en-GB" dirty="0"/>
              <a:t>7.13 Probation</a:t>
            </a:r>
          </a:p>
        </p:txBody>
      </p:sp>
      <p:sp>
        <p:nvSpPr>
          <p:cNvPr id="4" name="TextBox 3">
            <a:extLst>
              <a:ext uri="{FF2B5EF4-FFF2-40B4-BE49-F238E27FC236}">
                <a16:creationId xmlns:a16="http://schemas.microsoft.com/office/drawing/2014/main" id="{898637CB-CF38-8FF4-4B49-12CA06065C7D}"/>
              </a:ext>
            </a:extLst>
          </p:cNvPr>
          <p:cNvSpPr txBox="1"/>
          <p:nvPr/>
        </p:nvSpPr>
        <p:spPr>
          <a:xfrm>
            <a:off x="222148" y="1469861"/>
            <a:ext cx="6849212" cy="830997"/>
          </a:xfrm>
          <a:prstGeom prst="rect">
            <a:avLst/>
          </a:prstGeom>
          <a:noFill/>
          <a:ln>
            <a:noFill/>
          </a:ln>
        </p:spPr>
        <p:txBody>
          <a:bodyPr wrap="square" rtlCol="0">
            <a:spAutoFit/>
          </a:bodyPr>
          <a:lstStyle/>
          <a:p>
            <a:r>
              <a:rPr lang="en-GB" sz="1600" b="1" dirty="0">
                <a:latin typeface="Arial" panose="020B0604020202020204" pitchFamily="34" charset="0"/>
                <a:cs typeface="Arial" panose="020B0604020202020204" pitchFamily="34" charset="0"/>
              </a:rPr>
              <a:t>Figure 17: Proportion of ethnic group comparison, Cambridge City Probation Service cohort, Cambridge Census 2021 Population and Cambridgeshire Census 2021 Population</a:t>
            </a:r>
            <a:endParaRPr lang="en-GB" sz="2000" b="1" dirty="0"/>
          </a:p>
        </p:txBody>
      </p:sp>
      <p:sp>
        <p:nvSpPr>
          <p:cNvPr id="3" name="TextBox 2">
            <a:extLst>
              <a:ext uri="{FF2B5EF4-FFF2-40B4-BE49-F238E27FC236}">
                <a16:creationId xmlns:a16="http://schemas.microsoft.com/office/drawing/2014/main" id="{F55E2376-82EE-5833-E5C2-0ED127F004E1}"/>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dirty="0">
                <a:latin typeface="+mn-lt"/>
                <a:ea typeface="+mn-ea"/>
                <a:cs typeface="+mn-cs"/>
              </a:rPr>
              <a:t>Note: Chart has been produced by </a:t>
            </a:r>
            <a:r>
              <a:rPr lang="en-US" sz="1100" dirty="0"/>
              <a:t>Cambridgeshire County Council’s </a:t>
            </a:r>
            <a:r>
              <a:rPr lang="en-GB" sz="1100" dirty="0"/>
              <a:t>Communities and Demography PI Team</a:t>
            </a:r>
            <a:r>
              <a:rPr lang="en-US" sz="1100" kern="1200" dirty="0">
                <a:latin typeface="+mn-lt"/>
                <a:ea typeface="+mn-ea"/>
                <a:cs typeface="+mn-cs"/>
              </a:rPr>
              <a:t>, using data provided by Cambridgeshire and Peterborough Probation Service.</a:t>
            </a:r>
          </a:p>
        </p:txBody>
      </p:sp>
      <p:sp>
        <p:nvSpPr>
          <p:cNvPr id="7" name="Action Button: Go Home 6" descr="Button to the content slide.">
            <a:hlinkClick r:id="rId2" action="ppaction://hlinksldjump" highlightClick="1"/>
            <a:extLst>
              <a:ext uri="{FF2B5EF4-FFF2-40B4-BE49-F238E27FC236}">
                <a16:creationId xmlns:a16="http://schemas.microsoft.com/office/drawing/2014/main" id="{8A3EFB51-885E-DAD2-51F6-C886E5B2D7C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B911DE-1050-AAB8-EC5E-4509D53F0795}"/>
              </a:ext>
            </a:extLst>
          </p:cNvPr>
          <p:cNvSpPr txBox="1"/>
          <p:nvPr/>
        </p:nvSpPr>
        <p:spPr>
          <a:xfrm>
            <a:off x="7477760" y="2688031"/>
            <a:ext cx="4124960" cy="2246769"/>
          </a:xfrm>
          <a:prstGeom prst="rect">
            <a:avLst/>
          </a:prstGeom>
          <a:noFill/>
        </p:spPr>
        <p:txBody>
          <a:bodyPr wrap="square">
            <a:spAutoFit/>
          </a:bodyPr>
          <a:lstStyle/>
          <a:p>
            <a:r>
              <a:rPr lang="en-GB" sz="1400" dirty="0">
                <a:latin typeface="Arial"/>
                <a:cs typeface="Arial"/>
              </a:rPr>
              <a:t>6% (30 out of 479) of the current Cambridge City probation caseload had no ethnicity recorded. </a:t>
            </a:r>
          </a:p>
          <a:p>
            <a:endParaRPr lang="en-GB" sz="1400" dirty="0"/>
          </a:p>
          <a:p>
            <a:r>
              <a:rPr lang="en-GB" sz="1400" dirty="0"/>
              <a:t>Of those who’s ethnicity was recorded (449), Figure 17 shows that the majority of the probation cohort were White British at 66%, overrepresented in comparison to the Cambridge City Census population (54%) but underrepresented when comparing to the overall Cambridgeshire Census population (78%).</a:t>
            </a:r>
          </a:p>
        </p:txBody>
      </p:sp>
      <p:pic>
        <p:nvPicPr>
          <p:cNvPr id="17" name="Picture 16" descr="Horizontal stacked bar chart compares ethnic composition of Cambridgeshire and Cambridge 18+ population from 2021 Census and Cambridge 2025 Probation Cohort.">
            <a:extLst>
              <a:ext uri="{FF2B5EF4-FFF2-40B4-BE49-F238E27FC236}">
                <a16:creationId xmlns:a16="http://schemas.microsoft.com/office/drawing/2014/main" id="{83C0CD50-AE8C-C05B-9ECF-3B5C0CC74D70}"/>
              </a:ext>
            </a:extLst>
          </p:cNvPr>
          <p:cNvPicPr>
            <a:picLocks noChangeAspect="1"/>
          </p:cNvPicPr>
          <p:nvPr/>
        </p:nvPicPr>
        <p:blipFill>
          <a:blip r:embed="rId3"/>
          <a:stretch>
            <a:fillRect/>
          </a:stretch>
        </p:blipFill>
        <p:spPr>
          <a:xfrm>
            <a:off x="222148" y="2333295"/>
            <a:ext cx="6849212" cy="3157654"/>
          </a:xfrm>
          <a:prstGeom prst="rect">
            <a:avLst/>
          </a:prstGeom>
        </p:spPr>
      </p:pic>
    </p:spTree>
    <p:extLst>
      <p:ext uri="{BB962C8B-B14F-4D97-AF65-F5344CB8AC3E}">
        <p14:creationId xmlns:p14="http://schemas.microsoft.com/office/powerpoint/2010/main" val="1302150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430D7-CD5D-4564-1ABC-43B5B3BA1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FF170-AD1B-814A-7106-EEADDA1BC0DF}"/>
              </a:ext>
            </a:extLst>
          </p:cNvPr>
          <p:cNvSpPr>
            <a:spLocks noGrp="1"/>
          </p:cNvSpPr>
          <p:nvPr>
            <p:ph type="title"/>
          </p:nvPr>
        </p:nvSpPr>
        <p:spPr/>
        <p:txBody>
          <a:bodyPr/>
          <a:lstStyle/>
          <a:p>
            <a:r>
              <a:rPr lang="en-GB" dirty="0"/>
              <a:t>7.14 Youth Justice Service (YJS)</a:t>
            </a:r>
          </a:p>
        </p:txBody>
      </p:sp>
      <p:sp>
        <p:nvSpPr>
          <p:cNvPr id="3" name="TextBox 2">
            <a:extLst>
              <a:ext uri="{FF2B5EF4-FFF2-40B4-BE49-F238E27FC236}">
                <a16:creationId xmlns:a16="http://schemas.microsoft.com/office/drawing/2014/main" id="{8FDEF7B5-1EEA-8902-106E-DF93D0B5ADD2}"/>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dirty="0">
                <a:latin typeface="+mn-lt"/>
                <a:ea typeface="+mn-ea"/>
                <a:cs typeface="+mn-cs"/>
              </a:rPr>
              <a:t>Note: Chart has been produced by </a:t>
            </a:r>
            <a:r>
              <a:rPr lang="en-US" sz="1100" dirty="0"/>
              <a:t>Cambridgeshire County Council’s </a:t>
            </a:r>
            <a:r>
              <a:rPr lang="en-GB" sz="1100" dirty="0"/>
              <a:t>Communities and Demography PI Team</a:t>
            </a:r>
            <a:r>
              <a:rPr lang="en-US" sz="1100" kern="1200" dirty="0">
                <a:latin typeface="+mn-lt"/>
                <a:ea typeface="+mn-ea"/>
                <a:cs typeface="+mn-cs"/>
              </a:rPr>
              <a:t>, using data provided by </a:t>
            </a:r>
            <a:r>
              <a:rPr lang="en-US" sz="1100" dirty="0">
                <a:latin typeface="+mn-lt"/>
              </a:rPr>
              <a:t>Cambridgeshire Youth Justice Service.</a:t>
            </a:r>
            <a:endParaRPr lang="en-US" sz="1100" kern="1200" dirty="0">
              <a:latin typeface="+mn-lt"/>
              <a:ea typeface="+mn-ea"/>
              <a:cs typeface="+mn-cs"/>
            </a:endParaRPr>
          </a:p>
        </p:txBody>
      </p:sp>
      <p:sp>
        <p:nvSpPr>
          <p:cNvPr id="7" name="Action Button: Go Home 6" descr="Button to the content slide.">
            <a:hlinkClick r:id="rId2" action="ppaction://hlinksldjump" highlightClick="1"/>
            <a:extLst>
              <a:ext uri="{FF2B5EF4-FFF2-40B4-BE49-F238E27FC236}">
                <a16:creationId xmlns:a16="http://schemas.microsoft.com/office/drawing/2014/main" id="{C409A2F6-9DE9-B724-CEB3-F1CCF57DF70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ouped column chart showing the count of children who offend by district from 2022 to 2025.&#10;&#10;Cambridge City&#10;2022 – 79&#10;2023 – 77&#10;2024 – 81&#10;2025 – 60&#10;">
            <a:extLst>
              <a:ext uri="{FF2B5EF4-FFF2-40B4-BE49-F238E27FC236}">
                <a16:creationId xmlns:a16="http://schemas.microsoft.com/office/drawing/2014/main" id="{C4B0C971-00E4-CD71-8485-796A78833103}"/>
              </a:ext>
            </a:extLst>
          </p:cNvPr>
          <p:cNvPicPr>
            <a:picLocks noChangeAspect="1"/>
          </p:cNvPicPr>
          <p:nvPr/>
        </p:nvPicPr>
        <p:blipFill>
          <a:blip r:embed="rId3"/>
          <a:stretch>
            <a:fillRect/>
          </a:stretch>
        </p:blipFill>
        <p:spPr>
          <a:xfrm>
            <a:off x="332770" y="1786730"/>
            <a:ext cx="6898210" cy="3740774"/>
          </a:xfrm>
          <a:prstGeom prst="rect">
            <a:avLst/>
          </a:prstGeom>
        </p:spPr>
      </p:pic>
      <p:sp>
        <p:nvSpPr>
          <p:cNvPr id="6" name="TextBox 5">
            <a:extLst>
              <a:ext uri="{FF2B5EF4-FFF2-40B4-BE49-F238E27FC236}">
                <a16:creationId xmlns:a16="http://schemas.microsoft.com/office/drawing/2014/main" id="{70710386-ACEB-379D-A869-FFE1B00035F7}"/>
              </a:ext>
            </a:extLst>
          </p:cNvPr>
          <p:cNvSpPr txBox="1"/>
          <p:nvPr/>
        </p:nvSpPr>
        <p:spPr>
          <a:xfrm>
            <a:off x="332770" y="1387389"/>
            <a:ext cx="6407148" cy="307777"/>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Figure 18: </a:t>
            </a:r>
            <a:r>
              <a:rPr lang="en-GB" sz="1400" b="1" dirty="0">
                <a:cs typeface="Arial" panose="020B0604020202020204" pitchFamily="34" charset="0"/>
              </a:rPr>
              <a:t>Count of children who offend by district, 2022 to 2025 </a:t>
            </a:r>
            <a:endParaRPr lang="en-GB" sz="1400" b="1" dirty="0"/>
          </a:p>
        </p:txBody>
      </p:sp>
      <p:sp>
        <p:nvSpPr>
          <p:cNvPr id="8" name="TextBox 7">
            <a:extLst>
              <a:ext uri="{FF2B5EF4-FFF2-40B4-BE49-F238E27FC236}">
                <a16:creationId xmlns:a16="http://schemas.microsoft.com/office/drawing/2014/main" id="{DE626E53-0E23-9DE8-F6FC-253A7FC2554C}"/>
              </a:ext>
            </a:extLst>
          </p:cNvPr>
          <p:cNvSpPr txBox="1"/>
          <p:nvPr/>
        </p:nvSpPr>
        <p:spPr>
          <a:xfrm>
            <a:off x="7447548" y="1284214"/>
            <a:ext cx="4511848" cy="289310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dirty="0"/>
              <a:t>Figure 18 shows that Cambridge City has the fourth lowest count of children who offend compared to other districts between 2022 and 2025. East Cambridgeshire has the lowest count for each year between 2022 and 2025.</a:t>
            </a:r>
          </a:p>
          <a:p>
            <a:pPr marL="285750" indent="-285750">
              <a:buFont typeface="Arial" panose="020B0604020202020204" pitchFamily="34" charset="0"/>
              <a:buChar char="•"/>
            </a:pPr>
            <a:r>
              <a:rPr lang="en-GB" sz="1400" dirty="0"/>
              <a:t>Except for an increase in 2024, there has been a 24% overall decrease in the number of children who offend in Cambridge City between 2022 and 2025.</a:t>
            </a:r>
          </a:p>
          <a:p>
            <a:pPr marL="285750" indent="-285750">
              <a:buFont typeface="Arial" panose="020B0604020202020204" pitchFamily="34" charset="0"/>
              <a:buChar char="•"/>
            </a:pPr>
            <a:r>
              <a:rPr lang="en-GB" sz="1400" dirty="0">
                <a:latin typeface="Arial"/>
                <a:cs typeface="Arial"/>
              </a:rPr>
              <a:t>Table 13 below shows that there has been a decreasing trend in the average offences per child in Cambridge City between 2022 and 2025.</a:t>
            </a:r>
          </a:p>
          <a:p>
            <a:endParaRPr lang="en-GB" sz="1400" dirty="0"/>
          </a:p>
        </p:txBody>
      </p:sp>
      <p:graphicFrame>
        <p:nvGraphicFramePr>
          <p:cNvPr id="9" name="Table 8" descr="A table showing the average number of offences per child who offend by district in Cambridgeshire between 2022 and 2025.&#10;For Cambridge City, the average number of offences per child was 1.73 in 2022, 1.65 in 2023, 1.59 in 2024, and 1.35 in 2025.&#10;For East Cambridgeshire, averages were 2.20 in 2022, 1.45 in 2023, 1.20 in 2024, and 1.10 in 2025.&#10;For Fenland, averages were 1.59 in 2022, 1.76 in 2023, 1.34 in 2024, and 1.86 in 2025.&#10;For Huntingdonshire, averages were 1.44 in 2022, 1.28 in 2023, 1.43 in 2024, and 1.44 in 2025.&#10;For South Cambridgeshire, the average number of offences per child was 1.12 in 2022, 1.24 in 2023, 1.68 in 2024, and 1.40 in 2025.">
            <a:extLst>
              <a:ext uri="{FF2B5EF4-FFF2-40B4-BE49-F238E27FC236}">
                <a16:creationId xmlns:a16="http://schemas.microsoft.com/office/drawing/2014/main" id="{4597C71D-F0F6-5D19-B447-5A0F2CD4F01D}"/>
              </a:ext>
            </a:extLst>
          </p:cNvPr>
          <p:cNvGraphicFramePr>
            <a:graphicFrameLocks noGrp="1"/>
          </p:cNvGraphicFramePr>
          <p:nvPr>
            <p:extLst>
              <p:ext uri="{D42A27DB-BD31-4B8C-83A1-F6EECF244321}">
                <p14:modId xmlns:p14="http://schemas.microsoft.com/office/powerpoint/2010/main" val="725342201"/>
              </p:ext>
            </p:extLst>
          </p:nvPr>
        </p:nvGraphicFramePr>
        <p:xfrm>
          <a:off x="7447548" y="4552813"/>
          <a:ext cx="4511848" cy="1498716"/>
        </p:xfrm>
        <a:graphic>
          <a:graphicData uri="http://schemas.openxmlformats.org/drawingml/2006/table">
            <a:tbl>
              <a:tblPr/>
              <a:tblGrid>
                <a:gridCol w="1816768">
                  <a:extLst>
                    <a:ext uri="{9D8B030D-6E8A-4147-A177-3AD203B41FA5}">
                      <a16:colId xmlns:a16="http://schemas.microsoft.com/office/drawing/2014/main" val="376093127"/>
                    </a:ext>
                  </a:extLst>
                </a:gridCol>
                <a:gridCol w="673770">
                  <a:extLst>
                    <a:ext uri="{9D8B030D-6E8A-4147-A177-3AD203B41FA5}">
                      <a16:colId xmlns:a16="http://schemas.microsoft.com/office/drawing/2014/main" val="4040414736"/>
                    </a:ext>
                  </a:extLst>
                </a:gridCol>
                <a:gridCol w="673770">
                  <a:extLst>
                    <a:ext uri="{9D8B030D-6E8A-4147-A177-3AD203B41FA5}">
                      <a16:colId xmlns:a16="http://schemas.microsoft.com/office/drawing/2014/main" val="222275084"/>
                    </a:ext>
                  </a:extLst>
                </a:gridCol>
                <a:gridCol w="673770">
                  <a:extLst>
                    <a:ext uri="{9D8B030D-6E8A-4147-A177-3AD203B41FA5}">
                      <a16:colId xmlns:a16="http://schemas.microsoft.com/office/drawing/2014/main" val="1915525958"/>
                    </a:ext>
                  </a:extLst>
                </a:gridCol>
                <a:gridCol w="673770">
                  <a:extLst>
                    <a:ext uri="{9D8B030D-6E8A-4147-A177-3AD203B41FA5}">
                      <a16:colId xmlns:a16="http://schemas.microsoft.com/office/drawing/2014/main" val="285023291"/>
                    </a:ext>
                  </a:extLst>
                </a:gridCol>
              </a:tblGrid>
              <a:tr h="249786">
                <a:tc>
                  <a:txBody>
                    <a:bodyPr/>
                    <a:lstStyle/>
                    <a:p>
                      <a:pPr algn="l" fontAlgn="b">
                        <a:buNone/>
                      </a:pPr>
                      <a:r>
                        <a:rPr lang="en-GB" sz="1200" b="1" i="0" u="none" strike="noStrike" dirty="0">
                          <a:solidFill>
                            <a:srgbClr val="000000"/>
                          </a:solidFill>
                          <a:effectLst/>
                          <a:latin typeface="Arial" panose="020B0604020202020204" pitchFamily="34" charset="0"/>
                        </a:rPr>
                        <a:t>Districts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515953"/>
                  </a:ext>
                </a:extLst>
              </a:tr>
              <a:tr h="249786">
                <a:tc>
                  <a:txBody>
                    <a:bodyPr/>
                    <a:lstStyle/>
                    <a:p>
                      <a:pPr algn="l" fontAlgn="b">
                        <a:buNone/>
                      </a:pPr>
                      <a:r>
                        <a:rPr lang="en-GB" sz="1200" b="0" i="0" u="none" strike="noStrike">
                          <a:solidFill>
                            <a:srgbClr val="000000"/>
                          </a:solidFill>
                          <a:effectLst/>
                          <a:latin typeface="Arial" panose="020B0604020202020204" pitchFamily="34" charset="0"/>
                        </a:rPr>
                        <a:t>Cambridge City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1.73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1.35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846547"/>
                  </a:ext>
                </a:extLst>
              </a:tr>
              <a:tr h="249786">
                <a:tc>
                  <a:txBody>
                    <a:bodyPr/>
                    <a:lstStyle/>
                    <a:p>
                      <a:pPr algn="l" fontAlgn="b">
                        <a:buNone/>
                      </a:pPr>
                      <a:r>
                        <a:rPr lang="en-GB" sz="1200" b="0" i="0" u="none" strike="noStrike">
                          <a:solidFill>
                            <a:srgbClr val="000000"/>
                          </a:solidFill>
                          <a:effectLst/>
                          <a:latin typeface="Arial" panose="020B0604020202020204" pitchFamily="34" charset="0"/>
                        </a:rPr>
                        <a:t>East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2.20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649629"/>
                  </a:ext>
                </a:extLst>
              </a:tr>
              <a:tr h="249786">
                <a:tc>
                  <a:txBody>
                    <a:bodyPr/>
                    <a:lstStyle/>
                    <a:p>
                      <a:pPr algn="l" fontAlgn="b">
                        <a:buNone/>
                      </a:pPr>
                      <a:r>
                        <a:rPr lang="en-GB" sz="1200" b="0" i="0" u="none" strike="noStrike" dirty="0">
                          <a:solidFill>
                            <a:srgbClr val="000000"/>
                          </a:solidFill>
                          <a:effectLst/>
                          <a:latin typeface="Arial" panose="020B0604020202020204" pitchFamily="34" charset="0"/>
                        </a:rPr>
                        <a:t>Fenland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776933"/>
                  </a:ext>
                </a:extLst>
              </a:tr>
              <a:tr h="249786">
                <a:tc>
                  <a:txBody>
                    <a:bodyPr/>
                    <a:lstStyle/>
                    <a:p>
                      <a:pPr algn="l" fontAlgn="b">
                        <a:buNone/>
                      </a:pPr>
                      <a:r>
                        <a:rPr lang="en-GB" sz="1200" b="0" i="0" u="none" strike="noStrike">
                          <a:solidFill>
                            <a:srgbClr val="000000"/>
                          </a:solidFill>
                          <a:effectLst/>
                          <a:latin typeface="Arial" panose="020B0604020202020204" pitchFamily="34" charset="0"/>
                        </a:rPr>
                        <a:t>Huntingdonshire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298788"/>
                  </a:ext>
                </a:extLst>
              </a:tr>
              <a:tr h="249786">
                <a:tc>
                  <a:txBody>
                    <a:bodyPr/>
                    <a:lstStyle/>
                    <a:p>
                      <a:pPr algn="l" fontAlgn="b">
                        <a:buNone/>
                      </a:pPr>
                      <a:r>
                        <a:rPr lang="en-GB" sz="1200" b="0" i="0" u="none" strike="noStrike" dirty="0">
                          <a:solidFill>
                            <a:srgbClr val="000000"/>
                          </a:solidFill>
                          <a:effectLst/>
                          <a:latin typeface="Arial" panose="020B0604020202020204" pitchFamily="34" charset="0"/>
                        </a:rPr>
                        <a:t>South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861756"/>
                  </a:ext>
                </a:extLst>
              </a:tr>
            </a:tbl>
          </a:graphicData>
        </a:graphic>
      </p:graphicFrame>
      <p:sp>
        <p:nvSpPr>
          <p:cNvPr id="10" name="TextBox 9">
            <a:extLst>
              <a:ext uri="{FF2B5EF4-FFF2-40B4-BE49-F238E27FC236}">
                <a16:creationId xmlns:a16="http://schemas.microsoft.com/office/drawing/2014/main" id="{4F6C412D-1510-C541-CEE2-47D6DC733C75}"/>
              </a:ext>
            </a:extLst>
          </p:cNvPr>
          <p:cNvSpPr txBox="1"/>
          <p:nvPr/>
        </p:nvSpPr>
        <p:spPr>
          <a:xfrm>
            <a:off x="7361297" y="3951092"/>
            <a:ext cx="4598099" cy="523220"/>
          </a:xfrm>
          <a:prstGeom prst="rect">
            <a:avLst/>
          </a:prstGeom>
          <a:noFill/>
          <a:ln>
            <a:noFill/>
          </a:ln>
        </p:spPr>
        <p:txBody>
          <a:bodyPr wrap="square" rtlCol="0">
            <a:spAutoFit/>
          </a:bodyPr>
          <a:lstStyle/>
          <a:p>
            <a:r>
              <a:rPr lang="en-GB" sz="1400" b="1" dirty="0">
                <a:cs typeface="Arial" panose="020B0604020202020204" pitchFamily="34" charset="0"/>
              </a:rPr>
              <a:t>Table 13</a:t>
            </a:r>
            <a:r>
              <a:rPr lang="en-GB" sz="1400" b="1" dirty="0">
                <a:latin typeface="Arial" panose="020B0604020202020204" pitchFamily="34" charset="0"/>
                <a:cs typeface="Arial" panose="020B0604020202020204" pitchFamily="34" charset="0"/>
              </a:rPr>
              <a:t>: Average offences per child who offend by district, 2022 to 2025</a:t>
            </a:r>
            <a:endParaRPr lang="en-GB" sz="1400" b="1" dirty="0"/>
          </a:p>
        </p:txBody>
      </p:sp>
    </p:spTree>
    <p:extLst>
      <p:ext uri="{BB962C8B-B14F-4D97-AF65-F5344CB8AC3E}">
        <p14:creationId xmlns:p14="http://schemas.microsoft.com/office/powerpoint/2010/main" val="351729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4E90-9DA1-439B-1D62-528825447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FE021-7550-023E-EA76-1B2B5262E26D}"/>
              </a:ext>
            </a:extLst>
          </p:cNvPr>
          <p:cNvSpPr>
            <a:spLocks noGrp="1"/>
          </p:cNvSpPr>
          <p:nvPr>
            <p:ph type="title"/>
          </p:nvPr>
        </p:nvSpPr>
        <p:spPr/>
        <p:txBody>
          <a:bodyPr/>
          <a:lstStyle/>
          <a:p>
            <a:r>
              <a:rPr lang="en-GB" dirty="0"/>
              <a:t>2. Executive Summary</a:t>
            </a:r>
          </a:p>
        </p:txBody>
      </p:sp>
      <p:sp>
        <p:nvSpPr>
          <p:cNvPr id="3" name="Content Placeholder 2">
            <a:extLst>
              <a:ext uri="{FF2B5EF4-FFF2-40B4-BE49-F238E27FC236}">
                <a16:creationId xmlns:a16="http://schemas.microsoft.com/office/drawing/2014/main" id="{E9DB0250-8F02-136D-4703-13C6573522D3}"/>
              </a:ext>
            </a:extLst>
          </p:cNvPr>
          <p:cNvSpPr>
            <a:spLocks noGrp="1"/>
          </p:cNvSpPr>
          <p:nvPr>
            <p:ph idx="1"/>
          </p:nvPr>
        </p:nvSpPr>
        <p:spPr>
          <a:xfrm>
            <a:off x="633413" y="1253330"/>
            <a:ext cx="10515600" cy="5043297"/>
          </a:xfrm>
        </p:spPr>
        <p:txBody>
          <a:bodyPr/>
          <a:lstStyle/>
          <a:p>
            <a:pPr marL="0" indent="0">
              <a:buNone/>
            </a:pPr>
            <a:r>
              <a:rPr lang="en-GB" sz="1800"/>
              <a:t>Below is a summary of the </a:t>
            </a:r>
            <a:r>
              <a:rPr lang="en-GB" sz="1800" u="sng"/>
              <a:t>key findings</a:t>
            </a:r>
            <a:r>
              <a:rPr lang="en-GB" sz="1800"/>
              <a:t> from the analysis in section 7.</a:t>
            </a:r>
          </a:p>
          <a:p>
            <a:pPr marL="0" indent="0">
              <a:buNone/>
            </a:pPr>
            <a:endParaRPr lang="en-GB" sz="1800"/>
          </a:p>
          <a:p>
            <a:pPr marL="0" indent="0">
              <a:buNone/>
            </a:pPr>
            <a:r>
              <a:rPr lang="en-GB" sz="1800" b="1"/>
              <a:t>Community Safety Issues</a:t>
            </a:r>
          </a:p>
          <a:p>
            <a:r>
              <a:rPr lang="en-GB" sz="1600"/>
              <a:t>Drug offences saw a notable increase in the last year (+21%); this was primarily driven by trafficking of drug offences which saw a 67% increase across the same period. 33% of these trafficking offences were the unlawful importation of Class B drugs including cannabis and ketamine. </a:t>
            </a:r>
          </a:p>
          <a:p>
            <a:r>
              <a:rPr lang="en-GB" sz="1600"/>
              <a:t>Overall, shoplifting has decreased in the last year (-10%). Despite this, 5 wards still saw notable increases, and these wards included Market (+15%). </a:t>
            </a:r>
          </a:p>
          <a:p>
            <a:r>
              <a:rPr lang="en-GB" sz="1600"/>
              <a:t>Violence against the person (VAP) decreased slightly in the last year (-3%) but has remained relatively stable since YE September 2023. Stalking and harassment was the only subgroup within VAP which saw an increase in the last year (+5%). </a:t>
            </a:r>
            <a:endParaRPr lang="en-GB"/>
          </a:p>
          <a:p>
            <a:pPr marL="0" indent="0">
              <a:buNone/>
            </a:pPr>
            <a:r>
              <a:rPr lang="en-GB" sz="1800" b="1"/>
              <a:t>Geographic</a:t>
            </a:r>
          </a:p>
          <a:p>
            <a:r>
              <a:rPr lang="en-GB" sz="1600"/>
              <a:t>Similar to last year, Market and Abbey ward remain high in terms of volume and some specific crime type increases. </a:t>
            </a:r>
          </a:p>
          <a:p>
            <a:r>
              <a:rPr lang="en-GB" sz="1600"/>
              <a:t>Newnham, whilst overall recording lower volumes of crime, did record some specific increases. </a:t>
            </a:r>
          </a:p>
          <a:p>
            <a:endParaRPr lang="en-GB"/>
          </a:p>
        </p:txBody>
      </p:sp>
      <p:sp>
        <p:nvSpPr>
          <p:cNvPr id="6" name="Action Button: Go Home 5" descr="Button for content.">
            <a:hlinkClick r:id="rId2" action="ppaction://hlinksldjump" highlightClick="1"/>
            <a:extLst>
              <a:ext uri="{FF2B5EF4-FFF2-40B4-BE49-F238E27FC236}">
                <a16:creationId xmlns:a16="http://schemas.microsoft.com/office/drawing/2014/main" id="{D7CD20BA-B09C-73D8-1A8F-95F88D2BC31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1162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68F7-8A32-2FD5-EAA2-04A18E435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BFCF-E3F5-63EF-D0F8-C6B31CF584E8}"/>
              </a:ext>
            </a:extLst>
          </p:cNvPr>
          <p:cNvSpPr>
            <a:spLocks noGrp="1"/>
          </p:cNvSpPr>
          <p:nvPr>
            <p:ph type="title"/>
          </p:nvPr>
        </p:nvSpPr>
        <p:spPr>
          <a:xfrm>
            <a:off x="400437" y="177702"/>
            <a:ext cx="10515600" cy="1214438"/>
          </a:xfrm>
        </p:spPr>
        <p:txBody>
          <a:bodyPr/>
          <a:lstStyle/>
          <a:p>
            <a:r>
              <a:rPr lang="en-GB" dirty="0"/>
              <a:t>7.14 Youth Justice Service</a:t>
            </a:r>
          </a:p>
        </p:txBody>
      </p:sp>
      <p:sp>
        <p:nvSpPr>
          <p:cNvPr id="4" name="TextBox 3">
            <a:extLst>
              <a:ext uri="{FF2B5EF4-FFF2-40B4-BE49-F238E27FC236}">
                <a16:creationId xmlns:a16="http://schemas.microsoft.com/office/drawing/2014/main" id="{7C17DDA5-CCDA-5EB8-96D9-07F164AAA424}"/>
              </a:ext>
            </a:extLst>
          </p:cNvPr>
          <p:cNvSpPr txBox="1"/>
          <p:nvPr/>
        </p:nvSpPr>
        <p:spPr>
          <a:xfrm>
            <a:off x="320737" y="784921"/>
            <a:ext cx="7814595" cy="307777"/>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Tabl</a:t>
            </a:r>
            <a:r>
              <a:rPr lang="en-GB" sz="1400" b="1" dirty="0">
                <a:cs typeface="Arial" panose="020B0604020202020204" pitchFamily="34" charset="0"/>
              </a:rPr>
              <a:t>e 14</a:t>
            </a:r>
            <a:r>
              <a:rPr lang="en-GB" sz="1400" b="1" dirty="0">
                <a:latin typeface="Arial" panose="020B0604020202020204" pitchFamily="34" charset="0"/>
                <a:cs typeface="Arial" panose="020B0604020202020204" pitchFamily="34" charset="0"/>
              </a:rPr>
              <a:t>: FTEs and Outcomes of children who offend in </a:t>
            </a:r>
            <a:r>
              <a:rPr lang="en-GB" sz="1400" b="1" dirty="0">
                <a:cs typeface="Arial" panose="020B0604020202020204" pitchFamily="34" charset="0"/>
              </a:rPr>
              <a:t>Cambridge City</a:t>
            </a:r>
            <a:r>
              <a:rPr lang="en-GB" sz="1400" b="1" dirty="0">
                <a:latin typeface="Arial" panose="020B0604020202020204" pitchFamily="34" charset="0"/>
                <a:cs typeface="Arial" panose="020B0604020202020204" pitchFamily="34" charset="0"/>
              </a:rPr>
              <a:t>, 2022 to 2025</a:t>
            </a:r>
            <a:endParaRPr lang="en-GB" b="1" dirty="0"/>
          </a:p>
        </p:txBody>
      </p:sp>
      <p:sp>
        <p:nvSpPr>
          <p:cNvPr id="3" name="TextBox 2">
            <a:extLst>
              <a:ext uri="{FF2B5EF4-FFF2-40B4-BE49-F238E27FC236}">
                <a16:creationId xmlns:a16="http://schemas.microsoft.com/office/drawing/2014/main" id="{7B1EE576-8C7D-6FB2-5679-6D488F107456}"/>
              </a:ext>
            </a:extLst>
          </p:cNvPr>
          <p:cNvSpPr txBox="1"/>
          <p:nvPr/>
        </p:nvSpPr>
        <p:spPr bwMode="auto">
          <a:xfrm>
            <a:off x="0" y="6589656"/>
            <a:ext cx="10748928" cy="284154"/>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000" kern="1200">
                <a:latin typeface="+mn-lt"/>
                <a:ea typeface="+mn-ea"/>
                <a:cs typeface="+mn-cs"/>
              </a:rPr>
              <a:t>Note: </a:t>
            </a:r>
            <a:r>
              <a:rPr lang="en-US" sz="1000">
                <a:latin typeface="+mn-lt"/>
              </a:rPr>
              <a:t>Tables </a:t>
            </a:r>
            <a:r>
              <a:rPr lang="en-US" sz="1000" kern="1200">
                <a:latin typeface="+mn-lt"/>
                <a:ea typeface="+mn-ea"/>
                <a:cs typeface="+mn-cs"/>
              </a:rPr>
              <a:t>have been produced by </a:t>
            </a:r>
            <a:r>
              <a:rPr lang="en-US" sz="1000"/>
              <a:t>Cambridgeshire County Council’s </a:t>
            </a:r>
            <a:r>
              <a:rPr lang="en-GB" sz="1000"/>
              <a:t>Communities and Demography PI Team</a:t>
            </a:r>
            <a:r>
              <a:rPr lang="en-US" sz="1000" kern="1200">
                <a:latin typeface="+mn-lt"/>
                <a:ea typeface="+mn-ea"/>
                <a:cs typeface="+mn-cs"/>
              </a:rPr>
              <a:t>, using data provided by Cambridgeshire </a:t>
            </a:r>
            <a:r>
              <a:rPr lang="en-US" sz="1000">
                <a:latin typeface="+mn-lt"/>
              </a:rPr>
              <a:t>Youth Justice Service</a:t>
            </a:r>
            <a:r>
              <a:rPr lang="en-US" sz="1000" kern="1200">
                <a:latin typeface="+mn-lt"/>
                <a:ea typeface="+mn-ea"/>
                <a:cs typeface="+mn-cs"/>
              </a:rPr>
              <a:t>. </a:t>
            </a:r>
          </a:p>
        </p:txBody>
      </p:sp>
      <p:sp>
        <p:nvSpPr>
          <p:cNvPr id="7" name="Action Button: Go Home 6">
            <a:hlinkClick r:id="rId2" action="ppaction://hlinksldjump" highlightClick="1"/>
            <a:extLst>
              <a:ext uri="{FF2B5EF4-FFF2-40B4-BE49-F238E27FC236}">
                <a16:creationId xmlns:a16="http://schemas.microsoft.com/office/drawing/2014/main" id="{25D2CF92-BAF4-4455-D9A9-D2FBD08A48C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descr="A table showing first‑time entrants (FTEs) and outcomes for children who offend in Fenland between 2022 and 2025.&#10;First Time Entrants (FTEs) were recorded as follows:&#10;2022 = 20&#10;2023 = 28&#10;2024 = 11&#10;2025 = 8&#10;Out of Court Resolutions (OOCRs) were recorded as follows:&#10;2022 = 117&#10;2023 = 125&#10;2024 = 89&#10;2025 = 74&#10;Court sentences were recorded as follows:&#10;2022 = 23&#10;2023 = 26&#10;2024 = 10&#10;2025 = 15&#10;">
            <a:extLst>
              <a:ext uri="{FF2B5EF4-FFF2-40B4-BE49-F238E27FC236}">
                <a16:creationId xmlns:a16="http://schemas.microsoft.com/office/drawing/2014/main" id="{9AE7B69B-5C08-BFFE-0843-1544B104BD35}"/>
              </a:ext>
            </a:extLst>
          </p:cNvPr>
          <p:cNvGraphicFramePr>
            <a:graphicFrameLocks noGrp="1"/>
          </p:cNvGraphicFramePr>
          <p:nvPr>
            <p:extLst>
              <p:ext uri="{D42A27DB-BD31-4B8C-83A1-F6EECF244321}">
                <p14:modId xmlns:p14="http://schemas.microsoft.com/office/powerpoint/2010/main" val="3022428046"/>
              </p:ext>
            </p:extLst>
          </p:nvPr>
        </p:nvGraphicFramePr>
        <p:xfrm>
          <a:off x="400436" y="1092698"/>
          <a:ext cx="6200980" cy="856728"/>
        </p:xfrm>
        <a:graphic>
          <a:graphicData uri="http://schemas.openxmlformats.org/drawingml/2006/table">
            <a:tbl>
              <a:tblPr/>
              <a:tblGrid>
                <a:gridCol w="2769224">
                  <a:extLst>
                    <a:ext uri="{9D8B030D-6E8A-4147-A177-3AD203B41FA5}">
                      <a16:colId xmlns:a16="http://schemas.microsoft.com/office/drawing/2014/main" val="3452357649"/>
                    </a:ext>
                  </a:extLst>
                </a:gridCol>
                <a:gridCol w="857939">
                  <a:extLst>
                    <a:ext uri="{9D8B030D-6E8A-4147-A177-3AD203B41FA5}">
                      <a16:colId xmlns:a16="http://schemas.microsoft.com/office/drawing/2014/main" val="1888723380"/>
                    </a:ext>
                  </a:extLst>
                </a:gridCol>
                <a:gridCol w="857939">
                  <a:extLst>
                    <a:ext uri="{9D8B030D-6E8A-4147-A177-3AD203B41FA5}">
                      <a16:colId xmlns:a16="http://schemas.microsoft.com/office/drawing/2014/main" val="3937988277"/>
                    </a:ext>
                  </a:extLst>
                </a:gridCol>
                <a:gridCol w="857939">
                  <a:extLst>
                    <a:ext uri="{9D8B030D-6E8A-4147-A177-3AD203B41FA5}">
                      <a16:colId xmlns:a16="http://schemas.microsoft.com/office/drawing/2014/main" val="1680568895"/>
                    </a:ext>
                  </a:extLst>
                </a:gridCol>
                <a:gridCol w="857939">
                  <a:extLst>
                    <a:ext uri="{9D8B030D-6E8A-4147-A177-3AD203B41FA5}">
                      <a16:colId xmlns:a16="http://schemas.microsoft.com/office/drawing/2014/main" val="2463071687"/>
                    </a:ext>
                  </a:extLst>
                </a:gridCol>
              </a:tblGrid>
              <a:tr h="214182">
                <a:tc>
                  <a:txBody>
                    <a:bodyPr/>
                    <a:lstStyle/>
                    <a:p>
                      <a:pPr algn="l" fontAlgn="b">
                        <a:buNone/>
                      </a:pPr>
                      <a:r>
                        <a:rPr lang="en-GB" sz="1200" b="1" i="0" u="none" strike="noStrike" dirty="0">
                          <a:solidFill>
                            <a:srgbClr val="000000"/>
                          </a:solidFill>
                          <a:effectLst/>
                          <a:latin typeface="+mn-lt"/>
                        </a:rPr>
                        <a:t>Outcome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mn-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mn-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mn-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mn-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170774"/>
                  </a:ext>
                </a:extLst>
              </a:tr>
              <a:tr h="214182">
                <a:tc>
                  <a:txBody>
                    <a:bodyPr/>
                    <a:lstStyle/>
                    <a:p>
                      <a:pPr algn="l" fontAlgn="b">
                        <a:buNone/>
                      </a:pPr>
                      <a:r>
                        <a:rPr lang="en-GB" sz="1200" b="0" i="0" u="none" strike="noStrike" dirty="0">
                          <a:solidFill>
                            <a:srgbClr val="000000"/>
                          </a:solidFill>
                          <a:effectLst/>
                          <a:latin typeface="+mn-lt"/>
                        </a:rPr>
                        <a:t>First Time Entrants (FTEs)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dirty="0">
                          <a:solidFill>
                            <a:srgbClr val="000000"/>
                          </a:solidFill>
                          <a:effectLst/>
                          <a:latin typeface="+mn-lt"/>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dirty="0">
                          <a:solidFill>
                            <a:srgbClr val="000000"/>
                          </a:solidFill>
                          <a:effectLst/>
                          <a:latin typeface="+mn-lt"/>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dirty="0">
                          <a:solidFill>
                            <a:srgbClr val="000000"/>
                          </a:solidFill>
                          <a:effectLst/>
                          <a:latin typeface="+mn-lt"/>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a:solidFill>
                            <a:srgbClr val="000000"/>
                          </a:solidFill>
                          <a:effectLst/>
                          <a:latin typeface="+mn-lt"/>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642073"/>
                  </a:ext>
                </a:extLst>
              </a:tr>
              <a:tr h="214182">
                <a:tc>
                  <a:txBody>
                    <a:bodyPr/>
                    <a:lstStyle/>
                    <a:p>
                      <a:pPr algn="l" fontAlgn="b">
                        <a:buNone/>
                      </a:pPr>
                      <a:r>
                        <a:rPr lang="en-GB" sz="1200" b="0" i="0" u="none" strike="noStrike">
                          <a:solidFill>
                            <a:srgbClr val="000000"/>
                          </a:solidFill>
                          <a:effectLst/>
                          <a:latin typeface="+mn-lt"/>
                        </a:rPr>
                        <a:t>Out of Court Resolutions (OOCRs)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dirty="0">
                          <a:solidFill>
                            <a:srgbClr val="000000"/>
                          </a:solidFill>
                          <a:effectLst/>
                          <a:latin typeface="+mn-lt"/>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a:solidFill>
                            <a:srgbClr val="000000"/>
                          </a:solidFill>
                          <a:effectLst/>
                          <a:latin typeface="+mn-lt"/>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dirty="0">
                          <a:solidFill>
                            <a:srgbClr val="000000"/>
                          </a:solidFill>
                          <a:effectLst/>
                          <a:latin typeface="+mn-lt"/>
                        </a:rPr>
                        <a:t>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dirty="0">
                          <a:solidFill>
                            <a:srgbClr val="000000"/>
                          </a:solidFill>
                          <a:effectLst/>
                          <a:latin typeface="+mn-lt"/>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707630"/>
                  </a:ext>
                </a:extLst>
              </a:tr>
              <a:tr h="214182">
                <a:tc>
                  <a:txBody>
                    <a:bodyPr/>
                    <a:lstStyle/>
                    <a:p>
                      <a:pPr algn="l" fontAlgn="b">
                        <a:buNone/>
                      </a:pPr>
                      <a:r>
                        <a:rPr lang="en-GB" sz="1200" b="0" i="0" u="none" strike="noStrike">
                          <a:solidFill>
                            <a:srgbClr val="000000"/>
                          </a:solidFill>
                          <a:effectLst/>
                          <a:latin typeface="+mn-lt"/>
                        </a:rPr>
                        <a:t>Court Sentences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a:solidFill>
                            <a:srgbClr val="000000"/>
                          </a:solidFill>
                          <a:effectLst/>
                          <a:latin typeface="+mn-lt"/>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a:solidFill>
                            <a:srgbClr val="000000"/>
                          </a:solidFill>
                          <a:effectLst/>
                          <a:latin typeface="+mn-lt"/>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a:solidFill>
                            <a:srgbClr val="000000"/>
                          </a:solidFill>
                          <a:effectLst/>
                          <a:latin typeface="+mn-lt"/>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200" b="0" i="0" u="none" strike="noStrike" dirty="0">
                          <a:solidFill>
                            <a:srgbClr val="000000"/>
                          </a:solidFill>
                          <a:effectLst/>
                          <a:latin typeface="+mn-lt"/>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797735"/>
                  </a:ext>
                </a:extLst>
              </a:tr>
            </a:tbl>
          </a:graphicData>
        </a:graphic>
      </p:graphicFrame>
      <p:sp>
        <p:nvSpPr>
          <p:cNvPr id="6" name="TextBox 5">
            <a:extLst>
              <a:ext uri="{FF2B5EF4-FFF2-40B4-BE49-F238E27FC236}">
                <a16:creationId xmlns:a16="http://schemas.microsoft.com/office/drawing/2014/main" id="{C9805682-1598-DB62-3CEC-CEF35ABAD47C}"/>
              </a:ext>
            </a:extLst>
          </p:cNvPr>
          <p:cNvSpPr txBox="1"/>
          <p:nvPr/>
        </p:nvSpPr>
        <p:spPr>
          <a:xfrm>
            <a:off x="8335477" y="1341992"/>
            <a:ext cx="3546599" cy="3754874"/>
          </a:xfrm>
          <a:prstGeom prst="rect">
            <a:avLst/>
          </a:prstGeom>
          <a:noFill/>
        </p:spPr>
        <p:txBody>
          <a:bodyPr wrap="square">
            <a:spAutoFit/>
          </a:bodyPr>
          <a:lstStyle/>
          <a:p>
            <a:pPr marL="285750" indent="-285750">
              <a:buFont typeface="Arial" panose="020B0604020202020204" pitchFamily="34" charset="0"/>
              <a:buChar char="•"/>
            </a:pPr>
            <a:r>
              <a:rPr lang="en-GB" sz="1400" dirty="0"/>
              <a:t>Table 14 shows that except for an increase in OCRs in 2024, there has been a general decline in FTEs, OOCRs, and Court Sentences in Cambridge City between 2022 and 2025.</a:t>
            </a:r>
          </a:p>
          <a:p>
            <a:pPr marL="285750" indent="-285750">
              <a:buFont typeface="Arial" panose="020B0604020202020204" pitchFamily="34" charset="0"/>
              <a:buChar char="•"/>
            </a:pPr>
            <a:r>
              <a:rPr lang="en-GB" sz="1400" dirty="0"/>
              <a:t>Most OOCRs in Cambridge City are non-substantive outcomes and range between 79% in 2022 and 91% in both 2024 and 2025.</a:t>
            </a:r>
          </a:p>
          <a:p>
            <a:pPr marL="285750" indent="-285750">
              <a:buFont typeface="Arial" panose="020B0604020202020204" pitchFamily="34" charset="0"/>
              <a:buChar char="•"/>
            </a:pPr>
            <a:r>
              <a:rPr lang="en-GB" sz="1400" dirty="0"/>
              <a:t>Table 15 shows that violence against the person (VAP) has consistently been the most common offence type in Cambridge City between 2022 and 2025. Theft and handling stolen goods, drugs, and criminal damage are the next most common offence types.</a:t>
            </a:r>
          </a:p>
        </p:txBody>
      </p:sp>
      <p:sp>
        <p:nvSpPr>
          <p:cNvPr id="8" name="TextBox 7">
            <a:extLst>
              <a:ext uri="{FF2B5EF4-FFF2-40B4-BE49-F238E27FC236}">
                <a16:creationId xmlns:a16="http://schemas.microsoft.com/office/drawing/2014/main" id="{FB3F1B2E-F01A-905C-00D8-DA6FBF71AF11}"/>
              </a:ext>
            </a:extLst>
          </p:cNvPr>
          <p:cNvSpPr txBox="1"/>
          <p:nvPr/>
        </p:nvSpPr>
        <p:spPr>
          <a:xfrm>
            <a:off x="262373" y="2011473"/>
            <a:ext cx="7627862" cy="307777"/>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Table 1</a:t>
            </a:r>
            <a:r>
              <a:rPr lang="en-GB" sz="1400" b="1" dirty="0">
                <a:cs typeface="Arial" panose="020B0604020202020204" pitchFamily="34" charset="0"/>
              </a:rPr>
              <a:t>5</a:t>
            </a:r>
            <a:r>
              <a:rPr lang="en-GB" sz="1400" b="1" dirty="0">
                <a:latin typeface="Arial" panose="020B0604020202020204" pitchFamily="34" charset="0"/>
                <a:cs typeface="Arial" panose="020B0604020202020204" pitchFamily="34" charset="0"/>
              </a:rPr>
              <a:t>: Offence type of </a:t>
            </a:r>
            <a:r>
              <a:rPr lang="en-GB" sz="1400" b="1" dirty="0">
                <a:cs typeface="Arial" panose="020B0604020202020204" pitchFamily="34" charset="0"/>
              </a:rPr>
              <a:t>children who offend in Cambridge City, 2022 to 2025 </a:t>
            </a:r>
            <a:endParaRPr lang="en-GB" sz="1400" b="1" dirty="0"/>
          </a:p>
        </p:txBody>
      </p:sp>
      <p:graphicFrame>
        <p:nvGraphicFramePr>
          <p:cNvPr id="10" name="Table 9">
            <a:extLst>
              <a:ext uri="{FF2B5EF4-FFF2-40B4-BE49-F238E27FC236}">
                <a16:creationId xmlns:a16="http://schemas.microsoft.com/office/drawing/2014/main" id="{6E47CAD1-8948-8E2B-6F32-3EB02C88659F}"/>
              </a:ext>
            </a:extLst>
          </p:cNvPr>
          <p:cNvGraphicFramePr>
            <a:graphicFrameLocks noGrp="1"/>
          </p:cNvGraphicFramePr>
          <p:nvPr>
            <p:extLst>
              <p:ext uri="{D42A27DB-BD31-4B8C-83A1-F6EECF244321}">
                <p14:modId xmlns:p14="http://schemas.microsoft.com/office/powerpoint/2010/main" val="3918418188"/>
              </p:ext>
            </p:extLst>
          </p:nvPr>
        </p:nvGraphicFramePr>
        <p:xfrm>
          <a:off x="349650" y="2319250"/>
          <a:ext cx="7887124" cy="4335144"/>
        </p:xfrm>
        <a:graphic>
          <a:graphicData uri="http://schemas.openxmlformats.org/drawingml/2006/table">
            <a:tbl>
              <a:tblPr/>
              <a:tblGrid>
                <a:gridCol w="1705956">
                  <a:extLst>
                    <a:ext uri="{9D8B030D-6E8A-4147-A177-3AD203B41FA5}">
                      <a16:colId xmlns:a16="http://schemas.microsoft.com/office/drawing/2014/main" val="1031768338"/>
                    </a:ext>
                  </a:extLst>
                </a:gridCol>
                <a:gridCol w="1004878">
                  <a:extLst>
                    <a:ext uri="{9D8B030D-6E8A-4147-A177-3AD203B41FA5}">
                      <a16:colId xmlns:a16="http://schemas.microsoft.com/office/drawing/2014/main" val="728737725"/>
                    </a:ext>
                  </a:extLst>
                </a:gridCol>
                <a:gridCol w="1004878">
                  <a:extLst>
                    <a:ext uri="{9D8B030D-6E8A-4147-A177-3AD203B41FA5}">
                      <a16:colId xmlns:a16="http://schemas.microsoft.com/office/drawing/2014/main" val="1437460810"/>
                    </a:ext>
                  </a:extLst>
                </a:gridCol>
                <a:gridCol w="1004878">
                  <a:extLst>
                    <a:ext uri="{9D8B030D-6E8A-4147-A177-3AD203B41FA5}">
                      <a16:colId xmlns:a16="http://schemas.microsoft.com/office/drawing/2014/main" val="154539065"/>
                    </a:ext>
                  </a:extLst>
                </a:gridCol>
                <a:gridCol w="1004878">
                  <a:extLst>
                    <a:ext uri="{9D8B030D-6E8A-4147-A177-3AD203B41FA5}">
                      <a16:colId xmlns:a16="http://schemas.microsoft.com/office/drawing/2014/main" val="2322194324"/>
                    </a:ext>
                  </a:extLst>
                </a:gridCol>
                <a:gridCol w="2161656">
                  <a:extLst>
                    <a:ext uri="{9D8B030D-6E8A-4147-A177-3AD203B41FA5}">
                      <a16:colId xmlns:a16="http://schemas.microsoft.com/office/drawing/2014/main" val="3115330270"/>
                    </a:ext>
                  </a:extLst>
                </a:gridCol>
              </a:tblGrid>
              <a:tr h="374488">
                <a:tc>
                  <a:txBody>
                    <a:bodyPr/>
                    <a:lstStyle/>
                    <a:p>
                      <a:pPr algn="l" fontAlgn="b">
                        <a:buNone/>
                      </a:pPr>
                      <a:r>
                        <a:rPr lang="en-GB" sz="1200" b="1" i="0" u="none" strike="noStrike" dirty="0">
                          <a:solidFill>
                            <a:srgbClr val="000000"/>
                          </a:solidFill>
                          <a:effectLst/>
                          <a:latin typeface="Arial" panose="020B0604020202020204" pitchFamily="34" charset="0"/>
                        </a:rPr>
                        <a:t>Offence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buNone/>
                      </a:pPr>
                      <a:r>
                        <a:rPr lang="en-GB" sz="1200" b="1" i="0" u="none" strike="noStrike">
                          <a:solidFill>
                            <a:srgbClr val="000000"/>
                          </a:solidFill>
                          <a:effectLst/>
                          <a:latin typeface="Arial" panose="020B0604020202020204" pitchFamily="34" charset="0"/>
                        </a:rPr>
                        <a:t>2025 - Percentage share of total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4938754"/>
                  </a:ext>
                </a:extLst>
              </a:tr>
              <a:tr h="190018">
                <a:tc>
                  <a:txBody>
                    <a:bodyPr/>
                    <a:lstStyle/>
                    <a:p>
                      <a:pPr algn="l" fontAlgn="b">
                        <a:buNone/>
                      </a:pPr>
                      <a:r>
                        <a:rPr lang="en-GB" sz="1200" b="0" i="0" u="none" strike="noStrike" dirty="0">
                          <a:solidFill>
                            <a:srgbClr val="000000"/>
                          </a:solidFill>
                          <a:effectLst/>
                          <a:latin typeface="Arial" panose="020B0604020202020204" pitchFamily="34" charset="0"/>
                        </a:rPr>
                        <a:t>Violence Against The 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401189"/>
                  </a:ext>
                </a:extLst>
              </a:tr>
              <a:tr h="373101">
                <a:tc>
                  <a:txBody>
                    <a:bodyPr/>
                    <a:lstStyle/>
                    <a:p>
                      <a:pPr algn="l" fontAlgn="b">
                        <a:buNone/>
                      </a:pPr>
                      <a:r>
                        <a:rPr lang="en-GB" sz="1200" b="0" i="0" u="none" strike="noStrike">
                          <a:solidFill>
                            <a:srgbClr val="000000"/>
                          </a:solidFill>
                          <a:effectLst/>
                          <a:latin typeface="Arial" panose="020B0604020202020204" pitchFamily="34" charset="0"/>
                        </a:rPr>
                        <a:t>Theft And Handling Stolen Goods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92881"/>
                  </a:ext>
                </a:extLst>
              </a:tr>
              <a:tr h="190018">
                <a:tc>
                  <a:txBody>
                    <a:bodyPr/>
                    <a:lstStyle/>
                    <a:p>
                      <a:pPr algn="l" fontAlgn="b">
                        <a:buNone/>
                      </a:pPr>
                      <a:r>
                        <a:rPr lang="en-GB" sz="1200" b="0" i="0" u="none" strike="noStrike">
                          <a:solidFill>
                            <a:srgbClr val="000000"/>
                          </a:solidFill>
                          <a:effectLst/>
                          <a:latin typeface="Arial" panose="020B0604020202020204" pitchFamily="34" charset="0"/>
                        </a:rPr>
                        <a:t>Drugs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6175198"/>
                  </a:ext>
                </a:extLst>
              </a:tr>
              <a:tr h="190018">
                <a:tc>
                  <a:txBody>
                    <a:bodyPr/>
                    <a:lstStyle/>
                    <a:p>
                      <a:pPr algn="l" fontAlgn="b">
                        <a:buNone/>
                      </a:pPr>
                      <a:r>
                        <a:rPr lang="en-GB" sz="1200" b="0" i="0" u="none" strike="noStrike">
                          <a:solidFill>
                            <a:srgbClr val="000000"/>
                          </a:solidFill>
                          <a:effectLst/>
                          <a:latin typeface="Arial" panose="020B0604020202020204" pitchFamily="34" charset="0"/>
                        </a:rPr>
                        <a:t>Criminal Damage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3464996"/>
                  </a:ext>
                </a:extLst>
              </a:tr>
              <a:tr h="190018">
                <a:tc>
                  <a:txBody>
                    <a:bodyPr/>
                    <a:lstStyle/>
                    <a:p>
                      <a:pPr algn="l" fontAlgn="b">
                        <a:buNone/>
                      </a:pPr>
                      <a:r>
                        <a:rPr lang="en-GB" sz="1200" b="0" i="0" u="none" strike="noStrike">
                          <a:solidFill>
                            <a:srgbClr val="000000"/>
                          </a:solidFill>
                          <a:effectLst/>
                          <a:latin typeface="Arial" panose="020B0604020202020204" pitchFamily="34" charset="0"/>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dirty="0">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530219"/>
                  </a:ext>
                </a:extLst>
              </a:tr>
              <a:tr h="190018">
                <a:tc>
                  <a:txBody>
                    <a:bodyPr/>
                    <a:lstStyle/>
                    <a:p>
                      <a:pPr algn="l" fontAlgn="b">
                        <a:buNone/>
                      </a:pPr>
                      <a:r>
                        <a:rPr lang="en-GB" sz="1200" b="0" i="0" u="none" strike="noStrike">
                          <a:solidFill>
                            <a:srgbClr val="000000"/>
                          </a:solidFill>
                          <a:effectLst/>
                          <a:latin typeface="Arial" panose="020B0604020202020204" pitchFamily="34" charset="0"/>
                        </a:rPr>
                        <a:t>Public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90253896"/>
                  </a:ext>
                </a:extLst>
              </a:tr>
              <a:tr h="190018">
                <a:tc>
                  <a:txBody>
                    <a:bodyPr/>
                    <a:lstStyle/>
                    <a:p>
                      <a:pPr algn="l" fontAlgn="b">
                        <a:buNone/>
                      </a:pPr>
                      <a:r>
                        <a:rPr lang="en-GB" sz="1200" b="0" i="0" u="none" strike="noStrike">
                          <a:solidFill>
                            <a:srgbClr val="000000"/>
                          </a:solidFill>
                          <a:effectLst/>
                          <a:latin typeface="Arial" panose="020B0604020202020204" pitchFamily="34" charset="0"/>
                        </a:rPr>
                        <a:t>Motoring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42584579"/>
                  </a:ext>
                </a:extLst>
              </a:tr>
              <a:tr h="190018">
                <a:tc>
                  <a:txBody>
                    <a:bodyPr/>
                    <a:lstStyle/>
                    <a:p>
                      <a:pPr algn="l" fontAlgn="b">
                        <a:buNone/>
                      </a:pPr>
                      <a:r>
                        <a:rPr lang="en-GB" sz="1200" b="0" i="0" u="none" strike="noStrike">
                          <a:solidFill>
                            <a:srgbClr val="000000"/>
                          </a:solidFill>
                          <a:effectLst/>
                          <a:latin typeface="Arial" panose="020B0604020202020204" pitchFamily="34" charset="0"/>
                        </a:rPr>
                        <a:t>Sexual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dirty="0">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71552863"/>
                  </a:ext>
                </a:extLst>
              </a:tr>
              <a:tr h="190018">
                <a:tc>
                  <a:txBody>
                    <a:bodyPr/>
                    <a:lstStyle/>
                    <a:p>
                      <a:pPr algn="l" fontAlgn="b">
                        <a:buNone/>
                      </a:pPr>
                      <a:r>
                        <a:rPr lang="en-GB" sz="1200" b="0" i="0" u="none" strike="noStrike">
                          <a:solidFill>
                            <a:srgbClr val="000000"/>
                          </a:solidFill>
                          <a:effectLst/>
                          <a:latin typeface="Arial" panose="020B0604020202020204" pitchFamily="34" charset="0"/>
                        </a:rPr>
                        <a:t>Other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50379136"/>
                  </a:ext>
                </a:extLst>
              </a:tr>
              <a:tr h="373101">
                <a:tc>
                  <a:txBody>
                    <a:bodyPr/>
                    <a:lstStyle/>
                    <a:p>
                      <a:pPr algn="l" fontAlgn="b">
                        <a:buNone/>
                      </a:pPr>
                      <a:r>
                        <a:rPr lang="en-GB" sz="1200" b="0" i="0" u="none" strike="noStrike">
                          <a:solidFill>
                            <a:srgbClr val="000000"/>
                          </a:solidFill>
                          <a:effectLst/>
                          <a:latin typeface="Arial" panose="020B0604020202020204" pitchFamily="34" charset="0"/>
                        </a:rPr>
                        <a:t>Vehicle Theft / Unauthorised Taking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dirty="0">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dirty="0">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5851591"/>
                  </a:ext>
                </a:extLst>
              </a:tr>
              <a:tr h="190018">
                <a:tc>
                  <a:txBody>
                    <a:bodyPr/>
                    <a:lstStyle/>
                    <a:p>
                      <a:pPr algn="l" fontAlgn="b">
                        <a:buNone/>
                      </a:pPr>
                      <a:r>
                        <a:rPr lang="en-GB" sz="1200" b="0" i="0" u="none" strike="noStrike">
                          <a:solidFill>
                            <a:srgbClr val="000000"/>
                          </a:solidFill>
                          <a:effectLst/>
                          <a:latin typeface="Arial" panose="020B0604020202020204" pitchFamily="34" charset="0"/>
                        </a:rPr>
                        <a:t>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71313204"/>
                  </a:ext>
                </a:extLst>
              </a:tr>
              <a:tr h="190018">
                <a:tc>
                  <a:txBody>
                    <a:bodyPr/>
                    <a:lstStyle/>
                    <a:p>
                      <a:pPr algn="l" fontAlgn="b">
                        <a:buNone/>
                      </a:pPr>
                      <a:r>
                        <a:rPr lang="en-GB" sz="1200" b="0" i="0" u="none" strike="noStrike">
                          <a:solidFill>
                            <a:srgbClr val="000000"/>
                          </a:solidFill>
                          <a:effectLst/>
                          <a:latin typeface="Arial" panose="020B0604020202020204" pitchFamily="34" charset="0"/>
                        </a:rPr>
                        <a:t>Racially Aggravated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dirty="0">
                          <a:solidFill>
                            <a:srgbClr val="000000"/>
                          </a:solidFill>
                          <a:effectLst/>
                          <a:latin typeface="Arial" panose="020B0604020202020204" pitchFamily="34" charset="0"/>
                        </a:rPr>
                        <a:t>&lt;6%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7035813"/>
                  </a:ext>
                </a:extLst>
              </a:tr>
              <a:tr h="190018">
                <a:tc>
                  <a:txBody>
                    <a:bodyPr/>
                    <a:lstStyle/>
                    <a:p>
                      <a:pPr algn="l" fontAlgn="b">
                        <a:buNone/>
                      </a:pPr>
                      <a:r>
                        <a:rPr lang="en-GB" sz="1200" b="0" i="0" u="none" strike="noStrike">
                          <a:solidFill>
                            <a:srgbClr val="000000"/>
                          </a:solidFill>
                          <a:effectLst/>
                          <a:latin typeface="Arial" panose="020B0604020202020204" pitchFamily="34" charset="0"/>
                        </a:rPr>
                        <a:t>Non 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5412667"/>
                  </a:ext>
                </a:extLst>
              </a:tr>
              <a:tr h="190018">
                <a:tc>
                  <a:txBody>
                    <a:bodyPr/>
                    <a:lstStyle/>
                    <a:p>
                      <a:pPr algn="l" fontAlgn="b">
                        <a:buNone/>
                      </a:pPr>
                      <a:r>
                        <a:rPr lang="en-GB" sz="1200" b="0" i="0" u="none" strike="noStrike">
                          <a:solidFill>
                            <a:srgbClr val="000000"/>
                          </a:solidFill>
                          <a:effectLst/>
                          <a:latin typeface="Arial" panose="020B0604020202020204" pitchFamily="34" charset="0"/>
                        </a:rPr>
                        <a:t>Fraud And Forgery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8465651"/>
                  </a:ext>
                </a:extLst>
              </a:tr>
              <a:tr h="190018">
                <a:tc>
                  <a:txBody>
                    <a:bodyPr/>
                    <a:lstStyle/>
                    <a:p>
                      <a:pPr algn="l" fontAlgn="b">
                        <a:buNone/>
                      </a:pPr>
                      <a:r>
                        <a:rPr lang="en-GB" sz="1200" b="0" i="0" u="none" strike="noStrike">
                          <a:solidFill>
                            <a:srgbClr val="000000"/>
                          </a:solidFill>
                          <a:effectLst/>
                          <a:latin typeface="Arial" panose="020B0604020202020204" pitchFamily="34" charset="0"/>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970170"/>
                  </a:ext>
                </a:extLst>
              </a:tr>
              <a:tr h="190018">
                <a:tc>
                  <a:txBody>
                    <a:bodyPr/>
                    <a:lstStyle/>
                    <a:p>
                      <a:pPr algn="l" fontAlgn="b">
                        <a:buNone/>
                      </a:pPr>
                      <a:r>
                        <a:rPr lang="en-GB" sz="1200" b="0" i="0" u="none" strike="noStrike">
                          <a:solidFill>
                            <a:srgbClr val="000000"/>
                          </a:solidFill>
                          <a:effectLst/>
                          <a:latin typeface="Arial" panose="020B0604020202020204" pitchFamily="34" charset="0"/>
                        </a:rPr>
                        <a:t>Breach Of Statutory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015325"/>
                  </a:ext>
                </a:extLst>
              </a:tr>
              <a:tr h="190018">
                <a:tc>
                  <a:txBody>
                    <a:bodyPr/>
                    <a:lstStyle/>
                    <a:p>
                      <a:pPr algn="l" fontAlgn="b">
                        <a:buNone/>
                      </a:pPr>
                      <a:r>
                        <a:rPr lang="en-GB" sz="1200" b="1" i="0" u="none" strike="noStrike">
                          <a:solidFill>
                            <a:srgbClr val="000000"/>
                          </a:solidFill>
                          <a:effectLst/>
                          <a:latin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137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127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Arial" panose="020B0604020202020204" pitchFamily="34" charset="0"/>
                        </a:rPr>
                        <a:t>129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Arial" panose="020B060402020202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1301181"/>
                  </a:ext>
                </a:extLst>
              </a:tr>
            </a:tbl>
          </a:graphicData>
        </a:graphic>
      </p:graphicFrame>
    </p:spTree>
    <p:extLst>
      <p:ext uri="{BB962C8B-B14F-4D97-AF65-F5344CB8AC3E}">
        <p14:creationId xmlns:p14="http://schemas.microsoft.com/office/powerpoint/2010/main" val="3234217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D12A-2CF9-DCDB-0711-59558A54F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FB2E9-0729-8921-148A-3563EFB286EF}"/>
              </a:ext>
            </a:extLst>
          </p:cNvPr>
          <p:cNvSpPr>
            <a:spLocks noGrp="1"/>
          </p:cNvSpPr>
          <p:nvPr>
            <p:ph type="title"/>
          </p:nvPr>
        </p:nvSpPr>
        <p:spPr>
          <a:xfrm>
            <a:off x="448356" y="389164"/>
            <a:ext cx="10515600" cy="1214438"/>
          </a:xfrm>
        </p:spPr>
        <p:txBody>
          <a:bodyPr/>
          <a:lstStyle/>
          <a:p>
            <a:r>
              <a:rPr lang="en-GB" dirty="0"/>
              <a:t>7.14 Youth Justice Service</a:t>
            </a:r>
          </a:p>
        </p:txBody>
      </p:sp>
      <p:sp>
        <p:nvSpPr>
          <p:cNvPr id="4" name="TextBox 3">
            <a:extLst>
              <a:ext uri="{FF2B5EF4-FFF2-40B4-BE49-F238E27FC236}">
                <a16:creationId xmlns:a16="http://schemas.microsoft.com/office/drawing/2014/main" id="{079D78EC-1B7E-F177-69DA-6F1E3CB7D62F}"/>
              </a:ext>
            </a:extLst>
          </p:cNvPr>
          <p:cNvSpPr txBox="1"/>
          <p:nvPr/>
        </p:nvSpPr>
        <p:spPr>
          <a:xfrm>
            <a:off x="320737" y="1161516"/>
            <a:ext cx="6797988" cy="307777"/>
          </a:xfrm>
          <a:prstGeom prst="rect">
            <a:avLst/>
          </a:prstGeom>
          <a:noFill/>
          <a:ln>
            <a:noFill/>
          </a:ln>
        </p:spPr>
        <p:txBody>
          <a:bodyPr wrap="square" rtlCol="0">
            <a:spAutoFit/>
          </a:bodyPr>
          <a:lstStyle/>
          <a:p>
            <a:r>
              <a:rPr lang="en-GB" sz="1400" b="1" dirty="0">
                <a:cs typeface="Arial" panose="020B0604020202020204" pitchFamily="34" charset="0"/>
              </a:rPr>
              <a:t>Table 16: Children who offend in Cambridge City by age group, 2022 to 2025</a:t>
            </a:r>
            <a:endParaRPr lang="en-GB" sz="1400" b="1" dirty="0"/>
          </a:p>
        </p:txBody>
      </p:sp>
      <p:sp>
        <p:nvSpPr>
          <p:cNvPr id="3" name="TextBox 2">
            <a:extLst>
              <a:ext uri="{FF2B5EF4-FFF2-40B4-BE49-F238E27FC236}">
                <a16:creationId xmlns:a16="http://schemas.microsoft.com/office/drawing/2014/main" id="{768A3179-4119-2A0A-7B3A-AE8047893E07}"/>
              </a:ext>
            </a:extLst>
          </p:cNvPr>
          <p:cNvSpPr txBox="1"/>
          <p:nvPr/>
        </p:nvSpPr>
        <p:spPr bwMode="auto">
          <a:xfrm>
            <a:off x="107042" y="6356985"/>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a:t>
            </a:r>
            <a:r>
              <a:rPr lang="en-US" sz="1100">
                <a:latin typeface="+mn-lt"/>
              </a:rPr>
              <a:t>Table and Chart</a:t>
            </a:r>
            <a:r>
              <a:rPr lang="en-US" sz="1100" kern="1200">
                <a:latin typeface="+mn-lt"/>
                <a:ea typeface="+mn-ea"/>
                <a:cs typeface="+mn-cs"/>
              </a:rPr>
              <a:t> have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2" action="ppaction://hlinksldjump" highlightClick="1"/>
            <a:extLst>
              <a:ext uri="{FF2B5EF4-FFF2-40B4-BE49-F238E27FC236}">
                <a16:creationId xmlns:a16="http://schemas.microsoft.com/office/drawing/2014/main" id="{A5C8B79E-D108-7D91-A6F1-6A006AD2BA0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A9943D-517C-8553-C9A4-16A7C1FB7943}"/>
              </a:ext>
            </a:extLst>
          </p:cNvPr>
          <p:cNvSpPr txBox="1"/>
          <p:nvPr/>
        </p:nvSpPr>
        <p:spPr>
          <a:xfrm>
            <a:off x="7370229" y="1181733"/>
            <a:ext cx="4511848" cy="5078313"/>
          </a:xfrm>
          <a:prstGeom prst="rect">
            <a:avLst/>
          </a:prstGeom>
          <a:noFill/>
        </p:spPr>
        <p:txBody>
          <a:bodyPr wrap="square">
            <a:spAutoFit/>
          </a:bodyPr>
          <a:lstStyle/>
          <a:p>
            <a:pPr marL="285750" indent="-285750">
              <a:buFont typeface="Arial" panose="020B0604020202020204" pitchFamily="34" charset="0"/>
              <a:buChar char="•"/>
            </a:pPr>
            <a:r>
              <a:rPr lang="en-GB" sz="1350" b="1" dirty="0"/>
              <a:t>Age</a:t>
            </a:r>
            <a:r>
              <a:rPr lang="en-GB" sz="1350" dirty="0"/>
              <a:t> - Table 16 shows that age 17 has the highest 4-year average count of children who offend in Cambridge City. </a:t>
            </a:r>
          </a:p>
          <a:p>
            <a:pPr marL="285750" indent="-285750">
              <a:buFont typeface="Arial" panose="020B0604020202020204" pitchFamily="34" charset="0"/>
              <a:buChar char="•"/>
            </a:pPr>
            <a:r>
              <a:rPr lang="en-GB" sz="1350" b="1" dirty="0"/>
              <a:t>Gender</a:t>
            </a:r>
            <a:r>
              <a:rPr lang="en-GB" sz="1350" dirty="0"/>
              <a:t> - Figure 19 shows most children who offend in Cambridge City are males. However, 2024 saw the largest proportion of females at 38% - this more than double the 17% female proportion in 2025.</a:t>
            </a:r>
          </a:p>
          <a:p>
            <a:pPr marL="285750" indent="-285750">
              <a:buFont typeface="Arial" panose="020B0604020202020204" pitchFamily="34" charset="0"/>
              <a:buChar char="•"/>
            </a:pPr>
            <a:r>
              <a:rPr lang="en-GB" sz="1350" b="1" dirty="0"/>
              <a:t>Ethnicity</a:t>
            </a:r>
            <a:r>
              <a:rPr lang="en-GB" sz="1350" dirty="0"/>
              <a:t> - The most common ethnicity for children who offend in Cambridge City between 2022 to 2025 is White British (60%), and this is followed by Mixed (11%), White/Other Nationals (11%), and Black British (9%).</a:t>
            </a:r>
          </a:p>
          <a:p>
            <a:pPr marL="285750" indent="-285750">
              <a:buFont typeface="Arial" panose="020B0604020202020204" pitchFamily="34" charset="0"/>
              <a:buChar char="•"/>
            </a:pPr>
            <a:r>
              <a:rPr lang="en-GB" sz="1350" b="1" dirty="0"/>
              <a:t>Children’s social care </a:t>
            </a:r>
            <a:r>
              <a:rPr lang="en-GB" sz="1350" dirty="0"/>
              <a:t>- The percentage of those associated with children’s social care between 2022 and 2025 is 7%. </a:t>
            </a:r>
          </a:p>
          <a:p>
            <a:pPr marL="285750" indent="-285750">
              <a:buFont typeface="Arial" panose="020B0604020202020204" pitchFamily="34" charset="0"/>
              <a:buChar char="•"/>
            </a:pPr>
            <a:r>
              <a:rPr lang="en-GB" sz="1350" b="1" dirty="0"/>
              <a:t>Substance misuse </a:t>
            </a:r>
            <a:r>
              <a:rPr lang="en-GB" sz="1350" dirty="0"/>
              <a:t>- The percentage of those who have had evidence of substance misuse between 2022 and 2025 is 11%. In 2024 and 2025, 15% of the Cambridge City YJS cohort had evidence of substance misuse (12 out 81 for 2024; 9 out of 60 for 2025).</a:t>
            </a:r>
          </a:p>
          <a:p>
            <a:pPr marL="285750" indent="-285750">
              <a:buFont typeface="Arial" panose="020B0604020202020204" pitchFamily="34" charset="0"/>
              <a:buChar char="•"/>
            </a:pPr>
            <a:r>
              <a:rPr lang="en-GB" sz="1350" b="1" dirty="0"/>
              <a:t>Mental health - </a:t>
            </a:r>
            <a:r>
              <a:rPr lang="en-GB" sz="1350" dirty="0"/>
              <a:t>The percentage of those who have had contact with mental health services between 2022 and 2025 is 4%.</a:t>
            </a:r>
          </a:p>
        </p:txBody>
      </p:sp>
      <p:sp>
        <p:nvSpPr>
          <p:cNvPr id="8" name="TextBox 7">
            <a:extLst>
              <a:ext uri="{FF2B5EF4-FFF2-40B4-BE49-F238E27FC236}">
                <a16:creationId xmlns:a16="http://schemas.microsoft.com/office/drawing/2014/main" id="{2DA872A0-3E77-7EC9-DFD8-73C014AECB24}"/>
              </a:ext>
            </a:extLst>
          </p:cNvPr>
          <p:cNvSpPr txBox="1"/>
          <p:nvPr/>
        </p:nvSpPr>
        <p:spPr>
          <a:xfrm>
            <a:off x="309923" y="3331744"/>
            <a:ext cx="6477105" cy="307777"/>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Figure 19: C</a:t>
            </a:r>
            <a:r>
              <a:rPr lang="en-GB" sz="1400" b="1" dirty="0">
                <a:cs typeface="Arial" panose="020B0604020202020204" pitchFamily="34" charset="0"/>
              </a:rPr>
              <a:t>hildren who offend in Cambridge City by gender, 2022 to 2025 </a:t>
            </a:r>
            <a:endParaRPr lang="en-GB" sz="1400" b="1" dirty="0"/>
          </a:p>
        </p:txBody>
      </p:sp>
      <p:graphicFrame>
        <p:nvGraphicFramePr>
          <p:cNvPr id="11" name="Table 10" descr="A table showing the number of children who offend in Fenland by age group between 2022 and 2025, including a four‑year average count.&#10;For children aged 10 to 12, counts were 12 in 2022, 20 in 2023, 12 in 2024, and 13 in 2025, with a four‑year average of 14.3.&#10;For age 13, counts were 22 in 2022, 14 in 2023, 5 in 2024, and 10 in 2025, with a four‑year average of 12.8.&#10;For age 14, counts were 18 in 2022, 32 in 2023, 15 in 2024, and 13 in 2025, with a four‑year average of 19.5.&#10;For age 15, counts were 17 in 2022, 25 in 2023, 18 in 2024, and 15 in 2025, with a four‑year average of 18.8.&#10;For age 16, counts were 20 in 2022, 23 in 2023, 24 in 2024, and 15 in 2025, with a four‑year average of 20.5.&#10;For age 17, counts were 27 in 2022, 22 in 2023, 16 in 2024, and 13 in 2025, with a four‑year average of 19.5.">
            <a:extLst>
              <a:ext uri="{FF2B5EF4-FFF2-40B4-BE49-F238E27FC236}">
                <a16:creationId xmlns:a16="http://schemas.microsoft.com/office/drawing/2014/main" id="{5EADA83B-F638-510F-D0D1-24961947388E}"/>
              </a:ext>
            </a:extLst>
          </p:cNvPr>
          <p:cNvGraphicFramePr>
            <a:graphicFrameLocks noGrp="1"/>
          </p:cNvGraphicFramePr>
          <p:nvPr>
            <p:extLst>
              <p:ext uri="{D42A27DB-BD31-4B8C-83A1-F6EECF244321}">
                <p14:modId xmlns:p14="http://schemas.microsoft.com/office/powerpoint/2010/main" val="2162400338"/>
              </p:ext>
            </p:extLst>
          </p:nvPr>
        </p:nvGraphicFramePr>
        <p:xfrm>
          <a:off x="358546" y="1484727"/>
          <a:ext cx="5862800" cy="1662350"/>
        </p:xfrm>
        <a:graphic>
          <a:graphicData uri="http://schemas.openxmlformats.org/drawingml/2006/table">
            <a:tbl>
              <a:tblPr/>
              <a:tblGrid>
                <a:gridCol w="835684">
                  <a:extLst>
                    <a:ext uri="{9D8B030D-6E8A-4147-A177-3AD203B41FA5}">
                      <a16:colId xmlns:a16="http://schemas.microsoft.com/office/drawing/2014/main" val="1038996799"/>
                    </a:ext>
                  </a:extLst>
                </a:gridCol>
                <a:gridCol w="738417">
                  <a:extLst>
                    <a:ext uri="{9D8B030D-6E8A-4147-A177-3AD203B41FA5}">
                      <a16:colId xmlns:a16="http://schemas.microsoft.com/office/drawing/2014/main" val="299539478"/>
                    </a:ext>
                  </a:extLst>
                </a:gridCol>
                <a:gridCol w="884478">
                  <a:extLst>
                    <a:ext uri="{9D8B030D-6E8A-4147-A177-3AD203B41FA5}">
                      <a16:colId xmlns:a16="http://schemas.microsoft.com/office/drawing/2014/main" val="221783943"/>
                    </a:ext>
                  </a:extLst>
                </a:gridCol>
                <a:gridCol w="770875">
                  <a:extLst>
                    <a:ext uri="{9D8B030D-6E8A-4147-A177-3AD203B41FA5}">
                      <a16:colId xmlns:a16="http://schemas.microsoft.com/office/drawing/2014/main" val="3177790319"/>
                    </a:ext>
                  </a:extLst>
                </a:gridCol>
                <a:gridCol w="811447">
                  <a:extLst>
                    <a:ext uri="{9D8B030D-6E8A-4147-A177-3AD203B41FA5}">
                      <a16:colId xmlns:a16="http://schemas.microsoft.com/office/drawing/2014/main" val="620775241"/>
                    </a:ext>
                  </a:extLst>
                </a:gridCol>
                <a:gridCol w="1821899">
                  <a:extLst>
                    <a:ext uri="{9D8B030D-6E8A-4147-A177-3AD203B41FA5}">
                      <a16:colId xmlns:a16="http://schemas.microsoft.com/office/drawing/2014/main" val="4251407333"/>
                    </a:ext>
                  </a:extLst>
                </a:gridCol>
              </a:tblGrid>
              <a:tr h="215040">
                <a:tc>
                  <a:txBody>
                    <a:bodyPr/>
                    <a:lstStyle/>
                    <a:p>
                      <a:pPr algn="l" fontAlgn="b">
                        <a:buNone/>
                      </a:pPr>
                      <a:r>
                        <a:rPr lang="en-GB" sz="1200" b="1" i="0" u="none" strike="noStrike" dirty="0">
                          <a:solidFill>
                            <a:srgbClr val="000000"/>
                          </a:solidFill>
                          <a:effectLst/>
                          <a:latin typeface="+mn-lt"/>
                        </a:rPr>
                        <a:t>Age Groups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mn-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mn-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a:solidFill>
                            <a:srgbClr val="000000"/>
                          </a:solidFill>
                          <a:effectLst/>
                          <a:latin typeface="+mn-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mn-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1" i="0" u="none" strike="noStrike" dirty="0">
                          <a:solidFill>
                            <a:srgbClr val="000000"/>
                          </a:solidFill>
                          <a:effectLst/>
                          <a:latin typeface="+mn-lt"/>
                        </a:rPr>
                        <a:t>4-year average count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50090"/>
                  </a:ext>
                </a:extLst>
              </a:tr>
              <a:tr h="215040">
                <a:tc>
                  <a:txBody>
                    <a:bodyPr/>
                    <a:lstStyle/>
                    <a:p>
                      <a:pPr algn="l" fontAlgn="b">
                        <a:buNone/>
                      </a:pPr>
                      <a:r>
                        <a:rPr lang="en-GB" sz="1200" b="0" i="0" u="none" strike="noStrike" dirty="0">
                          <a:solidFill>
                            <a:srgbClr val="000000"/>
                          </a:solidFill>
                          <a:effectLst/>
                          <a:latin typeface="+mn-lt"/>
                        </a:rPr>
                        <a:t>10 to 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mn-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200" b="0" i="0" u="none" strike="noStrike" dirty="0">
                          <a:solidFill>
                            <a:srgbClr val="000000"/>
                          </a:solidFill>
                          <a:effectLst/>
                          <a:latin typeface="+mn-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mn-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200" b="0" i="0" u="none" strike="noStrike" dirty="0">
                          <a:solidFill>
                            <a:srgbClr val="000000"/>
                          </a:solidFill>
                          <a:effectLst/>
                          <a:latin typeface="+mn-lt"/>
                        </a:rPr>
                        <a:t>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68577957"/>
                  </a:ext>
                </a:extLst>
              </a:tr>
              <a:tr h="215040">
                <a:tc>
                  <a:txBody>
                    <a:bodyPr/>
                    <a:lstStyle/>
                    <a:p>
                      <a:pPr algn="l" fontAlgn="b">
                        <a:buNone/>
                      </a:pPr>
                      <a:r>
                        <a:rPr lang="en-GB" sz="1200" b="0" i="0" u="none" strike="noStrike">
                          <a:solidFill>
                            <a:srgbClr val="000000"/>
                          </a:solidFill>
                          <a:effectLst/>
                          <a:latin typeface="+mn-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mn-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162969"/>
                  </a:ext>
                </a:extLst>
              </a:tr>
              <a:tr h="215040">
                <a:tc>
                  <a:txBody>
                    <a:bodyPr/>
                    <a:lstStyle/>
                    <a:p>
                      <a:pPr algn="l" fontAlgn="b">
                        <a:buNone/>
                      </a:pPr>
                      <a:r>
                        <a:rPr lang="en-GB" sz="1200" b="0" i="0" u="none" strike="noStrike">
                          <a:solidFill>
                            <a:srgbClr val="000000"/>
                          </a:solidFill>
                          <a:effectLst/>
                          <a:latin typeface="+mn-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016556"/>
                  </a:ext>
                </a:extLst>
              </a:tr>
              <a:tr h="215040">
                <a:tc>
                  <a:txBody>
                    <a:bodyPr/>
                    <a:lstStyle/>
                    <a:p>
                      <a:pPr algn="l" fontAlgn="b">
                        <a:buNone/>
                      </a:pPr>
                      <a:r>
                        <a:rPr lang="en-GB" sz="1200" b="0" i="0" u="none" strike="noStrike">
                          <a:solidFill>
                            <a:srgbClr val="000000"/>
                          </a:solidFill>
                          <a:effectLst/>
                          <a:latin typeface="+mn-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mn-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116208"/>
                  </a:ext>
                </a:extLst>
              </a:tr>
              <a:tr h="215040">
                <a:tc>
                  <a:txBody>
                    <a:bodyPr/>
                    <a:lstStyle/>
                    <a:p>
                      <a:pPr algn="l" fontAlgn="b">
                        <a:buNone/>
                      </a:pPr>
                      <a:r>
                        <a:rPr lang="en-GB" sz="1200" b="0" i="0" u="none" strike="noStrike">
                          <a:solidFill>
                            <a:srgbClr val="000000"/>
                          </a:solidFill>
                          <a:effectLst/>
                          <a:latin typeface="+mn-lt"/>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mn-lt"/>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783141"/>
                  </a:ext>
                </a:extLst>
              </a:tr>
              <a:tr h="215040">
                <a:tc>
                  <a:txBody>
                    <a:bodyPr/>
                    <a:lstStyle/>
                    <a:p>
                      <a:pPr algn="l" fontAlgn="b">
                        <a:buNone/>
                      </a:pPr>
                      <a:r>
                        <a:rPr lang="en-GB" sz="1200" b="0" i="0" u="none" strike="noStrike">
                          <a:solidFill>
                            <a:srgbClr val="000000"/>
                          </a:solidFill>
                          <a:effectLst/>
                          <a:latin typeface="+mn-lt"/>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a:solidFill>
                            <a:srgbClr val="000000"/>
                          </a:solidFill>
                          <a:effectLst/>
                          <a:latin typeface="+mn-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200" b="0" i="0" u="none" strike="noStrike" dirty="0">
                          <a:solidFill>
                            <a:srgbClr val="000000"/>
                          </a:solidFill>
                          <a:effectLst/>
                          <a:latin typeface="+mn-lt"/>
                        </a:rPr>
                        <a:t>18.25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9524957"/>
                  </a:ext>
                </a:extLst>
              </a:tr>
            </a:tbl>
          </a:graphicData>
        </a:graphic>
      </p:graphicFrame>
      <p:pic>
        <p:nvPicPr>
          <p:cNvPr id="10" name="Picture 9" descr="Horizontal stacked bar chart that compares the gender proportion  of children who offend in Cambridge City between 2022 and 2025. The proportion are as follows.&#10;Males:&#10;2022 - 77%&#10;2023 - 74%&#10;2024 - 62%&#10;2025 - 83%&#10;Female:&#10;2022 - 23%&#10;2023 - 26%&#10;2024 - 38%&#10;2025 - 17%">
            <a:extLst>
              <a:ext uri="{FF2B5EF4-FFF2-40B4-BE49-F238E27FC236}">
                <a16:creationId xmlns:a16="http://schemas.microsoft.com/office/drawing/2014/main" id="{703B7468-A306-4CE9-4B34-F2F2943AFD74}"/>
              </a:ext>
            </a:extLst>
          </p:cNvPr>
          <p:cNvPicPr>
            <a:picLocks noChangeAspect="1"/>
          </p:cNvPicPr>
          <p:nvPr/>
        </p:nvPicPr>
        <p:blipFill>
          <a:blip r:embed="rId3"/>
          <a:stretch>
            <a:fillRect/>
          </a:stretch>
        </p:blipFill>
        <p:spPr>
          <a:xfrm>
            <a:off x="358546" y="3639521"/>
            <a:ext cx="5737454" cy="2826290"/>
          </a:xfrm>
          <a:prstGeom prst="rect">
            <a:avLst/>
          </a:prstGeom>
        </p:spPr>
      </p:pic>
    </p:spTree>
    <p:extLst>
      <p:ext uri="{BB962C8B-B14F-4D97-AF65-F5344CB8AC3E}">
        <p14:creationId xmlns:p14="http://schemas.microsoft.com/office/powerpoint/2010/main" val="2951068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DFA7-458D-0E1D-5508-74E2A0941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F0E7C-7537-8D12-128F-B85C63F6FEAE}"/>
              </a:ext>
            </a:extLst>
          </p:cNvPr>
          <p:cNvSpPr>
            <a:spLocks noGrp="1"/>
          </p:cNvSpPr>
          <p:nvPr>
            <p:ph type="title"/>
          </p:nvPr>
        </p:nvSpPr>
        <p:spPr>
          <a:xfrm>
            <a:off x="154442" y="117021"/>
            <a:ext cx="10012815" cy="1214438"/>
          </a:xfrm>
        </p:spPr>
        <p:txBody>
          <a:bodyPr/>
          <a:lstStyle/>
          <a:p>
            <a:r>
              <a:rPr lang="en-GB" sz="3200" dirty="0"/>
              <a:t>7.15 Offence types that saw no notable change or have decreased in the last year</a:t>
            </a:r>
          </a:p>
        </p:txBody>
      </p:sp>
      <p:sp>
        <p:nvSpPr>
          <p:cNvPr id="4" name="Content Placeholder 3">
            <a:extLst>
              <a:ext uri="{FF2B5EF4-FFF2-40B4-BE49-F238E27FC236}">
                <a16:creationId xmlns:a16="http://schemas.microsoft.com/office/drawing/2014/main" id="{B1BAF016-E5FD-AA93-4C55-70175C74D05E}"/>
              </a:ext>
            </a:extLst>
          </p:cNvPr>
          <p:cNvSpPr txBox="1">
            <a:spLocks noGrp="1"/>
          </p:cNvSpPr>
          <p:nvPr>
            <p:ph idx="1"/>
          </p:nvPr>
        </p:nvSpPr>
        <p:spPr>
          <a:xfrm>
            <a:off x="154442" y="1331459"/>
            <a:ext cx="11883116" cy="5352747"/>
          </a:xfrm>
          <a:prstGeom prst="rect">
            <a:avLst/>
          </a:prstGeom>
          <a:noFill/>
        </p:spPr>
        <p:txBody>
          <a:bodyPr wrap="square" rtlCol="0">
            <a:spAutoFit/>
          </a:bodyPr>
          <a:lstStyle/>
          <a:p>
            <a:pPr marL="0" indent="0">
              <a:buNone/>
            </a:pPr>
            <a:r>
              <a:rPr lang="en-GB" sz="1400">
                <a:latin typeface="Arial" panose="020B0604020202020204" pitchFamily="34" charset="0"/>
                <a:cs typeface="Arial" panose="020B0604020202020204" pitchFamily="34" charset="0"/>
              </a:rPr>
              <a:t>In last year’s strategic assessment, shoplifting and violence against a person required high attention. Burglary and deliberate fires saw concerning trends. Hate crime and domestic abuse were to be monitored. Of these crime types, burglary and hate crime were the only types which saw decreases in the last year and do not appear to see any concerning trends. </a:t>
            </a:r>
          </a:p>
          <a:p>
            <a:r>
              <a:rPr lang="en-GB" sz="1400">
                <a:latin typeface="Arial" panose="020B0604020202020204" pitchFamily="34" charset="0"/>
                <a:cs typeface="Arial" panose="020B0604020202020204" pitchFamily="34" charset="0"/>
              </a:rPr>
              <a:t>Burglary is now included in both personal loss and commercial loss. Burglary accounted for 4% of total offences in YE September 2025.</a:t>
            </a:r>
          </a:p>
          <a:p>
            <a:pPr lvl="1">
              <a:buFontTx/>
              <a:buChar char="-"/>
            </a:pPr>
            <a:r>
              <a:rPr lang="en-GB" sz="1400" b="1">
                <a:latin typeface="Arial" panose="020B0604020202020204" pitchFamily="34" charset="0"/>
                <a:cs typeface="Arial" panose="020B0604020202020204" pitchFamily="34" charset="0"/>
              </a:rPr>
              <a:t>Burglary</a:t>
            </a:r>
            <a:r>
              <a:rPr lang="en-GB" sz="1400">
                <a:latin typeface="Arial" panose="020B0604020202020204" pitchFamily="34" charset="0"/>
                <a:cs typeface="Arial" panose="020B0604020202020204" pitchFamily="34" charset="0"/>
              </a:rPr>
              <a:t> offences decreased by 21% in the last year (-153 offences); this means that </a:t>
            </a:r>
            <a:r>
              <a:rPr lang="en-GB" sz="1400" b="1">
                <a:latin typeface="Arial" panose="020B0604020202020204" pitchFamily="34" charset="0"/>
                <a:cs typeface="Arial" panose="020B0604020202020204" pitchFamily="34" charset="0"/>
              </a:rPr>
              <a:t>burglary</a:t>
            </a:r>
            <a:r>
              <a:rPr lang="en-GB" sz="1400">
                <a:latin typeface="Arial" panose="020B0604020202020204" pitchFamily="34" charset="0"/>
                <a:cs typeface="Arial" panose="020B0604020202020204" pitchFamily="34" charset="0"/>
              </a:rPr>
              <a:t> offences have reached a similar count to that seen in YE September 2022. </a:t>
            </a:r>
          </a:p>
          <a:p>
            <a:r>
              <a:rPr lang="en-GB" sz="1400" b="1">
                <a:latin typeface="Arial" panose="020B0604020202020204" pitchFamily="34" charset="0"/>
                <a:cs typeface="Arial" panose="020B0604020202020204" pitchFamily="34" charset="0"/>
              </a:rPr>
              <a:t>Hate crime </a:t>
            </a:r>
            <a:r>
              <a:rPr lang="en-GB" sz="1400">
                <a:latin typeface="Arial" panose="020B0604020202020204" pitchFamily="34" charset="0"/>
                <a:cs typeface="Arial" panose="020B0604020202020204" pitchFamily="34" charset="0"/>
              </a:rPr>
              <a:t>marked offences saw a 4% decrease between YE September 2024 and YE September 2025 (-17). This decrease follows a decrease also seen in the previous year. Despite this, offence counts still remain slightly higher than that seen in YE September 2022. </a:t>
            </a:r>
          </a:p>
          <a:p>
            <a:endParaRPr lang="en-GB" sz="1400">
              <a:latin typeface="Arial" panose="020B0604020202020204" pitchFamily="34" charset="0"/>
              <a:cs typeface="Arial" panose="020B0604020202020204" pitchFamily="34" charset="0"/>
            </a:endParaRPr>
          </a:p>
          <a:p>
            <a:pPr marL="0" indent="0">
              <a:buNone/>
            </a:pPr>
            <a:r>
              <a:rPr lang="en-GB" sz="1400">
                <a:latin typeface="Arial" panose="020B0604020202020204" pitchFamily="34" charset="0"/>
                <a:cs typeface="Arial" panose="020B0604020202020204" pitchFamily="34" charset="0"/>
              </a:rPr>
              <a:t>Acquisitive crime is a priority of the CSP. As previously mentioned acquisitive crime has been split into personal loss, commercial loss and vehicle offences. Both vehicle offences and personal loss have seen notable decreases.</a:t>
            </a:r>
          </a:p>
          <a:p>
            <a:r>
              <a:rPr lang="en-GB" sz="1400">
                <a:latin typeface="Arial" panose="020B0604020202020204" pitchFamily="34" charset="0"/>
                <a:cs typeface="Arial" panose="020B0604020202020204" pitchFamily="34" charset="0"/>
              </a:rPr>
              <a:t>Vehicle offences accounted for 4% of total offences in the YE September 2025. </a:t>
            </a:r>
          </a:p>
          <a:p>
            <a:pPr marL="285750" indent="-285750">
              <a:buFontTx/>
              <a:buChar char="-"/>
            </a:pPr>
            <a:r>
              <a:rPr lang="en-GB" sz="1400" b="1">
                <a:latin typeface="Arial" panose="020B0604020202020204" pitchFamily="34" charset="0"/>
                <a:cs typeface="Arial" panose="020B0604020202020204" pitchFamily="34" charset="0"/>
              </a:rPr>
              <a:t>Vehicle offences </a:t>
            </a:r>
            <a:r>
              <a:rPr lang="en-GB" sz="1400">
                <a:latin typeface="Arial" panose="020B0604020202020204" pitchFamily="34" charset="0"/>
                <a:cs typeface="Arial" panose="020B0604020202020204" pitchFamily="34" charset="0"/>
              </a:rPr>
              <a:t>saw a 14% decrease in the last year (-98 offences). </a:t>
            </a:r>
          </a:p>
          <a:p>
            <a:pPr marL="0" indent="0">
              <a:buNone/>
            </a:pPr>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In total,</a:t>
            </a:r>
            <a:r>
              <a:rPr lang="en-GB" sz="1400" b="1">
                <a:latin typeface="Arial" panose="020B0604020202020204" pitchFamily="34" charset="0"/>
                <a:cs typeface="Arial" panose="020B0604020202020204" pitchFamily="34" charset="0"/>
              </a:rPr>
              <a:t> personal loss </a:t>
            </a:r>
            <a:r>
              <a:rPr lang="en-GB" sz="1400">
                <a:latin typeface="Arial" panose="020B0604020202020204" pitchFamily="34" charset="0"/>
                <a:cs typeface="Arial" panose="020B0604020202020204" pitchFamily="34" charset="0"/>
              </a:rPr>
              <a:t>offences have decreased by 18% in the last year (-646 offences). </a:t>
            </a:r>
          </a:p>
          <a:p>
            <a:pPr marL="285750" indent="-285750">
              <a:buFontTx/>
              <a:buChar char="-"/>
            </a:pPr>
            <a:r>
              <a:rPr lang="en-GB" sz="1400">
                <a:latin typeface="Arial" panose="020B0604020202020204" pitchFamily="34" charset="0"/>
                <a:cs typeface="Arial" panose="020B0604020202020204" pitchFamily="34" charset="0"/>
              </a:rPr>
              <a:t>All sub-groups of personal loss offences saw decreases in the last year: bicycle theft (-17%, -194), other theft (-16%, -220), residential burglary (-25%, -114), robbery of personal property (-7%, -13) and theft from the person (-23%, -105).</a:t>
            </a:r>
          </a:p>
          <a:p>
            <a:pPr marL="285750" indent="-285750">
              <a:buFontTx/>
              <a:buChar char="-"/>
            </a:pPr>
            <a:r>
              <a:rPr lang="en-GB" sz="1400">
                <a:latin typeface="Arial" panose="020B0604020202020204" pitchFamily="34" charset="0"/>
                <a:cs typeface="Arial" panose="020B0604020202020204" pitchFamily="34" charset="0"/>
              </a:rPr>
              <a:t>Despite the decrease in the last year, theft from the person offences remain higher than counts seen in YE September 2022 (+14%, +45). Offences counts had saw incremental increases between YE September 2022 and YE September 2024. </a:t>
            </a:r>
          </a:p>
          <a:p>
            <a:pPr marL="0" indent="0">
              <a:buNone/>
            </a:pPr>
            <a:endParaRPr lang="en-GB" sz="1400">
              <a:latin typeface="Arial" panose="020B0604020202020204" pitchFamily="34" charset="0"/>
              <a:cs typeface="Arial" panose="020B0604020202020204" pitchFamily="34" charset="0"/>
            </a:endParaRPr>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ED6CB8C6-997A-3B6E-B95D-7D8110A2095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0348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F8898-8D45-BD03-3F67-6FCD40822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D7794-FF1D-B224-2366-A57887E9CAEC}"/>
              </a:ext>
            </a:extLst>
          </p:cNvPr>
          <p:cNvSpPr>
            <a:spLocks noGrp="1"/>
          </p:cNvSpPr>
          <p:nvPr>
            <p:ph type="title"/>
          </p:nvPr>
        </p:nvSpPr>
        <p:spPr>
          <a:xfrm>
            <a:off x="154442" y="117021"/>
            <a:ext cx="10012815" cy="1214438"/>
          </a:xfrm>
        </p:spPr>
        <p:txBody>
          <a:bodyPr/>
          <a:lstStyle/>
          <a:p>
            <a:r>
              <a:rPr lang="en-GB" sz="3200" dirty="0"/>
              <a:t>7.15 Offence types that saw no notable change or have decreased in the last year</a:t>
            </a:r>
          </a:p>
        </p:txBody>
      </p:sp>
      <p:sp>
        <p:nvSpPr>
          <p:cNvPr id="4" name="Content Placeholder 3">
            <a:extLst>
              <a:ext uri="{FF2B5EF4-FFF2-40B4-BE49-F238E27FC236}">
                <a16:creationId xmlns:a16="http://schemas.microsoft.com/office/drawing/2014/main" id="{AC504819-E5F4-D990-7309-1F2C0A68CAE5}"/>
              </a:ext>
            </a:extLst>
          </p:cNvPr>
          <p:cNvSpPr txBox="1">
            <a:spLocks noGrp="1"/>
          </p:cNvSpPr>
          <p:nvPr>
            <p:ph idx="1"/>
          </p:nvPr>
        </p:nvSpPr>
        <p:spPr>
          <a:xfrm>
            <a:off x="154442" y="1483859"/>
            <a:ext cx="11883116" cy="3639971"/>
          </a:xfrm>
          <a:prstGeom prst="rect">
            <a:avLst/>
          </a:prstGeom>
          <a:noFill/>
        </p:spPr>
        <p:txBody>
          <a:bodyPr wrap="square" rtlCol="0">
            <a:spAutoFit/>
          </a:bodyPr>
          <a:lstStyle/>
          <a:p>
            <a:pPr marL="0" indent="0">
              <a:buNone/>
            </a:pPr>
            <a:r>
              <a:rPr lang="en-GB" sz="1800">
                <a:latin typeface="Arial" panose="020B0604020202020204" pitchFamily="34" charset="0"/>
                <a:cs typeface="Arial" panose="020B0604020202020204" pitchFamily="34" charset="0"/>
              </a:rPr>
              <a:t>Other offence types which were not mentioned in last year’s strategic assessment or which are not listed in CSP priorities are below:</a:t>
            </a:r>
          </a:p>
          <a:p>
            <a:pPr marL="0" indent="0">
              <a:buNone/>
            </a:pPr>
            <a:endParaRPr lang="en-GB" sz="1800">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Both </a:t>
            </a:r>
            <a:r>
              <a:rPr lang="en-GB" sz="1800" b="1">
                <a:latin typeface="Arial" panose="020B0604020202020204" pitchFamily="34" charset="0"/>
                <a:cs typeface="Arial" panose="020B0604020202020204" pitchFamily="34" charset="0"/>
              </a:rPr>
              <a:t>arson and criminal damage </a:t>
            </a:r>
            <a:r>
              <a:rPr lang="en-GB" sz="1800">
                <a:latin typeface="Arial" panose="020B0604020202020204" pitchFamily="34" charset="0"/>
                <a:cs typeface="Arial" panose="020B0604020202020204" pitchFamily="34" charset="0"/>
              </a:rPr>
              <a:t>offences and </a:t>
            </a:r>
            <a:r>
              <a:rPr lang="en-GB" sz="1800" b="1">
                <a:latin typeface="Arial" panose="020B0604020202020204" pitchFamily="34" charset="0"/>
                <a:cs typeface="Arial" panose="020B0604020202020204" pitchFamily="34" charset="0"/>
              </a:rPr>
              <a:t>public order </a:t>
            </a:r>
            <a:r>
              <a:rPr lang="en-GB" sz="1800">
                <a:latin typeface="Arial" panose="020B0604020202020204" pitchFamily="34" charset="0"/>
                <a:cs typeface="Arial" panose="020B0604020202020204" pitchFamily="34" charset="0"/>
              </a:rPr>
              <a:t>offences each accounted for 8% of total offences in the YE September 2025. </a:t>
            </a:r>
          </a:p>
          <a:p>
            <a:pPr marL="285750" indent="-285750">
              <a:buFontTx/>
              <a:buChar char="-"/>
            </a:pPr>
            <a:r>
              <a:rPr lang="en-GB" sz="1800" b="1">
                <a:latin typeface="Arial" panose="020B0604020202020204" pitchFamily="34" charset="0"/>
                <a:cs typeface="Arial" panose="020B0604020202020204" pitchFamily="34" charset="0"/>
              </a:rPr>
              <a:t>Public order </a:t>
            </a:r>
            <a:r>
              <a:rPr lang="en-GB" sz="1800">
                <a:latin typeface="Arial" panose="020B0604020202020204" pitchFamily="34" charset="0"/>
                <a:cs typeface="Arial" panose="020B0604020202020204" pitchFamily="34" charset="0"/>
              </a:rPr>
              <a:t>offences decreased in the last year by 23% (-311 offences). </a:t>
            </a:r>
          </a:p>
          <a:p>
            <a:pPr marL="285750" indent="-285750">
              <a:buFontTx/>
              <a:buChar char="-"/>
            </a:pPr>
            <a:r>
              <a:rPr lang="en-GB" sz="1800" b="1">
                <a:latin typeface="Arial" panose="020B0604020202020204" pitchFamily="34" charset="0"/>
                <a:cs typeface="Arial" panose="020B0604020202020204" pitchFamily="34" charset="0"/>
              </a:rPr>
              <a:t>Arson and criminal damage</a:t>
            </a:r>
            <a:r>
              <a:rPr lang="en-GB" sz="1800">
                <a:latin typeface="Arial" panose="020B0604020202020204" pitchFamily="34" charset="0"/>
                <a:cs typeface="Arial" panose="020B0604020202020204" pitchFamily="34" charset="0"/>
              </a:rPr>
              <a:t> offences also decreased in the last year by 11% (-134 offences). </a:t>
            </a:r>
          </a:p>
          <a:p>
            <a:pPr marL="285750" indent="-285750">
              <a:buFontTx/>
              <a:buChar char="-"/>
            </a:pPr>
            <a:endParaRPr lang="en-GB" sz="1800">
              <a:latin typeface="Arial" panose="020B0604020202020204" pitchFamily="34" charset="0"/>
              <a:cs typeface="Arial" panose="020B0604020202020204" pitchFamily="34" charset="0"/>
            </a:endParaRPr>
          </a:p>
          <a:p>
            <a:r>
              <a:rPr lang="en-GB" sz="1800" b="1">
                <a:latin typeface="Arial" panose="020B0604020202020204" pitchFamily="34" charset="0"/>
                <a:cs typeface="Arial" panose="020B0604020202020204" pitchFamily="34" charset="0"/>
              </a:rPr>
              <a:t>Cyber crime </a:t>
            </a:r>
            <a:r>
              <a:rPr lang="en-GB" sz="1800">
                <a:latin typeface="Arial" panose="020B0604020202020204" pitchFamily="34" charset="0"/>
                <a:cs typeface="Arial" panose="020B0604020202020204" pitchFamily="34" charset="0"/>
              </a:rPr>
              <a:t>has continued to decrease when comparing YE September 2024 to YE September 2025 from 213 offences to 177 (-17%). </a:t>
            </a:r>
          </a:p>
          <a:p>
            <a:endParaRPr lang="en-GB" sz="1800">
              <a:latin typeface="Arial" panose="020B0604020202020204" pitchFamily="34" charset="0"/>
              <a:cs typeface="Arial" panose="020B0604020202020204" pitchFamily="34" charset="0"/>
            </a:endParaRPr>
          </a:p>
        </p:txBody>
      </p:sp>
      <p:sp>
        <p:nvSpPr>
          <p:cNvPr id="5" name="Action Button: Go Home 4" descr="Button to the content slide.">
            <a:hlinkClick r:id="rId2" action="ppaction://hlinksldjump" highlightClick="1"/>
            <a:extLst>
              <a:ext uri="{FF2B5EF4-FFF2-40B4-BE49-F238E27FC236}">
                <a16:creationId xmlns:a16="http://schemas.microsoft.com/office/drawing/2014/main" id="{6C967A72-9AF5-CBE7-7A0A-CADB54DCD94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1409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6347-B27B-78FD-7725-8775A3321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7697D-91E0-91E1-5C0B-D88076385FF6}"/>
              </a:ext>
            </a:extLst>
          </p:cNvPr>
          <p:cNvSpPr>
            <a:spLocks noGrp="1"/>
          </p:cNvSpPr>
          <p:nvPr>
            <p:ph type="title"/>
          </p:nvPr>
        </p:nvSpPr>
        <p:spPr>
          <a:xfrm>
            <a:off x="154442" y="210311"/>
            <a:ext cx="10012815" cy="1121147"/>
          </a:xfrm>
        </p:spPr>
        <p:txBody>
          <a:bodyPr/>
          <a:lstStyle/>
          <a:p>
            <a:r>
              <a:rPr lang="en-GB" dirty="0"/>
              <a:t>7.16 Geographic Analysis</a:t>
            </a:r>
          </a:p>
        </p:txBody>
      </p:sp>
      <p:sp>
        <p:nvSpPr>
          <p:cNvPr id="3" name="Content Placeholder 2">
            <a:extLst>
              <a:ext uri="{FF2B5EF4-FFF2-40B4-BE49-F238E27FC236}">
                <a16:creationId xmlns:a16="http://schemas.microsoft.com/office/drawing/2014/main" id="{DB8F55F2-63F0-B4F6-DFD6-2C2355326C44}"/>
              </a:ext>
            </a:extLst>
          </p:cNvPr>
          <p:cNvSpPr>
            <a:spLocks noGrp="1"/>
          </p:cNvSpPr>
          <p:nvPr>
            <p:ph idx="1"/>
          </p:nvPr>
        </p:nvSpPr>
        <p:spPr>
          <a:xfrm>
            <a:off x="370113" y="1227286"/>
            <a:ext cx="5440377" cy="4867380"/>
          </a:xfrm>
        </p:spPr>
        <p:txBody>
          <a:bodyPr/>
          <a:lstStyle/>
          <a:p>
            <a:pPr marL="0" indent="0">
              <a:buNone/>
            </a:pPr>
            <a:r>
              <a:rPr lang="en-GB" sz="1700" b="1"/>
              <a:t>Market </a:t>
            </a:r>
            <a:r>
              <a:rPr lang="en-GB" sz="1700"/>
              <a:t>remained highest in count for all analysed offence types excluding DA (incidents and crimes) and vehicle offences; details can be found in geographic output file.</a:t>
            </a:r>
          </a:p>
          <a:p>
            <a:pPr marL="0" indent="0">
              <a:buNone/>
            </a:pPr>
            <a:endParaRPr lang="en-GB" sz="1700"/>
          </a:p>
          <a:p>
            <a:pPr marL="0" indent="0">
              <a:buNone/>
            </a:pPr>
            <a:r>
              <a:rPr lang="en-GB" sz="1700" b="1"/>
              <a:t>Abbey </a:t>
            </a:r>
            <a:r>
              <a:rPr lang="en-GB" sz="1700"/>
              <a:t>ranked highest overall ward and remained in the top 4 highest ward counts in all analysed offence types (apart from youth-related ASB). The below crime types exceeded figures from YE September 2022; however, this should not neglect the fact that counts are still high across the majority of the analysed offence types:</a:t>
            </a:r>
          </a:p>
          <a:p>
            <a:pPr>
              <a:lnSpc>
                <a:spcPct val="100000"/>
              </a:lnSpc>
            </a:pPr>
            <a:r>
              <a:rPr lang="en-GB" sz="1700"/>
              <a:t>commercial loss (+140%, +184),</a:t>
            </a:r>
          </a:p>
          <a:p>
            <a:pPr>
              <a:lnSpc>
                <a:spcPct val="100000"/>
              </a:lnSpc>
            </a:pPr>
            <a:r>
              <a:rPr lang="en-GB" sz="1700"/>
              <a:t>shoplifting (153%, +174), </a:t>
            </a:r>
          </a:p>
          <a:p>
            <a:pPr>
              <a:lnSpc>
                <a:spcPct val="100000"/>
              </a:lnSpc>
            </a:pPr>
            <a:r>
              <a:rPr lang="en-GB" sz="1700"/>
              <a:t>domestic abuse (+1%, +4), </a:t>
            </a:r>
          </a:p>
          <a:p>
            <a:pPr>
              <a:lnSpc>
                <a:spcPct val="100000"/>
              </a:lnSpc>
            </a:pPr>
            <a:r>
              <a:rPr lang="en-GB" sz="1700"/>
              <a:t>drug offences (+21%, +9),</a:t>
            </a:r>
          </a:p>
          <a:p>
            <a:pPr>
              <a:lnSpc>
                <a:spcPct val="100000"/>
              </a:lnSpc>
            </a:pPr>
            <a:r>
              <a:rPr lang="en-GB" sz="1700"/>
              <a:t>and VAP (+4%, +16).</a:t>
            </a:r>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13BE4D32-3CA9-7215-2602-80D62A9C8FF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B3F913C-1F80-0AC8-6951-A3686335FDF9}"/>
              </a:ext>
            </a:extLst>
          </p:cNvPr>
          <p:cNvSpPr txBox="1"/>
          <p:nvPr/>
        </p:nvSpPr>
        <p:spPr>
          <a:xfrm>
            <a:off x="6096000" y="1587331"/>
            <a:ext cx="5632900" cy="4147289"/>
          </a:xfrm>
          <a:prstGeom prst="rect">
            <a:avLst/>
          </a:prstGeom>
          <a:noFill/>
        </p:spPr>
        <p:txBody>
          <a:bodyPr wrap="square">
            <a:spAutoFit/>
          </a:bodyPr>
          <a:lstStyle/>
          <a:p>
            <a:r>
              <a:rPr lang="en-GB" sz="1700"/>
              <a:t>Despite small numbers, </a:t>
            </a:r>
            <a:r>
              <a:rPr lang="en-GB" sz="1700" b="1"/>
              <a:t>Newnham</a:t>
            </a:r>
            <a:r>
              <a:rPr lang="en-GB" sz="1700"/>
              <a:t> has seen increases in most offence types in the last year. Despite these increases, offence counts were only higher than YE September 2022 for:</a:t>
            </a:r>
          </a:p>
          <a:p>
            <a:pPr marL="285750" indent="-285750">
              <a:lnSpc>
                <a:spcPct val="150000"/>
              </a:lnSpc>
              <a:buFont typeface="Arial" panose="020B0604020202020204" pitchFamily="34" charset="0"/>
              <a:buChar char="•"/>
            </a:pPr>
            <a:r>
              <a:rPr lang="en-GB" sz="1700"/>
              <a:t>ASB (+64%, +23),</a:t>
            </a:r>
          </a:p>
          <a:p>
            <a:pPr marL="285750" indent="-285750">
              <a:lnSpc>
                <a:spcPct val="150000"/>
              </a:lnSpc>
              <a:buFont typeface="Arial" panose="020B0604020202020204" pitchFamily="34" charset="0"/>
              <a:buChar char="•"/>
            </a:pPr>
            <a:r>
              <a:rPr lang="en-GB" sz="1700"/>
              <a:t>youth-related ASB (+71%, +5), </a:t>
            </a:r>
          </a:p>
          <a:p>
            <a:pPr marL="285750" indent="-285750">
              <a:lnSpc>
                <a:spcPct val="150000"/>
              </a:lnSpc>
              <a:buFont typeface="Arial" panose="020B0604020202020204" pitchFamily="34" charset="0"/>
              <a:buChar char="•"/>
            </a:pPr>
            <a:r>
              <a:rPr lang="en-GB" sz="1700"/>
              <a:t>domestic abuse (+96%, +22), </a:t>
            </a:r>
          </a:p>
          <a:p>
            <a:pPr marL="285750" indent="-285750">
              <a:lnSpc>
                <a:spcPct val="150000"/>
              </a:lnSpc>
              <a:buFont typeface="Arial" panose="020B0604020202020204" pitchFamily="34" charset="0"/>
              <a:buChar char="•"/>
            </a:pPr>
            <a:r>
              <a:rPr lang="en-GB" sz="1700"/>
              <a:t>personal loss (+90%, +100), </a:t>
            </a:r>
          </a:p>
          <a:p>
            <a:pPr marL="285750" indent="-285750">
              <a:lnSpc>
                <a:spcPct val="150000"/>
              </a:lnSpc>
              <a:buFont typeface="Arial" panose="020B0604020202020204" pitchFamily="34" charset="0"/>
              <a:buChar char="•"/>
            </a:pPr>
            <a:r>
              <a:rPr lang="en-GB" sz="1700"/>
              <a:t>commercial loss (+133%, +16), </a:t>
            </a:r>
          </a:p>
          <a:p>
            <a:pPr marL="285750" indent="-285750">
              <a:lnSpc>
                <a:spcPct val="150000"/>
              </a:lnSpc>
              <a:buFont typeface="Arial" panose="020B0604020202020204" pitchFamily="34" charset="0"/>
              <a:buChar char="•"/>
            </a:pPr>
            <a:r>
              <a:rPr lang="en-GB" sz="1700"/>
              <a:t>shoplifting (+950%, +19),</a:t>
            </a:r>
          </a:p>
          <a:p>
            <a:pPr marL="285750" indent="-285750">
              <a:lnSpc>
                <a:spcPct val="150000"/>
              </a:lnSpc>
              <a:buFont typeface="Arial" panose="020B0604020202020204" pitchFamily="34" charset="0"/>
              <a:buChar char="•"/>
            </a:pPr>
            <a:r>
              <a:rPr lang="en-GB" sz="1700"/>
              <a:t>and vehicle offences (+9%, +3).</a:t>
            </a:r>
          </a:p>
          <a:p>
            <a:endParaRPr lang="en-GB" sz="1700"/>
          </a:p>
        </p:txBody>
      </p:sp>
    </p:spTree>
    <p:extLst>
      <p:ext uri="{BB962C8B-B14F-4D97-AF65-F5344CB8AC3E}">
        <p14:creationId xmlns:p14="http://schemas.microsoft.com/office/powerpoint/2010/main" val="1844109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DBF9C-C3B8-2964-6A2C-71DC3DBB8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120E6-9AFB-9D78-B088-7EEE4D22C0A5}"/>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04521E22-562B-3E20-516B-ECD1C4A2D2B4}"/>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400" kern="1400" spc="-50" dirty="0">
                <a:effectLst/>
                <a:latin typeface="Calibri Light" panose="020F0302020204030204" pitchFamily="34" charset="0"/>
                <a:ea typeface="Times New Roman" panose="02020603050405020304" pitchFamily="18" charset="0"/>
                <a:cs typeface="Times New Roman" panose="02020603050405020304" pitchFamily="18" charset="0"/>
              </a:rPr>
              <a:t>Cambridge Community Safety Partnership </a:t>
            </a:r>
          </a:p>
          <a:p>
            <a:pPr>
              <a:buNone/>
            </a:pPr>
            <a:r>
              <a:rPr lang="en-GB" sz="2400" kern="1400" spc="-50" dirty="0">
                <a:effectLst/>
                <a:latin typeface="Calibri Light" panose="020F0302020204030204" pitchFamily="34" charset="0"/>
                <a:ea typeface="Times New Roman" panose="02020603050405020304" pitchFamily="18" charset="0"/>
                <a:cs typeface="Times New Roman" panose="02020603050405020304" pitchFamily="18" charset="0"/>
              </a:rPr>
              <a:t>Action Plan 2023 – 2025 </a:t>
            </a:r>
          </a:p>
          <a:p>
            <a:pPr>
              <a:buNone/>
            </a:pPr>
            <a:r>
              <a:rPr lang="en-GB" sz="2400" kern="1400" spc="-50" dirty="0">
                <a:effectLst/>
                <a:latin typeface="Calibri Light" panose="020F0302020204030204" pitchFamily="34" charset="0"/>
                <a:ea typeface="Times New Roman" panose="02020603050405020304" pitchFamily="18" charset="0"/>
                <a:cs typeface="Times New Roman" panose="02020603050405020304" pitchFamily="18" charset="0"/>
              </a:rPr>
              <a:t>Our Priority: Reducing Violence in our City Centre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What we know:</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Our strategic assessment showed us that whilst Cambridge is a safe city, there has been an increase in reports of violence with injury. Most of these incidents are connected to the night-time economy in our city centre, with victims and perpetrators of this violence most likely to be aged 17 - 34.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Our Aim: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To prevent violence and increase safety in the city centre at night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buNone/>
            </a:pPr>
            <a:r>
              <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We’ll achieve this by:</a:t>
            </a:r>
            <a:endParaRPr lang="en-GB" sz="1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Developing educational campaigns to prevent violence, focussing on younger people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Working together to increase safety in our city centre</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tabLst>
                <a:tab pos="9777730" algn="r"/>
              </a:tabLs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Lead: Keryn </a:t>
            </a:r>
            <a:r>
              <a:rPr lang="en-GB" sz="1200" b="1"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Jalli</a:t>
            </a: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Cambridge City Council and Paul Rogerson / Mike Jackman, Cambridgeshire Constabulary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8CFD1ABF-A67E-9DA5-55B2-D940B70EEF8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C12C0EB-CD1E-3C72-7FFD-3915F054F5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4677" y="727821"/>
            <a:ext cx="2170430" cy="1536065"/>
          </a:xfrm>
          <a:prstGeom prst="rect">
            <a:avLst/>
          </a:prstGeom>
          <a:noFill/>
        </p:spPr>
      </p:pic>
      <p:grpSp>
        <p:nvGrpSpPr>
          <p:cNvPr id="15" name="Group 14" descr="Visual of Police recorded Violence Against the Person offences in Cambridge. ">
            <a:extLst>
              <a:ext uri="{FF2B5EF4-FFF2-40B4-BE49-F238E27FC236}">
                <a16:creationId xmlns:a16="http://schemas.microsoft.com/office/drawing/2014/main" id="{B790B40D-CE1C-4CC8-92F6-0DBBBEE36E49}"/>
              </a:ext>
            </a:extLst>
          </p:cNvPr>
          <p:cNvGrpSpPr/>
          <p:nvPr/>
        </p:nvGrpSpPr>
        <p:grpSpPr>
          <a:xfrm>
            <a:off x="6939890" y="3092463"/>
            <a:ext cx="4861691" cy="3082306"/>
            <a:chOff x="0" y="0"/>
            <a:chExt cx="4984750" cy="3378835"/>
          </a:xfrm>
        </p:grpSpPr>
        <p:sp>
          <p:nvSpPr>
            <p:cNvPr id="16" name="Rectangle 15">
              <a:extLst>
                <a:ext uri="{FF2B5EF4-FFF2-40B4-BE49-F238E27FC236}">
                  <a16:creationId xmlns:a16="http://schemas.microsoft.com/office/drawing/2014/main" id="{E24BB413-B6AA-C865-C1C5-B005CCC9630C}"/>
                </a:ext>
              </a:extLst>
            </p:cNvPr>
            <p:cNvSpPr/>
            <p:nvPr/>
          </p:nvSpPr>
          <p:spPr>
            <a:xfrm>
              <a:off x="0" y="0"/>
              <a:ext cx="4984750" cy="3378835"/>
            </a:xfrm>
            <a:prstGeom prst="rect">
              <a:avLst/>
            </a:prstGeom>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2">
              <a:extLst>
                <a:ext uri="{FF2B5EF4-FFF2-40B4-BE49-F238E27FC236}">
                  <a16:creationId xmlns:a16="http://schemas.microsoft.com/office/drawing/2014/main" id="{455E9AF5-DEEC-31F9-A360-AA05E004F8F6}"/>
                </a:ext>
              </a:extLst>
            </p:cNvPr>
            <p:cNvSpPr txBox="1">
              <a:spLocks noChangeArrowheads="1"/>
            </p:cNvSpPr>
            <p:nvPr/>
          </p:nvSpPr>
          <p:spPr bwMode="auto">
            <a:xfrm>
              <a:off x="214685" y="111318"/>
              <a:ext cx="4600008" cy="30158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Police recorded Violence Against the Person offences in Cambridge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8" name="Picture 17">
              <a:extLst>
                <a:ext uri="{FF2B5EF4-FFF2-40B4-BE49-F238E27FC236}">
                  <a16:creationId xmlns:a16="http://schemas.microsoft.com/office/drawing/2014/main" id="{BBA81ACF-6F6E-F67B-9B38-7AAF9768D43C}"/>
                </a:ext>
              </a:extLst>
            </p:cNvPr>
            <p:cNvPicPr>
              <a:picLocks noChangeAspect="1"/>
            </p:cNvPicPr>
            <p:nvPr/>
          </p:nvPicPr>
          <p:blipFill rotWithShape="1">
            <a:blip r:embed="rId5">
              <a:extLst>
                <a:ext uri="{28A0092B-C50C-407E-A947-70E740481C1C}">
                  <a14:useLocalDpi xmlns:a14="http://schemas.microsoft.com/office/drawing/2010/main" val="0"/>
                </a:ext>
              </a:extLst>
            </a:blip>
            <a:srcRect t="2029"/>
            <a:stretch/>
          </p:blipFill>
          <p:spPr>
            <a:xfrm>
              <a:off x="214685" y="461176"/>
              <a:ext cx="4560570" cy="2257425"/>
            </a:xfrm>
            <a:prstGeom prst="rect">
              <a:avLst/>
            </a:prstGeom>
          </p:spPr>
        </p:pic>
        <p:sp>
          <p:nvSpPr>
            <p:cNvPr id="19" name="Text Box 2">
              <a:extLst>
                <a:ext uri="{FF2B5EF4-FFF2-40B4-BE49-F238E27FC236}">
                  <a16:creationId xmlns:a16="http://schemas.microsoft.com/office/drawing/2014/main" id="{5B9ED9D3-D681-732D-B1EB-984EDD801EA3}"/>
                </a:ext>
              </a:extLst>
            </p:cNvPr>
            <p:cNvSpPr txBox="1">
              <a:spLocks noChangeArrowheads="1"/>
            </p:cNvSpPr>
            <p:nvPr/>
          </p:nvSpPr>
          <p:spPr bwMode="auto">
            <a:xfrm>
              <a:off x="214685" y="2798859"/>
              <a:ext cx="4600008" cy="5167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buNone/>
              </a:pPr>
              <a:r>
                <a:rPr lang="en-GB" sz="1050" i="1" dirty="0">
                  <a:effectLst/>
                  <a:latin typeface="Calibri" panose="020F0502020204030204" pitchFamily="34" charset="0"/>
                  <a:ea typeface="Calibri" panose="020F0502020204030204" pitchFamily="34" charset="0"/>
                  <a:cs typeface="Times New Roman" panose="02020603050405020304" pitchFamily="18" charset="0"/>
                </a:rPr>
                <a:t>The rate of violence against the person offences in Cambridge has increased in the last 5 years, but remains lower than the national average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82216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D7FEF-CDC3-A540-1D6D-A5CCCD87C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77418-F03C-E575-C0F2-EF153DBAAFD9}"/>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D8B3E6DB-FF45-ED36-C3C7-B40C05869118}"/>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kern="1400" spc="-50" dirty="0">
                <a:effectLst/>
                <a:latin typeface="Calibri Light" panose="020F0302020204030204" pitchFamily="34" charset="0"/>
                <a:ea typeface="Times New Roman" panose="02020603050405020304" pitchFamily="18" charset="0"/>
                <a:cs typeface="Times New Roman" panose="02020603050405020304" pitchFamily="18" charset="0"/>
              </a:rPr>
              <a:t>Year 1: Action Plan September 2023 – March 2024</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4D585D29-A19C-8C0A-968C-F6EEA4D07B8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84897A38-FE13-4CA3-D1AE-12FFCC5C11CC}"/>
              </a:ext>
            </a:extLst>
          </p:cNvPr>
          <p:cNvGraphicFramePr>
            <a:graphicFrameLocks noGrp="1"/>
          </p:cNvGraphicFramePr>
          <p:nvPr>
            <p:extLst>
              <p:ext uri="{D42A27DB-BD31-4B8C-83A1-F6EECF244321}">
                <p14:modId xmlns:p14="http://schemas.microsoft.com/office/powerpoint/2010/main" val="3014912722"/>
              </p:ext>
            </p:extLst>
          </p:nvPr>
        </p:nvGraphicFramePr>
        <p:xfrm>
          <a:off x="443501" y="1259604"/>
          <a:ext cx="11452260" cy="4624401"/>
        </p:xfrm>
        <a:graphic>
          <a:graphicData uri="http://schemas.openxmlformats.org/drawingml/2006/table">
            <a:tbl>
              <a:tblPr firstRow="1" firstCol="1" bandRow="1"/>
              <a:tblGrid>
                <a:gridCol w="2513956">
                  <a:extLst>
                    <a:ext uri="{9D8B030D-6E8A-4147-A177-3AD203B41FA5}">
                      <a16:colId xmlns:a16="http://schemas.microsoft.com/office/drawing/2014/main" val="1395227565"/>
                    </a:ext>
                  </a:extLst>
                </a:gridCol>
                <a:gridCol w="242943">
                  <a:extLst>
                    <a:ext uri="{9D8B030D-6E8A-4147-A177-3AD203B41FA5}">
                      <a16:colId xmlns:a16="http://schemas.microsoft.com/office/drawing/2014/main" val="1802757774"/>
                    </a:ext>
                  </a:extLst>
                </a:gridCol>
                <a:gridCol w="3667449">
                  <a:extLst>
                    <a:ext uri="{9D8B030D-6E8A-4147-A177-3AD203B41FA5}">
                      <a16:colId xmlns:a16="http://schemas.microsoft.com/office/drawing/2014/main" val="3463417038"/>
                    </a:ext>
                  </a:extLst>
                </a:gridCol>
                <a:gridCol w="2513956">
                  <a:extLst>
                    <a:ext uri="{9D8B030D-6E8A-4147-A177-3AD203B41FA5}">
                      <a16:colId xmlns:a16="http://schemas.microsoft.com/office/drawing/2014/main" val="2146048522"/>
                    </a:ext>
                  </a:extLst>
                </a:gridCol>
                <a:gridCol w="2513956">
                  <a:extLst>
                    <a:ext uri="{9D8B030D-6E8A-4147-A177-3AD203B41FA5}">
                      <a16:colId xmlns:a16="http://schemas.microsoft.com/office/drawing/2014/main" val="3053828760"/>
                    </a:ext>
                  </a:extLst>
                </a:gridCol>
              </a:tblGrid>
              <a:tr h="186518">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n-GB" sz="12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The Plan”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What we will do</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Who will lead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 will check that we’re on track by:</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029744888"/>
                  </a:ext>
                </a:extLst>
              </a:tr>
              <a:tr h="576775">
                <a:tc rowSpan="8">
                  <a:txBody>
                    <a:bodyPr/>
                    <a:lstStyle/>
                    <a:p>
                      <a:pPr>
                        <a:lnSpc>
                          <a:spcPct val="107000"/>
                        </a:lnSpc>
                        <a:spcAft>
                          <a:spcPts val="800"/>
                        </a:spcAft>
                        <a:buNone/>
                      </a:pPr>
                      <a:r>
                        <a:rPr lang="en-GB" sz="12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Educational campaigns to prevent violence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Create Serious Violence prevention materials for young people and practitioners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Anglia Ruskin University (ARU) and Cambridge City Council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Number of students engaged with Live Brief project on Serious Violence prevention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745516"/>
                  </a:ext>
                </a:extLst>
              </a:tr>
              <a:tr h="38164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Number of educational resources developed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173319"/>
                  </a:ext>
                </a:extLst>
              </a:tr>
              <a:tr h="40633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Number of organisations educational materials shared with</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056655"/>
                  </a:ext>
                </a:extLst>
              </a:tr>
              <a:tr h="186518">
                <a:tc vMerge="1">
                  <a:txBody>
                    <a:bodyPr/>
                    <a:lstStyle/>
                    <a:p>
                      <a:endParaRPr lang="en-GB"/>
                    </a:p>
                  </a:txBody>
                  <a:tcPr/>
                </a:tc>
                <a:tc gridSpan="4">
                  <a:txBody>
                    <a:bodyPr/>
                    <a:lstStyle/>
                    <a:p>
                      <a:pPr algn="ctr">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111479270"/>
                  </a:ext>
                </a:extLst>
              </a:tr>
              <a:tr h="381647">
                <a:tc vMerge="1">
                  <a:txBody>
                    <a:bodyPr/>
                    <a:lstStyle/>
                    <a:p>
                      <a:endParaRPr lang="en-GB"/>
                    </a:p>
                  </a:txBody>
                  <a:tcPr/>
                </a:tc>
                <a:tc rowSpan="4">
                  <a:txBody>
                    <a:bodyPr/>
                    <a:lstStyle/>
                    <a:p>
                      <a:pPr algn="ct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Create educational material for parents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Cambridge City Council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Parents at workshops have increased understanding of serious violence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2961104"/>
                  </a:ext>
                </a:extLst>
              </a:tr>
              <a:tr h="57677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Parents at workshops have increased understanding of how to access support for children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8066080"/>
                  </a:ext>
                </a:extLst>
              </a:tr>
              <a:tr h="57677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Parents at workshops have increased trust in statutory services to deliver serious violence prevention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025727"/>
                  </a:ext>
                </a:extLst>
              </a:tr>
              <a:tr h="38164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Number of organisations resources circulated to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0985611"/>
                  </a:ext>
                </a:extLst>
              </a:tr>
              <a:tr h="576775">
                <a:tc rowSpan="2">
                  <a:txBody>
                    <a:bodyPr/>
                    <a:lstStyle/>
                    <a:p>
                      <a:pPr>
                        <a:lnSpc>
                          <a:spcPct val="107000"/>
                        </a:lnSpc>
                        <a:spcAft>
                          <a:spcPts val="800"/>
                        </a:spcAft>
                        <a:buNone/>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Expand Cambs Against County Lines delivery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Create KS2 Cambs Against County Lines animation and lesson plan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Cambridge City Council (CCC)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Content created and approved by PSHE leads (</a:t>
                      </a:r>
                      <a:r>
                        <a:rPr lang="en-GB" sz="1200" dirty="0">
                          <a:solidFill>
                            <a:srgbClr val="111111"/>
                          </a:solidFill>
                          <a:effectLst/>
                          <a:latin typeface="Calibri Light" panose="020F0302020204030204" pitchFamily="34" charset="0"/>
                          <a:ea typeface="Calibri" panose="020F0502020204030204" pitchFamily="34" charset="0"/>
                          <a:cs typeface="Times New Roman" panose="02020603050405020304" pitchFamily="18" charset="0"/>
                        </a:rPr>
                        <a:t>Personal, social, health and economic</a:t>
                      </a:r>
                      <a:r>
                        <a:rPr lang="en-GB" sz="1200" b="1" dirty="0">
                          <a:solidFill>
                            <a:srgbClr val="111111"/>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1200" dirty="0">
                          <a:solidFill>
                            <a:srgbClr val="111111"/>
                          </a:solidFill>
                          <a:effectLst/>
                          <a:latin typeface="Calibri Light" panose="020F0302020204030204" pitchFamily="34" charset="0"/>
                          <a:ea typeface="Calibri" panose="020F0502020204030204" pitchFamily="34" charset="0"/>
                          <a:cs typeface="Times New Roman" panose="02020603050405020304" pitchFamily="18" charset="0"/>
                        </a:rPr>
                        <a:t>education)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887253"/>
                  </a:ext>
                </a:extLst>
              </a:tr>
              <a:tr h="38164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Number of school content delivered to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767" marR="32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1978391"/>
                  </a:ext>
                </a:extLst>
              </a:tr>
            </a:tbl>
          </a:graphicData>
        </a:graphic>
      </p:graphicFrame>
    </p:spTree>
    <p:extLst>
      <p:ext uri="{BB962C8B-B14F-4D97-AF65-F5344CB8AC3E}">
        <p14:creationId xmlns:p14="http://schemas.microsoft.com/office/powerpoint/2010/main" val="1942614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FCE7F-255B-A1DB-F76B-8A39946FA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4037F-3716-231C-CD8E-1D28C2A5BDA2}"/>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821893B7-7B14-428F-DE89-63EE6F559FFD}"/>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kern="1400" spc="-50" dirty="0">
                <a:effectLst/>
                <a:latin typeface="Calibri Light" panose="020F0302020204030204" pitchFamily="34" charset="0"/>
                <a:ea typeface="Times New Roman" panose="02020603050405020304" pitchFamily="18" charset="0"/>
                <a:cs typeface="Times New Roman" panose="02020603050405020304" pitchFamily="18" charset="0"/>
              </a:rPr>
              <a:t>Year 1: Action Plan September 2023 – March 2024</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36839200-5D30-8A7C-F7C7-AA73C8DC7D2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E95B12C3-732F-D866-A869-7E77A6EACB92}"/>
              </a:ext>
            </a:extLst>
          </p:cNvPr>
          <p:cNvGraphicFramePr>
            <a:graphicFrameLocks noGrp="1"/>
          </p:cNvGraphicFramePr>
          <p:nvPr>
            <p:extLst>
              <p:ext uri="{D42A27DB-BD31-4B8C-83A1-F6EECF244321}">
                <p14:modId xmlns:p14="http://schemas.microsoft.com/office/powerpoint/2010/main" val="2380881611"/>
              </p:ext>
            </p:extLst>
          </p:nvPr>
        </p:nvGraphicFramePr>
        <p:xfrm>
          <a:off x="429816" y="1229239"/>
          <a:ext cx="11588078" cy="5120190"/>
        </p:xfrm>
        <a:graphic>
          <a:graphicData uri="http://schemas.openxmlformats.org/drawingml/2006/table">
            <a:tbl>
              <a:tblPr firstRow="1" firstCol="1" bandRow="1"/>
              <a:tblGrid>
                <a:gridCol w="2522238">
                  <a:extLst>
                    <a:ext uri="{9D8B030D-6E8A-4147-A177-3AD203B41FA5}">
                      <a16:colId xmlns:a16="http://schemas.microsoft.com/office/drawing/2014/main" val="3664773503"/>
                    </a:ext>
                  </a:extLst>
                </a:gridCol>
                <a:gridCol w="274465">
                  <a:extLst>
                    <a:ext uri="{9D8B030D-6E8A-4147-A177-3AD203B41FA5}">
                      <a16:colId xmlns:a16="http://schemas.microsoft.com/office/drawing/2014/main" val="885984318"/>
                    </a:ext>
                  </a:extLst>
                </a:gridCol>
                <a:gridCol w="3746899">
                  <a:extLst>
                    <a:ext uri="{9D8B030D-6E8A-4147-A177-3AD203B41FA5}">
                      <a16:colId xmlns:a16="http://schemas.microsoft.com/office/drawing/2014/main" val="2746188951"/>
                    </a:ext>
                  </a:extLst>
                </a:gridCol>
                <a:gridCol w="2522238">
                  <a:extLst>
                    <a:ext uri="{9D8B030D-6E8A-4147-A177-3AD203B41FA5}">
                      <a16:colId xmlns:a16="http://schemas.microsoft.com/office/drawing/2014/main" val="304063849"/>
                    </a:ext>
                  </a:extLst>
                </a:gridCol>
                <a:gridCol w="2522238">
                  <a:extLst>
                    <a:ext uri="{9D8B030D-6E8A-4147-A177-3AD203B41FA5}">
                      <a16:colId xmlns:a16="http://schemas.microsoft.com/office/drawing/2014/main" val="852819502"/>
                    </a:ext>
                  </a:extLst>
                </a:gridCol>
              </a:tblGrid>
              <a:tr h="221877">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n-GB" sz="12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The Plan”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What we will do</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Who will lead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 will check that we’re on track by:</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632625885"/>
                  </a:ext>
                </a:extLst>
              </a:tr>
              <a:tr h="448758">
                <a:tc>
                  <a:txBody>
                    <a:bodyPr/>
                    <a:lstStyle/>
                    <a:p>
                      <a:pPr>
                        <a:lnSpc>
                          <a:spcPct val="107000"/>
                        </a:lnSpc>
                        <a:spcAft>
                          <a:spcPts val="800"/>
                        </a:spcAft>
                        <a:buNone/>
                      </a:pPr>
                      <a:r>
                        <a:rPr lang="en-GB" sz="12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Reduce violent crime offending &amp; re-offending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200">
                          <a:effectLst/>
                          <a:latin typeface="Calibri Light" panose="020F0302020204030204" pitchFamily="34" charset="0"/>
                          <a:ea typeface="Times New Roman" panose="02020603050405020304" pitchFamily="18" charset="0"/>
                          <a:cs typeface="Times New Roman" panose="02020603050405020304" pitchFamily="18" charset="0"/>
                        </a:rPr>
                        <a:t>Increase police presence in the city centre</a:t>
                      </a:r>
                      <a:endParaRPr lang="en-GB"/>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Cambridgeshire Constabulary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Officer hours of dedicated policing of Night Time Economy (NTE)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22244"/>
                  </a:ext>
                </a:extLst>
              </a:tr>
              <a:tr h="675639">
                <a:tc rowSpan="12">
                  <a:txBody>
                    <a:bodyPr/>
                    <a:lstStyle/>
                    <a:p>
                      <a:pPr>
                        <a:lnSpc>
                          <a:spcPct val="107000"/>
                        </a:lnSpc>
                        <a:spcAft>
                          <a:spcPts val="800"/>
                        </a:spcAft>
                        <a:buNone/>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Enhancing safety in public spaces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Deliver a Businesses Against Abuse accreditation scheme </a:t>
                      </a:r>
                      <a:endParaRPr lang="en-GB" dirty="0"/>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Cambridgeshire Constabulary and Cambridge Business Against Crime (CAMBAC)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Development of a baseline knowledge check and post training knowledge check across all areas of the training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7876256"/>
                  </a:ext>
                </a:extLst>
              </a:tr>
              <a:tr h="22187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Number of training sessions delivered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042761"/>
                  </a:ext>
                </a:extLst>
              </a:tr>
              <a:tr h="57182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Number of people accredited – overall target 1,000 by March 2025, quarterly target 167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869912"/>
                  </a:ext>
                </a:extLst>
              </a:tr>
              <a:tr h="184917">
                <a:tc vMerge="1">
                  <a:txBody>
                    <a:bodyPr/>
                    <a:lstStyle/>
                    <a:p>
                      <a:endParaRPr lang="en-GB"/>
                    </a:p>
                  </a:txBody>
                  <a:tcPr/>
                </a:tc>
                <a:tc gridSpan="4">
                  <a:txBody>
                    <a:bodyPr/>
                    <a:lstStyle/>
                    <a:p>
                      <a:pPr algn="ctr">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434573653"/>
                  </a:ext>
                </a:extLst>
              </a:tr>
              <a:tr h="789079">
                <a:tc vMerge="1">
                  <a:txBody>
                    <a:bodyPr/>
                    <a:lstStyle/>
                    <a:p>
                      <a:endParaRPr lang="en-GB"/>
                    </a:p>
                  </a:txBody>
                  <a:tcPr/>
                </a:tc>
                <a:tc>
                  <a:txBody>
                    <a:bodyPr/>
                    <a:lstStyle/>
                    <a:p>
                      <a:pPr algn="ct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Commission a public guardianship scheme for the city centre and adjoining open spaces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Cambridge Business Against Crime (CAMBAC)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Number of public space guardians in NTE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269909"/>
                  </a:ext>
                </a:extLst>
              </a:tr>
              <a:tr h="184917">
                <a:tc vMerge="1">
                  <a:txBody>
                    <a:bodyPr/>
                    <a:lstStyle/>
                    <a:p>
                      <a:endParaRPr lang="en-GB"/>
                    </a:p>
                  </a:txBody>
                  <a:tcPr/>
                </a:tc>
                <a:tc gridSpan="4">
                  <a:txBody>
                    <a:bodyPr/>
                    <a:lstStyle/>
                    <a:p>
                      <a:pPr algn="ctr">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11701108"/>
                  </a:ext>
                </a:extLst>
              </a:tr>
              <a:tr h="378371">
                <a:tc vMerge="1">
                  <a:txBody>
                    <a:bodyPr/>
                    <a:lstStyle/>
                    <a:p>
                      <a:endParaRPr lang="en-GB"/>
                    </a:p>
                  </a:txBody>
                  <a:tcPr/>
                </a:tc>
                <a:tc>
                  <a:txBody>
                    <a:bodyPr/>
                    <a:lstStyle/>
                    <a:p>
                      <a:pPr algn="ct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Increase CCTV surveillance in the city centre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Cambridge City Council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Additional CCTV cameras installed at target locations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971452"/>
                  </a:ext>
                </a:extLst>
              </a:tr>
              <a:tr h="184917">
                <a:tc vMerge="1">
                  <a:txBody>
                    <a:bodyPr/>
                    <a:lstStyle/>
                    <a:p>
                      <a:endParaRPr lang="en-GB"/>
                    </a:p>
                  </a:txBody>
                  <a:tcPr/>
                </a:tc>
                <a:tc gridSpan="4">
                  <a:txBody>
                    <a:bodyPr/>
                    <a:lstStyle/>
                    <a:p>
                      <a:pPr algn="ctr">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488359771"/>
                  </a:ext>
                </a:extLst>
              </a:tr>
              <a:tr h="221877">
                <a:tc vMerge="1">
                  <a:txBody>
                    <a:bodyPr/>
                    <a:lstStyle/>
                    <a:p>
                      <a:endParaRPr lang="en-GB"/>
                    </a:p>
                  </a:txBody>
                  <a:tcPr/>
                </a:tc>
                <a:tc rowSpan="2">
                  <a:txBody>
                    <a:bodyPr/>
                    <a:lstStyle/>
                    <a:p>
                      <a:pPr algn="ct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Increase taxi marshal coverage in the night-time economy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Cambridge Business Against Crime (CAMBAC)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Number of evenings with taxi marshals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422519"/>
                  </a:ext>
                </a:extLst>
              </a:tr>
              <a:tr h="448758">
                <a:tc vMerge="1">
                  <a:txBody>
                    <a:bodyPr/>
                    <a:lstStyle/>
                    <a:p>
                      <a:endParaRPr lang="en-GB"/>
                    </a:p>
                  </a:txBody>
                  <a:tcPr/>
                </a:tc>
                <a:tc vMerge="1">
                  <a:txBody>
                    <a:bodyPr/>
                    <a:lstStyle/>
                    <a:p>
                      <a:endParaRPr lang="en-GB"/>
                    </a:p>
                  </a:txBody>
                  <a:tcPr/>
                </a:tc>
                <a:tc vMerge="1">
                  <a:txBody>
                    <a:bodyPr/>
                    <a:lstStyle/>
                    <a:p>
                      <a:endParaRPr lang="en-GB"/>
                    </a:p>
                  </a:txBody>
                  <a:tcPr>
                    <a:lnT w="12700" cap="flat" cmpd="sng" algn="ctr">
                      <a:solidFill>
                        <a:srgbClr val="000000"/>
                      </a:solidFill>
                      <a:prstDash val="solid"/>
                      <a:round/>
                      <a:headEnd type="none" w="med" len="med"/>
                      <a:tailEnd type="none" w="med" len="med"/>
                    </a:lnT>
                  </a:tcPr>
                </a:tc>
                <a:tc vMerge="1">
                  <a:txBody>
                    <a:bodyPr/>
                    <a:lstStyle/>
                    <a:p>
                      <a:endParaRPr lang="en-GB"/>
                    </a:p>
                  </a:txBody>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 increase of taxi marshals compared with previous 12 months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4288257"/>
                  </a:ext>
                </a:extLst>
              </a:tr>
              <a:tr h="184917">
                <a:tc vMerge="1">
                  <a:txBody>
                    <a:bodyPr/>
                    <a:lstStyle/>
                    <a:p>
                      <a:endParaRPr lang="en-GB"/>
                    </a:p>
                  </a:txBody>
                  <a:tcPr/>
                </a:tc>
                <a:tc gridSpan="4">
                  <a:txBody>
                    <a:bodyPr/>
                    <a:lstStyle/>
                    <a:p>
                      <a:pPr algn="ctr">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016426416"/>
                  </a:ext>
                </a:extLst>
              </a:tr>
              <a:tr h="378371">
                <a:tc vMerge="1">
                  <a:txBody>
                    <a:bodyPr/>
                    <a:lstStyle/>
                    <a:p>
                      <a:endParaRPr lang="en-GB"/>
                    </a:p>
                  </a:txBody>
                  <a:tcPr/>
                </a:tc>
                <a:tc>
                  <a:txBody>
                    <a:bodyPr/>
                    <a:lstStyle/>
                    <a:p>
                      <a:pPr algn="ct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Review Cumulative Impact Zones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Calibri Light" panose="020F0302020204030204" pitchFamily="34" charset="0"/>
                          <a:ea typeface="Times New Roman" panose="02020603050405020304" pitchFamily="18" charset="0"/>
                          <a:cs typeface="Times New Roman" panose="02020603050405020304" pitchFamily="18" charset="0"/>
                        </a:rPr>
                        <a:t>Cambridge City Council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Cumulative Impact Zone (CIZ) continues in City Centre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762" marR="36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3880199"/>
                  </a:ext>
                </a:extLst>
              </a:tr>
            </a:tbl>
          </a:graphicData>
        </a:graphic>
      </p:graphicFrame>
    </p:spTree>
    <p:extLst>
      <p:ext uri="{BB962C8B-B14F-4D97-AF65-F5344CB8AC3E}">
        <p14:creationId xmlns:p14="http://schemas.microsoft.com/office/powerpoint/2010/main" val="387079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3508A-AD0C-EF43-787B-93A9435F8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53A33-88E8-AA70-034A-7B9B363482B0}"/>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B669CA7B-C4BF-EEC6-52DF-D8E23E29E069}"/>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800" kern="1400" spc="-50" dirty="0">
                <a:effectLst/>
                <a:latin typeface="Calibri Light" panose="020F0302020204030204" pitchFamily="34" charset="0"/>
                <a:ea typeface="Times New Roman" panose="02020603050405020304" pitchFamily="18" charset="0"/>
                <a:cs typeface="Times New Roman" panose="02020603050405020304" pitchFamily="18" charset="0"/>
              </a:rPr>
              <a:t>Year 2: Action Plan April 2024 – March 2025 </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BF6B5ECB-C6E1-3C05-FBCA-34514C22A8E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21FFDF86-3273-3526-C839-EE83DF32EE69}"/>
              </a:ext>
            </a:extLst>
          </p:cNvPr>
          <p:cNvGraphicFramePr>
            <a:graphicFrameLocks noGrp="1"/>
          </p:cNvGraphicFramePr>
          <p:nvPr>
            <p:extLst>
              <p:ext uri="{D42A27DB-BD31-4B8C-83A1-F6EECF244321}">
                <p14:modId xmlns:p14="http://schemas.microsoft.com/office/powerpoint/2010/main" val="948210987"/>
              </p:ext>
            </p:extLst>
          </p:nvPr>
        </p:nvGraphicFramePr>
        <p:xfrm>
          <a:off x="444860" y="1307740"/>
          <a:ext cx="11377270" cy="2121260"/>
        </p:xfrm>
        <a:graphic>
          <a:graphicData uri="http://schemas.openxmlformats.org/drawingml/2006/table">
            <a:tbl>
              <a:tblPr firstRow="1" firstCol="1" bandRow="1"/>
              <a:tblGrid>
                <a:gridCol w="3401524">
                  <a:extLst>
                    <a:ext uri="{9D8B030D-6E8A-4147-A177-3AD203B41FA5}">
                      <a16:colId xmlns:a16="http://schemas.microsoft.com/office/drawing/2014/main" val="10528813"/>
                    </a:ext>
                  </a:extLst>
                </a:gridCol>
                <a:gridCol w="292133">
                  <a:extLst>
                    <a:ext uri="{9D8B030D-6E8A-4147-A177-3AD203B41FA5}">
                      <a16:colId xmlns:a16="http://schemas.microsoft.com/office/drawing/2014/main" val="724015504"/>
                    </a:ext>
                  </a:extLst>
                </a:gridCol>
                <a:gridCol w="2645489">
                  <a:extLst>
                    <a:ext uri="{9D8B030D-6E8A-4147-A177-3AD203B41FA5}">
                      <a16:colId xmlns:a16="http://schemas.microsoft.com/office/drawing/2014/main" val="1070229838"/>
                    </a:ext>
                  </a:extLst>
                </a:gridCol>
                <a:gridCol w="1636600">
                  <a:extLst>
                    <a:ext uri="{9D8B030D-6E8A-4147-A177-3AD203B41FA5}">
                      <a16:colId xmlns:a16="http://schemas.microsoft.com/office/drawing/2014/main" val="3486430090"/>
                    </a:ext>
                  </a:extLst>
                </a:gridCol>
                <a:gridCol w="3401524">
                  <a:extLst>
                    <a:ext uri="{9D8B030D-6E8A-4147-A177-3AD203B41FA5}">
                      <a16:colId xmlns:a16="http://schemas.microsoft.com/office/drawing/2014/main" val="2287568250"/>
                    </a:ext>
                  </a:extLst>
                </a:gridCol>
              </a:tblGrid>
              <a:tr h="372147">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n-GB" sz="12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The Plan”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What we will do</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Who will lead</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buNone/>
                      </a:pPr>
                      <a:r>
                        <a:rPr lang="en-GB" sz="1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 will check that we’re on track by:</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24867282"/>
                  </a:ext>
                </a:extLst>
              </a:tr>
              <a:tr h="335228">
                <a:tc rowSpan="3">
                  <a:txBody>
                    <a:bodyPr/>
                    <a:lstStyle/>
                    <a:p>
                      <a:pPr>
                        <a:lnSpc>
                          <a:spcPct val="107000"/>
                        </a:lnSpc>
                        <a:spcAft>
                          <a:spcPts val="800"/>
                        </a:spcAft>
                        <a:buNone/>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Listen to people at risk of, or affected by violent crime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Conduct a Community Safety Survey to understand people’s feelings about safety in the city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Cambridge City Council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Number of survey responses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548109"/>
                  </a:ext>
                </a:extLst>
              </a:tr>
              <a:tr h="85146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of people who report feeling safe in Cambridge during the 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9113101"/>
                  </a:ext>
                </a:extLst>
              </a:tr>
              <a:tr h="56241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of people who report feeling safe in Cambridge during the night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288069"/>
                  </a:ext>
                </a:extLst>
              </a:tr>
            </a:tbl>
          </a:graphicData>
        </a:graphic>
      </p:graphicFrame>
    </p:spTree>
    <p:extLst>
      <p:ext uri="{BB962C8B-B14F-4D97-AF65-F5344CB8AC3E}">
        <p14:creationId xmlns:p14="http://schemas.microsoft.com/office/powerpoint/2010/main" val="3533098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27136-95EF-5336-96C2-A0C307EC5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15896-C47B-F7DB-56D8-2971367F0C6C}"/>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0EC24446-E79F-6D11-7F49-4E8F67C34F2D}"/>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800" kern="1400" spc="-50" dirty="0">
                <a:effectLst/>
                <a:latin typeface="Calibri Light" panose="020F0302020204030204" pitchFamily="34" charset="0"/>
                <a:ea typeface="Times New Roman" panose="02020603050405020304" pitchFamily="18" charset="0"/>
                <a:cs typeface="Times New Roman" panose="02020603050405020304" pitchFamily="18" charset="0"/>
              </a:rPr>
              <a:t>Year 2: Action Plan April 2024 – March 2025 </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0E515CEF-563D-FA00-1FCE-70E9D1B70AD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C474C880-46A2-7429-FAF7-FDD4E2ACE387}"/>
              </a:ext>
            </a:extLst>
          </p:cNvPr>
          <p:cNvGraphicFramePr>
            <a:graphicFrameLocks noGrp="1"/>
          </p:cNvGraphicFramePr>
          <p:nvPr>
            <p:extLst>
              <p:ext uri="{D42A27DB-BD31-4B8C-83A1-F6EECF244321}">
                <p14:modId xmlns:p14="http://schemas.microsoft.com/office/powerpoint/2010/main" val="3951627971"/>
              </p:ext>
            </p:extLst>
          </p:nvPr>
        </p:nvGraphicFramePr>
        <p:xfrm>
          <a:off x="443501" y="1204446"/>
          <a:ext cx="11618366" cy="5212607"/>
        </p:xfrm>
        <a:graphic>
          <a:graphicData uri="http://schemas.openxmlformats.org/drawingml/2006/table">
            <a:tbl>
              <a:tblPr firstRow="1" firstCol="1" bandRow="1"/>
              <a:tblGrid>
                <a:gridCol w="2373528">
                  <a:extLst>
                    <a:ext uri="{9D8B030D-6E8A-4147-A177-3AD203B41FA5}">
                      <a16:colId xmlns:a16="http://schemas.microsoft.com/office/drawing/2014/main" val="1114858374"/>
                    </a:ext>
                  </a:extLst>
                </a:gridCol>
                <a:gridCol w="277546">
                  <a:extLst>
                    <a:ext uri="{9D8B030D-6E8A-4147-A177-3AD203B41FA5}">
                      <a16:colId xmlns:a16="http://schemas.microsoft.com/office/drawing/2014/main" val="934149995"/>
                    </a:ext>
                  </a:extLst>
                </a:gridCol>
                <a:gridCol w="4220236">
                  <a:extLst>
                    <a:ext uri="{9D8B030D-6E8A-4147-A177-3AD203B41FA5}">
                      <a16:colId xmlns:a16="http://schemas.microsoft.com/office/drawing/2014/main" val="3372051189"/>
                    </a:ext>
                  </a:extLst>
                </a:gridCol>
                <a:gridCol w="2373528">
                  <a:extLst>
                    <a:ext uri="{9D8B030D-6E8A-4147-A177-3AD203B41FA5}">
                      <a16:colId xmlns:a16="http://schemas.microsoft.com/office/drawing/2014/main" val="2039282250"/>
                    </a:ext>
                  </a:extLst>
                </a:gridCol>
                <a:gridCol w="2373528">
                  <a:extLst>
                    <a:ext uri="{9D8B030D-6E8A-4147-A177-3AD203B41FA5}">
                      <a16:colId xmlns:a16="http://schemas.microsoft.com/office/drawing/2014/main" val="1404849827"/>
                    </a:ext>
                  </a:extLst>
                </a:gridCol>
              </a:tblGrid>
              <a:tr h="165740">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n-GB" sz="11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The Plan”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What we will do</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Who will lead</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 will check that we’re on track by:</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6561224"/>
                  </a:ext>
                </a:extLst>
              </a:tr>
              <a:tr h="510430">
                <a:tc>
                  <a:txBody>
                    <a:bodyPr/>
                    <a:lstStyle/>
                    <a:p>
                      <a:pPr>
                        <a:lnSpc>
                          <a:spcPct val="107000"/>
                        </a:lnSpc>
                        <a:spcAft>
                          <a:spcPts val="800"/>
                        </a:spcAft>
                        <a:buNone/>
                      </a:pPr>
                      <a:r>
                        <a:rPr lang="en-GB"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Reduce violent crime offending &amp; re-offending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effectLst/>
                          <a:latin typeface="Calibri Light" panose="020F0302020204030204" pitchFamily="34" charset="0"/>
                          <a:ea typeface="Times New Roman" panose="02020603050405020304" pitchFamily="18" charset="0"/>
                          <a:cs typeface="Times New Roman" panose="02020603050405020304" pitchFamily="18" charset="0"/>
                        </a:rPr>
                        <a:t>Deliver targeted interventions to 18 – 24 year olds on short sentences </a:t>
                      </a:r>
                      <a:endParaRPr lang="en-GB"/>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Probation Service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Removed from plan as intervention focusses on East Cambridgeshire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6801904"/>
                  </a:ext>
                </a:extLst>
              </a:tr>
              <a:tr h="165740">
                <a:tc rowSpan="10">
                  <a:txBody>
                    <a:bodyPr/>
                    <a:lstStyle/>
                    <a:p>
                      <a:pPr>
                        <a:lnSpc>
                          <a:spcPct val="107000"/>
                        </a:lnSpc>
                        <a:spcAft>
                          <a:spcPts val="800"/>
                        </a:spcAft>
                        <a:buNone/>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Enhancing safety in public spaces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5">
                  <a:txBody>
                    <a:bodyPr/>
                    <a:lstStyle/>
                    <a:p>
                      <a:pPr algn="ct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Deliver a Businesses Against Abuse accreditation scheme </a:t>
                      </a:r>
                      <a:endParaRPr lang="en-GB" dirty="0"/>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Cambridgeshire Constabulary and Cambridge Business Against Crime (CAMBAC)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Number of training sessions delivered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128631"/>
                  </a:ext>
                </a:extLst>
              </a:tr>
              <a:tr h="51256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Number of people accredited – overall target 1,000 by March 2025, quarterly target 167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545537"/>
                  </a:ext>
                </a:extLst>
              </a:tr>
              <a:tr h="33915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Increased knowledge of VAWG and how businesses can respond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080416"/>
                  </a:ext>
                </a:extLst>
              </a:tr>
              <a:tr h="78419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Annual survey by CAMBAC to measure improved feeling of safety for everyone within the community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739617"/>
                  </a:ext>
                </a:extLst>
              </a:tr>
              <a:tr h="33915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Reduction in Police recorded rape and sexual offences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7201"/>
                  </a:ext>
                </a:extLst>
              </a:tr>
              <a:tr h="165740">
                <a:tc vMerge="1">
                  <a:txBody>
                    <a:bodyPr/>
                    <a:lstStyle/>
                    <a:p>
                      <a:endParaRPr lang="en-GB"/>
                    </a:p>
                  </a:txBody>
                  <a:tcPr/>
                </a:tc>
                <a:tc gridSpan="4">
                  <a:txBody>
                    <a:bodyPr/>
                    <a:lstStyle/>
                    <a:p>
                      <a:pPr algn="ctr">
                        <a:lnSpc>
                          <a:spcPct val="107000"/>
                        </a:lnSpc>
                        <a:spcAft>
                          <a:spcPts val="8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2715601017"/>
                  </a:ext>
                </a:extLst>
              </a:tr>
              <a:tr h="685979">
                <a:tc vMerge="1">
                  <a:txBody>
                    <a:bodyPr/>
                    <a:lstStyle/>
                    <a:p>
                      <a:endParaRPr lang="en-GB"/>
                    </a:p>
                  </a:txBody>
                  <a:tcPr/>
                </a:tc>
                <a:tc>
                  <a:txBody>
                    <a:bodyPr/>
                    <a:lstStyle/>
                    <a:p>
                      <a:pPr algn="ct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Commission a public guardianship scheme for the city centre and adjoining open spaces</a:t>
                      </a:r>
                      <a:endParaRPr lang="en-GB" dirty="0"/>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Cambridge Business Against Crime (CAMBAC)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Annual survey by CAMBAC to measure reduction in the number of people concerned about VAWG and Neighbourhood Crime (theft from person)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782355"/>
                  </a:ext>
                </a:extLst>
              </a:tr>
              <a:tr h="165740">
                <a:tc vMerge="1">
                  <a:txBody>
                    <a:bodyPr/>
                    <a:lstStyle/>
                    <a:p>
                      <a:endParaRPr lang="en-GB"/>
                    </a:p>
                  </a:txBody>
                  <a:tcPr/>
                </a:tc>
                <a:tc gridSpan="4">
                  <a:txBody>
                    <a:bodyPr/>
                    <a:lstStyle/>
                    <a:p>
                      <a:pPr algn="ctr">
                        <a:lnSpc>
                          <a:spcPct val="107000"/>
                        </a:lnSpc>
                        <a:spcAft>
                          <a:spcPts val="8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776188163"/>
                  </a:ext>
                </a:extLst>
              </a:tr>
              <a:tr h="437370">
                <a:tc vMerge="1">
                  <a:txBody>
                    <a:bodyPr/>
                    <a:lstStyle/>
                    <a:p>
                      <a:endParaRPr lang="en-GB"/>
                    </a:p>
                  </a:txBody>
                  <a:tcPr/>
                </a:tc>
                <a:tc rowSpan="2">
                  <a:txBody>
                    <a:bodyPr/>
                    <a:lstStyle/>
                    <a:p>
                      <a:pPr algn="ct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Increase taxi marshal coverage in the night time economy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Cambridge Business Against Crime (CAMBAC)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Number of evenings with taxi marshals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614312"/>
                  </a:ext>
                </a:extLst>
              </a:tr>
              <a:tr h="61078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 increase of taxi marshals compared with previous 12 months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74" marR="31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940894"/>
                  </a:ext>
                </a:extLst>
              </a:tr>
            </a:tbl>
          </a:graphicData>
        </a:graphic>
      </p:graphicFrame>
    </p:spTree>
    <p:extLst>
      <p:ext uri="{BB962C8B-B14F-4D97-AF65-F5344CB8AC3E}">
        <p14:creationId xmlns:p14="http://schemas.microsoft.com/office/powerpoint/2010/main" val="225718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2F71-4B4D-3881-EA99-A8985866D431}"/>
              </a:ext>
            </a:extLst>
          </p:cNvPr>
          <p:cNvSpPr>
            <a:spLocks noGrp="1"/>
          </p:cNvSpPr>
          <p:nvPr>
            <p:ph type="title"/>
          </p:nvPr>
        </p:nvSpPr>
        <p:spPr/>
        <p:txBody>
          <a:bodyPr/>
          <a:lstStyle/>
          <a:p>
            <a:r>
              <a:rPr lang="en-GB" dirty="0"/>
              <a:t>2. Executive Summary</a:t>
            </a:r>
          </a:p>
        </p:txBody>
      </p:sp>
      <p:sp>
        <p:nvSpPr>
          <p:cNvPr id="4" name="Content Placeholder 2">
            <a:extLst>
              <a:ext uri="{FF2B5EF4-FFF2-40B4-BE49-F238E27FC236}">
                <a16:creationId xmlns:a16="http://schemas.microsoft.com/office/drawing/2014/main" id="{2BE9E814-3A05-0744-FBB8-8B29942EED36}"/>
              </a:ext>
            </a:extLst>
          </p:cNvPr>
          <p:cNvSpPr>
            <a:spLocks noGrp="1"/>
          </p:cNvSpPr>
          <p:nvPr>
            <p:ph idx="1"/>
          </p:nvPr>
        </p:nvSpPr>
        <p:spPr>
          <a:xfrm>
            <a:off x="633413" y="1316736"/>
            <a:ext cx="10515600" cy="4860227"/>
          </a:xfrm>
        </p:spPr>
        <p:txBody>
          <a:bodyPr/>
          <a:lstStyle/>
          <a:p>
            <a:pPr marL="0" indent="0">
              <a:buNone/>
            </a:pPr>
            <a:r>
              <a:rPr lang="en-GB" sz="1800" b="1" dirty="0"/>
              <a:t>Recommendations</a:t>
            </a:r>
          </a:p>
          <a:p>
            <a:pPr marL="0" indent="0">
              <a:buNone/>
            </a:pPr>
            <a:r>
              <a:rPr lang="en-GB" sz="1600" dirty="0"/>
              <a:t>The current priorities are still fit for purpose given the overall volume of crime in those crime types. The Partnership should consider what it is aiming to achieve in order to know when it would be ready to discharge these priorities. </a:t>
            </a:r>
          </a:p>
          <a:p>
            <a:pPr marL="0" indent="0">
              <a:buNone/>
            </a:pPr>
            <a:r>
              <a:rPr lang="en-GB" sz="1600" u="sng" dirty="0"/>
              <a:t>Preventing violence and exploitation</a:t>
            </a:r>
          </a:p>
          <a:p>
            <a:r>
              <a:rPr lang="en-GB" sz="1600" dirty="0"/>
              <a:t>This remains an area of concern for residents with the potential for high harm.</a:t>
            </a:r>
          </a:p>
          <a:p>
            <a:r>
              <a:rPr lang="en-GB" sz="1600" dirty="0"/>
              <a:t>Whilst there was a very small decrease in the last year, the total number of VAP offences for the year remained over 4,000. </a:t>
            </a:r>
          </a:p>
          <a:p>
            <a:pPr marL="0" indent="0">
              <a:buNone/>
            </a:pPr>
            <a:r>
              <a:rPr lang="en-GB" sz="1600" u="sng" dirty="0"/>
              <a:t>A neighbourhood approach</a:t>
            </a:r>
          </a:p>
          <a:p>
            <a:r>
              <a:rPr lang="en-GB" sz="1600" dirty="0"/>
              <a:t>Crime and ASB occurs in geographic hotspots, and it remains vital to engage communities and work with them to tackle the things that are important to them. </a:t>
            </a:r>
          </a:p>
          <a:p>
            <a:r>
              <a:rPr lang="en-GB" sz="1600" dirty="0"/>
              <a:t>Inequalities remain an issue within Cambridge City, and therefore involving communities in generating solutions that are right for them increases the likelihood of these being sustainable.</a:t>
            </a:r>
          </a:p>
          <a:p>
            <a:pPr marL="0" indent="0">
              <a:buNone/>
            </a:pPr>
            <a:r>
              <a:rPr lang="en-GB" sz="1600" u="sng" dirty="0"/>
              <a:t>Tackling acquisitive crime</a:t>
            </a:r>
          </a:p>
          <a:p>
            <a:r>
              <a:rPr lang="en-GB" sz="1600" dirty="0"/>
              <a:t>Whilst acquisitive crime is down overall since last year, it remains higher than 2021/22. </a:t>
            </a:r>
          </a:p>
          <a:p>
            <a:r>
              <a:rPr lang="en-GB" sz="1600" dirty="0"/>
              <a:t>If the partnership wishes to reduce it further and bring it back to the volume of 2021/22, it will need to drop to half the amount recorded in the most recent year.</a:t>
            </a:r>
          </a:p>
        </p:txBody>
      </p:sp>
      <p:sp>
        <p:nvSpPr>
          <p:cNvPr id="6" name="Action Button: Go Home 5" descr="Button to the content slide.">
            <a:hlinkClick r:id="rId2" action="ppaction://hlinksldjump" highlightClick="1"/>
            <a:extLst>
              <a:ext uri="{FF2B5EF4-FFF2-40B4-BE49-F238E27FC236}">
                <a16:creationId xmlns:a16="http://schemas.microsoft.com/office/drawing/2014/main" id="{E3AA6C2F-5EA3-16AC-D470-F2752C04905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7664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258FB-695D-BDF4-5950-898475F7F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C6F99-7383-C07E-A119-5906E7C9F251}"/>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A1D327E1-692A-FEB6-4423-59EEE5C5967E}"/>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400" kern="1400" spc="-50" dirty="0">
                <a:effectLst/>
                <a:latin typeface="Calibri Light" panose="020F0302020204030204" pitchFamily="34" charset="0"/>
                <a:ea typeface="MS Gothic" panose="020B0609070205080204" pitchFamily="49" charset="-128"/>
                <a:cs typeface="Times New Roman" panose="02020603050405020304" pitchFamily="18" charset="0"/>
              </a:rPr>
              <a:t>Cambridge Community Safety Partnership </a:t>
            </a:r>
          </a:p>
          <a:p>
            <a:pPr>
              <a:buNone/>
            </a:pPr>
            <a:r>
              <a:rPr lang="en-GB" sz="2400" kern="1400" spc="-50" dirty="0">
                <a:effectLst/>
                <a:latin typeface="Calibri Light" panose="020F0302020204030204" pitchFamily="34" charset="0"/>
                <a:ea typeface="MS Gothic" panose="020B0609070205080204" pitchFamily="49" charset="-128"/>
                <a:cs typeface="Times New Roman" panose="02020603050405020304" pitchFamily="18" charset="0"/>
              </a:rPr>
              <a:t>Action Plan 2025 – 2026 </a:t>
            </a:r>
          </a:p>
          <a:p>
            <a:pPr>
              <a:lnSpc>
                <a:spcPct val="107000"/>
              </a:lnSpc>
              <a:spcAft>
                <a:spcPts val="800"/>
              </a:spcAft>
              <a:buNone/>
            </a:pPr>
            <a:r>
              <a:rPr lang="en-GB" sz="500" dirty="0">
                <a:effectLst/>
                <a:latin typeface="Calibri" panose="020F0502020204030204" pitchFamily="34" charset="0"/>
                <a:ea typeface="Calibri" panose="020F0502020204030204" pitchFamily="34" charset="0"/>
                <a:cs typeface="Arial" panose="020B0604020202020204" pitchFamily="34" charset="0"/>
              </a:rPr>
              <a:t> </a:t>
            </a:r>
            <a:r>
              <a:rPr lang="en-GB" sz="2400" kern="1400" spc="-50" dirty="0">
                <a:effectLst/>
                <a:latin typeface="Calibri Light" panose="020F0302020204030204" pitchFamily="34" charset="0"/>
                <a:ea typeface="MS Gothic" panose="020B0609070205080204" pitchFamily="49" charset="-128"/>
                <a:cs typeface="Times New Roman" panose="02020603050405020304" pitchFamily="18" charset="0"/>
              </a:rPr>
              <a:t>Priority 1: </a:t>
            </a:r>
            <a:r>
              <a:rPr lang="en-GB" sz="2400" kern="1200" spc="-50" dirty="0">
                <a:effectLst/>
                <a:latin typeface="Calibri Light" panose="020F0302020204030204" pitchFamily="34" charset="0"/>
                <a:ea typeface="MS Gothic" panose="020B0609070205080204" pitchFamily="49" charset="-128"/>
                <a:cs typeface="Times New Roman" panose="02020603050405020304" pitchFamily="18" charset="0"/>
              </a:rPr>
              <a:t>Preventing Violence and Exploitation</a:t>
            </a:r>
            <a:endParaRPr lang="en-GB" sz="2400" kern="1400" spc="-50" dirty="0">
              <a:effectLst/>
              <a:latin typeface="Calibri Light" panose="020F0302020204030204" pitchFamily="34" charset="0"/>
              <a:ea typeface="MS Gothic" panose="020B0609070205080204" pitchFamily="49" charset="-128"/>
              <a:cs typeface="Times New Roman" panose="02020603050405020304" pitchFamily="18" charset="0"/>
            </a:endParaRPr>
          </a:p>
          <a:p>
            <a:pPr>
              <a:lnSpc>
                <a:spcPct val="107000"/>
              </a:lnSpc>
              <a:spcBef>
                <a:spcPts val="500"/>
              </a:spcBef>
              <a:spcAft>
                <a:spcPts val="500"/>
              </a:spcAft>
              <a:buNone/>
            </a:pPr>
            <a:r>
              <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What we know:</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500"/>
              </a:spcBef>
              <a:spcAft>
                <a:spcPts val="500"/>
              </a:spcAft>
              <a:buNone/>
            </a:pPr>
            <a:r>
              <a:rPr lang="en-GB" sz="1200" dirty="0">
                <a:effectLst/>
                <a:latin typeface="Calibri" panose="020F0502020204030204" pitchFamily="34" charset="0"/>
                <a:ea typeface="Calibri" panose="020F0502020204030204" pitchFamily="34" charset="0"/>
                <a:cs typeface="Arial" panose="020B0604020202020204" pitchFamily="34" charset="0"/>
              </a:rPr>
              <a:t>O</a:t>
            </a:r>
            <a:r>
              <a:rPr lang="en-GB" sz="1200" dirty="0">
                <a:effectLst/>
                <a:latin typeface="Calibri" panose="020F0502020204030204" pitchFamily="34" charset="0"/>
                <a:ea typeface="Calibri" panose="020F0502020204030204" pitchFamily="34" charset="0"/>
                <a:cs typeface="Calibri" panose="020F0502020204030204" pitchFamily="34" charset="0"/>
              </a:rPr>
              <a:t>ur strategic assessment showed us that whilst Cambridge is a safe city, </a:t>
            </a:r>
            <a:r>
              <a:rPr lang="en-GB"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violence against the person offences accounted for 27% of crimes. Market ward, which is the focus of Cambridge’s nighttime economy, has higher rates of both violent crime and drug offences. Both on a national level and in Cambridge, young people at risk of being criminally exploited into supplying drugs are often teenage boys, with children who experience disadvantage, who are care-experienced or who go missing being at higher risk.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500"/>
              </a:spcBef>
              <a:spcAft>
                <a:spcPts val="500"/>
              </a:spcAft>
              <a:buNone/>
            </a:pPr>
            <a:r>
              <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Our Aim: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buNone/>
            </a:pPr>
            <a:r>
              <a:rPr lang="en-GB" sz="1200" kern="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To keep Cambridge safe, by preventing violence and exploitation before it causes significant harm, </a:t>
            </a:r>
          </a:p>
          <a:p>
            <a:pPr>
              <a:lnSpc>
                <a:spcPct val="100000"/>
              </a:lnSpc>
              <a:spcBef>
                <a:spcPts val="0"/>
              </a:spcBef>
              <a:spcAft>
                <a:spcPts val="0"/>
              </a:spcAft>
              <a:buNone/>
            </a:pPr>
            <a:r>
              <a:rPr lang="en-GB" sz="1200" kern="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as part of the county-wide public health approach to serious violence. </a:t>
            </a:r>
          </a:p>
          <a:p>
            <a:pPr>
              <a:lnSpc>
                <a:spcPct val="100000"/>
              </a:lnSpc>
              <a:spcBef>
                <a:spcPts val="0"/>
              </a:spcBef>
              <a:spcAft>
                <a:spcPts val="0"/>
              </a:spcAft>
              <a:buNone/>
            </a:pP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200"/>
              </a:spcBef>
              <a:buNone/>
            </a:pPr>
            <a:r>
              <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We’ll achieve this by:</a:t>
            </a:r>
            <a:endParaRPr lang="en-GB" sz="1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mj-lt"/>
              <a:buAutoNum type="arabicPeriod"/>
            </a:pPr>
            <a:r>
              <a:rPr lang="en-GB" sz="1200" dirty="0">
                <a:effectLst/>
                <a:latin typeface="Calibri" panose="020F0502020204030204" pitchFamily="34" charset="0"/>
                <a:ea typeface="Calibri" panose="020F0502020204030204" pitchFamily="34" charset="0"/>
                <a:cs typeface="Arial" panose="020B0604020202020204" pitchFamily="34" charset="0"/>
              </a:rPr>
              <a:t>Developing </a:t>
            </a:r>
            <a:r>
              <a:rPr lang="en-GB"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process for businesses and venues to raise concerns about risks to children outside the home,</a:t>
            </a:r>
          </a:p>
          <a:p>
            <a:pPr marL="0" lvl="0" indent="0">
              <a:lnSpc>
                <a:spcPct val="100000"/>
              </a:lnSpc>
              <a:spcBef>
                <a:spcPts val="0"/>
              </a:spcBef>
              <a:buNone/>
            </a:pPr>
            <a:r>
              <a:rPr lang="en-GB"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particularly during the nighttime economy.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startAt="2"/>
            </a:pPr>
            <a:r>
              <a:rPr lang="en-GB" sz="1200" dirty="0">
                <a:effectLst/>
                <a:latin typeface="Calibri" panose="020F0502020204030204" pitchFamily="34" charset="0"/>
                <a:ea typeface="Calibri" panose="020F0502020204030204" pitchFamily="34" charset="0"/>
                <a:cs typeface="Arial" panose="020B0604020202020204" pitchFamily="34" charset="0"/>
              </a:rPr>
              <a:t>Work with specialists to help prevent young people being at risk of or becoming involved in violence.</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startAt="2"/>
            </a:pPr>
            <a:r>
              <a:rPr lang="en-GB"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Ensuring crime prevention principles are key to the Civic Quarter re-development.</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startAt="2"/>
            </a:pPr>
            <a:r>
              <a:rPr lang="en-GB"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Exploring continuation funding for Rose Crescent and Downing Place taxi marshals.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startAt="2"/>
            </a:pPr>
            <a:r>
              <a:rPr lang="en-GB"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Exploring funding for St Johns Ambulance provision on key dates in the nighttime economy.</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startAt="2"/>
            </a:pPr>
            <a:r>
              <a:rPr lang="en-GB"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Developing a localised community Hate Crime awareness campaign.</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spcAft>
                <a:spcPts val="800"/>
              </a:spcAft>
              <a:buFont typeface="+mj-lt"/>
              <a:buAutoNum type="arabicPeriod" startAt="2"/>
            </a:pPr>
            <a:r>
              <a:rPr lang="en-GB"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Renewing our Purple Flag accreditation status.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200" b="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Lead: Keryn </a:t>
            </a:r>
            <a:r>
              <a:rPr lang="en-GB" sz="1200" b="1" dirty="0" err="1">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Jalli</a:t>
            </a:r>
            <a:r>
              <a:rPr lang="en-GB" sz="1200" b="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Cambridge City Council and Mike Jackman, Cambridgeshire Constabulary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B9AAE425-AEA7-E390-067C-1DE0D84A1BD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DB0701FE-A6FF-3B09-691F-908730E0E7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4677" y="727821"/>
            <a:ext cx="2170430" cy="1536065"/>
          </a:xfrm>
          <a:prstGeom prst="rect">
            <a:avLst/>
          </a:prstGeom>
          <a:noFill/>
        </p:spPr>
      </p:pic>
      <p:pic>
        <p:nvPicPr>
          <p:cNvPr id="4" name="Picture 3" descr="Line graph showing number of offences from 2017/18 to 2023/24 across various crime groups, with Theft and Violence Against The Person having highest counts.">
            <a:extLst>
              <a:ext uri="{FF2B5EF4-FFF2-40B4-BE49-F238E27FC236}">
                <a16:creationId xmlns:a16="http://schemas.microsoft.com/office/drawing/2014/main" id="{811882F5-F606-3852-ED57-DC275B4DBE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9001" y="3629380"/>
            <a:ext cx="4254272" cy="2209238"/>
          </a:xfrm>
          <a:prstGeom prst="rect">
            <a:avLst/>
          </a:prstGeom>
          <a:noFill/>
        </p:spPr>
      </p:pic>
    </p:spTree>
    <p:extLst>
      <p:ext uri="{BB962C8B-B14F-4D97-AF65-F5344CB8AC3E}">
        <p14:creationId xmlns:p14="http://schemas.microsoft.com/office/powerpoint/2010/main" val="284914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D58A-0FCE-7F2C-1182-48D7778DB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56BBD-E817-EAF6-A20E-9C644CC08A2E}"/>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6C61BB02-6516-9D9E-86A8-B86D926663B2}"/>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800" kern="1400" spc="-50" dirty="0">
                <a:effectLst/>
                <a:latin typeface="Calibri Light" panose="020F0302020204030204" pitchFamily="34" charset="0"/>
                <a:ea typeface="MS Gothic" panose="020B0609070205080204" pitchFamily="49" charset="-128"/>
                <a:cs typeface="Times New Roman" panose="02020603050405020304" pitchFamily="18" charset="0"/>
              </a:rPr>
              <a:t>Action Plan 2025 – 2026 </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52D4CB49-743D-BD82-3398-D98D587AF91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6B865F31-2571-A986-9A00-D81C1ECBCF86}"/>
              </a:ext>
            </a:extLst>
          </p:cNvPr>
          <p:cNvGraphicFramePr>
            <a:graphicFrameLocks noGrp="1"/>
          </p:cNvGraphicFramePr>
          <p:nvPr>
            <p:extLst>
              <p:ext uri="{D42A27DB-BD31-4B8C-83A1-F6EECF244321}">
                <p14:modId xmlns:p14="http://schemas.microsoft.com/office/powerpoint/2010/main" val="3912495182"/>
              </p:ext>
            </p:extLst>
          </p:nvPr>
        </p:nvGraphicFramePr>
        <p:xfrm>
          <a:off x="474892" y="1169156"/>
          <a:ext cx="11347238" cy="5117010"/>
        </p:xfrm>
        <a:graphic>
          <a:graphicData uri="http://schemas.openxmlformats.org/drawingml/2006/table">
            <a:tbl>
              <a:tblPr firstRow="1" firstCol="1" bandRow="1"/>
              <a:tblGrid>
                <a:gridCol w="2487237">
                  <a:extLst>
                    <a:ext uri="{9D8B030D-6E8A-4147-A177-3AD203B41FA5}">
                      <a16:colId xmlns:a16="http://schemas.microsoft.com/office/drawing/2014/main" val="3302763581"/>
                    </a:ext>
                  </a:extLst>
                </a:gridCol>
                <a:gridCol w="171828">
                  <a:extLst>
                    <a:ext uri="{9D8B030D-6E8A-4147-A177-3AD203B41FA5}">
                      <a16:colId xmlns:a16="http://schemas.microsoft.com/office/drawing/2014/main" val="2601105755"/>
                    </a:ext>
                  </a:extLst>
                </a:gridCol>
                <a:gridCol w="3713699">
                  <a:extLst>
                    <a:ext uri="{9D8B030D-6E8A-4147-A177-3AD203B41FA5}">
                      <a16:colId xmlns:a16="http://schemas.microsoft.com/office/drawing/2014/main" val="276474635"/>
                    </a:ext>
                  </a:extLst>
                </a:gridCol>
                <a:gridCol w="2487237">
                  <a:extLst>
                    <a:ext uri="{9D8B030D-6E8A-4147-A177-3AD203B41FA5}">
                      <a16:colId xmlns:a16="http://schemas.microsoft.com/office/drawing/2014/main" val="1574538383"/>
                    </a:ext>
                  </a:extLst>
                </a:gridCol>
                <a:gridCol w="2487237">
                  <a:extLst>
                    <a:ext uri="{9D8B030D-6E8A-4147-A177-3AD203B41FA5}">
                      <a16:colId xmlns:a16="http://schemas.microsoft.com/office/drawing/2014/main" val="3990014898"/>
                    </a:ext>
                  </a:extLst>
                </a:gridCol>
              </a:tblGrid>
              <a:tr h="170560">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a:t>
                      </a:r>
                      <a:r>
                        <a:rPr lang="en-GB" sz="1100" b="1" i="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The Plan”</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             What we will do</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Who will lead</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We will check that we’re on track by:</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649904964"/>
                  </a:ext>
                </a:extLst>
              </a:tr>
              <a:tr h="349017">
                <a:tc rowSpan="3">
                  <a:txBody>
                    <a:bodyPr/>
                    <a:lstStyle/>
                    <a:p>
                      <a:pPr>
                        <a:lnSpc>
                          <a:spcPct val="107000"/>
                        </a:lnSpc>
                        <a:spcAft>
                          <a:spcPts val="800"/>
                        </a:spcAft>
                        <a:buNone/>
                      </a:pPr>
                      <a:r>
                        <a:rPr lang="en-GB" sz="1100" b="1" dirty="0">
                          <a:solidFill>
                            <a:srgbClr val="323130"/>
                          </a:solidFill>
                          <a:effectLst/>
                          <a:latin typeface="Calibri Light" panose="020F0302020204030204" pitchFamily="34" charset="0"/>
                          <a:ea typeface="MS Gothic" panose="020B0609070205080204" pitchFamily="49" charset="-128"/>
                          <a:cs typeface="Times New Roman" panose="02020603050405020304" pitchFamily="18" charset="0"/>
                        </a:rPr>
                        <a:t>Developing a </a:t>
                      </a:r>
                      <a:r>
                        <a:rPr lang="en-GB" sz="11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process for businesses and venues to raise concerns about risks to children outside the home, particularly during the night time economy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Create a process that is accessible and suitable for use by city businesses and venues to raise their concerns about children at risk outside the home.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Cambridgeshire Constabulary and Cambridge City Council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Creating a process that is accessible to businesses and venues.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0762465"/>
                  </a:ext>
                </a:extLst>
              </a:tr>
              <a:tr h="17056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Number of referrals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235266"/>
                  </a:ext>
                </a:extLst>
              </a:tr>
              <a:tr h="34901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Number of businesses who have completed a referral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55764"/>
                  </a:ext>
                </a:extLst>
              </a:tr>
              <a:tr h="716285">
                <a:tc rowSpan="7">
                  <a:txBody>
                    <a:bodyPr/>
                    <a:lstStyle/>
                    <a:p>
                      <a:pPr>
                        <a:lnSpc>
                          <a:spcPct val="107000"/>
                        </a:lnSpc>
                        <a:spcAft>
                          <a:spcPts val="800"/>
                        </a:spcAft>
                        <a:buNone/>
                      </a:pPr>
                      <a:r>
                        <a:rPr lang="en-GB" sz="1100" b="1">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Work with specialists to help prevent young people being at risk of or becoming involved in violence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2</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Deliver train the facilitator sessions to expand the reach of the</a:t>
                      </a: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Cambs Against County Lines animation and lesson plan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 City Council</a:t>
                      </a:r>
                      <a:r>
                        <a:rPr lang="en-GB" sz="1100" dirty="0">
                          <a:solidFill>
                            <a:srgbClr val="FF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 sessions delivered and number of people who attended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1428518"/>
                  </a:ext>
                </a:extLst>
              </a:tr>
              <a:tr h="450089">
                <a:tc vMerge="1">
                  <a:txBody>
                    <a:bodyPr/>
                    <a:lstStyle/>
                    <a:p>
                      <a:endParaRPr lang="en-GB"/>
                    </a:p>
                  </a:txBody>
                  <a:tcPr/>
                </a:tc>
                <a:tc rowSpan="3">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Deliver after school youth activities to 25 young people at higher risk of serious violence, reaching a further 50 young people who present with at least one risk factor for serious violence.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Romsey Mill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Number of young people engaged</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243900"/>
                  </a:ext>
                </a:extLst>
              </a:tr>
              <a:tr h="57961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 of children engaged with at least one risk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factor for serious violence – target 66%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6419954"/>
                  </a:ext>
                </a:extLst>
              </a:tr>
              <a:tr h="52747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of young people engaged who present at least 6 risk factors for serious violence – target 33%</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5017752"/>
                  </a:ext>
                </a:extLst>
              </a:tr>
              <a:tr h="450089">
                <a:tc vMerge="1">
                  <a:txBody>
                    <a:bodyPr/>
                    <a:lstStyle/>
                    <a:p>
                      <a:endParaRPr lang="en-GB"/>
                    </a:p>
                  </a:txBody>
                  <a:tcPr/>
                </a:tc>
                <a:tc rowSpan="3">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Deliver bespoke VAWG prevention programmes to girls and boys in school, and pilot an offer to children not in school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Cambridge Rape Crisis Centre (CRCC)</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Cambridge United Foundation (CUF)</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Romsey Mill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Number of young people reached</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745470"/>
                  </a:ext>
                </a:extLst>
              </a:tr>
              <a:tr h="80700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Increased confidence in challenging / responding to inappropriate behaviour within peer groups.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3955841"/>
                  </a:ext>
                </a:extLst>
              </a:tr>
              <a:tr h="52747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Increased understanding of VAWG, key attitudes underpinning it and the impact on victims.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13" marR="25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0961502"/>
                  </a:ext>
                </a:extLst>
              </a:tr>
            </a:tbl>
          </a:graphicData>
        </a:graphic>
      </p:graphicFrame>
    </p:spTree>
    <p:extLst>
      <p:ext uri="{BB962C8B-B14F-4D97-AF65-F5344CB8AC3E}">
        <p14:creationId xmlns:p14="http://schemas.microsoft.com/office/powerpoint/2010/main" val="3280450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9DAA8-640F-2A9C-FC73-60B20EECB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69271-DE9D-7F6B-8EA4-F35059B7ED4E}"/>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5BF72257-B83A-3778-E154-EACCABA728D3}"/>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800" kern="1400" spc="-50" dirty="0">
                <a:effectLst/>
                <a:latin typeface="Calibri Light" panose="020F0302020204030204" pitchFamily="34" charset="0"/>
                <a:ea typeface="MS Gothic" panose="020B0609070205080204" pitchFamily="49" charset="-128"/>
                <a:cs typeface="Times New Roman" panose="02020603050405020304" pitchFamily="18" charset="0"/>
              </a:rPr>
              <a:t>Action Plan 2025 – 2026 </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9821EEC2-FEA7-EEC2-9E6A-05F95BF9539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9CF02E3-B3D6-2F83-9F70-668B71D7A0A3}"/>
              </a:ext>
            </a:extLst>
          </p:cNvPr>
          <p:cNvGraphicFramePr>
            <a:graphicFrameLocks noGrp="1"/>
          </p:cNvGraphicFramePr>
          <p:nvPr>
            <p:extLst>
              <p:ext uri="{D42A27DB-BD31-4B8C-83A1-F6EECF244321}">
                <p14:modId xmlns:p14="http://schemas.microsoft.com/office/powerpoint/2010/main" val="1838656873"/>
              </p:ext>
            </p:extLst>
          </p:nvPr>
        </p:nvGraphicFramePr>
        <p:xfrm>
          <a:off x="513552" y="1154408"/>
          <a:ext cx="11308578" cy="5033012"/>
        </p:xfrm>
        <a:graphic>
          <a:graphicData uri="http://schemas.openxmlformats.org/drawingml/2006/table">
            <a:tbl>
              <a:tblPr firstRow="1" firstCol="1" bandRow="1"/>
              <a:tblGrid>
                <a:gridCol w="2365269">
                  <a:extLst>
                    <a:ext uri="{9D8B030D-6E8A-4147-A177-3AD203B41FA5}">
                      <a16:colId xmlns:a16="http://schemas.microsoft.com/office/drawing/2014/main" val="2959758393"/>
                    </a:ext>
                  </a:extLst>
                </a:gridCol>
                <a:gridCol w="142286">
                  <a:extLst>
                    <a:ext uri="{9D8B030D-6E8A-4147-A177-3AD203B41FA5}">
                      <a16:colId xmlns:a16="http://schemas.microsoft.com/office/drawing/2014/main" val="321456279"/>
                    </a:ext>
                  </a:extLst>
                </a:gridCol>
                <a:gridCol w="4070485">
                  <a:extLst>
                    <a:ext uri="{9D8B030D-6E8A-4147-A177-3AD203B41FA5}">
                      <a16:colId xmlns:a16="http://schemas.microsoft.com/office/drawing/2014/main" val="1781763148"/>
                    </a:ext>
                  </a:extLst>
                </a:gridCol>
                <a:gridCol w="2365269">
                  <a:extLst>
                    <a:ext uri="{9D8B030D-6E8A-4147-A177-3AD203B41FA5}">
                      <a16:colId xmlns:a16="http://schemas.microsoft.com/office/drawing/2014/main" val="47494474"/>
                    </a:ext>
                  </a:extLst>
                </a:gridCol>
                <a:gridCol w="2365269">
                  <a:extLst>
                    <a:ext uri="{9D8B030D-6E8A-4147-A177-3AD203B41FA5}">
                      <a16:colId xmlns:a16="http://schemas.microsoft.com/office/drawing/2014/main" val="6969696"/>
                    </a:ext>
                  </a:extLst>
                </a:gridCol>
              </a:tblGrid>
              <a:tr h="71724">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a:t>
                      </a:r>
                      <a:r>
                        <a:rPr lang="en-GB" sz="1100" b="1" i="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The Plan”</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             What we will do</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Who will lead</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We will check that we’re on track by:</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617577675"/>
                  </a:ext>
                </a:extLst>
              </a:tr>
              <a:tr h="385528">
                <a:tc rowSpan="2">
                  <a:txBody>
                    <a:bodyPr/>
                    <a:lstStyle/>
                    <a:p>
                      <a:pPr>
                        <a:lnSpc>
                          <a:spcPct val="107000"/>
                        </a:lnSpc>
                        <a:spcAft>
                          <a:spcPts val="800"/>
                        </a:spcAft>
                        <a:buNone/>
                      </a:pPr>
                      <a:r>
                        <a:rPr lang="en-GB" sz="11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Ensuring crime prevention principles are key to the Civic Quarter redevelopment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Have active involvement in the consultation process in the Civic Quarter </a:t>
                      </a:r>
                      <a:r>
                        <a:rPr lang="en-GB" sz="1100" u="sng" dirty="0">
                          <a:solidFill>
                            <a:srgbClr val="0563C1"/>
                          </a:solidFill>
                          <a:effectLst/>
                          <a:latin typeface="Calibri Light" panose="020F0302020204030204" pitchFamily="34" charset="0"/>
                          <a:ea typeface="MS Gothic" panose="020B0609070205080204" pitchFamily="49" charset="-128"/>
                          <a:cs typeface="Times New Roman" panose="02020603050405020304" pitchFamily="18" charset="0"/>
                          <a:hlinkClick r:id="rId4"/>
                        </a:rPr>
                        <a:t>redevelopment plans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solidFill>
                            <a:srgbClr val="212529"/>
                          </a:solidFill>
                          <a:effectLst/>
                          <a:latin typeface="Calibri Light" panose="020F03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Cambridgeshire Constabulary and Cambridge City Council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Regularly reviewing public perceptions of safety in Civic Quarter Design process through engagement with Police and Council Public Safety Team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6116730"/>
                  </a:ext>
                </a:extLst>
              </a:tr>
              <a:tr h="21988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buNone/>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Engaging the public and stakeholders in the design process to understand safety concerns and ideas to address this. </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502194"/>
                  </a:ext>
                </a:extLst>
              </a:tr>
              <a:tr h="0">
                <a:tc>
                  <a:txBody>
                    <a:bodyPr/>
                    <a:lstStyle/>
                    <a:p>
                      <a:pPr>
                        <a:lnSpc>
                          <a:spcPct val="107000"/>
                        </a:lnSpc>
                        <a:spcAft>
                          <a:spcPts val="800"/>
                        </a:spcAft>
                        <a:buNone/>
                      </a:pPr>
                      <a:r>
                        <a:rPr lang="en-GB" sz="11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Exploring continuation funding for Rose Crescent and Downing Place taxi marshals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6</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Arial" panose="020B0604020202020204" pitchFamily="34" charset="0"/>
                        </a:rPr>
                        <a:t>Bid for funding to continue taxi marshals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CAMBAC and Purple Flag Partnership</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dirty="0">
                          <a:solidFill>
                            <a:srgbClr val="212529"/>
                          </a:solidFill>
                          <a:effectLst/>
                          <a:latin typeface="Calibri Light" panose="020F0302020204030204" pitchFamily="34" charset="0"/>
                          <a:ea typeface="Times New Roman" panose="02020603050405020304" pitchFamily="18" charset="0"/>
                          <a:cs typeface="Times New Roman" panose="02020603050405020304" pitchFamily="18" charset="0"/>
                        </a:rPr>
                        <a:t>Apply for funding pots identified to bid into.</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765634"/>
                  </a:ext>
                </a:extLst>
              </a:tr>
              <a:tr h="0">
                <a:tc>
                  <a:txBody>
                    <a:bodyPr/>
                    <a:lstStyle/>
                    <a:p>
                      <a:pPr>
                        <a:buNone/>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buNone/>
                      </a:pPr>
                      <a:r>
                        <a:rPr lang="en-GB" sz="200">
                          <a:effectLst/>
                          <a:latin typeface="Calibri" panose="020F0502020204030204" pitchFamily="34" charset="0"/>
                          <a:ea typeface="MS Gothic" panose="020B0609070205080204" pitchFamily="49" charset="-128"/>
                          <a:cs typeface="Arial" panose="020B0604020202020204" pitchFamily="34" charset="0"/>
                        </a:rPr>
                        <a:t> </a:t>
                      </a:r>
                      <a:endParaRPr lang="en-GB" sz="20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buNone/>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buNone/>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buNone/>
                      </a:pPr>
                      <a:r>
                        <a:rPr lang="en-GB" sz="200" dirty="0">
                          <a:solidFill>
                            <a:schemeClr val="bg1">
                              <a:lumMod val="50000"/>
                            </a:schemeClr>
                          </a:solidFill>
                          <a:effectLst/>
                          <a:highlight>
                            <a:srgbClr val="000000"/>
                          </a:highlight>
                          <a:latin typeface="Calibri" panose="020F0502020204030204" pitchFamily="34" charset="0"/>
                          <a:ea typeface="Calibri" panose="020F0502020204030204" pitchFamily="34" charset="0"/>
                          <a:cs typeface="Arial" panose="020B0604020202020204" pitchFamily="34" charset="0"/>
                        </a:rPr>
                        <a:t>________________</a:t>
                      </a:r>
                      <a:endParaRPr lang="en-GB" sz="2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16678341"/>
                  </a:ext>
                </a:extLst>
              </a:tr>
              <a:tr h="100899">
                <a:tc rowSpan="2">
                  <a:txBody>
                    <a:bodyPr/>
                    <a:lstStyle/>
                    <a:p>
                      <a:pPr>
                        <a:lnSpc>
                          <a:spcPct val="107000"/>
                        </a:lnSpc>
                        <a:spcAft>
                          <a:spcPts val="800"/>
                        </a:spcAft>
                        <a:buNone/>
                      </a:pPr>
                      <a:r>
                        <a:rPr lang="en-GB" sz="11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Exploring funding for St Johns Ambulance provision on key dates in the nighttime economy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Arial" panose="020B0604020202020204" pitchFamily="34" charset="0"/>
                        </a:rPr>
                        <a:t>Research relevant available funding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CAMBAC and Purple Flag Partnership</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100">
                          <a:solidFill>
                            <a:srgbClr val="212529"/>
                          </a:solidFill>
                          <a:effectLst/>
                          <a:latin typeface="Calibri Light" panose="020F0302020204030204" pitchFamily="34" charset="0"/>
                          <a:ea typeface="Times New Roman" panose="02020603050405020304" pitchFamily="18" charset="0"/>
                          <a:cs typeface="Times New Roman" panose="02020603050405020304" pitchFamily="18" charset="0"/>
                        </a:rPr>
                        <a:t>Apply for funding pots identified to bid into.</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0102440"/>
                  </a:ext>
                </a:extLst>
              </a:tr>
              <a:tr h="15706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buNone/>
                      </a:pPr>
                      <a:r>
                        <a:rPr lang="en-GB"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Once funding obtained impact to be reported.</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233384"/>
                  </a:ext>
                </a:extLst>
              </a:tr>
              <a:tr h="257744">
                <a:tc rowSpan="4">
                  <a:txBody>
                    <a:bodyPr/>
                    <a:lstStyle/>
                    <a:p>
                      <a:pPr>
                        <a:lnSpc>
                          <a:spcPct val="107000"/>
                        </a:lnSpc>
                        <a:spcAft>
                          <a:spcPts val="800"/>
                        </a:spcAft>
                        <a:buNone/>
                      </a:pPr>
                      <a:r>
                        <a:rPr lang="en-GB" sz="1100" b="1" u="sng"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Developing a localised community Hate Crime awareness campaign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b="1"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b="1"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4">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Create a Hate Crime Awareness Video</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 City Council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Video created with local community groups invited to be involved.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7493434"/>
                  </a:ext>
                </a:extLst>
              </a:tr>
              <a:tr h="7172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Calibri Light" panose="020F0302020204030204" pitchFamily="34" charset="0"/>
                          <a:cs typeface="Arial" panose="020B0604020202020204" pitchFamily="34" charset="0"/>
                        </a:rPr>
                        <a:t>Number of video views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293933"/>
                  </a:ext>
                </a:extLst>
              </a:tr>
              <a:tr h="22579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 organisations the video is shared with.</a:t>
                      </a: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1378146"/>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Raising awareness of Hate Crime at community events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 activities planned and delivered for the National Hate Crime Awareness Week.</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6668774"/>
                  </a:ext>
                </a:extLst>
              </a:tr>
              <a:tr h="488576">
                <a:tc>
                  <a:txBody>
                    <a:bodyPr/>
                    <a:lstStyle/>
                    <a:p>
                      <a:pPr>
                        <a:lnSpc>
                          <a:spcPct val="107000"/>
                        </a:lnSpc>
                        <a:spcAft>
                          <a:spcPts val="800"/>
                        </a:spcAft>
                        <a:buNone/>
                      </a:pPr>
                      <a:r>
                        <a:rPr lang="en-GB"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Renewing our Purple Flag accreditation status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Fulfilling the requirements for the Purple Flag accreditation to demonstrate that </a:t>
                      </a:r>
                      <a:r>
                        <a:rPr lang="en-GB" sz="11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Cambridge is officially a safe and vibrant place to visit between 17:00 and 05:00.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Cambridge Business Against Crime (CAMBAC)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Completing the Purple Flag Self-Assessment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solidFill>
                            <a:srgbClr val="FF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Aptos" panose="020B0004020202020204" pitchFamily="34" charset="0"/>
                          <a:ea typeface="Aptos" panose="020B0004020202020204" pitchFamily="34" charset="0"/>
                          <a:cs typeface="Aptos" panose="020B00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3129" marR="13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8467234"/>
                  </a:ext>
                </a:extLst>
              </a:tr>
            </a:tbl>
          </a:graphicData>
        </a:graphic>
      </p:graphicFrame>
    </p:spTree>
    <p:extLst>
      <p:ext uri="{BB962C8B-B14F-4D97-AF65-F5344CB8AC3E}">
        <p14:creationId xmlns:p14="http://schemas.microsoft.com/office/powerpoint/2010/main" val="301089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6F37-A928-EC31-D76B-8D05DB7B7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386D1-18AB-849D-C7C4-25F05DC1CE49}"/>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EE0E47B7-A74D-82F4-71DA-5846D17BC4C8}"/>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n-GB" sz="400" dirty="0">
                <a:effectLst/>
                <a:latin typeface="Calibri" panose="020F0502020204030204" pitchFamily="34" charset="0"/>
                <a:ea typeface="Calibri" panose="020F0502020204030204" pitchFamily="34" charset="0"/>
                <a:cs typeface="Arial" panose="020B0604020202020204" pitchFamily="34" charset="0"/>
              </a:rPr>
              <a:t> </a:t>
            </a:r>
            <a:r>
              <a:rPr lang="en-GB" sz="2400" kern="1400" spc="-50" dirty="0">
                <a:latin typeface="Calibri Light" panose="020F0302020204030204" pitchFamily="34" charset="0"/>
                <a:ea typeface="MS Gothic" panose="020B0609070205080204" pitchFamily="49" charset="-128"/>
                <a:cs typeface="Times New Roman" panose="02020603050405020304" pitchFamily="18" charset="0"/>
              </a:rPr>
              <a:t>Priority 2: A Neighbourhood Approach</a:t>
            </a:r>
            <a:endParaRPr lang="en-GB" sz="2400" kern="1400" spc="-50" dirty="0">
              <a:effectLst/>
              <a:latin typeface="Calibri Light" panose="020F0302020204030204" pitchFamily="34" charset="0"/>
              <a:ea typeface="MS Gothic" panose="020B0609070205080204" pitchFamily="49" charset="-128"/>
              <a:cs typeface="Times New Roman" panose="02020603050405020304" pitchFamily="18" charset="0"/>
            </a:endParaRPr>
          </a:p>
          <a:p>
            <a:pPr>
              <a:lnSpc>
                <a:spcPct val="107000"/>
              </a:lnSpc>
              <a:spcBef>
                <a:spcPts val="500"/>
              </a:spcBef>
              <a:spcAft>
                <a:spcPts val="500"/>
              </a:spcAft>
              <a:buNone/>
            </a:pPr>
            <a:r>
              <a:rPr lang="en-GB"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What we know:</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500"/>
              </a:spcBef>
              <a:spcAft>
                <a:spcPts val="500"/>
              </a:spcAft>
              <a:buNone/>
            </a:pPr>
            <a:r>
              <a:rPr lang="en-GB" sz="1400" dirty="0">
                <a:latin typeface="Calibri" panose="020F0502020204030204" pitchFamily="34" charset="0"/>
                <a:ea typeface="Calibri" panose="020F0502020204030204" pitchFamily="34" charset="0"/>
                <a:cs typeface="Arial" panose="020B0604020202020204" pitchFamily="34" charset="0"/>
              </a:rPr>
              <a:t>Cambridge is a city of contrasts, of both wealth and inequalities. Average life expectancy in Cambridge can differ by 9 years, depending on which ward you live in. Residents’ experiences of crime differs by ward too, our strategic assessment showed us that Coleridge had increases in acquisitive crime, whilst there were higher rates of domestic abuse reported in Arbury. We know that experiences of inequalities, health and crime can intersect, compounding their impacts</a:t>
            </a:r>
            <a:r>
              <a:rPr lang="en-GB" sz="14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500"/>
              </a:spcBef>
              <a:spcAft>
                <a:spcPts val="500"/>
              </a:spcAft>
              <a:buNone/>
            </a:pPr>
            <a:r>
              <a:rPr lang="en-GB"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Our Aim:</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en-GB" sz="1400" dirty="0">
                <a:solidFill>
                  <a:srgbClr val="000000"/>
                </a:solidFill>
                <a:latin typeface="Calibri" panose="020F0502020204030204" pitchFamily="34" charset="0"/>
                <a:ea typeface="MS Mincho" panose="02020609040205080304" pitchFamily="49" charset="-128"/>
                <a:cs typeface="Calibri" panose="020F0502020204030204" pitchFamily="34" charset="0"/>
              </a:rPr>
              <a:t>By working on a neighbourhood level, alongside residents and community groups, we better understand their needs, the crime issues affecting them and work alongside residents to keep their neighbourhoods safe. </a:t>
            </a:r>
            <a:endParaRPr lang="en-GB" sz="1400" kern="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a:lnSpc>
                <a:spcPct val="100000"/>
              </a:lnSpc>
              <a:spcBef>
                <a:spcPts val="0"/>
              </a:spcBef>
              <a:spcAft>
                <a:spcPts val="0"/>
              </a:spcAft>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200"/>
              </a:spcBef>
              <a:buNone/>
            </a:pPr>
            <a:r>
              <a:rPr lang="en-GB"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We’ll achieve this by:</a:t>
            </a: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GB" sz="1400" dirty="0">
                <a:effectLst/>
                <a:latin typeface="Calibri" panose="020F0502020204030204" pitchFamily="34" charset="0"/>
                <a:ea typeface="Calibri" panose="020F0502020204030204" pitchFamily="34" charset="0"/>
                <a:cs typeface="Calibri" panose="020F0502020204030204" pitchFamily="34" charset="0"/>
              </a:rPr>
              <a:t>Increase opportunities across the CSP to align our approach to neighbourhood engagement.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spcAft>
                <a:spcPts val="0"/>
              </a:spcAft>
              <a:buFont typeface="+mj-lt"/>
              <a:buAutoNum type="arabicPeriod"/>
            </a:pPr>
            <a:r>
              <a:rPr lang="en-GB" sz="1400" dirty="0">
                <a:effectLst/>
                <a:latin typeface="Calibri" panose="020F0502020204030204" pitchFamily="34" charset="0"/>
                <a:ea typeface="Calibri" panose="020F0502020204030204" pitchFamily="34" charset="0"/>
                <a:cs typeface="Calibri" panose="020F0502020204030204" pitchFamily="34" charset="0"/>
              </a:rPr>
              <a:t>Work with communities to identify opportunities to utilise crime prevention funding in their neighbourhoods.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spcAft>
                <a:spcPts val="0"/>
              </a:spcAft>
              <a:buFont typeface="+mj-lt"/>
              <a:buAutoNum type="arabicPeriod"/>
            </a:pPr>
            <a:r>
              <a:rPr lang="en-GB" sz="1400" kern="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Deliver a localised response to ASB hotpots, including deployment of CCTV.</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F3EB5DB8-F4D4-04BC-6BCC-88BE0ED0FA5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2840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18964-AA5A-B396-EF48-480D087A6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E5BDF-5E99-76A9-E738-93056ED48B53}"/>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9DC9D9E4-130A-2FAF-6C0D-5350473D1BB5}"/>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800" kern="1400" spc="-50" dirty="0">
                <a:effectLst/>
                <a:latin typeface="Calibri Light" panose="020F0302020204030204" pitchFamily="34" charset="0"/>
                <a:ea typeface="MS Gothic" panose="020B0609070205080204" pitchFamily="49" charset="-128"/>
                <a:cs typeface="Times New Roman" panose="02020603050405020304" pitchFamily="18" charset="0"/>
              </a:rPr>
              <a:t>Action Plan 2025 – 2026 </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2E2C72FA-31E4-3D6D-0EAD-0AEB7F8BEA3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E7BC5E9F-0442-B268-7875-9C1E6ABEF718}"/>
              </a:ext>
            </a:extLst>
          </p:cNvPr>
          <p:cNvGraphicFramePr>
            <a:graphicFrameLocks noGrp="1"/>
          </p:cNvGraphicFramePr>
          <p:nvPr>
            <p:extLst>
              <p:ext uri="{D42A27DB-BD31-4B8C-83A1-F6EECF244321}">
                <p14:modId xmlns:p14="http://schemas.microsoft.com/office/powerpoint/2010/main" val="3746360584"/>
              </p:ext>
            </p:extLst>
          </p:nvPr>
        </p:nvGraphicFramePr>
        <p:xfrm>
          <a:off x="461174" y="1137873"/>
          <a:ext cx="11360956" cy="4848235"/>
        </p:xfrm>
        <a:graphic>
          <a:graphicData uri="http://schemas.openxmlformats.org/drawingml/2006/table">
            <a:tbl>
              <a:tblPr firstRow="1" firstCol="1" bandRow="1"/>
              <a:tblGrid>
                <a:gridCol w="2589554">
                  <a:extLst>
                    <a:ext uri="{9D8B030D-6E8A-4147-A177-3AD203B41FA5}">
                      <a16:colId xmlns:a16="http://schemas.microsoft.com/office/drawing/2014/main" val="1424973737"/>
                    </a:ext>
                  </a:extLst>
                </a:gridCol>
                <a:gridCol w="149672">
                  <a:extLst>
                    <a:ext uri="{9D8B030D-6E8A-4147-A177-3AD203B41FA5}">
                      <a16:colId xmlns:a16="http://schemas.microsoft.com/office/drawing/2014/main" val="1528577747"/>
                    </a:ext>
                  </a:extLst>
                </a:gridCol>
                <a:gridCol w="3442622">
                  <a:extLst>
                    <a:ext uri="{9D8B030D-6E8A-4147-A177-3AD203B41FA5}">
                      <a16:colId xmlns:a16="http://schemas.microsoft.com/office/drawing/2014/main" val="2076357305"/>
                    </a:ext>
                  </a:extLst>
                </a:gridCol>
                <a:gridCol w="2589554">
                  <a:extLst>
                    <a:ext uri="{9D8B030D-6E8A-4147-A177-3AD203B41FA5}">
                      <a16:colId xmlns:a16="http://schemas.microsoft.com/office/drawing/2014/main" val="3997393502"/>
                    </a:ext>
                  </a:extLst>
                </a:gridCol>
                <a:gridCol w="2589554">
                  <a:extLst>
                    <a:ext uri="{9D8B030D-6E8A-4147-A177-3AD203B41FA5}">
                      <a16:colId xmlns:a16="http://schemas.microsoft.com/office/drawing/2014/main" val="205721660"/>
                    </a:ext>
                  </a:extLst>
                </a:gridCol>
              </a:tblGrid>
              <a:tr h="205634">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a:t>
                      </a:r>
                      <a:r>
                        <a:rPr lang="en-GB" sz="1100" b="1" i="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The Plan”</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What we will do</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Who will lead</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We will check that we’re on track by:</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3804529"/>
                  </a:ext>
                </a:extLst>
              </a:tr>
              <a:tr h="840479">
                <a:tc>
                  <a:txBody>
                    <a:bodyPr/>
                    <a:lstStyle/>
                    <a:p>
                      <a:pPr>
                        <a:lnSpc>
                          <a:spcPct val="107000"/>
                        </a:lnSpc>
                        <a:spcAft>
                          <a:spcPts val="800"/>
                        </a:spcAft>
                        <a:buNone/>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opportunities across the CSP to align our approach to neighbourhood engagement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Scope a multi-agency approach to neighbourhood engagement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Health, Cambridgeshire Constabulary and Cambridge City Council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Holding regular meetings to review progress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427137"/>
                  </a:ext>
                </a:extLst>
              </a:tr>
              <a:tr h="0">
                <a:tc>
                  <a:txBody>
                    <a:bodyPr/>
                    <a:lstStyle/>
                    <a:p>
                      <a:pPr>
                        <a:lnSpc>
                          <a:spcPct val="107000"/>
                        </a:lnSpc>
                        <a:spcAft>
                          <a:spcPts val="800"/>
                        </a:spcAft>
                        <a:buNone/>
                      </a:pPr>
                      <a:r>
                        <a:rPr lang="en-GB" sz="200" b="1" dirty="0">
                          <a:effectLst/>
                          <a:latin typeface="Calibri" panose="020F0502020204030204" pitchFamily="34" charset="0"/>
                          <a:ea typeface="Calibri" panose="020F0502020204030204" pitchFamily="34" charset="0"/>
                          <a:cs typeface="Calibri" panose="020F0502020204030204" pitchFamily="34" charset="0"/>
                        </a:rPr>
                        <a:t> </a:t>
                      </a: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Aft>
                          <a:spcPts val="800"/>
                        </a:spcAft>
                        <a:buNone/>
                      </a:pPr>
                      <a:r>
                        <a:rPr lang="en-GB" sz="2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800"/>
                        </a:spcAft>
                        <a:buNone/>
                      </a:pPr>
                      <a:r>
                        <a:rPr lang="en-GB" sz="2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800"/>
                        </a:spcAft>
                        <a:buNone/>
                      </a:pPr>
                      <a:r>
                        <a:rPr lang="en-GB" sz="2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800"/>
                        </a:spcAft>
                        <a:buNone/>
                      </a:pPr>
                      <a:r>
                        <a:rPr lang="en-GB" sz="2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717516045"/>
                  </a:ext>
                </a:extLst>
              </a:tr>
              <a:tr h="1206444">
                <a:tc rowSpan="2">
                  <a:txBody>
                    <a:bodyPr/>
                    <a:lstStyle/>
                    <a:p>
                      <a:pPr>
                        <a:lnSpc>
                          <a:spcPct val="107000"/>
                        </a:lnSpc>
                        <a:spcAft>
                          <a:spcPts val="800"/>
                        </a:spcAft>
                        <a:buNone/>
                      </a:pPr>
                      <a:r>
                        <a:rPr lang="en-GB" sz="1100" b="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Work with communities to utilise crime prevention funding in their neighbourhoods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buNone/>
                      </a:pPr>
                      <a:r>
                        <a:rPr lang="en-GB" sz="1100" dirty="0">
                          <a:effectLst/>
                          <a:latin typeface="Calibri" panose="020F0502020204030204" pitchFamily="34" charset="0"/>
                          <a:ea typeface="Calibri" panose="020F0502020204030204" pitchFamily="34" charset="0"/>
                          <a:cs typeface="Arial" panose="020B0604020202020204" pitchFamily="34" charset="0"/>
                        </a:rPr>
                        <a:t>2</a:t>
                      </a: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Calibri" panose="020F0502020204030204" pitchFamily="34" charset="0"/>
                          <a:cs typeface="Times New Roman" panose="02020603050405020304" pitchFamily="18" charset="0"/>
                        </a:rPr>
                        <a:t>Look at community safety issues in wards using evidence alongside what residents say as well as what they want to happen.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Cambridgeshire Constabulary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Feeding back to residents on “You Said, We did” activities through regular engagement meetings.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7611980"/>
                  </a:ext>
                </a:extLst>
              </a:tr>
              <a:tr h="675262">
                <a:tc vMerge="1">
                  <a:txBody>
                    <a:bodyPr/>
                    <a:lstStyle/>
                    <a:p>
                      <a:endParaRPr lang="en-GB"/>
                    </a:p>
                  </a:txBody>
                  <a:tcPr/>
                </a:tc>
                <a:tc>
                  <a:txBody>
                    <a:bodyPr/>
                    <a:lstStyle/>
                    <a:p>
                      <a:pPr algn="ctr">
                        <a:lnSpc>
                          <a:spcPct val="107000"/>
                        </a:lnSpc>
                        <a:spcAft>
                          <a:spcPts val="800"/>
                        </a:spcAft>
                        <a:buNone/>
                      </a:pPr>
                      <a:r>
                        <a:rPr lang="en-GB" sz="1100" dirty="0">
                          <a:effectLst/>
                          <a:latin typeface="Calibri" panose="020F0502020204030204" pitchFamily="34" charset="0"/>
                          <a:ea typeface="Calibri" panose="020F0502020204030204" pitchFamily="34" charset="0"/>
                          <a:cs typeface="Arial" panose="020B0604020202020204" pitchFamily="34" charset="0"/>
                        </a:rPr>
                        <a:t>3</a:t>
                      </a: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Calibri" panose="020F0502020204030204" pitchFamily="34" charset="0"/>
                          <a:cs typeface="Times New Roman" panose="02020603050405020304" pitchFamily="18" charset="0"/>
                        </a:rPr>
                        <a:t>Identify potential funding such as the OPCC Safer Communities Fund and POCA (Proceeds Of Crime Act) put in a funding bid with residents involved.</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Cambridgeshire Constabulary and Cambridge City Council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 bids submitted, geographical reach and thematic covered</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2299030"/>
                  </a:ext>
                </a:extLst>
              </a:tr>
              <a:tr h="415907">
                <a:tc rowSpan="3">
                  <a:txBody>
                    <a:bodyPr/>
                    <a:lstStyle/>
                    <a:p>
                      <a:pPr>
                        <a:lnSpc>
                          <a:spcPct val="107000"/>
                        </a:lnSpc>
                        <a:spcAft>
                          <a:spcPts val="800"/>
                        </a:spcAft>
                        <a:buNone/>
                      </a:pPr>
                      <a:r>
                        <a:rPr lang="en-GB" sz="1100" b="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Deliver a localised response to ASB hotpots, including deployment of CCTV</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GB" sz="1100" dirty="0">
                          <a:effectLst/>
                          <a:latin typeface="Calibri" panose="020F0502020204030204" pitchFamily="34" charset="0"/>
                          <a:ea typeface="Calibri" panose="020F0502020204030204" pitchFamily="34" charset="0"/>
                          <a:cs typeface="Arial" panose="020B0604020202020204" pitchFamily="34" charset="0"/>
                        </a:rPr>
                        <a:t> </a:t>
                      </a: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a:effectLst/>
                          <a:latin typeface="Calibri Light" panose="020F0302020204030204" pitchFamily="34" charset="0"/>
                          <a:ea typeface="Calibri" panose="020F0502020204030204" pitchFamily="34" charset="0"/>
                          <a:cs typeface="Arial" panose="020B0604020202020204" pitchFamily="34" charset="0"/>
                        </a:rPr>
                        <a:t>Deliver multi-agency approach to ASB hotspots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 City Council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effectLst/>
                          <a:latin typeface="Calibri Light" panose="020F0302020204030204" pitchFamily="34" charset="0"/>
                          <a:ea typeface="MS Gothic" panose="020B0609070205080204" pitchFamily="49" charset="-128"/>
                          <a:cs typeface="Times New Roman" panose="02020603050405020304" pitchFamily="18" charset="0"/>
                        </a:rPr>
                        <a:t>Number of CCTV deployments to monitor and deter crime and ASB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298497"/>
                  </a:ext>
                </a:extLst>
              </a:tr>
              <a:tr h="53588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buNone/>
                      </a:pPr>
                      <a:r>
                        <a:rPr lang="en-GB" sz="1100">
                          <a:effectLst/>
                          <a:latin typeface="Calibri Light" panose="020F0302020204030204" pitchFamily="34" charset="0"/>
                          <a:ea typeface="Calibri" panose="020F0502020204030204" pitchFamily="34" charset="0"/>
                          <a:cs typeface="Arial" panose="020B0604020202020204" pitchFamily="34" charset="0"/>
                        </a:rPr>
                        <a:t>Develop a risk assessment for ASB hotspots to track impact of work undertaken.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435048"/>
                  </a:ext>
                </a:extLst>
              </a:tr>
              <a:tr h="593837">
                <a:tc vMerge="1">
                  <a:txBody>
                    <a:bodyPr/>
                    <a:lstStyle/>
                    <a:p>
                      <a:endParaRPr lang="en-GB"/>
                    </a:p>
                  </a:txBody>
                  <a:tcPr/>
                </a:tc>
                <a:tc>
                  <a:txBody>
                    <a:bodyPr/>
                    <a:lstStyle/>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solidFill>
                            <a:srgbClr val="000000"/>
                          </a:solidFill>
                          <a:effectLst/>
                          <a:latin typeface="Calibri Light" panose="020F0302020204030204" pitchFamily="34" charset="0"/>
                          <a:ea typeface="Calibri" panose="020F0502020204030204" pitchFamily="34" charset="0"/>
                          <a:cs typeface="Arial" panose="020B0604020202020204" pitchFamily="34" charset="0"/>
                        </a:rPr>
                        <a:t>Deliver localised hotspot policing in neighbourhoods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effectLst/>
                          <a:latin typeface="Calibri Light" panose="020F030202020403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Cambridgeshire Constabulary</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Reviewing local policing hotspots, work undertaken and impact.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1371" marR="3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6380097"/>
                  </a:ext>
                </a:extLst>
              </a:tr>
            </a:tbl>
          </a:graphicData>
        </a:graphic>
      </p:graphicFrame>
    </p:spTree>
    <p:extLst>
      <p:ext uri="{BB962C8B-B14F-4D97-AF65-F5344CB8AC3E}">
        <p14:creationId xmlns:p14="http://schemas.microsoft.com/office/powerpoint/2010/main" val="1805085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F96C-580B-CAD6-1532-709FDF6EA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91360-F9F1-2323-1FDA-265FE150143C}"/>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B423C649-82CA-D4A9-5B8C-6A1845155872}"/>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spcAft>
                <a:spcPts val="500"/>
              </a:spcAft>
              <a:buNone/>
            </a:pPr>
            <a:r>
              <a:rPr lang="en-GB" sz="400" dirty="0">
                <a:effectLst/>
                <a:latin typeface="Calibri" panose="020F0502020204030204" pitchFamily="34" charset="0"/>
                <a:ea typeface="Calibri" panose="020F0502020204030204" pitchFamily="34" charset="0"/>
                <a:cs typeface="Arial" panose="020B0604020202020204" pitchFamily="34" charset="0"/>
              </a:rPr>
              <a:t> </a:t>
            </a:r>
            <a:r>
              <a:rPr lang="en-GB" sz="2400" kern="1400" spc="-50" dirty="0">
                <a:effectLst/>
                <a:latin typeface="Calibri Light" panose="020F0302020204030204" pitchFamily="34" charset="0"/>
                <a:ea typeface="MS Gothic" panose="020B0609070205080204" pitchFamily="49" charset="-128"/>
                <a:cs typeface="Times New Roman" panose="02020603050405020304" pitchFamily="18" charset="0"/>
              </a:rPr>
              <a:t>Priority 3: </a:t>
            </a:r>
            <a:r>
              <a:rPr lang="en-GB" sz="2400" kern="1200" spc="-50" dirty="0">
                <a:effectLst/>
                <a:latin typeface="Calibri Light" panose="020F0302020204030204" pitchFamily="34" charset="0"/>
                <a:ea typeface="MS Gothic" panose="020B0609070205080204" pitchFamily="49" charset="-128"/>
                <a:cs typeface="Times New Roman" panose="02020603050405020304" pitchFamily="18" charset="0"/>
              </a:rPr>
              <a:t>Tackling Acquisitive Crime</a:t>
            </a:r>
            <a:endParaRPr lang="en-GB" sz="2400" kern="1400" spc="-50" dirty="0">
              <a:effectLst/>
              <a:latin typeface="Calibri Light" panose="020F0302020204030204" pitchFamily="34" charset="0"/>
              <a:ea typeface="MS Gothic" panose="020B0609070205080204" pitchFamily="49" charset="-128"/>
              <a:cs typeface="Times New Roman" panose="02020603050405020304" pitchFamily="18" charset="0"/>
            </a:endParaRPr>
          </a:p>
          <a:p>
            <a:pPr>
              <a:lnSpc>
                <a:spcPct val="107000"/>
              </a:lnSpc>
              <a:spcBef>
                <a:spcPts val="500"/>
              </a:spcBef>
              <a:spcAft>
                <a:spcPts val="500"/>
              </a:spcAft>
              <a:buNone/>
            </a:pPr>
            <a:r>
              <a:rPr lang="en-GB"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What we know:</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500"/>
              </a:spcBef>
              <a:spcAft>
                <a:spcPts val="500"/>
              </a:spcAft>
              <a:buNone/>
            </a:pPr>
            <a:r>
              <a:rPr lang="en-GB" sz="1400" kern="1200" dirty="0">
                <a:effectLst/>
                <a:latin typeface="Calibri" panose="020F0502020204030204" pitchFamily="34" charset="0"/>
                <a:ea typeface="MS Mincho" panose="02020609040205080304" pitchFamily="49" charset="-128"/>
              </a:rPr>
              <a:t>Cambridge has the highest rates of acquisitive crime across Cambridgeshire. Whilst cycle crime used to be the main type of acquisitive crime in Cambridge, there has been a 56% reduction in bike theft since 2018, through continued and combined efforts with partners across the CSP. Shoplifting is now the most prevalent acquisitive crime, accounting for 37% of offences, with a large proportion of shoplifting being committed by repeat offenders. Nationally, the increased cost of living has also impacted the quantity of goods stolen at one time</a:t>
            </a:r>
            <a:r>
              <a:rPr lang="en-GB" sz="14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500"/>
              </a:spcBef>
              <a:spcAft>
                <a:spcPts val="500"/>
              </a:spcAft>
              <a:buNone/>
            </a:pPr>
            <a:r>
              <a:rPr lang="en-GB"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Our Aim:</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en-GB" sz="1400" kern="1200" dirty="0">
                <a:solidFill>
                  <a:srgbClr val="000000"/>
                </a:solidFill>
                <a:effectLst/>
                <a:latin typeface="Calibri" panose="020F0502020204030204" pitchFamily="34" charset="0"/>
                <a:ea typeface="MS Mincho" panose="02020609040205080304" pitchFamily="49" charset="-128"/>
              </a:rPr>
              <a:t>By continuing with and learning from our approach to cycle crime, we hope to address the increase in shoplifting in the city</a:t>
            </a:r>
            <a:r>
              <a:rPr lang="en-GB" sz="14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endParaRPr lang="en-GB" sz="1400" kern="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a:lnSpc>
                <a:spcPct val="100000"/>
              </a:lnSpc>
              <a:spcBef>
                <a:spcPts val="0"/>
              </a:spcBef>
              <a:spcAft>
                <a:spcPts val="0"/>
              </a:spcAft>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200"/>
              </a:spcBef>
              <a:buNone/>
            </a:pPr>
            <a:r>
              <a:rPr lang="en-GB"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We’ll achieve this by:</a:t>
            </a: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GB" sz="1400" dirty="0">
                <a:effectLst/>
                <a:latin typeface="Calibri" panose="020F0502020204030204" pitchFamily="34" charset="0"/>
                <a:ea typeface="Calibri" panose="020F0502020204030204" pitchFamily="34" charset="0"/>
                <a:cs typeface="Calibri" panose="020F0502020204030204" pitchFamily="34" charset="0"/>
              </a:rPr>
              <a:t>Engage retailers and support them to give best evidence.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spcAft>
                <a:spcPts val="0"/>
              </a:spcAft>
              <a:buFont typeface="+mj-lt"/>
              <a:buAutoNum type="arabicPeriod"/>
            </a:pPr>
            <a:r>
              <a:rPr lang="en-GB" sz="1400" dirty="0">
                <a:effectLst/>
                <a:latin typeface="Calibri" panose="020F0502020204030204" pitchFamily="34" charset="0"/>
                <a:ea typeface="Calibri" panose="020F0502020204030204" pitchFamily="34" charset="0"/>
                <a:cs typeface="Calibri" panose="020F0502020204030204" pitchFamily="34" charset="0"/>
              </a:rPr>
              <a:t>Scope a retail crime prevention pilot.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spcAft>
                <a:spcPts val="0"/>
              </a:spcAft>
              <a:buFont typeface="+mj-lt"/>
              <a:buAutoNum type="arabicPeriod"/>
            </a:pPr>
            <a:r>
              <a:rPr lang="en-GB" sz="1400" dirty="0">
                <a:effectLst/>
                <a:latin typeface="Calibri" panose="020F0502020204030204" pitchFamily="34" charset="0"/>
                <a:ea typeface="Calibri" panose="020F0502020204030204" pitchFamily="34" charset="0"/>
                <a:cs typeface="Calibri" panose="020F0502020204030204" pitchFamily="34" charset="0"/>
              </a:rPr>
              <a:t>Maintain a dedicated policing team focussed on those who commit the majority of thefts to tackle and reduce re-offending.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spcAft>
                <a:spcPts val="0"/>
              </a:spcAft>
              <a:buFont typeface="+mj-lt"/>
              <a:buAutoNum type="arabicPeriod"/>
            </a:pPr>
            <a:r>
              <a:rPr lang="en-GB" sz="1400" dirty="0">
                <a:effectLst/>
                <a:latin typeface="Calibri" panose="020F0502020204030204" pitchFamily="34" charset="0"/>
                <a:ea typeface="Calibri" panose="020F0502020204030204" pitchFamily="34" charset="0"/>
                <a:cs typeface="Calibri" panose="020F0502020204030204" pitchFamily="34" charset="0"/>
              </a:rPr>
              <a:t>Engage retailers and support them to give best evidence.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spcAft>
                <a:spcPts val="0"/>
              </a:spcAft>
              <a:buFont typeface="+mj-lt"/>
              <a:buAutoNum type="arabicPeriod"/>
            </a:pPr>
            <a:r>
              <a:rPr lang="en-GB" sz="1400" dirty="0">
                <a:effectLst/>
                <a:latin typeface="Calibri" panose="020F0502020204030204" pitchFamily="34" charset="0"/>
                <a:ea typeface="Calibri" panose="020F0502020204030204" pitchFamily="34" charset="0"/>
                <a:cs typeface="Calibri" panose="020F0502020204030204" pitchFamily="34" charset="0"/>
              </a:rPr>
              <a:t>Continue our Awareness, Infrastructure and Enforcement approach to addressing cycle crime.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BAB32F0A-F750-4632-F8B8-CCCB9083049B}"/>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7273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9A1B-7030-B081-CC4A-F5AB4BDCC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5E052-265F-EF12-63B1-B68D93C7B909}"/>
              </a:ext>
            </a:extLst>
          </p:cNvPr>
          <p:cNvSpPr>
            <a:spLocks noGrp="1"/>
          </p:cNvSpPr>
          <p:nvPr>
            <p:ph type="title"/>
          </p:nvPr>
        </p:nvSpPr>
        <p:spPr>
          <a:xfrm>
            <a:off x="154442" y="76749"/>
            <a:ext cx="10869729" cy="553023"/>
          </a:xfrm>
        </p:spPr>
        <p:txBody>
          <a:bodyPr/>
          <a:lstStyle/>
          <a:p>
            <a:r>
              <a:rPr lang="en-GB" sz="2800" dirty="0"/>
              <a:t>8. Appendix – CSP OPCC Activity review</a:t>
            </a:r>
          </a:p>
        </p:txBody>
      </p:sp>
      <p:sp>
        <p:nvSpPr>
          <p:cNvPr id="3" name="Content Placeholder 2">
            <a:extLst>
              <a:ext uri="{FF2B5EF4-FFF2-40B4-BE49-F238E27FC236}">
                <a16:creationId xmlns:a16="http://schemas.microsoft.com/office/drawing/2014/main" id="{FEDCB67C-993B-45D0-D826-9623AAEC2835}"/>
              </a:ext>
            </a:extLst>
          </p:cNvPr>
          <p:cNvSpPr>
            <a:spLocks noGrp="1"/>
          </p:cNvSpPr>
          <p:nvPr>
            <p:ph idx="1"/>
          </p:nvPr>
        </p:nvSpPr>
        <p:spPr>
          <a:xfrm>
            <a:off x="369870" y="465364"/>
            <a:ext cx="11599523" cy="5884065"/>
          </a:xfrm>
          <a:solidFill>
            <a:schemeClr val="bg1"/>
          </a:solidFill>
        </p:spPr>
        <p:txBody>
          <a:bodyPr/>
          <a:lstStyle/>
          <a:p>
            <a:pPr>
              <a:buNone/>
            </a:pPr>
            <a:endParaRPr lang="en-GB" sz="9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buNone/>
            </a:pPr>
            <a:r>
              <a:rPr lang="en-GB" sz="2800" kern="1400" spc="-50" dirty="0">
                <a:effectLst/>
                <a:latin typeface="Calibri Light" panose="020F0302020204030204" pitchFamily="34" charset="0"/>
                <a:ea typeface="MS Gothic" panose="020B0609070205080204" pitchFamily="49" charset="-128"/>
                <a:cs typeface="Times New Roman" panose="02020603050405020304" pitchFamily="18" charset="0"/>
              </a:rPr>
              <a:t>Action Plan 2025 – 2026 </a:t>
            </a:r>
          </a:p>
          <a:p>
            <a:pPr>
              <a:lnSpc>
                <a:spcPct val="107000"/>
              </a:lnSpc>
              <a:spcAft>
                <a:spcPts val="800"/>
              </a:spcAft>
              <a:buNone/>
            </a:pPr>
            <a:endParaRPr lang="en-GB"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GB" sz="1200" dirty="0"/>
          </a:p>
        </p:txBody>
      </p:sp>
      <p:sp>
        <p:nvSpPr>
          <p:cNvPr id="5" name="Action Button: Go Home 4" descr="Button to the content slide.">
            <a:hlinkClick r:id="rId3" action="ppaction://hlinksldjump" highlightClick="1"/>
            <a:extLst>
              <a:ext uri="{FF2B5EF4-FFF2-40B4-BE49-F238E27FC236}">
                <a16:creationId xmlns:a16="http://schemas.microsoft.com/office/drawing/2014/main" id="{CD25602F-B73A-41B3-3C09-0D121452595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6B048293-FB44-6F07-8FA9-2F760BEF92BD}"/>
              </a:ext>
            </a:extLst>
          </p:cNvPr>
          <p:cNvGraphicFramePr>
            <a:graphicFrameLocks noGrp="1"/>
          </p:cNvGraphicFramePr>
          <p:nvPr>
            <p:extLst>
              <p:ext uri="{D42A27DB-BD31-4B8C-83A1-F6EECF244321}">
                <p14:modId xmlns:p14="http://schemas.microsoft.com/office/powerpoint/2010/main" val="2255649350"/>
              </p:ext>
            </p:extLst>
          </p:nvPr>
        </p:nvGraphicFramePr>
        <p:xfrm>
          <a:off x="449484" y="1182108"/>
          <a:ext cx="11372646" cy="4940702"/>
        </p:xfrm>
        <a:graphic>
          <a:graphicData uri="http://schemas.openxmlformats.org/drawingml/2006/table">
            <a:tbl>
              <a:tblPr firstRow="1" firstCol="1" bandRow="1"/>
              <a:tblGrid>
                <a:gridCol w="2516361">
                  <a:extLst>
                    <a:ext uri="{9D8B030D-6E8A-4147-A177-3AD203B41FA5}">
                      <a16:colId xmlns:a16="http://schemas.microsoft.com/office/drawing/2014/main" val="2075106051"/>
                    </a:ext>
                  </a:extLst>
                </a:gridCol>
                <a:gridCol w="144908">
                  <a:extLst>
                    <a:ext uri="{9D8B030D-6E8A-4147-A177-3AD203B41FA5}">
                      <a16:colId xmlns:a16="http://schemas.microsoft.com/office/drawing/2014/main" val="491407713"/>
                    </a:ext>
                  </a:extLst>
                </a:gridCol>
                <a:gridCol w="3434586">
                  <a:extLst>
                    <a:ext uri="{9D8B030D-6E8A-4147-A177-3AD203B41FA5}">
                      <a16:colId xmlns:a16="http://schemas.microsoft.com/office/drawing/2014/main" val="4062006093"/>
                    </a:ext>
                  </a:extLst>
                </a:gridCol>
                <a:gridCol w="2516361">
                  <a:extLst>
                    <a:ext uri="{9D8B030D-6E8A-4147-A177-3AD203B41FA5}">
                      <a16:colId xmlns:a16="http://schemas.microsoft.com/office/drawing/2014/main" val="289302597"/>
                    </a:ext>
                  </a:extLst>
                </a:gridCol>
                <a:gridCol w="244069">
                  <a:extLst>
                    <a:ext uri="{9D8B030D-6E8A-4147-A177-3AD203B41FA5}">
                      <a16:colId xmlns:a16="http://schemas.microsoft.com/office/drawing/2014/main" val="3820107409"/>
                    </a:ext>
                  </a:extLst>
                </a:gridCol>
                <a:gridCol w="2516361">
                  <a:extLst>
                    <a:ext uri="{9D8B030D-6E8A-4147-A177-3AD203B41FA5}">
                      <a16:colId xmlns:a16="http://schemas.microsoft.com/office/drawing/2014/main" val="1663235064"/>
                    </a:ext>
                  </a:extLst>
                </a:gridCol>
              </a:tblGrid>
              <a:tr h="182766">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a:t>
                      </a:r>
                      <a:r>
                        <a:rPr lang="en-GB" sz="1100" b="1" i="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The Plan”</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What we will do</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tc>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Who will lead</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nSpc>
                          <a:spcPct val="107000"/>
                        </a:lnSpc>
                        <a:spcAft>
                          <a:spcPts val="800"/>
                        </a:spcAft>
                        <a:buNone/>
                      </a:pPr>
                      <a:r>
                        <a:rPr lang="en-GB" sz="11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rPr>
                        <a:t>We will check that we’re on track by:</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extLst>
                  <a:ext uri="{0D108BD9-81ED-4DB2-BD59-A6C34878D82A}">
                    <a16:rowId xmlns:a16="http://schemas.microsoft.com/office/drawing/2014/main" val="3150368014"/>
                  </a:ext>
                </a:extLst>
              </a:tr>
              <a:tr h="345114">
                <a:tc rowSpan="4">
                  <a:txBody>
                    <a:bodyPr/>
                    <a:lstStyle/>
                    <a:p>
                      <a:pPr>
                        <a:lnSpc>
                          <a:spcPct val="107000"/>
                        </a:lnSpc>
                        <a:spcAft>
                          <a:spcPts val="800"/>
                        </a:spcAft>
                        <a:buNone/>
                      </a:pPr>
                      <a:r>
                        <a:rPr lang="en-GB" sz="1100" b="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Engage retailers and support them to give best evidence.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Create</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1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 crime prevention and support ‘Retail Pack’, consisting of a booklet with how to deal with different types of ASB and crime, reporting, contact details of key agencies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 City Council, CAMBAC, Cambridge Constabulary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Obtaining funding to develop the pack.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43248"/>
                  </a:ext>
                </a:extLst>
              </a:tr>
              <a:tr h="515080">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a:t>
                      </a:r>
                      <a:r>
                        <a:rPr lang="en-GB" sz="1100" b="1" dirty="0">
                          <a:effectLst/>
                          <a:latin typeface="Calibri Light" panose="020F0302020204030204" pitchFamily="34" charset="0"/>
                          <a:ea typeface="MS Gothic" panose="020B0609070205080204" pitchFamily="49" charset="-128"/>
                          <a:cs typeface="Times New Roman" panose="02020603050405020304" pitchFamily="18" charset="0"/>
                        </a:rPr>
                        <a:t> </a:t>
                      </a:r>
                      <a:r>
                        <a:rPr lang="en-GB" sz="1100" b="1" dirty="0">
                          <a:effectLst/>
                          <a:latin typeface="Calibri Light" panose="020F0302020204030204" pitchFamily="34" charset="0"/>
                          <a:ea typeface="Calibri" panose="020F0502020204030204" pitchFamily="34" charset="0"/>
                          <a:cs typeface="Times New Roman" panose="02020603050405020304" pitchFamily="18" charset="0"/>
                        </a:rPr>
                        <a:t>retailers a pack is provided to across Cambridge City.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749174"/>
                  </a:ext>
                </a:extLst>
              </a:tr>
              <a:tr h="574471">
                <a:tc vMerge="1">
                  <a:txBody>
                    <a:bodyPr/>
                    <a:lstStyle/>
                    <a:p>
                      <a:endParaRPr lang="en-GB"/>
                    </a:p>
                  </a:txBody>
                  <a:tcPr/>
                </a:tc>
                <a:tc rowSpan="2">
                  <a:txBody>
                    <a:bodyPr/>
                    <a:lstStyle/>
                    <a:p>
                      <a:pPr algn="ct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dirty="0">
                          <a:effectLst/>
                          <a:latin typeface="Calibri Light" panose="020F0302020204030204" pitchFamily="34" charset="0"/>
                          <a:ea typeface="Calibri" panose="020F0502020204030204" pitchFamily="34" charset="0"/>
                          <a:cs typeface="Times New Roman" panose="02020603050405020304" pitchFamily="18" charset="0"/>
                        </a:rPr>
                        <a:t>Regular engagement with retailers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Cambridgeshire Constabulary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Increase in reporting and improved quality of evidence leading to more positive outcomes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754337"/>
                  </a:ext>
                </a:extLst>
              </a:tr>
              <a:tr h="345114">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Reduction in filing of investigations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187338"/>
                  </a:ext>
                </a:extLst>
              </a:tr>
              <a:tr h="673526">
                <a:tc rowSpan="3">
                  <a:txBody>
                    <a:bodyPr/>
                    <a:lstStyle/>
                    <a:p>
                      <a:pPr>
                        <a:lnSpc>
                          <a:spcPct val="107000"/>
                        </a:lnSpc>
                        <a:spcAft>
                          <a:spcPts val="800"/>
                        </a:spcAft>
                        <a:buNone/>
                      </a:pPr>
                      <a:r>
                        <a:rPr lang="en-GB" sz="1100" b="1" i="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Scope a retail crime prevention pilot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lnSpc>
                          <a:spcPct val="107000"/>
                        </a:lnSpc>
                        <a:spcAft>
                          <a:spcPts val="800"/>
                        </a:spcAft>
                        <a:buNone/>
                      </a:pPr>
                      <a:r>
                        <a:rPr lang="en-GB" sz="11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Develop a pilot with specific shops, trailing Select DNA marking to prevent and address retail crime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gridSpan="2">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Cambridgeshire Constabulary and Cambridge City Council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hMerge="1">
                  <a:txBody>
                    <a:bodyPr/>
                    <a:lstStyle/>
                    <a:p>
                      <a:endParaRPr lang="en-GB"/>
                    </a:p>
                  </a:txBody>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Scoping pilot with shops that experience high levels of retail crime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0534088"/>
                  </a:ext>
                </a:extLst>
              </a:tr>
              <a:tr h="345114">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Biding for funding to deliver pilot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002679"/>
                  </a:ext>
                </a:extLst>
              </a:tr>
              <a:tr h="345114">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Tracking impact on retail crime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5459981"/>
                  </a:ext>
                </a:extLst>
              </a:tr>
              <a:tr h="182766">
                <a:tc rowSpan="2">
                  <a:txBody>
                    <a:bodyPr/>
                    <a:lstStyle/>
                    <a:p>
                      <a:pPr>
                        <a:lnSpc>
                          <a:spcPct val="107000"/>
                        </a:lnSpc>
                        <a:spcAft>
                          <a:spcPts val="800"/>
                        </a:spcAft>
                        <a:buNone/>
                      </a:pPr>
                      <a:r>
                        <a:rPr lang="en-GB" sz="1100" b="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Maintain a dedicated policing team focussed on those who commit the majority of thefts to tackle and reduce </a:t>
                      </a:r>
                      <a:r>
                        <a:rPr lang="en-GB" sz="1100" b="1">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re-offending.</a:t>
                      </a:r>
                    </a:p>
                    <a:p>
                      <a:pPr>
                        <a:lnSpc>
                          <a:spcPct val="107000"/>
                        </a:lnSpc>
                        <a:spcAft>
                          <a:spcPts val="800"/>
                        </a:spcAft>
                        <a:buNone/>
                      </a:pPr>
                      <a:r>
                        <a:rPr lang="en-GB" sz="1100" b="1">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Maintain the spree offending team and look to reduce offending through issuing criminal behaviour orders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Cambridgeshire Constabulary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 arrests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346592"/>
                  </a:ext>
                </a:extLst>
              </a:tr>
              <a:tr h="382455">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 charges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5731721"/>
                  </a:ext>
                </a:extLst>
              </a:tr>
              <a:tr h="33237">
                <a:tc>
                  <a:txBody>
                    <a:bodyPr/>
                    <a:lstStyle/>
                    <a:p>
                      <a:pPr>
                        <a:lnSpc>
                          <a:spcPct val="107000"/>
                        </a:lnSpc>
                        <a:spcAft>
                          <a:spcPts val="800"/>
                        </a:spcAft>
                        <a:buNone/>
                      </a:pPr>
                      <a:r>
                        <a:rPr lang="en-GB" sz="200" b="1">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Aft>
                          <a:spcPts val="800"/>
                        </a:spcAft>
                        <a:buNone/>
                      </a:pPr>
                      <a:r>
                        <a:rPr lang="en-GB" sz="2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800"/>
                        </a:spcAft>
                        <a:buNone/>
                      </a:pPr>
                      <a:r>
                        <a:rPr lang="en-GB" sz="20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nSpc>
                          <a:spcPct val="107000"/>
                        </a:lnSpc>
                        <a:spcAft>
                          <a:spcPts val="800"/>
                        </a:spcAft>
                        <a:buNone/>
                      </a:pPr>
                      <a:r>
                        <a:rPr lang="en-GB" sz="20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a:txBody>
                    <a:bodyPr/>
                    <a:lstStyle/>
                    <a:p>
                      <a:pPr>
                        <a:lnSpc>
                          <a:spcPct val="107000"/>
                        </a:lnSpc>
                        <a:spcAft>
                          <a:spcPts val="800"/>
                        </a:spcAft>
                        <a:buNone/>
                      </a:pPr>
                      <a:r>
                        <a:rPr lang="en-GB" sz="200" dirty="0">
                          <a:effectLst/>
                          <a:latin typeface="Calibri Light" panose="020F0302020204030204" pitchFamily="34" charset="0"/>
                          <a:ea typeface="MS Gothic" panose="020B0609070205080204" pitchFamily="49" charset="-128"/>
                          <a:cs typeface="Times New Roman" panose="02020603050405020304" pitchFamily="18" charset="0"/>
                        </a:rPr>
                        <a:t> </a:t>
                      </a: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87349038"/>
                  </a:ext>
                </a:extLst>
              </a:tr>
              <a:tr h="345114">
                <a:tc rowSpan="2">
                  <a:txBody>
                    <a:bodyPr/>
                    <a:lstStyle/>
                    <a:p>
                      <a:pPr>
                        <a:lnSpc>
                          <a:spcPct val="107000"/>
                        </a:lnSpc>
                        <a:spcAft>
                          <a:spcPts val="800"/>
                        </a:spcAft>
                        <a:buNone/>
                      </a:pPr>
                      <a:r>
                        <a:rPr lang="en-GB" sz="1100" b="1"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Continue our Awareness Infra-structure and Enforcement approach to addressing cycle crime.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Offer free bike marking throughout the city and track trends of bike related theft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a:lnSpc>
                          <a:spcPct val="107000"/>
                        </a:lnSpc>
                        <a:spcAft>
                          <a:spcPts val="800"/>
                        </a:spcAft>
                        <a:buNone/>
                      </a:pPr>
                      <a:r>
                        <a:rPr lang="en-GB" sz="1100" dirty="0">
                          <a:solidFill>
                            <a:srgbClr val="000000"/>
                          </a:solidFill>
                          <a:effectLst/>
                          <a:latin typeface="Calibri Light" panose="020F0302020204030204" pitchFamily="34" charset="0"/>
                          <a:ea typeface="MS Gothic" panose="020B0609070205080204" pitchFamily="49" charset="-128"/>
                          <a:cs typeface="Times New Roman" panose="02020603050405020304" pitchFamily="18" charset="0"/>
                        </a:rPr>
                        <a:t>Cambridgeshire Constabulary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Number of bikes marked</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8111634"/>
                  </a:ext>
                </a:extLst>
              </a:tr>
              <a:tr h="424839">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nSpc>
                          <a:spcPct val="107000"/>
                        </a:lnSpc>
                        <a:spcAft>
                          <a:spcPts val="800"/>
                        </a:spcAft>
                        <a:buNone/>
                      </a:pPr>
                      <a:r>
                        <a:rPr lang="en-GB" sz="1100" dirty="0">
                          <a:effectLst/>
                          <a:latin typeface="Calibri Light" panose="020F0302020204030204" pitchFamily="34" charset="0"/>
                          <a:ea typeface="MS Gothic" panose="020B0609070205080204" pitchFamily="49" charset="-128"/>
                          <a:cs typeface="Times New Roman" panose="02020603050405020304" pitchFamily="18" charset="0"/>
                        </a:rPr>
                        <a:t>Reduction in bike theft reported to Police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5398" marR="25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133174"/>
                  </a:ext>
                </a:extLst>
              </a:tr>
            </a:tbl>
          </a:graphicData>
        </a:graphic>
      </p:graphicFrame>
    </p:spTree>
    <p:extLst>
      <p:ext uri="{BB962C8B-B14F-4D97-AF65-F5344CB8AC3E}">
        <p14:creationId xmlns:p14="http://schemas.microsoft.com/office/powerpoint/2010/main" val="2164821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7E2A-752F-FE3A-2CB1-A02EEC102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9D6FF-3B5A-5976-9F15-06C7EDC87763}"/>
              </a:ext>
            </a:extLst>
          </p:cNvPr>
          <p:cNvSpPr>
            <a:spLocks noGrp="1"/>
          </p:cNvSpPr>
          <p:nvPr>
            <p:ph type="title"/>
          </p:nvPr>
        </p:nvSpPr>
        <p:spPr>
          <a:xfrm>
            <a:off x="154442" y="210311"/>
            <a:ext cx="10012815" cy="1121147"/>
          </a:xfrm>
        </p:spPr>
        <p:txBody>
          <a:bodyPr/>
          <a:lstStyle/>
          <a:p>
            <a:r>
              <a:rPr lang="en-GB" dirty="0"/>
              <a:t>9. Relevant Links</a:t>
            </a:r>
          </a:p>
        </p:txBody>
      </p:sp>
      <p:sp>
        <p:nvSpPr>
          <p:cNvPr id="3" name="Content Placeholder 2">
            <a:extLst>
              <a:ext uri="{FF2B5EF4-FFF2-40B4-BE49-F238E27FC236}">
                <a16:creationId xmlns:a16="http://schemas.microsoft.com/office/drawing/2014/main" id="{0F42AD36-C9B7-0DE3-F068-C946E8D14A45}"/>
              </a:ext>
            </a:extLst>
          </p:cNvPr>
          <p:cNvSpPr>
            <a:spLocks noGrp="1"/>
          </p:cNvSpPr>
          <p:nvPr>
            <p:ph idx="1"/>
          </p:nvPr>
        </p:nvSpPr>
        <p:spPr>
          <a:xfrm>
            <a:off x="838200" y="1249162"/>
            <a:ext cx="10515600" cy="4845504"/>
          </a:xfrm>
        </p:spPr>
        <p:txBody>
          <a:bodyPr/>
          <a:lstStyle/>
          <a:p>
            <a:pPr marL="0" indent="0">
              <a:buNone/>
            </a:pPr>
            <a:r>
              <a:rPr lang="en-GB" sz="2400"/>
              <a:t>Latest National Statistics: </a:t>
            </a:r>
            <a:r>
              <a:rPr lang="en-GB" sz="2400">
                <a:hlinkClick r:id="rId3"/>
              </a:rPr>
              <a:t>Crime in England and Wales - Office for National Statistics</a:t>
            </a:r>
            <a:r>
              <a:rPr lang="en-GB" sz="2400"/>
              <a:t> </a:t>
            </a:r>
          </a:p>
          <a:p>
            <a:pPr marL="0" indent="0">
              <a:buNone/>
            </a:pPr>
            <a:endParaRPr lang="en-GB" sz="2400"/>
          </a:p>
          <a:p>
            <a:pPr marL="0" indent="0">
              <a:buNone/>
            </a:pPr>
            <a:r>
              <a:rPr lang="en-GB" sz="2400"/>
              <a:t>Latest National Crime Agency (NCA) Strategic Assessment: </a:t>
            </a:r>
            <a:r>
              <a:rPr lang="en-GB" sz="2400">
                <a:hlinkClick r:id="rId4"/>
              </a:rPr>
              <a:t>NSA 2025 - Home - National Crime Agency</a:t>
            </a:r>
            <a:endParaRPr lang="en-GB" sz="2400"/>
          </a:p>
          <a:p>
            <a:pPr marL="0" indent="0">
              <a:buNone/>
            </a:pPr>
            <a:endParaRPr lang="en-GB" sz="2400"/>
          </a:p>
          <a:p>
            <a:pPr marL="0" indent="0">
              <a:buNone/>
            </a:pPr>
            <a:r>
              <a:rPr lang="en-GB" sz="2400"/>
              <a:t>Latest Modern Slavery National Bulletin: </a:t>
            </a:r>
            <a:r>
              <a:rPr lang="en-GB" sz="2400">
                <a:hlinkClick r:id="rId5"/>
              </a:rPr>
              <a:t>Modern slavery: National Referral Mechanism and Duty to Notify statistics UK, end of year summary 2024 - GOV.UK</a:t>
            </a:r>
            <a:endParaRPr lang="en-GB" sz="2400"/>
          </a:p>
          <a:p>
            <a:pPr marL="0" indent="0">
              <a:buNone/>
            </a:pPr>
            <a:endParaRPr lang="en-GB" sz="2400"/>
          </a:p>
          <a:p>
            <a:pPr marL="0" indent="0">
              <a:buNone/>
            </a:pPr>
            <a:r>
              <a:rPr lang="en-GB" sz="2400"/>
              <a:t>Cambridgeshire Crime Counts and Rates for 2024: </a:t>
            </a:r>
            <a:r>
              <a:rPr lang="en-GB" sz="2400">
                <a:hlinkClick r:id="rId6"/>
              </a:rPr>
              <a:t>Cambridgeshire Crime Counts 2024 | Cambridgeshire Insight Open Data</a:t>
            </a:r>
            <a:endParaRPr lang="en-GB" sz="2400"/>
          </a:p>
        </p:txBody>
      </p:sp>
      <p:sp>
        <p:nvSpPr>
          <p:cNvPr id="5" name="Action Button: Go Home 4" descr="Button to the content slide.">
            <a:hlinkClick r:id="rId7" action="ppaction://hlinksldjump" highlightClick="1"/>
            <a:extLst>
              <a:ext uri="{FF2B5EF4-FFF2-40B4-BE49-F238E27FC236}">
                <a16:creationId xmlns:a16="http://schemas.microsoft.com/office/drawing/2014/main" id="{4D3A9D01-F3DB-CF7C-F7D2-F43694BD1E0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791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DD5D-9EB7-7FB6-20D6-328BDEA37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B860B-166D-726D-9777-640D86ADDACE}"/>
              </a:ext>
            </a:extLst>
          </p:cNvPr>
          <p:cNvSpPr>
            <a:spLocks noGrp="1"/>
          </p:cNvSpPr>
          <p:nvPr>
            <p:ph type="title"/>
          </p:nvPr>
        </p:nvSpPr>
        <p:spPr/>
        <p:txBody>
          <a:bodyPr/>
          <a:lstStyle/>
          <a:p>
            <a:r>
              <a:rPr lang="en-GB" dirty="0"/>
              <a:t>3. CSP Priorities</a:t>
            </a:r>
          </a:p>
        </p:txBody>
      </p:sp>
      <p:sp>
        <p:nvSpPr>
          <p:cNvPr id="3" name="Content Placeholder 2">
            <a:extLst>
              <a:ext uri="{FF2B5EF4-FFF2-40B4-BE49-F238E27FC236}">
                <a16:creationId xmlns:a16="http://schemas.microsoft.com/office/drawing/2014/main" id="{BB61DDCB-2322-7AA0-3780-550D6AE14DE5}"/>
              </a:ext>
            </a:extLst>
          </p:cNvPr>
          <p:cNvSpPr>
            <a:spLocks noGrp="1"/>
          </p:cNvSpPr>
          <p:nvPr>
            <p:ph idx="1"/>
          </p:nvPr>
        </p:nvSpPr>
        <p:spPr>
          <a:xfrm>
            <a:off x="274864" y="1331459"/>
            <a:ext cx="11642271" cy="5330597"/>
          </a:xfrm>
        </p:spPr>
        <p:txBody>
          <a:bodyPr numCol="2"/>
          <a:lstStyle/>
          <a:p>
            <a:pPr marL="0" indent="0">
              <a:buNone/>
            </a:pPr>
            <a:r>
              <a:rPr lang="en-US" sz="1400" dirty="0"/>
              <a:t>In the Cambridge Community Safety Plan (2025-2027), there are three main priorities (as listed below). The current CSP activity to achieving these priorities are included.</a:t>
            </a:r>
          </a:p>
          <a:p>
            <a:pPr marL="0" indent="0">
              <a:lnSpc>
                <a:spcPct val="100000"/>
              </a:lnSpc>
              <a:buNone/>
            </a:pPr>
            <a:r>
              <a:rPr lang="en-US" sz="1400" b="1" dirty="0"/>
              <a:t>1. Preventing Violence and Exploitation</a:t>
            </a:r>
          </a:p>
          <a:p>
            <a:pPr>
              <a:lnSpc>
                <a:spcPct val="100000"/>
              </a:lnSpc>
            </a:pPr>
            <a:r>
              <a:rPr lang="en-US" sz="1400" dirty="0"/>
              <a:t>Develop a process for businesses and venues to raise concerns about risks to children outside the home, particularly during the nighttime economy. </a:t>
            </a:r>
          </a:p>
          <a:p>
            <a:pPr>
              <a:lnSpc>
                <a:spcPct val="100000"/>
              </a:lnSpc>
            </a:pPr>
            <a:r>
              <a:rPr lang="en-US" sz="1400" dirty="0"/>
              <a:t>Expand the reach of </a:t>
            </a:r>
            <a:r>
              <a:rPr lang="en-US" sz="1400" dirty="0" err="1"/>
              <a:t>Cambs</a:t>
            </a:r>
            <a:r>
              <a:rPr lang="en-US" sz="1400" dirty="0"/>
              <a:t> Against County Lines campaign.</a:t>
            </a:r>
          </a:p>
          <a:p>
            <a:pPr>
              <a:lnSpc>
                <a:spcPct val="100000"/>
              </a:lnSpc>
            </a:pPr>
            <a:r>
              <a:rPr lang="en-US" sz="1400" dirty="0"/>
              <a:t>Ensure crime prevention principles are key to the Civic Quarter re-development.</a:t>
            </a:r>
          </a:p>
          <a:p>
            <a:pPr>
              <a:lnSpc>
                <a:spcPct val="100000"/>
              </a:lnSpc>
            </a:pPr>
            <a:r>
              <a:rPr lang="en-US" sz="1400" dirty="0"/>
              <a:t>Explore continuation funding for Rose Crescent and Downing Place taxi marshals.</a:t>
            </a:r>
          </a:p>
          <a:p>
            <a:pPr>
              <a:lnSpc>
                <a:spcPct val="100000"/>
              </a:lnSpc>
            </a:pPr>
            <a:r>
              <a:rPr lang="en-US" sz="1400" dirty="0"/>
              <a:t>Explore funding for St Johns Ambulance provision on key dates in the nighttime economy.</a:t>
            </a:r>
          </a:p>
          <a:p>
            <a:pPr>
              <a:lnSpc>
                <a:spcPct val="100000"/>
              </a:lnSpc>
            </a:pPr>
            <a:r>
              <a:rPr lang="en-US" sz="1400" dirty="0"/>
              <a:t>Develop a </a:t>
            </a:r>
            <a:r>
              <a:rPr lang="en-US" sz="1400" dirty="0" err="1"/>
              <a:t>localised</a:t>
            </a:r>
            <a:r>
              <a:rPr lang="en-US" sz="1400" dirty="0"/>
              <a:t> community Hate Crime awareness campaign. </a:t>
            </a:r>
          </a:p>
          <a:p>
            <a:pPr>
              <a:lnSpc>
                <a:spcPct val="100000"/>
              </a:lnSpc>
            </a:pPr>
            <a:r>
              <a:rPr lang="en-US" sz="1400" dirty="0"/>
              <a:t>Renew our Purple Flag accreditation status.</a:t>
            </a:r>
          </a:p>
          <a:p>
            <a:endParaRPr lang="en-US" sz="1400" dirty="0"/>
          </a:p>
          <a:p>
            <a:pPr marL="0" indent="0">
              <a:buNone/>
            </a:pPr>
            <a:r>
              <a:rPr lang="en-US" sz="1400" b="1" dirty="0"/>
              <a:t> </a:t>
            </a:r>
          </a:p>
          <a:p>
            <a:pPr marL="0" indent="0">
              <a:buNone/>
            </a:pPr>
            <a:endParaRPr lang="en-US" sz="1400" b="1" dirty="0"/>
          </a:p>
          <a:p>
            <a:pPr marL="0" indent="0">
              <a:buNone/>
            </a:pPr>
            <a:endParaRPr lang="en-US" sz="1400" b="1" dirty="0"/>
          </a:p>
          <a:p>
            <a:pPr marL="0" indent="0">
              <a:buNone/>
            </a:pPr>
            <a:r>
              <a:rPr lang="en-US" sz="1400" b="1" dirty="0"/>
              <a:t>2. A </a:t>
            </a:r>
            <a:r>
              <a:rPr lang="en-US" sz="1400" b="1" dirty="0" err="1"/>
              <a:t>Neighbourhood</a:t>
            </a:r>
            <a:r>
              <a:rPr lang="en-US" sz="1400" b="1" dirty="0"/>
              <a:t> Approach</a:t>
            </a:r>
          </a:p>
          <a:p>
            <a:r>
              <a:rPr lang="en-US" sz="1400" dirty="0"/>
              <a:t>Increase opportunities across the CSP to align our approach to </a:t>
            </a:r>
            <a:r>
              <a:rPr lang="en-US" sz="1400" dirty="0" err="1"/>
              <a:t>neighbourhood</a:t>
            </a:r>
            <a:r>
              <a:rPr lang="en-US" sz="1400" dirty="0"/>
              <a:t> engagement.</a:t>
            </a:r>
          </a:p>
          <a:p>
            <a:r>
              <a:rPr lang="en-US" sz="1400" dirty="0"/>
              <a:t>Work with communities to identify opportunities to </a:t>
            </a:r>
            <a:r>
              <a:rPr lang="en-US" sz="1400" dirty="0" err="1"/>
              <a:t>utilise</a:t>
            </a:r>
            <a:r>
              <a:rPr lang="en-US" sz="1400" dirty="0"/>
              <a:t> crime prevention funding in their </a:t>
            </a:r>
            <a:r>
              <a:rPr lang="en-US" sz="1400" dirty="0" err="1"/>
              <a:t>neighbourhoods</a:t>
            </a:r>
            <a:r>
              <a:rPr lang="en-US" sz="1400" dirty="0"/>
              <a:t>. </a:t>
            </a:r>
          </a:p>
          <a:p>
            <a:r>
              <a:rPr lang="en-US" sz="1400" dirty="0"/>
              <a:t>Deliver a </a:t>
            </a:r>
            <a:r>
              <a:rPr lang="en-US" sz="1400" dirty="0" err="1"/>
              <a:t>localised</a:t>
            </a:r>
            <a:r>
              <a:rPr lang="en-US" sz="1400" dirty="0"/>
              <a:t> response to ASB hotpots, including deployment of CCTV.</a:t>
            </a:r>
          </a:p>
          <a:p>
            <a:endParaRPr lang="en-US" sz="1400" dirty="0"/>
          </a:p>
          <a:p>
            <a:pPr marL="0" indent="0">
              <a:buNone/>
            </a:pPr>
            <a:r>
              <a:rPr lang="en-US" sz="1400" b="1" dirty="0"/>
              <a:t>3. Tackling Acquisitive Crime</a:t>
            </a:r>
          </a:p>
          <a:p>
            <a:r>
              <a:rPr lang="en-US" sz="1400" dirty="0"/>
              <a:t>Develop a crime prevention and support pack for retail workers.</a:t>
            </a:r>
          </a:p>
          <a:p>
            <a:r>
              <a:rPr lang="en-US" sz="1400"/>
              <a:t>Maintain </a:t>
            </a:r>
            <a:r>
              <a:rPr lang="en-US" sz="1400" dirty="0"/>
              <a:t>a dedicated policing team focused on those who commit the majority of thefts to tackle and reduce re-offending.  </a:t>
            </a:r>
          </a:p>
          <a:p>
            <a:r>
              <a:rPr lang="en-US" sz="1400" dirty="0"/>
              <a:t>Engage retailers and support them to give best evidence.</a:t>
            </a:r>
          </a:p>
          <a:p>
            <a:r>
              <a:rPr lang="en-US" sz="1400" dirty="0"/>
              <a:t>Continue our Awareness, Infrastructure and Enforcement approach to addressing cycle crime.</a:t>
            </a:r>
          </a:p>
        </p:txBody>
      </p:sp>
      <p:sp>
        <p:nvSpPr>
          <p:cNvPr id="6" name="Action Button: Go Home 5" descr="Button to the content slide.">
            <a:hlinkClick r:id="rId2" action="ppaction://hlinksldjump" highlightClick="1"/>
            <a:extLst>
              <a:ext uri="{FF2B5EF4-FFF2-40B4-BE49-F238E27FC236}">
                <a16:creationId xmlns:a16="http://schemas.microsoft.com/office/drawing/2014/main" id="{4D777DE9-E5B1-AF29-A572-67385E36D85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459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3167-E9EF-B7A6-470F-33E5CDCD2A4F}"/>
              </a:ext>
            </a:extLst>
          </p:cNvPr>
          <p:cNvSpPr>
            <a:spLocks noGrp="1"/>
          </p:cNvSpPr>
          <p:nvPr>
            <p:ph type="title"/>
          </p:nvPr>
        </p:nvSpPr>
        <p:spPr/>
        <p:txBody>
          <a:bodyPr/>
          <a:lstStyle/>
          <a:p>
            <a:r>
              <a:rPr lang="en-GB"/>
              <a:t>4. Statutory Duties</a:t>
            </a:r>
          </a:p>
        </p:txBody>
      </p:sp>
      <p:sp>
        <p:nvSpPr>
          <p:cNvPr id="3" name="Content Placeholder 2">
            <a:extLst>
              <a:ext uri="{FF2B5EF4-FFF2-40B4-BE49-F238E27FC236}">
                <a16:creationId xmlns:a16="http://schemas.microsoft.com/office/drawing/2014/main" id="{84E203FA-5E9F-E7F2-181D-F5EF6AC79037}"/>
              </a:ext>
            </a:extLst>
          </p:cNvPr>
          <p:cNvSpPr>
            <a:spLocks noGrp="1"/>
          </p:cNvSpPr>
          <p:nvPr>
            <p:ph idx="1"/>
          </p:nvPr>
        </p:nvSpPr>
        <p:spPr>
          <a:xfrm>
            <a:off x="633413" y="1253331"/>
            <a:ext cx="10515600" cy="4351338"/>
          </a:xfrm>
        </p:spPr>
        <p:txBody>
          <a:bodyPr/>
          <a:lstStyle/>
          <a:p>
            <a:pPr marL="0" indent="0">
              <a:buNone/>
            </a:pPr>
            <a:r>
              <a:rPr lang="en-GB" sz="1600" dirty="0"/>
              <a:t>Community Safety Partnerships (CSPs) were brought into existence through the Crime and Disorder Act 1998 and have a number of statutory duties. Since then, a number of pieces of legislation have changed their membership and statutory duties. Some examples include:</a:t>
            </a:r>
          </a:p>
          <a:p>
            <a:r>
              <a:rPr lang="en-GB" sz="1400" dirty="0"/>
              <a:t>Formulate and implement a strategy for the reduction of crime and disorder in the area (including anti-social and other behaviour adversely affecting the local environment) as per the Crime and Disorder Act, 1998 (Section 6).</a:t>
            </a:r>
          </a:p>
          <a:p>
            <a:r>
              <a:rPr lang="en-GB" sz="1400" dirty="0"/>
              <a:t>Formulate and implement a strategy for combatting the misuse of drugs, alcohol, and other substances in the area as per the Crime and Disorder Act, 1998 (Section 6).</a:t>
            </a:r>
          </a:p>
          <a:p>
            <a:r>
              <a:rPr lang="en-GB" sz="1400" dirty="0"/>
              <a:t>Formulate and implement a strategy for the reduction of re-offending in the area as per the Crime and Disorder Act, 1998 (Section 6).</a:t>
            </a:r>
          </a:p>
          <a:p>
            <a:r>
              <a:rPr lang="en-GB" sz="1400" dirty="0"/>
              <a:t>Formulate and implement a strategy to prevent and reduce serious violence as per the Crime and Disorder Act, 1998 (Section 6).</a:t>
            </a:r>
          </a:p>
          <a:p>
            <a:r>
              <a:rPr lang="en-GB" sz="1400" dirty="0"/>
              <a:t>Have due regard to the police and crime objectives set out in their correlating area’s police and crime plan as per the Crime and Disorder Act, 1998 (Section 6(1A)).</a:t>
            </a:r>
          </a:p>
          <a:p>
            <a:r>
              <a:rPr lang="en-GB" sz="1400" dirty="0"/>
              <a:t>Conduct Domestic Homicide Reviews (DHRs) as per the Domestic Violence, Crime and Victims Act, 2004, (Section 9).</a:t>
            </a:r>
          </a:p>
          <a:p>
            <a:r>
              <a:rPr lang="en-GB" sz="1400" dirty="0"/>
              <a:t>Prepare a partnership plan, setting out the CSP’s priorities annually and publish the summary of the partnership plan as per the Crime and Disorder (Formulation and Implementation of Strategy) Regulations, 2007.</a:t>
            </a:r>
          </a:p>
          <a:p>
            <a:r>
              <a:rPr lang="en-GB" sz="1400" dirty="0"/>
              <a:t>Carry out an annual strategic assessment assessing the extent to which the partnership plan for the previous year has been implemented and revise the partnership plan accordingly as per the Crime and Disorder (Formulation and Implementation of Strategy) Regulations, 2007.</a:t>
            </a:r>
          </a:p>
          <a:p>
            <a:pPr marL="0" indent="0">
              <a:buNone/>
            </a:pPr>
            <a:r>
              <a:rPr lang="en-GB" sz="1400" dirty="0"/>
              <a:t>Guidance can be found here </a:t>
            </a:r>
            <a:r>
              <a:rPr lang="en-GB" sz="1400" u="sng" dirty="0">
                <a:hlinkClick r:id="rId2"/>
              </a:rPr>
              <a:t>Community Safety Partnerships - GOV.UK</a:t>
            </a:r>
            <a:r>
              <a:rPr lang="en-GB" sz="1400" dirty="0"/>
              <a:t> that outlines he statutory duties and a range of best practice examples that can be reviewed. </a:t>
            </a:r>
          </a:p>
          <a:p>
            <a:pPr marL="0" indent="0">
              <a:buNone/>
            </a:pPr>
            <a:endParaRPr lang="en-GB" sz="2200" dirty="0"/>
          </a:p>
        </p:txBody>
      </p:sp>
      <p:sp>
        <p:nvSpPr>
          <p:cNvPr id="6" name="Action Button: Go Home 5" descr="Button to the content slide.">
            <a:hlinkClick r:id="rId3" action="ppaction://hlinksldjump" highlightClick="1"/>
            <a:extLst>
              <a:ext uri="{FF2B5EF4-FFF2-40B4-BE49-F238E27FC236}">
                <a16:creationId xmlns:a16="http://schemas.microsoft.com/office/drawing/2014/main" id="{85BA871B-6184-DAA7-82DF-641900D6686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70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F48D-30D2-0A93-9E69-3E8BA4C43ADA}"/>
              </a:ext>
            </a:extLst>
          </p:cNvPr>
          <p:cNvSpPr>
            <a:spLocks noGrp="1"/>
          </p:cNvSpPr>
          <p:nvPr>
            <p:ph type="title"/>
          </p:nvPr>
        </p:nvSpPr>
        <p:spPr>
          <a:xfrm>
            <a:off x="187522" y="113632"/>
            <a:ext cx="10088592" cy="1214438"/>
          </a:xfrm>
        </p:spPr>
        <p:txBody>
          <a:bodyPr/>
          <a:lstStyle/>
          <a:p>
            <a:r>
              <a:rPr lang="en-GB" sz="4000"/>
              <a:t>5. Comparison to year ending (YE) September 2024</a:t>
            </a:r>
          </a:p>
        </p:txBody>
      </p:sp>
      <p:sp>
        <p:nvSpPr>
          <p:cNvPr id="5" name="Arrow: Up 4">
            <a:extLst>
              <a:ext uri="{FF2B5EF4-FFF2-40B4-BE49-F238E27FC236}">
                <a16:creationId xmlns:a16="http://schemas.microsoft.com/office/drawing/2014/main" id="{197E5EC3-D4F6-2A21-8841-4BCB376E48E5}"/>
              </a:ext>
              <a:ext uri="{C183D7F6-B498-43B3-948B-1728B52AA6E4}">
                <adec:decorative xmlns:adec="http://schemas.microsoft.com/office/drawing/2017/decorative" val="1"/>
              </a:ext>
            </a:extLst>
          </p:cNvPr>
          <p:cNvSpPr/>
          <p:nvPr/>
        </p:nvSpPr>
        <p:spPr>
          <a:xfrm>
            <a:off x="111322" y="176045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23C1B618-E949-F07E-2B9F-9A0027F3351D}"/>
              </a:ext>
              <a:ext uri="{C183D7F6-B498-43B3-948B-1728B52AA6E4}">
                <adec:decorative xmlns:adec="http://schemas.microsoft.com/office/drawing/2017/decorative" val="1"/>
              </a:ext>
            </a:extLst>
          </p:cNvPr>
          <p:cNvSpPr/>
          <p:nvPr/>
        </p:nvSpPr>
        <p:spPr>
          <a:xfrm>
            <a:off x="1395880" y="4539167"/>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189CB0F-750C-6280-D889-CBA9F1500305}"/>
              </a:ext>
            </a:extLst>
          </p:cNvPr>
          <p:cNvSpPr txBox="1"/>
          <p:nvPr/>
        </p:nvSpPr>
        <p:spPr>
          <a:xfrm>
            <a:off x="484749" y="2729982"/>
            <a:ext cx="1935678"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dirty="0">
                <a:latin typeface="Arial" panose="020B0604020202020204" pitchFamily="34" charset="0"/>
                <a:cs typeface="Arial" panose="020B0604020202020204" pitchFamily="34" charset="0"/>
              </a:rPr>
              <a:t>Drug Offences</a:t>
            </a:r>
          </a:p>
          <a:p>
            <a:r>
              <a:rPr lang="en-GB" sz="1400" dirty="0">
                <a:latin typeface="Arial" panose="020B0604020202020204" pitchFamily="34" charset="0"/>
                <a:cs typeface="Arial" panose="020B0604020202020204" pitchFamily="34" charset="0"/>
              </a:rPr>
              <a:t>+21% (+73 offences)</a:t>
            </a:r>
          </a:p>
        </p:txBody>
      </p:sp>
      <p:sp>
        <p:nvSpPr>
          <p:cNvPr id="18" name="TextBox 17">
            <a:extLst>
              <a:ext uri="{FF2B5EF4-FFF2-40B4-BE49-F238E27FC236}">
                <a16:creationId xmlns:a16="http://schemas.microsoft.com/office/drawing/2014/main" id="{4C669AA7-2226-7348-C40B-16644AEA75B3}"/>
              </a:ext>
            </a:extLst>
          </p:cNvPr>
          <p:cNvSpPr txBox="1"/>
          <p:nvPr/>
        </p:nvSpPr>
        <p:spPr>
          <a:xfrm>
            <a:off x="1197428" y="5181600"/>
            <a:ext cx="1934839" cy="523220"/>
          </a:xfrm>
          <a:prstGeom prst="rect">
            <a:avLst/>
          </a:prstGeom>
          <a:solidFill>
            <a:schemeClr val="tx2">
              <a:lumMod val="10000"/>
              <a:lumOff val="90000"/>
            </a:schemeClr>
          </a:solidFill>
          <a:ln>
            <a:solidFill>
              <a:srgbClr val="FFC000"/>
            </a:solidFill>
          </a:ln>
        </p:spPr>
        <p:txBody>
          <a:bodyPr wrap="square" rtlCol="0">
            <a:spAutoFit/>
          </a:bodyPr>
          <a:lstStyle/>
          <a:p>
            <a:r>
              <a:rPr lang="en-GB" sz="1400" b="1">
                <a:latin typeface="Arial" panose="020B0604020202020204" pitchFamily="34" charset="0"/>
                <a:cs typeface="Arial" panose="020B0604020202020204" pitchFamily="34" charset="0"/>
              </a:rPr>
              <a:t>VAP</a:t>
            </a:r>
          </a:p>
          <a:p>
            <a:r>
              <a:rPr lang="en-GB" sz="1400">
                <a:latin typeface="Arial" panose="020B0604020202020204" pitchFamily="34" charset="0"/>
                <a:cs typeface="Arial" panose="020B0604020202020204" pitchFamily="34" charset="0"/>
              </a:rPr>
              <a:t>-3% (-127 offences)</a:t>
            </a:r>
          </a:p>
        </p:txBody>
      </p:sp>
      <p:sp>
        <p:nvSpPr>
          <p:cNvPr id="30" name="Arrow: Up 29">
            <a:extLst>
              <a:ext uri="{FF2B5EF4-FFF2-40B4-BE49-F238E27FC236}">
                <a16:creationId xmlns:a16="http://schemas.microsoft.com/office/drawing/2014/main" id="{D9D5D9D8-17AD-CE01-BF5F-225E9CAF71AB}"/>
              </a:ext>
              <a:ext uri="{C183D7F6-B498-43B3-948B-1728B52AA6E4}">
                <adec:decorative xmlns:adec="http://schemas.microsoft.com/office/drawing/2017/decorative" val="1"/>
              </a:ext>
            </a:extLst>
          </p:cNvPr>
          <p:cNvSpPr/>
          <p:nvPr/>
        </p:nvSpPr>
        <p:spPr>
          <a:xfrm>
            <a:off x="9543330" y="176045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43560CF9-8DBF-7E57-30A6-B9350452A27B}"/>
              </a:ext>
              <a:ext uri="{C183D7F6-B498-43B3-948B-1728B52AA6E4}">
                <adec:decorative xmlns:adec="http://schemas.microsoft.com/office/drawing/2017/decorative" val="1"/>
              </a:ext>
            </a:extLst>
          </p:cNvPr>
          <p:cNvSpPr/>
          <p:nvPr/>
        </p:nvSpPr>
        <p:spPr>
          <a:xfrm>
            <a:off x="6856929" y="1760457"/>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 31">
            <a:extLst>
              <a:ext uri="{FF2B5EF4-FFF2-40B4-BE49-F238E27FC236}">
                <a16:creationId xmlns:a16="http://schemas.microsoft.com/office/drawing/2014/main" id="{477303CA-D921-B700-365D-F26BDD38FE06}"/>
              </a:ext>
              <a:ext uri="{C183D7F6-B498-43B3-948B-1728B52AA6E4}">
                <adec:decorative xmlns:adec="http://schemas.microsoft.com/office/drawing/2017/decorative" val="1"/>
              </a:ext>
            </a:extLst>
          </p:cNvPr>
          <p:cNvSpPr/>
          <p:nvPr/>
        </p:nvSpPr>
        <p:spPr>
          <a:xfrm>
            <a:off x="4759837" y="1760457"/>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id="{6512C0D9-E680-2FE0-3099-462C17EC48E4}"/>
              </a:ext>
              <a:ext uri="{C183D7F6-B498-43B3-948B-1728B52AA6E4}">
                <adec:decorative xmlns:adec="http://schemas.microsoft.com/office/drawing/2017/decorative" val="1"/>
              </a:ext>
            </a:extLst>
          </p:cNvPr>
          <p:cNvSpPr/>
          <p:nvPr/>
        </p:nvSpPr>
        <p:spPr>
          <a:xfrm>
            <a:off x="2337937" y="176045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6368A99-1265-993E-3069-3AF264FE3656}"/>
              </a:ext>
            </a:extLst>
          </p:cNvPr>
          <p:cNvSpPr txBox="1"/>
          <p:nvPr/>
        </p:nvSpPr>
        <p:spPr>
          <a:xfrm>
            <a:off x="2704246" y="2729982"/>
            <a:ext cx="2055591"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ASB	</a:t>
            </a:r>
          </a:p>
          <a:p>
            <a:r>
              <a:rPr lang="en-GB" sz="1400">
                <a:latin typeface="Arial" panose="020B0604020202020204" pitchFamily="34" charset="0"/>
                <a:cs typeface="Arial" panose="020B0604020202020204" pitchFamily="34" charset="0"/>
              </a:rPr>
              <a:t>+16% (+366 incidents)</a:t>
            </a:r>
          </a:p>
        </p:txBody>
      </p:sp>
      <p:sp>
        <p:nvSpPr>
          <p:cNvPr id="14" name="TextBox 13">
            <a:extLst>
              <a:ext uri="{FF2B5EF4-FFF2-40B4-BE49-F238E27FC236}">
                <a16:creationId xmlns:a16="http://schemas.microsoft.com/office/drawing/2014/main" id="{4C047BC4-D5C5-7D12-4E7A-B1C943D3D468}"/>
              </a:ext>
            </a:extLst>
          </p:cNvPr>
          <p:cNvSpPr txBox="1"/>
          <p:nvPr/>
        </p:nvSpPr>
        <p:spPr>
          <a:xfrm>
            <a:off x="5193333" y="2729982"/>
            <a:ext cx="1805334"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Sexual Offences</a:t>
            </a:r>
          </a:p>
          <a:p>
            <a:r>
              <a:rPr lang="en-GB" sz="1400">
                <a:latin typeface="Arial" panose="020B0604020202020204" pitchFamily="34" charset="0"/>
                <a:cs typeface="Arial" panose="020B0604020202020204" pitchFamily="34" charset="0"/>
              </a:rPr>
              <a:t>+8% (+32 offences)</a:t>
            </a:r>
          </a:p>
        </p:txBody>
      </p:sp>
      <p:sp>
        <p:nvSpPr>
          <p:cNvPr id="27" name="TextBox 26">
            <a:extLst>
              <a:ext uri="{FF2B5EF4-FFF2-40B4-BE49-F238E27FC236}">
                <a16:creationId xmlns:a16="http://schemas.microsoft.com/office/drawing/2014/main" id="{F0C38192-C1B5-51C0-B32E-F3AEC4C02704}"/>
              </a:ext>
            </a:extLst>
          </p:cNvPr>
          <p:cNvSpPr txBox="1"/>
          <p:nvPr/>
        </p:nvSpPr>
        <p:spPr>
          <a:xfrm>
            <a:off x="7304248" y="2729982"/>
            <a:ext cx="2404062" cy="738664"/>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Domestic Abuse – Crimes and Non-Crimed Incidents</a:t>
            </a:r>
          </a:p>
          <a:p>
            <a:r>
              <a:rPr lang="en-GB" sz="1400">
                <a:latin typeface="Arial" panose="020B0604020202020204" pitchFamily="34" charset="0"/>
                <a:cs typeface="Arial" panose="020B0604020202020204" pitchFamily="34" charset="0"/>
              </a:rPr>
              <a:t>+13% (+328)</a:t>
            </a:r>
          </a:p>
        </p:txBody>
      </p:sp>
      <p:sp>
        <p:nvSpPr>
          <p:cNvPr id="29" name="TextBox 28">
            <a:extLst>
              <a:ext uri="{FF2B5EF4-FFF2-40B4-BE49-F238E27FC236}">
                <a16:creationId xmlns:a16="http://schemas.microsoft.com/office/drawing/2014/main" id="{CD8C0F59-0380-B6AF-465F-8C0C63597E00}"/>
              </a:ext>
            </a:extLst>
          </p:cNvPr>
          <p:cNvSpPr txBox="1"/>
          <p:nvPr/>
        </p:nvSpPr>
        <p:spPr>
          <a:xfrm>
            <a:off x="10013891" y="2729982"/>
            <a:ext cx="1805334"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Deliberate Fires</a:t>
            </a:r>
          </a:p>
          <a:p>
            <a:r>
              <a:rPr lang="en-GB" sz="1400">
                <a:latin typeface="Arial" panose="020B0604020202020204" pitchFamily="34" charset="0"/>
                <a:cs typeface="Arial" panose="020B0604020202020204" pitchFamily="34" charset="0"/>
              </a:rPr>
              <a:t>+</a:t>
            </a:r>
            <a:r>
              <a:rPr lang="en-GB" sz="1400">
                <a:cs typeface="Arial" panose="020B0604020202020204" pitchFamily="34" charset="0"/>
              </a:rPr>
              <a:t>16</a:t>
            </a:r>
            <a:r>
              <a:rPr lang="en-GB" sz="1400">
                <a:latin typeface="Arial" panose="020B0604020202020204" pitchFamily="34" charset="0"/>
                <a:cs typeface="Arial" panose="020B0604020202020204" pitchFamily="34" charset="0"/>
              </a:rPr>
              <a:t>% (+</a:t>
            </a:r>
            <a:r>
              <a:rPr lang="en-GB" sz="1400">
                <a:cs typeface="Arial" panose="020B0604020202020204" pitchFamily="34" charset="0"/>
              </a:rPr>
              <a:t>7</a:t>
            </a:r>
            <a:r>
              <a:rPr lang="en-GB" sz="1400">
                <a:latin typeface="Arial" panose="020B0604020202020204" pitchFamily="34" charset="0"/>
                <a:cs typeface="Arial" panose="020B0604020202020204" pitchFamily="34" charset="0"/>
              </a:rPr>
              <a:t> offences)</a:t>
            </a:r>
          </a:p>
        </p:txBody>
      </p:sp>
      <p:sp>
        <p:nvSpPr>
          <p:cNvPr id="7" name="Action Button: Go Home 6" descr="Button to the content slide.">
            <a:hlinkClick r:id="rId3" action="ppaction://hlinksldjump" highlightClick="1"/>
            <a:extLst>
              <a:ext uri="{FF2B5EF4-FFF2-40B4-BE49-F238E27FC236}">
                <a16:creationId xmlns:a16="http://schemas.microsoft.com/office/drawing/2014/main" id="{7BA874CC-FFE7-B0EB-B412-8D6DC3B9001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7108299"/>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2c5561e-d5a1-4761-9d3e-caffcd84e59f" xsi:nil="true"/>
    <lcf76f155ced4ddcb4097134ff3c332f xmlns="38160366-bcfb-49fe-ae5b-ebd90b6ce091">
      <Terms xmlns="http://schemas.microsoft.com/office/infopath/2007/PartnerControls"/>
    </lcf76f155ced4ddcb4097134ff3c332f>
    <TestExpiryDate xmlns="38160366-bcfb-49fe-ae5b-ebd90b6ce091" xsi:nil="true"/>
    <Email_x0020_Address xmlns="38160366-bcfb-49fe-ae5b-ebd90b6ce091" xsi:nil="true"/>
    <Unique_x0020_Area_x0020_ID xmlns="38160366-bcfb-49fe-ae5b-ebd90b6ce091" xsi:nil="true"/>
    <Company_x0020_Name xmlns="38160366-bcfb-49fe-ae5b-ebd90b6ce091" xsi:nil="true"/>
    <Officercomments xmlns="38160366-bcfb-49fe-ae5b-ebd90b6ce0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23" ma:contentTypeDescription="Create a new document." ma:contentTypeScope="" ma:versionID="ce161b2754a3e75beeafff718254b100">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ec827c578696666a4d4315321b3a6075"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element ref="ns2:Unique_x0020_Area_x0020_ID" minOccurs="0"/>
                <xsd:element ref="ns2:Email_x0020_Address" minOccurs="0"/>
                <xsd:element ref="ns2:Company_x0020_Name" minOccurs="0"/>
                <xsd:element ref="ns2:Officer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Unique_x0020_Area_x0020_ID" ma:index="25" nillable="true" ma:displayName="Unique Area ID" ma:internalName="Unique_x0020_Area_x0020_ID">
      <xsd:simpleType>
        <xsd:restriction base="dms:Text"/>
      </xsd:simpleType>
    </xsd:element>
    <xsd:element name="Email_x0020_Address" ma:index="26" nillable="true" ma:displayName="Email Address" ma:internalName="Email_x0020_Address">
      <xsd:simpleType>
        <xsd:restriction base="dms:Text">
          <xsd:maxLength value="255"/>
        </xsd:restriction>
      </xsd:simpleType>
    </xsd:element>
    <xsd:element name="Company_x0020_Name" ma:index="27" nillable="true" ma:displayName="Company Name" ma:internalName="Company_x0020_Name">
      <xsd:simpleType>
        <xsd:restriction base="dms:Text"/>
      </xsd:simpleType>
    </xsd:element>
    <xsd:element name="Officercomments" ma:index="28" nillable="true" ma:displayName="Officer comments" ma:format="Dropdown" ma:internalName="Officer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8B9E3-5673-4F8D-8223-DE3C1FDEF93D}">
  <ds:schemaRefs>
    <ds:schemaRef ds:uri="http://schemas.openxmlformats.org/package/2006/metadata/core-properties"/>
    <ds:schemaRef ds:uri="http://schemas.microsoft.com/office/2006/metadata/properties"/>
    <ds:schemaRef ds:uri="http://purl.org/dc/elements/1.1/"/>
    <ds:schemaRef ds:uri="d2c5561e-d5a1-4761-9d3e-caffcd84e59f"/>
    <ds:schemaRef ds:uri="http://purl.org/dc/dcmitype/"/>
    <ds:schemaRef ds:uri="http://schemas.microsoft.com/office/2006/documentManagement/types"/>
    <ds:schemaRef ds:uri="http://www.w3.org/XML/1998/namespace"/>
    <ds:schemaRef ds:uri="38160366-bcfb-49fe-ae5b-ebd90b6ce09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4096BEB-332F-4D94-A2AE-F77326861BF0}">
  <ds:schemaRefs>
    <ds:schemaRef ds:uri="http://schemas.microsoft.com/sharepoint/v3/contenttype/forms"/>
  </ds:schemaRefs>
</ds:datastoreItem>
</file>

<file path=customXml/itemProps3.xml><?xml version="1.0" encoding="utf-8"?>
<ds:datastoreItem xmlns:ds="http://schemas.openxmlformats.org/officeDocument/2006/customXml" ds:itemID="{37A08B97-2909-409C-BF4F-453196744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60366-bcfb-49fe-ae5b-ebd90b6ce091"/>
    <ds:schemaRef ds:uri="d2c5561e-d5a1-4761-9d3e-caffcd84e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CCC Powerpoint Theme</Template>
  <TotalTime>3611</TotalTime>
  <Words>13380</Words>
  <Application>Microsoft Office PowerPoint</Application>
  <PresentationFormat>Widescreen</PresentationFormat>
  <Paragraphs>1202</Paragraphs>
  <Slides>67</Slides>
  <Notes>33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CCC Powerpoint Theme</vt:lpstr>
      <vt:lpstr>Cambridge City Strategic Assessment</vt:lpstr>
      <vt:lpstr>Contents</vt:lpstr>
      <vt:lpstr>Contents</vt:lpstr>
      <vt:lpstr>1. Purpose</vt:lpstr>
      <vt:lpstr>2. Executive Summary</vt:lpstr>
      <vt:lpstr>2. Executive Summary</vt:lpstr>
      <vt:lpstr>3. CSP Priorities</vt:lpstr>
      <vt:lpstr>4. Statutory Duties</vt:lpstr>
      <vt:lpstr>5. Comparison to year ending (YE) September 2024</vt:lpstr>
      <vt:lpstr>5. Comparison to year ending (YE) September 2024</vt:lpstr>
      <vt:lpstr>6. Introduction</vt:lpstr>
      <vt:lpstr>6. Introduction</vt:lpstr>
      <vt:lpstr>7.1 Crime Overview</vt:lpstr>
      <vt:lpstr>7.2 Commercial Loss</vt:lpstr>
      <vt:lpstr>7.3 Shoplifting</vt:lpstr>
      <vt:lpstr>7.3 Shoplifting</vt:lpstr>
      <vt:lpstr>7.4 Violence Against the Person (VAP)</vt:lpstr>
      <vt:lpstr>7.4 Violence Against the Person (VAP)</vt:lpstr>
      <vt:lpstr>7.4 VAP - Possession of Weapons and Knife Crime</vt:lpstr>
      <vt:lpstr>7.5 Sexual Offences</vt:lpstr>
      <vt:lpstr>7.5 Sexual Offences</vt:lpstr>
      <vt:lpstr>7.5 Sexual Offences</vt:lpstr>
      <vt:lpstr>7.5 Sexual Offences - What are the CSP doing about Sexual Offences?</vt:lpstr>
      <vt:lpstr>7.6 Domestic Abuse</vt:lpstr>
      <vt:lpstr>7.6 Domestic Abuse</vt:lpstr>
      <vt:lpstr>7.6 Domestic Abuse</vt:lpstr>
      <vt:lpstr>7.6 Domestic Abuse</vt:lpstr>
      <vt:lpstr>7.6 Domestic Abuse - Domestic Abuse Related Death Reviews (DARDRs)</vt:lpstr>
      <vt:lpstr>7.6 Domestic Abuse - What are the CSP doing about Domestic Abuse?</vt:lpstr>
      <vt:lpstr>7.7 Modern Slavery</vt:lpstr>
      <vt:lpstr>7.7 Modern Slavery</vt:lpstr>
      <vt:lpstr>7.7 Modern Slavery</vt:lpstr>
      <vt:lpstr>7.8 County Lines</vt:lpstr>
      <vt:lpstr>7.9 Child Sexual Exploitation (CSE)</vt:lpstr>
      <vt:lpstr>7.10 Drug Offences</vt:lpstr>
      <vt:lpstr>7.10 Drug Offences</vt:lpstr>
      <vt:lpstr>7.10 Drug Offences - Trafficking of Drug Offences</vt:lpstr>
      <vt:lpstr>7.11 Anti-Social Behaviour (ASB)</vt:lpstr>
      <vt:lpstr>7.11 Anti-Social Behaviour (ASB)</vt:lpstr>
      <vt:lpstr>7.11 ASB - Youth-related Anti-Social Behaviour (ASB) </vt:lpstr>
      <vt:lpstr>7.11 ASB - Youth-related Anti-Social Behaviour (ASB) </vt:lpstr>
      <vt:lpstr>7.11 ASB - ASB Case Study 1  Partnership Working – Interim Injunction Granted to Protect Residents at mixed tenure block of flats </vt:lpstr>
      <vt:lpstr>7.11 ASB - ASB Case Study 2  The Role of the Public Safety Officer in Tackling Street-Based Anti-Social Behaviour </vt:lpstr>
      <vt:lpstr>7.11 ASB - What are the CSP doing about ASB?</vt:lpstr>
      <vt:lpstr>7.12 Deliberate Fires</vt:lpstr>
      <vt:lpstr>7.12 Deliberate Fires</vt:lpstr>
      <vt:lpstr>7.13 Probation</vt:lpstr>
      <vt:lpstr>7.13 Probation</vt:lpstr>
      <vt:lpstr>7.14 Youth Justice Service (YJS)</vt:lpstr>
      <vt:lpstr>7.14 Youth Justice Service</vt:lpstr>
      <vt:lpstr>7.14 Youth Justice Service</vt:lpstr>
      <vt:lpstr>7.15 Offence types that saw no notable change or have decreased in the last year</vt:lpstr>
      <vt:lpstr>7.15 Offence types that saw no notable change or have decreased in the last year</vt:lpstr>
      <vt:lpstr>7.16 Geographic Analysis</vt:lpstr>
      <vt:lpstr>8. Appendix – CSP OPCC Activity review</vt:lpstr>
      <vt:lpstr>8. Appendix – CSP OPCC Activity review</vt:lpstr>
      <vt:lpstr>8. Appendix – CSP OPCC Activity review</vt:lpstr>
      <vt:lpstr>8. Appendix – CSP OPCC Activity review</vt:lpstr>
      <vt:lpstr>8. Appendix – CSP OPCC Activity review</vt:lpstr>
      <vt:lpstr>8. Appendix – CSP OPCC Activity review</vt:lpstr>
      <vt:lpstr>8. Appendix – CSP OPCC Activity review</vt:lpstr>
      <vt:lpstr>8. Appendix – CSP OPCC Activity review</vt:lpstr>
      <vt:lpstr>8. Appendix – CSP OPCC Activity review</vt:lpstr>
      <vt:lpstr>8. Appendix – CSP OPCC Activity review</vt:lpstr>
      <vt:lpstr>8. Appendix – CSP OPCC Activity review</vt:lpstr>
      <vt:lpstr>8. Appendix – CSP OPCC Activity review</vt:lpstr>
      <vt:lpstr>9. Relevant Links</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Miles;Michael.Yates@cambridgeshire.gov.uk;Leigh.Roberts@cambridgeshire.gov.uk;Uche.Ezekwueme@cambridgeshire.gov.uk</dc:creator>
  <cp:lastModifiedBy>Michael Yates</cp:lastModifiedBy>
  <cp:revision>12</cp:revision>
  <dcterms:created xsi:type="dcterms:W3CDTF">2025-11-06T12:38:18Z</dcterms:created>
  <dcterms:modified xsi:type="dcterms:W3CDTF">2026-05-28T14:36:45Z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