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4"/>
  </p:notesMasterIdLst>
  <p:sldIdLst>
    <p:sldId id="269" r:id="rId5"/>
    <p:sldId id="258" r:id="rId6"/>
    <p:sldId id="263" r:id="rId7"/>
    <p:sldId id="303" r:id="rId8"/>
    <p:sldId id="304" r:id="rId9"/>
    <p:sldId id="305" r:id="rId10"/>
    <p:sldId id="268" r:id="rId11"/>
    <p:sldId id="261" r:id="rId12"/>
    <p:sldId id="276" r:id="rId13"/>
    <p:sldId id="275" r:id="rId14"/>
    <p:sldId id="279" r:id="rId15"/>
    <p:sldId id="274" r:id="rId16"/>
    <p:sldId id="285" r:id="rId17"/>
    <p:sldId id="278" r:id="rId18"/>
    <p:sldId id="270" r:id="rId19"/>
    <p:sldId id="290" r:id="rId20"/>
    <p:sldId id="288" r:id="rId21"/>
    <p:sldId id="296" r:id="rId22"/>
    <p:sldId id="297" r:id="rId23"/>
    <p:sldId id="260" r:id="rId24"/>
    <p:sldId id="277" r:id="rId25"/>
    <p:sldId id="298" r:id="rId26"/>
    <p:sldId id="280" r:id="rId27"/>
    <p:sldId id="286" r:id="rId28"/>
    <p:sldId id="281" r:id="rId29"/>
    <p:sldId id="299" r:id="rId30"/>
    <p:sldId id="302" r:id="rId31"/>
    <p:sldId id="301" r:id="rId32"/>
    <p:sldId id="300"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7AA852-6583-DF3E-AF12-7C3DA176FF17}" name="Uche Ezekwueme" initials="UE" userId="S::Uche.Ezekwueme@cambridgeshire.gov.uk::0656431d-534f-40c9-bbbe-f71a8128eefc" providerId="AD"/>
  <p188:author id="{CE8BBED0-B0E7-E1F8-42C9-10A35FC77154}" name="Michael Yates" initials="MY" userId="S::michael.yates@cambridgeshire.gov.uk::06a0a663-53fd-4d24-9a36-524d3b59d61e" providerId="AD"/>
  <p188:author id="{FC3093FC-FAE4-6800-D6F8-27F1809C8328}" name="Alexandra Miles" initials="AM" userId="S::Alexandra.Miles@cambridgeshire.gov.uk::ab94794a-6e9f-4704-9f25-6cda48cdfd9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5B99D-BDA6-44E6-9FFB-74BB83946BF7}" v="32" dt="2026-03-17T12:38:45.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Miles" userId="ab94794a-6e9f-4704-9f25-6cda48cdfd9d" providerId="ADAL" clId="{993CC15D-CB8A-409C-A2B5-A7AAB23EF295}"/>
    <pc:docChg chg="custSel addSld delSld modSld sldOrd">
      <pc:chgData name="Alexandra Miles" userId="ab94794a-6e9f-4704-9f25-6cda48cdfd9d" providerId="ADAL" clId="{993CC15D-CB8A-409C-A2B5-A7AAB23EF295}" dt="2026-03-18T07:54:24.316" v="786" actId="20577"/>
      <pc:docMkLst>
        <pc:docMk/>
      </pc:docMkLst>
      <pc:sldChg chg="modSp mod">
        <pc:chgData name="Alexandra Miles" userId="ab94794a-6e9f-4704-9f25-6cda48cdfd9d" providerId="ADAL" clId="{993CC15D-CB8A-409C-A2B5-A7AAB23EF295}" dt="2026-03-17T12:35:40.975" v="465" actId="20577"/>
        <pc:sldMkLst>
          <pc:docMk/>
          <pc:sldMk cId="410884104" sldId="261"/>
        </pc:sldMkLst>
        <pc:spChg chg="mod">
          <ac:chgData name="Alexandra Miles" userId="ab94794a-6e9f-4704-9f25-6cda48cdfd9d" providerId="ADAL" clId="{993CC15D-CB8A-409C-A2B5-A7AAB23EF295}" dt="2026-03-17T12:35:40.975" v="465" actId="20577"/>
          <ac:spMkLst>
            <pc:docMk/>
            <pc:sldMk cId="410884104" sldId="261"/>
            <ac:spMk id="5" creationId="{D310BAD4-3EAC-3CA4-59E8-CCBDA4910F29}"/>
          </ac:spMkLst>
        </pc:spChg>
      </pc:sldChg>
      <pc:sldChg chg="modSp mod">
        <pc:chgData name="Alexandra Miles" userId="ab94794a-6e9f-4704-9f25-6cda48cdfd9d" providerId="ADAL" clId="{993CC15D-CB8A-409C-A2B5-A7AAB23EF295}" dt="2026-03-16T15:18:47.637" v="443" actId="5793"/>
        <pc:sldMkLst>
          <pc:docMk/>
          <pc:sldMk cId="202372244" sldId="263"/>
        </pc:sldMkLst>
        <pc:spChg chg="mod">
          <ac:chgData name="Alexandra Miles" userId="ab94794a-6e9f-4704-9f25-6cda48cdfd9d" providerId="ADAL" clId="{993CC15D-CB8A-409C-A2B5-A7AAB23EF295}" dt="2026-03-16T15:18:47.637" v="443" actId="5793"/>
          <ac:spMkLst>
            <pc:docMk/>
            <pc:sldMk cId="202372244" sldId="263"/>
            <ac:spMk id="2" creationId="{D5D6EA36-0BD5-B125-2464-D8B6E26C6FDD}"/>
          </ac:spMkLst>
        </pc:spChg>
      </pc:sldChg>
      <pc:sldChg chg="addSp delSp modSp mod">
        <pc:chgData name="Alexandra Miles" userId="ab94794a-6e9f-4704-9f25-6cda48cdfd9d" providerId="ADAL" clId="{993CC15D-CB8A-409C-A2B5-A7AAB23EF295}" dt="2026-03-17T12:38:17.938" v="577"/>
        <pc:sldMkLst>
          <pc:docMk/>
          <pc:sldMk cId="3205631400" sldId="268"/>
        </pc:sldMkLst>
        <pc:spChg chg="add mod">
          <ac:chgData name="Alexandra Miles" userId="ab94794a-6e9f-4704-9f25-6cda48cdfd9d" providerId="ADAL" clId="{993CC15D-CB8A-409C-A2B5-A7AAB23EF295}" dt="2026-03-17T12:38:17.938" v="577"/>
          <ac:spMkLst>
            <pc:docMk/>
            <pc:sldMk cId="3205631400" sldId="268"/>
            <ac:spMk id="6" creationId="{3B20C035-6782-DEF2-5131-AD92BA0B3550}"/>
          </ac:spMkLst>
        </pc:spChg>
      </pc:sldChg>
      <pc:sldChg chg="addSp delSp modSp mod">
        <pc:chgData name="Alexandra Miles" userId="ab94794a-6e9f-4704-9f25-6cda48cdfd9d" providerId="ADAL" clId="{993CC15D-CB8A-409C-A2B5-A7AAB23EF295}" dt="2026-03-17T12:39:25.807" v="604" actId="20577"/>
        <pc:sldMkLst>
          <pc:docMk/>
          <pc:sldMk cId="3951484599" sldId="269"/>
        </pc:sldMkLst>
        <pc:spChg chg="add mod">
          <ac:chgData name="Alexandra Miles" userId="ab94794a-6e9f-4704-9f25-6cda48cdfd9d" providerId="ADAL" clId="{993CC15D-CB8A-409C-A2B5-A7AAB23EF295}" dt="2026-03-16T15:18:25.574" v="441" actId="20577"/>
          <ac:spMkLst>
            <pc:docMk/>
            <pc:sldMk cId="3951484599" sldId="269"/>
            <ac:spMk id="2" creationId="{35F1F204-D298-5F30-BF8C-A6FB1DFEE8BA}"/>
          </ac:spMkLst>
        </pc:spChg>
        <pc:spChg chg="mod">
          <ac:chgData name="Alexandra Miles" userId="ab94794a-6e9f-4704-9f25-6cda48cdfd9d" providerId="ADAL" clId="{993CC15D-CB8A-409C-A2B5-A7AAB23EF295}" dt="2026-03-17T12:39:25.807" v="604" actId="20577"/>
          <ac:spMkLst>
            <pc:docMk/>
            <pc:sldMk cId="3951484599" sldId="269"/>
            <ac:spMk id="14" creationId="{83AC6443-FDAF-FCDE-811D-318D32B89B08}"/>
          </ac:spMkLst>
        </pc:spChg>
      </pc:sldChg>
      <pc:sldChg chg="modSp mod">
        <pc:chgData name="Alexandra Miles" userId="ab94794a-6e9f-4704-9f25-6cda48cdfd9d" providerId="ADAL" clId="{993CC15D-CB8A-409C-A2B5-A7AAB23EF295}" dt="2026-03-17T12:38:52.482" v="600" actId="20577"/>
        <pc:sldMkLst>
          <pc:docMk/>
          <pc:sldMk cId="2774042528" sldId="274"/>
        </pc:sldMkLst>
        <pc:spChg chg="mod">
          <ac:chgData name="Alexandra Miles" userId="ab94794a-6e9f-4704-9f25-6cda48cdfd9d" providerId="ADAL" clId="{993CC15D-CB8A-409C-A2B5-A7AAB23EF295}" dt="2026-03-17T12:38:52.482" v="600" actId="20577"/>
          <ac:spMkLst>
            <pc:docMk/>
            <pc:sldMk cId="2774042528" sldId="274"/>
            <ac:spMk id="9" creationId="{08B17A51-592A-DE77-CB4A-913F49C64374}"/>
          </ac:spMkLst>
        </pc:spChg>
      </pc:sldChg>
      <pc:sldChg chg="modSp mod">
        <pc:chgData name="Alexandra Miles" userId="ab94794a-6e9f-4704-9f25-6cda48cdfd9d" providerId="ADAL" clId="{993CC15D-CB8A-409C-A2B5-A7AAB23EF295}" dt="2026-03-17T12:35:47.263" v="467" actId="20577"/>
        <pc:sldMkLst>
          <pc:docMk/>
          <pc:sldMk cId="3332062973" sldId="276"/>
        </pc:sldMkLst>
        <pc:spChg chg="mod">
          <ac:chgData name="Alexandra Miles" userId="ab94794a-6e9f-4704-9f25-6cda48cdfd9d" providerId="ADAL" clId="{993CC15D-CB8A-409C-A2B5-A7AAB23EF295}" dt="2026-03-17T12:35:45.280" v="466" actId="20577"/>
          <ac:spMkLst>
            <pc:docMk/>
            <pc:sldMk cId="3332062973" sldId="276"/>
            <ac:spMk id="2" creationId="{CF6004F6-D575-6A82-A99C-F60BC754CE97}"/>
          </ac:spMkLst>
        </pc:spChg>
        <pc:spChg chg="mod">
          <ac:chgData name="Alexandra Miles" userId="ab94794a-6e9f-4704-9f25-6cda48cdfd9d" providerId="ADAL" clId="{993CC15D-CB8A-409C-A2B5-A7AAB23EF295}" dt="2026-03-17T12:35:47.263" v="467" actId="20577"/>
          <ac:spMkLst>
            <pc:docMk/>
            <pc:sldMk cId="3332062973" sldId="276"/>
            <ac:spMk id="7" creationId="{F5E51FBF-4E6F-1AFC-72C2-723ED7DEB1A1}"/>
          </ac:spMkLst>
        </pc:spChg>
      </pc:sldChg>
      <pc:sldChg chg="modSp mod">
        <pc:chgData name="Alexandra Miles" userId="ab94794a-6e9f-4704-9f25-6cda48cdfd9d" providerId="ADAL" clId="{993CC15D-CB8A-409C-A2B5-A7AAB23EF295}" dt="2026-03-17T12:37:04.581" v="482" actId="20577"/>
        <pc:sldMkLst>
          <pc:docMk/>
          <pc:sldMk cId="1579721413" sldId="277"/>
        </pc:sldMkLst>
        <pc:spChg chg="mod">
          <ac:chgData name="Alexandra Miles" userId="ab94794a-6e9f-4704-9f25-6cda48cdfd9d" providerId="ADAL" clId="{993CC15D-CB8A-409C-A2B5-A7AAB23EF295}" dt="2026-03-17T12:37:02.786" v="481" actId="20577"/>
          <ac:spMkLst>
            <pc:docMk/>
            <pc:sldMk cId="1579721413" sldId="277"/>
            <ac:spMk id="5" creationId="{C1C8BC35-8A16-AE5A-0146-371C4AFF3F46}"/>
          </ac:spMkLst>
        </pc:spChg>
        <pc:spChg chg="mod">
          <ac:chgData name="Alexandra Miles" userId="ab94794a-6e9f-4704-9f25-6cda48cdfd9d" providerId="ADAL" clId="{993CC15D-CB8A-409C-A2B5-A7AAB23EF295}" dt="2026-03-17T12:37:04.581" v="482" actId="20577"/>
          <ac:spMkLst>
            <pc:docMk/>
            <pc:sldMk cId="1579721413" sldId="277"/>
            <ac:spMk id="6" creationId="{03830218-6943-8910-F4E6-B4D0ED838626}"/>
          </ac:spMkLst>
        </pc:spChg>
      </pc:sldChg>
      <pc:sldChg chg="modSp mod">
        <pc:chgData name="Alexandra Miles" userId="ab94794a-6e9f-4704-9f25-6cda48cdfd9d" providerId="ADAL" clId="{993CC15D-CB8A-409C-A2B5-A7AAB23EF295}" dt="2026-03-17T12:36:49.609" v="476" actId="20577"/>
        <pc:sldMkLst>
          <pc:docMk/>
          <pc:sldMk cId="508968304" sldId="278"/>
        </pc:sldMkLst>
        <pc:spChg chg="mod">
          <ac:chgData name="Alexandra Miles" userId="ab94794a-6e9f-4704-9f25-6cda48cdfd9d" providerId="ADAL" clId="{993CC15D-CB8A-409C-A2B5-A7AAB23EF295}" dt="2026-03-17T12:36:46.200" v="475" actId="20577"/>
          <ac:spMkLst>
            <pc:docMk/>
            <pc:sldMk cId="508968304" sldId="278"/>
            <ac:spMk id="3" creationId="{93DAF2CF-9C32-CF1F-4694-277E0C7DF246}"/>
          </ac:spMkLst>
        </pc:spChg>
        <pc:spChg chg="mod">
          <ac:chgData name="Alexandra Miles" userId="ab94794a-6e9f-4704-9f25-6cda48cdfd9d" providerId="ADAL" clId="{993CC15D-CB8A-409C-A2B5-A7AAB23EF295}" dt="2026-03-17T12:36:49.609" v="476" actId="20577"/>
          <ac:spMkLst>
            <pc:docMk/>
            <pc:sldMk cId="508968304" sldId="278"/>
            <ac:spMk id="9" creationId="{C4CD5D0B-AC4C-97F1-E28C-7C0FF3F4B310}"/>
          </ac:spMkLst>
        </pc:spChg>
      </pc:sldChg>
      <pc:sldChg chg="modSp mod">
        <pc:chgData name="Alexandra Miles" userId="ab94794a-6e9f-4704-9f25-6cda48cdfd9d" providerId="ADAL" clId="{993CC15D-CB8A-409C-A2B5-A7AAB23EF295}" dt="2026-03-17T12:37:17.492" v="485" actId="20577"/>
        <pc:sldMkLst>
          <pc:docMk/>
          <pc:sldMk cId="2415027379" sldId="281"/>
        </pc:sldMkLst>
        <pc:spChg chg="mod">
          <ac:chgData name="Alexandra Miles" userId="ab94794a-6e9f-4704-9f25-6cda48cdfd9d" providerId="ADAL" clId="{993CC15D-CB8A-409C-A2B5-A7AAB23EF295}" dt="2026-03-17T12:37:17.492" v="485" actId="20577"/>
          <ac:spMkLst>
            <pc:docMk/>
            <pc:sldMk cId="2415027379" sldId="281"/>
            <ac:spMk id="2" creationId="{765AFB03-3181-EFED-709A-DB273B0F3C0E}"/>
          </ac:spMkLst>
        </pc:spChg>
      </pc:sldChg>
      <pc:sldChg chg="del">
        <pc:chgData name="Alexandra Miles" userId="ab94794a-6e9f-4704-9f25-6cda48cdfd9d" providerId="ADAL" clId="{993CC15D-CB8A-409C-A2B5-A7AAB23EF295}" dt="2026-03-17T12:36:58.933" v="478" actId="2696"/>
        <pc:sldMkLst>
          <pc:docMk/>
          <pc:sldMk cId="760671629" sldId="284"/>
        </pc:sldMkLst>
      </pc:sldChg>
      <pc:sldChg chg="addSp modSp mod">
        <pc:chgData name="Alexandra Miles" userId="ab94794a-6e9f-4704-9f25-6cda48cdfd9d" providerId="ADAL" clId="{993CC15D-CB8A-409C-A2B5-A7AAB23EF295}" dt="2026-03-17T12:36:18.813" v="474" actId="1076"/>
        <pc:sldMkLst>
          <pc:docMk/>
          <pc:sldMk cId="1973809558" sldId="285"/>
        </pc:sldMkLst>
        <pc:spChg chg="add mod">
          <ac:chgData name="Alexandra Miles" userId="ab94794a-6e9f-4704-9f25-6cda48cdfd9d" providerId="ADAL" clId="{993CC15D-CB8A-409C-A2B5-A7AAB23EF295}" dt="2026-03-17T12:36:18.813" v="474" actId="1076"/>
          <ac:spMkLst>
            <pc:docMk/>
            <pc:sldMk cId="1973809558" sldId="285"/>
            <ac:spMk id="2" creationId="{93A59F80-B50C-C152-3DF9-F9301A055A2D}"/>
          </ac:spMkLst>
        </pc:spChg>
        <pc:spChg chg="mod">
          <ac:chgData name="Alexandra Miles" userId="ab94794a-6e9f-4704-9f25-6cda48cdfd9d" providerId="ADAL" clId="{993CC15D-CB8A-409C-A2B5-A7AAB23EF295}" dt="2026-03-17T12:35:58.880" v="468" actId="20577"/>
          <ac:spMkLst>
            <pc:docMk/>
            <pc:sldMk cId="1973809558" sldId="285"/>
            <ac:spMk id="3" creationId="{93B2D0C7-13A4-96F4-BC38-67F2ACFE7E3A}"/>
          </ac:spMkLst>
        </pc:spChg>
        <pc:spChg chg="mod">
          <ac:chgData name="Alexandra Miles" userId="ab94794a-6e9f-4704-9f25-6cda48cdfd9d" providerId="ADAL" clId="{993CC15D-CB8A-409C-A2B5-A7AAB23EF295}" dt="2026-03-16T15:19:14.587" v="447" actId="27636"/>
          <ac:spMkLst>
            <pc:docMk/>
            <pc:sldMk cId="1973809558" sldId="285"/>
            <ac:spMk id="4" creationId="{CAC000FB-C0B3-A91E-DC0B-C02BFB3DA16B}"/>
          </ac:spMkLst>
        </pc:spChg>
      </pc:sldChg>
      <pc:sldChg chg="modSp mod">
        <pc:chgData name="Alexandra Miles" userId="ab94794a-6e9f-4704-9f25-6cda48cdfd9d" providerId="ADAL" clId="{993CC15D-CB8A-409C-A2B5-A7AAB23EF295}" dt="2026-03-17T12:37:14.043" v="484" actId="20577"/>
        <pc:sldMkLst>
          <pc:docMk/>
          <pc:sldMk cId="737844227" sldId="286"/>
        </pc:sldMkLst>
        <pc:spChg chg="mod">
          <ac:chgData name="Alexandra Miles" userId="ab94794a-6e9f-4704-9f25-6cda48cdfd9d" providerId="ADAL" clId="{993CC15D-CB8A-409C-A2B5-A7AAB23EF295}" dt="2026-03-17T12:37:14.043" v="484" actId="20577"/>
          <ac:spMkLst>
            <pc:docMk/>
            <pc:sldMk cId="737844227" sldId="286"/>
            <ac:spMk id="3" creationId="{1E0EE6FA-6D4C-6446-519D-178D436EDAAA}"/>
          </ac:spMkLst>
        </pc:spChg>
      </pc:sldChg>
      <pc:sldChg chg="addSp delSp modSp mod ord">
        <pc:chgData name="Alexandra Miles" userId="ab94794a-6e9f-4704-9f25-6cda48cdfd9d" providerId="ADAL" clId="{993CC15D-CB8A-409C-A2B5-A7AAB23EF295}" dt="2026-03-17T12:36:12.717" v="472" actId="478"/>
        <pc:sldMkLst>
          <pc:docMk/>
          <pc:sldMk cId="1222092412" sldId="290"/>
        </pc:sldMkLst>
        <pc:spChg chg="mod">
          <ac:chgData name="Alexandra Miles" userId="ab94794a-6e9f-4704-9f25-6cda48cdfd9d" providerId="ADAL" clId="{993CC15D-CB8A-409C-A2B5-A7AAB23EF295}" dt="2026-03-04T16:55:13.692" v="38" actId="14100"/>
          <ac:spMkLst>
            <pc:docMk/>
            <pc:sldMk cId="1222092412" sldId="290"/>
            <ac:spMk id="2" creationId="{5D19A9ED-C98C-E6A0-46D7-F0AEDAF099D6}"/>
          </ac:spMkLst>
        </pc:spChg>
        <pc:spChg chg="mod">
          <ac:chgData name="Alexandra Miles" userId="ab94794a-6e9f-4704-9f25-6cda48cdfd9d" providerId="ADAL" clId="{993CC15D-CB8A-409C-A2B5-A7AAB23EF295}" dt="2026-03-04T16:55:10.011" v="37" actId="14100"/>
          <ac:spMkLst>
            <pc:docMk/>
            <pc:sldMk cId="1222092412" sldId="290"/>
            <ac:spMk id="9" creationId="{9345A35F-B0AC-AC34-AC89-ECD7A5AAEB65}"/>
          </ac:spMkLst>
        </pc:spChg>
        <pc:graphicFrameChg chg="add del modGraphic">
          <ac:chgData name="Alexandra Miles" userId="ab94794a-6e9f-4704-9f25-6cda48cdfd9d" providerId="ADAL" clId="{993CC15D-CB8A-409C-A2B5-A7AAB23EF295}" dt="2026-03-17T12:36:12.717" v="472" actId="478"/>
          <ac:graphicFrameMkLst>
            <pc:docMk/>
            <pc:sldMk cId="1222092412" sldId="290"/>
            <ac:graphicFrameMk id="5" creationId="{965181BB-9113-C1B2-4686-AD1C811FF53E}"/>
          </ac:graphicFrameMkLst>
        </pc:graphicFrameChg>
        <pc:picChg chg="add mod modCrop">
          <ac:chgData name="Alexandra Miles" userId="ab94794a-6e9f-4704-9f25-6cda48cdfd9d" providerId="ADAL" clId="{993CC15D-CB8A-409C-A2B5-A7AAB23EF295}" dt="2026-03-04T16:55:06.824" v="36" actId="1076"/>
          <ac:picMkLst>
            <pc:docMk/>
            <pc:sldMk cId="1222092412" sldId="290"/>
            <ac:picMk id="6" creationId="{44F38A17-CA78-1591-8BAC-DA0875E6AA7A}"/>
          </ac:picMkLst>
        </pc:picChg>
      </pc:sldChg>
      <pc:sldChg chg="modSp mod">
        <pc:chgData name="Alexandra Miles" userId="ab94794a-6e9f-4704-9f25-6cda48cdfd9d" providerId="ADAL" clId="{993CC15D-CB8A-409C-A2B5-A7AAB23EF295}" dt="2026-03-17T12:36:54.882" v="477" actId="20577"/>
        <pc:sldMkLst>
          <pc:docMk/>
          <pc:sldMk cId="2094086489" sldId="296"/>
        </pc:sldMkLst>
        <pc:spChg chg="mod">
          <ac:chgData name="Alexandra Miles" userId="ab94794a-6e9f-4704-9f25-6cda48cdfd9d" providerId="ADAL" clId="{993CC15D-CB8A-409C-A2B5-A7AAB23EF295}" dt="2026-03-17T12:36:54.882" v="477" actId="20577"/>
          <ac:spMkLst>
            <pc:docMk/>
            <pc:sldMk cId="2094086489" sldId="296"/>
            <ac:spMk id="2" creationId="{529163A0-FBBA-15D8-9577-DCB2DD213D8B}"/>
          </ac:spMkLst>
        </pc:spChg>
      </pc:sldChg>
      <pc:sldChg chg="modSp mod">
        <pc:chgData name="Alexandra Miles" userId="ab94794a-6e9f-4704-9f25-6cda48cdfd9d" providerId="ADAL" clId="{993CC15D-CB8A-409C-A2B5-A7AAB23EF295}" dt="2026-03-17T12:37:07.242" v="483" actId="20577"/>
        <pc:sldMkLst>
          <pc:docMk/>
          <pc:sldMk cId="2908053628" sldId="298"/>
        </pc:sldMkLst>
        <pc:spChg chg="mod">
          <ac:chgData name="Alexandra Miles" userId="ab94794a-6e9f-4704-9f25-6cda48cdfd9d" providerId="ADAL" clId="{993CC15D-CB8A-409C-A2B5-A7AAB23EF295}" dt="2026-03-17T12:37:07.242" v="483" actId="20577"/>
          <ac:spMkLst>
            <pc:docMk/>
            <pc:sldMk cId="2908053628" sldId="298"/>
            <ac:spMk id="3" creationId="{412FEB64-AE70-2488-340B-75C39FEBD2CF}"/>
          </ac:spMkLst>
        </pc:spChg>
      </pc:sldChg>
      <pc:sldChg chg="modSp mod">
        <pc:chgData name="Alexandra Miles" userId="ab94794a-6e9f-4704-9f25-6cda48cdfd9d" providerId="ADAL" clId="{993CC15D-CB8A-409C-A2B5-A7AAB23EF295}" dt="2026-03-17T12:37:21.133" v="486" actId="20577"/>
        <pc:sldMkLst>
          <pc:docMk/>
          <pc:sldMk cId="3626817770" sldId="299"/>
        </pc:sldMkLst>
        <pc:spChg chg="mod">
          <ac:chgData name="Alexandra Miles" userId="ab94794a-6e9f-4704-9f25-6cda48cdfd9d" providerId="ADAL" clId="{993CC15D-CB8A-409C-A2B5-A7AAB23EF295}" dt="2026-03-17T12:37:21.133" v="486" actId="20577"/>
          <ac:spMkLst>
            <pc:docMk/>
            <pc:sldMk cId="3626817770" sldId="299"/>
            <ac:spMk id="2" creationId="{08755DC8-6B50-9A98-F98F-6313FBBA0818}"/>
          </ac:spMkLst>
        </pc:spChg>
      </pc:sldChg>
      <pc:sldChg chg="modSp mod">
        <pc:chgData name="Alexandra Miles" userId="ab94794a-6e9f-4704-9f25-6cda48cdfd9d" providerId="ADAL" clId="{993CC15D-CB8A-409C-A2B5-A7AAB23EF295}" dt="2026-03-17T12:37:27.485" v="487" actId="20577"/>
        <pc:sldMkLst>
          <pc:docMk/>
          <pc:sldMk cId="3729935891" sldId="300"/>
        </pc:sldMkLst>
        <pc:spChg chg="mod">
          <ac:chgData name="Alexandra Miles" userId="ab94794a-6e9f-4704-9f25-6cda48cdfd9d" providerId="ADAL" clId="{993CC15D-CB8A-409C-A2B5-A7AAB23EF295}" dt="2026-03-17T12:37:27.485" v="487" actId="20577"/>
          <ac:spMkLst>
            <pc:docMk/>
            <pc:sldMk cId="3729935891" sldId="300"/>
            <ac:spMk id="2" creationId="{DC96E527-5402-5EC9-F015-D38D859C33C6}"/>
          </ac:spMkLst>
        </pc:spChg>
      </pc:sldChg>
      <pc:sldChg chg="add">
        <pc:chgData name="Alexandra Miles" userId="ab94794a-6e9f-4704-9f25-6cda48cdfd9d" providerId="ADAL" clId="{993CC15D-CB8A-409C-A2B5-A7AAB23EF295}" dt="2026-03-16T15:19:09.119" v="444"/>
        <pc:sldMkLst>
          <pc:docMk/>
          <pc:sldMk cId="1554101443" sldId="303"/>
        </pc:sldMkLst>
      </pc:sldChg>
      <pc:sldChg chg="modSp add mod">
        <pc:chgData name="Alexandra Miles" userId="ab94794a-6e9f-4704-9f25-6cda48cdfd9d" providerId="ADAL" clId="{993CC15D-CB8A-409C-A2B5-A7AAB23EF295}" dt="2026-03-18T07:54:24.316" v="786" actId="20577"/>
        <pc:sldMkLst>
          <pc:docMk/>
          <pc:sldMk cId="1922149362" sldId="304"/>
        </pc:sldMkLst>
        <pc:spChg chg="mod">
          <ac:chgData name="Alexandra Miles" userId="ab94794a-6e9f-4704-9f25-6cda48cdfd9d" providerId="ADAL" clId="{993CC15D-CB8A-409C-A2B5-A7AAB23EF295}" dt="2026-03-18T07:52:52.645" v="689" actId="20577"/>
          <ac:spMkLst>
            <pc:docMk/>
            <pc:sldMk cId="1922149362" sldId="304"/>
            <ac:spMk id="2" creationId="{2B242365-17D2-0266-5B06-2C8BC29D31B5}"/>
          </ac:spMkLst>
        </pc:spChg>
        <pc:spChg chg="mod">
          <ac:chgData name="Alexandra Miles" userId="ab94794a-6e9f-4704-9f25-6cda48cdfd9d" providerId="ADAL" clId="{993CC15D-CB8A-409C-A2B5-A7AAB23EF295}" dt="2026-03-18T07:54:24.316" v="786" actId="20577"/>
          <ac:spMkLst>
            <pc:docMk/>
            <pc:sldMk cId="1922149362" sldId="304"/>
            <ac:spMk id="3" creationId="{45DB4DC6-B706-CAAA-3FCB-A25C60839096}"/>
          </ac:spMkLst>
        </pc:spChg>
      </pc:sldChg>
      <pc:sldChg chg="add">
        <pc:chgData name="Alexandra Miles" userId="ab94794a-6e9f-4704-9f25-6cda48cdfd9d" providerId="ADAL" clId="{993CC15D-CB8A-409C-A2B5-A7AAB23EF295}" dt="2026-03-17T12:33:02.196" v="463"/>
        <pc:sldMkLst>
          <pc:docMk/>
          <pc:sldMk cId="3074978484" sldId="30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ccandpcc.sharepoint.com/sites/BusinessIntelligenceCCC/Shared%20Documents/Communities%20and%20Community%20Safety/Poverty/IMD%202025/Analysis/IMD%20and%20Domains%20by%20Distric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IDACI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Sheet1!$B$2:$B$6</c:f>
              <c:numCache>
                <c:formatCode>0%</c:formatCode>
                <c:ptCount val="5"/>
                <c:pt idx="0">
                  <c:v>0.18</c:v>
                </c:pt>
                <c:pt idx="1">
                  <c:v>0.22700000000000001</c:v>
                </c:pt>
                <c:pt idx="2">
                  <c:v>0.39800000000000002</c:v>
                </c:pt>
                <c:pt idx="3">
                  <c:v>0.20699999999999999</c:v>
                </c:pt>
                <c:pt idx="4">
                  <c:v>0.253</c:v>
                </c:pt>
              </c:numCache>
            </c:numRef>
          </c:val>
          <c:extLst>
            <c:ext xmlns:c16="http://schemas.microsoft.com/office/drawing/2014/chart" uri="{C3380CC4-5D6E-409C-BE32-E72D297353CC}">
              <c16:uniqueId val="{00000000-526C-4C34-A3F7-AEC086F69093}"/>
            </c:ext>
          </c:extLst>
        </c:ser>
        <c:ser>
          <c:idx val="1"/>
          <c:order val="1"/>
          <c:tx>
            <c:strRef>
              <c:f>Sheet1!$C$1</c:f>
              <c:strCache>
                <c:ptCount val="1"/>
                <c:pt idx="0">
                  <c:v>IDAOPI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Sheet1!$C$2:$C$6</c:f>
              <c:numCache>
                <c:formatCode>0%</c:formatCode>
                <c:ptCount val="5"/>
                <c:pt idx="0">
                  <c:v>9.0999999999999998E-2</c:v>
                </c:pt>
                <c:pt idx="1">
                  <c:v>9.8000000000000004E-2</c:v>
                </c:pt>
                <c:pt idx="2">
                  <c:v>0.161</c:v>
                </c:pt>
                <c:pt idx="3">
                  <c:v>0.11600000000000001</c:v>
                </c:pt>
                <c:pt idx="4">
                  <c:v>0.151</c:v>
                </c:pt>
              </c:numCache>
            </c:numRef>
          </c:val>
          <c:extLst>
            <c:ext xmlns:c16="http://schemas.microsoft.com/office/drawing/2014/chart" uri="{C3380CC4-5D6E-409C-BE32-E72D297353CC}">
              <c16:uniqueId val="{00000001-526C-4C34-A3F7-AEC086F69093}"/>
            </c:ext>
          </c:extLst>
        </c:ser>
        <c:ser>
          <c:idx val="2"/>
          <c:order val="2"/>
          <c:tx>
            <c:strRef>
              <c:f>Sheet1!$D$1</c:f>
              <c:strCache>
                <c:ptCount val="1"/>
                <c:pt idx="0">
                  <c:v>Income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Sheet1!$D$2:$D$6</c:f>
              <c:numCache>
                <c:formatCode>0%</c:formatCode>
                <c:ptCount val="5"/>
                <c:pt idx="0">
                  <c:v>0.11799999999999999</c:v>
                </c:pt>
                <c:pt idx="1">
                  <c:v>0.14199999999999999</c:v>
                </c:pt>
                <c:pt idx="2">
                  <c:v>0.23799999999999999</c:v>
                </c:pt>
                <c:pt idx="3">
                  <c:v>0.13700000000000001</c:v>
                </c:pt>
                <c:pt idx="4">
                  <c:v>0.13200000000000001</c:v>
                </c:pt>
              </c:numCache>
            </c:numRef>
          </c:val>
          <c:extLst>
            <c:ext xmlns:c16="http://schemas.microsoft.com/office/drawing/2014/chart" uri="{C3380CC4-5D6E-409C-BE32-E72D297353CC}">
              <c16:uniqueId val="{00000002-526C-4C34-A3F7-AEC086F69093}"/>
            </c:ext>
          </c:extLst>
        </c:ser>
        <c:dLbls>
          <c:dLblPos val="outEnd"/>
          <c:showLegendKey val="0"/>
          <c:showVal val="1"/>
          <c:showCatName val="0"/>
          <c:showSerName val="0"/>
          <c:showPercent val="0"/>
          <c:showBubbleSize val="0"/>
        </c:dLbls>
        <c:gapWidth val="219"/>
        <c:overlap val="-27"/>
        <c:axId val="622134367"/>
        <c:axId val="622135327"/>
      </c:barChart>
      <c:catAx>
        <c:axId val="622134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22135327"/>
        <c:crosses val="autoZero"/>
        <c:auto val="1"/>
        <c:lblAlgn val="ctr"/>
        <c:lblOffset val="100"/>
        <c:noMultiLvlLbl val="0"/>
      </c:catAx>
      <c:valAx>
        <c:axId val="6221353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22134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A8FDB-FBB7-49E0-85C0-744B95A9ABBE}" type="datetimeFigureOut">
              <a:rPr lang="en-GB" smtClean="0"/>
              <a:t>18/03/2026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F5038-8238-4B8E-839A-4BB64D05C841}" type="slidenum">
              <a:rPr lang="en-GB" smtClean="0"/>
              <a:t>‹#›</a:t>
            </a:fld>
            <a:endParaRPr lang="en-GB"/>
          </a:p>
        </p:txBody>
      </p:sp>
    </p:spTree>
    <p:extLst>
      <p:ext uri="{BB962C8B-B14F-4D97-AF65-F5344CB8AC3E}">
        <p14:creationId xmlns:p14="http://schemas.microsoft.com/office/powerpoint/2010/main" val="158360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E19C1-FA09-AFED-B167-1F8550ED6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FB49D-A4CE-1CB9-689A-C716A707B59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2820F63-44CE-D9A2-810A-12092226186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3373061-9788-1842-6974-807CAA4C330F}"/>
              </a:ext>
            </a:extLst>
          </p:cNvPr>
          <p:cNvSpPr>
            <a:spLocks noGrp="1"/>
          </p:cNvSpPr>
          <p:nvPr>
            <p:ph type="sldNum" sz="quarter" idx="5"/>
          </p:nvPr>
        </p:nvSpPr>
        <p:spPr/>
        <p:txBody>
          <a:bodyPr/>
          <a:lstStyle/>
          <a:p>
            <a:fld id="{638F5038-8238-4B8E-839A-4BB64D05C841}" type="slidenum">
              <a:rPr lang="en-GB" smtClean="0"/>
              <a:t>1</a:t>
            </a:fld>
            <a:endParaRPr lang="en-GB"/>
          </a:p>
        </p:txBody>
      </p:sp>
    </p:spTree>
    <p:extLst>
      <p:ext uri="{BB962C8B-B14F-4D97-AF65-F5344CB8AC3E}">
        <p14:creationId xmlns:p14="http://schemas.microsoft.com/office/powerpoint/2010/main" val="203953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33CB8-F9F4-6CEF-363D-AF7DBC49A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5539C-6DD2-6033-0113-F1ADED802D5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A32587D-4F2A-1B61-A200-7AB445D7337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D17CD40-2B71-65B9-ED94-8A6386DF7C72}"/>
              </a:ext>
            </a:extLst>
          </p:cNvPr>
          <p:cNvSpPr>
            <a:spLocks noGrp="1"/>
          </p:cNvSpPr>
          <p:nvPr>
            <p:ph type="sldNum" sz="quarter" idx="5"/>
          </p:nvPr>
        </p:nvSpPr>
        <p:spPr/>
        <p:txBody>
          <a:bodyPr/>
          <a:lstStyle/>
          <a:p>
            <a:fld id="{638F5038-8238-4B8E-839A-4BB64D05C841}" type="slidenum">
              <a:rPr lang="en-GB" smtClean="0"/>
              <a:t>10</a:t>
            </a:fld>
            <a:endParaRPr lang="en-GB"/>
          </a:p>
        </p:txBody>
      </p:sp>
    </p:spTree>
    <p:extLst>
      <p:ext uri="{BB962C8B-B14F-4D97-AF65-F5344CB8AC3E}">
        <p14:creationId xmlns:p14="http://schemas.microsoft.com/office/powerpoint/2010/main" val="1792081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A3969-98C8-832E-2789-9A6C4C8CE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6A255-EF2D-F67B-8F31-27213164459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3AFAB94-4376-89D6-CE17-D5A7154E61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B95855-34B6-EF8A-99C1-1515D5FFBFB5}"/>
              </a:ext>
            </a:extLst>
          </p:cNvPr>
          <p:cNvSpPr>
            <a:spLocks noGrp="1"/>
          </p:cNvSpPr>
          <p:nvPr>
            <p:ph type="sldNum" sz="quarter" idx="5"/>
          </p:nvPr>
        </p:nvSpPr>
        <p:spPr/>
        <p:txBody>
          <a:bodyPr/>
          <a:lstStyle/>
          <a:p>
            <a:fld id="{638F5038-8238-4B8E-839A-4BB64D05C841}" type="slidenum">
              <a:rPr lang="en-GB" smtClean="0"/>
              <a:t>11</a:t>
            </a:fld>
            <a:endParaRPr lang="en-GB"/>
          </a:p>
        </p:txBody>
      </p:sp>
    </p:spTree>
    <p:extLst>
      <p:ext uri="{BB962C8B-B14F-4D97-AF65-F5344CB8AC3E}">
        <p14:creationId xmlns:p14="http://schemas.microsoft.com/office/powerpoint/2010/main" val="1506248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F57A-3723-7602-8C30-429A0D90A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B3E0F-3F41-1500-75C7-F9E856AB881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CB8A0ED-377F-FFAF-32CA-E484BB2B1AEE}"/>
              </a:ext>
            </a:extLst>
          </p:cNvPr>
          <p:cNvSpPr>
            <a:spLocks noGrp="1"/>
          </p:cNvSpPr>
          <p:nvPr>
            <p:ph type="body" idx="1"/>
          </p:nvPr>
        </p:nvSpPr>
        <p:spPr/>
        <p:txBody>
          <a:bodyPr/>
          <a:lstStyle/>
          <a:p>
            <a:r>
              <a:rPr lang="en-GB">
                <a:solidFill>
                  <a:srgbClr val="FF0000"/>
                </a:solidFill>
                <a:highlight>
                  <a:srgbClr val="FF0000"/>
                </a:highlight>
              </a:rPr>
              <a:t>To be mindful that the LGAs in IMD 2019 ranking were 317 compared to IMD 2025 with 296 LGAs.</a:t>
            </a:r>
          </a:p>
        </p:txBody>
      </p:sp>
      <p:sp>
        <p:nvSpPr>
          <p:cNvPr id="4" name="Slide Number Placeholder 3">
            <a:extLst>
              <a:ext uri="{FF2B5EF4-FFF2-40B4-BE49-F238E27FC236}">
                <a16:creationId xmlns:a16="http://schemas.microsoft.com/office/drawing/2014/main" id="{FE9AEDCD-4739-7768-2EF3-3330E7F56829}"/>
              </a:ext>
            </a:extLst>
          </p:cNvPr>
          <p:cNvSpPr>
            <a:spLocks noGrp="1"/>
          </p:cNvSpPr>
          <p:nvPr>
            <p:ph type="sldNum" sz="quarter" idx="5"/>
          </p:nvPr>
        </p:nvSpPr>
        <p:spPr/>
        <p:txBody>
          <a:bodyPr/>
          <a:lstStyle/>
          <a:p>
            <a:fld id="{638F5038-8238-4B8E-839A-4BB64D05C841}" type="slidenum">
              <a:rPr lang="en-GB" smtClean="0"/>
              <a:t>12</a:t>
            </a:fld>
            <a:endParaRPr lang="en-GB"/>
          </a:p>
        </p:txBody>
      </p:sp>
    </p:spTree>
    <p:extLst>
      <p:ext uri="{BB962C8B-B14F-4D97-AF65-F5344CB8AC3E}">
        <p14:creationId xmlns:p14="http://schemas.microsoft.com/office/powerpoint/2010/main" val="3373054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955B-B380-A40F-117B-51C04F591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258DD-C563-70C2-9357-9A34E94EAD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CF086B4-94C6-FB8A-EB76-A47FC712029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681751B-37EA-905C-4781-F659101B25A9}"/>
              </a:ext>
            </a:extLst>
          </p:cNvPr>
          <p:cNvSpPr>
            <a:spLocks noGrp="1"/>
          </p:cNvSpPr>
          <p:nvPr>
            <p:ph type="sldNum" sz="quarter" idx="5"/>
          </p:nvPr>
        </p:nvSpPr>
        <p:spPr/>
        <p:txBody>
          <a:bodyPr/>
          <a:lstStyle/>
          <a:p>
            <a:fld id="{638F5038-8238-4B8E-839A-4BB64D05C841}" type="slidenum">
              <a:rPr lang="en-GB" smtClean="0"/>
              <a:t>13</a:t>
            </a:fld>
            <a:endParaRPr lang="en-GB"/>
          </a:p>
        </p:txBody>
      </p:sp>
    </p:spTree>
    <p:extLst>
      <p:ext uri="{BB962C8B-B14F-4D97-AF65-F5344CB8AC3E}">
        <p14:creationId xmlns:p14="http://schemas.microsoft.com/office/powerpoint/2010/main" val="363384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1D128-116B-7CF9-CC97-12B5780DB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225B9-DCB3-EC38-A365-827EEECBCE1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B18B2B3-AB72-B338-06E4-31E1DFFA138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47C9C05-2255-0F85-2975-B93D72027FD0}"/>
              </a:ext>
            </a:extLst>
          </p:cNvPr>
          <p:cNvSpPr>
            <a:spLocks noGrp="1"/>
          </p:cNvSpPr>
          <p:nvPr>
            <p:ph type="sldNum" sz="quarter" idx="5"/>
          </p:nvPr>
        </p:nvSpPr>
        <p:spPr/>
        <p:txBody>
          <a:bodyPr/>
          <a:lstStyle/>
          <a:p>
            <a:fld id="{638F5038-8238-4B8E-839A-4BB64D05C841}" type="slidenum">
              <a:rPr lang="en-GB" smtClean="0"/>
              <a:t>14</a:t>
            </a:fld>
            <a:endParaRPr lang="en-GB"/>
          </a:p>
        </p:txBody>
      </p:sp>
    </p:spTree>
    <p:extLst>
      <p:ext uri="{BB962C8B-B14F-4D97-AF65-F5344CB8AC3E}">
        <p14:creationId xmlns:p14="http://schemas.microsoft.com/office/powerpoint/2010/main" val="4017073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3718A-42D1-A9AF-2133-BE644E4A9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8E100-5766-F516-F0DA-3F24AFBFFA0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05B7FE9-A904-B4C8-3569-135341C2635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1924957-7AA3-4955-CFCE-44C80C055B25}"/>
              </a:ext>
            </a:extLst>
          </p:cNvPr>
          <p:cNvSpPr>
            <a:spLocks noGrp="1"/>
          </p:cNvSpPr>
          <p:nvPr>
            <p:ph type="sldNum" sz="quarter" idx="5"/>
          </p:nvPr>
        </p:nvSpPr>
        <p:spPr/>
        <p:txBody>
          <a:bodyPr/>
          <a:lstStyle/>
          <a:p>
            <a:fld id="{638F5038-8238-4B8E-839A-4BB64D05C841}" type="slidenum">
              <a:rPr lang="en-GB" smtClean="0"/>
              <a:t>15</a:t>
            </a:fld>
            <a:endParaRPr lang="en-GB"/>
          </a:p>
        </p:txBody>
      </p:sp>
    </p:spTree>
    <p:extLst>
      <p:ext uri="{BB962C8B-B14F-4D97-AF65-F5344CB8AC3E}">
        <p14:creationId xmlns:p14="http://schemas.microsoft.com/office/powerpoint/2010/main" val="2852307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409B3-C316-87BE-8704-7C1A0B8FB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B8D6A-5EF6-0AE5-7670-73C7FFC08E2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3F2B2F9-FB53-133B-DE60-B585437532B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B200F74-2B4A-6929-A9D2-2BC77978988C}"/>
              </a:ext>
            </a:extLst>
          </p:cNvPr>
          <p:cNvSpPr>
            <a:spLocks noGrp="1"/>
          </p:cNvSpPr>
          <p:nvPr>
            <p:ph type="sldNum" sz="quarter" idx="5"/>
          </p:nvPr>
        </p:nvSpPr>
        <p:spPr/>
        <p:txBody>
          <a:bodyPr/>
          <a:lstStyle/>
          <a:p>
            <a:fld id="{638F5038-8238-4B8E-839A-4BB64D05C841}" type="slidenum">
              <a:rPr lang="en-GB" smtClean="0"/>
              <a:t>16</a:t>
            </a:fld>
            <a:endParaRPr lang="en-GB"/>
          </a:p>
        </p:txBody>
      </p:sp>
    </p:spTree>
    <p:extLst>
      <p:ext uri="{BB962C8B-B14F-4D97-AF65-F5344CB8AC3E}">
        <p14:creationId xmlns:p14="http://schemas.microsoft.com/office/powerpoint/2010/main" val="3524887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8F5038-8238-4B8E-839A-4BB64D05C841}" type="slidenum">
              <a:rPr lang="en-GB" smtClean="0"/>
              <a:t>17</a:t>
            </a:fld>
            <a:endParaRPr lang="en-GB"/>
          </a:p>
        </p:txBody>
      </p:sp>
    </p:spTree>
    <p:extLst>
      <p:ext uri="{BB962C8B-B14F-4D97-AF65-F5344CB8AC3E}">
        <p14:creationId xmlns:p14="http://schemas.microsoft.com/office/powerpoint/2010/main" val="3390629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EEBE3-782A-FFDD-5297-D1F5CA93C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330D2-8962-724F-3D15-0955D751043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AC9859C-944C-4F75-E4C8-AD2CA2E7C5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8598CC-A281-6A02-B897-88762A835904}"/>
              </a:ext>
            </a:extLst>
          </p:cNvPr>
          <p:cNvSpPr>
            <a:spLocks noGrp="1"/>
          </p:cNvSpPr>
          <p:nvPr>
            <p:ph type="sldNum" sz="quarter" idx="5"/>
          </p:nvPr>
        </p:nvSpPr>
        <p:spPr/>
        <p:txBody>
          <a:bodyPr/>
          <a:lstStyle/>
          <a:p>
            <a:fld id="{638F5038-8238-4B8E-839A-4BB64D05C841}" type="slidenum">
              <a:rPr lang="en-GB" smtClean="0"/>
              <a:t>20</a:t>
            </a:fld>
            <a:endParaRPr lang="en-GB"/>
          </a:p>
        </p:txBody>
      </p:sp>
    </p:spTree>
    <p:extLst>
      <p:ext uri="{BB962C8B-B14F-4D97-AF65-F5344CB8AC3E}">
        <p14:creationId xmlns:p14="http://schemas.microsoft.com/office/powerpoint/2010/main" val="1077084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EBE2A-6E0F-E59A-B96E-94BAF97C0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40056-0BFF-0669-1B9D-AE123FB1906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0A3B4CD-9A3A-7CBE-673E-E213242090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B45F5C3-4848-3B86-ACA9-648F0256180D}"/>
              </a:ext>
            </a:extLst>
          </p:cNvPr>
          <p:cNvSpPr>
            <a:spLocks noGrp="1"/>
          </p:cNvSpPr>
          <p:nvPr>
            <p:ph type="sldNum" sz="quarter" idx="5"/>
          </p:nvPr>
        </p:nvSpPr>
        <p:spPr/>
        <p:txBody>
          <a:bodyPr/>
          <a:lstStyle/>
          <a:p>
            <a:fld id="{638F5038-8238-4B8E-839A-4BB64D05C841}" type="slidenum">
              <a:rPr lang="en-GB" smtClean="0"/>
              <a:t>21</a:t>
            </a:fld>
            <a:endParaRPr lang="en-GB"/>
          </a:p>
        </p:txBody>
      </p:sp>
    </p:spTree>
    <p:extLst>
      <p:ext uri="{BB962C8B-B14F-4D97-AF65-F5344CB8AC3E}">
        <p14:creationId xmlns:p14="http://schemas.microsoft.com/office/powerpoint/2010/main" val="314241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51854-BEF9-D53B-C35B-E1AC270DA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108B8-B26A-1706-CB95-174A65651CB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3C6B9DA-28A8-DD19-31F7-62F05D3F87D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8E99633-276B-B3C5-47E7-0790D8A2F868}"/>
              </a:ext>
            </a:extLst>
          </p:cNvPr>
          <p:cNvSpPr>
            <a:spLocks noGrp="1"/>
          </p:cNvSpPr>
          <p:nvPr>
            <p:ph type="sldNum" sz="quarter" idx="5"/>
          </p:nvPr>
        </p:nvSpPr>
        <p:spPr/>
        <p:txBody>
          <a:bodyPr/>
          <a:lstStyle/>
          <a:p>
            <a:fld id="{638F5038-8238-4B8E-839A-4BB64D05C841}" type="slidenum">
              <a:rPr lang="en-GB" smtClean="0"/>
              <a:t>2</a:t>
            </a:fld>
            <a:endParaRPr lang="en-GB"/>
          </a:p>
        </p:txBody>
      </p:sp>
    </p:spTree>
    <p:extLst>
      <p:ext uri="{BB962C8B-B14F-4D97-AF65-F5344CB8AC3E}">
        <p14:creationId xmlns:p14="http://schemas.microsoft.com/office/powerpoint/2010/main" val="4029938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28F32-5B14-0C1C-7BDE-995C1F579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A69A4-BFFC-7883-AF95-BE72DC44DB2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7546133-2C19-4A11-3FFF-D9BE501592A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A51393-C6AA-E8C5-CF2B-6C2C53982752}"/>
              </a:ext>
            </a:extLst>
          </p:cNvPr>
          <p:cNvSpPr>
            <a:spLocks noGrp="1"/>
          </p:cNvSpPr>
          <p:nvPr>
            <p:ph type="sldNum" sz="quarter" idx="5"/>
          </p:nvPr>
        </p:nvSpPr>
        <p:spPr/>
        <p:txBody>
          <a:bodyPr/>
          <a:lstStyle/>
          <a:p>
            <a:fld id="{638F5038-8238-4B8E-839A-4BB64D05C841}" type="slidenum">
              <a:rPr lang="en-GB" smtClean="0"/>
              <a:t>22</a:t>
            </a:fld>
            <a:endParaRPr lang="en-GB"/>
          </a:p>
        </p:txBody>
      </p:sp>
    </p:spTree>
    <p:extLst>
      <p:ext uri="{BB962C8B-B14F-4D97-AF65-F5344CB8AC3E}">
        <p14:creationId xmlns:p14="http://schemas.microsoft.com/office/powerpoint/2010/main" val="486799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A7B1C-FECE-A84F-7D30-1A7972B7F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F4484-2298-21EE-46C6-7C7F4A5928F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FCFA354-159C-A80D-74B1-C5C4AA658E3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BB5398E-8FB3-798D-0CB2-E959890041D5}"/>
              </a:ext>
            </a:extLst>
          </p:cNvPr>
          <p:cNvSpPr>
            <a:spLocks noGrp="1"/>
          </p:cNvSpPr>
          <p:nvPr>
            <p:ph type="sldNum" sz="quarter" idx="5"/>
          </p:nvPr>
        </p:nvSpPr>
        <p:spPr/>
        <p:txBody>
          <a:bodyPr/>
          <a:lstStyle/>
          <a:p>
            <a:fld id="{638F5038-8238-4B8E-839A-4BB64D05C841}" type="slidenum">
              <a:rPr lang="en-GB" smtClean="0"/>
              <a:t>23</a:t>
            </a:fld>
            <a:endParaRPr lang="en-GB"/>
          </a:p>
        </p:txBody>
      </p:sp>
    </p:spTree>
    <p:extLst>
      <p:ext uri="{BB962C8B-B14F-4D97-AF65-F5344CB8AC3E}">
        <p14:creationId xmlns:p14="http://schemas.microsoft.com/office/powerpoint/2010/main" val="137206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C83F8-3C0A-C439-4E0D-095035888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CFCBD-2570-F826-BF5D-2A7F35C7DAF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CE24A8D-D283-806C-19D8-CA1D31B4A84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A0764A5-0DA9-C746-E5F8-EB1871AC263E}"/>
              </a:ext>
            </a:extLst>
          </p:cNvPr>
          <p:cNvSpPr>
            <a:spLocks noGrp="1"/>
          </p:cNvSpPr>
          <p:nvPr>
            <p:ph type="sldNum" sz="quarter" idx="5"/>
          </p:nvPr>
        </p:nvSpPr>
        <p:spPr/>
        <p:txBody>
          <a:bodyPr/>
          <a:lstStyle/>
          <a:p>
            <a:fld id="{638F5038-8238-4B8E-839A-4BB64D05C841}" type="slidenum">
              <a:rPr lang="en-GB" smtClean="0"/>
              <a:t>24</a:t>
            </a:fld>
            <a:endParaRPr lang="en-GB"/>
          </a:p>
        </p:txBody>
      </p:sp>
    </p:spTree>
    <p:extLst>
      <p:ext uri="{BB962C8B-B14F-4D97-AF65-F5344CB8AC3E}">
        <p14:creationId xmlns:p14="http://schemas.microsoft.com/office/powerpoint/2010/main" val="3249293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FAC38-4DEF-83FC-8BF7-3DDDEF1F4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B2117-12E5-0B00-C21D-E8DCA44A194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40E99AD-EE77-8C40-D019-DF85CB55592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76EEDDF-03EB-1AED-C694-FA6A43D107F3}"/>
              </a:ext>
            </a:extLst>
          </p:cNvPr>
          <p:cNvSpPr>
            <a:spLocks noGrp="1"/>
          </p:cNvSpPr>
          <p:nvPr>
            <p:ph type="sldNum" sz="quarter" idx="5"/>
          </p:nvPr>
        </p:nvSpPr>
        <p:spPr/>
        <p:txBody>
          <a:bodyPr/>
          <a:lstStyle/>
          <a:p>
            <a:fld id="{638F5038-8238-4B8E-839A-4BB64D05C841}" type="slidenum">
              <a:rPr lang="en-GB" smtClean="0"/>
              <a:t>25</a:t>
            </a:fld>
            <a:endParaRPr lang="en-GB"/>
          </a:p>
        </p:txBody>
      </p:sp>
    </p:spTree>
    <p:extLst>
      <p:ext uri="{BB962C8B-B14F-4D97-AF65-F5344CB8AC3E}">
        <p14:creationId xmlns:p14="http://schemas.microsoft.com/office/powerpoint/2010/main" val="3388818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55487-9FB0-8490-6C50-7E6AC7AC6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ECC52-018F-3478-CA67-039DEFEE6C9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754719B-9340-7802-48B2-99E3D31A471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655D94D-8085-185A-ADBE-A1FA9764CA0B}"/>
              </a:ext>
            </a:extLst>
          </p:cNvPr>
          <p:cNvSpPr>
            <a:spLocks noGrp="1"/>
          </p:cNvSpPr>
          <p:nvPr>
            <p:ph type="sldNum" sz="quarter" idx="5"/>
          </p:nvPr>
        </p:nvSpPr>
        <p:spPr/>
        <p:txBody>
          <a:bodyPr/>
          <a:lstStyle/>
          <a:p>
            <a:fld id="{638F5038-8238-4B8E-839A-4BB64D05C841}" type="slidenum">
              <a:rPr lang="en-GB" smtClean="0"/>
              <a:t>26</a:t>
            </a:fld>
            <a:endParaRPr lang="en-GB"/>
          </a:p>
        </p:txBody>
      </p:sp>
    </p:spTree>
    <p:extLst>
      <p:ext uri="{BB962C8B-B14F-4D97-AF65-F5344CB8AC3E}">
        <p14:creationId xmlns:p14="http://schemas.microsoft.com/office/powerpoint/2010/main" val="3355726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7D11B-285A-22C3-7349-DE46C3F83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1BBC1-A0E7-27FA-FEA9-D9963CE26A1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183E196-FF79-07BD-213D-46EE1BBD998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F75FA4-F4CC-861B-60F6-F8274DAF0445}"/>
              </a:ext>
            </a:extLst>
          </p:cNvPr>
          <p:cNvSpPr>
            <a:spLocks noGrp="1"/>
          </p:cNvSpPr>
          <p:nvPr>
            <p:ph type="sldNum" sz="quarter" idx="5"/>
          </p:nvPr>
        </p:nvSpPr>
        <p:spPr/>
        <p:txBody>
          <a:bodyPr/>
          <a:lstStyle/>
          <a:p>
            <a:fld id="{638F5038-8238-4B8E-839A-4BB64D05C841}" type="slidenum">
              <a:rPr lang="en-GB" smtClean="0"/>
              <a:t>27</a:t>
            </a:fld>
            <a:endParaRPr lang="en-GB"/>
          </a:p>
        </p:txBody>
      </p:sp>
    </p:spTree>
    <p:extLst>
      <p:ext uri="{BB962C8B-B14F-4D97-AF65-F5344CB8AC3E}">
        <p14:creationId xmlns:p14="http://schemas.microsoft.com/office/powerpoint/2010/main" val="3023337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2473F-1A5A-4778-1C48-61B8475B0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2BAC3-23FD-559C-3541-92AC1B97454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BABB9F1-BFF1-BE22-2867-F37A8F73961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B68289E-FA1D-4A84-ADC3-9A129F582B40}"/>
              </a:ext>
            </a:extLst>
          </p:cNvPr>
          <p:cNvSpPr>
            <a:spLocks noGrp="1"/>
          </p:cNvSpPr>
          <p:nvPr>
            <p:ph type="sldNum" sz="quarter" idx="5"/>
          </p:nvPr>
        </p:nvSpPr>
        <p:spPr/>
        <p:txBody>
          <a:bodyPr/>
          <a:lstStyle/>
          <a:p>
            <a:fld id="{638F5038-8238-4B8E-839A-4BB64D05C841}" type="slidenum">
              <a:rPr lang="en-GB" smtClean="0"/>
              <a:t>28</a:t>
            </a:fld>
            <a:endParaRPr lang="en-GB"/>
          </a:p>
        </p:txBody>
      </p:sp>
    </p:spTree>
    <p:extLst>
      <p:ext uri="{BB962C8B-B14F-4D97-AF65-F5344CB8AC3E}">
        <p14:creationId xmlns:p14="http://schemas.microsoft.com/office/powerpoint/2010/main" val="1319384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AF672-AC1A-DC72-D3AF-66F66FD32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FF507-2C93-0448-3B0C-92F8BFD1612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3082046-8AD8-5DC6-2A12-3E38E7D4B78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595B803-7D0C-2CEC-E0EF-B732A449BD84}"/>
              </a:ext>
            </a:extLst>
          </p:cNvPr>
          <p:cNvSpPr>
            <a:spLocks noGrp="1"/>
          </p:cNvSpPr>
          <p:nvPr>
            <p:ph type="sldNum" sz="quarter" idx="5"/>
          </p:nvPr>
        </p:nvSpPr>
        <p:spPr/>
        <p:txBody>
          <a:bodyPr/>
          <a:lstStyle/>
          <a:p>
            <a:fld id="{638F5038-8238-4B8E-839A-4BB64D05C841}" type="slidenum">
              <a:rPr lang="en-GB" smtClean="0"/>
              <a:t>29</a:t>
            </a:fld>
            <a:endParaRPr lang="en-GB"/>
          </a:p>
        </p:txBody>
      </p:sp>
    </p:spTree>
    <p:extLst>
      <p:ext uri="{BB962C8B-B14F-4D97-AF65-F5344CB8AC3E}">
        <p14:creationId xmlns:p14="http://schemas.microsoft.com/office/powerpoint/2010/main" val="237377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6CCC0-4522-E0C1-1496-0C0F95A46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CF933-817B-5A8F-AF81-F2BB9A4817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8DA6389-D7E3-EE04-65CB-51219403F3D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7833785-5551-E0F1-5AFE-FE916D54E9DA}"/>
              </a:ext>
            </a:extLst>
          </p:cNvPr>
          <p:cNvSpPr>
            <a:spLocks noGrp="1"/>
          </p:cNvSpPr>
          <p:nvPr>
            <p:ph type="sldNum" sz="quarter" idx="5"/>
          </p:nvPr>
        </p:nvSpPr>
        <p:spPr/>
        <p:txBody>
          <a:bodyPr/>
          <a:lstStyle/>
          <a:p>
            <a:fld id="{638F5038-8238-4B8E-839A-4BB64D05C841}" type="slidenum">
              <a:rPr lang="en-GB" smtClean="0"/>
              <a:t>3</a:t>
            </a:fld>
            <a:endParaRPr lang="en-GB"/>
          </a:p>
        </p:txBody>
      </p:sp>
    </p:spTree>
    <p:extLst>
      <p:ext uri="{BB962C8B-B14F-4D97-AF65-F5344CB8AC3E}">
        <p14:creationId xmlns:p14="http://schemas.microsoft.com/office/powerpoint/2010/main" val="247423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AFA0D-B1B2-E2E6-6097-9C5638298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4B2EC-F517-A853-A03A-9155FE436D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A0A6E-4FCA-A6DE-B1CC-5C8D0D3A58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C32C55C-E180-7907-58B2-85FF645B6A01}"/>
              </a:ext>
            </a:extLst>
          </p:cNvPr>
          <p:cNvSpPr>
            <a:spLocks noGrp="1"/>
          </p:cNvSpPr>
          <p:nvPr>
            <p:ph type="sldNum" sz="quarter" idx="5"/>
          </p:nvPr>
        </p:nvSpPr>
        <p:spPr/>
        <p:txBody>
          <a:bodyPr/>
          <a:lstStyle/>
          <a:p>
            <a:fld id="{638F5038-8238-4B8E-839A-4BB64D05C841}" type="slidenum">
              <a:rPr lang="en-GB" smtClean="0"/>
              <a:t>4</a:t>
            </a:fld>
            <a:endParaRPr lang="en-GB"/>
          </a:p>
        </p:txBody>
      </p:sp>
    </p:spTree>
    <p:extLst>
      <p:ext uri="{BB962C8B-B14F-4D97-AF65-F5344CB8AC3E}">
        <p14:creationId xmlns:p14="http://schemas.microsoft.com/office/powerpoint/2010/main" val="405621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16B1-7200-8355-FBD6-E31428B5D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4BEDB-B090-82AF-27A9-7B47A30A9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6E811-54AF-6CE1-AC14-F4F3E1242369}"/>
              </a:ext>
            </a:extLst>
          </p:cNvPr>
          <p:cNvSpPr>
            <a:spLocks noGrp="1"/>
          </p:cNvSpPr>
          <p:nvPr>
            <p:ph type="body" idx="1"/>
          </p:nvPr>
        </p:nvSpPr>
        <p:spPr/>
        <p:txBody>
          <a:bodyPr/>
          <a:lstStyle/>
          <a:p>
            <a:r>
              <a:rPr lang="en-GB"/>
              <a:t>8 merged LSOAs – </a:t>
            </a:r>
          </a:p>
          <a:p>
            <a:r>
              <a:rPr lang="en-GB" sz="1200" b="0" i="0" u="none" strike="noStrike" kern="1200">
                <a:solidFill>
                  <a:schemeClr val="tx1"/>
                </a:solidFill>
                <a:effectLst/>
                <a:latin typeface="+mn-lt"/>
                <a:ea typeface="+mn-ea"/>
                <a:cs typeface="+mn-cs"/>
              </a:rPr>
              <a:t>Cambridge 005H (Trinity College to Castle Street) situated in Castle ward.</a:t>
            </a:r>
          </a:p>
          <a:p>
            <a:r>
              <a:rPr lang="en-GB" sz="1200" b="0" i="0" u="none" strike="noStrike" kern="1200">
                <a:solidFill>
                  <a:schemeClr val="tx1"/>
                </a:solidFill>
                <a:effectLst/>
                <a:latin typeface="+mn-lt"/>
                <a:ea typeface="+mn-ea"/>
                <a:cs typeface="+mn-cs"/>
              </a:rPr>
              <a:t>Cambridge 007I (West Cambridge to The Backs)</a:t>
            </a:r>
            <a:r>
              <a:rPr lang="en-GB">
                <a:effectLst/>
              </a:rPr>
              <a:t> situated in Newnham ward.</a:t>
            </a:r>
          </a:p>
          <a:p>
            <a:r>
              <a:rPr lang="en-GB" sz="1200" b="0" i="0" u="none" strike="noStrike" kern="1200">
                <a:solidFill>
                  <a:schemeClr val="tx1"/>
                </a:solidFill>
                <a:effectLst/>
                <a:latin typeface="+mn-lt"/>
                <a:ea typeface="+mn-ea"/>
                <a:cs typeface="+mn-cs"/>
              </a:rPr>
              <a:t>East Cambridgeshire 004H (West</a:t>
            </a:r>
            <a:r>
              <a:rPr lang="en-GB">
                <a:effectLst/>
              </a:rPr>
              <a:t> </a:t>
            </a:r>
            <a:r>
              <a:rPr lang="en-GB" sz="1200" b="0" i="0" u="none" strike="noStrike" kern="1200" err="1">
                <a:solidFill>
                  <a:schemeClr val="tx1"/>
                </a:solidFill>
                <a:effectLst/>
                <a:latin typeface="+mn-lt"/>
                <a:ea typeface="+mn-ea"/>
                <a:cs typeface="+mn-cs"/>
              </a:rPr>
              <a:t>Witchford</a:t>
            </a:r>
            <a:r>
              <a:rPr lang="en-GB" sz="1200" b="0" i="0" u="none" strike="noStrike" kern="1200">
                <a:solidFill>
                  <a:schemeClr val="tx1"/>
                </a:solidFill>
                <a:effectLst/>
                <a:latin typeface="+mn-lt"/>
                <a:ea typeface="+mn-ea"/>
                <a:cs typeface="+mn-cs"/>
              </a:rPr>
              <a:t> Services) situated in Ely West. </a:t>
            </a:r>
            <a:r>
              <a:rPr lang="en-GB">
                <a:effectLst/>
              </a:rPr>
              <a:t> </a:t>
            </a:r>
          </a:p>
          <a:p>
            <a:r>
              <a:rPr lang="en-GB">
                <a:effectLst/>
              </a:rPr>
              <a:t>South Cambridgeshire 022D (</a:t>
            </a:r>
            <a:r>
              <a:rPr lang="en-GB" sz="1200" b="0" i="0" u="none" strike="noStrike" kern="1200">
                <a:solidFill>
                  <a:schemeClr val="tx1"/>
                </a:solidFill>
                <a:effectLst/>
                <a:latin typeface="+mn-lt"/>
                <a:ea typeface="+mn-ea"/>
                <a:cs typeface="+mn-cs"/>
              </a:rPr>
              <a:t>Girton Village) situated in Girton ward.</a:t>
            </a:r>
            <a:endParaRPr lang="en-GB">
              <a:effectLst/>
            </a:endParaRPr>
          </a:p>
          <a:p>
            <a:endParaRPr lang="en-GB">
              <a:effectLst/>
            </a:endParaRPr>
          </a:p>
          <a:p>
            <a:r>
              <a:rPr lang="en-GB">
                <a:effectLst/>
              </a:rPr>
              <a:t>41 split LSOAs – </a:t>
            </a:r>
          </a:p>
          <a:p>
            <a:r>
              <a:rPr lang="en-GB">
                <a:effectLst/>
              </a:rPr>
              <a:t>18 in Cambridge City – 7 in Trumpington ward </a:t>
            </a:r>
          </a:p>
          <a:p>
            <a:r>
              <a:rPr lang="en-GB">
                <a:effectLst/>
              </a:rPr>
              <a:t>4 in East Cambridgeshire </a:t>
            </a:r>
          </a:p>
          <a:p>
            <a:r>
              <a:rPr lang="en-GB">
                <a:effectLst/>
              </a:rPr>
              <a:t>2 in Fenland</a:t>
            </a:r>
          </a:p>
          <a:p>
            <a:r>
              <a:rPr lang="en-GB">
                <a:effectLst/>
              </a:rPr>
              <a:t>11 in Huntingdonshire – 5 in St Neots area</a:t>
            </a:r>
          </a:p>
          <a:p>
            <a:r>
              <a:rPr lang="en-GB">
                <a:effectLst/>
              </a:rPr>
              <a:t>6 in South Cambridgeshire – 4 in </a:t>
            </a:r>
            <a:r>
              <a:rPr lang="en-GB" err="1">
                <a:effectLst/>
              </a:rPr>
              <a:t>Longstanton</a:t>
            </a:r>
            <a:r>
              <a:rPr lang="en-GB">
                <a:effectLst/>
              </a:rPr>
              <a:t>, where 1 LSOA from 2011 was split into 4</a:t>
            </a:r>
          </a:p>
          <a:p>
            <a:endParaRPr lang="en-GB">
              <a:effectLst/>
            </a:endParaRPr>
          </a:p>
        </p:txBody>
      </p:sp>
      <p:sp>
        <p:nvSpPr>
          <p:cNvPr id="4" name="Slide Number Placeholder 3">
            <a:extLst>
              <a:ext uri="{FF2B5EF4-FFF2-40B4-BE49-F238E27FC236}">
                <a16:creationId xmlns:a16="http://schemas.microsoft.com/office/drawing/2014/main" id="{2D709F4A-CD4D-9337-273D-DFA3B097CF6A}"/>
              </a:ext>
            </a:extLst>
          </p:cNvPr>
          <p:cNvSpPr>
            <a:spLocks noGrp="1"/>
          </p:cNvSpPr>
          <p:nvPr>
            <p:ph type="sldNum" sz="quarter" idx="5"/>
          </p:nvPr>
        </p:nvSpPr>
        <p:spPr/>
        <p:txBody>
          <a:bodyPr/>
          <a:lstStyle/>
          <a:p>
            <a:fld id="{638F5038-8238-4B8E-839A-4BB64D05C841}" type="slidenum">
              <a:rPr lang="en-GB" smtClean="0"/>
              <a:t>5</a:t>
            </a:fld>
            <a:endParaRPr lang="en-GB"/>
          </a:p>
        </p:txBody>
      </p:sp>
    </p:spTree>
    <p:extLst>
      <p:ext uri="{BB962C8B-B14F-4D97-AF65-F5344CB8AC3E}">
        <p14:creationId xmlns:p14="http://schemas.microsoft.com/office/powerpoint/2010/main" val="151220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1CC9B-C498-BD3F-216D-09A1D48E3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9136C-188E-C146-2D74-82C4AABD8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B6CFA-40D4-38E2-2E7E-C33C05B1241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8B7A06F-35AF-F386-A29A-B2FDBA5D8AF3}"/>
              </a:ext>
            </a:extLst>
          </p:cNvPr>
          <p:cNvSpPr>
            <a:spLocks noGrp="1"/>
          </p:cNvSpPr>
          <p:nvPr>
            <p:ph type="sldNum" sz="quarter" idx="5"/>
          </p:nvPr>
        </p:nvSpPr>
        <p:spPr/>
        <p:txBody>
          <a:bodyPr/>
          <a:lstStyle/>
          <a:p>
            <a:fld id="{638F5038-8238-4B8E-839A-4BB64D05C841}" type="slidenum">
              <a:rPr lang="en-GB" smtClean="0"/>
              <a:t>6</a:t>
            </a:fld>
            <a:endParaRPr lang="en-GB"/>
          </a:p>
        </p:txBody>
      </p:sp>
    </p:spTree>
    <p:extLst>
      <p:ext uri="{BB962C8B-B14F-4D97-AF65-F5344CB8AC3E}">
        <p14:creationId xmlns:p14="http://schemas.microsoft.com/office/powerpoint/2010/main" val="3498174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A760D-A88D-7874-24E1-6DE1EC5BF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5753F-6BA3-3FC5-4AD8-811433797D5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3317E10-6369-46D8-7A49-C11F9A09FD4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69D9B5-E73A-C12F-DE19-6DF1BC542871}"/>
              </a:ext>
            </a:extLst>
          </p:cNvPr>
          <p:cNvSpPr>
            <a:spLocks noGrp="1"/>
          </p:cNvSpPr>
          <p:nvPr>
            <p:ph type="sldNum" sz="quarter" idx="5"/>
          </p:nvPr>
        </p:nvSpPr>
        <p:spPr/>
        <p:txBody>
          <a:bodyPr/>
          <a:lstStyle/>
          <a:p>
            <a:fld id="{638F5038-8238-4B8E-839A-4BB64D05C841}" type="slidenum">
              <a:rPr lang="en-GB" smtClean="0"/>
              <a:t>7</a:t>
            </a:fld>
            <a:endParaRPr lang="en-GB"/>
          </a:p>
        </p:txBody>
      </p:sp>
    </p:spTree>
    <p:extLst>
      <p:ext uri="{BB962C8B-B14F-4D97-AF65-F5344CB8AC3E}">
        <p14:creationId xmlns:p14="http://schemas.microsoft.com/office/powerpoint/2010/main" val="214629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82269-C713-2F32-C57B-2CE849464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307DC-5075-9765-0197-7E2422AAE6A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29113CD-5112-92EE-8C33-9A35591147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3907C0B-9260-C2F6-9F19-BF263D4F2061}"/>
              </a:ext>
            </a:extLst>
          </p:cNvPr>
          <p:cNvSpPr>
            <a:spLocks noGrp="1"/>
          </p:cNvSpPr>
          <p:nvPr>
            <p:ph type="sldNum" sz="quarter" idx="5"/>
          </p:nvPr>
        </p:nvSpPr>
        <p:spPr/>
        <p:txBody>
          <a:bodyPr/>
          <a:lstStyle/>
          <a:p>
            <a:fld id="{638F5038-8238-4B8E-839A-4BB64D05C841}" type="slidenum">
              <a:rPr lang="en-GB" smtClean="0"/>
              <a:t>8</a:t>
            </a:fld>
            <a:endParaRPr lang="en-GB"/>
          </a:p>
        </p:txBody>
      </p:sp>
    </p:spTree>
    <p:extLst>
      <p:ext uri="{BB962C8B-B14F-4D97-AF65-F5344CB8AC3E}">
        <p14:creationId xmlns:p14="http://schemas.microsoft.com/office/powerpoint/2010/main" val="209849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447CE-DC27-8DFE-C342-D9C5E55F7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A0581-D26E-0E28-B4A1-C61A8E7E456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3A425DA-4C5E-E6AF-4710-0B93760633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F7C425-72B1-06B4-625B-289CE72C2A33}"/>
              </a:ext>
            </a:extLst>
          </p:cNvPr>
          <p:cNvSpPr>
            <a:spLocks noGrp="1"/>
          </p:cNvSpPr>
          <p:nvPr>
            <p:ph type="sldNum" sz="quarter" idx="5"/>
          </p:nvPr>
        </p:nvSpPr>
        <p:spPr/>
        <p:txBody>
          <a:bodyPr/>
          <a:lstStyle/>
          <a:p>
            <a:fld id="{638F5038-8238-4B8E-839A-4BB64D05C841}" type="slidenum">
              <a:rPr lang="en-GB" smtClean="0"/>
              <a:t>9</a:t>
            </a:fld>
            <a:endParaRPr lang="en-GB"/>
          </a:p>
        </p:txBody>
      </p:sp>
    </p:spTree>
    <p:extLst>
      <p:ext uri="{BB962C8B-B14F-4D97-AF65-F5344CB8AC3E}">
        <p14:creationId xmlns:p14="http://schemas.microsoft.com/office/powerpoint/2010/main" val="2346220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err="1">
                <a:solidFill>
                  <a:schemeClr val="bg1"/>
                </a:solidFill>
              </a:rPr>
              <a:t>cambridgeshire.gov.uk</a:t>
            </a:r>
            <a:endParaRPr lang="en-US" altLang="en-US" b="1">
              <a:solidFill>
                <a:schemeClr val="bg1"/>
              </a:solidFill>
            </a:endParaRPr>
          </a:p>
        </p:txBody>
      </p:sp>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grpSp>
        <p:nvGrpSpPr>
          <p:cNvPr id="13" name="Group 12">
            <a:extLst>
              <a:ext uri="{FF2B5EF4-FFF2-40B4-BE49-F238E27FC236}">
                <a16:creationId xmlns:a16="http://schemas.microsoft.com/office/drawing/2014/main" id="{72FF672F-6F2A-FB3F-3D46-D5AF8757DE20}"/>
              </a:ext>
            </a:extLst>
          </p:cNvPr>
          <p:cNvGrpSpPr/>
          <p:nvPr/>
        </p:nvGrpSpPr>
        <p:grpSpPr>
          <a:xfrm>
            <a:off x="10005207" y="518989"/>
            <a:ext cx="1811141" cy="551109"/>
            <a:chOff x="9987954" y="407566"/>
            <a:chExt cx="1811141" cy="551109"/>
          </a:xfrm>
        </p:grpSpPr>
        <p:pic>
          <p:nvPicPr>
            <p:cNvPr id="8" name="Picture 7" descr="A heart and arrows in a circle&#10;&#10;Description automatically generated">
              <a:extLst>
                <a:ext uri="{FF2B5EF4-FFF2-40B4-BE49-F238E27FC236}">
                  <a16:creationId xmlns:a16="http://schemas.microsoft.com/office/drawing/2014/main" id="{D345F36D-C037-7AA2-264E-C0B2B6FED359}"/>
                </a:ext>
              </a:extLst>
            </p:cNvPr>
            <p:cNvPicPr>
              <a:picLocks noChangeAspect="1"/>
            </p:cNvPicPr>
            <p:nvPr/>
          </p:nvPicPr>
          <p:blipFill>
            <a:blip r:embed="rId3"/>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A545C1CD-385A-1742-F52C-4A7515E8FA5B}"/>
                </a:ext>
              </a:extLst>
            </p:cNvPr>
            <p:cNvPicPr>
              <a:picLocks noChangeAspect="1"/>
            </p:cNvPicPr>
            <p:nvPr/>
          </p:nvPicPr>
          <p:blipFill>
            <a:blip r:embed="rId4"/>
            <a:stretch>
              <a:fillRect/>
            </a:stretch>
          </p:blipFill>
          <p:spPr>
            <a:xfrm>
              <a:off x="10618913" y="407566"/>
              <a:ext cx="549222" cy="551109"/>
            </a:xfrm>
            <a:prstGeom prst="rect">
              <a:avLst/>
            </a:prstGeom>
          </p:spPr>
        </p:pic>
        <p:pic>
          <p:nvPicPr>
            <p:cNvPr id="12" name="Picture 11" descr="A green circle with a white leaf and a cross&#10;&#10;Description automatically generated">
              <a:extLst>
                <a:ext uri="{FF2B5EF4-FFF2-40B4-BE49-F238E27FC236}">
                  <a16:creationId xmlns:a16="http://schemas.microsoft.com/office/drawing/2014/main" id="{0962598F-6667-0654-C0CB-58D0C7439C88}"/>
                </a:ext>
              </a:extLst>
            </p:cNvPr>
            <p:cNvPicPr>
              <a:picLocks noChangeAspect="1"/>
            </p:cNvPicPr>
            <p:nvPr/>
          </p:nvPicPr>
          <p:blipFill>
            <a:blip r:embed="rId5"/>
            <a:stretch>
              <a:fillRect/>
            </a:stretch>
          </p:blipFill>
          <p:spPr>
            <a:xfrm>
              <a:off x="9987954" y="409453"/>
              <a:ext cx="549222" cy="549222"/>
            </a:xfrm>
            <a:prstGeom prst="rect">
              <a:avLst/>
            </a:prstGeom>
          </p:spPr>
        </p:pic>
      </p:grpSp>
      <p:pic>
        <p:nvPicPr>
          <p:cNvPr id="9" name="Picture 8" descr="A logo on a black background&#10;&#10;Description automatically generated">
            <a:extLst>
              <a:ext uri="{FF2B5EF4-FFF2-40B4-BE49-F238E27FC236}">
                <a16:creationId xmlns:a16="http://schemas.microsoft.com/office/drawing/2014/main" id="{5A979563-65D3-1BF0-A7B7-AFC65907D063}"/>
              </a:ext>
            </a:extLst>
          </p:cNvPr>
          <p:cNvPicPr>
            <a:picLocks noChangeAspect="1"/>
          </p:cNvPicPr>
          <p:nvPr/>
        </p:nvPicPr>
        <p:blipFill>
          <a:blip r:embed="rId6"/>
          <a:stretch>
            <a:fillRect/>
          </a:stretch>
        </p:blipFill>
        <p:spPr>
          <a:xfrm>
            <a:off x="575013" y="-198839"/>
            <a:ext cx="3393746" cy="1908982"/>
          </a:xfrm>
          <a:prstGeom prst="rect">
            <a:avLst/>
          </a:prstGeom>
        </p:spPr>
      </p:pic>
    </p:spTree>
    <p:extLst>
      <p:ext uri="{BB962C8B-B14F-4D97-AF65-F5344CB8AC3E}">
        <p14:creationId xmlns:p14="http://schemas.microsoft.com/office/powerpoint/2010/main" val="2536558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30193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89317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179B-D2B2-0ED3-63A1-A7BB45E826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A2F15E-07D5-A768-2C2A-AB71F8E8A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CD548F-3470-1B9A-FFCB-5D7999C45818}"/>
              </a:ext>
            </a:extLst>
          </p:cNvPr>
          <p:cNvSpPr>
            <a:spLocks noGrp="1"/>
          </p:cNvSpPr>
          <p:nvPr>
            <p:ph type="dt" sz="half" idx="10"/>
          </p:nvPr>
        </p:nvSpPr>
        <p:spPr/>
        <p:txBody>
          <a:body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CAFCF6BD-D816-D691-35E7-9376188540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87E0E8-FE24-071D-9A63-EAFF6AC8DC1F}"/>
              </a:ext>
            </a:extLst>
          </p:cNvPr>
          <p:cNvSpPr>
            <a:spLocks noGrp="1"/>
          </p:cNvSpPr>
          <p:nvPr>
            <p:ph type="sldNum" sz="quarter" idx="12"/>
          </p:nvPr>
        </p:nvSpPr>
        <p:spPr/>
        <p:txBody>
          <a:bodyPr/>
          <a:lstStyle/>
          <a:p>
            <a:fld id="{485E3034-D0F3-4A84-8EE2-EBEFAB4BB2AC}" type="slidenum">
              <a:rPr lang="en-GB" smtClean="0"/>
              <a:t>‹#›</a:t>
            </a:fld>
            <a:endParaRPr lang="en-GB"/>
          </a:p>
        </p:txBody>
      </p:sp>
    </p:spTree>
    <p:extLst>
      <p:ext uri="{BB962C8B-B14F-4D97-AF65-F5344CB8AC3E}">
        <p14:creationId xmlns:p14="http://schemas.microsoft.com/office/powerpoint/2010/main" val="374522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427914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grpSp>
        <p:nvGrpSpPr>
          <p:cNvPr id="8" name="Group 7">
            <a:extLst>
              <a:ext uri="{FF2B5EF4-FFF2-40B4-BE49-F238E27FC236}">
                <a16:creationId xmlns:a16="http://schemas.microsoft.com/office/drawing/2014/main" id="{0D164573-CA05-02BF-6824-A3F6DA0A0E4E}"/>
              </a:ext>
            </a:extLst>
          </p:cNvPr>
          <p:cNvGrpSpPr/>
          <p:nvPr/>
        </p:nvGrpSpPr>
        <p:grpSpPr>
          <a:xfrm>
            <a:off x="10005207" y="518989"/>
            <a:ext cx="1811141" cy="551109"/>
            <a:chOff x="9987954" y="407566"/>
            <a:chExt cx="1811141" cy="551109"/>
          </a:xfrm>
        </p:grpSpPr>
        <p:pic>
          <p:nvPicPr>
            <p:cNvPr id="9" name="Picture 8" descr="A heart and arrows in a circle&#10;&#10;Description automatically generated">
              <a:extLst>
                <a:ext uri="{FF2B5EF4-FFF2-40B4-BE49-F238E27FC236}">
                  <a16:creationId xmlns:a16="http://schemas.microsoft.com/office/drawing/2014/main" id="{44031280-BDB2-344A-2C50-D5B013DC11D6}"/>
                </a:ext>
              </a:extLst>
            </p:cNvPr>
            <p:cNvPicPr>
              <a:picLocks noChangeAspect="1"/>
            </p:cNvPicPr>
            <p:nvPr/>
          </p:nvPicPr>
          <p:blipFill>
            <a:blip r:embed="rId2"/>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B28D11F3-E16B-B910-B3E6-41A2ED5D6A85}"/>
                </a:ext>
              </a:extLst>
            </p:cNvPr>
            <p:cNvPicPr>
              <a:picLocks noChangeAspect="1"/>
            </p:cNvPicPr>
            <p:nvPr/>
          </p:nvPicPr>
          <p:blipFill>
            <a:blip r:embed="rId3"/>
            <a:stretch>
              <a:fillRect/>
            </a:stretch>
          </p:blipFill>
          <p:spPr>
            <a:xfrm>
              <a:off x="10618913" y="407566"/>
              <a:ext cx="549222" cy="551109"/>
            </a:xfrm>
            <a:prstGeom prst="rect">
              <a:avLst/>
            </a:prstGeom>
          </p:spPr>
        </p:pic>
        <p:pic>
          <p:nvPicPr>
            <p:cNvPr id="11" name="Picture 10" descr="A green circle with a white leaf and a cross&#10;&#10;Description automatically generated">
              <a:extLst>
                <a:ext uri="{FF2B5EF4-FFF2-40B4-BE49-F238E27FC236}">
                  <a16:creationId xmlns:a16="http://schemas.microsoft.com/office/drawing/2014/main" id="{FB7124E2-D1A3-98EE-BBE2-4D01B0710D0C}"/>
                </a:ext>
              </a:extLst>
            </p:cNvPr>
            <p:cNvPicPr>
              <a:picLocks noChangeAspect="1"/>
            </p:cNvPicPr>
            <p:nvPr/>
          </p:nvPicPr>
          <p:blipFill>
            <a:blip r:embed="rId4"/>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24589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334700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40766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325088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7143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155956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7674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6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fld id="{485E3034-D0F3-4A84-8EE2-EBEFAB4BB2AC}" type="slidenum">
              <a:rPr lang="en-GB" smtClean="0"/>
              <a:t>‹#›</a:t>
            </a:fld>
            <a:endParaRPr lang="en-GB"/>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7A93FE8-6245-5C9B-6325-697E07C08AAB}"/>
              </a:ext>
            </a:extLst>
          </p:cNvPr>
          <p:cNvGrpSpPr/>
          <p:nvPr/>
        </p:nvGrpSpPr>
        <p:grpSpPr>
          <a:xfrm>
            <a:off x="10005207" y="518989"/>
            <a:ext cx="1811141" cy="551109"/>
            <a:chOff x="9987954" y="407566"/>
            <a:chExt cx="1811141" cy="551109"/>
          </a:xfrm>
        </p:grpSpPr>
        <p:pic>
          <p:nvPicPr>
            <p:cNvPr id="3" name="Picture 2" descr="A heart and arrows in a circle&#10;&#10;Description automatically generated">
              <a:extLst>
                <a:ext uri="{FF2B5EF4-FFF2-40B4-BE49-F238E27FC236}">
                  <a16:creationId xmlns:a16="http://schemas.microsoft.com/office/drawing/2014/main" id="{0F7C5312-AB14-607B-3E36-465293C3DF66}"/>
                </a:ext>
              </a:extLst>
            </p:cNvPr>
            <p:cNvPicPr>
              <a:picLocks noChangeAspect="1"/>
            </p:cNvPicPr>
            <p:nvPr/>
          </p:nvPicPr>
          <p:blipFill>
            <a:blip r:embed="rId15"/>
            <a:stretch>
              <a:fillRect/>
            </a:stretch>
          </p:blipFill>
          <p:spPr>
            <a:xfrm>
              <a:off x="11249873" y="409453"/>
              <a:ext cx="549222" cy="549222"/>
            </a:xfrm>
            <a:prstGeom prst="rect">
              <a:avLst/>
            </a:prstGeom>
          </p:spPr>
        </p:pic>
        <p:pic>
          <p:nvPicPr>
            <p:cNvPr id="7" name="Picture 6" descr="A white person holding a weight scale&#10;&#10;Description automatically generated">
              <a:extLst>
                <a:ext uri="{FF2B5EF4-FFF2-40B4-BE49-F238E27FC236}">
                  <a16:creationId xmlns:a16="http://schemas.microsoft.com/office/drawing/2014/main" id="{00F1D35E-F26E-A07A-7942-214E36160113}"/>
                </a:ext>
              </a:extLst>
            </p:cNvPr>
            <p:cNvPicPr>
              <a:picLocks noChangeAspect="1"/>
            </p:cNvPicPr>
            <p:nvPr/>
          </p:nvPicPr>
          <p:blipFill>
            <a:blip r:embed="rId16"/>
            <a:stretch>
              <a:fillRect/>
            </a:stretch>
          </p:blipFill>
          <p:spPr>
            <a:xfrm>
              <a:off x="10618913" y="407566"/>
              <a:ext cx="549222" cy="551109"/>
            </a:xfrm>
            <a:prstGeom prst="rect">
              <a:avLst/>
            </a:prstGeom>
          </p:spPr>
        </p:pic>
        <p:pic>
          <p:nvPicPr>
            <p:cNvPr id="8" name="Picture 7" descr="A green circle with a white leaf and a cross&#10;&#10;Description automatically generated">
              <a:extLst>
                <a:ext uri="{FF2B5EF4-FFF2-40B4-BE49-F238E27FC236}">
                  <a16:creationId xmlns:a16="http://schemas.microsoft.com/office/drawing/2014/main" id="{0E4ED650-D194-5D29-0DE6-AF4E2034CB1A}"/>
                </a:ext>
              </a:extLst>
            </p:cNvPr>
            <p:cNvPicPr>
              <a:picLocks noChangeAspect="1"/>
            </p:cNvPicPr>
            <p:nvPr/>
          </p:nvPicPr>
          <p:blipFill>
            <a:blip r:embed="rId17"/>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844419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ssets.publishing.service.gov.uk/media/5d8e26f6ed915d5570c6cc55/IoD2019_Statistical_Releas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gov.uk/government/statistics/english-indices-of-deprivation-2025/english-indices-of-deprivation-2025-statistical-releas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ambridgeshireinsight.org.uk/poverty/indices-of-multiple-deprivation-202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v.uk/government/statistics/english-indices-of-deprivation-20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media/68ff59c80f801e57b5bef907/ID_2025_Technical_Report.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CCAED-3991-0E08-0A52-C80DB1CB113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4401A60-9872-910C-0618-350584DF871C}"/>
              </a:ext>
            </a:extLst>
          </p:cNvPr>
          <p:cNvSpPr txBox="1"/>
          <p:nvPr/>
        </p:nvSpPr>
        <p:spPr bwMode="auto">
          <a:xfrm>
            <a:off x="623888" y="1122363"/>
            <a:ext cx="9144000" cy="2387600"/>
          </a:xfrm>
          <a:prstGeom prst="rect">
            <a:avLst/>
          </a:prstGeom>
          <a:noFill/>
          <a:ln>
            <a:noFill/>
          </a:ln>
        </p:spPr>
        <p:txBody>
          <a:bodyPr vert="horz" wrap="square" lIns="0" tIns="0" rIns="0" bIns="0" numCol="1" rtlCol="0" anchor="b" anchorCtr="0" compatLnSpc="1">
            <a:prstTxWarp prst="textNoShape">
              <a:avLst/>
            </a:prstTxWarp>
            <a:normAutofit/>
          </a:bodyPr>
          <a:lstStyle/>
          <a:p>
            <a:pPr eaLnBrk="1" hangingPunct="1">
              <a:lnSpc>
                <a:spcPct val="90000"/>
              </a:lnSpc>
              <a:spcAft>
                <a:spcPts val="600"/>
              </a:spcAft>
            </a:pPr>
            <a:r>
              <a:rPr lang="en-US" sz="5400" b="1">
                <a:solidFill>
                  <a:schemeClr val="accent2"/>
                </a:solidFill>
              </a:rPr>
              <a:t>South Cambridgeshire</a:t>
            </a:r>
          </a:p>
        </p:txBody>
      </p:sp>
      <p:sp>
        <p:nvSpPr>
          <p:cNvPr id="14" name="Subtitle 2">
            <a:extLst>
              <a:ext uri="{FF2B5EF4-FFF2-40B4-BE49-F238E27FC236}">
                <a16:creationId xmlns:a16="http://schemas.microsoft.com/office/drawing/2014/main" id="{83AC6443-FDAF-FCDE-811D-318D32B89B08}"/>
              </a:ext>
            </a:extLst>
          </p:cNvPr>
          <p:cNvSpPr>
            <a:spLocks noGrp="1"/>
          </p:cNvSpPr>
          <p:nvPr>
            <p:ph type="subTitle" idx="1"/>
          </p:nvPr>
        </p:nvSpPr>
        <p:spPr>
          <a:xfrm>
            <a:off x="623888" y="3705726"/>
            <a:ext cx="9144000" cy="1552074"/>
          </a:xfrm>
        </p:spPr>
        <p:txBody>
          <a:bodyPr/>
          <a:lstStyle/>
          <a:p>
            <a:r>
              <a:rPr lang="en-US" b="1" dirty="0">
                <a:solidFill>
                  <a:schemeClr val="tx2"/>
                </a:solidFill>
              </a:rPr>
              <a:t>Indices of Deprivation 2025 District Report</a:t>
            </a:r>
          </a:p>
          <a:p>
            <a:endParaRPr lang="en-US" b="1" dirty="0">
              <a:solidFill>
                <a:schemeClr val="tx2"/>
              </a:solidFill>
            </a:endParaRPr>
          </a:p>
          <a:p>
            <a:r>
              <a:rPr lang="en-US" sz="1800" dirty="0">
                <a:solidFill>
                  <a:schemeClr val="tx2"/>
                </a:solidFill>
              </a:rPr>
              <a:t>Published </a:t>
            </a:r>
            <a:r>
              <a:rPr lang="en-US" sz="1800">
                <a:solidFill>
                  <a:schemeClr val="tx2"/>
                </a:solidFill>
              </a:rPr>
              <a:t>on 17th </a:t>
            </a:r>
            <a:r>
              <a:rPr lang="en-US" sz="1800" dirty="0">
                <a:solidFill>
                  <a:schemeClr val="tx2"/>
                </a:solidFill>
              </a:rPr>
              <a:t>March 2026</a:t>
            </a:r>
          </a:p>
        </p:txBody>
      </p:sp>
      <p:sp>
        <p:nvSpPr>
          <p:cNvPr id="2" name="Text Placeholder 3">
            <a:extLst>
              <a:ext uri="{FF2B5EF4-FFF2-40B4-BE49-F238E27FC236}">
                <a16:creationId xmlns:a16="http://schemas.microsoft.com/office/drawing/2014/main" id="{35F1F204-D298-5F30-BF8C-A6FB1DFEE8BA}"/>
              </a:ext>
            </a:extLst>
          </p:cNvPr>
          <p:cNvSpPr>
            <a:spLocks noGrp="1"/>
          </p:cNvSpPr>
          <p:nvPr>
            <p:ph type="body" sz="quarter" idx="10"/>
          </p:nvPr>
        </p:nvSpPr>
        <p:spPr>
          <a:xfrm>
            <a:off x="623887" y="6030686"/>
            <a:ext cx="4067856" cy="572902"/>
          </a:xfrm>
        </p:spPr>
        <p:txBody>
          <a:bodyPr/>
          <a:lstStyle/>
          <a:p>
            <a:r>
              <a:rPr lang="en-US" dirty="0"/>
              <a:t>Policy, Performance and Intelligence Service</a:t>
            </a:r>
          </a:p>
          <a:p>
            <a:r>
              <a:rPr lang="en-US" dirty="0"/>
              <a:t>policyandinsight@cambridgeshire.gov.uk</a:t>
            </a:r>
          </a:p>
        </p:txBody>
      </p:sp>
    </p:spTree>
    <p:extLst>
      <p:ext uri="{BB962C8B-B14F-4D97-AF65-F5344CB8AC3E}">
        <p14:creationId xmlns:p14="http://schemas.microsoft.com/office/powerpoint/2010/main" val="395148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8F3A-DC21-5313-DC08-77F688F842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C4DC052-0D47-D6DB-7F13-A040C1AC6D57}"/>
              </a:ext>
            </a:extLst>
          </p:cNvPr>
          <p:cNvSpPr txBox="1"/>
          <p:nvPr/>
        </p:nvSpPr>
        <p:spPr bwMode="auto">
          <a:xfrm>
            <a:off x="306842" y="214993"/>
            <a:ext cx="10067244" cy="1214438"/>
          </a:xfrm>
          <a:prstGeom prst="rect">
            <a:avLst/>
          </a:prstGeom>
          <a:noFill/>
          <a:ln>
            <a:noFill/>
          </a:ln>
        </p:spPr>
        <p:txBody>
          <a:bodyPr vert="horz" wrap="square" lIns="0" tIns="0" rIns="0" bIns="0" numCol="1" rtlCol="0" anchor="t" anchorCtr="0" compatLnSpc="1">
            <a:prstTxWarp prst="textNoShape">
              <a:avLst/>
            </a:prstTxWarp>
            <a:normAutofit fontScale="92500"/>
          </a:bodyPr>
          <a:lstStyle/>
          <a:p>
            <a:pPr eaLnBrk="1" hangingPunct="1">
              <a:lnSpc>
                <a:spcPct val="90000"/>
              </a:lnSpc>
              <a:spcAft>
                <a:spcPts val="600"/>
              </a:spcAft>
            </a:pPr>
            <a:r>
              <a:rPr lang="en-US" sz="3600" b="1">
                <a:solidFill>
                  <a:schemeClr val="accent2"/>
                </a:solidFill>
                <a:latin typeface="+mj-lt"/>
                <a:ea typeface="+mj-ea"/>
                <a:cs typeface="+mj-cs"/>
              </a:rPr>
              <a:t>1.3. Analysis</a:t>
            </a:r>
            <a:r>
              <a:rPr lang="en-US" sz="3600" b="1" kern="1200">
                <a:solidFill>
                  <a:schemeClr val="accent2"/>
                </a:solidFill>
                <a:latin typeface="+mj-lt"/>
                <a:ea typeface="+mj-ea"/>
                <a:cs typeface="+mj-cs"/>
              </a:rPr>
              <a:t> of individual Lower Super Output Areas (LSOA) across </a:t>
            </a:r>
            <a:r>
              <a:rPr lang="en-US" sz="3600" b="1">
                <a:solidFill>
                  <a:schemeClr val="accent2"/>
                </a:solidFill>
              </a:rPr>
              <a:t>South Cambridgeshire</a:t>
            </a:r>
            <a:endParaRPr lang="en-US">
              <a:solidFill>
                <a:schemeClr val="accent2"/>
              </a:solidFill>
              <a:ea typeface="+mj-ea"/>
              <a:cs typeface="+mj-cs"/>
            </a:endParaRPr>
          </a:p>
        </p:txBody>
      </p:sp>
      <p:sp>
        <p:nvSpPr>
          <p:cNvPr id="9" name="Content Placeholder 2">
            <a:extLst>
              <a:ext uri="{FF2B5EF4-FFF2-40B4-BE49-F238E27FC236}">
                <a16:creationId xmlns:a16="http://schemas.microsoft.com/office/drawing/2014/main" id="{FA851197-81D2-AFAE-FB81-04929FA7965F}"/>
              </a:ext>
            </a:extLst>
          </p:cNvPr>
          <p:cNvSpPr>
            <a:spLocks noGrp="1"/>
          </p:cNvSpPr>
          <p:nvPr>
            <p:ph idx="1"/>
          </p:nvPr>
        </p:nvSpPr>
        <p:spPr>
          <a:xfrm>
            <a:off x="5727247" y="2114550"/>
            <a:ext cx="6172881" cy="3600449"/>
          </a:xfrm>
        </p:spPr>
        <p:txBody>
          <a:bodyPr/>
          <a:lstStyle/>
          <a:p>
            <a:r>
              <a:rPr lang="en-US" sz="1800"/>
              <a:t>South Cambridgeshire has 99 Lower Super Output Areas (LSOAs).</a:t>
            </a:r>
          </a:p>
          <a:p>
            <a:r>
              <a:rPr lang="en-US" sz="1800"/>
              <a:t>There are 70 LSOAs in the highest 3 deciles (8-10). This is less LSOAs than IMD 2019, where there were 74 LSOAs in the highest 3 deciles. See Appendix B for full list.</a:t>
            </a:r>
          </a:p>
          <a:p>
            <a:r>
              <a:rPr lang="en-US" sz="1800"/>
              <a:t>No LSOAs in South Cambridgeshire are in the lowest 3 deciles (1-3). This is less LSOAs than in IMD 2019, where there was 1 LSOA in the lowest 3 deciles.</a:t>
            </a:r>
          </a:p>
          <a:p>
            <a:r>
              <a:rPr lang="en-US" sz="1800"/>
              <a:t>Chesterton Allotments (South Cambridgeshire 006G) and Bassingbourn Barracks (South Cambridgeshire 019A), situated in Histon &amp; Impington and Bassingbourn wards respectively, remains the LSOAs in the lowest decile (4).</a:t>
            </a:r>
          </a:p>
        </p:txBody>
      </p:sp>
      <p:sp>
        <p:nvSpPr>
          <p:cNvPr id="6" name="TextBox 5">
            <a:extLst>
              <a:ext uri="{FF2B5EF4-FFF2-40B4-BE49-F238E27FC236}">
                <a16:creationId xmlns:a16="http://schemas.microsoft.com/office/drawing/2014/main" id="{FFA2DBD5-61C3-EEF1-609B-531BAF288A15}"/>
              </a:ext>
            </a:extLst>
          </p:cNvPr>
          <p:cNvSpPr txBox="1"/>
          <p:nvPr/>
        </p:nvSpPr>
        <p:spPr>
          <a:xfrm>
            <a:off x="512061" y="1429431"/>
            <a:ext cx="4676776" cy="523220"/>
          </a:xfrm>
          <a:prstGeom prst="rect">
            <a:avLst/>
          </a:prstGeom>
          <a:noFill/>
        </p:spPr>
        <p:txBody>
          <a:bodyPr wrap="square" rtlCol="0">
            <a:spAutoFit/>
          </a:bodyPr>
          <a:lstStyle/>
          <a:p>
            <a:r>
              <a:rPr lang="en-GB" sz="1400" i="1"/>
              <a:t>Figure 1: National decile for overall relative deprivation in South Cambridgeshire, IMD 2025</a:t>
            </a:r>
          </a:p>
        </p:txBody>
      </p:sp>
      <p:pic>
        <p:nvPicPr>
          <p:cNvPr id="3" name="Picture 2">
            <a:extLst>
              <a:ext uri="{FF2B5EF4-FFF2-40B4-BE49-F238E27FC236}">
                <a16:creationId xmlns:a16="http://schemas.microsoft.com/office/drawing/2014/main" id="{628E7EFB-FA5F-99AD-912E-9016D099DC3C}"/>
              </a:ext>
            </a:extLst>
          </p:cNvPr>
          <p:cNvPicPr>
            <a:picLocks noChangeAspect="1"/>
          </p:cNvPicPr>
          <p:nvPr/>
        </p:nvPicPr>
        <p:blipFill>
          <a:blip r:embed="rId3">
            <a:extLst>
              <a:ext uri="{28A0092B-C50C-407E-A947-70E740481C1C}">
                <a14:useLocalDpi xmlns:a14="http://schemas.microsoft.com/office/drawing/2010/main" val="0"/>
              </a:ext>
            </a:extLst>
          </a:blip>
          <a:srcRect l="4633" t="7895" b="3135"/>
          <a:stretch>
            <a:fillRect/>
          </a:stretch>
        </p:blipFill>
        <p:spPr>
          <a:xfrm>
            <a:off x="512061" y="1952651"/>
            <a:ext cx="5067877" cy="4690356"/>
          </a:xfrm>
          <a:prstGeom prst="rect">
            <a:avLst/>
          </a:prstGeom>
        </p:spPr>
      </p:pic>
    </p:spTree>
    <p:extLst>
      <p:ext uri="{BB962C8B-B14F-4D97-AF65-F5344CB8AC3E}">
        <p14:creationId xmlns:p14="http://schemas.microsoft.com/office/powerpoint/2010/main" val="147190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B20ED-E56B-3F40-F902-D82F1DE0AE8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CB6099F-B9A1-E418-3C40-4BFC4AC1C7B9}"/>
              </a:ext>
            </a:extLst>
          </p:cNvPr>
          <p:cNvSpPr txBox="1"/>
          <p:nvPr/>
        </p:nvSpPr>
        <p:spPr bwMode="auto">
          <a:xfrm>
            <a:off x="306842" y="214993"/>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1.4. Analysis</a:t>
            </a:r>
            <a:r>
              <a:rPr lang="en-US" sz="3600" b="1" kern="1200">
                <a:solidFill>
                  <a:schemeClr val="accent2"/>
                </a:solidFill>
                <a:latin typeface="+mj-lt"/>
                <a:ea typeface="+mj-ea"/>
                <a:cs typeface="+mj-cs"/>
              </a:rPr>
              <a:t> of individual Lower Super Output Areas (LSOA) across </a:t>
            </a:r>
            <a:r>
              <a:rPr lang="en-US" sz="3600" b="1">
                <a:solidFill>
                  <a:schemeClr val="accent2"/>
                </a:solidFill>
              </a:rPr>
              <a:t>South Cambridgeshire</a:t>
            </a:r>
            <a:endParaRPr lang="en-US" sz="3600" b="1" kern="1200">
              <a:solidFill>
                <a:schemeClr val="accent2"/>
              </a:solidFill>
              <a:latin typeface="+mj-lt"/>
              <a:ea typeface="+mj-ea"/>
              <a:cs typeface="+mj-cs"/>
            </a:endParaRPr>
          </a:p>
        </p:txBody>
      </p:sp>
      <p:sp>
        <p:nvSpPr>
          <p:cNvPr id="9" name="Content Placeholder 2">
            <a:extLst>
              <a:ext uri="{FF2B5EF4-FFF2-40B4-BE49-F238E27FC236}">
                <a16:creationId xmlns:a16="http://schemas.microsoft.com/office/drawing/2014/main" id="{3C23873B-6A1A-6E9F-0DDC-C80A459862C7}"/>
              </a:ext>
            </a:extLst>
          </p:cNvPr>
          <p:cNvSpPr>
            <a:spLocks noGrp="1"/>
          </p:cNvSpPr>
          <p:nvPr>
            <p:ph idx="1"/>
          </p:nvPr>
        </p:nvSpPr>
        <p:spPr>
          <a:xfrm>
            <a:off x="5900057" y="2373085"/>
            <a:ext cx="6019799" cy="3803877"/>
          </a:xfrm>
        </p:spPr>
        <p:txBody>
          <a:bodyPr/>
          <a:lstStyle/>
          <a:p>
            <a:r>
              <a:rPr lang="en-GB" sz="1800"/>
              <a:t>The map highlights notable changes in South Cambridgeshire overall IMD deciles over the period from 2019 to 2025. </a:t>
            </a:r>
          </a:p>
          <a:p>
            <a:r>
              <a:rPr lang="en-GB" sz="1800"/>
              <a:t>2 LSOAs moved by two or more deciles in the direction of lower relative deprivation since 2019. </a:t>
            </a:r>
          </a:p>
          <a:p>
            <a:pPr lvl="1"/>
            <a:r>
              <a:rPr lang="en-GB" sz="1800"/>
              <a:t>The 2 LSOAs are Horningsea, Fen Ditton and Swot Cum Quy (South Cambridgeshire 007D) and </a:t>
            </a:r>
            <a:r>
              <a:rPr lang="en-GB" sz="1800" err="1"/>
              <a:t>Teversham</a:t>
            </a:r>
            <a:r>
              <a:rPr lang="en-GB" sz="1800"/>
              <a:t> Foxgloves (South Cambridgeshire 011E) both in Fen Ditton &amp; Fulbourn ward.</a:t>
            </a:r>
            <a:endParaRPr lang="en-GB" sz="1800">
              <a:highlight>
                <a:srgbClr val="00FFFF"/>
              </a:highlight>
            </a:endParaRPr>
          </a:p>
          <a:p>
            <a:r>
              <a:rPr lang="en-GB" sz="1800"/>
              <a:t>15 LSOAs in South Cambridgeshire moved by two or more deciles in the direction of higher relative deprivation since 2019. </a:t>
            </a:r>
            <a:r>
              <a:rPr lang="en-US" sz="1800"/>
              <a:t>See Appendix C for full list.</a:t>
            </a:r>
          </a:p>
          <a:p>
            <a:endParaRPr lang="en-GB" sz="1800">
              <a:highlight>
                <a:srgbClr val="00FFFF"/>
              </a:highlight>
            </a:endParaRPr>
          </a:p>
        </p:txBody>
      </p:sp>
      <p:sp>
        <p:nvSpPr>
          <p:cNvPr id="2" name="TextBox 1">
            <a:extLst>
              <a:ext uri="{FF2B5EF4-FFF2-40B4-BE49-F238E27FC236}">
                <a16:creationId xmlns:a16="http://schemas.microsoft.com/office/drawing/2014/main" id="{D351936C-2ABD-5B9E-8467-2839B4B3E590}"/>
              </a:ext>
            </a:extLst>
          </p:cNvPr>
          <p:cNvSpPr txBox="1"/>
          <p:nvPr/>
        </p:nvSpPr>
        <p:spPr>
          <a:xfrm>
            <a:off x="575816" y="1449816"/>
            <a:ext cx="4762031" cy="523220"/>
          </a:xfrm>
          <a:prstGeom prst="rect">
            <a:avLst/>
          </a:prstGeom>
          <a:noFill/>
        </p:spPr>
        <p:txBody>
          <a:bodyPr wrap="square" rtlCol="0">
            <a:spAutoFit/>
          </a:bodyPr>
          <a:lstStyle/>
          <a:p>
            <a:r>
              <a:rPr lang="en-GB" sz="1400" i="1"/>
              <a:t>Figure 2: IMD decile change in South Cambridgeshire between 2019 and 2025</a:t>
            </a:r>
          </a:p>
        </p:txBody>
      </p:sp>
      <p:pic>
        <p:nvPicPr>
          <p:cNvPr id="5" name="Picture 4">
            <a:extLst>
              <a:ext uri="{FF2B5EF4-FFF2-40B4-BE49-F238E27FC236}">
                <a16:creationId xmlns:a16="http://schemas.microsoft.com/office/drawing/2014/main" id="{7B58F67C-25D8-5AB0-3066-F4ADE7421D5D}"/>
              </a:ext>
            </a:extLst>
          </p:cNvPr>
          <p:cNvPicPr>
            <a:picLocks noChangeAspect="1"/>
          </p:cNvPicPr>
          <p:nvPr/>
        </p:nvPicPr>
        <p:blipFill>
          <a:blip r:embed="rId3">
            <a:extLst>
              <a:ext uri="{28A0092B-C50C-407E-A947-70E740481C1C}">
                <a14:useLocalDpi xmlns:a14="http://schemas.microsoft.com/office/drawing/2010/main" val="0"/>
              </a:ext>
            </a:extLst>
          </a:blip>
          <a:srcRect l="5177" t="7619" b="6032"/>
          <a:stretch>
            <a:fillRect/>
          </a:stretch>
        </p:blipFill>
        <p:spPr>
          <a:xfrm>
            <a:off x="575816" y="1993421"/>
            <a:ext cx="4762031" cy="4649586"/>
          </a:xfrm>
          <a:prstGeom prst="rect">
            <a:avLst/>
          </a:prstGeom>
        </p:spPr>
      </p:pic>
    </p:spTree>
    <p:extLst>
      <p:ext uri="{BB962C8B-B14F-4D97-AF65-F5344CB8AC3E}">
        <p14:creationId xmlns:p14="http://schemas.microsoft.com/office/powerpoint/2010/main" val="3524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84B96-29F9-F67C-9E8E-C56E0FBCD1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0CA5EC-4A42-E2D0-1229-A59FA28263DF}"/>
              </a:ext>
            </a:extLst>
          </p:cNvPr>
          <p:cNvSpPr txBox="1"/>
          <p:nvPr/>
        </p:nvSpPr>
        <p:spPr bwMode="auto">
          <a:xfrm>
            <a:off x="119743" y="189352"/>
            <a:ext cx="9720943" cy="528335"/>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200" b="1">
                <a:solidFill>
                  <a:schemeClr val="accent2"/>
                </a:solidFill>
                <a:latin typeface="+mj-lt"/>
                <a:ea typeface="+mj-ea"/>
                <a:cs typeface="+mj-cs"/>
              </a:rPr>
              <a:t>2.1. District</a:t>
            </a:r>
            <a:r>
              <a:rPr lang="en-US" sz="3200" b="1" kern="1200">
                <a:solidFill>
                  <a:schemeClr val="accent2"/>
                </a:solidFill>
                <a:latin typeface="+mj-lt"/>
                <a:ea typeface="+mj-ea"/>
                <a:cs typeface="+mj-cs"/>
              </a:rPr>
              <a:t> Context - National Domain Ranking</a:t>
            </a:r>
          </a:p>
        </p:txBody>
      </p:sp>
      <p:sp>
        <p:nvSpPr>
          <p:cNvPr id="9" name="Content Placeholder 2">
            <a:extLst>
              <a:ext uri="{FF2B5EF4-FFF2-40B4-BE49-F238E27FC236}">
                <a16:creationId xmlns:a16="http://schemas.microsoft.com/office/drawing/2014/main" id="{08B17A51-592A-DE77-CB4A-913F49C64374}"/>
              </a:ext>
            </a:extLst>
          </p:cNvPr>
          <p:cNvSpPr>
            <a:spLocks noGrp="1"/>
          </p:cNvSpPr>
          <p:nvPr>
            <p:ph idx="1"/>
          </p:nvPr>
        </p:nvSpPr>
        <p:spPr>
          <a:xfrm>
            <a:off x="253238" y="1194979"/>
            <a:ext cx="11685524" cy="5303792"/>
          </a:xfrm>
        </p:spPr>
        <p:txBody>
          <a:bodyPr/>
          <a:lstStyle/>
          <a:p>
            <a:r>
              <a:rPr lang="en-GB" sz="1800" dirty="0"/>
              <a:t>The individual domain are ranked from lowest to highest at both district and LSOA. The ranks are based on comparisons between all of the local authority districts LADs nationally. There are 296 LADs. The table, on page 2.1.1., shows the deprivation domains for South Cambridgeshire by rank (out of 296 nationally) where the lower the rank, the more deprived the domain (1 is the most deprived): </a:t>
            </a:r>
          </a:p>
          <a:p>
            <a:r>
              <a:rPr lang="en-GB" sz="1800" dirty="0"/>
              <a:t>The most deprived domain in South Cambridgeshire was Barriers to Housing and Services. However, despite being the most deprived domain, this domain ranks nationally more deprived than IMD 2019, from 98 to 45.</a:t>
            </a:r>
          </a:p>
          <a:p>
            <a:r>
              <a:rPr lang="en-GB" sz="1800" dirty="0"/>
              <a:t>Barriers to Housing and Services domain saw the most notable change in national rank between IMD 2019 and IMD 2025 (from 98 to 45), overall becoming more relatively deprived. There were a number of changes to this domain between 2019 and 2025 releases. Further analysis can be found on page 2.4. </a:t>
            </a:r>
          </a:p>
          <a:p>
            <a:r>
              <a:rPr lang="en-GB" sz="1800" dirty="0"/>
              <a:t>Income Deprivation affecting Older People (IDAOPI) domain nationally ranked more relatively deprived than IMD 2019 (from 301 to 263).</a:t>
            </a:r>
          </a:p>
          <a:p>
            <a:r>
              <a:rPr lang="en-GB" sz="1800" dirty="0"/>
              <a:t>Crime domain also saw notable change becoming less deprived in national rank between IMD 2019 and IMD 2025 (from 248 to 279). </a:t>
            </a:r>
          </a:p>
          <a:p>
            <a:pPr lvl="1"/>
            <a:r>
              <a:rPr lang="en-GB" sz="1800" dirty="0"/>
              <a:t>24 LSOAs in South Cambridgeshire moved by two or more deciles in the direction of lower relative deprivation since 2019. </a:t>
            </a:r>
          </a:p>
          <a:p>
            <a:endParaRPr lang="en-US" sz="1800" dirty="0"/>
          </a:p>
        </p:txBody>
      </p:sp>
    </p:spTree>
    <p:extLst>
      <p:ext uri="{BB962C8B-B14F-4D97-AF65-F5344CB8AC3E}">
        <p14:creationId xmlns:p14="http://schemas.microsoft.com/office/powerpoint/2010/main" val="277404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C98FA-AADC-0F22-B760-3E97A5C0B0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C000FB-C0B3-A91E-DC0B-C02BFB3DA16B}"/>
              </a:ext>
            </a:extLst>
          </p:cNvPr>
          <p:cNvSpPr txBox="1"/>
          <p:nvPr/>
        </p:nvSpPr>
        <p:spPr bwMode="auto">
          <a:xfrm>
            <a:off x="349250" y="232895"/>
            <a:ext cx="9720943" cy="528335"/>
          </a:xfrm>
          <a:prstGeom prst="rect">
            <a:avLst/>
          </a:prstGeom>
          <a:noFill/>
          <a:ln>
            <a:noFill/>
          </a:ln>
        </p:spPr>
        <p:txBody>
          <a:bodyPr vert="horz" wrap="square" lIns="0" tIns="0" rIns="0" bIns="0" numCol="1" rtlCol="0" anchor="t" anchorCtr="0" compatLnSpc="1">
            <a:prstTxWarp prst="textNoShape">
              <a:avLst/>
            </a:prstTxWarp>
            <a:normAutofit fontScale="85000" lnSpcReduction="10000"/>
          </a:bodyPr>
          <a:lstStyle/>
          <a:p>
            <a:pPr eaLnBrk="1" hangingPunct="1">
              <a:lnSpc>
                <a:spcPct val="90000"/>
              </a:lnSpc>
              <a:spcAft>
                <a:spcPts val="600"/>
              </a:spcAft>
            </a:pPr>
            <a:r>
              <a:rPr lang="en-US" sz="3600" b="1" dirty="0">
                <a:solidFill>
                  <a:schemeClr val="accent2"/>
                </a:solidFill>
                <a:latin typeface="+mj-lt"/>
                <a:ea typeface="+mj-ea"/>
                <a:cs typeface="+mj-cs"/>
              </a:rPr>
              <a:t>2.1.1. District</a:t>
            </a:r>
            <a:r>
              <a:rPr lang="en-US" sz="3600" b="1" kern="1200" dirty="0">
                <a:solidFill>
                  <a:schemeClr val="accent2"/>
                </a:solidFill>
                <a:latin typeface="+mj-lt"/>
                <a:ea typeface="+mj-ea"/>
                <a:cs typeface="+mj-cs"/>
              </a:rPr>
              <a:t> Context - National Domain Ranking</a:t>
            </a:r>
          </a:p>
        </p:txBody>
      </p:sp>
      <p:sp>
        <p:nvSpPr>
          <p:cNvPr id="3" name="TextBox 2">
            <a:extLst>
              <a:ext uri="{FF2B5EF4-FFF2-40B4-BE49-F238E27FC236}">
                <a16:creationId xmlns:a16="http://schemas.microsoft.com/office/drawing/2014/main" id="{93B2D0C7-13A4-96F4-BC38-67F2ACFE7E3A}"/>
              </a:ext>
            </a:extLst>
          </p:cNvPr>
          <p:cNvSpPr txBox="1"/>
          <p:nvPr/>
        </p:nvSpPr>
        <p:spPr>
          <a:xfrm>
            <a:off x="349250" y="1521023"/>
            <a:ext cx="8570976" cy="307777"/>
          </a:xfrm>
          <a:prstGeom prst="rect">
            <a:avLst/>
          </a:prstGeom>
          <a:noFill/>
        </p:spPr>
        <p:txBody>
          <a:bodyPr wrap="square" rtlCol="0">
            <a:spAutoFit/>
          </a:bodyPr>
          <a:lstStyle/>
          <a:p>
            <a:r>
              <a:rPr lang="en-GB" sz="1400" i="1" dirty="0"/>
              <a:t>Table 4: National local authority rank by domain, IMD 2025</a:t>
            </a:r>
          </a:p>
        </p:txBody>
      </p:sp>
      <p:graphicFrame>
        <p:nvGraphicFramePr>
          <p:cNvPr id="7" name="Table 6">
            <a:extLst>
              <a:ext uri="{FF2B5EF4-FFF2-40B4-BE49-F238E27FC236}">
                <a16:creationId xmlns:a16="http://schemas.microsoft.com/office/drawing/2014/main" id="{3F87D430-DB43-9878-2C25-55F79B39E2F4}"/>
              </a:ext>
            </a:extLst>
          </p:cNvPr>
          <p:cNvGraphicFramePr>
            <a:graphicFrameLocks noGrp="1"/>
          </p:cNvGraphicFramePr>
          <p:nvPr>
            <p:extLst>
              <p:ext uri="{D42A27DB-BD31-4B8C-83A1-F6EECF244321}">
                <p14:modId xmlns:p14="http://schemas.microsoft.com/office/powerpoint/2010/main" val="4041499106"/>
              </p:ext>
            </p:extLst>
          </p:nvPr>
        </p:nvGraphicFramePr>
        <p:xfrm>
          <a:off x="349250" y="1900963"/>
          <a:ext cx="10974843" cy="3915095"/>
        </p:xfrm>
        <a:graphic>
          <a:graphicData uri="http://schemas.openxmlformats.org/drawingml/2006/table">
            <a:tbl>
              <a:tblPr/>
              <a:tblGrid>
                <a:gridCol w="3040800">
                  <a:extLst>
                    <a:ext uri="{9D8B030D-6E8A-4147-A177-3AD203B41FA5}">
                      <a16:colId xmlns:a16="http://schemas.microsoft.com/office/drawing/2014/main" val="2826120406"/>
                    </a:ext>
                  </a:extLst>
                </a:gridCol>
                <a:gridCol w="2644681">
                  <a:extLst>
                    <a:ext uri="{9D8B030D-6E8A-4147-A177-3AD203B41FA5}">
                      <a16:colId xmlns:a16="http://schemas.microsoft.com/office/drawing/2014/main" val="3369798288"/>
                    </a:ext>
                  </a:extLst>
                </a:gridCol>
                <a:gridCol w="2644681">
                  <a:extLst>
                    <a:ext uri="{9D8B030D-6E8A-4147-A177-3AD203B41FA5}">
                      <a16:colId xmlns:a16="http://schemas.microsoft.com/office/drawing/2014/main" val="1828093543"/>
                    </a:ext>
                  </a:extLst>
                </a:gridCol>
                <a:gridCol w="2644681">
                  <a:extLst>
                    <a:ext uri="{9D8B030D-6E8A-4147-A177-3AD203B41FA5}">
                      <a16:colId xmlns:a16="http://schemas.microsoft.com/office/drawing/2014/main" val="2889243110"/>
                    </a:ext>
                  </a:extLst>
                </a:gridCol>
              </a:tblGrid>
              <a:tr h="279923">
                <a:tc>
                  <a:txBody>
                    <a:bodyPr/>
                    <a:lstStyle/>
                    <a:p>
                      <a:pPr>
                        <a:buNone/>
                      </a:pPr>
                      <a:r>
                        <a:rPr lang="en-GB" sz="1400" b="1">
                          <a:effectLst/>
                          <a:latin typeface="+mn-lt"/>
                        </a:rPr>
                        <a:t>Domain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400" b="1">
                          <a:effectLst/>
                          <a:latin typeface="+mn-lt"/>
                        </a:rPr>
                        <a:t>2025 National Local Authority Rank out of 296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400" b="1">
                          <a:effectLst/>
                          <a:latin typeface="+mn-lt"/>
                        </a:rPr>
                        <a:t>2019 National Local Authority Rank out of 317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400" b="1">
                          <a:effectLst/>
                          <a:latin typeface="+mn-lt"/>
                        </a:rPr>
                        <a:t>Change in Rank between 2019 and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2444746"/>
                  </a:ext>
                </a:extLst>
              </a:tr>
              <a:tr h="279923">
                <a:tc>
                  <a:txBody>
                    <a:bodyPr/>
                    <a:lstStyle/>
                    <a:p>
                      <a:pPr algn="l" fontAlgn="b">
                        <a:buNone/>
                      </a:pPr>
                      <a:r>
                        <a:rPr lang="en-GB" sz="1400" b="0" i="0" u="none" strike="noStrike">
                          <a:effectLst/>
                          <a:latin typeface="+mn-lt"/>
                        </a:rPr>
                        <a:t>Income</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277</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AFD"/>
                    </a:solidFill>
                  </a:tcPr>
                </a:tc>
                <a:tc>
                  <a:txBody>
                    <a:bodyPr/>
                    <a:lstStyle/>
                    <a:p>
                      <a:pPr algn="r" fontAlgn="b">
                        <a:buNone/>
                      </a:pPr>
                      <a:r>
                        <a:rPr lang="en-GB" sz="1400" b="0" i="0" u="none" strike="noStrike">
                          <a:effectLst/>
                          <a:latin typeface="+mn-lt"/>
                        </a:rPr>
                        <a:t>302</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-25</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E4"/>
                    </a:solidFill>
                  </a:tcPr>
                </a:tc>
                <a:extLst>
                  <a:ext uri="{0D108BD9-81ED-4DB2-BD59-A6C34878D82A}">
                    <a16:rowId xmlns:a16="http://schemas.microsoft.com/office/drawing/2014/main" val="1811185034"/>
                  </a:ext>
                </a:extLst>
              </a:tr>
              <a:tr h="279923">
                <a:tc>
                  <a:txBody>
                    <a:bodyPr/>
                    <a:lstStyle/>
                    <a:p>
                      <a:pPr algn="l" fontAlgn="b">
                        <a:buNone/>
                      </a:pPr>
                      <a:r>
                        <a:rPr lang="en-GB" sz="1400" b="0" i="0" u="none" strike="noStrike">
                          <a:effectLst/>
                          <a:latin typeface="+mn-lt"/>
                        </a:rPr>
                        <a:t>Employment</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280</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6F1"/>
                    </a:solidFill>
                  </a:tcPr>
                </a:tc>
                <a:tc>
                  <a:txBody>
                    <a:bodyPr/>
                    <a:lstStyle/>
                    <a:p>
                      <a:pPr algn="r" fontAlgn="b">
                        <a:buNone/>
                      </a:pPr>
                      <a:r>
                        <a:rPr lang="en-GB" sz="1400" b="0" i="0" u="none" strike="noStrike">
                          <a:effectLst/>
                          <a:latin typeface="+mn-lt"/>
                        </a:rPr>
                        <a:t>304</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-24</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6E9"/>
                    </a:solidFill>
                  </a:tcPr>
                </a:tc>
                <a:extLst>
                  <a:ext uri="{0D108BD9-81ED-4DB2-BD59-A6C34878D82A}">
                    <a16:rowId xmlns:a16="http://schemas.microsoft.com/office/drawing/2014/main" val="3930904036"/>
                  </a:ext>
                </a:extLst>
              </a:tr>
              <a:tr h="279923">
                <a:tc>
                  <a:txBody>
                    <a:bodyPr/>
                    <a:lstStyle/>
                    <a:p>
                      <a:pPr algn="l" fontAlgn="b">
                        <a:buNone/>
                      </a:pPr>
                      <a:r>
                        <a:rPr lang="en-GB" sz="1400" b="0" i="0" u="none" strike="noStrike">
                          <a:effectLst/>
                          <a:latin typeface="+mn-lt"/>
                        </a:rPr>
                        <a:t>Education, Skills and Training</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288</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buNone/>
                      </a:pPr>
                      <a:r>
                        <a:rPr lang="en-GB" sz="1400" b="0" i="0" u="none" strike="noStrike">
                          <a:effectLst/>
                          <a:latin typeface="+mn-lt"/>
                        </a:rPr>
                        <a:t>307</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-19</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extLst>
                  <a:ext uri="{0D108BD9-81ED-4DB2-BD59-A6C34878D82A}">
                    <a16:rowId xmlns:a16="http://schemas.microsoft.com/office/drawing/2014/main" val="2828314283"/>
                  </a:ext>
                </a:extLst>
              </a:tr>
              <a:tr h="279923">
                <a:tc>
                  <a:txBody>
                    <a:bodyPr/>
                    <a:lstStyle/>
                    <a:p>
                      <a:pPr algn="l" fontAlgn="b">
                        <a:buNone/>
                      </a:pPr>
                      <a:r>
                        <a:rPr lang="en-GB" sz="1400" b="0" i="0" u="none" strike="noStrike">
                          <a:effectLst/>
                          <a:latin typeface="+mn-lt"/>
                        </a:rPr>
                        <a:t>Health Deprivation and Disability</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286</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CC99"/>
                    </a:solidFill>
                  </a:tcPr>
                </a:tc>
                <a:tc>
                  <a:txBody>
                    <a:bodyPr/>
                    <a:lstStyle/>
                    <a:p>
                      <a:pPr algn="r" fontAlgn="b">
                        <a:buNone/>
                      </a:pPr>
                      <a:r>
                        <a:rPr lang="en-GB" sz="1400" b="0" i="0" u="none" strike="noStrike">
                          <a:effectLst/>
                          <a:latin typeface="+mn-lt"/>
                        </a:rPr>
                        <a:t>304</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-18</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extLst>
                  <a:ext uri="{0D108BD9-81ED-4DB2-BD59-A6C34878D82A}">
                    <a16:rowId xmlns:a16="http://schemas.microsoft.com/office/drawing/2014/main" val="1276056942"/>
                  </a:ext>
                </a:extLst>
              </a:tr>
              <a:tr h="279923">
                <a:tc>
                  <a:txBody>
                    <a:bodyPr/>
                    <a:lstStyle/>
                    <a:p>
                      <a:pPr algn="l" fontAlgn="b">
                        <a:buNone/>
                      </a:pPr>
                      <a:r>
                        <a:rPr lang="en-GB" sz="1400" b="0" i="0" u="none" strike="noStrike">
                          <a:effectLst/>
                          <a:latin typeface="+mn-lt"/>
                        </a:rPr>
                        <a:t>Living Environment</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267</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4F7"/>
                    </a:solidFill>
                  </a:tcPr>
                </a:tc>
                <a:tc>
                  <a:txBody>
                    <a:bodyPr/>
                    <a:lstStyle/>
                    <a:p>
                      <a:pPr algn="r" fontAlgn="b">
                        <a:buNone/>
                      </a:pPr>
                      <a:r>
                        <a:rPr lang="en-GB" sz="1400" b="0" i="0" u="none" strike="noStrike">
                          <a:effectLst/>
                          <a:latin typeface="+mn-lt"/>
                        </a:rPr>
                        <a:t>258</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9</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DAB6"/>
                    </a:solidFill>
                  </a:tcPr>
                </a:tc>
                <a:extLst>
                  <a:ext uri="{0D108BD9-81ED-4DB2-BD59-A6C34878D82A}">
                    <a16:rowId xmlns:a16="http://schemas.microsoft.com/office/drawing/2014/main" val="3264612266"/>
                  </a:ext>
                </a:extLst>
              </a:tr>
              <a:tr h="279923">
                <a:tc>
                  <a:txBody>
                    <a:bodyPr/>
                    <a:lstStyle/>
                    <a:p>
                      <a:pPr algn="l" fontAlgn="b">
                        <a:buNone/>
                      </a:pPr>
                      <a:r>
                        <a:rPr lang="en-GB" sz="1400" b="0" i="0" u="none" strike="noStrike">
                          <a:effectLst/>
                          <a:latin typeface="+mn-lt"/>
                        </a:rPr>
                        <a:t>Crime</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279</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tc>
                  <a:txBody>
                    <a:bodyPr/>
                    <a:lstStyle/>
                    <a:p>
                      <a:pPr algn="r" fontAlgn="b">
                        <a:buNone/>
                      </a:pPr>
                      <a:r>
                        <a:rPr lang="en-GB" sz="1400" b="0" i="0" u="none" strike="noStrike">
                          <a:effectLst/>
                          <a:latin typeface="+mn-lt"/>
                        </a:rPr>
                        <a:t>248</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31</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915141526"/>
                  </a:ext>
                </a:extLst>
              </a:tr>
              <a:tr h="279923">
                <a:tc>
                  <a:txBody>
                    <a:bodyPr/>
                    <a:lstStyle/>
                    <a:p>
                      <a:pPr algn="l" fontAlgn="b">
                        <a:buNone/>
                      </a:pPr>
                      <a:r>
                        <a:rPr lang="en-GB" sz="1400" b="0" i="0" u="none" strike="noStrike">
                          <a:effectLst/>
                          <a:latin typeface="+mn-lt"/>
                        </a:rPr>
                        <a:t>Barriers to Housing and Services</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45</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buNone/>
                      </a:pPr>
                      <a:r>
                        <a:rPr lang="en-GB" sz="1400" b="0" i="0" u="none" strike="noStrike">
                          <a:effectLst/>
                          <a:latin typeface="+mn-lt"/>
                        </a:rPr>
                        <a:t>98</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-53</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388992327"/>
                  </a:ext>
                </a:extLst>
              </a:tr>
              <a:tr h="279923">
                <a:tc>
                  <a:txBody>
                    <a:bodyPr/>
                    <a:lstStyle/>
                    <a:p>
                      <a:pPr algn="l" fontAlgn="b">
                        <a:buNone/>
                      </a:pPr>
                      <a:endParaRPr lang="en-GB" sz="1400" b="0" i="0" u="none" strike="noStrike">
                        <a:effectLst/>
                        <a:latin typeface="+mn-lt"/>
                      </a:endParaRP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endParaRPr lang="en-GB" sz="1400" b="0" i="0" u="none" strike="noStrike">
                        <a:effectLst/>
                        <a:latin typeface="+mn-lt"/>
                      </a:endParaRP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endParaRPr lang="en-GB" sz="1400" b="0" i="0" u="none" strike="noStrike">
                        <a:effectLst/>
                        <a:latin typeface="+mn-lt"/>
                      </a:endParaRP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endParaRPr lang="en-GB" sz="1400" b="0" i="0" u="none" strike="noStrike">
                        <a:effectLst/>
                        <a:latin typeface="+mn-lt"/>
                      </a:endParaRP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3778545"/>
                  </a:ext>
                </a:extLst>
              </a:tr>
              <a:tr h="279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mn-lt"/>
                          <a:ea typeface="+mn-ea"/>
                          <a:cs typeface="+mn-cs"/>
                        </a:rPr>
                        <a:t>Supplemental</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endParaRPr lang="en-GB" sz="1400" b="0" i="0" u="none" strike="noStrike">
                        <a:effectLst/>
                        <a:latin typeface="+mn-lt"/>
                      </a:endParaRP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endParaRPr lang="en-GB" sz="1400" b="0" i="0" u="none" strike="noStrike">
                        <a:effectLst/>
                        <a:latin typeface="+mn-lt"/>
                      </a:endParaRP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endParaRPr lang="en-GB" sz="1400" b="0" i="0" u="none" strike="noStrike">
                        <a:effectLst/>
                        <a:latin typeface="+mn-lt"/>
                      </a:endParaRP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9760972"/>
                  </a:ext>
                </a:extLst>
              </a:tr>
              <a:tr h="279923">
                <a:tc>
                  <a:txBody>
                    <a:bodyPr/>
                    <a:lstStyle/>
                    <a:p>
                      <a:pPr algn="l" fontAlgn="b">
                        <a:buNone/>
                      </a:pPr>
                      <a:r>
                        <a:rPr lang="en-GB" sz="1400" b="0" i="0" u="none" strike="noStrike">
                          <a:effectLst/>
                          <a:latin typeface="+mn-lt"/>
                        </a:rPr>
                        <a:t>Income Deprivation affecting Children (IDACI)</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281</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FE2"/>
                    </a:solidFill>
                  </a:tcPr>
                </a:tc>
                <a:tc>
                  <a:txBody>
                    <a:bodyPr/>
                    <a:lstStyle/>
                    <a:p>
                      <a:pPr algn="r" fontAlgn="b">
                        <a:buNone/>
                      </a:pPr>
                      <a:r>
                        <a:rPr lang="en-GB" sz="1400" b="0" i="0" u="none" strike="noStrike">
                          <a:effectLst/>
                          <a:latin typeface="+mn-lt"/>
                        </a:rPr>
                        <a:t>293</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-12</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4ED"/>
                    </a:solidFill>
                  </a:tcPr>
                </a:tc>
                <a:extLst>
                  <a:ext uri="{0D108BD9-81ED-4DB2-BD59-A6C34878D82A}">
                    <a16:rowId xmlns:a16="http://schemas.microsoft.com/office/drawing/2014/main" val="2223757960"/>
                  </a:ext>
                </a:extLst>
              </a:tr>
              <a:tr h="536766">
                <a:tc>
                  <a:txBody>
                    <a:bodyPr/>
                    <a:lstStyle/>
                    <a:p>
                      <a:pPr algn="l" fontAlgn="b">
                        <a:buNone/>
                      </a:pPr>
                      <a:r>
                        <a:rPr lang="en-GB" sz="1400" b="0" i="0" u="none" strike="noStrike">
                          <a:effectLst/>
                          <a:latin typeface="+mn-lt"/>
                        </a:rPr>
                        <a:t>Income Deprivation affecting Older People (IDAOPI)</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263</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1F4"/>
                    </a:solidFill>
                  </a:tcPr>
                </a:tc>
                <a:tc>
                  <a:txBody>
                    <a:bodyPr/>
                    <a:lstStyle/>
                    <a:p>
                      <a:pPr algn="r" fontAlgn="b">
                        <a:buNone/>
                      </a:pPr>
                      <a:r>
                        <a:rPr lang="en-GB" sz="1400" b="0" i="0" u="none" strike="noStrike">
                          <a:effectLst/>
                          <a:latin typeface="+mn-lt"/>
                        </a:rPr>
                        <a:t>301</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mn-lt"/>
                        </a:rPr>
                        <a:t>-38</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9AC"/>
                    </a:solidFill>
                  </a:tcPr>
                </a:tc>
                <a:extLst>
                  <a:ext uri="{0D108BD9-81ED-4DB2-BD59-A6C34878D82A}">
                    <a16:rowId xmlns:a16="http://schemas.microsoft.com/office/drawing/2014/main" val="4123786065"/>
                  </a:ext>
                </a:extLst>
              </a:tr>
            </a:tbl>
          </a:graphicData>
        </a:graphic>
      </p:graphicFrame>
      <p:sp>
        <p:nvSpPr>
          <p:cNvPr id="2" name="TextBox 1">
            <a:extLst>
              <a:ext uri="{FF2B5EF4-FFF2-40B4-BE49-F238E27FC236}">
                <a16:creationId xmlns:a16="http://schemas.microsoft.com/office/drawing/2014/main" id="{93A59F80-B50C-C152-3DF9-F9301A055A2D}"/>
              </a:ext>
            </a:extLst>
          </p:cNvPr>
          <p:cNvSpPr txBox="1"/>
          <p:nvPr/>
        </p:nvSpPr>
        <p:spPr>
          <a:xfrm>
            <a:off x="349250" y="5888221"/>
            <a:ext cx="10994571" cy="338554"/>
          </a:xfrm>
          <a:prstGeom prst="rect">
            <a:avLst/>
          </a:prstGeom>
          <a:noFill/>
        </p:spPr>
        <p:txBody>
          <a:bodyPr wrap="square" rtlCol="0">
            <a:spAutoFit/>
          </a:bodyPr>
          <a:lstStyle/>
          <a:p>
            <a:r>
              <a:rPr lang="en-GB" sz="1600" dirty="0"/>
              <a:t>*Supplemental measures are a subset of the income domain.</a:t>
            </a:r>
          </a:p>
        </p:txBody>
      </p:sp>
    </p:spTree>
    <p:extLst>
      <p:ext uri="{BB962C8B-B14F-4D97-AF65-F5344CB8AC3E}">
        <p14:creationId xmlns:p14="http://schemas.microsoft.com/office/powerpoint/2010/main" val="197380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2A24D-E942-123A-5C81-F54C9E49242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9A39180-D6A7-32A9-325C-66329CF0DC94}"/>
              </a:ext>
            </a:extLst>
          </p:cNvPr>
          <p:cNvSpPr txBox="1"/>
          <p:nvPr/>
        </p:nvSpPr>
        <p:spPr bwMode="auto">
          <a:xfrm>
            <a:off x="99169" y="100441"/>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300" b="1">
                <a:solidFill>
                  <a:schemeClr val="accent2"/>
                </a:solidFill>
                <a:latin typeface="+mj-lt"/>
                <a:ea typeface="+mj-ea"/>
                <a:cs typeface="+mj-cs"/>
              </a:rPr>
              <a:t>2.2. Analysis</a:t>
            </a:r>
            <a:r>
              <a:rPr lang="en-US" sz="3300" b="1" kern="1200">
                <a:solidFill>
                  <a:schemeClr val="accent2"/>
                </a:solidFill>
                <a:latin typeface="+mj-lt"/>
                <a:ea typeface="+mj-ea"/>
                <a:cs typeface="+mj-cs"/>
              </a:rPr>
              <a:t> of individual deprivation domains across </a:t>
            </a:r>
            <a:r>
              <a:rPr lang="en-US" sz="3300" b="1">
                <a:solidFill>
                  <a:schemeClr val="accent2"/>
                </a:solidFill>
              </a:rPr>
              <a:t>South Cambridgeshire</a:t>
            </a:r>
            <a:r>
              <a:rPr lang="en-US" sz="3300" b="1" kern="1200">
                <a:solidFill>
                  <a:schemeClr val="accent2"/>
                </a:solidFill>
                <a:latin typeface="+mj-lt"/>
                <a:ea typeface="+mj-ea"/>
                <a:cs typeface="+mj-cs"/>
              </a:rPr>
              <a:t> by decile </a:t>
            </a:r>
            <a:r>
              <a:rPr lang="en-US" sz="3300" b="1">
                <a:solidFill>
                  <a:schemeClr val="accent2"/>
                </a:solidFill>
                <a:latin typeface="+mj-lt"/>
                <a:ea typeface="+mj-ea"/>
                <a:cs typeface="+mj-cs"/>
              </a:rPr>
              <a:t>average</a:t>
            </a:r>
            <a:endParaRPr lang="en-US" sz="3300" b="1" kern="1200">
              <a:solidFill>
                <a:schemeClr val="accent2"/>
              </a:solidFill>
              <a:latin typeface="+mj-lt"/>
              <a:ea typeface="+mj-ea"/>
              <a:cs typeface="+mj-cs"/>
            </a:endParaRPr>
          </a:p>
        </p:txBody>
      </p:sp>
      <p:sp>
        <p:nvSpPr>
          <p:cNvPr id="9" name="Content Placeholder 2">
            <a:extLst>
              <a:ext uri="{FF2B5EF4-FFF2-40B4-BE49-F238E27FC236}">
                <a16:creationId xmlns:a16="http://schemas.microsoft.com/office/drawing/2014/main" id="{C4CD5D0B-AC4C-97F1-E28C-7C0FF3F4B310}"/>
              </a:ext>
            </a:extLst>
          </p:cNvPr>
          <p:cNvSpPr>
            <a:spLocks noGrp="1"/>
          </p:cNvSpPr>
          <p:nvPr>
            <p:ph idx="1"/>
          </p:nvPr>
        </p:nvSpPr>
        <p:spPr>
          <a:xfrm>
            <a:off x="175369" y="1589314"/>
            <a:ext cx="7103255" cy="4582886"/>
          </a:xfrm>
        </p:spPr>
        <p:txBody>
          <a:bodyPr/>
          <a:lstStyle/>
          <a:p>
            <a:pPr marL="0" indent="0">
              <a:buNone/>
            </a:pPr>
            <a:r>
              <a:rPr lang="en-GB" sz="1800" dirty="0"/>
              <a:t>On this page, the average decile is used. This is the decile of each LSOA combined and averaged to give an overall score for the district. This is to help identify the domains that have a much higher or lower level of deprivation and give a broader overview of the district/city as a whole, rather than the absolute ‘most’ and ‘least’ deprived domains.</a:t>
            </a:r>
          </a:p>
          <a:p>
            <a:pPr marL="0" indent="0">
              <a:buNone/>
            </a:pPr>
            <a:endParaRPr lang="en-US" sz="1800" u="sng" dirty="0"/>
          </a:p>
          <a:p>
            <a:pPr marL="0" indent="0">
              <a:buNone/>
            </a:pPr>
            <a:r>
              <a:rPr lang="en-US" sz="1800" u="sng" dirty="0"/>
              <a:t>Highest scoring domain (least deprived):</a:t>
            </a:r>
          </a:p>
          <a:p>
            <a:pPr marL="0" indent="0">
              <a:buNone/>
            </a:pPr>
            <a:r>
              <a:rPr lang="en-GB" sz="1800" dirty="0"/>
              <a:t>Table 5 shows that the Health Deprivation and Disability domain ranks highest, with an average decile score of 9.</a:t>
            </a:r>
            <a:endParaRPr lang="en-US" sz="1800" dirty="0"/>
          </a:p>
          <a:p>
            <a:pPr marL="0" indent="0">
              <a:buNone/>
            </a:pPr>
            <a:endParaRPr lang="en-US" sz="1800" dirty="0"/>
          </a:p>
          <a:p>
            <a:pPr marL="0" indent="0">
              <a:buNone/>
            </a:pPr>
            <a:r>
              <a:rPr lang="en-US" sz="1800" u="sng" dirty="0"/>
              <a:t>Lowest scoring domain (most deprived):</a:t>
            </a:r>
          </a:p>
          <a:p>
            <a:pPr marL="0" indent="0">
              <a:buNone/>
            </a:pPr>
            <a:r>
              <a:rPr lang="en-US" sz="1800" dirty="0"/>
              <a:t>Barriers to Housing and Services has the lowest average decile amongst the domains (4).</a:t>
            </a:r>
          </a:p>
        </p:txBody>
      </p:sp>
      <p:graphicFrame>
        <p:nvGraphicFramePr>
          <p:cNvPr id="2" name="Table 1">
            <a:extLst>
              <a:ext uri="{FF2B5EF4-FFF2-40B4-BE49-F238E27FC236}">
                <a16:creationId xmlns:a16="http://schemas.microsoft.com/office/drawing/2014/main" id="{D2C5A650-CE24-5439-9D36-942B249FF3AA}"/>
              </a:ext>
            </a:extLst>
          </p:cNvPr>
          <p:cNvGraphicFramePr>
            <a:graphicFrameLocks noGrp="1"/>
          </p:cNvGraphicFramePr>
          <p:nvPr>
            <p:extLst>
              <p:ext uri="{D42A27DB-BD31-4B8C-83A1-F6EECF244321}">
                <p14:modId xmlns:p14="http://schemas.microsoft.com/office/powerpoint/2010/main" val="916440150"/>
              </p:ext>
            </p:extLst>
          </p:nvPr>
        </p:nvGraphicFramePr>
        <p:xfrm>
          <a:off x="7402286" y="1861457"/>
          <a:ext cx="4365876" cy="4274528"/>
        </p:xfrm>
        <a:graphic>
          <a:graphicData uri="http://schemas.openxmlformats.org/drawingml/2006/table">
            <a:tbl>
              <a:tblPr>
                <a:tableStyleId>{5940675A-B579-460E-94D1-54222C63F5DA}</a:tableStyleId>
              </a:tblPr>
              <a:tblGrid>
                <a:gridCol w="1995158">
                  <a:extLst>
                    <a:ext uri="{9D8B030D-6E8A-4147-A177-3AD203B41FA5}">
                      <a16:colId xmlns:a16="http://schemas.microsoft.com/office/drawing/2014/main" val="3024595454"/>
                    </a:ext>
                  </a:extLst>
                </a:gridCol>
                <a:gridCol w="1185359">
                  <a:extLst>
                    <a:ext uri="{9D8B030D-6E8A-4147-A177-3AD203B41FA5}">
                      <a16:colId xmlns:a16="http://schemas.microsoft.com/office/drawing/2014/main" val="3290365874"/>
                    </a:ext>
                  </a:extLst>
                </a:gridCol>
                <a:gridCol w="1185359">
                  <a:extLst>
                    <a:ext uri="{9D8B030D-6E8A-4147-A177-3AD203B41FA5}">
                      <a16:colId xmlns:a16="http://schemas.microsoft.com/office/drawing/2014/main" val="3099445336"/>
                    </a:ext>
                  </a:extLst>
                </a:gridCol>
              </a:tblGrid>
              <a:tr h="485143">
                <a:tc>
                  <a:txBody>
                    <a:bodyPr/>
                    <a:lstStyle/>
                    <a:p>
                      <a:pPr algn="l" fontAlgn="b">
                        <a:buNone/>
                      </a:pPr>
                      <a:r>
                        <a:rPr lang="en-GB" sz="1600" b="1" u="none" strike="noStrike">
                          <a:effectLst/>
                        </a:rPr>
                        <a:t>Domain</a:t>
                      </a:r>
                      <a:endParaRPr lang="en-GB" sz="1600" b="1" i="0" u="none" strike="noStrike">
                        <a:effectLst/>
                        <a:latin typeface="Arial" panose="020B0604020202020204" pitchFamily="34" charset="0"/>
                      </a:endParaRPr>
                    </a:p>
                  </a:txBody>
                  <a:tcPr marL="0" marR="0" marT="0" marB="0" anchor="b">
                    <a:solidFill>
                      <a:schemeClr val="bg1"/>
                    </a:solidFill>
                  </a:tcPr>
                </a:tc>
                <a:tc>
                  <a:txBody>
                    <a:bodyPr/>
                    <a:lstStyle/>
                    <a:p>
                      <a:pPr algn="l" fontAlgn="b">
                        <a:buNone/>
                      </a:pPr>
                      <a:r>
                        <a:rPr lang="en-GB" sz="1600" b="1" u="none" strike="noStrike">
                          <a:effectLst/>
                        </a:rPr>
                        <a:t>Average Decile</a:t>
                      </a:r>
                      <a:endParaRPr lang="en-GB" sz="1600" b="1" i="0" u="none" strike="noStrike">
                        <a:effectLst/>
                        <a:latin typeface="Arial" panose="020B0604020202020204" pitchFamily="34" charset="0"/>
                      </a:endParaRPr>
                    </a:p>
                  </a:txBody>
                  <a:tcPr marL="0" marR="0" marT="0" marB="0" anchor="b">
                    <a:solidFill>
                      <a:schemeClr val="bg1"/>
                    </a:solidFill>
                  </a:tcPr>
                </a:tc>
                <a:tc>
                  <a:txBody>
                    <a:bodyPr/>
                    <a:lstStyle/>
                    <a:p>
                      <a:pPr algn="l" fontAlgn="b">
                        <a:buNone/>
                      </a:pPr>
                      <a:r>
                        <a:rPr lang="en-GB" sz="1600" b="1" i="0" u="none" strike="noStrike">
                          <a:effectLst/>
                          <a:latin typeface="Arial" panose="020B0604020202020204" pitchFamily="34" charset="0"/>
                        </a:rPr>
                        <a:t>Range</a:t>
                      </a:r>
                    </a:p>
                  </a:txBody>
                  <a:tcPr marL="0" marR="0" marT="0" marB="0" anchor="b">
                    <a:solidFill>
                      <a:schemeClr val="bg1"/>
                    </a:solidFill>
                  </a:tcPr>
                </a:tc>
                <a:extLst>
                  <a:ext uri="{0D108BD9-81ED-4DB2-BD59-A6C34878D82A}">
                    <a16:rowId xmlns:a16="http://schemas.microsoft.com/office/drawing/2014/main" val="1431271470"/>
                  </a:ext>
                </a:extLst>
              </a:tr>
              <a:tr h="434274">
                <a:tc>
                  <a:txBody>
                    <a:bodyPr/>
                    <a:lstStyle/>
                    <a:p>
                      <a:pPr algn="l" fontAlgn="b">
                        <a:buNone/>
                      </a:pPr>
                      <a:r>
                        <a:rPr lang="en-GB" sz="1600" b="0" i="0" u="none" strike="noStrike">
                          <a:effectLst/>
                          <a:latin typeface="Arial" panose="020B0604020202020204" pitchFamily="34" charset="0"/>
                        </a:rPr>
                        <a:t>Health Deprivation and Disability</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9</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5-10</a:t>
                      </a:r>
                    </a:p>
                  </a:txBody>
                  <a:tcPr marL="0" marR="0" marT="0" marB="0" anchor="b">
                    <a:solidFill>
                      <a:schemeClr val="bg1"/>
                    </a:solidFill>
                  </a:tcPr>
                </a:tc>
                <a:extLst>
                  <a:ext uri="{0D108BD9-81ED-4DB2-BD59-A6C34878D82A}">
                    <a16:rowId xmlns:a16="http://schemas.microsoft.com/office/drawing/2014/main" val="673319593"/>
                  </a:ext>
                </a:extLst>
              </a:tr>
              <a:tr h="485143">
                <a:tc>
                  <a:txBody>
                    <a:bodyPr/>
                    <a:lstStyle/>
                    <a:p>
                      <a:pPr algn="l" fontAlgn="b">
                        <a:buNone/>
                      </a:pPr>
                      <a:r>
                        <a:rPr lang="en-GB" sz="1600" b="0" i="0" u="none" strike="noStrike">
                          <a:effectLst/>
                          <a:latin typeface="Arial" panose="020B0604020202020204" pitchFamily="34" charset="0"/>
                        </a:rPr>
                        <a:t>Education, Skills and Training</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8</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4-10</a:t>
                      </a:r>
                    </a:p>
                  </a:txBody>
                  <a:tcPr marL="0" marR="0" marT="0" marB="0" anchor="b">
                    <a:solidFill>
                      <a:schemeClr val="bg1"/>
                    </a:solidFill>
                  </a:tcPr>
                </a:tc>
                <a:extLst>
                  <a:ext uri="{0D108BD9-81ED-4DB2-BD59-A6C34878D82A}">
                    <a16:rowId xmlns:a16="http://schemas.microsoft.com/office/drawing/2014/main" val="3339531041"/>
                  </a:ext>
                </a:extLst>
              </a:tr>
              <a:tr h="510493">
                <a:tc>
                  <a:txBody>
                    <a:bodyPr/>
                    <a:lstStyle/>
                    <a:p>
                      <a:pPr algn="l" fontAlgn="b">
                        <a:buNone/>
                      </a:pPr>
                      <a:r>
                        <a:rPr lang="en-GB" sz="1600" b="0" i="0" u="none" strike="noStrike">
                          <a:effectLst/>
                          <a:latin typeface="Arial" panose="020B0604020202020204" pitchFamily="34" charset="0"/>
                        </a:rPr>
                        <a:t>Employment</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8</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4-10</a:t>
                      </a:r>
                    </a:p>
                  </a:txBody>
                  <a:tcPr marL="0" marR="0" marT="0" marB="0" anchor="b">
                    <a:solidFill>
                      <a:schemeClr val="bg1"/>
                    </a:solidFill>
                  </a:tcPr>
                </a:tc>
                <a:extLst>
                  <a:ext uri="{0D108BD9-81ED-4DB2-BD59-A6C34878D82A}">
                    <a16:rowId xmlns:a16="http://schemas.microsoft.com/office/drawing/2014/main" val="1531817328"/>
                  </a:ext>
                </a:extLst>
              </a:tr>
              <a:tr h="510493">
                <a:tc>
                  <a:txBody>
                    <a:bodyPr/>
                    <a:lstStyle/>
                    <a:p>
                      <a:pPr algn="l" fontAlgn="b">
                        <a:buNone/>
                      </a:pPr>
                      <a:r>
                        <a:rPr lang="en-GB" sz="1600" b="0" i="0" u="none" strike="noStrike">
                          <a:effectLst/>
                          <a:latin typeface="Arial" panose="020B0604020202020204" pitchFamily="34" charset="0"/>
                        </a:rPr>
                        <a:t>Crime</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8</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3-10</a:t>
                      </a:r>
                    </a:p>
                  </a:txBody>
                  <a:tcPr marL="0" marR="0" marT="0" marB="0" anchor="b">
                    <a:solidFill>
                      <a:schemeClr val="bg1"/>
                    </a:solidFill>
                  </a:tcPr>
                </a:tc>
                <a:extLst>
                  <a:ext uri="{0D108BD9-81ED-4DB2-BD59-A6C34878D82A}">
                    <a16:rowId xmlns:a16="http://schemas.microsoft.com/office/drawing/2014/main" val="557786949"/>
                  </a:ext>
                </a:extLst>
              </a:tr>
              <a:tr h="434274">
                <a:tc>
                  <a:txBody>
                    <a:bodyPr/>
                    <a:lstStyle/>
                    <a:p>
                      <a:pPr algn="l" fontAlgn="b">
                        <a:buNone/>
                      </a:pPr>
                      <a:r>
                        <a:rPr lang="en-GB" sz="1600" b="0" i="0" u="none" strike="noStrike">
                          <a:effectLst/>
                          <a:latin typeface="Arial" panose="020B0604020202020204" pitchFamily="34" charset="0"/>
                        </a:rPr>
                        <a:t>Income</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8</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3-10</a:t>
                      </a:r>
                    </a:p>
                  </a:txBody>
                  <a:tcPr marL="0" marR="0" marT="0" marB="0" anchor="b">
                    <a:solidFill>
                      <a:schemeClr val="bg1"/>
                    </a:solidFill>
                  </a:tcPr>
                </a:tc>
                <a:extLst>
                  <a:ext uri="{0D108BD9-81ED-4DB2-BD59-A6C34878D82A}">
                    <a16:rowId xmlns:a16="http://schemas.microsoft.com/office/drawing/2014/main" val="942783155"/>
                  </a:ext>
                </a:extLst>
              </a:tr>
              <a:tr h="434274">
                <a:tc>
                  <a:txBody>
                    <a:bodyPr/>
                    <a:lstStyle/>
                    <a:p>
                      <a:pPr algn="l" fontAlgn="b">
                        <a:buNone/>
                      </a:pPr>
                      <a:r>
                        <a:rPr lang="en-GB" sz="1600" b="0" i="0" u="none" strike="noStrike">
                          <a:effectLst/>
                          <a:latin typeface="Arial" panose="020B0604020202020204" pitchFamily="34" charset="0"/>
                        </a:rPr>
                        <a:t>Living Environment</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7</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1-10</a:t>
                      </a:r>
                    </a:p>
                  </a:txBody>
                  <a:tcPr marL="0" marR="0" marT="0" marB="0" anchor="b">
                    <a:solidFill>
                      <a:schemeClr val="bg1"/>
                    </a:solidFill>
                  </a:tcPr>
                </a:tc>
                <a:extLst>
                  <a:ext uri="{0D108BD9-81ED-4DB2-BD59-A6C34878D82A}">
                    <a16:rowId xmlns:a16="http://schemas.microsoft.com/office/drawing/2014/main" val="896181342"/>
                  </a:ext>
                </a:extLst>
              </a:tr>
              <a:tr h="434274">
                <a:tc>
                  <a:txBody>
                    <a:bodyPr/>
                    <a:lstStyle/>
                    <a:p>
                      <a:pPr algn="l" fontAlgn="b">
                        <a:buNone/>
                      </a:pPr>
                      <a:r>
                        <a:rPr lang="en-GB" sz="1600" b="0" i="0" u="none" strike="noStrike">
                          <a:effectLst/>
                          <a:latin typeface="Arial" panose="020B0604020202020204" pitchFamily="34" charset="0"/>
                        </a:rPr>
                        <a:t>Barriers to Housing and Services</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4</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1-8</a:t>
                      </a:r>
                    </a:p>
                  </a:txBody>
                  <a:tcPr marL="0" marR="0" marT="0" marB="0" anchor="b">
                    <a:solidFill>
                      <a:schemeClr val="bg1"/>
                    </a:solidFill>
                  </a:tcPr>
                </a:tc>
                <a:extLst>
                  <a:ext uri="{0D108BD9-81ED-4DB2-BD59-A6C34878D82A}">
                    <a16:rowId xmlns:a16="http://schemas.microsoft.com/office/drawing/2014/main" val="3468335054"/>
                  </a:ext>
                </a:extLst>
              </a:tr>
              <a:tr h="434274">
                <a:tc>
                  <a:txBody>
                    <a:bodyPr/>
                    <a:lstStyle/>
                    <a:p>
                      <a:pPr algn="l" fontAlgn="b">
                        <a:buNone/>
                      </a:pPr>
                      <a:r>
                        <a:rPr lang="en-GB" sz="1600" b="1" i="0" u="none" strike="noStrike">
                          <a:effectLst/>
                          <a:latin typeface="Arial" panose="020B0604020202020204" pitchFamily="34" charset="0"/>
                        </a:rPr>
                        <a:t>Overall IMD</a:t>
                      </a:r>
                    </a:p>
                  </a:txBody>
                  <a:tcPr marL="0" marR="0" marT="0" marB="0" anchor="b">
                    <a:solidFill>
                      <a:schemeClr val="bg1"/>
                    </a:solidFill>
                  </a:tcPr>
                </a:tc>
                <a:tc>
                  <a:txBody>
                    <a:bodyPr/>
                    <a:lstStyle/>
                    <a:p>
                      <a:pPr algn="r" fontAlgn="b">
                        <a:buNone/>
                      </a:pPr>
                      <a:r>
                        <a:rPr lang="en-GB" sz="1600" b="1" i="0" u="none" strike="noStrike">
                          <a:effectLst/>
                          <a:latin typeface="Arial" panose="020B0604020202020204" pitchFamily="34" charset="0"/>
                        </a:rPr>
                        <a:t>8</a:t>
                      </a:r>
                    </a:p>
                  </a:txBody>
                  <a:tcPr marL="0" marR="0" marT="0" marB="0" anchor="b">
                    <a:solidFill>
                      <a:schemeClr val="bg1"/>
                    </a:solidFill>
                  </a:tcPr>
                </a:tc>
                <a:tc>
                  <a:txBody>
                    <a:bodyPr/>
                    <a:lstStyle/>
                    <a:p>
                      <a:pPr algn="r" fontAlgn="b">
                        <a:buNone/>
                      </a:pPr>
                      <a:r>
                        <a:rPr lang="en-GB" sz="1600" b="1" i="0" u="none" strike="noStrike">
                          <a:effectLst/>
                          <a:latin typeface="Arial" panose="020B0604020202020204" pitchFamily="34" charset="0"/>
                        </a:rPr>
                        <a:t>4-10</a:t>
                      </a:r>
                    </a:p>
                  </a:txBody>
                  <a:tcPr marL="0" marR="0" marT="0" marB="0" anchor="b">
                    <a:solidFill>
                      <a:schemeClr val="bg1"/>
                    </a:solidFill>
                  </a:tcPr>
                </a:tc>
                <a:extLst>
                  <a:ext uri="{0D108BD9-81ED-4DB2-BD59-A6C34878D82A}">
                    <a16:rowId xmlns:a16="http://schemas.microsoft.com/office/drawing/2014/main" val="2990948246"/>
                  </a:ext>
                </a:extLst>
              </a:tr>
            </a:tbl>
          </a:graphicData>
        </a:graphic>
      </p:graphicFrame>
      <p:sp>
        <p:nvSpPr>
          <p:cNvPr id="3" name="TextBox 2">
            <a:extLst>
              <a:ext uri="{FF2B5EF4-FFF2-40B4-BE49-F238E27FC236}">
                <a16:creationId xmlns:a16="http://schemas.microsoft.com/office/drawing/2014/main" id="{93DAF2CF-9C32-CF1F-4694-277E0C7DF246}"/>
              </a:ext>
            </a:extLst>
          </p:cNvPr>
          <p:cNvSpPr txBox="1"/>
          <p:nvPr/>
        </p:nvSpPr>
        <p:spPr>
          <a:xfrm>
            <a:off x="7490078" y="1418891"/>
            <a:ext cx="4571129" cy="338554"/>
          </a:xfrm>
          <a:prstGeom prst="rect">
            <a:avLst/>
          </a:prstGeom>
          <a:noFill/>
        </p:spPr>
        <p:txBody>
          <a:bodyPr wrap="square">
            <a:spAutoFit/>
          </a:bodyPr>
          <a:lstStyle/>
          <a:p>
            <a:r>
              <a:rPr lang="en-GB" sz="1600" i="1" dirty="0"/>
              <a:t>Table 5: Decile average by domain, IMD 2025</a:t>
            </a:r>
          </a:p>
        </p:txBody>
      </p:sp>
    </p:spTree>
    <p:extLst>
      <p:ext uri="{BB962C8B-B14F-4D97-AF65-F5344CB8AC3E}">
        <p14:creationId xmlns:p14="http://schemas.microsoft.com/office/powerpoint/2010/main" val="50896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94A82-74F4-11CB-59C8-43560CFBC3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E96AC8E-0ED9-C4B5-3C9D-9EA5A7B66A2B}"/>
              </a:ext>
            </a:extLst>
          </p:cNvPr>
          <p:cNvSpPr txBox="1"/>
          <p:nvPr/>
        </p:nvSpPr>
        <p:spPr bwMode="auto">
          <a:xfrm>
            <a:off x="175369" y="225421"/>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700" b="1">
                <a:solidFill>
                  <a:schemeClr val="accent2"/>
                </a:solidFill>
                <a:latin typeface="+mj-lt"/>
                <a:ea typeface="+mj-ea"/>
                <a:cs typeface="+mj-cs"/>
              </a:rPr>
              <a:t>2.3. Analysis</a:t>
            </a:r>
            <a:r>
              <a:rPr lang="en-US" sz="3700" b="1" kern="1200">
                <a:solidFill>
                  <a:schemeClr val="accent2"/>
                </a:solidFill>
                <a:latin typeface="+mj-lt"/>
                <a:ea typeface="+mj-ea"/>
                <a:cs typeface="+mj-cs"/>
              </a:rPr>
              <a:t> of individual deprivation domains across </a:t>
            </a:r>
            <a:r>
              <a:rPr lang="en-US" sz="4000" b="1">
                <a:solidFill>
                  <a:schemeClr val="accent2"/>
                </a:solidFill>
              </a:rPr>
              <a:t>South Cambridgeshire</a:t>
            </a:r>
            <a:endParaRPr lang="en-US" sz="3700" b="1" kern="1200">
              <a:solidFill>
                <a:schemeClr val="accent2"/>
              </a:solidFill>
              <a:latin typeface="+mj-lt"/>
              <a:ea typeface="+mj-ea"/>
              <a:cs typeface="+mj-cs"/>
            </a:endParaRPr>
          </a:p>
        </p:txBody>
      </p:sp>
      <p:sp>
        <p:nvSpPr>
          <p:cNvPr id="9" name="Content Placeholder 2">
            <a:extLst>
              <a:ext uri="{FF2B5EF4-FFF2-40B4-BE49-F238E27FC236}">
                <a16:creationId xmlns:a16="http://schemas.microsoft.com/office/drawing/2014/main" id="{E086BE4E-96A0-CEA7-7953-BF5823954A92}"/>
              </a:ext>
            </a:extLst>
          </p:cNvPr>
          <p:cNvSpPr>
            <a:spLocks noGrp="1"/>
          </p:cNvSpPr>
          <p:nvPr>
            <p:ph idx="1"/>
          </p:nvPr>
        </p:nvSpPr>
        <p:spPr>
          <a:xfrm>
            <a:off x="8011588" y="1439859"/>
            <a:ext cx="4082441" cy="4982712"/>
          </a:xfrm>
        </p:spPr>
        <p:txBody>
          <a:bodyPr/>
          <a:lstStyle/>
          <a:p>
            <a:r>
              <a:rPr lang="en-US" sz="1800"/>
              <a:t>In South Cambridgeshire, the most deprived domain is </a:t>
            </a:r>
            <a:r>
              <a:rPr lang="en-GB" sz="1800"/>
              <a:t>Barriers to Housing and Services</a:t>
            </a:r>
            <a:r>
              <a:rPr lang="en-US" sz="1800"/>
              <a:t>, which includes factors such as housing affordability and household overcrowding. 60% of LSOAs in South Cambridgeshire fall into the top 3 most deprived deciles (1-3, where 1 is the most deprived).</a:t>
            </a:r>
          </a:p>
          <a:p>
            <a:r>
              <a:rPr lang="en-US" sz="1800"/>
              <a:t>The lowest levels of relative deprivation is in the Health Deprivation and Disability domain, with 83% of LSOAs in South Cambridgeshire falling into the top 3 least deprived deciles (8-10, where 10 is least deprived).</a:t>
            </a:r>
          </a:p>
          <a:p>
            <a:r>
              <a:rPr lang="en-US" sz="1800"/>
              <a:t>Figure 3 breaks down LSOA national decile distribution by individual domain.</a:t>
            </a:r>
          </a:p>
        </p:txBody>
      </p:sp>
      <p:sp>
        <p:nvSpPr>
          <p:cNvPr id="6" name="TextBox 5">
            <a:extLst>
              <a:ext uri="{FF2B5EF4-FFF2-40B4-BE49-F238E27FC236}">
                <a16:creationId xmlns:a16="http://schemas.microsoft.com/office/drawing/2014/main" id="{932B783E-06FA-ABE4-5725-FA8EAE2F138C}"/>
              </a:ext>
            </a:extLst>
          </p:cNvPr>
          <p:cNvSpPr txBox="1"/>
          <p:nvPr/>
        </p:nvSpPr>
        <p:spPr>
          <a:xfrm>
            <a:off x="175368" y="5542894"/>
            <a:ext cx="7466404" cy="646331"/>
          </a:xfrm>
          <a:prstGeom prst="rect">
            <a:avLst/>
          </a:prstGeom>
          <a:noFill/>
        </p:spPr>
        <p:txBody>
          <a:bodyPr wrap="square" rtlCol="0">
            <a:spAutoFit/>
          </a:bodyPr>
          <a:lstStyle/>
          <a:p>
            <a:r>
              <a:rPr lang="en-GB"/>
              <a:t>See Appendix A for a breakdown of counts of proportions relevant to the graph.</a:t>
            </a:r>
          </a:p>
        </p:txBody>
      </p:sp>
      <p:sp>
        <p:nvSpPr>
          <p:cNvPr id="10" name="TextBox 9">
            <a:extLst>
              <a:ext uri="{FF2B5EF4-FFF2-40B4-BE49-F238E27FC236}">
                <a16:creationId xmlns:a16="http://schemas.microsoft.com/office/drawing/2014/main" id="{16B53215-BEFA-B185-8252-13FF09A55D10}"/>
              </a:ext>
            </a:extLst>
          </p:cNvPr>
          <p:cNvSpPr txBox="1"/>
          <p:nvPr/>
        </p:nvSpPr>
        <p:spPr>
          <a:xfrm>
            <a:off x="226159" y="1884268"/>
            <a:ext cx="7657240" cy="307777"/>
          </a:xfrm>
          <a:prstGeom prst="rect">
            <a:avLst/>
          </a:prstGeom>
          <a:noFill/>
        </p:spPr>
        <p:txBody>
          <a:bodyPr wrap="square" rtlCol="0">
            <a:spAutoFit/>
          </a:bodyPr>
          <a:lstStyle/>
          <a:p>
            <a:r>
              <a:rPr lang="en-GB" sz="1400" i="1"/>
              <a:t>Figure 3: Proportion of LSOAs which fall into each decile by domain, IMD 2025</a:t>
            </a:r>
          </a:p>
        </p:txBody>
      </p:sp>
      <p:pic>
        <p:nvPicPr>
          <p:cNvPr id="2" name="Picture 1">
            <a:extLst>
              <a:ext uri="{FF2B5EF4-FFF2-40B4-BE49-F238E27FC236}">
                <a16:creationId xmlns:a16="http://schemas.microsoft.com/office/drawing/2014/main" id="{071E67F6-A2C5-796F-B30E-7ED2441F642F}"/>
              </a:ext>
            </a:extLst>
          </p:cNvPr>
          <p:cNvPicPr>
            <a:picLocks noChangeAspect="1"/>
          </p:cNvPicPr>
          <p:nvPr/>
        </p:nvPicPr>
        <p:blipFill>
          <a:blip r:embed="rId3"/>
          <a:stretch>
            <a:fillRect/>
          </a:stretch>
        </p:blipFill>
        <p:spPr>
          <a:xfrm>
            <a:off x="97970" y="2192044"/>
            <a:ext cx="7785429" cy="3350849"/>
          </a:xfrm>
          <a:prstGeom prst="rect">
            <a:avLst/>
          </a:prstGeom>
        </p:spPr>
      </p:pic>
    </p:spTree>
    <p:extLst>
      <p:ext uri="{BB962C8B-B14F-4D97-AF65-F5344CB8AC3E}">
        <p14:creationId xmlns:p14="http://schemas.microsoft.com/office/powerpoint/2010/main" val="23527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7DF47-C7A4-959A-91A7-BE1410643E4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A4E852-34BA-DDCB-55F4-B477AD32A0EF}"/>
              </a:ext>
            </a:extLst>
          </p:cNvPr>
          <p:cNvSpPr txBox="1"/>
          <p:nvPr/>
        </p:nvSpPr>
        <p:spPr bwMode="auto">
          <a:xfrm>
            <a:off x="306842" y="214993"/>
            <a:ext cx="9838644" cy="1214438"/>
          </a:xfrm>
          <a:prstGeom prst="rect">
            <a:avLst/>
          </a:prstGeom>
          <a:noFill/>
          <a:ln>
            <a:noFill/>
          </a:ln>
        </p:spPr>
        <p:txBody>
          <a:bodyPr vert="horz" wrap="square" lIns="0" tIns="0" rIns="0" bIns="0" numCol="1" rtlCol="0" anchor="t" anchorCtr="0" compatLnSpc="1">
            <a:prstTxWarp prst="textNoShape">
              <a:avLst/>
            </a:prstTxWarp>
            <a:normAutofit fontScale="92500" lnSpcReduction="10000"/>
          </a:bodyPr>
          <a:lstStyle/>
          <a:p>
            <a:pPr eaLnBrk="1" hangingPunct="1">
              <a:lnSpc>
                <a:spcPct val="90000"/>
              </a:lnSpc>
              <a:spcAft>
                <a:spcPts val="600"/>
              </a:spcAft>
            </a:pPr>
            <a:r>
              <a:rPr lang="en-US" sz="3200" b="1">
                <a:solidFill>
                  <a:schemeClr val="accent2"/>
                </a:solidFill>
                <a:latin typeface="+mj-lt"/>
                <a:ea typeface="+mj-ea"/>
                <a:cs typeface="+mj-cs"/>
              </a:rPr>
              <a:t>2.4. Analysis</a:t>
            </a:r>
            <a:r>
              <a:rPr lang="en-US" sz="3200" b="1" kern="1200">
                <a:solidFill>
                  <a:schemeClr val="accent2"/>
                </a:solidFill>
                <a:latin typeface="+mj-lt"/>
                <a:ea typeface="+mj-ea"/>
                <a:cs typeface="+mj-cs"/>
              </a:rPr>
              <a:t> of individual Lower Super Output Areas (LSOA) across </a:t>
            </a:r>
            <a:r>
              <a:rPr lang="en-US" sz="3200" b="1">
                <a:solidFill>
                  <a:schemeClr val="accent2"/>
                </a:solidFill>
              </a:rPr>
              <a:t>South Cambridgeshire</a:t>
            </a:r>
            <a:r>
              <a:rPr lang="en-US" sz="3200" b="1" kern="1200">
                <a:solidFill>
                  <a:schemeClr val="accent2"/>
                </a:solidFill>
                <a:latin typeface="+mj-lt"/>
                <a:ea typeface="+mj-ea"/>
                <a:cs typeface="+mj-cs"/>
              </a:rPr>
              <a:t> for Barriers to Housing and Services</a:t>
            </a:r>
          </a:p>
        </p:txBody>
      </p:sp>
      <p:sp>
        <p:nvSpPr>
          <p:cNvPr id="9" name="Content Placeholder 2">
            <a:extLst>
              <a:ext uri="{FF2B5EF4-FFF2-40B4-BE49-F238E27FC236}">
                <a16:creationId xmlns:a16="http://schemas.microsoft.com/office/drawing/2014/main" id="{9345A35F-B0AC-AC34-AC89-ECD7A5AAEB65}"/>
              </a:ext>
            </a:extLst>
          </p:cNvPr>
          <p:cNvSpPr>
            <a:spLocks noGrp="1"/>
          </p:cNvSpPr>
          <p:nvPr>
            <p:ph idx="1"/>
          </p:nvPr>
        </p:nvSpPr>
        <p:spPr>
          <a:xfrm>
            <a:off x="6246564" y="1429431"/>
            <a:ext cx="5750620" cy="4865915"/>
          </a:xfrm>
        </p:spPr>
        <p:txBody>
          <a:bodyPr/>
          <a:lstStyle/>
          <a:p>
            <a:r>
              <a:rPr lang="en-GB" sz="1800"/>
              <a:t>The map shows that substantial changes in the Barriers to Housing and Services domain in South Cambridgeshire from 2019 to 2025. </a:t>
            </a:r>
          </a:p>
          <a:p>
            <a:r>
              <a:rPr lang="en-GB" sz="1800"/>
              <a:t>16 LSOAs moved 2 or more deciles in the direction of relatively less deprived decile between IMD 2019 and IMD 2025. 3 LSOAs moved by 5 deciles between 2019 and 2025. See Appendix D for full list.</a:t>
            </a:r>
          </a:p>
          <a:p>
            <a:r>
              <a:rPr lang="en-GB" sz="1800"/>
              <a:t>Southern Great Shelford (South Cambridgeshire 012B) situated in Shelford ward and Histon High Street (South Cambridgeshire 006D) situated in Histon and </a:t>
            </a:r>
            <a:r>
              <a:rPr lang="en-GB" sz="1800" err="1"/>
              <a:t>Impington</a:t>
            </a:r>
            <a:r>
              <a:rPr lang="en-GB" sz="1800"/>
              <a:t> ward fall into the highest decile (8).</a:t>
            </a:r>
          </a:p>
          <a:p>
            <a:r>
              <a:rPr lang="en-GB" sz="1800"/>
              <a:t>43 LSOAs in South Cambridgeshire moved 2 or more deciles in the direction of more relatively deprived. Of the 43, 13 moved at least 5 or more deciles. See Appendix E for full list.</a:t>
            </a:r>
          </a:p>
          <a:p>
            <a:r>
              <a:rPr lang="en-GB" sz="1800"/>
              <a:t>13 LSOAs fall into the most deprived decile (1). See Appendix F for full list. </a:t>
            </a:r>
          </a:p>
          <a:p>
            <a:endParaRPr lang="en-GB" sz="1800">
              <a:solidFill>
                <a:srgbClr val="FF0000"/>
              </a:solidFill>
            </a:endParaRPr>
          </a:p>
          <a:p>
            <a:endParaRPr lang="en-GB" sz="1800">
              <a:solidFill>
                <a:srgbClr val="FF0000"/>
              </a:solidFill>
            </a:endParaRPr>
          </a:p>
        </p:txBody>
      </p:sp>
      <p:sp>
        <p:nvSpPr>
          <p:cNvPr id="2" name="TextBox 1">
            <a:extLst>
              <a:ext uri="{FF2B5EF4-FFF2-40B4-BE49-F238E27FC236}">
                <a16:creationId xmlns:a16="http://schemas.microsoft.com/office/drawing/2014/main" id="{5D19A9ED-C98C-E6A0-46D7-F0AEDAF099D6}"/>
              </a:ext>
            </a:extLst>
          </p:cNvPr>
          <p:cNvSpPr txBox="1"/>
          <p:nvPr/>
        </p:nvSpPr>
        <p:spPr>
          <a:xfrm>
            <a:off x="194816" y="1429431"/>
            <a:ext cx="5574535" cy="523220"/>
          </a:xfrm>
          <a:prstGeom prst="rect">
            <a:avLst/>
          </a:prstGeom>
          <a:noFill/>
        </p:spPr>
        <p:txBody>
          <a:bodyPr wrap="square" rtlCol="0">
            <a:spAutoFit/>
          </a:bodyPr>
          <a:lstStyle/>
          <a:p>
            <a:r>
              <a:rPr lang="en-GB" sz="1400" i="1"/>
              <a:t>Figure 4: Barriers to housing services decile change in South Cambridgeshire between 2019 and 2025</a:t>
            </a:r>
          </a:p>
        </p:txBody>
      </p:sp>
      <p:pic>
        <p:nvPicPr>
          <p:cNvPr id="6" name="Picture 5">
            <a:extLst>
              <a:ext uri="{FF2B5EF4-FFF2-40B4-BE49-F238E27FC236}">
                <a16:creationId xmlns:a16="http://schemas.microsoft.com/office/drawing/2014/main" id="{44F38A17-CA78-1591-8BAC-DA0875E6AA7A}"/>
              </a:ext>
            </a:extLst>
          </p:cNvPr>
          <p:cNvPicPr>
            <a:picLocks noChangeAspect="1"/>
          </p:cNvPicPr>
          <p:nvPr/>
        </p:nvPicPr>
        <p:blipFill>
          <a:blip r:embed="rId3">
            <a:extLst>
              <a:ext uri="{28A0092B-C50C-407E-A947-70E740481C1C}">
                <a14:useLocalDpi xmlns:a14="http://schemas.microsoft.com/office/drawing/2010/main" val="0"/>
              </a:ext>
            </a:extLst>
          </a:blip>
          <a:srcRect l="4564" t="6105" r="283" b="6184"/>
          <a:stretch>
            <a:fillRect/>
          </a:stretch>
        </p:blipFill>
        <p:spPr>
          <a:xfrm>
            <a:off x="194816" y="1974761"/>
            <a:ext cx="5574535" cy="4668246"/>
          </a:xfrm>
          <a:prstGeom prst="rect">
            <a:avLst/>
          </a:prstGeom>
        </p:spPr>
      </p:pic>
    </p:spTree>
    <p:extLst>
      <p:ext uri="{BB962C8B-B14F-4D97-AF65-F5344CB8AC3E}">
        <p14:creationId xmlns:p14="http://schemas.microsoft.com/office/powerpoint/2010/main" val="122209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4B454A-E0CA-B6C3-3CBA-A9D38B47C1A9}"/>
              </a:ext>
            </a:extLst>
          </p:cNvPr>
          <p:cNvSpPr txBox="1"/>
          <p:nvPr/>
        </p:nvSpPr>
        <p:spPr bwMode="auto">
          <a:xfrm>
            <a:off x="391883" y="242342"/>
            <a:ext cx="9470573"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3.1. Analysis</a:t>
            </a:r>
            <a:r>
              <a:rPr lang="en-US" sz="3600" b="1" kern="1200">
                <a:solidFill>
                  <a:schemeClr val="accent2"/>
                </a:solidFill>
                <a:latin typeface="+mj-lt"/>
                <a:ea typeface="+mj-ea"/>
                <a:cs typeface="+mj-cs"/>
              </a:rPr>
              <a:t> of income </a:t>
            </a:r>
            <a:r>
              <a:rPr lang="en-US" sz="3600" b="1">
                <a:solidFill>
                  <a:schemeClr val="accent2"/>
                </a:solidFill>
                <a:latin typeface="+mj-lt"/>
                <a:ea typeface="+mj-ea"/>
                <a:cs typeface="+mj-cs"/>
              </a:rPr>
              <a:t>s</a:t>
            </a:r>
            <a:r>
              <a:rPr lang="en-US" sz="3600" b="1" kern="1200">
                <a:solidFill>
                  <a:schemeClr val="accent2"/>
                </a:solidFill>
                <a:latin typeface="+mj-lt"/>
                <a:ea typeface="+mj-ea"/>
                <a:cs typeface="+mj-cs"/>
              </a:rPr>
              <a:t>cores across </a:t>
            </a:r>
            <a:r>
              <a:rPr lang="en-US" sz="3600" b="1">
                <a:solidFill>
                  <a:schemeClr val="accent2"/>
                </a:solidFill>
              </a:rPr>
              <a:t>South Cambridgeshire</a:t>
            </a:r>
            <a:endParaRPr lang="en-US" sz="3600" b="1" kern="1200">
              <a:solidFill>
                <a:schemeClr val="accent2"/>
              </a:solidFill>
              <a:latin typeface="+mj-lt"/>
              <a:ea typeface="+mj-ea"/>
              <a:cs typeface="+mj-cs"/>
            </a:endParaRPr>
          </a:p>
        </p:txBody>
      </p:sp>
      <p:sp>
        <p:nvSpPr>
          <p:cNvPr id="9" name="TextBox 8">
            <a:extLst>
              <a:ext uri="{FF2B5EF4-FFF2-40B4-BE49-F238E27FC236}">
                <a16:creationId xmlns:a16="http://schemas.microsoft.com/office/drawing/2014/main" id="{FAE00F33-4DC5-EE90-00EB-924142200EEA}"/>
              </a:ext>
            </a:extLst>
          </p:cNvPr>
          <p:cNvSpPr txBox="1"/>
          <p:nvPr/>
        </p:nvSpPr>
        <p:spPr>
          <a:xfrm>
            <a:off x="391884" y="1570121"/>
            <a:ext cx="6193973" cy="584775"/>
          </a:xfrm>
          <a:prstGeom prst="rect">
            <a:avLst/>
          </a:prstGeom>
          <a:noFill/>
        </p:spPr>
        <p:txBody>
          <a:bodyPr wrap="square">
            <a:spAutoFit/>
          </a:bodyPr>
          <a:lstStyle/>
          <a:p>
            <a:r>
              <a:rPr lang="en-GB" sz="1600" i="1"/>
              <a:t>Figure 5: Income, IDACI and IDAOPI proportions by district for Cambridgeshire districts</a:t>
            </a:r>
          </a:p>
        </p:txBody>
      </p:sp>
      <p:sp>
        <p:nvSpPr>
          <p:cNvPr id="3" name="Content Placeholder 7">
            <a:extLst>
              <a:ext uri="{FF2B5EF4-FFF2-40B4-BE49-F238E27FC236}">
                <a16:creationId xmlns:a16="http://schemas.microsoft.com/office/drawing/2014/main" id="{F76FA94C-1229-A6A7-4346-A4EB4BD15047}"/>
              </a:ext>
            </a:extLst>
          </p:cNvPr>
          <p:cNvSpPr>
            <a:spLocks noGrp="1"/>
          </p:cNvSpPr>
          <p:nvPr>
            <p:ph idx="1"/>
          </p:nvPr>
        </p:nvSpPr>
        <p:spPr>
          <a:xfrm>
            <a:off x="6585857" y="1456780"/>
            <a:ext cx="5453743" cy="5158878"/>
          </a:xfrm>
        </p:spPr>
        <p:txBody>
          <a:bodyPr/>
          <a:lstStyle/>
          <a:p>
            <a:r>
              <a:rPr lang="en-GB" sz="1800"/>
              <a:t>Income Deprivation Affecting Children Index (IDACI) and Income Deprivation Affecting Older People Index (IDAOPI) are supplementary indices which provide context but do not make up the overall IMD scores.</a:t>
            </a:r>
          </a:p>
          <a:p>
            <a:r>
              <a:rPr lang="en-GB" sz="1800"/>
              <a:t>South Cambridgeshire had a score of 0.120 for income domain, meaning that 12% of the population were living in income deprivation. This is the lowest proportion in Cambridgeshire, following Fenland (24%), then East Cambridgeshire and Huntingdonshire at 14% each, and Cambridge City (13%).</a:t>
            </a:r>
          </a:p>
          <a:p>
            <a:r>
              <a:rPr lang="en-GB" sz="1800"/>
              <a:t>South Cambridgeshire had the lowest proportion for the Income Deprivation Affecting Older People Index (IDAOPI) at 9%. </a:t>
            </a:r>
          </a:p>
          <a:p>
            <a:r>
              <a:rPr lang="en-GB" sz="1800"/>
              <a:t>IDACI scores across the county were notably high. South Cambridgeshire had the lowest proportion of children experiencing relative income deprivation (18%).</a:t>
            </a:r>
          </a:p>
        </p:txBody>
      </p:sp>
      <p:graphicFrame>
        <p:nvGraphicFramePr>
          <p:cNvPr id="4" name="Chart 3">
            <a:extLst>
              <a:ext uri="{FF2B5EF4-FFF2-40B4-BE49-F238E27FC236}">
                <a16:creationId xmlns:a16="http://schemas.microsoft.com/office/drawing/2014/main" id="{973D8EDB-4FA8-8397-D8BD-652AC1EE0262}"/>
              </a:ext>
            </a:extLst>
          </p:cNvPr>
          <p:cNvGraphicFramePr>
            <a:graphicFrameLocks/>
          </p:cNvGraphicFramePr>
          <p:nvPr>
            <p:extLst>
              <p:ext uri="{D42A27DB-BD31-4B8C-83A1-F6EECF244321}">
                <p14:modId xmlns:p14="http://schemas.microsoft.com/office/powerpoint/2010/main" val="1917383149"/>
              </p:ext>
            </p:extLst>
          </p:nvPr>
        </p:nvGraphicFramePr>
        <p:xfrm>
          <a:off x="391883" y="2268237"/>
          <a:ext cx="6193974" cy="3642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7328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EFDF5-B48C-16DA-87ED-CA6BE988660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47D8C39-A7CD-328B-31C8-4634CA6EA5E6}"/>
              </a:ext>
            </a:extLst>
          </p:cNvPr>
          <p:cNvSpPr txBox="1"/>
          <p:nvPr/>
        </p:nvSpPr>
        <p:spPr bwMode="auto">
          <a:xfrm>
            <a:off x="293914" y="302079"/>
            <a:ext cx="9294358"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3.1. Analysis</a:t>
            </a:r>
            <a:r>
              <a:rPr lang="en-US" sz="3600" b="1" kern="1200">
                <a:solidFill>
                  <a:schemeClr val="accent2"/>
                </a:solidFill>
                <a:latin typeface="+mj-lt"/>
                <a:ea typeface="+mj-ea"/>
                <a:cs typeface="+mj-cs"/>
              </a:rPr>
              <a:t> of income </a:t>
            </a:r>
            <a:r>
              <a:rPr lang="en-US" sz="3600" b="1">
                <a:solidFill>
                  <a:schemeClr val="accent2"/>
                </a:solidFill>
                <a:latin typeface="+mj-lt"/>
                <a:ea typeface="+mj-ea"/>
                <a:cs typeface="+mj-cs"/>
              </a:rPr>
              <a:t>s</a:t>
            </a:r>
            <a:r>
              <a:rPr lang="en-US" sz="3600" b="1" kern="1200">
                <a:solidFill>
                  <a:schemeClr val="accent2"/>
                </a:solidFill>
                <a:latin typeface="+mj-lt"/>
                <a:ea typeface="+mj-ea"/>
                <a:cs typeface="+mj-cs"/>
              </a:rPr>
              <a:t>cores across </a:t>
            </a:r>
            <a:r>
              <a:rPr lang="en-US" sz="3600" b="1">
                <a:solidFill>
                  <a:schemeClr val="accent2"/>
                </a:solidFill>
              </a:rPr>
              <a:t>South Cambridgeshire</a:t>
            </a:r>
            <a:endParaRPr lang="en-US" sz="3600" b="1" kern="1200">
              <a:solidFill>
                <a:schemeClr val="accent2"/>
              </a:solidFill>
              <a:latin typeface="+mj-lt"/>
              <a:ea typeface="+mj-ea"/>
              <a:cs typeface="+mj-cs"/>
            </a:endParaRPr>
          </a:p>
        </p:txBody>
      </p:sp>
      <p:sp>
        <p:nvSpPr>
          <p:cNvPr id="8" name="Content Placeholder 7">
            <a:extLst>
              <a:ext uri="{FF2B5EF4-FFF2-40B4-BE49-F238E27FC236}">
                <a16:creationId xmlns:a16="http://schemas.microsoft.com/office/drawing/2014/main" id="{E2800120-A13B-7A38-5DCF-1B1768EFC6F5}"/>
              </a:ext>
            </a:extLst>
          </p:cNvPr>
          <p:cNvSpPr>
            <a:spLocks noGrp="1"/>
          </p:cNvSpPr>
          <p:nvPr>
            <p:ph idx="1"/>
          </p:nvPr>
        </p:nvSpPr>
        <p:spPr>
          <a:xfrm>
            <a:off x="7489371" y="2579914"/>
            <a:ext cx="4408715" cy="2318658"/>
          </a:xfrm>
        </p:spPr>
        <p:txBody>
          <a:bodyPr/>
          <a:lstStyle/>
          <a:p>
            <a:r>
              <a:rPr lang="en-GB" sz="2000" dirty="0"/>
              <a:t>IDACI saw the most notable change in South Cambridgeshire between IMD 2019 and IMD 2025. This was an increase of 10.5pp. </a:t>
            </a:r>
          </a:p>
          <a:p>
            <a:r>
              <a:rPr lang="en-GB" sz="2000" dirty="0"/>
              <a:t>Proportions for both IDAOPI and income domain saw increases as well.</a:t>
            </a:r>
            <a:endParaRPr lang="en-GB" sz="2400" dirty="0"/>
          </a:p>
        </p:txBody>
      </p:sp>
      <p:graphicFrame>
        <p:nvGraphicFramePr>
          <p:cNvPr id="4" name="Table 3">
            <a:extLst>
              <a:ext uri="{FF2B5EF4-FFF2-40B4-BE49-F238E27FC236}">
                <a16:creationId xmlns:a16="http://schemas.microsoft.com/office/drawing/2014/main" id="{90761101-FBE6-02B4-65C9-D46AC2F4963E}"/>
              </a:ext>
            </a:extLst>
          </p:cNvPr>
          <p:cNvGraphicFramePr>
            <a:graphicFrameLocks noGrp="1"/>
          </p:cNvGraphicFramePr>
          <p:nvPr>
            <p:extLst>
              <p:ext uri="{D42A27DB-BD31-4B8C-83A1-F6EECF244321}">
                <p14:modId xmlns:p14="http://schemas.microsoft.com/office/powerpoint/2010/main" val="2826307649"/>
              </p:ext>
            </p:extLst>
          </p:nvPr>
        </p:nvGraphicFramePr>
        <p:xfrm>
          <a:off x="293914" y="2427513"/>
          <a:ext cx="6716487" cy="2281436"/>
        </p:xfrm>
        <a:graphic>
          <a:graphicData uri="http://schemas.openxmlformats.org/drawingml/2006/table">
            <a:tbl>
              <a:tblPr>
                <a:tableStyleId>{5940675A-B579-460E-94D1-54222C63F5DA}</a:tableStyleId>
              </a:tblPr>
              <a:tblGrid>
                <a:gridCol w="3735235">
                  <a:extLst>
                    <a:ext uri="{9D8B030D-6E8A-4147-A177-3AD203B41FA5}">
                      <a16:colId xmlns:a16="http://schemas.microsoft.com/office/drawing/2014/main" val="3130743794"/>
                    </a:ext>
                  </a:extLst>
                </a:gridCol>
                <a:gridCol w="1061228">
                  <a:extLst>
                    <a:ext uri="{9D8B030D-6E8A-4147-A177-3AD203B41FA5}">
                      <a16:colId xmlns:a16="http://schemas.microsoft.com/office/drawing/2014/main" val="3461343536"/>
                    </a:ext>
                  </a:extLst>
                </a:gridCol>
                <a:gridCol w="960012">
                  <a:extLst>
                    <a:ext uri="{9D8B030D-6E8A-4147-A177-3AD203B41FA5}">
                      <a16:colId xmlns:a16="http://schemas.microsoft.com/office/drawing/2014/main" val="560986605"/>
                    </a:ext>
                  </a:extLst>
                </a:gridCol>
                <a:gridCol w="960012">
                  <a:extLst>
                    <a:ext uri="{9D8B030D-6E8A-4147-A177-3AD203B41FA5}">
                      <a16:colId xmlns:a16="http://schemas.microsoft.com/office/drawing/2014/main" val="156565469"/>
                    </a:ext>
                  </a:extLst>
                </a:gridCol>
              </a:tblGrid>
              <a:tr h="323344">
                <a:tc>
                  <a:txBody>
                    <a:bodyPr/>
                    <a:lstStyle/>
                    <a:p>
                      <a:pPr algn="l" fontAlgn="b">
                        <a:buNone/>
                      </a:pPr>
                      <a:endParaRPr lang="en-GB" sz="1600" b="1" i="0" u="none" strike="noStrike">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u="none" strike="noStrike">
                          <a:effectLst/>
                        </a:rPr>
                        <a:t>IMD 2019</a:t>
                      </a:r>
                      <a:endParaRPr lang="en-GB" sz="1600" b="1" i="0" u="none" strike="noStrike">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u="none" strike="noStrike">
                          <a:effectLst/>
                        </a:rPr>
                        <a:t>IMD 2025</a:t>
                      </a:r>
                      <a:endParaRPr lang="en-GB" sz="1600" b="1" i="0" u="none" strike="noStrike">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i="0" u="none" strike="noStrike">
                          <a:solidFill>
                            <a:srgbClr val="000000"/>
                          </a:solidFill>
                          <a:effectLst/>
                          <a:latin typeface="+mn-lt"/>
                        </a:rPr>
                        <a:t>Change</a:t>
                      </a:r>
                    </a:p>
                  </a:txBody>
                  <a:tcPr marL="6350" marR="6350" marT="6350"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4422918"/>
                  </a:ext>
                </a:extLst>
              </a:tr>
              <a:tr h="323344">
                <a:tc>
                  <a:txBody>
                    <a:bodyPr/>
                    <a:lstStyle/>
                    <a:p>
                      <a:pPr algn="l" fontAlgn="b">
                        <a:buNone/>
                      </a:pPr>
                      <a:r>
                        <a:rPr lang="en-GB" sz="1600" b="1" u="none" strike="noStrike">
                          <a:effectLst/>
                        </a:rPr>
                        <a:t>Domain</a:t>
                      </a:r>
                      <a:endParaRPr lang="en-GB"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b="1" u="none" strike="noStrike">
                          <a:effectLst/>
                        </a:rPr>
                        <a:t> </a:t>
                      </a:r>
                      <a:endParaRPr lang="en-GB" sz="1600" b="1" i="0" u="none" strike="noStrike">
                        <a:solidFill>
                          <a:srgbClr val="000000"/>
                        </a:solidFill>
                        <a:effectLst/>
                        <a:latin typeface="Aptos Narrow" panose="020B00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b="1" u="none" strike="noStrike">
                          <a:effectLst/>
                        </a:rPr>
                        <a:t> </a:t>
                      </a:r>
                      <a:endParaRPr lang="en-GB" sz="1600" b="1" i="0" u="none" strike="noStrike">
                        <a:solidFill>
                          <a:srgbClr val="000000"/>
                        </a:solidFill>
                        <a:effectLst/>
                        <a:latin typeface="Aptos Narrow" panose="020B0004020202020204" pitchFamily="34" charset="0"/>
                      </a:endParaRPr>
                    </a:p>
                  </a:txBody>
                  <a:tcPr marL="6350" marR="6350" marT="635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endParaRPr lang="en-GB" sz="1600" b="1" i="0" u="none" strike="noStrike">
                        <a:solidFill>
                          <a:srgbClr val="000000"/>
                        </a:solidFill>
                        <a:effectLst/>
                        <a:latin typeface="Aptos Narrow" panose="020B0004020202020204" pitchFamily="34" charset="0"/>
                      </a:endParaRPr>
                    </a:p>
                  </a:txBody>
                  <a:tcPr marL="6350" marR="6350" marT="635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8486824"/>
                  </a:ext>
                </a:extLst>
              </a:tr>
              <a:tr h="323344">
                <a:tc>
                  <a:txBody>
                    <a:bodyPr/>
                    <a:lstStyle/>
                    <a:p>
                      <a:pPr algn="l" fontAlgn="b">
                        <a:buNone/>
                      </a:pPr>
                      <a:r>
                        <a:rPr lang="en-GB" sz="1600" u="none" strike="noStrike">
                          <a:effectLst/>
                        </a:rPr>
                        <a:t>Income </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5.6%</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11.8%</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6.2pp</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3991951"/>
                  </a:ext>
                </a:extLst>
              </a:tr>
              <a:tr h="323344">
                <a:tc>
                  <a:txBody>
                    <a:bodyPr/>
                    <a:lstStyle/>
                    <a:p>
                      <a:pPr algn="l" fontAlgn="b">
                        <a:buNone/>
                      </a:pPr>
                      <a:r>
                        <a:rPr lang="en-GB" sz="1600" b="1" u="none" strike="noStrike">
                          <a:effectLst/>
                        </a:rPr>
                        <a:t>Supplementary Domain</a:t>
                      </a:r>
                      <a:endParaRPr lang="en-GB"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u="none" strike="noStrike">
                          <a:effectLst/>
                        </a:rPr>
                        <a:t> </a:t>
                      </a:r>
                      <a:endParaRPr lang="en-GB" sz="1600" b="0" i="0" u="none" strike="noStrike">
                        <a:solidFill>
                          <a:srgbClr val="000000"/>
                        </a:solidFill>
                        <a:effectLst/>
                        <a:latin typeface="Aptos Narrow" panose="020B00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u="none" strike="noStrike">
                          <a:effectLst/>
                        </a:rPr>
                        <a:t> </a:t>
                      </a:r>
                      <a:endParaRPr lang="en-GB" sz="1600" b="0" i="0" u="none" strike="noStrike">
                        <a:solidFill>
                          <a:srgbClr val="000000"/>
                        </a:solidFill>
                        <a:effectLst/>
                        <a:latin typeface="Aptos Narrow" panose="020B0004020202020204" pitchFamily="34" charset="0"/>
                      </a:endParaRPr>
                    </a:p>
                  </a:txBody>
                  <a:tcPr marL="6350" marR="6350" marT="635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endParaRPr lang="en-GB" sz="1600" b="0" i="0" u="none" strike="noStrike">
                        <a:solidFill>
                          <a:srgbClr val="000000"/>
                        </a:solidFill>
                        <a:effectLst/>
                        <a:latin typeface="+mn-lt"/>
                      </a:endParaRPr>
                    </a:p>
                  </a:txBody>
                  <a:tcPr marL="6350" marR="6350" marT="635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660038"/>
                  </a:ext>
                </a:extLst>
              </a:tr>
              <a:tr h="323344">
                <a:tc>
                  <a:txBody>
                    <a:bodyPr/>
                    <a:lstStyle/>
                    <a:p>
                      <a:pPr algn="l" fontAlgn="b">
                        <a:buNone/>
                      </a:pPr>
                      <a:r>
                        <a:rPr lang="en-GB" sz="1600" u="none" strike="noStrike">
                          <a:effectLst/>
                        </a:rPr>
                        <a:t>Income Deprivation Affecting Children Index (IDACI)</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buNone/>
                      </a:pPr>
                      <a:r>
                        <a:rPr lang="en-GB" sz="1600" u="none" strike="noStrike">
                          <a:effectLst/>
                        </a:rPr>
                        <a:t>7.5%</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buNone/>
                      </a:pPr>
                      <a:r>
                        <a:rPr lang="en-GB" sz="1600" u="none" strike="noStrike">
                          <a:effectLst/>
                        </a:rPr>
                        <a:t>18%</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buNone/>
                      </a:pPr>
                      <a:r>
                        <a:rPr lang="en-GB" sz="1600" b="0" i="0" u="none" strike="noStrike">
                          <a:solidFill>
                            <a:srgbClr val="000000"/>
                          </a:solidFill>
                          <a:effectLst/>
                          <a:latin typeface="+mn-lt"/>
                        </a:rPr>
                        <a:t>10.5pp</a:t>
                      </a:r>
                    </a:p>
                  </a:txBody>
                  <a:tcPr marL="6350" marR="6350" marT="6350"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09993110"/>
                  </a:ext>
                </a:extLst>
              </a:tr>
              <a:tr h="386254">
                <a:tc>
                  <a:txBody>
                    <a:bodyPr/>
                    <a:lstStyle/>
                    <a:p>
                      <a:pPr algn="l" fontAlgn="b">
                        <a:buNone/>
                      </a:pPr>
                      <a:r>
                        <a:rPr lang="en-GB" sz="1600" u="none" strike="noStrike">
                          <a:effectLst/>
                        </a:rPr>
                        <a:t>Income Deprivation Affecting Older People Index (IDAOPI)</a:t>
                      </a:r>
                      <a:endParaRPr lang="en-GB" sz="16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600" u="none" strike="noStrike">
                          <a:effectLst/>
                        </a:rPr>
                        <a:t>6.9%</a:t>
                      </a:r>
                      <a:endParaRPr lang="en-GB" sz="16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600" u="none" strike="noStrike">
                          <a:effectLst/>
                        </a:rPr>
                        <a:t>9.1%</a:t>
                      </a:r>
                      <a:endParaRPr lang="en-GB" sz="16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600" b="0" i="0" u="none" strike="noStrike">
                          <a:solidFill>
                            <a:srgbClr val="000000"/>
                          </a:solidFill>
                          <a:effectLst/>
                          <a:latin typeface="+mn-lt"/>
                        </a:rPr>
                        <a:t>2.2pp</a:t>
                      </a:r>
                    </a:p>
                  </a:txBody>
                  <a:tcPr marL="6350" marR="6350" marT="6350" marB="0" anchor="b">
                    <a:solidFill>
                      <a:schemeClr val="bg1"/>
                    </a:solidFill>
                  </a:tcPr>
                </a:tc>
                <a:extLst>
                  <a:ext uri="{0D108BD9-81ED-4DB2-BD59-A6C34878D82A}">
                    <a16:rowId xmlns:a16="http://schemas.microsoft.com/office/drawing/2014/main" val="2526302938"/>
                  </a:ext>
                </a:extLst>
              </a:tr>
            </a:tbl>
          </a:graphicData>
        </a:graphic>
      </p:graphicFrame>
      <p:sp>
        <p:nvSpPr>
          <p:cNvPr id="2" name="TextBox 1">
            <a:extLst>
              <a:ext uri="{FF2B5EF4-FFF2-40B4-BE49-F238E27FC236}">
                <a16:creationId xmlns:a16="http://schemas.microsoft.com/office/drawing/2014/main" id="{529163A0-FBBA-15D8-9577-DCB2DD213D8B}"/>
              </a:ext>
            </a:extLst>
          </p:cNvPr>
          <p:cNvSpPr txBox="1"/>
          <p:nvPr/>
        </p:nvSpPr>
        <p:spPr>
          <a:xfrm>
            <a:off x="326572" y="1842738"/>
            <a:ext cx="6683829" cy="584775"/>
          </a:xfrm>
          <a:prstGeom prst="rect">
            <a:avLst/>
          </a:prstGeom>
          <a:noFill/>
        </p:spPr>
        <p:txBody>
          <a:bodyPr wrap="square">
            <a:spAutoFit/>
          </a:bodyPr>
          <a:lstStyle/>
          <a:p>
            <a:r>
              <a:rPr lang="en-GB" sz="1600" i="1" dirty="0"/>
              <a:t>Table 6: Income, IDACI and IDAOPI proportions for South Cambridgeshire, IMD 2019 and IMD 2025</a:t>
            </a:r>
          </a:p>
        </p:txBody>
      </p:sp>
    </p:spTree>
    <p:extLst>
      <p:ext uri="{BB962C8B-B14F-4D97-AF65-F5344CB8AC3E}">
        <p14:creationId xmlns:p14="http://schemas.microsoft.com/office/powerpoint/2010/main" val="209408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D8DA-AB00-EC62-5FDA-0F0C35E4190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AC22E5D-72FA-2D87-524B-F2CAE71C316C}"/>
              </a:ext>
            </a:extLst>
          </p:cNvPr>
          <p:cNvSpPr txBox="1"/>
          <p:nvPr/>
        </p:nvSpPr>
        <p:spPr bwMode="auto">
          <a:xfrm>
            <a:off x="383041" y="214993"/>
            <a:ext cx="10154329"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3.2. Analysis</a:t>
            </a:r>
            <a:r>
              <a:rPr lang="en-US" sz="3600" b="1" kern="1200">
                <a:solidFill>
                  <a:schemeClr val="accent2"/>
                </a:solidFill>
                <a:latin typeface="+mj-lt"/>
                <a:ea typeface="+mj-ea"/>
                <a:cs typeface="+mj-cs"/>
              </a:rPr>
              <a:t> of employment </a:t>
            </a:r>
            <a:r>
              <a:rPr lang="en-US" sz="3600" b="1">
                <a:solidFill>
                  <a:schemeClr val="accent2"/>
                </a:solidFill>
                <a:latin typeface="+mj-lt"/>
                <a:ea typeface="+mj-ea"/>
                <a:cs typeface="+mj-cs"/>
              </a:rPr>
              <a:t>s</a:t>
            </a:r>
            <a:r>
              <a:rPr lang="en-US" sz="3600" b="1" kern="1200">
                <a:solidFill>
                  <a:schemeClr val="accent2"/>
                </a:solidFill>
                <a:latin typeface="+mj-lt"/>
                <a:ea typeface="+mj-ea"/>
                <a:cs typeface="+mj-cs"/>
              </a:rPr>
              <a:t>cores across </a:t>
            </a:r>
            <a:r>
              <a:rPr lang="en-US" sz="3600" b="1">
                <a:solidFill>
                  <a:schemeClr val="accent2"/>
                </a:solidFill>
              </a:rPr>
              <a:t>South Cambridgeshire</a:t>
            </a:r>
            <a:endParaRPr lang="en-US" sz="3600" b="1" kern="1200">
              <a:solidFill>
                <a:schemeClr val="accent2"/>
              </a:solidFill>
              <a:latin typeface="+mj-lt"/>
              <a:ea typeface="+mj-ea"/>
              <a:cs typeface="+mj-cs"/>
            </a:endParaRPr>
          </a:p>
        </p:txBody>
      </p:sp>
      <p:sp>
        <p:nvSpPr>
          <p:cNvPr id="8" name="Content Placeholder 7">
            <a:extLst>
              <a:ext uri="{FF2B5EF4-FFF2-40B4-BE49-F238E27FC236}">
                <a16:creationId xmlns:a16="http://schemas.microsoft.com/office/drawing/2014/main" id="{BAB0F330-1A97-A6A0-02A1-45B490D74661}"/>
              </a:ext>
            </a:extLst>
          </p:cNvPr>
          <p:cNvSpPr>
            <a:spLocks noGrp="1"/>
          </p:cNvSpPr>
          <p:nvPr>
            <p:ph idx="1"/>
          </p:nvPr>
        </p:nvSpPr>
        <p:spPr>
          <a:xfrm>
            <a:off x="165328" y="2333651"/>
            <a:ext cx="5943600" cy="4012720"/>
          </a:xfrm>
        </p:spPr>
        <p:txBody>
          <a:bodyPr/>
          <a:lstStyle/>
          <a:p>
            <a:r>
              <a:rPr lang="en-GB" sz="1800"/>
              <a:t>South Cambridgeshire had a score of 0.071 in the employment domain; this means that 7.1% of the population are in relative employment deprivation.</a:t>
            </a:r>
          </a:p>
          <a:p>
            <a:r>
              <a:rPr lang="en-GB" sz="1800"/>
              <a:t>The score for South Cambridgeshire has slightly increased between IMD 2019 and IMD 2025, by 2.5pp (from 4.6% to 7.1%).</a:t>
            </a:r>
          </a:p>
          <a:p>
            <a:r>
              <a:rPr lang="en-GB" sz="1800"/>
              <a:t>Milton Country Park and Cambridge North Station (South Cambridgeshire 007B) in Milton &amp; Waterbeach ward had the highest employment score of 0.155. This means 15.5% of the population are living in employment deprivation</a:t>
            </a:r>
            <a:r>
              <a:rPr lang="en-GB" sz="1800" b="1"/>
              <a:t>.</a:t>
            </a:r>
            <a:endParaRPr lang="en-GB" sz="1800"/>
          </a:p>
        </p:txBody>
      </p:sp>
      <p:sp>
        <p:nvSpPr>
          <p:cNvPr id="3" name="TextBox 2">
            <a:extLst>
              <a:ext uri="{FF2B5EF4-FFF2-40B4-BE49-F238E27FC236}">
                <a16:creationId xmlns:a16="http://schemas.microsoft.com/office/drawing/2014/main" id="{70B181E9-469F-C265-18AD-2B43DA9FA3F2}"/>
              </a:ext>
            </a:extLst>
          </p:cNvPr>
          <p:cNvSpPr txBox="1"/>
          <p:nvPr/>
        </p:nvSpPr>
        <p:spPr>
          <a:xfrm>
            <a:off x="6606741" y="1099456"/>
            <a:ext cx="5070515" cy="526270"/>
          </a:xfrm>
          <a:prstGeom prst="rect">
            <a:avLst/>
          </a:prstGeom>
          <a:noFill/>
        </p:spPr>
        <p:txBody>
          <a:bodyPr wrap="square" rtlCol="0">
            <a:spAutoFit/>
          </a:bodyPr>
          <a:lstStyle/>
          <a:p>
            <a:r>
              <a:rPr lang="en-GB" sz="1400" i="1"/>
              <a:t>Figure 6: Employment score by LSOA in South Cambridgeshire, IMD 2025</a:t>
            </a:r>
          </a:p>
        </p:txBody>
      </p:sp>
      <p:pic>
        <p:nvPicPr>
          <p:cNvPr id="5" name="Picture 4">
            <a:extLst>
              <a:ext uri="{FF2B5EF4-FFF2-40B4-BE49-F238E27FC236}">
                <a16:creationId xmlns:a16="http://schemas.microsoft.com/office/drawing/2014/main" id="{B690080A-5B04-57FC-F2DA-AF3768496BB4}"/>
              </a:ext>
            </a:extLst>
          </p:cNvPr>
          <p:cNvPicPr>
            <a:picLocks noChangeAspect="1"/>
          </p:cNvPicPr>
          <p:nvPr/>
        </p:nvPicPr>
        <p:blipFill>
          <a:blip r:embed="rId2">
            <a:extLst>
              <a:ext uri="{28A0092B-C50C-407E-A947-70E740481C1C}">
                <a14:useLocalDpi xmlns:a14="http://schemas.microsoft.com/office/drawing/2010/main" val="0"/>
              </a:ext>
            </a:extLst>
          </a:blip>
          <a:srcRect l="3359" t="7674" b="4975"/>
          <a:stretch>
            <a:fillRect/>
          </a:stretch>
        </p:blipFill>
        <p:spPr>
          <a:xfrm>
            <a:off x="6606741" y="1625726"/>
            <a:ext cx="5419931" cy="4720645"/>
          </a:xfrm>
          <a:prstGeom prst="rect">
            <a:avLst/>
          </a:prstGeom>
        </p:spPr>
      </p:pic>
    </p:spTree>
    <p:extLst>
      <p:ext uri="{BB962C8B-B14F-4D97-AF65-F5344CB8AC3E}">
        <p14:creationId xmlns:p14="http://schemas.microsoft.com/office/powerpoint/2010/main" val="79695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88505-3622-9651-4A32-BEF51D5715E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83DA38-ACC9-9B67-EA45-61F0610B1A99}"/>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Contents</a:t>
            </a:r>
          </a:p>
        </p:txBody>
      </p:sp>
      <p:sp>
        <p:nvSpPr>
          <p:cNvPr id="6" name="Rectangle 5">
            <a:extLst>
              <a:ext uri="{FF2B5EF4-FFF2-40B4-BE49-F238E27FC236}">
                <a16:creationId xmlns:a16="http://schemas.microsoft.com/office/drawing/2014/main" id="{548916F5-2E71-9322-8958-E80E79D6EAE6}"/>
              </a:ext>
            </a:extLst>
          </p:cNvPr>
          <p:cNvSpPr/>
          <p:nvPr/>
        </p:nvSpPr>
        <p:spPr bwMode="auto">
          <a:xfrm>
            <a:off x="633413" y="1252538"/>
            <a:ext cx="11049000" cy="53324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numCol="1" rtlCol="0" anchor="t" anchorCtr="0" compatLnSpc="1">
            <a:prstTxWarp prst="textNoShape">
              <a:avLst/>
            </a:prstTxWarp>
            <a:noAutofit/>
          </a:bodyPr>
          <a:lstStyle/>
          <a:p>
            <a:pPr lvl="0" eaLnBrk="1" hangingPunct="1">
              <a:lnSpc>
                <a:spcPct val="90000"/>
              </a:lnSpc>
              <a:spcBef>
                <a:spcPts val="1000"/>
              </a:spcBef>
              <a:defRPr/>
            </a:pPr>
            <a:r>
              <a:rPr lang="en-US" sz="1400">
                <a:solidFill>
                  <a:schemeClr val="tx1"/>
                </a:solidFill>
              </a:rPr>
              <a:t>Background</a:t>
            </a:r>
            <a:endParaRPr lang="en-US" sz="1400">
              <a:solidFill>
                <a:schemeClr val="tx1"/>
              </a:solidFill>
              <a:cs typeface="Arial"/>
            </a:endParaRPr>
          </a:p>
          <a:p>
            <a:pPr>
              <a:lnSpc>
                <a:spcPct val="90000"/>
              </a:lnSpc>
              <a:spcBef>
                <a:spcPts val="1000"/>
              </a:spcBef>
              <a:defRPr/>
            </a:pPr>
            <a:r>
              <a:rPr lang="en-US" sz="1400">
                <a:solidFill>
                  <a:schemeClr val="tx1"/>
                </a:solidFill>
                <a:cs typeface="Arial"/>
              </a:rPr>
              <a:t>Key Findings</a:t>
            </a:r>
          </a:p>
          <a:p>
            <a:pPr marL="457200" indent="-457200">
              <a:lnSpc>
                <a:spcPct val="90000"/>
              </a:lnSpc>
              <a:spcBef>
                <a:spcPts val="1000"/>
              </a:spcBef>
              <a:buAutoNum type="arabicPeriod"/>
              <a:defRPr/>
            </a:pPr>
            <a:r>
              <a:rPr lang="en-US" sz="1400" b="1">
                <a:solidFill>
                  <a:schemeClr val="tx1"/>
                </a:solidFill>
              </a:rPr>
              <a:t>Overall IMD</a:t>
            </a:r>
          </a:p>
          <a:p>
            <a:pPr lvl="1">
              <a:lnSpc>
                <a:spcPct val="90000"/>
              </a:lnSpc>
              <a:spcBef>
                <a:spcPts val="1000"/>
              </a:spcBef>
              <a:defRPr/>
            </a:pPr>
            <a:r>
              <a:rPr lang="en-US" sz="1400" b="1">
                <a:solidFill>
                  <a:schemeClr val="tx1"/>
                </a:solidFill>
              </a:rPr>
              <a:t>1.1. </a:t>
            </a:r>
            <a:r>
              <a:rPr lang="en-US" sz="1400">
                <a:solidFill>
                  <a:schemeClr val="tx1"/>
                </a:solidFill>
              </a:rPr>
              <a:t>District – National Ranking</a:t>
            </a:r>
          </a:p>
          <a:p>
            <a:pPr lvl="1">
              <a:lnSpc>
                <a:spcPct val="90000"/>
              </a:lnSpc>
              <a:spcBef>
                <a:spcPts val="1000"/>
              </a:spcBef>
              <a:defRPr/>
            </a:pPr>
            <a:r>
              <a:rPr lang="en-US" sz="1400" b="1">
                <a:solidFill>
                  <a:schemeClr val="tx1"/>
                </a:solidFill>
                <a:cs typeface="Arial" panose="020B0604020202020204"/>
              </a:rPr>
              <a:t>1.2. </a:t>
            </a:r>
            <a:r>
              <a:rPr lang="en-US" sz="1400">
                <a:solidFill>
                  <a:schemeClr val="tx1"/>
                </a:solidFill>
                <a:cs typeface="Arial" panose="020B0604020202020204"/>
              </a:rPr>
              <a:t>Ward – Average Decile</a:t>
            </a:r>
          </a:p>
          <a:p>
            <a:pPr lvl="1">
              <a:lnSpc>
                <a:spcPct val="90000"/>
              </a:lnSpc>
              <a:spcBef>
                <a:spcPts val="1000"/>
              </a:spcBef>
              <a:defRPr/>
            </a:pPr>
            <a:r>
              <a:rPr lang="en-US" sz="1400" b="1">
                <a:solidFill>
                  <a:schemeClr val="tx1"/>
                </a:solidFill>
                <a:cs typeface="Arial" panose="020B0604020202020204"/>
              </a:rPr>
              <a:t>1.3. </a:t>
            </a:r>
            <a:r>
              <a:rPr lang="en-US" sz="1400">
                <a:solidFill>
                  <a:schemeClr val="tx1"/>
                </a:solidFill>
                <a:cs typeface="Arial" panose="020B0604020202020204"/>
              </a:rPr>
              <a:t>LSOA – Decile</a:t>
            </a:r>
          </a:p>
          <a:p>
            <a:pPr lvl="1">
              <a:lnSpc>
                <a:spcPct val="90000"/>
              </a:lnSpc>
              <a:spcBef>
                <a:spcPts val="1000"/>
              </a:spcBef>
              <a:defRPr/>
            </a:pPr>
            <a:r>
              <a:rPr lang="en-US" sz="1400" b="1">
                <a:solidFill>
                  <a:schemeClr val="tx1"/>
                </a:solidFill>
                <a:cs typeface="Arial" panose="020B0604020202020204"/>
              </a:rPr>
              <a:t>1.4. </a:t>
            </a:r>
            <a:r>
              <a:rPr lang="en-US" sz="1400">
                <a:solidFill>
                  <a:schemeClr val="tx1"/>
                </a:solidFill>
                <a:cs typeface="Arial" panose="020B0604020202020204"/>
              </a:rPr>
              <a:t>LSOA – Decile change</a:t>
            </a:r>
          </a:p>
          <a:p>
            <a:pPr marL="457200" indent="-457200">
              <a:lnSpc>
                <a:spcPct val="90000"/>
              </a:lnSpc>
              <a:spcBef>
                <a:spcPts val="1000"/>
              </a:spcBef>
              <a:buAutoNum type="arabicPeriod"/>
              <a:defRPr/>
            </a:pPr>
            <a:r>
              <a:rPr lang="en-US" sz="1400" b="1">
                <a:solidFill>
                  <a:schemeClr val="tx1"/>
                </a:solidFill>
                <a:cs typeface="Arial" panose="020B0604020202020204"/>
              </a:rPr>
              <a:t>Domains by Deciles</a:t>
            </a:r>
          </a:p>
          <a:p>
            <a:pPr lvl="1">
              <a:lnSpc>
                <a:spcPct val="90000"/>
              </a:lnSpc>
              <a:spcBef>
                <a:spcPts val="1000"/>
              </a:spcBef>
              <a:defRPr/>
            </a:pPr>
            <a:r>
              <a:rPr lang="en-US" sz="1400" b="1">
                <a:solidFill>
                  <a:schemeClr val="tx1"/>
                </a:solidFill>
                <a:cs typeface="Arial" panose="020B0604020202020204"/>
              </a:rPr>
              <a:t>2.1. </a:t>
            </a:r>
            <a:r>
              <a:rPr lang="en-US" sz="1400">
                <a:solidFill>
                  <a:schemeClr val="tx1"/>
                </a:solidFill>
                <a:cs typeface="Arial"/>
              </a:rPr>
              <a:t>District – National Domain Ranking and Change</a:t>
            </a:r>
          </a:p>
          <a:p>
            <a:pPr lvl="1">
              <a:lnSpc>
                <a:spcPct val="90000"/>
              </a:lnSpc>
              <a:spcBef>
                <a:spcPts val="1000"/>
              </a:spcBef>
              <a:defRPr/>
            </a:pPr>
            <a:r>
              <a:rPr lang="en-US" sz="1400" b="1">
                <a:solidFill>
                  <a:schemeClr val="tx1"/>
                </a:solidFill>
                <a:cs typeface="Arial"/>
              </a:rPr>
              <a:t>2.2. </a:t>
            </a:r>
            <a:r>
              <a:rPr lang="en-US" sz="1400">
                <a:solidFill>
                  <a:schemeClr val="tx1"/>
                </a:solidFill>
                <a:cs typeface="Arial"/>
              </a:rPr>
              <a:t>Ward – Average Decile</a:t>
            </a:r>
          </a:p>
          <a:p>
            <a:pPr lvl="1">
              <a:lnSpc>
                <a:spcPct val="90000"/>
              </a:lnSpc>
              <a:spcBef>
                <a:spcPts val="1000"/>
              </a:spcBef>
              <a:defRPr/>
            </a:pPr>
            <a:r>
              <a:rPr lang="en-US" sz="1400" b="1">
                <a:solidFill>
                  <a:schemeClr val="tx1"/>
                </a:solidFill>
                <a:cs typeface="Arial"/>
              </a:rPr>
              <a:t>2.3. </a:t>
            </a:r>
            <a:r>
              <a:rPr lang="en-US" sz="1400">
                <a:solidFill>
                  <a:schemeClr val="tx1"/>
                </a:solidFill>
                <a:cs typeface="Arial"/>
              </a:rPr>
              <a:t>LSOAs</a:t>
            </a:r>
          </a:p>
          <a:p>
            <a:pPr lvl="1">
              <a:lnSpc>
                <a:spcPct val="90000"/>
              </a:lnSpc>
              <a:spcBef>
                <a:spcPts val="1000"/>
              </a:spcBef>
              <a:defRPr/>
            </a:pPr>
            <a:r>
              <a:rPr lang="en-US" sz="1400" b="1">
                <a:solidFill>
                  <a:schemeClr val="tx1"/>
                </a:solidFill>
                <a:cs typeface="Arial"/>
              </a:rPr>
              <a:t>2.4. </a:t>
            </a:r>
            <a:r>
              <a:rPr lang="en-US" sz="1400">
                <a:solidFill>
                  <a:schemeClr val="tx1"/>
                </a:solidFill>
                <a:cs typeface="Arial"/>
              </a:rPr>
              <a:t>Most Notable Domain Decile Change – Barriers to Housing</a:t>
            </a:r>
            <a:endParaRPr lang="en-US" sz="1400" b="1">
              <a:solidFill>
                <a:schemeClr val="tx1"/>
              </a:solidFill>
              <a:cs typeface="Arial" panose="020B0604020202020204"/>
            </a:endParaRPr>
          </a:p>
          <a:p>
            <a:pPr marL="457200" indent="-457200">
              <a:lnSpc>
                <a:spcPct val="90000"/>
              </a:lnSpc>
              <a:spcBef>
                <a:spcPts val="1000"/>
              </a:spcBef>
              <a:buAutoNum type="arabicPeriod"/>
              <a:defRPr/>
            </a:pPr>
            <a:r>
              <a:rPr lang="en-US" sz="1400" b="1">
                <a:solidFill>
                  <a:schemeClr val="tx1"/>
                </a:solidFill>
                <a:cs typeface="Arial" panose="020B0604020202020204"/>
              </a:rPr>
              <a:t>Domains by Scores</a:t>
            </a:r>
          </a:p>
          <a:p>
            <a:pPr lvl="1">
              <a:lnSpc>
                <a:spcPct val="90000"/>
              </a:lnSpc>
              <a:spcBef>
                <a:spcPts val="1000"/>
              </a:spcBef>
              <a:defRPr/>
            </a:pPr>
            <a:r>
              <a:rPr lang="en-US" sz="1400" b="1">
                <a:solidFill>
                  <a:schemeClr val="tx1"/>
                </a:solidFill>
                <a:cs typeface="Arial" panose="020B0604020202020204"/>
              </a:rPr>
              <a:t>3.1. </a:t>
            </a:r>
            <a:r>
              <a:rPr lang="en-US" sz="1400">
                <a:solidFill>
                  <a:schemeClr val="tx1"/>
                </a:solidFill>
                <a:cs typeface="Arial" panose="020B0604020202020204"/>
              </a:rPr>
              <a:t>Income Domain</a:t>
            </a:r>
          </a:p>
          <a:p>
            <a:pPr lvl="1">
              <a:lnSpc>
                <a:spcPct val="90000"/>
              </a:lnSpc>
              <a:spcBef>
                <a:spcPts val="1000"/>
              </a:spcBef>
              <a:defRPr/>
            </a:pPr>
            <a:r>
              <a:rPr lang="en-US" sz="1400" b="1">
                <a:solidFill>
                  <a:schemeClr val="tx1"/>
                </a:solidFill>
                <a:cs typeface="Arial" panose="020B0604020202020204"/>
              </a:rPr>
              <a:t>3.2. </a:t>
            </a:r>
            <a:r>
              <a:rPr lang="en-US" sz="1400">
                <a:solidFill>
                  <a:schemeClr val="tx1"/>
                </a:solidFill>
                <a:cs typeface="Arial" panose="020B0604020202020204"/>
              </a:rPr>
              <a:t>Employment Domain</a:t>
            </a:r>
          </a:p>
          <a:p>
            <a:pPr eaLnBrk="1" hangingPunct="1">
              <a:lnSpc>
                <a:spcPct val="90000"/>
              </a:lnSpc>
              <a:spcBef>
                <a:spcPts val="1000"/>
              </a:spcBef>
              <a:defRPr/>
            </a:pPr>
            <a:r>
              <a:rPr lang="en-US" sz="1400">
                <a:solidFill>
                  <a:schemeClr val="tx1"/>
                </a:solidFill>
              </a:rPr>
              <a:t>References</a:t>
            </a:r>
            <a:endParaRPr lang="en-US" sz="1400">
              <a:solidFill>
                <a:schemeClr val="tx1"/>
              </a:solidFill>
              <a:cs typeface="Arial" panose="020B0604020202020204"/>
            </a:endParaRPr>
          </a:p>
          <a:p>
            <a:pPr eaLnBrk="1" hangingPunct="1">
              <a:lnSpc>
                <a:spcPct val="90000"/>
              </a:lnSpc>
              <a:spcBef>
                <a:spcPts val="1000"/>
              </a:spcBef>
              <a:defRPr/>
            </a:pPr>
            <a:r>
              <a:rPr lang="en-US" sz="1400">
                <a:solidFill>
                  <a:schemeClr val="tx1"/>
                </a:solidFill>
              </a:rPr>
              <a:t>Appendix</a:t>
            </a:r>
            <a:endParaRPr lang="en-US" sz="1400">
              <a:solidFill>
                <a:schemeClr val="tx1"/>
              </a:solidFill>
              <a:cs typeface="Arial" panose="020B0604020202020204"/>
            </a:endParaRPr>
          </a:p>
        </p:txBody>
      </p:sp>
    </p:spTree>
    <p:extLst>
      <p:ext uri="{BB962C8B-B14F-4D97-AF65-F5344CB8AC3E}">
        <p14:creationId xmlns:p14="http://schemas.microsoft.com/office/powerpoint/2010/main" val="1822353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279EF-BFCA-CCAB-736A-F641DBB9FE9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24DFB13-255A-5C47-0810-D8FC7CCC6FD4}"/>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References</a:t>
            </a:r>
          </a:p>
        </p:txBody>
      </p:sp>
      <p:sp>
        <p:nvSpPr>
          <p:cNvPr id="2" name="Content Placeholder 2">
            <a:extLst>
              <a:ext uri="{FF2B5EF4-FFF2-40B4-BE49-F238E27FC236}">
                <a16:creationId xmlns:a16="http://schemas.microsoft.com/office/drawing/2014/main" id="{D0E55755-6186-639C-9D66-7E3769AED7B3}"/>
              </a:ext>
            </a:extLst>
          </p:cNvPr>
          <p:cNvSpPr>
            <a:spLocks noGrp="1"/>
          </p:cNvSpPr>
          <p:nvPr>
            <p:ph idx="1"/>
          </p:nvPr>
        </p:nvSpPr>
        <p:spPr>
          <a:xfrm>
            <a:off x="539145" y="1580528"/>
            <a:ext cx="10515600" cy="4351338"/>
          </a:xfrm>
        </p:spPr>
        <p:txBody>
          <a:bodyPr/>
          <a:lstStyle/>
          <a:p>
            <a:r>
              <a:rPr lang="en-GB"/>
              <a:t>MHCLG. (2019, September 26). English indices of deprivation 2019: statistical release - main findings. Retrieved from </a:t>
            </a:r>
            <a:r>
              <a:rPr lang="en-GB">
                <a:hlinkClick r:id="rId3"/>
              </a:rPr>
              <a:t>https://assets.publishing.service.gov.uk/media/5d8e26f6ed915d5570c6cc55/IoD2019_Statistical_Release.pdf</a:t>
            </a:r>
            <a:endParaRPr lang="en-GB"/>
          </a:p>
          <a:p>
            <a:endParaRPr lang="en-GB"/>
          </a:p>
          <a:p>
            <a:r>
              <a:rPr lang="en-GB"/>
              <a:t>MHCLG. (2025, October 30). English indices of deprivation 2025: statistical release. Retrieved from </a:t>
            </a:r>
            <a:r>
              <a:rPr lang="en-GB">
                <a:hlinkClick r:id="rId4"/>
              </a:rPr>
              <a:t>https://www.gov.uk/government/statistics/english-indices-of-deprivation-2025/english-indices-of-deprivation-2025-statistical-release</a:t>
            </a:r>
            <a:endParaRPr lang="en-GB"/>
          </a:p>
          <a:p>
            <a:endParaRPr lang="en-GB"/>
          </a:p>
          <a:p>
            <a:endParaRPr lang="en-GB"/>
          </a:p>
          <a:p>
            <a:endParaRPr lang="en-US"/>
          </a:p>
        </p:txBody>
      </p:sp>
    </p:spTree>
    <p:extLst>
      <p:ext uri="{BB962C8B-B14F-4D97-AF65-F5344CB8AC3E}">
        <p14:creationId xmlns:p14="http://schemas.microsoft.com/office/powerpoint/2010/main" val="4011789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64C91-2DD3-22B1-4FF1-75252D14F43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92F1616-1FF8-1DF8-B29A-9E1BE6E8E0BC}"/>
              </a:ext>
            </a:extLst>
          </p:cNvPr>
          <p:cNvSpPr txBox="1"/>
          <p:nvPr/>
        </p:nvSpPr>
        <p:spPr bwMode="auto">
          <a:xfrm>
            <a:off x="275770" y="241297"/>
            <a:ext cx="10515600" cy="736601"/>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A</a:t>
            </a:r>
          </a:p>
        </p:txBody>
      </p:sp>
      <p:graphicFrame>
        <p:nvGraphicFramePr>
          <p:cNvPr id="2" name="Table 1">
            <a:extLst>
              <a:ext uri="{FF2B5EF4-FFF2-40B4-BE49-F238E27FC236}">
                <a16:creationId xmlns:a16="http://schemas.microsoft.com/office/drawing/2014/main" id="{0F862534-7C6A-4793-F5DE-203109EC3CBD}"/>
              </a:ext>
            </a:extLst>
          </p:cNvPr>
          <p:cNvGraphicFramePr>
            <a:graphicFrameLocks noGrp="1"/>
          </p:cNvGraphicFramePr>
          <p:nvPr>
            <p:extLst>
              <p:ext uri="{D42A27DB-BD31-4B8C-83A1-F6EECF244321}">
                <p14:modId xmlns:p14="http://schemas.microsoft.com/office/powerpoint/2010/main" val="3809480694"/>
              </p:ext>
            </p:extLst>
          </p:nvPr>
        </p:nvGraphicFramePr>
        <p:xfrm>
          <a:off x="275769" y="1302655"/>
          <a:ext cx="11524347" cy="2316848"/>
        </p:xfrm>
        <a:graphic>
          <a:graphicData uri="http://schemas.openxmlformats.org/drawingml/2006/table">
            <a:tbl>
              <a:tblPr>
                <a:tableStyleId>{5940675A-B579-460E-94D1-54222C63F5DA}</a:tableStyleId>
              </a:tblPr>
              <a:tblGrid>
                <a:gridCol w="3666837">
                  <a:extLst>
                    <a:ext uri="{9D8B030D-6E8A-4147-A177-3AD203B41FA5}">
                      <a16:colId xmlns:a16="http://schemas.microsoft.com/office/drawing/2014/main" val="1125362573"/>
                    </a:ext>
                  </a:extLst>
                </a:gridCol>
                <a:gridCol w="785751">
                  <a:extLst>
                    <a:ext uri="{9D8B030D-6E8A-4147-A177-3AD203B41FA5}">
                      <a16:colId xmlns:a16="http://schemas.microsoft.com/office/drawing/2014/main" val="3915894577"/>
                    </a:ext>
                  </a:extLst>
                </a:gridCol>
                <a:gridCol w="785751">
                  <a:extLst>
                    <a:ext uri="{9D8B030D-6E8A-4147-A177-3AD203B41FA5}">
                      <a16:colId xmlns:a16="http://schemas.microsoft.com/office/drawing/2014/main" val="735407535"/>
                    </a:ext>
                  </a:extLst>
                </a:gridCol>
                <a:gridCol w="785751">
                  <a:extLst>
                    <a:ext uri="{9D8B030D-6E8A-4147-A177-3AD203B41FA5}">
                      <a16:colId xmlns:a16="http://schemas.microsoft.com/office/drawing/2014/main" val="3609606678"/>
                    </a:ext>
                  </a:extLst>
                </a:gridCol>
                <a:gridCol w="785751">
                  <a:extLst>
                    <a:ext uri="{9D8B030D-6E8A-4147-A177-3AD203B41FA5}">
                      <a16:colId xmlns:a16="http://schemas.microsoft.com/office/drawing/2014/main" val="3822233855"/>
                    </a:ext>
                  </a:extLst>
                </a:gridCol>
                <a:gridCol w="785751">
                  <a:extLst>
                    <a:ext uri="{9D8B030D-6E8A-4147-A177-3AD203B41FA5}">
                      <a16:colId xmlns:a16="http://schemas.microsoft.com/office/drawing/2014/main" val="1382348097"/>
                    </a:ext>
                  </a:extLst>
                </a:gridCol>
                <a:gridCol w="785751">
                  <a:extLst>
                    <a:ext uri="{9D8B030D-6E8A-4147-A177-3AD203B41FA5}">
                      <a16:colId xmlns:a16="http://schemas.microsoft.com/office/drawing/2014/main" val="3094974764"/>
                    </a:ext>
                  </a:extLst>
                </a:gridCol>
                <a:gridCol w="785751">
                  <a:extLst>
                    <a:ext uri="{9D8B030D-6E8A-4147-A177-3AD203B41FA5}">
                      <a16:colId xmlns:a16="http://schemas.microsoft.com/office/drawing/2014/main" val="3441268158"/>
                    </a:ext>
                  </a:extLst>
                </a:gridCol>
                <a:gridCol w="785751">
                  <a:extLst>
                    <a:ext uri="{9D8B030D-6E8A-4147-A177-3AD203B41FA5}">
                      <a16:colId xmlns:a16="http://schemas.microsoft.com/office/drawing/2014/main" val="1666997239"/>
                    </a:ext>
                  </a:extLst>
                </a:gridCol>
                <a:gridCol w="785751">
                  <a:extLst>
                    <a:ext uri="{9D8B030D-6E8A-4147-A177-3AD203B41FA5}">
                      <a16:colId xmlns:a16="http://schemas.microsoft.com/office/drawing/2014/main" val="3810443094"/>
                    </a:ext>
                  </a:extLst>
                </a:gridCol>
                <a:gridCol w="785751">
                  <a:extLst>
                    <a:ext uri="{9D8B030D-6E8A-4147-A177-3AD203B41FA5}">
                      <a16:colId xmlns:a16="http://schemas.microsoft.com/office/drawing/2014/main" val="3449682479"/>
                    </a:ext>
                  </a:extLst>
                </a:gridCol>
              </a:tblGrid>
              <a:tr h="285909">
                <a:tc>
                  <a:txBody>
                    <a:bodyPr/>
                    <a:lstStyle/>
                    <a:p>
                      <a:pPr algn="l" fontAlgn="b">
                        <a:buNone/>
                      </a:pPr>
                      <a:r>
                        <a:rPr lang="en-GB" sz="1400" b="1" u="none" strike="noStrike">
                          <a:effectLst/>
                        </a:rPr>
                        <a:t>Domain</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2</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3</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4</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5</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6</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7</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8</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9</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10</a:t>
                      </a:r>
                      <a:endParaRPr lang="en-GB" sz="1400" b="1"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2532882976"/>
                  </a:ext>
                </a:extLst>
              </a:tr>
              <a:tr h="285909">
                <a:tc>
                  <a:txBody>
                    <a:bodyPr/>
                    <a:lstStyle/>
                    <a:p>
                      <a:pPr algn="l" fontAlgn="b">
                        <a:buNone/>
                      </a:pPr>
                      <a:r>
                        <a:rPr lang="en-GB" sz="1400" b="0" i="0" u="none" strike="noStrike">
                          <a:effectLst/>
                          <a:latin typeface="+mn-lt"/>
                        </a:rPr>
                        <a:t>Income</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15%</a:t>
                      </a:r>
                    </a:p>
                  </a:txBody>
                  <a:tcPr marL="0" marR="0" marT="0" marB="0" anchor="b">
                    <a:solidFill>
                      <a:schemeClr val="bg1"/>
                    </a:solidFill>
                  </a:tcPr>
                </a:tc>
                <a:tc>
                  <a:txBody>
                    <a:bodyPr/>
                    <a:lstStyle/>
                    <a:p>
                      <a:pPr algn="r" fontAlgn="b">
                        <a:buNone/>
                      </a:pPr>
                      <a:r>
                        <a:rPr lang="en-GB" sz="1400" b="0" i="0" u="none" strike="noStrike">
                          <a:effectLst/>
                          <a:latin typeface="+mn-lt"/>
                        </a:rPr>
                        <a:t>21%</a:t>
                      </a:r>
                    </a:p>
                  </a:txBody>
                  <a:tcPr marL="0" marR="0" marT="0" marB="0" anchor="b">
                    <a:solidFill>
                      <a:schemeClr val="bg1"/>
                    </a:solidFill>
                  </a:tcPr>
                </a:tc>
                <a:tc>
                  <a:txBody>
                    <a:bodyPr/>
                    <a:lstStyle/>
                    <a:p>
                      <a:pPr algn="r" fontAlgn="b">
                        <a:buNone/>
                      </a:pPr>
                      <a:r>
                        <a:rPr lang="en-GB" sz="1400" b="0" i="0" u="none" strike="noStrike">
                          <a:effectLst/>
                          <a:latin typeface="+mn-lt"/>
                        </a:rPr>
                        <a:t>22%</a:t>
                      </a:r>
                    </a:p>
                  </a:txBody>
                  <a:tcPr marL="0" marR="0" marT="0" marB="0" anchor="b">
                    <a:solidFill>
                      <a:schemeClr val="bg1"/>
                    </a:solidFill>
                  </a:tcPr>
                </a:tc>
                <a:tc>
                  <a:txBody>
                    <a:bodyPr/>
                    <a:lstStyle/>
                    <a:p>
                      <a:pPr algn="r" fontAlgn="b">
                        <a:buNone/>
                      </a:pPr>
                      <a:r>
                        <a:rPr lang="en-GB" sz="1400" b="0" i="0" u="none" strike="noStrike">
                          <a:effectLst/>
                          <a:latin typeface="+mn-lt"/>
                        </a:rPr>
                        <a:t>18%</a:t>
                      </a:r>
                    </a:p>
                  </a:txBody>
                  <a:tcPr marL="0" marR="0" marT="0" marB="0" anchor="b">
                    <a:solidFill>
                      <a:schemeClr val="bg1"/>
                    </a:solidFill>
                  </a:tcPr>
                </a:tc>
                <a:extLst>
                  <a:ext uri="{0D108BD9-81ED-4DB2-BD59-A6C34878D82A}">
                    <a16:rowId xmlns:a16="http://schemas.microsoft.com/office/drawing/2014/main" val="12000265"/>
                  </a:ext>
                </a:extLst>
              </a:tr>
              <a:tr h="315485">
                <a:tc>
                  <a:txBody>
                    <a:bodyPr/>
                    <a:lstStyle/>
                    <a:p>
                      <a:pPr algn="l" fontAlgn="b">
                        <a:buNone/>
                      </a:pPr>
                      <a:r>
                        <a:rPr lang="en-GB" sz="1400" b="0" i="0" u="none" strike="noStrike">
                          <a:effectLst/>
                          <a:latin typeface="+mn-lt"/>
                        </a:rPr>
                        <a:t>Employment</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16%</a:t>
                      </a:r>
                    </a:p>
                  </a:txBody>
                  <a:tcPr marL="0" marR="0" marT="0" marB="0" anchor="b">
                    <a:solidFill>
                      <a:schemeClr val="bg1"/>
                    </a:solidFill>
                  </a:tcPr>
                </a:tc>
                <a:tc>
                  <a:txBody>
                    <a:bodyPr/>
                    <a:lstStyle/>
                    <a:p>
                      <a:pPr algn="r" fontAlgn="b">
                        <a:buNone/>
                      </a:pPr>
                      <a:r>
                        <a:rPr lang="en-GB" sz="1400" b="0" i="0" u="none" strike="noStrike">
                          <a:effectLst/>
                          <a:latin typeface="+mn-lt"/>
                        </a:rPr>
                        <a:t>30%</a:t>
                      </a:r>
                    </a:p>
                  </a:txBody>
                  <a:tcPr marL="0" marR="0" marT="0" marB="0" anchor="b">
                    <a:solidFill>
                      <a:schemeClr val="bg1"/>
                    </a:solidFill>
                  </a:tcPr>
                </a:tc>
                <a:tc>
                  <a:txBody>
                    <a:bodyPr/>
                    <a:lstStyle/>
                    <a:p>
                      <a:pPr algn="r" fontAlgn="b">
                        <a:buNone/>
                      </a:pPr>
                      <a:r>
                        <a:rPr lang="en-GB" sz="1400" b="0" i="0" u="none" strike="noStrike">
                          <a:effectLst/>
                          <a:latin typeface="+mn-lt"/>
                        </a:rPr>
                        <a:t>24%</a:t>
                      </a:r>
                    </a:p>
                  </a:txBody>
                  <a:tcPr marL="0" marR="0" marT="0" marB="0" anchor="b">
                    <a:solidFill>
                      <a:schemeClr val="bg1"/>
                    </a:solidFill>
                  </a:tcPr>
                </a:tc>
                <a:extLst>
                  <a:ext uri="{0D108BD9-81ED-4DB2-BD59-A6C34878D82A}">
                    <a16:rowId xmlns:a16="http://schemas.microsoft.com/office/drawing/2014/main" val="3497313442"/>
                  </a:ext>
                </a:extLst>
              </a:tr>
              <a:tr h="285909">
                <a:tc>
                  <a:txBody>
                    <a:bodyPr/>
                    <a:lstStyle/>
                    <a:p>
                      <a:pPr algn="l" fontAlgn="b">
                        <a:buNone/>
                      </a:pPr>
                      <a:r>
                        <a:rPr lang="en-GB" sz="1400" b="0" i="0" u="none" strike="noStrike">
                          <a:effectLst/>
                          <a:latin typeface="+mn-lt"/>
                        </a:rPr>
                        <a:t>Education, Skills and Training</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4%</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6%</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23%</a:t>
                      </a:r>
                    </a:p>
                  </a:txBody>
                  <a:tcPr marL="0" marR="0" marT="0" marB="0" anchor="b">
                    <a:solidFill>
                      <a:schemeClr val="bg1"/>
                    </a:solidFill>
                  </a:tcPr>
                </a:tc>
                <a:tc>
                  <a:txBody>
                    <a:bodyPr/>
                    <a:lstStyle/>
                    <a:p>
                      <a:pPr algn="r" fontAlgn="b">
                        <a:buNone/>
                      </a:pPr>
                      <a:r>
                        <a:rPr lang="en-GB" sz="1400" b="0" i="0" u="none" strike="noStrike">
                          <a:effectLst/>
                          <a:latin typeface="+mn-lt"/>
                        </a:rPr>
                        <a:t>25%</a:t>
                      </a:r>
                    </a:p>
                  </a:txBody>
                  <a:tcPr marL="0" marR="0" marT="0" marB="0" anchor="b">
                    <a:solidFill>
                      <a:schemeClr val="bg1"/>
                    </a:solidFill>
                  </a:tcPr>
                </a:tc>
                <a:tc>
                  <a:txBody>
                    <a:bodyPr/>
                    <a:lstStyle/>
                    <a:p>
                      <a:pPr algn="r" fontAlgn="b">
                        <a:buNone/>
                      </a:pPr>
                      <a:r>
                        <a:rPr lang="en-GB" sz="1400" b="0" i="0" u="none" strike="noStrike">
                          <a:effectLst/>
                          <a:latin typeface="+mn-lt"/>
                        </a:rPr>
                        <a:t>31%</a:t>
                      </a:r>
                    </a:p>
                  </a:txBody>
                  <a:tcPr marL="0" marR="0" marT="0" marB="0" anchor="b">
                    <a:solidFill>
                      <a:schemeClr val="bg1"/>
                    </a:solidFill>
                  </a:tcPr>
                </a:tc>
                <a:extLst>
                  <a:ext uri="{0D108BD9-81ED-4DB2-BD59-A6C34878D82A}">
                    <a16:rowId xmlns:a16="http://schemas.microsoft.com/office/drawing/2014/main" val="3682572976"/>
                  </a:ext>
                </a:extLst>
              </a:tr>
              <a:tr h="285909">
                <a:tc>
                  <a:txBody>
                    <a:bodyPr/>
                    <a:lstStyle/>
                    <a:p>
                      <a:pPr algn="l" fontAlgn="b">
                        <a:buNone/>
                      </a:pPr>
                      <a:r>
                        <a:rPr lang="en-GB" sz="1400" b="0" i="0" u="none" strike="noStrike">
                          <a:effectLst/>
                          <a:latin typeface="+mn-lt"/>
                        </a:rPr>
                        <a:t>Health Deprivation and Disability</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18%</a:t>
                      </a:r>
                    </a:p>
                  </a:txBody>
                  <a:tcPr marL="0" marR="0" marT="0" marB="0" anchor="b">
                    <a:solidFill>
                      <a:schemeClr val="bg1"/>
                    </a:solidFill>
                  </a:tcPr>
                </a:tc>
                <a:tc>
                  <a:txBody>
                    <a:bodyPr/>
                    <a:lstStyle/>
                    <a:p>
                      <a:pPr algn="r" fontAlgn="b">
                        <a:buNone/>
                      </a:pPr>
                      <a:r>
                        <a:rPr lang="en-GB" sz="1400" b="0" i="0" u="none" strike="noStrike">
                          <a:effectLst/>
                          <a:latin typeface="+mn-lt"/>
                        </a:rPr>
                        <a:t>54%</a:t>
                      </a:r>
                    </a:p>
                  </a:txBody>
                  <a:tcPr marL="0" marR="0" marT="0" marB="0" anchor="b">
                    <a:solidFill>
                      <a:schemeClr val="bg1"/>
                    </a:solidFill>
                  </a:tcPr>
                </a:tc>
                <a:extLst>
                  <a:ext uri="{0D108BD9-81ED-4DB2-BD59-A6C34878D82A}">
                    <a16:rowId xmlns:a16="http://schemas.microsoft.com/office/drawing/2014/main" val="4230035584"/>
                  </a:ext>
                </a:extLst>
              </a:tr>
              <a:tr h="285909">
                <a:tc>
                  <a:txBody>
                    <a:bodyPr/>
                    <a:lstStyle/>
                    <a:p>
                      <a:pPr algn="l" fontAlgn="b">
                        <a:buNone/>
                      </a:pPr>
                      <a:r>
                        <a:rPr lang="en-GB" sz="1400" b="0" i="0" u="none" strike="noStrike">
                          <a:effectLst/>
                          <a:latin typeface="+mn-lt"/>
                        </a:rPr>
                        <a:t>Crime</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tc>
                  <a:txBody>
                    <a:bodyPr/>
                    <a:lstStyle/>
                    <a:p>
                      <a:pPr algn="r" fontAlgn="b">
                        <a:buNone/>
                      </a:pPr>
                      <a:r>
                        <a:rPr lang="en-GB" sz="1400" b="0" i="0" u="none" strike="noStrike">
                          <a:effectLst/>
                          <a:latin typeface="+mn-lt"/>
                        </a:rPr>
                        <a:t>18%</a:t>
                      </a:r>
                    </a:p>
                  </a:txBody>
                  <a:tcPr marL="0" marR="0" marT="0" marB="0" anchor="b">
                    <a:solidFill>
                      <a:schemeClr val="bg1"/>
                    </a:solidFill>
                  </a:tcPr>
                </a:tc>
                <a:tc>
                  <a:txBody>
                    <a:bodyPr/>
                    <a:lstStyle/>
                    <a:p>
                      <a:pPr algn="r" fontAlgn="b">
                        <a:buNone/>
                      </a:pPr>
                      <a:r>
                        <a:rPr lang="en-GB" sz="1400" b="0" i="0" u="none" strike="noStrike">
                          <a:effectLst/>
                          <a:latin typeface="+mn-lt"/>
                        </a:rPr>
                        <a:t>28%</a:t>
                      </a:r>
                    </a:p>
                  </a:txBody>
                  <a:tcPr marL="0" marR="0" marT="0" marB="0" anchor="b">
                    <a:solidFill>
                      <a:schemeClr val="bg1"/>
                    </a:solidFill>
                  </a:tcPr>
                </a:tc>
                <a:tc>
                  <a:txBody>
                    <a:bodyPr/>
                    <a:lstStyle/>
                    <a:p>
                      <a:pPr algn="r" fontAlgn="b">
                        <a:buNone/>
                      </a:pPr>
                      <a:r>
                        <a:rPr lang="en-GB" sz="1400" b="0" i="0" u="none" strike="noStrike">
                          <a:effectLst/>
                          <a:latin typeface="+mn-lt"/>
                        </a:rPr>
                        <a:t>24%</a:t>
                      </a:r>
                    </a:p>
                  </a:txBody>
                  <a:tcPr marL="0" marR="0" marT="0" marB="0" anchor="b">
                    <a:solidFill>
                      <a:schemeClr val="bg1"/>
                    </a:solidFill>
                  </a:tcPr>
                </a:tc>
                <a:extLst>
                  <a:ext uri="{0D108BD9-81ED-4DB2-BD59-A6C34878D82A}">
                    <a16:rowId xmlns:a16="http://schemas.microsoft.com/office/drawing/2014/main" val="3883199851"/>
                  </a:ext>
                </a:extLst>
              </a:tr>
              <a:tr h="285909">
                <a:tc>
                  <a:txBody>
                    <a:bodyPr/>
                    <a:lstStyle/>
                    <a:p>
                      <a:pPr algn="l" fontAlgn="b">
                        <a:buNone/>
                      </a:pPr>
                      <a:r>
                        <a:rPr lang="en-GB" sz="1400" b="0" i="0" u="none" strike="noStrike">
                          <a:effectLst/>
                          <a:latin typeface="+mn-lt"/>
                        </a:rPr>
                        <a:t>Barriers to Housing Services</a:t>
                      </a: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tc>
                  <a:txBody>
                    <a:bodyPr/>
                    <a:lstStyle/>
                    <a:p>
                      <a:pPr algn="r" fontAlgn="b">
                        <a:buNone/>
                      </a:pPr>
                      <a:r>
                        <a:rPr lang="en-GB" sz="1400" b="0" i="0" u="none" strike="noStrike">
                          <a:effectLst/>
                          <a:latin typeface="+mn-lt"/>
                        </a:rPr>
                        <a:t>18%</a:t>
                      </a:r>
                    </a:p>
                  </a:txBody>
                  <a:tcPr marL="0" marR="0" marT="0" marB="0" anchor="b">
                    <a:solidFill>
                      <a:schemeClr val="bg1"/>
                    </a:solidFill>
                  </a:tcPr>
                </a:tc>
                <a:tc>
                  <a:txBody>
                    <a:bodyPr/>
                    <a:lstStyle/>
                    <a:p>
                      <a:pPr algn="r" fontAlgn="b">
                        <a:buNone/>
                      </a:pPr>
                      <a:r>
                        <a:rPr lang="en-GB" sz="1400" b="0" i="0" u="none" strike="noStrike">
                          <a:effectLst/>
                          <a:latin typeface="+mn-lt"/>
                        </a:rPr>
                        <a:t>28%</a:t>
                      </a:r>
                    </a:p>
                  </a:txBody>
                  <a:tcPr marL="0" marR="0" marT="0" marB="0" anchor="b">
                    <a:solidFill>
                      <a:schemeClr val="bg1"/>
                    </a:solidFill>
                  </a:tcPr>
                </a:tc>
                <a:tc>
                  <a:txBody>
                    <a:bodyPr/>
                    <a:lstStyle/>
                    <a:p>
                      <a:pPr algn="r" fontAlgn="b">
                        <a:buNone/>
                      </a:pPr>
                      <a:r>
                        <a:rPr lang="en-GB" sz="1400" b="0" i="0" u="none" strike="noStrike">
                          <a:effectLst/>
                          <a:latin typeface="+mn-lt"/>
                        </a:rPr>
                        <a:t>12%</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15%</a:t>
                      </a: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extLst>
                  <a:ext uri="{0D108BD9-81ED-4DB2-BD59-A6C34878D82A}">
                    <a16:rowId xmlns:a16="http://schemas.microsoft.com/office/drawing/2014/main" val="309982259"/>
                  </a:ext>
                </a:extLst>
              </a:tr>
              <a:tr h="285909">
                <a:tc>
                  <a:txBody>
                    <a:bodyPr/>
                    <a:lstStyle/>
                    <a:p>
                      <a:pPr algn="l" fontAlgn="b">
                        <a:buNone/>
                      </a:pPr>
                      <a:r>
                        <a:rPr lang="en-GB" sz="1400" b="0" i="0" u="none" strike="noStrike">
                          <a:effectLst/>
                          <a:latin typeface="+mn-lt"/>
                        </a:rPr>
                        <a:t>Living Environment</a:t>
                      </a: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6%</a:t>
                      </a: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12%</a:t>
                      </a: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28%</a:t>
                      </a:r>
                    </a:p>
                  </a:txBody>
                  <a:tcPr marL="0" marR="0" marT="0" marB="0" anchor="b">
                    <a:solidFill>
                      <a:schemeClr val="bg1"/>
                    </a:solidFill>
                  </a:tcPr>
                </a:tc>
                <a:extLst>
                  <a:ext uri="{0D108BD9-81ED-4DB2-BD59-A6C34878D82A}">
                    <a16:rowId xmlns:a16="http://schemas.microsoft.com/office/drawing/2014/main" val="3862961425"/>
                  </a:ext>
                </a:extLst>
              </a:tr>
            </a:tbl>
          </a:graphicData>
        </a:graphic>
      </p:graphicFrame>
      <p:graphicFrame>
        <p:nvGraphicFramePr>
          <p:cNvPr id="3" name="Table 2">
            <a:extLst>
              <a:ext uri="{FF2B5EF4-FFF2-40B4-BE49-F238E27FC236}">
                <a16:creationId xmlns:a16="http://schemas.microsoft.com/office/drawing/2014/main" id="{F7D90265-7529-C252-EE49-93B0691F298B}"/>
              </a:ext>
            </a:extLst>
          </p:cNvPr>
          <p:cNvGraphicFramePr>
            <a:graphicFrameLocks noGrp="1"/>
          </p:cNvGraphicFramePr>
          <p:nvPr>
            <p:extLst>
              <p:ext uri="{D42A27DB-BD31-4B8C-83A1-F6EECF244321}">
                <p14:modId xmlns:p14="http://schemas.microsoft.com/office/powerpoint/2010/main" val="2629480674"/>
              </p:ext>
            </p:extLst>
          </p:nvPr>
        </p:nvGraphicFramePr>
        <p:xfrm>
          <a:off x="275770" y="4104369"/>
          <a:ext cx="11524347" cy="2144032"/>
        </p:xfrm>
        <a:graphic>
          <a:graphicData uri="http://schemas.openxmlformats.org/drawingml/2006/table">
            <a:tbl>
              <a:tblPr>
                <a:tableStyleId>{5940675A-B579-460E-94D1-54222C63F5DA}</a:tableStyleId>
              </a:tblPr>
              <a:tblGrid>
                <a:gridCol w="3666837">
                  <a:extLst>
                    <a:ext uri="{9D8B030D-6E8A-4147-A177-3AD203B41FA5}">
                      <a16:colId xmlns:a16="http://schemas.microsoft.com/office/drawing/2014/main" val="588211455"/>
                    </a:ext>
                  </a:extLst>
                </a:gridCol>
                <a:gridCol w="785751">
                  <a:extLst>
                    <a:ext uri="{9D8B030D-6E8A-4147-A177-3AD203B41FA5}">
                      <a16:colId xmlns:a16="http://schemas.microsoft.com/office/drawing/2014/main" val="245574477"/>
                    </a:ext>
                  </a:extLst>
                </a:gridCol>
                <a:gridCol w="785751">
                  <a:extLst>
                    <a:ext uri="{9D8B030D-6E8A-4147-A177-3AD203B41FA5}">
                      <a16:colId xmlns:a16="http://schemas.microsoft.com/office/drawing/2014/main" val="943744985"/>
                    </a:ext>
                  </a:extLst>
                </a:gridCol>
                <a:gridCol w="785751">
                  <a:extLst>
                    <a:ext uri="{9D8B030D-6E8A-4147-A177-3AD203B41FA5}">
                      <a16:colId xmlns:a16="http://schemas.microsoft.com/office/drawing/2014/main" val="803120103"/>
                    </a:ext>
                  </a:extLst>
                </a:gridCol>
                <a:gridCol w="785751">
                  <a:extLst>
                    <a:ext uri="{9D8B030D-6E8A-4147-A177-3AD203B41FA5}">
                      <a16:colId xmlns:a16="http://schemas.microsoft.com/office/drawing/2014/main" val="2946250017"/>
                    </a:ext>
                  </a:extLst>
                </a:gridCol>
                <a:gridCol w="785751">
                  <a:extLst>
                    <a:ext uri="{9D8B030D-6E8A-4147-A177-3AD203B41FA5}">
                      <a16:colId xmlns:a16="http://schemas.microsoft.com/office/drawing/2014/main" val="3207927449"/>
                    </a:ext>
                  </a:extLst>
                </a:gridCol>
                <a:gridCol w="785751">
                  <a:extLst>
                    <a:ext uri="{9D8B030D-6E8A-4147-A177-3AD203B41FA5}">
                      <a16:colId xmlns:a16="http://schemas.microsoft.com/office/drawing/2014/main" val="389836202"/>
                    </a:ext>
                  </a:extLst>
                </a:gridCol>
                <a:gridCol w="785751">
                  <a:extLst>
                    <a:ext uri="{9D8B030D-6E8A-4147-A177-3AD203B41FA5}">
                      <a16:colId xmlns:a16="http://schemas.microsoft.com/office/drawing/2014/main" val="655112815"/>
                    </a:ext>
                  </a:extLst>
                </a:gridCol>
                <a:gridCol w="785751">
                  <a:extLst>
                    <a:ext uri="{9D8B030D-6E8A-4147-A177-3AD203B41FA5}">
                      <a16:colId xmlns:a16="http://schemas.microsoft.com/office/drawing/2014/main" val="288891190"/>
                    </a:ext>
                  </a:extLst>
                </a:gridCol>
                <a:gridCol w="785751">
                  <a:extLst>
                    <a:ext uri="{9D8B030D-6E8A-4147-A177-3AD203B41FA5}">
                      <a16:colId xmlns:a16="http://schemas.microsoft.com/office/drawing/2014/main" val="289041949"/>
                    </a:ext>
                  </a:extLst>
                </a:gridCol>
                <a:gridCol w="785751">
                  <a:extLst>
                    <a:ext uri="{9D8B030D-6E8A-4147-A177-3AD203B41FA5}">
                      <a16:colId xmlns:a16="http://schemas.microsoft.com/office/drawing/2014/main" val="3103081543"/>
                    </a:ext>
                  </a:extLst>
                </a:gridCol>
              </a:tblGrid>
              <a:tr h="268004">
                <a:tc>
                  <a:txBody>
                    <a:bodyPr/>
                    <a:lstStyle/>
                    <a:p>
                      <a:pPr algn="l" fontAlgn="b">
                        <a:buNone/>
                      </a:pPr>
                      <a:r>
                        <a:rPr lang="en-GB" sz="1400" b="1" u="none" strike="noStrike">
                          <a:effectLst/>
                        </a:rPr>
                        <a:t>Domain</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2</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3</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4</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5</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6</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7</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8</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9</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10</a:t>
                      </a:r>
                      <a:endParaRPr lang="en-GB" sz="1400" b="1"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546153517"/>
                  </a:ext>
                </a:extLst>
              </a:tr>
              <a:tr h="268004">
                <a:tc>
                  <a:txBody>
                    <a:bodyPr/>
                    <a:lstStyle/>
                    <a:p>
                      <a:pPr algn="l" fontAlgn="b">
                        <a:buNone/>
                      </a:pPr>
                      <a:r>
                        <a:rPr lang="en-GB" sz="1400" u="none" strike="noStrike">
                          <a:effectLst/>
                        </a:rPr>
                        <a:t>Income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15</a:t>
                      </a:r>
                    </a:p>
                  </a:txBody>
                  <a:tcPr marL="0" marR="0" marT="0" marB="0" anchor="b">
                    <a:solidFill>
                      <a:schemeClr val="bg1"/>
                    </a:solidFill>
                  </a:tcPr>
                </a:tc>
                <a:tc>
                  <a:txBody>
                    <a:bodyPr/>
                    <a:lstStyle/>
                    <a:p>
                      <a:pPr algn="r" fontAlgn="b">
                        <a:buNone/>
                      </a:pPr>
                      <a:r>
                        <a:rPr lang="en-GB" sz="1400" b="0" i="0" u="none" strike="noStrike">
                          <a:effectLst/>
                          <a:latin typeface="+mn-lt"/>
                        </a:rPr>
                        <a:t>21</a:t>
                      </a:r>
                    </a:p>
                  </a:txBody>
                  <a:tcPr marL="0" marR="0" marT="0" marB="0" anchor="b">
                    <a:solidFill>
                      <a:schemeClr val="bg1"/>
                    </a:solidFill>
                  </a:tcPr>
                </a:tc>
                <a:tc>
                  <a:txBody>
                    <a:bodyPr/>
                    <a:lstStyle/>
                    <a:p>
                      <a:pPr algn="r" fontAlgn="b">
                        <a:buNone/>
                      </a:pPr>
                      <a:r>
                        <a:rPr lang="en-GB" sz="1400" b="0" i="0" u="none" strike="noStrike">
                          <a:effectLst/>
                          <a:latin typeface="+mn-lt"/>
                        </a:rPr>
                        <a:t>22</a:t>
                      </a:r>
                    </a:p>
                  </a:txBody>
                  <a:tcPr marL="0" marR="0" marT="0" marB="0" anchor="b">
                    <a:solidFill>
                      <a:schemeClr val="bg1"/>
                    </a:solidFill>
                  </a:tcPr>
                </a:tc>
                <a:tc>
                  <a:txBody>
                    <a:bodyPr/>
                    <a:lstStyle/>
                    <a:p>
                      <a:pPr algn="r" fontAlgn="b">
                        <a:buNone/>
                      </a:pPr>
                      <a:r>
                        <a:rPr lang="en-GB" sz="1400" b="0" i="0" u="none" strike="noStrike">
                          <a:effectLst/>
                          <a:latin typeface="+mn-lt"/>
                        </a:rPr>
                        <a:t>18</a:t>
                      </a:r>
                    </a:p>
                  </a:txBody>
                  <a:tcPr marL="0" marR="0" marT="0" marB="0" anchor="b">
                    <a:solidFill>
                      <a:schemeClr val="bg1"/>
                    </a:solidFill>
                  </a:tcPr>
                </a:tc>
                <a:extLst>
                  <a:ext uri="{0D108BD9-81ED-4DB2-BD59-A6C34878D82A}">
                    <a16:rowId xmlns:a16="http://schemas.microsoft.com/office/drawing/2014/main" val="3123605271"/>
                  </a:ext>
                </a:extLst>
              </a:tr>
              <a:tr h="268004">
                <a:tc>
                  <a:txBody>
                    <a:bodyPr/>
                    <a:lstStyle/>
                    <a:p>
                      <a:pPr algn="l" fontAlgn="b">
                        <a:buNone/>
                      </a:pPr>
                      <a:r>
                        <a:rPr lang="en-GB" sz="1400" u="none" strike="noStrike">
                          <a:effectLst/>
                        </a:rPr>
                        <a:t>Employment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16</a:t>
                      </a:r>
                    </a:p>
                  </a:txBody>
                  <a:tcPr marL="0" marR="0" marT="0" marB="0" anchor="b">
                    <a:solidFill>
                      <a:schemeClr val="bg1"/>
                    </a:solidFill>
                  </a:tcPr>
                </a:tc>
                <a:tc>
                  <a:txBody>
                    <a:bodyPr/>
                    <a:lstStyle/>
                    <a:p>
                      <a:pPr algn="r" fontAlgn="b">
                        <a:buNone/>
                      </a:pPr>
                      <a:r>
                        <a:rPr lang="en-GB" sz="1400" b="0" i="0" u="none" strike="noStrike">
                          <a:effectLst/>
                          <a:latin typeface="+mn-lt"/>
                        </a:rPr>
                        <a:t>30</a:t>
                      </a:r>
                    </a:p>
                  </a:txBody>
                  <a:tcPr marL="0" marR="0" marT="0" marB="0" anchor="b">
                    <a:solidFill>
                      <a:schemeClr val="bg1"/>
                    </a:solidFill>
                  </a:tcPr>
                </a:tc>
                <a:tc>
                  <a:txBody>
                    <a:bodyPr/>
                    <a:lstStyle/>
                    <a:p>
                      <a:pPr algn="r" fontAlgn="b">
                        <a:buNone/>
                      </a:pPr>
                      <a:r>
                        <a:rPr lang="en-GB" sz="1400" b="0" i="0" u="none" strike="noStrike">
                          <a:effectLst/>
                          <a:latin typeface="+mn-lt"/>
                        </a:rPr>
                        <a:t>24</a:t>
                      </a:r>
                    </a:p>
                  </a:txBody>
                  <a:tcPr marL="0" marR="0" marT="0" marB="0" anchor="b">
                    <a:solidFill>
                      <a:schemeClr val="bg1"/>
                    </a:solidFill>
                  </a:tcPr>
                </a:tc>
                <a:extLst>
                  <a:ext uri="{0D108BD9-81ED-4DB2-BD59-A6C34878D82A}">
                    <a16:rowId xmlns:a16="http://schemas.microsoft.com/office/drawing/2014/main" val="675735247"/>
                  </a:ext>
                </a:extLst>
              </a:tr>
              <a:tr h="268004">
                <a:tc>
                  <a:txBody>
                    <a:bodyPr/>
                    <a:lstStyle/>
                    <a:p>
                      <a:pPr algn="l" fontAlgn="b">
                        <a:buNone/>
                      </a:pPr>
                      <a:r>
                        <a:rPr lang="en-GB" sz="1400" u="none" strike="noStrike">
                          <a:effectLst/>
                        </a:rPr>
                        <a:t>Education, Skills and Training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4</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6</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23</a:t>
                      </a:r>
                    </a:p>
                  </a:txBody>
                  <a:tcPr marL="0" marR="0" marT="0" marB="0" anchor="b">
                    <a:solidFill>
                      <a:schemeClr val="bg1"/>
                    </a:solidFill>
                  </a:tcPr>
                </a:tc>
                <a:tc>
                  <a:txBody>
                    <a:bodyPr/>
                    <a:lstStyle/>
                    <a:p>
                      <a:pPr algn="r" fontAlgn="b">
                        <a:buNone/>
                      </a:pPr>
                      <a:r>
                        <a:rPr lang="en-GB" sz="1400" b="0" i="0" u="none" strike="noStrike">
                          <a:effectLst/>
                          <a:latin typeface="+mn-lt"/>
                        </a:rPr>
                        <a:t>25</a:t>
                      </a:r>
                    </a:p>
                  </a:txBody>
                  <a:tcPr marL="0" marR="0" marT="0" marB="0" anchor="b">
                    <a:solidFill>
                      <a:schemeClr val="bg1"/>
                    </a:solidFill>
                  </a:tcPr>
                </a:tc>
                <a:tc>
                  <a:txBody>
                    <a:bodyPr/>
                    <a:lstStyle/>
                    <a:p>
                      <a:pPr algn="r" fontAlgn="b">
                        <a:buNone/>
                      </a:pPr>
                      <a:r>
                        <a:rPr lang="en-GB" sz="1400" b="0" i="0" u="none" strike="noStrike">
                          <a:effectLst/>
                          <a:latin typeface="+mn-lt"/>
                        </a:rPr>
                        <a:t>31</a:t>
                      </a:r>
                    </a:p>
                  </a:txBody>
                  <a:tcPr marL="0" marR="0" marT="0" marB="0" anchor="b">
                    <a:solidFill>
                      <a:schemeClr val="bg1"/>
                    </a:solidFill>
                  </a:tcPr>
                </a:tc>
                <a:extLst>
                  <a:ext uri="{0D108BD9-81ED-4DB2-BD59-A6C34878D82A}">
                    <a16:rowId xmlns:a16="http://schemas.microsoft.com/office/drawing/2014/main" val="1041712530"/>
                  </a:ext>
                </a:extLst>
              </a:tr>
              <a:tr h="268004">
                <a:tc>
                  <a:txBody>
                    <a:bodyPr/>
                    <a:lstStyle/>
                    <a:p>
                      <a:pPr algn="l" fontAlgn="b">
                        <a:buNone/>
                      </a:pPr>
                      <a:r>
                        <a:rPr lang="en-GB" sz="1400" u="none" strike="noStrike">
                          <a:effectLst/>
                        </a:rPr>
                        <a:t>Health Deprivation and Disability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18</a:t>
                      </a:r>
                    </a:p>
                  </a:txBody>
                  <a:tcPr marL="0" marR="0" marT="0" marB="0" anchor="b">
                    <a:solidFill>
                      <a:schemeClr val="bg1"/>
                    </a:solidFill>
                  </a:tcPr>
                </a:tc>
                <a:tc>
                  <a:txBody>
                    <a:bodyPr/>
                    <a:lstStyle/>
                    <a:p>
                      <a:pPr algn="r" fontAlgn="b">
                        <a:buNone/>
                      </a:pPr>
                      <a:r>
                        <a:rPr lang="en-GB" sz="1400" b="0" i="0" u="none" strike="noStrike">
                          <a:effectLst/>
                          <a:latin typeface="+mn-lt"/>
                        </a:rPr>
                        <a:t>53</a:t>
                      </a:r>
                    </a:p>
                  </a:txBody>
                  <a:tcPr marL="0" marR="0" marT="0" marB="0" anchor="b">
                    <a:solidFill>
                      <a:schemeClr val="bg1"/>
                    </a:solidFill>
                  </a:tcPr>
                </a:tc>
                <a:extLst>
                  <a:ext uri="{0D108BD9-81ED-4DB2-BD59-A6C34878D82A}">
                    <a16:rowId xmlns:a16="http://schemas.microsoft.com/office/drawing/2014/main" val="2603898603"/>
                  </a:ext>
                </a:extLst>
              </a:tr>
              <a:tr h="268004">
                <a:tc>
                  <a:txBody>
                    <a:bodyPr/>
                    <a:lstStyle/>
                    <a:p>
                      <a:pPr algn="l" fontAlgn="b">
                        <a:buNone/>
                      </a:pPr>
                      <a:r>
                        <a:rPr lang="en-GB" sz="1400" u="none" strike="noStrike">
                          <a:effectLst/>
                        </a:rPr>
                        <a:t>Crime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tc>
                  <a:txBody>
                    <a:bodyPr/>
                    <a:lstStyle/>
                    <a:p>
                      <a:pPr algn="r" fontAlgn="b">
                        <a:buNone/>
                      </a:pPr>
                      <a:r>
                        <a:rPr lang="en-GB" sz="1400" b="0" i="0" u="none" strike="noStrike">
                          <a:effectLst/>
                          <a:latin typeface="+mn-lt"/>
                        </a:rPr>
                        <a:t>18</a:t>
                      </a:r>
                    </a:p>
                  </a:txBody>
                  <a:tcPr marL="0" marR="0" marT="0" marB="0" anchor="b">
                    <a:solidFill>
                      <a:schemeClr val="bg1"/>
                    </a:solidFill>
                  </a:tcPr>
                </a:tc>
                <a:tc>
                  <a:txBody>
                    <a:bodyPr/>
                    <a:lstStyle/>
                    <a:p>
                      <a:pPr algn="r" fontAlgn="b">
                        <a:buNone/>
                      </a:pPr>
                      <a:r>
                        <a:rPr lang="en-GB" sz="1400" b="0" i="0" u="none" strike="noStrike">
                          <a:effectLst/>
                          <a:latin typeface="+mn-lt"/>
                        </a:rPr>
                        <a:t>28</a:t>
                      </a:r>
                    </a:p>
                  </a:txBody>
                  <a:tcPr marL="0" marR="0" marT="0" marB="0" anchor="b">
                    <a:solidFill>
                      <a:schemeClr val="bg1"/>
                    </a:solidFill>
                  </a:tcPr>
                </a:tc>
                <a:tc>
                  <a:txBody>
                    <a:bodyPr/>
                    <a:lstStyle/>
                    <a:p>
                      <a:pPr algn="r" fontAlgn="b">
                        <a:buNone/>
                      </a:pPr>
                      <a:r>
                        <a:rPr lang="en-GB" sz="1400" b="0" i="0" u="none" strike="noStrike">
                          <a:effectLst/>
                          <a:latin typeface="+mn-lt"/>
                        </a:rPr>
                        <a:t>24</a:t>
                      </a:r>
                    </a:p>
                  </a:txBody>
                  <a:tcPr marL="0" marR="0" marT="0" marB="0" anchor="b">
                    <a:solidFill>
                      <a:schemeClr val="bg1"/>
                    </a:solidFill>
                  </a:tcPr>
                </a:tc>
                <a:extLst>
                  <a:ext uri="{0D108BD9-81ED-4DB2-BD59-A6C34878D82A}">
                    <a16:rowId xmlns:a16="http://schemas.microsoft.com/office/drawing/2014/main" val="1737875558"/>
                  </a:ext>
                </a:extLst>
              </a:tr>
              <a:tr h="268004">
                <a:tc>
                  <a:txBody>
                    <a:bodyPr/>
                    <a:lstStyle/>
                    <a:p>
                      <a:pPr algn="l" fontAlgn="b">
                        <a:buNone/>
                      </a:pPr>
                      <a:r>
                        <a:rPr lang="en-GB" sz="1400" u="none" strike="noStrike">
                          <a:effectLst/>
                        </a:rPr>
                        <a:t>Barriers to Housing Services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tc>
                  <a:txBody>
                    <a:bodyPr/>
                    <a:lstStyle/>
                    <a:p>
                      <a:pPr algn="r" fontAlgn="b">
                        <a:buNone/>
                      </a:pPr>
                      <a:r>
                        <a:rPr lang="en-GB" sz="1400" b="0" i="0" u="none" strike="noStrike">
                          <a:effectLst/>
                          <a:latin typeface="+mn-lt"/>
                        </a:rPr>
                        <a:t>18</a:t>
                      </a:r>
                    </a:p>
                  </a:txBody>
                  <a:tcPr marL="0" marR="0" marT="0" marB="0" anchor="b">
                    <a:solidFill>
                      <a:schemeClr val="bg1"/>
                    </a:solidFill>
                  </a:tcPr>
                </a:tc>
                <a:tc>
                  <a:txBody>
                    <a:bodyPr/>
                    <a:lstStyle/>
                    <a:p>
                      <a:pPr algn="r" fontAlgn="b">
                        <a:buNone/>
                      </a:pPr>
                      <a:r>
                        <a:rPr lang="en-GB" sz="1400" b="0" i="0" u="none" strike="noStrike">
                          <a:effectLst/>
                          <a:latin typeface="+mn-lt"/>
                        </a:rPr>
                        <a:t>28</a:t>
                      </a:r>
                    </a:p>
                  </a:txBody>
                  <a:tcPr marL="0" marR="0" marT="0" marB="0" anchor="b">
                    <a:solidFill>
                      <a:schemeClr val="bg1"/>
                    </a:solidFill>
                  </a:tcPr>
                </a:tc>
                <a:tc>
                  <a:txBody>
                    <a:bodyPr/>
                    <a:lstStyle/>
                    <a:p>
                      <a:pPr algn="r" fontAlgn="b">
                        <a:buNone/>
                      </a:pPr>
                      <a:r>
                        <a:rPr lang="en-GB" sz="1400" b="0" i="0" u="none" strike="noStrike">
                          <a:effectLst/>
                          <a:latin typeface="+mn-lt"/>
                        </a:rPr>
                        <a:t>12</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15</a:t>
                      </a: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 0</a:t>
                      </a:r>
                    </a:p>
                  </a:txBody>
                  <a:tcPr marL="0" marR="0" marT="0" marB="0" anchor="b">
                    <a:solidFill>
                      <a:schemeClr val="bg1"/>
                    </a:solidFill>
                  </a:tcPr>
                </a:tc>
                <a:tc>
                  <a:txBody>
                    <a:bodyPr/>
                    <a:lstStyle/>
                    <a:p>
                      <a:pPr algn="r" fontAlgn="b">
                        <a:buNone/>
                      </a:pPr>
                      <a:r>
                        <a:rPr lang="en-GB" sz="1400" b="0" i="0" u="none" strike="noStrike">
                          <a:effectLst/>
                          <a:latin typeface="+mn-lt"/>
                        </a:rPr>
                        <a:t> 0</a:t>
                      </a:r>
                    </a:p>
                  </a:txBody>
                  <a:tcPr marL="0" marR="0" marT="0" marB="0" anchor="b">
                    <a:solidFill>
                      <a:schemeClr val="bg1"/>
                    </a:solidFill>
                  </a:tcPr>
                </a:tc>
                <a:extLst>
                  <a:ext uri="{0D108BD9-81ED-4DB2-BD59-A6C34878D82A}">
                    <a16:rowId xmlns:a16="http://schemas.microsoft.com/office/drawing/2014/main" val="4269388172"/>
                  </a:ext>
                </a:extLst>
              </a:tr>
              <a:tr h="268004">
                <a:tc>
                  <a:txBody>
                    <a:bodyPr/>
                    <a:lstStyle/>
                    <a:p>
                      <a:pPr algn="l" fontAlgn="b">
                        <a:buNone/>
                      </a:pPr>
                      <a:r>
                        <a:rPr lang="en-GB" sz="1400" u="none" strike="noStrike">
                          <a:effectLst/>
                        </a:rPr>
                        <a:t>Living Environment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6</a:t>
                      </a: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12</a:t>
                      </a: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28</a:t>
                      </a:r>
                    </a:p>
                  </a:txBody>
                  <a:tcPr marL="0" marR="0" marT="0" marB="0" anchor="b">
                    <a:solidFill>
                      <a:schemeClr val="bg1"/>
                    </a:solidFill>
                  </a:tcPr>
                </a:tc>
                <a:extLst>
                  <a:ext uri="{0D108BD9-81ED-4DB2-BD59-A6C34878D82A}">
                    <a16:rowId xmlns:a16="http://schemas.microsoft.com/office/drawing/2014/main" val="402030229"/>
                  </a:ext>
                </a:extLst>
              </a:tr>
            </a:tbl>
          </a:graphicData>
        </a:graphic>
      </p:graphicFrame>
      <p:sp>
        <p:nvSpPr>
          <p:cNvPr id="5" name="TextBox 4">
            <a:extLst>
              <a:ext uri="{FF2B5EF4-FFF2-40B4-BE49-F238E27FC236}">
                <a16:creationId xmlns:a16="http://schemas.microsoft.com/office/drawing/2014/main" id="{C1C8BC35-8A16-AE5A-0146-371C4AFF3F46}"/>
              </a:ext>
            </a:extLst>
          </p:cNvPr>
          <p:cNvSpPr txBox="1"/>
          <p:nvPr/>
        </p:nvSpPr>
        <p:spPr>
          <a:xfrm>
            <a:off x="275769" y="984569"/>
            <a:ext cx="8732520" cy="307777"/>
          </a:xfrm>
          <a:prstGeom prst="rect">
            <a:avLst/>
          </a:prstGeom>
          <a:noFill/>
        </p:spPr>
        <p:txBody>
          <a:bodyPr wrap="square">
            <a:spAutoFit/>
          </a:bodyPr>
          <a:lstStyle/>
          <a:p>
            <a:r>
              <a:rPr lang="en-GB" sz="1400" i="1" dirty="0"/>
              <a:t>Table 7: Proportion of LSOAs which fall into each decile by domain, IMD 2025</a:t>
            </a:r>
          </a:p>
        </p:txBody>
      </p:sp>
      <p:sp>
        <p:nvSpPr>
          <p:cNvPr id="6" name="TextBox 5">
            <a:extLst>
              <a:ext uri="{FF2B5EF4-FFF2-40B4-BE49-F238E27FC236}">
                <a16:creationId xmlns:a16="http://schemas.microsoft.com/office/drawing/2014/main" id="{03830218-6943-8910-F4E6-B4D0ED838626}"/>
              </a:ext>
            </a:extLst>
          </p:cNvPr>
          <p:cNvSpPr txBox="1"/>
          <p:nvPr/>
        </p:nvSpPr>
        <p:spPr>
          <a:xfrm>
            <a:off x="275769" y="3790371"/>
            <a:ext cx="8732520" cy="307777"/>
          </a:xfrm>
          <a:prstGeom prst="rect">
            <a:avLst/>
          </a:prstGeom>
          <a:noFill/>
        </p:spPr>
        <p:txBody>
          <a:bodyPr wrap="square">
            <a:spAutoFit/>
          </a:bodyPr>
          <a:lstStyle/>
          <a:p>
            <a:r>
              <a:rPr lang="en-GB" sz="1400" i="1" dirty="0"/>
              <a:t>Table 8: Count of LSOAs which fall into each decile by domain, IMD 2025</a:t>
            </a:r>
          </a:p>
        </p:txBody>
      </p:sp>
    </p:spTree>
    <p:extLst>
      <p:ext uri="{BB962C8B-B14F-4D97-AF65-F5344CB8AC3E}">
        <p14:creationId xmlns:p14="http://schemas.microsoft.com/office/powerpoint/2010/main" val="1579721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58B28-D513-79BF-EEF8-2510A11BD29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D299801-333C-60F6-F5DF-DE11AB1DD01A}"/>
              </a:ext>
            </a:extLst>
          </p:cNvPr>
          <p:cNvSpPr txBox="1"/>
          <p:nvPr/>
        </p:nvSpPr>
        <p:spPr bwMode="auto">
          <a:xfrm>
            <a:off x="8493369" y="3265714"/>
            <a:ext cx="3329354" cy="787174"/>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B</a:t>
            </a:r>
          </a:p>
        </p:txBody>
      </p:sp>
      <p:sp>
        <p:nvSpPr>
          <p:cNvPr id="3" name="TextBox 2">
            <a:extLst>
              <a:ext uri="{FF2B5EF4-FFF2-40B4-BE49-F238E27FC236}">
                <a16:creationId xmlns:a16="http://schemas.microsoft.com/office/drawing/2014/main" id="{412FEB64-AE70-2488-340B-75C39FEBD2CF}"/>
              </a:ext>
            </a:extLst>
          </p:cNvPr>
          <p:cNvSpPr txBox="1"/>
          <p:nvPr/>
        </p:nvSpPr>
        <p:spPr>
          <a:xfrm>
            <a:off x="8493369" y="4052888"/>
            <a:ext cx="3698631" cy="523220"/>
          </a:xfrm>
          <a:prstGeom prst="rect">
            <a:avLst/>
          </a:prstGeom>
          <a:noFill/>
        </p:spPr>
        <p:txBody>
          <a:bodyPr wrap="square">
            <a:spAutoFit/>
          </a:bodyPr>
          <a:lstStyle/>
          <a:p>
            <a:r>
              <a:rPr lang="en-GB" sz="1400" i="1" dirty="0"/>
              <a:t>Table 9: Top 30% least deprived LSOAs in South Cambridgeshire, IMD 2025</a:t>
            </a:r>
          </a:p>
        </p:txBody>
      </p:sp>
      <p:graphicFrame>
        <p:nvGraphicFramePr>
          <p:cNvPr id="5" name="Table 4">
            <a:extLst>
              <a:ext uri="{FF2B5EF4-FFF2-40B4-BE49-F238E27FC236}">
                <a16:creationId xmlns:a16="http://schemas.microsoft.com/office/drawing/2014/main" id="{9BB6D4E9-C8BA-A14C-AA75-92CB113C0D6E}"/>
              </a:ext>
            </a:extLst>
          </p:cNvPr>
          <p:cNvGraphicFramePr>
            <a:graphicFrameLocks noGrp="1"/>
          </p:cNvGraphicFramePr>
          <p:nvPr>
            <p:extLst>
              <p:ext uri="{D42A27DB-BD31-4B8C-83A1-F6EECF244321}">
                <p14:modId xmlns:p14="http://schemas.microsoft.com/office/powerpoint/2010/main" val="1658944731"/>
              </p:ext>
            </p:extLst>
          </p:nvPr>
        </p:nvGraphicFramePr>
        <p:xfrm>
          <a:off x="212270" y="45544"/>
          <a:ext cx="8145833" cy="6687480"/>
        </p:xfrm>
        <a:graphic>
          <a:graphicData uri="http://schemas.openxmlformats.org/drawingml/2006/table">
            <a:tbl>
              <a:tblPr>
                <a:tableStyleId>{5C22544A-7EE6-4342-B048-85BDC9FD1C3A}</a:tableStyleId>
              </a:tblPr>
              <a:tblGrid>
                <a:gridCol w="2137474">
                  <a:extLst>
                    <a:ext uri="{9D8B030D-6E8A-4147-A177-3AD203B41FA5}">
                      <a16:colId xmlns:a16="http://schemas.microsoft.com/office/drawing/2014/main" val="1806140087"/>
                    </a:ext>
                  </a:extLst>
                </a:gridCol>
                <a:gridCol w="3031491">
                  <a:extLst>
                    <a:ext uri="{9D8B030D-6E8A-4147-A177-3AD203B41FA5}">
                      <a16:colId xmlns:a16="http://schemas.microsoft.com/office/drawing/2014/main" val="1538036443"/>
                    </a:ext>
                  </a:extLst>
                </a:gridCol>
                <a:gridCol w="1669162">
                  <a:extLst>
                    <a:ext uri="{9D8B030D-6E8A-4147-A177-3AD203B41FA5}">
                      <a16:colId xmlns:a16="http://schemas.microsoft.com/office/drawing/2014/main" val="1471127925"/>
                    </a:ext>
                  </a:extLst>
                </a:gridCol>
                <a:gridCol w="1307706">
                  <a:extLst>
                    <a:ext uri="{9D8B030D-6E8A-4147-A177-3AD203B41FA5}">
                      <a16:colId xmlns:a16="http://schemas.microsoft.com/office/drawing/2014/main" val="544568120"/>
                    </a:ext>
                  </a:extLst>
                </a:gridCol>
              </a:tblGrid>
              <a:tr h="350110">
                <a:tc>
                  <a:txBody>
                    <a:bodyPr/>
                    <a:lstStyle/>
                    <a:p>
                      <a:pPr algn="l" fontAlgn="b">
                        <a:lnSpc>
                          <a:spcPct val="100000"/>
                        </a:lnSpc>
                        <a:buNone/>
                      </a:pPr>
                      <a:r>
                        <a:rPr lang="en-GB" sz="1300" b="1" i="0" u="none" strike="noStrike">
                          <a:solidFill>
                            <a:srgbClr val="000000"/>
                          </a:solidFill>
                          <a:effectLst/>
                          <a:latin typeface="+mn-lt"/>
                        </a:rPr>
                        <a:t>LSOA </a:t>
                      </a:r>
                    </a:p>
                  </a:txBody>
                  <a:tcPr marL="5359" marR="5359" marT="5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00000"/>
                        </a:lnSpc>
                        <a:buNone/>
                      </a:pPr>
                      <a:r>
                        <a:rPr lang="en-GB" sz="1300" b="1" i="0" u="none" strike="noStrike">
                          <a:solidFill>
                            <a:srgbClr val="000000"/>
                          </a:solidFill>
                          <a:effectLst/>
                          <a:latin typeface="+mn-lt"/>
                        </a:rPr>
                        <a:t>LSOA Local Name</a:t>
                      </a:r>
                    </a:p>
                  </a:txBody>
                  <a:tcPr marL="5359" marR="5359" marT="5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00000"/>
                        </a:lnSpc>
                        <a:buNone/>
                      </a:pPr>
                      <a:r>
                        <a:rPr lang="en-GB" sz="1300" b="1" i="0" u="none" strike="noStrike">
                          <a:solidFill>
                            <a:srgbClr val="000000"/>
                          </a:solidFill>
                          <a:effectLst/>
                          <a:latin typeface="+mn-lt"/>
                        </a:rPr>
                        <a:t>Ward</a:t>
                      </a:r>
                    </a:p>
                  </a:txBody>
                  <a:tcPr marL="5359" marR="5359" marT="5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00000"/>
                        </a:lnSpc>
                        <a:buNone/>
                      </a:pPr>
                      <a:r>
                        <a:rPr lang="en-GB" sz="1300" b="1" i="0" u="none" strike="noStrike">
                          <a:solidFill>
                            <a:srgbClr val="000000"/>
                          </a:solidFill>
                          <a:effectLst/>
                          <a:latin typeface="+mn-lt"/>
                        </a:rPr>
                        <a:t>IMD 2025 Decile</a:t>
                      </a:r>
                    </a:p>
                  </a:txBody>
                  <a:tcPr marL="5359" marR="5359" marT="5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9130467"/>
                  </a:ext>
                </a:extLst>
              </a:tr>
              <a:tr h="122045">
                <a:tc>
                  <a:txBody>
                    <a:bodyPr/>
                    <a:lstStyle/>
                    <a:p>
                      <a:pPr algn="l" fontAlgn="b">
                        <a:lnSpc>
                          <a:spcPct val="150000"/>
                        </a:lnSpc>
                        <a:buNone/>
                      </a:pPr>
                      <a:r>
                        <a:rPr lang="en-GB" sz="1300" u="none" strike="noStrike">
                          <a:effectLst/>
                          <a:latin typeface="+mn-lt"/>
                        </a:rPr>
                        <a:t>South Cambridgeshire 007A</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North Milton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Milton &amp; Waterbeach</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5353431"/>
                  </a:ext>
                </a:extLst>
              </a:tr>
              <a:tr h="122045">
                <a:tc>
                  <a:txBody>
                    <a:bodyPr/>
                    <a:lstStyle/>
                    <a:p>
                      <a:pPr algn="l" fontAlgn="b">
                        <a:lnSpc>
                          <a:spcPct val="150000"/>
                        </a:lnSpc>
                        <a:buNone/>
                      </a:pPr>
                      <a:r>
                        <a:rPr lang="en-GB" sz="1300" u="none" strike="noStrike">
                          <a:effectLst/>
                          <a:latin typeface="+mn-lt"/>
                        </a:rPr>
                        <a:t>South Cambridgeshire 012A</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Outer Great Shelford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Shelford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164915"/>
                  </a:ext>
                </a:extLst>
              </a:tr>
              <a:tr h="122045">
                <a:tc>
                  <a:txBody>
                    <a:bodyPr/>
                    <a:lstStyle/>
                    <a:p>
                      <a:pPr algn="l" fontAlgn="b">
                        <a:lnSpc>
                          <a:spcPct val="150000"/>
                        </a:lnSpc>
                        <a:buNone/>
                      </a:pPr>
                      <a:r>
                        <a:rPr lang="en-GB" sz="1300" u="none" strike="noStrike">
                          <a:effectLst/>
                          <a:latin typeface="+mn-lt"/>
                        </a:rPr>
                        <a:t>South Cambridgeshire 006B</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Histon Manor</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Histon &amp; Impington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9723120"/>
                  </a:ext>
                </a:extLst>
              </a:tr>
              <a:tr h="122045">
                <a:tc>
                  <a:txBody>
                    <a:bodyPr/>
                    <a:lstStyle/>
                    <a:p>
                      <a:pPr algn="l" fontAlgn="b">
                        <a:lnSpc>
                          <a:spcPct val="150000"/>
                        </a:lnSpc>
                        <a:buNone/>
                      </a:pPr>
                      <a:r>
                        <a:rPr lang="en-GB" sz="1300" u="none" strike="noStrike">
                          <a:effectLst/>
                          <a:latin typeface="+mn-lt"/>
                        </a:rPr>
                        <a:t>South Cambridgeshire 003F</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North Longstanton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Longstanton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4398921"/>
                  </a:ext>
                </a:extLst>
              </a:tr>
              <a:tr h="122045">
                <a:tc>
                  <a:txBody>
                    <a:bodyPr/>
                    <a:lstStyle/>
                    <a:p>
                      <a:pPr algn="l" fontAlgn="b">
                        <a:lnSpc>
                          <a:spcPct val="150000"/>
                        </a:lnSpc>
                        <a:buNone/>
                      </a:pPr>
                      <a:r>
                        <a:rPr lang="en-GB" sz="1300" u="none" strike="noStrike">
                          <a:effectLst/>
                          <a:latin typeface="+mn-lt"/>
                        </a:rPr>
                        <a:t>South Cambridgeshire 012D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Stapleford to </a:t>
                      </a:r>
                      <a:r>
                        <a:rPr lang="en-GB" sz="1300" u="none" strike="noStrike" err="1">
                          <a:effectLst/>
                          <a:latin typeface="+mn-lt"/>
                        </a:rPr>
                        <a:t>Wandlebury</a:t>
                      </a:r>
                      <a:r>
                        <a:rPr lang="en-GB" sz="1300" u="none" strike="noStrike">
                          <a:effectLst/>
                          <a:latin typeface="+mn-lt"/>
                        </a:rPr>
                        <a:t> Park</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Shelford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1434060"/>
                  </a:ext>
                </a:extLst>
              </a:tr>
              <a:tr h="122045">
                <a:tc>
                  <a:txBody>
                    <a:bodyPr/>
                    <a:lstStyle/>
                    <a:p>
                      <a:pPr algn="l" fontAlgn="b">
                        <a:lnSpc>
                          <a:spcPct val="150000"/>
                        </a:lnSpc>
                        <a:buNone/>
                      </a:pPr>
                      <a:r>
                        <a:rPr lang="en-GB" sz="1300" u="none" strike="noStrike">
                          <a:effectLst/>
                          <a:latin typeface="+mn-lt"/>
                        </a:rPr>
                        <a:t>South Cambridgeshire 006D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Histon High Street</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Histon &amp; Impington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279869"/>
                  </a:ext>
                </a:extLst>
              </a:tr>
              <a:tr h="122045">
                <a:tc>
                  <a:txBody>
                    <a:bodyPr/>
                    <a:lstStyle/>
                    <a:p>
                      <a:pPr algn="l" fontAlgn="b">
                        <a:lnSpc>
                          <a:spcPct val="150000"/>
                        </a:lnSpc>
                        <a:buNone/>
                      </a:pPr>
                      <a:r>
                        <a:rPr lang="en-GB" sz="1300" u="none" strike="noStrike">
                          <a:effectLst/>
                          <a:latin typeface="+mn-lt"/>
                        </a:rPr>
                        <a:t>South Cambridgeshire 015E</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Wakelin Avenue </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Sawston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095722"/>
                  </a:ext>
                </a:extLst>
              </a:tr>
              <a:tr h="122045">
                <a:tc>
                  <a:txBody>
                    <a:bodyPr/>
                    <a:lstStyle/>
                    <a:p>
                      <a:pPr algn="l" fontAlgn="b">
                        <a:lnSpc>
                          <a:spcPct val="150000"/>
                        </a:lnSpc>
                        <a:buNone/>
                      </a:pPr>
                      <a:r>
                        <a:rPr lang="en-GB" sz="1300" u="none" strike="noStrike">
                          <a:effectLst/>
                          <a:latin typeface="+mn-lt"/>
                        </a:rPr>
                        <a:t>South Cambridgeshire 018B</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Melbourn High Street</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Melbourn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04617"/>
                  </a:ext>
                </a:extLst>
              </a:tr>
              <a:tr h="122045">
                <a:tc>
                  <a:txBody>
                    <a:bodyPr/>
                    <a:lstStyle/>
                    <a:p>
                      <a:pPr algn="l" fontAlgn="b">
                        <a:lnSpc>
                          <a:spcPct val="150000"/>
                        </a:lnSpc>
                        <a:buNone/>
                      </a:pPr>
                      <a:r>
                        <a:rPr lang="en-GB" sz="1300" u="none" strike="noStrike">
                          <a:effectLst/>
                          <a:latin typeface="+mn-lt"/>
                        </a:rPr>
                        <a:t>South Cambridgeshire 001C</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East Over and Cuckoo Fen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Over &amp; Willingham</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7135479"/>
                  </a:ext>
                </a:extLst>
              </a:tr>
              <a:tr h="122045">
                <a:tc>
                  <a:txBody>
                    <a:bodyPr/>
                    <a:lstStyle/>
                    <a:p>
                      <a:pPr algn="l" fontAlgn="b">
                        <a:lnSpc>
                          <a:spcPct val="150000"/>
                        </a:lnSpc>
                        <a:buNone/>
                      </a:pPr>
                      <a:r>
                        <a:rPr lang="en-GB" sz="1300" u="none" strike="noStrike">
                          <a:effectLst/>
                          <a:latin typeface="+mn-lt"/>
                        </a:rPr>
                        <a:t>South Cambridgeshire 014B</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Harston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Harston &amp; Comberton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157019"/>
                  </a:ext>
                </a:extLst>
              </a:tr>
              <a:tr h="122045">
                <a:tc>
                  <a:txBody>
                    <a:bodyPr/>
                    <a:lstStyle/>
                    <a:p>
                      <a:pPr algn="l" fontAlgn="b">
                        <a:lnSpc>
                          <a:spcPct val="150000"/>
                        </a:lnSpc>
                        <a:buNone/>
                      </a:pPr>
                      <a:r>
                        <a:rPr lang="en-GB" sz="1300" u="none" strike="noStrike">
                          <a:effectLst/>
                          <a:latin typeface="+mn-lt"/>
                        </a:rPr>
                        <a:t>South Cambridgeshire 016F</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East Linton to Bartlow</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Linton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9912753"/>
                  </a:ext>
                </a:extLst>
              </a:tr>
              <a:tr h="122045">
                <a:tc>
                  <a:txBody>
                    <a:bodyPr/>
                    <a:lstStyle/>
                    <a:p>
                      <a:pPr algn="l" fontAlgn="b">
                        <a:lnSpc>
                          <a:spcPct val="150000"/>
                        </a:lnSpc>
                        <a:buNone/>
                      </a:pPr>
                      <a:r>
                        <a:rPr lang="en-GB" sz="1300" u="none" strike="noStrike">
                          <a:effectLst/>
                          <a:latin typeface="+mn-lt"/>
                        </a:rPr>
                        <a:t>South Cambridgeshire 011C</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Fulbourn Fen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Fen Ditton &amp; Fulbourn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9288830"/>
                  </a:ext>
                </a:extLst>
              </a:tr>
              <a:tr h="122045">
                <a:tc>
                  <a:txBody>
                    <a:bodyPr/>
                    <a:lstStyle/>
                    <a:p>
                      <a:pPr algn="l" fontAlgn="b">
                        <a:lnSpc>
                          <a:spcPct val="150000"/>
                        </a:lnSpc>
                        <a:buNone/>
                      </a:pPr>
                      <a:r>
                        <a:rPr lang="en-GB" sz="1300" u="none" strike="noStrike">
                          <a:effectLst/>
                          <a:latin typeface="+mn-lt"/>
                        </a:rPr>
                        <a:t>South Cambridgeshire 015D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Park Road to Springfield Road </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Sawston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1107799"/>
                  </a:ext>
                </a:extLst>
              </a:tr>
              <a:tr h="122045">
                <a:tc>
                  <a:txBody>
                    <a:bodyPr/>
                    <a:lstStyle/>
                    <a:p>
                      <a:pPr algn="l" fontAlgn="b">
                        <a:lnSpc>
                          <a:spcPct val="150000"/>
                        </a:lnSpc>
                        <a:buNone/>
                      </a:pPr>
                      <a:r>
                        <a:rPr lang="en-GB" sz="1300" u="none" strike="noStrike">
                          <a:effectLst/>
                          <a:latin typeface="+mn-lt"/>
                        </a:rPr>
                        <a:t>South Cambridgeshire 006F</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Glebe Way to Cottenham Road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Histon &amp; Impington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976403"/>
                  </a:ext>
                </a:extLst>
              </a:tr>
              <a:tr h="122045">
                <a:tc>
                  <a:txBody>
                    <a:bodyPr/>
                    <a:lstStyle/>
                    <a:p>
                      <a:pPr algn="l" fontAlgn="b">
                        <a:lnSpc>
                          <a:spcPct val="150000"/>
                        </a:lnSpc>
                        <a:buNone/>
                      </a:pPr>
                      <a:r>
                        <a:rPr lang="en-GB" sz="1300" u="none" strike="noStrike">
                          <a:effectLst/>
                          <a:latin typeface="+mn-lt"/>
                        </a:rPr>
                        <a:t>South Cambridgeshire 010C</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Elison Lane </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Hardwick</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7464893"/>
                  </a:ext>
                </a:extLst>
              </a:tr>
              <a:tr h="122045">
                <a:tc>
                  <a:txBody>
                    <a:bodyPr/>
                    <a:lstStyle/>
                    <a:p>
                      <a:pPr algn="l" fontAlgn="b">
                        <a:lnSpc>
                          <a:spcPct val="150000"/>
                        </a:lnSpc>
                        <a:buNone/>
                      </a:pPr>
                      <a:r>
                        <a:rPr lang="en-GB" sz="1300" u="none" strike="noStrike">
                          <a:effectLst/>
                          <a:latin typeface="+mn-lt"/>
                        </a:rPr>
                        <a:t>South Cambridgeshire 001B</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West Over</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Over &amp; Willingham</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7754535"/>
                  </a:ext>
                </a:extLst>
              </a:tr>
              <a:tr h="122045">
                <a:tc>
                  <a:txBody>
                    <a:bodyPr/>
                    <a:lstStyle/>
                    <a:p>
                      <a:pPr algn="l" fontAlgn="b">
                        <a:lnSpc>
                          <a:spcPct val="150000"/>
                        </a:lnSpc>
                        <a:buNone/>
                      </a:pPr>
                      <a:r>
                        <a:rPr lang="en-GB" sz="1300" u="none" strike="noStrike">
                          <a:effectLst/>
                          <a:latin typeface="+mn-lt"/>
                        </a:rPr>
                        <a:t>South Cambridgeshire 006C</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Milton Road </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Histon &amp; Impington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0289411"/>
                  </a:ext>
                </a:extLst>
              </a:tr>
              <a:tr h="122045">
                <a:tc>
                  <a:txBody>
                    <a:bodyPr/>
                    <a:lstStyle/>
                    <a:p>
                      <a:pPr algn="l" fontAlgn="b">
                        <a:lnSpc>
                          <a:spcPct val="150000"/>
                        </a:lnSpc>
                        <a:buNone/>
                      </a:pPr>
                      <a:r>
                        <a:rPr lang="en-GB" sz="1300" u="none" strike="noStrike">
                          <a:effectLst/>
                          <a:latin typeface="+mn-lt"/>
                        </a:rPr>
                        <a:t>South Cambridgeshire 022B</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Dry Drayton High Street and Crafts Way </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Bar Hill</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1550919"/>
                  </a:ext>
                </a:extLst>
              </a:tr>
              <a:tr h="122045">
                <a:tc>
                  <a:txBody>
                    <a:bodyPr/>
                    <a:lstStyle/>
                    <a:p>
                      <a:pPr algn="l" fontAlgn="b">
                        <a:lnSpc>
                          <a:spcPct val="150000"/>
                        </a:lnSpc>
                        <a:buNone/>
                      </a:pPr>
                      <a:r>
                        <a:rPr lang="en-GB" sz="1300" u="none" strike="noStrike">
                          <a:effectLst/>
                          <a:latin typeface="+mn-lt"/>
                        </a:rPr>
                        <a:t>South Cambridgeshire 011E</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Teversham Foxgloves </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Fen Ditton &amp; Fulbourn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10</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8151634"/>
                  </a:ext>
                </a:extLst>
              </a:tr>
              <a:tr h="122045">
                <a:tc>
                  <a:txBody>
                    <a:bodyPr/>
                    <a:lstStyle/>
                    <a:p>
                      <a:pPr algn="l" fontAlgn="b">
                        <a:lnSpc>
                          <a:spcPct val="150000"/>
                        </a:lnSpc>
                        <a:buNone/>
                      </a:pPr>
                      <a:r>
                        <a:rPr lang="en-GB" sz="1300" u="none" strike="noStrike">
                          <a:effectLst/>
                        </a:rPr>
                        <a:t>South Cambridgeshire 012B</a:t>
                      </a:r>
                      <a:endParaRPr lang="en-GB" sz="1300" b="0" i="0" u="none" strike="noStrike">
                        <a:solidFill>
                          <a:srgbClr val="000000"/>
                        </a:solidFill>
                        <a:effectLst/>
                        <a:latin typeface="Arial" panose="020B0604020202020204" pitchFamily="34" charset="0"/>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rPr>
                        <a:t>Southern Great Shelford</a:t>
                      </a:r>
                      <a:endParaRPr lang="en-GB" sz="1300" b="0" i="0" u="none" strike="noStrike">
                        <a:solidFill>
                          <a:srgbClr val="000000"/>
                        </a:solidFill>
                        <a:effectLst/>
                        <a:latin typeface="Arial" panose="020B0604020202020204" pitchFamily="34" charset="0"/>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rPr>
                        <a:t>Shelford</a:t>
                      </a:r>
                      <a:endParaRPr lang="en-GB" sz="1300" b="0" i="0" u="none" strike="noStrike">
                        <a:solidFill>
                          <a:srgbClr val="000000"/>
                        </a:solidFill>
                        <a:effectLst/>
                        <a:latin typeface="Arial" panose="020B0604020202020204" pitchFamily="34" charset="0"/>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rPr>
                        <a:t>10</a:t>
                      </a:r>
                      <a:endParaRPr lang="en-GB" sz="1300" b="0" i="0" u="none" strike="noStrike">
                        <a:solidFill>
                          <a:srgbClr val="000000"/>
                        </a:solidFill>
                        <a:effectLst/>
                        <a:latin typeface="Arial" panose="020B0604020202020204" pitchFamily="34" charset="0"/>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9413224"/>
                  </a:ext>
                </a:extLst>
              </a:tr>
              <a:tr h="122045">
                <a:tc>
                  <a:txBody>
                    <a:bodyPr/>
                    <a:lstStyle/>
                    <a:p>
                      <a:pPr algn="l" fontAlgn="b">
                        <a:lnSpc>
                          <a:spcPct val="150000"/>
                        </a:lnSpc>
                        <a:buNone/>
                      </a:pPr>
                      <a:r>
                        <a:rPr lang="en-GB" sz="1300" u="none" strike="noStrike">
                          <a:effectLst/>
                        </a:rPr>
                        <a:t>South Cambridgeshire 022E</a:t>
                      </a:r>
                      <a:endParaRPr lang="en-GB" sz="1300" b="0" i="0" u="none" strike="noStrike">
                        <a:solidFill>
                          <a:srgbClr val="000000"/>
                        </a:solidFill>
                        <a:effectLst/>
                        <a:latin typeface="Arial" panose="020B0604020202020204" pitchFamily="34" charset="0"/>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rPr>
                        <a:t>Girton College</a:t>
                      </a:r>
                      <a:endParaRPr lang="en-GB" sz="1300" b="0" i="0" u="none" strike="noStrike">
                        <a:solidFill>
                          <a:srgbClr val="000000"/>
                        </a:solidFill>
                        <a:effectLst/>
                        <a:latin typeface="Arial" panose="020B0604020202020204" pitchFamily="34" charset="0"/>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rPr>
                        <a:t>Girton</a:t>
                      </a:r>
                      <a:endParaRPr lang="en-GB" sz="1300" b="0" i="0" u="none" strike="noStrike">
                        <a:solidFill>
                          <a:srgbClr val="000000"/>
                        </a:solidFill>
                        <a:effectLst/>
                        <a:latin typeface="Arial" panose="020B0604020202020204" pitchFamily="34" charset="0"/>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rPr>
                        <a:t>10</a:t>
                      </a:r>
                      <a:endParaRPr lang="en-GB" sz="1300" b="0" i="0" u="none" strike="noStrike">
                        <a:solidFill>
                          <a:srgbClr val="000000"/>
                        </a:solidFill>
                        <a:effectLst/>
                        <a:latin typeface="Arial" panose="020B0604020202020204" pitchFamily="34" charset="0"/>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0119017"/>
                  </a:ext>
                </a:extLst>
              </a:tr>
              <a:tr h="122045">
                <a:tc>
                  <a:txBody>
                    <a:bodyPr/>
                    <a:lstStyle/>
                    <a:p>
                      <a:pPr algn="l" fontAlgn="b">
                        <a:lnSpc>
                          <a:spcPct val="150000"/>
                        </a:lnSpc>
                        <a:buNone/>
                      </a:pPr>
                      <a:r>
                        <a:rPr lang="en-GB" sz="1300" u="none" strike="noStrike">
                          <a:effectLst/>
                          <a:latin typeface="+mn-lt"/>
                        </a:rPr>
                        <a:t>South Cambridgeshire 007C</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Cambridge Science Park</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Milton &amp; Waterbeach</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950110"/>
                  </a:ext>
                </a:extLst>
              </a:tr>
              <a:tr h="122045">
                <a:tc>
                  <a:txBody>
                    <a:bodyPr/>
                    <a:lstStyle/>
                    <a:p>
                      <a:pPr algn="l" fontAlgn="b">
                        <a:lnSpc>
                          <a:spcPct val="150000"/>
                        </a:lnSpc>
                        <a:buNone/>
                      </a:pPr>
                      <a:r>
                        <a:rPr lang="en-GB" sz="1300" u="none" strike="noStrike">
                          <a:effectLst/>
                          <a:latin typeface="+mn-lt"/>
                        </a:rPr>
                        <a:t>South Cambridgeshire 022A</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Bar Hill Recreation Ground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Bar Hill</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958662"/>
                  </a:ext>
                </a:extLst>
              </a:tr>
              <a:tr h="122045">
                <a:tc>
                  <a:txBody>
                    <a:bodyPr/>
                    <a:lstStyle/>
                    <a:p>
                      <a:pPr algn="l" fontAlgn="b">
                        <a:lnSpc>
                          <a:spcPct val="150000"/>
                        </a:lnSpc>
                        <a:buNone/>
                      </a:pPr>
                      <a:r>
                        <a:rPr lang="en-GB" sz="1300" u="none" strike="noStrike">
                          <a:effectLst/>
                          <a:latin typeface="+mn-lt"/>
                        </a:rPr>
                        <a:t>South Cambridgeshire 014C</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Hauxton to Wale Obelisk</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Harston &amp; Comberton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7716392"/>
                  </a:ext>
                </a:extLst>
              </a:tr>
              <a:tr h="122045">
                <a:tc>
                  <a:txBody>
                    <a:bodyPr/>
                    <a:lstStyle/>
                    <a:p>
                      <a:pPr algn="l" fontAlgn="b">
                        <a:lnSpc>
                          <a:spcPct val="150000"/>
                        </a:lnSpc>
                        <a:buNone/>
                      </a:pPr>
                      <a:r>
                        <a:rPr lang="en-GB" sz="1300" u="none" strike="noStrike">
                          <a:effectLst/>
                          <a:latin typeface="+mn-lt"/>
                        </a:rPr>
                        <a:t>South Cambridgeshire 022F</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Madingley, Coton and West Barton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Harston &amp; Comberton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7840527"/>
                  </a:ext>
                </a:extLst>
              </a:tr>
              <a:tr h="122045">
                <a:tc>
                  <a:txBody>
                    <a:bodyPr/>
                    <a:lstStyle/>
                    <a:p>
                      <a:pPr algn="l" fontAlgn="b">
                        <a:lnSpc>
                          <a:spcPct val="150000"/>
                        </a:lnSpc>
                        <a:buNone/>
                      </a:pPr>
                      <a:r>
                        <a:rPr lang="en-GB" sz="1300" u="none" strike="noStrike">
                          <a:effectLst/>
                        </a:rPr>
                        <a:t>South Cambridgeshire 014A</a:t>
                      </a:r>
                      <a:endParaRPr lang="en-GB" sz="1300" b="0" i="0" u="none" strike="noStrike">
                        <a:solidFill>
                          <a:srgbClr val="000000"/>
                        </a:solidFill>
                        <a:effectLst/>
                        <a:latin typeface="Arial" panose="020B0604020202020204" pitchFamily="34" charset="0"/>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rPr>
                        <a:t>Foxton</a:t>
                      </a:r>
                      <a:endParaRPr lang="en-GB" sz="1300" b="0" i="0" u="none" strike="noStrike">
                        <a:solidFill>
                          <a:srgbClr val="000000"/>
                        </a:solidFill>
                        <a:effectLst/>
                        <a:latin typeface="Arial" panose="020B0604020202020204" pitchFamily="34" charset="0"/>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rPr>
                        <a:t>Foxton</a:t>
                      </a:r>
                      <a:endParaRPr lang="en-GB" sz="1300" b="0" i="0" u="none" strike="noStrike">
                        <a:solidFill>
                          <a:srgbClr val="000000"/>
                        </a:solidFill>
                        <a:effectLst/>
                        <a:latin typeface="Arial" panose="020B0604020202020204" pitchFamily="34" charset="0"/>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rPr>
                        <a:t>9</a:t>
                      </a:r>
                      <a:endParaRPr lang="en-GB" sz="1300" b="0" i="0" u="none" strike="noStrike">
                        <a:solidFill>
                          <a:srgbClr val="000000"/>
                        </a:solidFill>
                        <a:effectLst/>
                        <a:latin typeface="Arial" panose="020B0604020202020204" pitchFamily="34" charset="0"/>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384826"/>
                  </a:ext>
                </a:extLst>
              </a:tr>
            </a:tbl>
          </a:graphicData>
        </a:graphic>
      </p:graphicFrame>
    </p:spTree>
    <p:extLst>
      <p:ext uri="{BB962C8B-B14F-4D97-AF65-F5344CB8AC3E}">
        <p14:creationId xmlns:p14="http://schemas.microsoft.com/office/powerpoint/2010/main" val="2908053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28CF-5E76-15CF-C0DF-519EE05C84D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7AB76A-17C7-310F-E83B-2C3DEA0FEB85}"/>
              </a:ext>
            </a:extLst>
          </p:cNvPr>
          <p:cNvSpPr txBox="1"/>
          <p:nvPr/>
        </p:nvSpPr>
        <p:spPr bwMode="auto">
          <a:xfrm>
            <a:off x="9845753" y="2997617"/>
            <a:ext cx="2594515" cy="787174"/>
          </a:xfrm>
          <a:prstGeom prst="rect">
            <a:avLst/>
          </a:prstGeom>
          <a:noFill/>
          <a:ln>
            <a:noFill/>
          </a:ln>
        </p:spPr>
        <p:txBody>
          <a:bodyPr vert="horz" wrap="square" lIns="0" tIns="0" rIns="0" bIns="0" numCol="1" rtlCol="0" anchor="t" anchorCtr="0" compatLnSpc="1">
            <a:prstTxWarp prst="textNoShape">
              <a:avLst/>
            </a:prstTxWarp>
            <a:normAutofit fontScale="70000" lnSpcReduction="20000"/>
          </a:bodyPr>
          <a:lstStyle/>
          <a:p>
            <a:pPr eaLnBrk="1" hangingPunct="1">
              <a:lnSpc>
                <a:spcPct val="90000"/>
              </a:lnSpc>
              <a:spcAft>
                <a:spcPts val="600"/>
              </a:spcAft>
            </a:pPr>
            <a:r>
              <a:rPr lang="en-US" sz="4400" b="1" kern="1200">
                <a:solidFill>
                  <a:schemeClr val="accent2"/>
                </a:solidFill>
                <a:latin typeface="+mj-lt"/>
                <a:ea typeface="+mj-ea"/>
                <a:cs typeface="+mj-cs"/>
              </a:rPr>
              <a:t>Appendix B</a:t>
            </a:r>
          </a:p>
          <a:p>
            <a:pPr eaLnBrk="1" hangingPunct="1">
              <a:lnSpc>
                <a:spcPct val="90000"/>
              </a:lnSpc>
              <a:spcAft>
                <a:spcPts val="600"/>
              </a:spcAft>
            </a:pPr>
            <a:r>
              <a:rPr lang="en-US" sz="4400" b="1">
                <a:solidFill>
                  <a:schemeClr val="accent2"/>
                </a:solidFill>
              </a:rPr>
              <a:t>(continued)</a:t>
            </a:r>
            <a:endParaRPr lang="en-US" sz="4400" b="1" kern="1200">
              <a:solidFill>
                <a:schemeClr val="accent2"/>
              </a:solidFill>
              <a:latin typeface="+mj-lt"/>
              <a:ea typeface="+mj-ea"/>
              <a:cs typeface="+mj-cs"/>
            </a:endParaRPr>
          </a:p>
        </p:txBody>
      </p:sp>
      <p:sp>
        <p:nvSpPr>
          <p:cNvPr id="3" name="TextBox 2">
            <a:extLst>
              <a:ext uri="{FF2B5EF4-FFF2-40B4-BE49-F238E27FC236}">
                <a16:creationId xmlns:a16="http://schemas.microsoft.com/office/drawing/2014/main" id="{D51F1349-2485-FC99-A728-F982054DE793}"/>
              </a:ext>
            </a:extLst>
          </p:cNvPr>
          <p:cNvSpPr txBox="1"/>
          <p:nvPr/>
        </p:nvSpPr>
        <p:spPr>
          <a:xfrm>
            <a:off x="9726010" y="3860383"/>
            <a:ext cx="2594516" cy="738664"/>
          </a:xfrm>
          <a:prstGeom prst="rect">
            <a:avLst/>
          </a:prstGeom>
          <a:noFill/>
        </p:spPr>
        <p:txBody>
          <a:bodyPr wrap="square">
            <a:spAutoFit/>
          </a:bodyPr>
          <a:lstStyle/>
          <a:p>
            <a:r>
              <a:rPr lang="en-GB" sz="1400" i="1"/>
              <a:t>Table 9: Top 30% least deprived LSOAs in South Cambridgeshire, IMD 2025</a:t>
            </a:r>
          </a:p>
        </p:txBody>
      </p:sp>
      <p:graphicFrame>
        <p:nvGraphicFramePr>
          <p:cNvPr id="5" name="Table 4">
            <a:extLst>
              <a:ext uri="{FF2B5EF4-FFF2-40B4-BE49-F238E27FC236}">
                <a16:creationId xmlns:a16="http://schemas.microsoft.com/office/drawing/2014/main" id="{5FE101CA-C929-1EAF-12EE-50381D8354E5}"/>
              </a:ext>
            </a:extLst>
          </p:cNvPr>
          <p:cNvGraphicFramePr>
            <a:graphicFrameLocks noGrp="1"/>
          </p:cNvGraphicFramePr>
          <p:nvPr>
            <p:extLst>
              <p:ext uri="{D42A27DB-BD31-4B8C-83A1-F6EECF244321}">
                <p14:modId xmlns:p14="http://schemas.microsoft.com/office/powerpoint/2010/main" val="92905718"/>
              </p:ext>
            </p:extLst>
          </p:nvPr>
        </p:nvGraphicFramePr>
        <p:xfrm>
          <a:off x="119742" y="165778"/>
          <a:ext cx="9606269" cy="6224133"/>
        </p:xfrm>
        <a:graphic>
          <a:graphicData uri="http://schemas.openxmlformats.org/drawingml/2006/table">
            <a:tbl>
              <a:tblPr>
                <a:tableStyleId>{5C22544A-7EE6-4342-B048-85BDC9FD1C3A}</a:tableStyleId>
              </a:tblPr>
              <a:tblGrid>
                <a:gridCol w="2137474">
                  <a:extLst>
                    <a:ext uri="{9D8B030D-6E8A-4147-A177-3AD203B41FA5}">
                      <a16:colId xmlns:a16="http://schemas.microsoft.com/office/drawing/2014/main" val="980177356"/>
                    </a:ext>
                  </a:extLst>
                </a:gridCol>
                <a:gridCol w="4491927">
                  <a:extLst>
                    <a:ext uri="{9D8B030D-6E8A-4147-A177-3AD203B41FA5}">
                      <a16:colId xmlns:a16="http://schemas.microsoft.com/office/drawing/2014/main" val="1317636964"/>
                    </a:ext>
                  </a:extLst>
                </a:gridCol>
                <a:gridCol w="1669162">
                  <a:extLst>
                    <a:ext uri="{9D8B030D-6E8A-4147-A177-3AD203B41FA5}">
                      <a16:colId xmlns:a16="http://schemas.microsoft.com/office/drawing/2014/main" val="781289171"/>
                    </a:ext>
                  </a:extLst>
                </a:gridCol>
                <a:gridCol w="1307706">
                  <a:extLst>
                    <a:ext uri="{9D8B030D-6E8A-4147-A177-3AD203B41FA5}">
                      <a16:colId xmlns:a16="http://schemas.microsoft.com/office/drawing/2014/main" val="2852305632"/>
                    </a:ext>
                  </a:extLst>
                </a:gridCol>
              </a:tblGrid>
              <a:tr h="328973">
                <a:tc>
                  <a:txBody>
                    <a:bodyPr/>
                    <a:lstStyle/>
                    <a:p>
                      <a:pPr algn="l" fontAlgn="b">
                        <a:lnSpc>
                          <a:spcPct val="200000"/>
                        </a:lnSpc>
                        <a:buNone/>
                      </a:pPr>
                      <a:r>
                        <a:rPr lang="en-GB" sz="1300" b="1" i="0" u="none" strike="noStrike">
                          <a:solidFill>
                            <a:srgbClr val="000000"/>
                          </a:solidFill>
                          <a:effectLst/>
                          <a:latin typeface="+mn-lt"/>
                        </a:rPr>
                        <a:t>LSOA </a:t>
                      </a:r>
                    </a:p>
                  </a:txBody>
                  <a:tcPr marL="5359" marR="5359" marT="5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200000"/>
                        </a:lnSpc>
                        <a:buNone/>
                      </a:pPr>
                      <a:r>
                        <a:rPr lang="en-GB" sz="1300" b="1" i="0" u="none" strike="noStrike">
                          <a:solidFill>
                            <a:srgbClr val="000000"/>
                          </a:solidFill>
                          <a:effectLst/>
                          <a:latin typeface="+mn-lt"/>
                        </a:rPr>
                        <a:t>LSOA Local Name</a:t>
                      </a:r>
                    </a:p>
                  </a:txBody>
                  <a:tcPr marL="5359" marR="5359" marT="5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200000"/>
                        </a:lnSpc>
                        <a:buNone/>
                      </a:pPr>
                      <a:r>
                        <a:rPr lang="en-GB" sz="1300" b="1" i="0" u="none" strike="noStrike">
                          <a:solidFill>
                            <a:srgbClr val="000000"/>
                          </a:solidFill>
                          <a:effectLst/>
                          <a:latin typeface="+mn-lt"/>
                        </a:rPr>
                        <a:t>Ward</a:t>
                      </a:r>
                    </a:p>
                  </a:txBody>
                  <a:tcPr marL="5359" marR="5359" marT="5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200000"/>
                        </a:lnSpc>
                        <a:buNone/>
                      </a:pPr>
                      <a:r>
                        <a:rPr lang="en-GB" sz="1300" b="1" i="0" u="none" strike="noStrike">
                          <a:solidFill>
                            <a:srgbClr val="000000"/>
                          </a:solidFill>
                          <a:effectLst/>
                          <a:latin typeface="+mn-lt"/>
                        </a:rPr>
                        <a:t>IMD 2025 Decile</a:t>
                      </a:r>
                    </a:p>
                  </a:txBody>
                  <a:tcPr marL="5359" marR="5359" marT="53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8562034"/>
                  </a:ext>
                </a:extLst>
              </a:tr>
              <a:tr h="249440">
                <a:tc>
                  <a:txBody>
                    <a:bodyPr/>
                    <a:lstStyle/>
                    <a:p>
                      <a:pPr algn="l" fontAlgn="b">
                        <a:lnSpc>
                          <a:spcPct val="150000"/>
                        </a:lnSpc>
                        <a:buNone/>
                      </a:pPr>
                      <a:r>
                        <a:rPr lang="en-GB" sz="1300" u="none" strike="noStrike">
                          <a:effectLst/>
                          <a:latin typeface="+mn-lt"/>
                        </a:rPr>
                        <a:t>South Cambridgeshire 017F</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Whittlesford Village</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Whittlesford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0615968"/>
                  </a:ext>
                </a:extLst>
              </a:tr>
              <a:tr h="249440">
                <a:tc>
                  <a:txBody>
                    <a:bodyPr/>
                    <a:lstStyle/>
                    <a:p>
                      <a:pPr algn="l" fontAlgn="b">
                        <a:lnSpc>
                          <a:spcPct val="150000"/>
                        </a:lnSpc>
                        <a:buNone/>
                      </a:pPr>
                      <a:r>
                        <a:rPr lang="en-GB" sz="1300" u="none" strike="noStrike">
                          <a:effectLst/>
                          <a:latin typeface="+mn-lt"/>
                        </a:rPr>
                        <a:t>South Cambridgeshire 021D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Bourn and Caxton End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Cambourne</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7551349"/>
                  </a:ext>
                </a:extLst>
              </a:tr>
              <a:tr h="249440">
                <a:tc>
                  <a:txBody>
                    <a:bodyPr/>
                    <a:lstStyle/>
                    <a:p>
                      <a:pPr algn="l" fontAlgn="b">
                        <a:lnSpc>
                          <a:spcPct val="150000"/>
                        </a:lnSpc>
                        <a:buNone/>
                      </a:pPr>
                      <a:r>
                        <a:rPr lang="en-GB" sz="1300" u="none" strike="noStrike">
                          <a:effectLst/>
                          <a:latin typeface="+mn-lt"/>
                        </a:rPr>
                        <a:t>South Cambridgeshire 021C</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Graveley and Ermine Street South </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Caxton &amp; Papworth</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2957603"/>
                  </a:ext>
                </a:extLst>
              </a:tr>
              <a:tr h="249440">
                <a:tc>
                  <a:txBody>
                    <a:bodyPr/>
                    <a:lstStyle/>
                    <a:p>
                      <a:pPr algn="l" fontAlgn="b">
                        <a:lnSpc>
                          <a:spcPct val="150000"/>
                        </a:lnSpc>
                        <a:buNone/>
                      </a:pPr>
                      <a:r>
                        <a:rPr lang="en-GB" sz="1300" u="none" strike="noStrike">
                          <a:effectLst/>
                          <a:latin typeface="+mn-lt"/>
                        </a:rPr>
                        <a:t>South Cambridgeshire 003C</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Outer Swavesey and Buckingway Business Park</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Swavesey</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6615052"/>
                  </a:ext>
                </a:extLst>
              </a:tr>
              <a:tr h="249440">
                <a:tc>
                  <a:txBody>
                    <a:bodyPr/>
                    <a:lstStyle/>
                    <a:p>
                      <a:pPr algn="l" fontAlgn="b">
                        <a:lnSpc>
                          <a:spcPct val="150000"/>
                        </a:lnSpc>
                        <a:buNone/>
                      </a:pPr>
                      <a:r>
                        <a:rPr lang="en-GB" sz="1300" u="none" strike="noStrike">
                          <a:effectLst/>
                          <a:latin typeface="+mn-lt"/>
                        </a:rPr>
                        <a:t>South Cambridgeshire 022D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Girton Village</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Girton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8223856"/>
                  </a:ext>
                </a:extLst>
              </a:tr>
              <a:tr h="249440">
                <a:tc>
                  <a:txBody>
                    <a:bodyPr/>
                    <a:lstStyle/>
                    <a:p>
                      <a:pPr algn="l" fontAlgn="b">
                        <a:lnSpc>
                          <a:spcPct val="150000"/>
                        </a:lnSpc>
                        <a:buNone/>
                      </a:pPr>
                      <a:r>
                        <a:rPr lang="en-GB" sz="1300" u="none" strike="noStrike">
                          <a:effectLst/>
                          <a:latin typeface="+mn-lt"/>
                        </a:rPr>
                        <a:t>South Cambridgeshire 002B</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Cottenham Centre</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Cottenham</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306616"/>
                  </a:ext>
                </a:extLst>
              </a:tr>
              <a:tr h="249440">
                <a:tc>
                  <a:txBody>
                    <a:bodyPr/>
                    <a:lstStyle/>
                    <a:p>
                      <a:pPr algn="l" fontAlgn="b">
                        <a:lnSpc>
                          <a:spcPct val="150000"/>
                        </a:lnSpc>
                        <a:buNone/>
                      </a:pPr>
                      <a:r>
                        <a:rPr lang="en-GB" sz="1300" u="none" strike="noStrike">
                          <a:effectLst/>
                          <a:latin typeface="+mn-lt"/>
                        </a:rPr>
                        <a:t>South Cambridgeshire 017B</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North Duxford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Duxford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3919458"/>
                  </a:ext>
                </a:extLst>
              </a:tr>
              <a:tr h="249440">
                <a:tc>
                  <a:txBody>
                    <a:bodyPr/>
                    <a:lstStyle/>
                    <a:p>
                      <a:pPr algn="l" fontAlgn="b">
                        <a:lnSpc>
                          <a:spcPct val="150000"/>
                        </a:lnSpc>
                        <a:buNone/>
                      </a:pPr>
                      <a:r>
                        <a:rPr lang="en-GB" sz="1300" u="none" strike="noStrike">
                          <a:effectLst/>
                          <a:latin typeface="+mn-lt"/>
                        </a:rPr>
                        <a:t>South Cambridgeshire 003D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Central Swavesey</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Swavesey</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5405818"/>
                  </a:ext>
                </a:extLst>
              </a:tr>
              <a:tr h="249440">
                <a:tc>
                  <a:txBody>
                    <a:bodyPr/>
                    <a:lstStyle/>
                    <a:p>
                      <a:pPr algn="l" fontAlgn="b">
                        <a:lnSpc>
                          <a:spcPct val="150000"/>
                        </a:lnSpc>
                        <a:buNone/>
                      </a:pPr>
                      <a:r>
                        <a:rPr lang="en-GB" sz="1300" u="none" strike="noStrike">
                          <a:effectLst/>
                          <a:latin typeface="+mn-lt"/>
                        </a:rPr>
                        <a:t>South Cambridgeshire 016D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West Linton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Linton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0277822"/>
                  </a:ext>
                </a:extLst>
              </a:tr>
              <a:tr h="249440">
                <a:tc>
                  <a:txBody>
                    <a:bodyPr/>
                    <a:lstStyle/>
                    <a:p>
                      <a:pPr algn="l" fontAlgn="b">
                        <a:lnSpc>
                          <a:spcPct val="150000"/>
                        </a:lnSpc>
                        <a:buNone/>
                      </a:pPr>
                      <a:r>
                        <a:rPr lang="en-GB" sz="1300" u="none" strike="noStrike">
                          <a:effectLst/>
                          <a:latin typeface="+mn-lt"/>
                        </a:rPr>
                        <a:t>South Cambridgeshire 002C</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Lambs Lane </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Cottenham</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7939650"/>
                  </a:ext>
                </a:extLst>
              </a:tr>
              <a:tr h="249440">
                <a:tc>
                  <a:txBody>
                    <a:bodyPr/>
                    <a:lstStyle/>
                    <a:p>
                      <a:pPr algn="l" fontAlgn="b">
                        <a:lnSpc>
                          <a:spcPct val="150000"/>
                        </a:lnSpc>
                        <a:buNone/>
                      </a:pPr>
                      <a:r>
                        <a:rPr lang="en-GB" sz="1300" u="none" strike="noStrike">
                          <a:effectLst/>
                          <a:latin typeface="+mn-lt"/>
                        </a:rPr>
                        <a:t>South Cambridgeshire 010B</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err="1">
                          <a:effectLst/>
                          <a:latin typeface="+mn-lt"/>
                        </a:rPr>
                        <a:t>Comberton</a:t>
                      </a:r>
                      <a:r>
                        <a:rPr lang="en-GB" sz="1300" u="none" strike="noStrike">
                          <a:effectLst/>
                          <a:latin typeface="+mn-lt"/>
                        </a:rPr>
                        <a:t> Village</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Harston &amp; Comberton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8101546"/>
                  </a:ext>
                </a:extLst>
              </a:tr>
              <a:tr h="249440">
                <a:tc>
                  <a:txBody>
                    <a:bodyPr/>
                    <a:lstStyle/>
                    <a:p>
                      <a:pPr algn="l" fontAlgn="b">
                        <a:lnSpc>
                          <a:spcPct val="150000"/>
                        </a:lnSpc>
                        <a:buNone/>
                      </a:pPr>
                      <a:r>
                        <a:rPr lang="en-GB" sz="1300" u="none" strike="noStrike">
                          <a:effectLst/>
                          <a:latin typeface="+mn-lt"/>
                        </a:rPr>
                        <a:t>South Cambridgeshire 003H</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Longstanton St Michael's </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Longstanton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2216229"/>
                  </a:ext>
                </a:extLst>
              </a:tr>
              <a:tr h="249440">
                <a:tc>
                  <a:txBody>
                    <a:bodyPr/>
                    <a:lstStyle/>
                    <a:p>
                      <a:pPr algn="l" fontAlgn="b">
                        <a:lnSpc>
                          <a:spcPct val="150000"/>
                        </a:lnSpc>
                        <a:buNone/>
                      </a:pPr>
                      <a:r>
                        <a:rPr lang="en-GB" sz="1300" u="none" strike="noStrike">
                          <a:effectLst/>
                          <a:latin typeface="+mn-lt"/>
                        </a:rPr>
                        <a:t>South Cambridgeshire 010D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Main Street </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Hardwick</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7552044"/>
                  </a:ext>
                </a:extLst>
              </a:tr>
              <a:tr h="249440">
                <a:tc>
                  <a:txBody>
                    <a:bodyPr/>
                    <a:lstStyle/>
                    <a:p>
                      <a:pPr algn="l" fontAlgn="b">
                        <a:lnSpc>
                          <a:spcPct val="150000"/>
                        </a:lnSpc>
                        <a:buNone/>
                      </a:pPr>
                      <a:r>
                        <a:rPr lang="en-GB" sz="1300" u="none" strike="noStrike">
                          <a:effectLst/>
                          <a:latin typeface="+mn-lt"/>
                        </a:rPr>
                        <a:t>South Cambridgeshire 020C</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Foxhollow </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Cambourne</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5920141"/>
                  </a:ext>
                </a:extLst>
              </a:tr>
              <a:tr h="407480">
                <a:tc>
                  <a:txBody>
                    <a:bodyPr/>
                    <a:lstStyle/>
                    <a:p>
                      <a:pPr algn="l" fontAlgn="b">
                        <a:lnSpc>
                          <a:spcPct val="150000"/>
                        </a:lnSpc>
                        <a:buNone/>
                      </a:pPr>
                      <a:r>
                        <a:rPr lang="en-GB" sz="1300" u="none" strike="noStrike">
                          <a:effectLst/>
                          <a:latin typeface="+mn-lt"/>
                        </a:rPr>
                        <a:t>South Cambridgeshire 020F</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00000"/>
                        </a:lnSpc>
                        <a:buNone/>
                      </a:pPr>
                      <a:r>
                        <a:rPr lang="en-GB" sz="1300" u="none" strike="noStrike">
                          <a:effectLst/>
                          <a:latin typeface="+mn-lt"/>
                        </a:rPr>
                        <a:t>South East Great Cambourne and North West Upper Cambourne</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Cambourne</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3804577"/>
                  </a:ext>
                </a:extLst>
              </a:tr>
              <a:tr h="249440">
                <a:tc>
                  <a:txBody>
                    <a:bodyPr/>
                    <a:lstStyle/>
                    <a:p>
                      <a:pPr algn="l" fontAlgn="b">
                        <a:lnSpc>
                          <a:spcPct val="150000"/>
                        </a:lnSpc>
                        <a:buNone/>
                      </a:pPr>
                      <a:r>
                        <a:rPr lang="en-GB" sz="1300" u="none" strike="noStrike">
                          <a:effectLst/>
                          <a:latin typeface="+mn-lt"/>
                        </a:rPr>
                        <a:t>South Cambridgeshire 001D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South Willingham</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Over &amp; Willingham</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7053943"/>
                  </a:ext>
                </a:extLst>
              </a:tr>
              <a:tr h="249440">
                <a:tc>
                  <a:txBody>
                    <a:bodyPr/>
                    <a:lstStyle/>
                    <a:p>
                      <a:pPr algn="l" fontAlgn="b">
                        <a:lnSpc>
                          <a:spcPct val="150000"/>
                        </a:lnSpc>
                        <a:buNone/>
                      </a:pPr>
                      <a:r>
                        <a:rPr lang="en-GB" sz="1300" u="none" strike="noStrike">
                          <a:effectLst/>
                          <a:latin typeface="+mn-lt"/>
                        </a:rPr>
                        <a:t>South Cambridgeshire 010A</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Highfields Caldecote to Toft</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Caldecote</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9</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5698864"/>
                  </a:ext>
                </a:extLst>
              </a:tr>
              <a:tr h="249440">
                <a:tc>
                  <a:txBody>
                    <a:bodyPr/>
                    <a:lstStyle/>
                    <a:p>
                      <a:pPr algn="l" fontAlgn="b">
                        <a:lnSpc>
                          <a:spcPct val="150000"/>
                        </a:lnSpc>
                        <a:buNone/>
                      </a:pPr>
                      <a:r>
                        <a:rPr lang="en-GB" sz="1300" u="none" strike="noStrike">
                          <a:effectLst/>
                          <a:latin typeface="+mn-lt"/>
                        </a:rPr>
                        <a:t>South Cambridgeshire 017D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Hinxton, Pampisford and Babraham</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Duxford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8</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1127885"/>
                  </a:ext>
                </a:extLst>
              </a:tr>
              <a:tr h="249440">
                <a:tc>
                  <a:txBody>
                    <a:bodyPr/>
                    <a:lstStyle/>
                    <a:p>
                      <a:pPr algn="l" fontAlgn="b">
                        <a:lnSpc>
                          <a:spcPct val="150000"/>
                        </a:lnSpc>
                        <a:buNone/>
                      </a:pPr>
                      <a:r>
                        <a:rPr lang="en-GB" sz="1300" u="none" strike="noStrike">
                          <a:effectLst/>
                          <a:latin typeface="+mn-lt"/>
                        </a:rPr>
                        <a:t>South Cambridgeshire 018E</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err="1">
                          <a:effectLst/>
                          <a:latin typeface="+mn-lt"/>
                        </a:rPr>
                        <a:t>Shepreth</a:t>
                      </a:r>
                      <a:r>
                        <a:rPr lang="en-GB" sz="1300" u="none" strike="noStrike">
                          <a:effectLst/>
                          <a:latin typeface="+mn-lt"/>
                        </a:rPr>
                        <a:t> and North </a:t>
                      </a:r>
                      <a:r>
                        <a:rPr lang="en-GB" sz="1300" u="none" strike="noStrike" err="1">
                          <a:effectLst/>
                          <a:latin typeface="+mn-lt"/>
                        </a:rPr>
                        <a:t>Meldreth</a:t>
                      </a:r>
                      <a:r>
                        <a:rPr lang="en-GB" sz="1300" u="none" strike="noStrike">
                          <a:effectLst/>
                          <a:latin typeface="+mn-lt"/>
                        </a:rPr>
                        <a:t> </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Melbourn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8</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0816201"/>
                  </a:ext>
                </a:extLst>
              </a:tr>
              <a:tr h="249440">
                <a:tc>
                  <a:txBody>
                    <a:bodyPr/>
                    <a:lstStyle/>
                    <a:p>
                      <a:pPr algn="l" fontAlgn="b">
                        <a:lnSpc>
                          <a:spcPct val="150000"/>
                        </a:lnSpc>
                        <a:buNone/>
                      </a:pPr>
                      <a:r>
                        <a:rPr lang="en-GB" sz="1300" u="none" strike="noStrike">
                          <a:effectLst/>
                          <a:latin typeface="+mn-lt"/>
                        </a:rPr>
                        <a:t>South Cambridgeshire 011A</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Shelford Road </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Fen Ditton &amp; Fulbourn</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8</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9057918"/>
                  </a:ext>
                </a:extLst>
              </a:tr>
              <a:tr h="249440">
                <a:tc>
                  <a:txBody>
                    <a:bodyPr/>
                    <a:lstStyle/>
                    <a:p>
                      <a:pPr algn="l" fontAlgn="b">
                        <a:lnSpc>
                          <a:spcPct val="150000"/>
                        </a:lnSpc>
                        <a:buNone/>
                      </a:pPr>
                      <a:r>
                        <a:rPr lang="en-GB" sz="1300" u="none" strike="noStrike">
                          <a:effectLst/>
                          <a:latin typeface="+mn-lt"/>
                        </a:rPr>
                        <a:t>South Cambridgeshire 017E</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err="1">
                          <a:effectLst/>
                          <a:latin typeface="+mn-lt"/>
                        </a:rPr>
                        <a:t>Thriplow</a:t>
                      </a:r>
                      <a:r>
                        <a:rPr lang="en-GB" sz="1300" u="none" strike="noStrike">
                          <a:effectLst/>
                          <a:latin typeface="+mn-lt"/>
                        </a:rPr>
                        <a:t> to A505</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Whittlesford</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8</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113398"/>
                  </a:ext>
                </a:extLst>
              </a:tr>
              <a:tr h="249440">
                <a:tc>
                  <a:txBody>
                    <a:bodyPr/>
                    <a:lstStyle/>
                    <a:p>
                      <a:pPr algn="l" fontAlgn="b">
                        <a:lnSpc>
                          <a:spcPct val="150000"/>
                        </a:lnSpc>
                        <a:buNone/>
                      </a:pPr>
                      <a:r>
                        <a:rPr lang="en-GB" sz="1300" u="none" strike="noStrike">
                          <a:effectLst/>
                          <a:latin typeface="+mn-lt"/>
                        </a:rPr>
                        <a:t>South Cambridgeshire 021B</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Fen Drayton, </a:t>
                      </a:r>
                      <a:r>
                        <a:rPr lang="en-GB" sz="1300" u="none" strike="noStrike" err="1">
                          <a:effectLst/>
                          <a:latin typeface="+mn-lt"/>
                        </a:rPr>
                        <a:t>Conington</a:t>
                      </a:r>
                      <a:r>
                        <a:rPr lang="en-GB" sz="1300" u="none" strike="noStrike">
                          <a:effectLst/>
                          <a:latin typeface="+mn-lt"/>
                        </a:rPr>
                        <a:t> and Elsworth</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Caxton &amp; Papworth</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8</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661000"/>
                  </a:ext>
                </a:extLst>
              </a:tr>
              <a:tr h="249440">
                <a:tc>
                  <a:txBody>
                    <a:bodyPr/>
                    <a:lstStyle/>
                    <a:p>
                      <a:pPr algn="l" fontAlgn="b">
                        <a:lnSpc>
                          <a:spcPct val="150000"/>
                        </a:lnSpc>
                        <a:buNone/>
                      </a:pPr>
                      <a:r>
                        <a:rPr lang="en-GB" sz="1300" u="none" strike="noStrike">
                          <a:effectLst/>
                          <a:latin typeface="+mn-lt"/>
                        </a:rPr>
                        <a:t>South Cambridgeshire 004A</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North Waterbeach and Chittering</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buNone/>
                      </a:pPr>
                      <a:r>
                        <a:rPr lang="en-GB" sz="1300" u="none" strike="noStrike">
                          <a:effectLst/>
                          <a:latin typeface="+mn-lt"/>
                        </a:rPr>
                        <a:t>Milton &amp; Waterbeach</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lnSpc>
                          <a:spcPct val="150000"/>
                        </a:lnSpc>
                        <a:buNone/>
                      </a:pPr>
                      <a:r>
                        <a:rPr lang="en-GB" sz="1300" u="none" strike="noStrike">
                          <a:effectLst/>
                          <a:latin typeface="+mn-lt"/>
                        </a:rPr>
                        <a:t>8</a:t>
                      </a:r>
                      <a:endParaRPr lang="en-GB" sz="1300" b="0" i="0" u="none" strike="noStrike">
                        <a:solidFill>
                          <a:srgbClr val="000000"/>
                        </a:solidFill>
                        <a:effectLst/>
                        <a:latin typeface="+mn-lt"/>
                      </a:endParaRPr>
                    </a:p>
                  </a:txBody>
                  <a:tcPr marL="1937" marR="1937" marT="1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5834526"/>
                  </a:ext>
                </a:extLst>
              </a:tr>
            </a:tbl>
          </a:graphicData>
        </a:graphic>
      </p:graphicFrame>
    </p:spTree>
    <p:extLst>
      <p:ext uri="{BB962C8B-B14F-4D97-AF65-F5344CB8AC3E}">
        <p14:creationId xmlns:p14="http://schemas.microsoft.com/office/powerpoint/2010/main" val="1928393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21EDC-38C2-F096-0304-EEB36819840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0D2795B-5A3B-C2AA-3DF6-9C1030CC7E5E}"/>
              </a:ext>
            </a:extLst>
          </p:cNvPr>
          <p:cNvSpPr txBox="1"/>
          <p:nvPr/>
        </p:nvSpPr>
        <p:spPr bwMode="auto">
          <a:xfrm>
            <a:off x="9673546" y="3127729"/>
            <a:ext cx="2420484" cy="787174"/>
          </a:xfrm>
          <a:prstGeom prst="rect">
            <a:avLst/>
          </a:prstGeom>
          <a:noFill/>
          <a:ln>
            <a:noFill/>
          </a:ln>
        </p:spPr>
        <p:txBody>
          <a:bodyPr vert="horz" wrap="square" lIns="0" tIns="0" rIns="0" bIns="0" numCol="1" rtlCol="0" anchor="t" anchorCtr="0" compatLnSpc="1">
            <a:prstTxWarp prst="textNoShape">
              <a:avLst/>
            </a:prstTxWarp>
            <a:normAutofit fontScale="77500" lnSpcReduction="20000"/>
          </a:bodyPr>
          <a:lstStyle/>
          <a:p>
            <a:pPr eaLnBrk="1" hangingPunct="1">
              <a:lnSpc>
                <a:spcPct val="90000"/>
              </a:lnSpc>
              <a:spcAft>
                <a:spcPts val="600"/>
              </a:spcAft>
            </a:pPr>
            <a:r>
              <a:rPr lang="en-US" sz="4400" b="1" kern="1200">
                <a:solidFill>
                  <a:schemeClr val="accent2"/>
                </a:solidFill>
                <a:latin typeface="+mj-lt"/>
                <a:ea typeface="+mj-ea"/>
                <a:cs typeface="+mj-cs"/>
              </a:rPr>
              <a:t>Appendix B (continued)</a:t>
            </a:r>
          </a:p>
        </p:txBody>
      </p:sp>
      <p:sp>
        <p:nvSpPr>
          <p:cNvPr id="3" name="TextBox 2">
            <a:extLst>
              <a:ext uri="{FF2B5EF4-FFF2-40B4-BE49-F238E27FC236}">
                <a16:creationId xmlns:a16="http://schemas.microsoft.com/office/drawing/2014/main" id="{1E0EE6FA-6D4C-6446-519D-178D436EDAAA}"/>
              </a:ext>
            </a:extLst>
          </p:cNvPr>
          <p:cNvSpPr txBox="1"/>
          <p:nvPr/>
        </p:nvSpPr>
        <p:spPr>
          <a:xfrm>
            <a:off x="9673546" y="4052888"/>
            <a:ext cx="2420484" cy="738664"/>
          </a:xfrm>
          <a:prstGeom prst="rect">
            <a:avLst/>
          </a:prstGeom>
          <a:noFill/>
        </p:spPr>
        <p:txBody>
          <a:bodyPr wrap="square">
            <a:spAutoFit/>
          </a:bodyPr>
          <a:lstStyle/>
          <a:p>
            <a:r>
              <a:rPr lang="en-GB" sz="1400" i="1" dirty="0"/>
              <a:t>Table 9: Top 30% least deprived LSOAs in South Cambridgeshire, IMD 2025</a:t>
            </a:r>
          </a:p>
        </p:txBody>
      </p:sp>
      <p:graphicFrame>
        <p:nvGraphicFramePr>
          <p:cNvPr id="5" name="Table 4">
            <a:extLst>
              <a:ext uri="{FF2B5EF4-FFF2-40B4-BE49-F238E27FC236}">
                <a16:creationId xmlns:a16="http://schemas.microsoft.com/office/drawing/2014/main" id="{91A683E5-48DC-2F9A-CFF5-0C782C7F9DE9}"/>
              </a:ext>
            </a:extLst>
          </p:cNvPr>
          <p:cNvGraphicFramePr>
            <a:graphicFrameLocks noGrp="1"/>
          </p:cNvGraphicFramePr>
          <p:nvPr>
            <p:extLst>
              <p:ext uri="{D42A27DB-BD31-4B8C-83A1-F6EECF244321}">
                <p14:modId xmlns:p14="http://schemas.microsoft.com/office/powerpoint/2010/main" val="384368724"/>
              </p:ext>
            </p:extLst>
          </p:nvPr>
        </p:nvGraphicFramePr>
        <p:xfrm>
          <a:off x="97970" y="100843"/>
          <a:ext cx="9327264" cy="6247202"/>
        </p:xfrm>
        <a:graphic>
          <a:graphicData uri="http://schemas.openxmlformats.org/drawingml/2006/table">
            <a:tbl>
              <a:tblPr>
                <a:tableStyleId>{5940675A-B579-460E-94D1-54222C63F5DA}</a:tableStyleId>
              </a:tblPr>
              <a:tblGrid>
                <a:gridCol w="2146999">
                  <a:extLst>
                    <a:ext uri="{9D8B030D-6E8A-4147-A177-3AD203B41FA5}">
                      <a16:colId xmlns:a16="http://schemas.microsoft.com/office/drawing/2014/main" val="1300662679"/>
                    </a:ext>
                  </a:extLst>
                </a:gridCol>
                <a:gridCol w="4217290">
                  <a:extLst>
                    <a:ext uri="{9D8B030D-6E8A-4147-A177-3AD203B41FA5}">
                      <a16:colId xmlns:a16="http://schemas.microsoft.com/office/drawing/2014/main" val="1312044537"/>
                    </a:ext>
                  </a:extLst>
                </a:gridCol>
                <a:gridCol w="1669162">
                  <a:extLst>
                    <a:ext uri="{9D8B030D-6E8A-4147-A177-3AD203B41FA5}">
                      <a16:colId xmlns:a16="http://schemas.microsoft.com/office/drawing/2014/main" val="1328122192"/>
                    </a:ext>
                  </a:extLst>
                </a:gridCol>
                <a:gridCol w="1293813">
                  <a:extLst>
                    <a:ext uri="{9D8B030D-6E8A-4147-A177-3AD203B41FA5}">
                      <a16:colId xmlns:a16="http://schemas.microsoft.com/office/drawing/2014/main" val="1840784086"/>
                    </a:ext>
                  </a:extLst>
                </a:gridCol>
              </a:tblGrid>
              <a:tr h="369920">
                <a:tc>
                  <a:txBody>
                    <a:bodyPr/>
                    <a:lstStyle/>
                    <a:p>
                      <a:pPr algn="l" fontAlgn="b">
                        <a:buNone/>
                      </a:pPr>
                      <a:r>
                        <a:rPr lang="en-GB" sz="1300" b="1" u="none" strike="noStrike">
                          <a:effectLst/>
                        </a:rPr>
                        <a:t>LSOA</a:t>
                      </a:r>
                      <a:endParaRPr lang="en-GB" sz="1300" b="1"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300" b="1" u="none" strike="noStrike">
                          <a:effectLst/>
                        </a:rPr>
                        <a:t>LSOA Local Name</a:t>
                      </a:r>
                      <a:endParaRPr lang="en-GB" sz="1300" b="1"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300" b="1" u="none" strike="noStrike">
                          <a:effectLst/>
                        </a:rPr>
                        <a:t>Ward </a:t>
                      </a:r>
                      <a:endParaRPr lang="en-GB" sz="1300" b="1"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300" b="1" u="none" strike="noStrike">
                          <a:effectLst/>
                        </a:rPr>
                        <a:t>IMD 2025 Decile</a:t>
                      </a:r>
                      <a:endParaRPr lang="en-GB" sz="1300" b="1"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3624205954"/>
                  </a:ext>
                </a:extLst>
              </a:tr>
              <a:tr h="273247">
                <a:tc>
                  <a:txBody>
                    <a:bodyPr/>
                    <a:lstStyle/>
                    <a:p>
                      <a:pPr algn="l" fontAlgn="b">
                        <a:lnSpc>
                          <a:spcPct val="150000"/>
                        </a:lnSpc>
                        <a:buNone/>
                      </a:pPr>
                      <a:r>
                        <a:rPr lang="en-GB" sz="1300" u="none" strike="noStrike">
                          <a:effectLst/>
                        </a:rPr>
                        <a:t>South Cambridgeshire 004D</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East Waterbeach</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Milton &amp; Waterbeach</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r" fontAlgn="b">
                        <a:lnSpc>
                          <a:spcPct val="150000"/>
                        </a:lnSpc>
                        <a:buNone/>
                      </a:pPr>
                      <a:r>
                        <a:rPr lang="en-GB" sz="1300" u="none" strike="noStrike">
                          <a:effectLst/>
                        </a:rPr>
                        <a:t>8</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extLst>
                  <a:ext uri="{0D108BD9-81ED-4DB2-BD59-A6C34878D82A}">
                    <a16:rowId xmlns:a16="http://schemas.microsoft.com/office/drawing/2014/main" val="3151314076"/>
                  </a:ext>
                </a:extLst>
              </a:tr>
              <a:tr h="283931">
                <a:tc>
                  <a:txBody>
                    <a:bodyPr/>
                    <a:lstStyle/>
                    <a:p>
                      <a:pPr algn="l" fontAlgn="b">
                        <a:lnSpc>
                          <a:spcPct val="150000"/>
                        </a:lnSpc>
                        <a:buNone/>
                      </a:pPr>
                      <a:r>
                        <a:rPr lang="en-GB" sz="1300" u="none" strike="noStrike">
                          <a:effectLst/>
                        </a:rPr>
                        <a:t>South Cambridgeshire 013A</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Central Gamlingay</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Gamlingay</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r" fontAlgn="b">
                        <a:lnSpc>
                          <a:spcPct val="150000"/>
                        </a:lnSpc>
                        <a:buNone/>
                      </a:pPr>
                      <a:r>
                        <a:rPr lang="en-GB" sz="1300" u="none" strike="noStrike">
                          <a:effectLst/>
                        </a:rPr>
                        <a:t>8</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extLst>
                  <a:ext uri="{0D108BD9-81ED-4DB2-BD59-A6C34878D82A}">
                    <a16:rowId xmlns:a16="http://schemas.microsoft.com/office/drawing/2014/main" val="1131269681"/>
                  </a:ext>
                </a:extLst>
              </a:tr>
              <a:tr h="332435">
                <a:tc>
                  <a:txBody>
                    <a:bodyPr/>
                    <a:lstStyle/>
                    <a:p>
                      <a:pPr algn="l" fontAlgn="b">
                        <a:lnSpc>
                          <a:spcPct val="150000"/>
                        </a:lnSpc>
                        <a:buNone/>
                      </a:pPr>
                      <a:r>
                        <a:rPr lang="en-GB" sz="1300" u="none" strike="noStrike">
                          <a:effectLst/>
                        </a:rPr>
                        <a:t>South Cambridgeshire 014D</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Haslingfield and South West Trumpington</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Harston &amp; Comberton</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r" fontAlgn="b">
                        <a:lnSpc>
                          <a:spcPct val="150000"/>
                        </a:lnSpc>
                        <a:buNone/>
                      </a:pPr>
                      <a:r>
                        <a:rPr lang="en-GB" sz="1300" u="none" strike="noStrike">
                          <a:effectLst/>
                        </a:rPr>
                        <a:t>8</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extLst>
                  <a:ext uri="{0D108BD9-81ED-4DB2-BD59-A6C34878D82A}">
                    <a16:rowId xmlns:a16="http://schemas.microsoft.com/office/drawing/2014/main" val="2302128805"/>
                  </a:ext>
                </a:extLst>
              </a:tr>
              <a:tr h="307719">
                <a:tc>
                  <a:txBody>
                    <a:bodyPr/>
                    <a:lstStyle/>
                    <a:p>
                      <a:pPr algn="l" fontAlgn="b">
                        <a:lnSpc>
                          <a:spcPct val="150000"/>
                        </a:lnSpc>
                        <a:buNone/>
                      </a:pPr>
                      <a:r>
                        <a:rPr lang="en-GB" sz="1300" u="none" strike="noStrike">
                          <a:effectLst/>
                        </a:rPr>
                        <a:t>South Cambridgeshire 017C</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The </a:t>
                      </a:r>
                      <a:r>
                        <a:rPr lang="en-GB" sz="1300" u="none" strike="noStrike" err="1">
                          <a:effectLst/>
                        </a:rPr>
                        <a:t>Abingtons</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Linton</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r" fontAlgn="b">
                        <a:lnSpc>
                          <a:spcPct val="150000"/>
                        </a:lnSpc>
                        <a:buNone/>
                      </a:pPr>
                      <a:r>
                        <a:rPr lang="en-GB" sz="1300" u="none" strike="noStrike">
                          <a:effectLst/>
                        </a:rPr>
                        <a:t>8</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extLst>
                  <a:ext uri="{0D108BD9-81ED-4DB2-BD59-A6C34878D82A}">
                    <a16:rowId xmlns:a16="http://schemas.microsoft.com/office/drawing/2014/main" val="3791083789"/>
                  </a:ext>
                </a:extLst>
              </a:tr>
              <a:tr h="273247">
                <a:tc>
                  <a:txBody>
                    <a:bodyPr/>
                    <a:lstStyle/>
                    <a:p>
                      <a:pPr algn="l" fontAlgn="b">
                        <a:lnSpc>
                          <a:spcPct val="150000"/>
                        </a:lnSpc>
                        <a:buNone/>
                      </a:pPr>
                      <a:r>
                        <a:rPr lang="en-GB" sz="1300" u="none" strike="noStrike">
                          <a:effectLst/>
                        </a:rPr>
                        <a:t>South Cambridgeshire 020B</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err="1">
                          <a:effectLst/>
                        </a:rPr>
                        <a:t>Monkfield</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Cambourne</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r" fontAlgn="b">
                        <a:lnSpc>
                          <a:spcPct val="150000"/>
                        </a:lnSpc>
                        <a:buNone/>
                      </a:pPr>
                      <a:r>
                        <a:rPr lang="en-GB" sz="1300" u="none" strike="noStrike">
                          <a:effectLst/>
                        </a:rPr>
                        <a:t>8</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extLst>
                  <a:ext uri="{0D108BD9-81ED-4DB2-BD59-A6C34878D82A}">
                    <a16:rowId xmlns:a16="http://schemas.microsoft.com/office/drawing/2014/main" val="2675293646"/>
                  </a:ext>
                </a:extLst>
              </a:tr>
              <a:tr h="273247">
                <a:tc>
                  <a:txBody>
                    <a:bodyPr/>
                    <a:lstStyle/>
                    <a:p>
                      <a:pPr algn="l" fontAlgn="b">
                        <a:lnSpc>
                          <a:spcPct val="150000"/>
                        </a:lnSpc>
                        <a:buNone/>
                      </a:pPr>
                      <a:r>
                        <a:rPr lang="en-GB" sz="1300" u="none" strike="noStrike">
                          <a:effectLst/>
                        </a:rPr>
                        <a:t>South Cambridgeshire 020D</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Lower and West Cambourne</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Cambourne</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r" fontAlgn="b">
                        <a:lnSpc>
                          <a:spcPct val="150000"/>
                        </a:lnSpc>
                        <a:buNone/>
                      </a:pPr>
                      <a:r>
                        <a:rPr lang="en-GB" sz="1300" u="none" strike="noStrike">
                          <a:effectLst/>
                        </a:rPr>
                        <a:t>8</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extLst>
                  <a:ext uri="{0D108BD9-81ED-4DB2-BD59-A6C34878D82A}">
                    <a16:rowId xmlns:a16="http://schemas.microsoft.com/office/drawing/2014/main" val="2157899416"/>
                  </a:ext>
                </a:extLst>
              </a:tr>
              <a:tr h="273247">
                <a:tc>
                  <a:txBody>
                    <a:bodyPr/>
                    <a:lstStyle/>
                    <a:p>
                      <a:pPr algn="l" fontAlgn="b">
                        <a:lnSpc>
                          <a:spcPct val="150000"/>
                        </a:lnSpc>
                        <a:buNone/>
                      </a:pPr>
                      <a:r>
                        <a:rPr lang="en-GB" sz="1300" u="none" strike="noStrike">
                          <a:effectLst/>
                        </a:rPr>
                        <a:t>South Cambridgeshire 014E</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Little Shelford and Newton </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Shelford</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r" fontAlgn="b">
                        <a:lnSpc>
                          <a:spcPct val="150000"/>
                        </a:lnSpc>
                        <a:buNone/>
                      </a:pPr>
                      <a:r>
                        <a:rPr lang="en-GB" sz="1300" u="none" strike="noStrike">
                          <a:effectLst/>
                        </a:rPr>
                        <a:t>8</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extLst>
                  <a:ext uri="{0D108BD9-81ED-4DB2-BD59-A6C34878D82A}">
                    <a16:rowId xmlns:a16="http://schemas.microsoft.com/office/drawing/2014/main" val="2761461763"/>
                  </a:ext>
                </a:extLst>
              </a:tr>
              <a:tr h="273247">
                <a:tc>
                  <a:txBody>
                    <a:bodyPr/>
                    <a:lstStyle/>
                    <a:p>
                      <a:pPr algn="l" fontAlgn="b">
                        <a:lnSpc>
                          <a:spcPct val="150000"/>
                        </a:lnSpc>
                        <a:buNone/>
                      </a:pPr>
                      <a:r>
                        <a:rPr lang="en-GB" sz="1300" u="none" strike="noStrike">
                          <a:effectLst/>
                        </a:rPr>
                        <a:t>South Cambridgeshire 015B</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Sawston Village College, Hillside and Sawston Cemetery</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Sawston</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r" fontAlgn="b">
                        <a:lnSpc>
                          <a:spcPct val="150000"/>
                        </a:lnSpc>
                        <a:buNone/>
                      </a:pPr>
                      <a:r>
                        <a:rPr lang="en-GB" sz="1300" u="none" strike="noStrike">
                          <a:effectLst/>
                        </a:rPr>
                        <a:t>8</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extLst>
                  <a:ext uri="{0D108BD9-81ED-4DB2-BD59-A6C34878D82A}">
                    <a16:rowId xmlns:a16="http://schemas.microsoft.com/office/drawing/2014/main" val="1846821506"/>
                  </a:ext>
                </a:extLst>
              </a:tr>
              <a:tr h="289640">
                <a:tc>
                  <a:txBody>
                    <a:bodyPr/>
                    <a:lstStyle/>
                    <a:p>
                      <a:pPr algn="l" fontAlgn="b">
                        <a:lnSpc>
                          <a:spcPct val="150000"/>
                        </a:lnSpc>
                        <a:buNone/>
                      </a:pPr>
                      <a:r>
                        <a:rPr lang="en-GB" sz="1300" u="none" strike="noStrike">
                          <a:effectLst/>
                        </a:rPr>
                        <a:t>South Cambridgeshire 018A</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Fowlmere</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Foxton</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r" fontAlgn="b">
                        <a:lnSpc>
                          <a:spcPct val="150000"/>
                        </a:lnSpc>
                        <a:buNone/>
                      </a:pPr>
                      <a:r>
                        <a:rPr lang="en-GB" sz="1300" u="none" strike="noStrike">
                          <a:effectLst/>
                        </a:rPr>
                        <a:t>8</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extLst>
                  <a:ext uri="{0D108BD9-81ED-4DB2-BD59-A6C34878D82A}">
                    <a16:rowId xmlns:a16="http://schemas.microsoft.com/office/drawing/2014/main" val="1020939241"/>
                  </a:ext>
                </a:extLst>
              </a:tr>
              <a:tr h="273247">
                <a:tc>
                  <a:txBody>
                    <a:bodyPr/>
                    <a:lstStyle/>
                    <a:p>
                      <a:pPr algn="l" fontAlgn="b">
                        <a:lnSpc>
                          <a:spcPct val="150000"/>
                        </a:lnSpc>
                        <a:buNone/>
                      </a:pPr>
                      <a:r>
                        <a:rPr lang="en-GB" sz="1300" u="none" strike="noStrike">
                          <a:effectLst/>
                        </a:rPr>
                        <a:t>South Cambridgeshire 020G</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Greenhaze Lane</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Cambourne</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r" fontAlgn="b">
                        <a:lnSpc>
                          <a:spcPct val="150000"/>
                        </a:lnSpc>
                        <a:buNone/>
                      </a:pPr>
                      <a:r>
                        <a:rPr lang="en-GB" sz="1300" u="none" strike="noStrike">
                          <a:effectLst/>
                        </a:rPr>
                        <a:t>8</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extLst>
                  <a:ext uri="{0D108BD9-81ED-4DB2-BD59-A6C34878D82A}">
                    <a16:rowId xmlns:a16="http://schemas.microsoft.com/office/drawing/2014/main" val="340576549"/>
                  </a:ext>
                </a:extLst>
              </a:tr>
              <a:tr h="273247">
                <a:tc>
                  <a:txBody>
                    <a:bodyPr/>
                    <a:lstStyle/>
                    <a:p>
                      <a:pPr algn="l" fontAlgn="b">
                        <a:lnSpc>
                          <a:spcPct val="150000"/>
                        </a:lnSpc>
                        <a:buNone/>
                      </a:pPr>
                      <a:r>
                        <a:rPr lang="en-GB" sz="1300" u="none" strike="noStrike">
                          <a:effectLst/>
                        </a:rPr>
                        <a:t>South Cambridgeshire 003A</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Oakington</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Longstanton</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r" fontAlgn="b">
                        <a:lnSpc>
                          <a:spcPct val="150000"/>
                        </a:lnSpc>
                        <a:buNone/>
                      </a:pPr>
                      <a:r>
                        <a:rPr lang="en-GB" sz="1300" u="none" strike="noStrike">
                          <a:effectLst/>
                        </a:rPr>
                        <a:t>8</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extLst>
                  <a:ext uri="{0D108BD9-81ED-4DB2-BD59-A6C34878D82A}">
                    <a16:rowId xmlns:a16="http://schemas.microsoft.com/office/drawing/2014/main" val="2111854921"/>
                  </a:ext>
                </a:extLst>
              </a:tr>
              <a:tr h="273247">
                <a:tc>
                  <a:txBody>
                    <a:bodyPr/>
                    <a:lstStyle/>
                    <a:p>
                      <a:pPr algn="l" fontAlgn="b">
                        <a:lnSpc>
                          <a:spcPct val="150000"/>
                        </a:lnSpc>
                        <a:buNone/>
                      </a:pPr>
                      <a:r>
                        <a:rPr lang="en-GB" sz="1300" u="none" strike="noStrike">
                          <a:effectLst/>
                          <a:latin typeface="+mn-lt"/>
                        </a:rPr>
                        <a:t>South Cambridgeshire 011B</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a:effectLst/>
                          <a:latin typeface="+mn-lt"/>
                        </a:rPr>
                        <a:t>Fulbourn Hospital</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a:effectLst/>
                          <a:latin typeface="+mn-lt"/>
                        </a:rPr>
                        <a:t>Fen Ditton &amp; Fulbourn</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r" fontAlgn="b">
                        <a:lnSpc>
                          <a:spcPct val="150000"/>
                        </a:lnSpc>
                        <a:buNone/>
                      </a:pPr>
                      <a:r>
                        <a:rPr lang="en-GB" sz="1300" u="none" strike="noStrike">
                          <a:effectLst/>
                          <a:latin typeface="+mn-lt"/>
                        </a:rPr>
                        <a:t>8</a:t>
                      </a:r>
                      <a:endParaRPr lang="en-GB" sz="1300" b="0" i="0" u="none" strike="noStrike">
                        <a:solidFill>
                          <a:srgbClr val="000000"/>
                        </a:solidFill>
                        <a:effectLst/>
                        <a:latin typeface="+mn-lt"/>
                      </a:endParaRPr>
                    </a:p>
                  </a:txBody>
                  <a:tcPr marL="1937" marR="1937" marT="1937" marB="0" anchor="b">
                    <a:solidFill>
                      <a:schemeClr val="bg1"/>
                    </a:solidFill>
                  </a:tcPr>
                </a:tc>
                <a:extLst>
                  <a:ext uri="{0D108BD9-81ED-4DB2-BD59-A6C34878D82A}">
                    <a16:rowId xmlns:a16="http://schemas.microsoft.com/office/drawing/2014/main" val="2896905306"/>
                  </a:ext>
                </a:extLst>
              </a:tr>
              <a:tr h="273247">
                <a:tc>
                  <a:txBody>
                    <a:bodyPr/>
                    <a:lstStyle/>
                    <a:p>
                      <a:pPr algn="l" fontAlgn="b">
                        <a:lnSpc>
                          <a:spcPct val="150000"/>
                        </a:lnSpc>
                        <a:buNone/>
                      </a:pPr>
                      <a:r>
                        <a:rPr lang="en-GB" sz="1300" u="none" strike="noStrike">
                          <a:effectLst/>
                          <a:latin typeface="+mn-lt"/>
                        </a:rPr>
                        <a:t>South Cambridgeshire 016A</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a:effectLst/>
                          <a:latin typeface="+mn-lt"/>
                        </a:rPr>
                        <a:t>North Balsham to Willigham Green</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a:effectLst/>
                          <a:latin typeface="+mn-lt"/>
                        </a:rPr>
                        <a:t>Balsham</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r" fontAlgn="b">
                        <a:lnSpc>
                          <a:spcPct val="150000"/>
                        </a:lnSpc>
                        <a:buNone/>
                      </a:pPr>
                      <a:r>
                        <a:rPr lang="en-GB" sz="1300" u="none" strike="noStrike">
                          <a:effectLst/>
                          <a:latin typeface="+mn-lt"/>
                        </a:rPr>
                        <a:t>8</a:t>
                      </a:r>
                      <a:endParaRPr lang="en-GB" sz="1300" b="0" i="0" u="none" strike="noStrike">
                        <a:solidFill>
                          <a:srgbClr val="000000"/>
                        </a:solidFill>
                        <a:effectLst/>
                        <a:latin typeface="+mn-lt"/>
                      </a:endParaRPr>
                    </a:p>
                  </a:txBody>
                  <a:tcPr marL="1937" marR="1937" marT="1937" marB="0" anchor="b">
                    <a:solidFill>
                      <a:schemeClr val="bg1"/>
                    </a:solidFill>
                  </a:tcPr>
                </a:tc>
                <a:extLst>
                  <a:ext uri="{0D108BD9-81ED-4DB2-BD59-A6C34878D82A}">
                    <a16:rowId xmlns:a16="http://schemas.microsoft.com/office/drawing/2014/main" val="2374689209"/>
                  </a:ext>
                </a:extLst>
              </a:tr>
              <a:tr h="291605">
                <a:tc>
                  <a:txBody>
                    <a:bodyPr/>
                    <a:lstStyle/>
                    <a:p>
                      <a:pPr algn="l" fontAlgn="b">
                        <a:lnSpc>
                          <a:spcPct val="150000"/>
                        </a:lnSpc>
                        <a:buNone/>
                      </a:pPr>
                      <a:r>
                        <a:rPr lang="en-GB" sz="1300" u="none" strike="noStrike">
                          <a:effectLst/>
                          <a:latin typeface="+mn-lt"/>
                        </a:rPr>
                        <a:t>South Cambridgeshire 015A</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a:effectLst/>
                          <a:latin typeface="+mn-lt"/>
                        </a:rPr>
                        <a:t>Mill Lane </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a:effectLst/>
                          <a:latin typeface="+mn-lt"/>
                        </a:rPr>
                        <a:t>Sawston</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r" fontAlgn="b">
                        <a:lnSpc>
                          <a:spcPct val="150000"/>
                        </a:lnSpc>
                        <a:buNone/>
                      </a:pPr>
                      <a:r>
                        <a:rPr lang="en-GB" sz="1300" u="none" strike="noStrike">
                          <a:effectLst/>
                          <a:latin typeface="+mn-lt"/>
                        </a:rPr>
                        <a:t>8</a:t>
                      </a:r>
                      <a:endParaRPr lang="en-GB" sz="1300" b="0" i="0" u="none" strike="noStrike">
                        <a:solidFill>
                          <a:srgbClr val="000000"/>
                        </a:solidFill>
                        <a:effectLst/>
                        <a:latin typeface="+mn-lt"/>
                      </a:endParaRPr>
                    </a:p>
                  </a:txBody>
                  <a:tcPr marL="1937" marR="1937" marT="1937" marB="0" anchor="b">
                    <a:solidFill>
                      <a:schemeClr val="bg1"/>
                    </a:solidFill>
                  </a:tcPr>
                </a:tc>
                <a:extLst>
                  <a:ext uri="{0D108BD9-81ED-4DB2-BD59-A6C34878D82A}">
                    <a16:rowId xmlns:a16="http://schemas.microsoft.com/office/drawing/2014/main" val="3013979870"/>
                  </a:ext>
                </a:extLst>
              </a:tr>
              <a:tr h="273247">
                <a:tc>
                  <a:txBody>
                    <a:bodyPr/>
                    <a:lstStyle/>
                    <a:p>
                      <a:pPr algn="l" fontAlgn="b">
                        <a:lnSpc>
                          <a:spcPct val="150000"/>
                        </a:lnSpc>
                        <a:buNone/>
                      </a:pPr>
                      <a:r>
                        <a:rPr lang="en-GB" sz="1300" u="none" strike="noStrike">
                          <a:effectLst/>
                          <a:latin typeface="+mn-lt"/>
                        </a:rPr>
                        <a:t>South Cambridgeshire 012C</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a:effectLst/>
                          <a:latin typeface="+mn-lt"/>
                        </a:rPr>
                        <a:t>North Great Shelford</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a:effectLst/>
                          <a:latin typeface="+mn-lt"/>
                        </a:rPr>
                        <a:t>Shelford</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r" fontAlgn="b">
                        <a:lnSpc>
                          <a:spcPct val="150000"/>
                        </a:lnSpc>
                        <a:buNone/>
                      </a:pPr>
                      <a:r>
                        <a:rPr lang="en-GB" sz="1300" u="none" strike="noStrike">
                          <a:effectLst/>
                          <a:latin typeface="+mn-lt"/>
                        </a:rPr>
                        <a:t>8</a:t>
                      </a:r>
                      <a:endParaRPr lang="en-GB" sz="1300" b="0" i="0" u="none" strike="noStrike">
                        <a:solidFill>
                          <a:srgbClr val="000000"/>
                        </a:solidFill>
                        <a:effectLst/>
                        <a:latin typeface="+mn-lt"/>
                      </a:endParaRPr>
                    </a:p>
                  </a:txBody>
                  <a:tcPr marL="1937" marR="1937" marT="1937" marB="0" anchor="b">
                    <a:solidFill>
                      <a:schemeClr val="bg1"/>
                    </a:solidFill>
                  </a:tcPr>
                </a:tc>
                <a:extLst>
                  <a:ext uri="{0D108BD9-81ED-4DB2-BD59-A6C34878D82A}">
                    <a16:rowId xmlns:a16="http://schemas.microsoft.com/office/drawing/2014/main" val="2822312920"/>
                  </a:ext>
                </a:extLst>
              </a:tr>
              <a:tr h="273247">
                <a:tc>
                  <a:txBody>
                    <a:bodyPr/>
                    <a:lstStyle/>
                    <a:p>
                      <a:pPr algn="l" fontAlgn="b">
                        <a:lnSpc>
                          <a:spcPct val="150000"/>
                        </a:lnSpc>
                        <a:buNone/>
                      </a:pPr>
                      <a:r>
                        <a:rPr lang="en-GB" sz="1300" u="none" strike="noStrike">
                          <a:effectLst/>
                          <a:latin typeface="+mn-lt"/>
                        </a:rPr>
                        <a:t>South Cambridgeshire 007D</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a:effectLst/>
                          <a:latin typeface="+mn-lt"/>
                        </a:rPr>
                        <a:t>Horningsea, Fen Ditton and Stow Cum Quy</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a:effectLst/>
                          <a:latin typeface="+mn-lt"/>
                        </a:rPr>
                        <a:t>Fen Ditton &amp; Fulbourn</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r" fontAlgn="b">
                        <a:lnSpc>
                          <a:spcPct val="150000"/>
                        </a:lnSpc>
                        <a:buNone/>
                      </a:pPr>
                      <a:r>
                        <a:rPr lang="en-GB" sz="1300" u="none" strike="noStrike">
                          <a:effectLst/>
                          <a:latin typeface="+mn-lt"/>
                        </a:rPr>
                        <a:t>8</a:t>
                      </a:r>
                      <a:endParaRPr lang="en-GB" sz="1300" b="0" i="0" u="none" strike="noStrike">
                        <a:solidFill>
                          <a:srgbClr val="000000"/>
                        </a:solidFill>
                        <a:effectLst/>
                        <a:latin typeface="+mn-lt"/>
                      </a:endParaRPr>
                    </a:p>
                  </a:txBody>
                  <a:tcPr marL="1937" marR="1937" marT="1937" marB="0" anchor="b">
                    <a:solidFill>
                      <a:schemeClr val="bg1"/>
                    </a:solidFill>
                  </a:tcPr>
                </a:tc>
                <a:extLst>
                  <a:ext uri="{0D108BD9-81ED-4DB2-BD59-A6C34878D82A}">
                    <a16:rowId xmlns:a16="http://schemas.microsoft.com/office/drawing/2014/main" val="2492360770"/>
                  </a:ext>
                </a:extLst>
              </a:tr>
              <a:tr h="273247">
                <a:tc>
                  <a:txBody>
                    <a:bodyPr/>
                    <a:lstStyle/>
                    <a:p>
                      <a:pPr algn="l" fontAlgn="b">
                        <a:lnSpc>
                          <a:spcPct val="150000"/>
                        </a:lnSpc>
                        <a:buNone/>
                      </a:pPr>
                      <a:r>
                        <a:rPr lang="en-GB" sz="1300" u="none" strike="noStrike">
                          <a:effectLst/>
                          <a:latin typeface="+mn-lt"/>
                        </a:rPr>
                        <a:t>South Cambridgeshire 021E</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err="1">
                          <a:effectLst/>
                          <a:latin typeface="+mn-lt"/>
                        </a:rPr>
                        <a:t>Eltisley</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a:effectLst/>
                          <a:latin typeface="+mn-lt"/>
                        </a:rPr>
                        <a:t>Caxton &amp; Papworth</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r" fontAlgn="b">
                        <a:lnSpc>
                          <a:spcPct val="150000"/>
                        </a:lnSpc>
                        <a:buNone/>
                      </a:pPr>
                      <a:r>
                        <a:rPr lang="en-GB" sz="1300" u="none" strike="noStrike">
                          <a:effectLst/>
                          <a:latin typeface="+mn-lt"/>
                        </a:rPr>
                        <a:t>8</a:t>
                      </a:r>
                      <a:endParaRPr lang="en-GB" sz="1300" b="0" i="0" u="none" strike="noStrike">
                        <a:solidFill>
                          <a:srgbClr val="000000"/>
                        </a:solidFill>
                        <a:effectLst/>
                        <a:latin typeface="+mn-lt"/>
                      </a:endParaRPr>
                    </a:p>
                  </a:txBody>
                  <a:tcPr marL="1937" marR="1937" marT="1937" marB="0" anchor="b">
                    <a:solidFill>
                      <a:schemeClr val="bg1"/>
                    </a:solidFill>
                  </a:tcPr>
                </a:tc>
                <a:extLst>
                  <a:ext uri="{0D108BD9-81ED-4DB2-BD59-A6C34878D82A}">
                    <a16:rowId xmlns:a16="http://schemas.microsoft.com/office/drawing/2014/main" val="3614452623"/>
                  </a:ext>
                </a:extLst>
              </a:tr>
              <a:tr h="273247">
                <a:tc>
                  <a:txBody>
                    <a:bodyPr/>
                    <a:lstStyle/>
                    <a:p>
                      <a:pPr algn="l" fontAlgn="b">
                        <a:lnSpc>
                          <a:spcPct val="150000"/>
                        </a:lnSpc>
                        <a:buNone/>
                      </a:pPr>
                      <a:r>
                        <a:rPr lang="en-GB" sz="1300" u="none" strike="noStrike">
                          <a:effectLst/>
                          <a:latin typeface="+mn-lt"/>
                        </a:rPr>
                        <a:t>South Cambridgeshire 022C</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a:effectLst/>
                          <a:latin typeface="+mn-lt"/>
                        </a:rPr>
                        <a:t>Boxworth, West Bar Hill and East Dry Drayton</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a:effectLst/>
                          <a:latin typeface="+mn-lt"/>
                        </a:rPr>
                        <a:t>Bar Hill</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r" fontAlgn="b">
                        <a:lnSpc>
                          <a:spcPct val="150000"/>
                        </a:lnSpc>
                        <a:buNone/>
                      </a:pPr>
                      <a:r>
                        <a:rPr lang="en-GB" sz="1300" u="none" strike="noStrike">
                          <a:effectLst/>
                          <a:latin typeface="+mn-lt"/>
                        </a:rPr>
                        <a:t>8</a:t>
                      </a:r>
                      <a:endParaRPr lang="en-GB" sz="1300" b="0" i="0" u="none" strike="noStrike">
                        <a:solidFill>
                          <a:srgbClr val="000000"/>
                        </a:solidFill>
                        <a:effectLst/>
                        <a:latin typeface="+mn-lt"/>
                      </a:endParaRPr>
                    </a:p>
                  </a:txBody>
                  <a:tcPr marL="1937" marR="1937" marT="1937" marB="0" anchor="b">
                    <a:solidFill>
                      <a:schemeClr val="bg1"/>
                    </a:solidFill>
                  </a:tcPr>
                </a:tc>
                <a:extLst>
                  <a:ext uri="{0D108BD9-81ED-4DB2-BD59-A6C34878D82A}">
                    <a16:rowId xmlns:a16="http://schemas.microsoft.com/office/drawing/2014/main" val="2364024394"/>
                  </a:ext>
                </a:extLst>
              </a:tr>
              <a:tr h="273247">
                <a:tc>
                  <a:txBody>
                    <a:bodyPr/>
                    <a:lstStyle/>
                    <a:p>
                      <a:pPr algn="l" fontAlgn="b">
                        <a:lnSpc>
                          <a:spcPct val="150000"/>
                        </a:lnSpc>
                        <a:buNone/>
                      </a:pPr>
                      <a:r>
                        <a:rPr lang="en-GB" sz="1300" u="none" strike="noStrike">
                          <a:effectLst/>
                          <a:latin typeface="+mn-lt"/>
                        </a:rPr>
                        <a:t>South Cambridgeshire 010E</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a:effectLst/>
                          <a:latin typeface="+mn-lt"/>
                        </a:rPr>
                        <a:t>The </a:t>
                      </a:r>
                      <a:r>
                        <a:rPr lang="en-GB" sz="1300" u="none" strike="noStrike" err="1">
                          <a:effectLst/>
                          <a:latin typeface="+mn-lt"/>
                        </a:rPr>
                        <a:t>Eversdens</a:t>
                      </a:r>
                      <a:r>
                        <a:rPr lang="en-GB" sz="1300" u="none" strike="noStrike">
                          <a:effectLst/>
                          <a:latin typeface="+mn-lt"/>
                        </a:rPr>
                        <a:t> and </a:t>
                      </a:r>
                      <a:r>
                        <a:rPr lang="en-GB" sz="1300" u="none" strike="noStrike" err="1">
                          <a:effectLst/>
                          <a:latin typeface="+mn-lt"/>
                        </a:rPr>
                        <a:t>Harlton</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l" fontAlgn="b">
                        <a:lnSpc>
                          <a:spcPct val="150000"/>
                        </a:lnSpc>
                        <a:buNone/>
                      </a:pPr>
                      <a:r>
                        <a:rPr lang="en-GB" sz="1300" u="none" strike="noStrike">
                          <a:effectLst/>
                          <a:latin typeface="+mn-lt"/>
                        </a:rPr>
                        <a:t>Barrington</a:t>
                      </a:r>
                      <a:endParaRPr lang="en-GB" sz="1300" b="0" i="0" u="none" strike="noStrike">
                        <a:solidFill>
                          <a:srgbClr val="000000"/>
                        </a:solidFill>
                        <a:effectLst/>
                        <a:latin typeface="+mn-lt"/>
                      </a:endParaRPr>
                    </a:p>
                  </a:txBody>
                  <a:tcPr marL="1937" marR="1937" marT="1937" marB="0" anchor="b">
                    <a:solidFill>
                      <a:schemeClr val="bg1"/>
                    </a:solidFill>
                  </a:tcPr>
                </a:tc>
                <a:tc>
                  <a:txBody>
                    <a:bodyPr/>
                    <a:lstStyle/>
                    <a:p>
                      <a:pPr algn="r" fontAlgn="b">
                        <a:lnSpc>
                          <a:spcPct val="150000"/>
                        </a:lnSpc>
                        <a:buNone/>
                      </a:pPr>
                      <a:r>
                        <a:rPr lang="en-GB" sz="1300" u="none" strike="noStrike">
                          <a:effectLst/>
                          <a:latin typeface="+mn-lt"/>
                        </a:rPr>
                        <a:t>8</a:t>
                      </a:r>
                      <a:endParaRPr lang="en-GB" sz="1300" b="0" i="0" u="none" strike="noStrike">
                        <a:solidFill>
                          <a:srgbClr val="000000"/>
                        </a:solidFill>
                        <a:effectLst/>
                        <a:latin typeface="+mn-lt"/>
                      </a:endParaRPr>
                    </a:p>
                  </a:txBody>
                  <a:tcPr marL="1937" marR="1937" marT="1937" marB="0" anchor="b">
                    <a:solidFill>
                      <a:schemeClr val="bg1"/>
                    </a:solidFill>
                  </a:tcPr>
                </a:tc>
                <a:extLst>
                  <a:ext uri="{0D108BD9-81ED-4DB2-BD59-A6C34878D82A}">
                    <a16:rowId xmlns:a16="http://schemas.microsoft.com/office/drawing/2014/main" val="2666398793"/>
                  </a:ext>
                </a:extLst>
              </a:tr>
              <a:tr h="273247">
                <a:tc>
                  <a:txBody>
                    <a:bodyPr/>
                    <a:lstStyle/>
                    <a:p>
                      <a:pPr algn="l" fontAlgn="b">
                        <a:lnSpc>
                          <a:spcPct val="150000"/>
                        </a:lnSpc>
                        <a:buNone/>
                      </a:pPr>
                      <a:r>
                        <a:rPr lang="en-GB" sz="1300" u="none" strike="noStrike">
                          <a:effectLst/>
                        </a:rPr>
                        <a:t>South Cambridgeshire 018C</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Border of Melbourn to Great </a:t>
                      </a:r>
                      <a:r>
                        <a:rPr lang="en-GB" sz="1300" u="none" strike="noStrike" err="1">
                          <a:effectLst/>
                        </a:rPr>
                        <a:t>Chishill</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Melbourn</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r" fontAlgn="b">
                        <a:lnSpc>
                          <a:spcPct val="150000"/>
                        </a:lnSpc>
                        <a:buNone/>
                      </a:pPr>
                      <a:r>
                        <a:rPr lang="en-GB" sz="1300" u="none" strike="noStrike">
                          <a:effectLst/>
                        </a:rPr>
                        <a:t>8</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extLst>
                  <a:ext uri="{0D108BD9-81ED-4DB2-BD59-A6C34878D82A}">
                    <a16:rowId xmlns:a16="http://schemas.microsoft.com/office/drawing/2014/main" val="452120201"/>
                  </a:ext>
                </a:extLst>
              </a:tr>
              <a:tr h="273247">
                <a:tc>
                  <a:txBody>
                    <a:bodyPr/>
                    <a:lstStyle/>
                    <a:p>
                      <a:pPr algn="l" fontAlgn="b">
                        <a:lnSpc>
                          <a:spcPct val="150000"/>
                        </a:lnSpc>
                        <a:buNone/>
                      </a:pPr>
                      <a:r>
                        <a:rPr lang="en-GB" sz="1300" u="none" strike="noStrike">
                          <a:effectLst/>
                        </a:rPr>
                        <a:t>South Cambridgeshire 006A</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Homefield Park </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l" fontAlgn="b">
                        <a:lnSpc>
                          <a:spcPct val="150000"/>
                        </a:lnSpc>
                        <a:buNone/>
                      </a:pPr>
                      <a:r>
                        <a:rPr lang="en-GB" sz="1300" u="none" strike="noStrike">
                          <a:effectLst/>
                        </a:rPr>
                        <a:t>Histon &amp; Impington</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tc>
                  <a:txBody>
                    <a:bodyPr/>
                    <a:lstStyle/>
                    <a:p>
                      <a:pPr algn="r" fontAlgn="b">
                        <a:lnSpc>
                          <a:spcPct val="150000"/>
                        </a:lnSpc>
                        <a:buNone/>
                      </a:pPr>
                      <a:r>
                        <a:rPr lang="en-GB" sz="1300" u="none" strike="noStrike">
                          <a:effectLst/>
                        </a:rPr>
                        <a:t>8</a:t>
                      </a:r>
                      <a:endParaRPr lang="en-GB" sz="1300" b="0" i="0" u="none" strike="noStrike">
                        <a:solidFill>
                          <a:srgbClr val="000000"/>
                        </a:solidFill>
                        <a:effectLst/>
                        <a:latin typeface="Arial" panose="020B0604020202020204" pitchFamily="34" charset="0"/>
                      </a:endParaRPr>
                    </a:p>
                  </a:txBody>
                  <a:tcPr marL="1937" marR="1937" marT="1937" marB="0" anchor="b">
                    <a:solidFill>
                      <a:schemeClr val="bg1"/>
                    </a:solidFill>
                  </a:tcPr>
                </a:tc>
                <a:extLst>
                  <a:ext uri="{0D108BD9-81ED-4DB2-BD59-A6C34878D82A}">
                    <a16:rowId xmlns:a16="http://schemas.microsoft.com/office/drawing/2014/main" val="3607358709"/>
                  </a:ext>
                </a:extLst>
              </a:tr>
            </a:tbl>
          </a:graphicData>
        </a:graphic>
      </p:graphicFrame>
    </p:spTree>
    <p:extLst>
      <p:ext uri="{BB962C8B-B14F-4D97-AF65-F5344CB8AC3E}">
        <p14:creationId xmlns:p14="http://schemas.microsoft.com/office/powerpoint/2010/main" val="737844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1138B-7294-FD5C-561B-452561FE124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E9468A-297A-9175-396C-517CE2182732}"/>
              </a:ext>
            </a:extLst>
          </p:cNvPr>
          <p:cNvSpPr txBox="1"/>
          <p:nvPr/>
        </p:nvSpPr>
        <p:spPr bwMode="auto">
          <a:xfrm>
            <a:off x="278455" y="216134"/>
            <a:ext cx="10515600" cy="803910"/>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a:t>
            </a:r>
            <a:r>
              <a:rPr lang="en-US" sz="4400" b="1">
                <a:solidFill>
                  <a:schemeClr val="accent2"/>
                </a:solidFill>
                <a:latin typeface="+mj-lt"/>
                <a:ea typeface="+mj-ea"/>
                <a:cs typeface="+mj-cs"/>
              </a:rPr>
              <a:t>C</a:t>
            </a:r>
            <a:endParaRPr lang="en-US" sz="4400" b="1" kern="1200">
              <a:solidFill>
                <a:schemeClr val="accent2"/>
              </a:solidFill>
              <a:latin typeface="+mj-lt"/>
              <a:ea typeface="+mj-ea"/>
              <a:cs typeface="+mj-cs"/>
            </a:endParaRPr>
          </a:p>
        </p:txBody>
      </p:sp>
      <p:graphicFrame>
        <p:nvGraphicFramePr>
          <p:cNvPr id="3" name="Table 2">
            <a:extLst>
              <a:ext uri="{FF2B5EF4-FFF2-40B4-BE49-F238E27FC236}">
                <a16:creationId xmlns:a16="http://schemas.microsoft.com/office/drawing/2014/main" id="{CD31BFCA-A87C-B497-DE8C-92E989862522}"/>
              </a:ext>
            </a:extLst>
          </p:cNvPr>
          <p:cNvGraphicFramePr>
            <a:graphicFrameLocks noGrp="1"/>
          </p:cNvGraphicFramePr>
          <p:nvPr>
            <p:extLst>
              <p:ext uri="{D42A27DB-BD31-4B8C-83A1-F6EECF244321}">
                <p14:modId xmlns:p14="http://schemas.microsoft.com/office/powerpoint/2010/main" val="3182686847"/>
              </p:ext>
            </p:extLst>
          </p:nvPr>
        </p:nvGraphicFramePr>
        <p:xfrm>
          <a:off x="164155" y="1173933"/>
          <a:ext cx="10365944" cy="5182908"/>
        </p:xfrm>
        <a:graphic>
          <a:graphicData uri="http://schemas.openxmlformats.org/drawingml/2006/table">
            <a:tbl>
              <a:tblPr/>
              <a:tblGrid>
                <a:gridCol w="2155825">
                  <a:extLst>
                    <a:ext uri="{9D8B030D-6E8A-4147-A177-3AD203B41FA5}">
                      <a16:colId xmlns:a16="http://schemas.microsoft.com/office/drawing/2014/main" val="2915274703"/>
                    </a:ext>
                  </a:extLst>
                </a:gridCol>
                <a:gridCol w="3099435">
                  <a:extLst>
                    <a:ext uri="{9D8B030D-6E8A-4147-A177-3AD203B41FA5}">
                      <a16:colId xmlns:a16="http://schemas.microsoft.com/office/drawing/2014/main" val="3844537588"/>
                    </a:ext>
                  </a:extLst>
                </a:gridCol>
                <a:gridCol w="1658938">
                  <a:extLst>
                    <a:ext uri="{9D8B030D-6E8A-4147-A177-3AD203B41FA5}">
                      <a16:colId xmlns:a16="http://schemas.microsoft.com/office/drawing/2014/main" val="3482296647"/>
                    </a:ext>
                  </a:extLst>
                </a:gridCol>
                <a:gridCol w="1309688">
                  <a:extLst>
                    <a:ext uri="{9D8B030D-6E8A-4147-A177-3AD203B41FA5}">
                      <a16:colId xmlns:a16="http://schemas.microsoft.com/office/drawing/2014/main" val="3337955103"/>
                    </a:ext>
                  </a:extLst>
                </a:gridCol>
                <a:gridCol w="1309688">
                  <a:extLst>
                    <a:ext uri="{9D8B030D-6E8A-4147-A177-3AD203B41FA5}">
                      <a16:colId xmlns:a16="http://schemas.microsoft.com/office/drawing/2014/main" val="2063195072"/>
                    </a:ext>
                  </a:extLst>
                </a:gridCol>
                <a:gridCol w="832370">
                  <a:extLst>
                    <a:ext uri="{9D8B030D-6E8A-4147-A177-3AD203B41FA5}">
                      <a16:colId xmlns:a16="http://schemas.microsoft.com/office/drawing/2014/main" val="2479522072"/>
                    </a:ext>
                  </a:extLst>
                </a:gridCol>
              </a:tblGrid>
              <a:tr h="319390">
                <a:tc>
                  <a:txBody>
                    <a:bodyPr/>
                    <a:lstStyle/>
                    <a:p>
                      <a:pPr algn="l" fontAlgn="b">
                        <a:buNone/>
                      </a:pPr>
                      <a:r>
                        <a:rPr lang="en-GB" sz="1300" b="1" i="0" u="none" strike="noStrike">
                          <a:solidFill>
                            <a:srgbClr val="000000"/>
                          </a:solidFill>
                          <a:effectLst/>
                          <a:latin typeface="+mn-lt"/>
                        </a:rPr>
                        <a:t>LSOA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1" i="0" u="none" strike="noStrike">
                          <a:solidFill>
                            <a:srgbClr val="000000"/>
                          </a:solidFill>
                          <a:effectLst/>
                          <a:latin typeface="+mn-lt"/>
                        </a:rPr>
                        <a:t>LSOA Local 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1" i="0" u="none" strike="noStrike">
                          <a:solidFill>
                            <a:srgbClr val="000000"/>
                          </a:solidFill>
                          <a:effectLst/>
                          <a:latin typeface="+mn-lt"/>
                        </a:rPr>
                        <a:t>Ward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1" i="0" u="none" strike="noStrike">
                          <a:solidFill>
                            <a:srgbClr val="000000"/>
                          </a:solidFill>
                          <a:effectLst/>
                          <a:latin typeface="+mn-lt"/>
                        </a:rPr>
                        <a:t>IMD 2025 Decile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1" i="0" u="none" strike="noStrike">
                          <a:solidFill>
                            <a:srgbClr val="000000"/>
                          </a:solidFill>
                          <a:effectLst/>
                          <a:latin typeface="+mn-lt"/>
                        </a:rPr>
                        <a:t>IMD 2019 Decile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1" i="0" u="none" strike="noStrike">
                          <a:solidFill>
                            <a:srgbClr val="000000"/>
                          </a:solidFill>
                          <a:effectLst/>
                          <a:latin typeface="+mn-lt"/>
                        </a:rPr>
                        <a:t>Change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091261"/>
                  </a:ext>
                </a:extLst>
              </a:tr>
              <a:tr h="392058">
                <a:tc>
                  <a:txBody>
                    <a:bodyPr/>
                    <a:lstStyle/>
                    <a:p>
                      <a:pPr algn="l" fontAlgn="b">
                        <a:buNone/>
                      </a:pPr>
                      <a:r>
                        <a:rPr lang="en-GB" sz="1300" b="0" i="0" u="none" strike="noStrike">
                          <a:solidFill>
                            <a:srgbClr val="000000"/>
                          </a:solidFill>
                          <a:effectLst/>
                          <a:latin typeface="+mn-lt"/>
                        </a:rPr>
                        <a:t>South Cambridgeshire 003E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err="1">
                          <a:solidFill>
                            <a:srgbClr val="000000"/>
                          </a:solidFill>
                          <a:effectLst/>
                          <a:latin typeface="+mn-lt"/>
                        </a:rPr>
                        <a:t>Northstowe</a:t>
                      </a:r>
                      <a:endParaRPr lang="en-GB" sz="1300" b="0" i="0" u="none" strike="noStrike">
                        <a:solidFill>
                          <a:srgbClr val="000000"/>
                        </a:solidFill>
                        <a:effectLst/>
                        <a:latin typeface="+mn-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Longstanton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70823093"/>
                  </a:ext>
                </a:extLst>
              </a:tr>
              <a:tr h="319390">
                <a:tc>
                  <a:txBody>
                    <a:bodyPr/>
                    <a:lstStyle/>
                    <a:p>
                      <a:pPr algn="l" fontAlgn="b">
                        <a:buNone/>
                      </a:pPr>
                      <a:r>
                        <a:rPr lang="en-GB" sz="1300" b="0" i="0" u="none" strike="noStrike">
                          <a:solidFill>
                            <a:srgbClr val="000000"/>
                          </a:solidFill>
                          <a:effectLst/>
                          <a:latin typeface="+mn-lt"/>
                        </a:rPr>
                        <a:t>South Cambridgeshire 003G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South Longstanton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Longstanton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89045095"/>
                  </a:ext>
                </a:extLst>
              </a:tr>
              <a:tr h="319390">
                <a:tc>
                  <a:txBody>
                    <a:bodyPr/>
                    <a:lstStyle/>
                    <a:p>
                      <a:pPr algn="l" fontAlgn="b">
                        <a:buNone/>
                      </a:pPr>
                      <a:r>
                        <a:rPr lang="en-GB" sz="1300" b="0" i="0" u="none" strike="noStrike">
                          <a:solidFill>
                            <a:srgbClr val="000000"/>
                          </a:solidFill>
                          <a:effectLst/>
                          <a:latin typeface="+mn-lt"/>
                        </a:rPr>
                        <a:t>South Cambridgeshire 002D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Cottenham Village College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Cottenham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454451"/>
                  </a:ext>
                </a:extLst>
              </a:tr>
              <a:tr h="319390">
                <a:tc>
                  <a:txBody>
                    <a:bodyPr/>
                    <a:lstStyle/>
                    <a:p>
                      <a:pPr algn="l" fontAlgn="b">
                        <a:buNone/>
                      </a:pPr>
                      <a:r>
                        <a:rPr lang="en-GB" sz="1300" b="0" i="0" u="none" strike="noStrike">
                          <a:solidFill>
                            <a:srgbClr val="000000"/>
                          </a:solidFill>
                          <a:effectLst/>
                          <a:latin typeface="+mn-lt"/>
                        </a:rPr>
                        <a:t>South Cambridgeshire 013B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North East Gamlingay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Gamlingay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5303639"/>
                  </a:ext>
                </a:extLst>
              </a:tr>
              <a:tr h="319390">
                <a:tc>
                  <a:txBody>
                    <a:bodyPr/>
                    <a:lstStyle/>
                    <a:p>
                      <a:pPr algn="l" fontAlgn="b">
                        <a:buNone/>
                      </a:pPr>
                      <a:r>
                        <a:rPr lang="en-GB" sz="1300" b="0" i="0" u="none" strike="noStrike">
                          <a:solidFill>
                            <a:srgbClr val="000000"/>
                          </a:solidFill>
                          <a:effectLst/>
                          <a:latin typeface="+mn-lt"/>
                        </a:rPr>
                        <a:t>South Cambridgeshire 019B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East Bassingbourn and </a:t>
                      </a:r>
                      <a:r>
                        <a:rPr lang="en-GB" sz="1300" b="0" i="0" u="none" strike="noStrike" err="1">
                          <a:solidFill>
                            <a:srgbClr val="000000"/>
                          </a:solidFill>
                          <a:effectLst/>
                          <a:latin typeface="+mn-lt"/>
                        </a:rPr>
                        <a:t>Kneesworth</a:t>
                      </a:r>
                      <a:endParaRPr lang="en-GB" sz="1300" b="0" i="0" u="none" strike="noStrike">
                        <a:solidFill>
                          <a:srgbClr val="000000"/>
                        </a:solidFill>
                        <a:effectLst/>
                        <a:latin typeface="+mn-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Bassingbourn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0697902"/>
                  </a:ext>
                </a:extLst>
              </a:tr>
              <a:tr h="319390">
                <a:tc>
                  <a:txBody>
                    <a:bodyPr/>
                    <a:lstStyle/>
                    <a:p>
                      <a:pPr algn="l" fontAlgn="b">
                        <a:buNone/>
                      </a:pPr>
                      <a:r>
                        <a:rPr lang="en-GB" sz="1300" b="0" i="0" u="none" strike="noStrike">
                          <a:solidFill>
                            <a:srgbClr val="000000"/>
                          </a:solidFill>
                          <a:effectLst/>
                          <a:latin typeface="+mn-lt"/>
                        </a:rPr>
                        <a:t>South Cambridgeshire 004B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Waterbeach High Street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Milton &amp; Waterbeach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7335897"/>
                  </a:ext>
                </a:extLst>
              </a:tr>
              <a:tr h="319390">
                <a:tc>
                  <a:txBody>
                    <a:bodyPr/>
                    <a:lstStyle/>
                    <a:p>
                      <a:pPr algn="l" fontAlgn="b">
                        <a:buNone/>
                      </a:pPr>
                      <a:r>
                        <a:rPr lang="en-GB" sz="1300" b="0" i="0" u="none" strike="noStrike">
                          <a:solidFill>
                            <a:srgbClr val="000000"/>
                          </a:solidFill>
                          <a:effectLst/>
                          <a:latin typeface="+mn-lt"/>
                        </a:rPr>
                        <a:t>South Cambridgeshire 013D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Wimpole, Orwell and Barrington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Barrington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7335253"/>
                  </a:ext>
                </a:extLst>
              </a:tr>
              <a:tr h="319390">
                <a:tc>
                  <a:txBody>
                    <a:bodyPr/>
                    <a:lstStyle/>
                    <a:p>
                      <a:pPr algn="l" fontAlgn="b">
                        <a:buNone/>
                      </a:pPr>
                      <a:r>
                        <a:rPr lang="en-GB" sz="1300" b="0" i="0" u="none" strike="noStrike">
                          <a:solidFill>
                            <a:srgbClr val="000000"/>
                          </a:solidFill>
                          <a:effectLst/>
                          <a:latin typeface="+mn-lt"/>
                        </a:rPr>
                        <a:t>South Cambridgeshire 016B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South Balsham to Streetly End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Balsham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188672"/>
                  </a:ext>
                </a:extLst>
              </a:tr>
              <a:tr h="319390">
                <a:tc>
                  <a:txBody>
                    <a:bodyPr/>
                    <a:lstStyle/>
                    <a:p>
                      <a:pPr algn="l" fontAlgn="b">
                        <a:buNone/>
                      </a:pPr>
                      <a:r>
                        <a:rPr lang="en-GB" sz="1300" b="0" i="0" u="none" strike="noStrike">
                          <a:solidFill>
                            <a:srgbClr val="000000"/>
                          </a:solidFill>
                          <a:effectLst/>
                          <a:latin typeface="+mn-lt"/>
                        </a:rPr>
                        <a:t>South Cambridgeshire 017A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South Duxford to </a:t>
                      </a:r>
                      <a:r>
                        <a:rPr lang="en-GB" sz="1300" b="0" i="0" u="none" strike="noStrike" err="1">
                          <a:solidFill>
                            <a:srgbClr val="000000"/>
                          </a:solidFill>
                          <a:effectLst/>
                          <a:latin typeface="+mn-lt"/>
                        </a:rPr>
                        <a:t>Ickleton</a:t>
                      </a:r>
                      <a:endParaRPr lang="en-GB" sz="1300" b="0" i="0" u="none" strike="noStrike">
                        <a:solidFill>
                          <a:srgbClr val="000000"/>
                        </a:solidFill>
                        <a:effectLst/>
                        <a:latin typeface="+mn-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Duxford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5536071"/>
                  </a:ext>
                </a:extLst>
              </a:tr>
              <a:tr h="319390">
                <a:tc>
                  <a:txBody>
                    <a:bodyPr/>
                    <a:lstStyle/>
                    <a:p>
                      <a:pPr algn="l" fontAlgn="b">
                        <a:buNone/>
                      </a:pPr>
                      <a:r>
                        <a:rPr lang="en-GB" sz="1300" b="0" i="0" u="none" strike="noStrike">
                          <a:solidFill>
                            <a:srgbClr val="000000"/>
                          </a:solidFill>
                          <a:effectLst/>
                          <a:latin typeface="+mn-lt"/>
                        </a:rPr>
                        <a:t>South Cambridgeshire 004D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East Waterbeach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Milton &amp; Waterbeach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8195161"/>
                  </a:ext>
                </a:extLst>
              </a:tr>
              <a:tr h="319390">
                <a:tc>
                  <a:txBody>
                    <a:bodyPr/>
                    <a:lstStyle/>
                    <a:p>
                      <a:pPr algn="l" fontAlgn="b">
                        <a:buNone/>
                      </a:pPr>
                      <a:r>
                        <a:rPr lang="en-GB" sz="1300" b="0" i="0" u="none" strike="noStrike">
                          <a:solidFill>
                            <a:srgbClr val="000000"/>
                          </a:solidFill>
                          <a:effectLst/>
                          <a:latin typeface="+mn-lt"/>
                        </a:rPr>
                        <a:t>South Cambridgeshire 013A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Central Gamlingay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Gamlingay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8782440"/>
                  </a:ext>
                </a:extLst>
              </a:tr>
              <a:tr h="319390">
                <a:tc>
                  <a:txBody>
                    <a:bodyPr/>
                    <a:lstStyle/>
                    <a:p>
                      <a:pPr algn="l" fontAlgn="b">
                        <a:buNone/>
                      </a:pPr>
                      <a:r>
                        <a:rPr lang="en-GB" sz="1300" b="0" i="0" u="none" strike="noStrike">
                          <a:solidFill>
                            <a:srgbClr val="000000"/>
                          </a:solidFill>
                          <a:effectLst/>
                          <a:latin typeface="+mn-lt"/>
                        </a:rPr>
                        <a:t>South Cambridgeshire 014D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Haslingfield and South West Trumpington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Harston &amp; Comberton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4234240"/>
                  </a:ext>
                </a:extLst>
              </a:tr>
              <a:tr h="319390">
                <a:tc>
                  <a:txBody>
                    <a:bodyPr/>
                    <a:lstStyle/>
                    <a:p>
                      <a:pPr algn="l" fontAlgn="b">
                        <a:buNone/>
                      </a:pPr>
                      <a:r>
                        <a:rPr lang="en-GB" sz="1300" b="0" i="0" u="none" strike="noStrike">
                          <a:solidFill>
                            <a:srgbClr val="000000"/>
                          </a:solidFill>
                          <a:effectLst/>
                          <a:latin typeface="+mn-lt"/>
                        </a:rPr>
                        <a:t>South Cambridgeshire 017C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The </a:t>
                      </a:r>
                      <a:r>
                        <a:rPr lang="en-GB" sz="1300" b="0" i="0" u="none" strike="noStrike" err="1">
                          <a:solidFill>
                            <a:srgbClr val="000000"/>
                          </a:solidFill>
                          <a:effectLst/>
                          <a:latin typeface="+mn-lt"/>
                        </a:rPr>
                        <a:t>Abingtons</a:t>
                      </a:r>
                      <a:endParaRPr lang="en-GB" sz="1300" b="0" i="0" u="none" strike="noStrike">
                        <a:solidFill>
                          <a:srgbClr val="000000"/>
                        </a:solidFill>
                        <a:effectLst/>
                        <a:latin typeface="+mn-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Linton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3054008"/>
                  </a:ext>
                </a:extLst>
              </a:tr>
              <a:tr h="319390">
                <a:tc>
                  <a:txBody>
                    <a:bodyPr/>
                    <a:lstStyle/>
                    <a:p>
                      <a:pPr algn="l" fontAlgn="b">
                        <a:buNone/>
                      </a:pPr>
                      <a:r>
                        <a:rPr lang="en-GB" sz="1300" b="0" i="0" u="none" strike="noStrike">
                          <a:solidFill>
                            <a:srgbClr val="000000"/>
                          </a:solidFill>
                          <a:effectLst/>
                          <a:latin typeface="+mn-lt"/>
                        </a:rPr>
                        <a:t>South Cambridgeshire 020B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err="1">
                          <a:solidFill>
                            <a:srgbClr val="000000"/>
                          </a:solidFill>
                          <a:effectLst/>
                          <a:latin typeface="+mn-lt"/>
                        </a:rPr>
                        <a:t>Monkfield</a:t>
                      </a:r>
                      <a:endParaRPr lang="en-GB" sz="1300" b="0" i="0" u="none" strike="noStrike">
                        <a:solidFill>
                          <a:srgbClr val="000000"/>
                        </a:solidFill>
                        <a:effectLst/>
                        <a:latin typeface="+mn-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Cambourne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74390149"/>
                  </a:ext>
                </a:extLst>
              </a:tr>
              <a:tr h="319390">
                <a:tc>
                  <a:txBody>
                    <a:bodyPr/>
                    <a:lstStyle/>
                    <a:p>
                      <a:pPr algn="l" fontAlgn="b">
                        <a:buNone/>
                      </a:pPr>
                      <a:r>
                        <a:rPr lang="en-GB" sz="1300" b="0" i="0" u="none" strike="noStrike">
                          <a:solidFill>
                            <a:srgbClr val="000000"/>
                          </a:solidFill>
                          <a:effectLst/>
                          <a:latin typeface="+mn-lt"/>
                        </a:rPr>
                        <a:t>South Cambridgeshire 020D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Lower and West Cambourne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Cambourne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6913914"/>
                  </a:ext>
                </a:extLst>
              </a:tr>
            </a:tbl>
          </a:graphicData>
        </a:graphic>
      </p:graphicFrame>
      <p:sp>
        <p:nvSpPr>
          <p:cNvPr id="2" name="TextBox 1">
            <a:extLst>
              <a:ext uri="{FF2B5EF4-FFF2-40B4-BE49-F238E27FC236}">
                <a16:creationId xmlns:a16="http://schemas.microsoft.com/office/drawing/2014/main" id="{765AFB03-3181-EFED-709A-DB273B0F3C0E}"/>
              </a:ext>
            </a:extLst>
          </p:cNvPr>
          <p:cNvSpPr txBox="1"/>
          <p:nvPr/>
        </p:nvSpPr>
        <p:spPr>
          <a:xfrm>
            <a:off x="164155" y="866155"/>
            <a:ext cx="8732520" cy="307777"/>
          </a:xfrm>
          <a:prstGeom prst="rect">
            <a:avLst/>
          </a:prstGeom>
          <a:noFill/>
        </p:spPr>
        <p:txBody>
          <a:bodyPr wrap="square">
            <a:spAutoFit/>
          </a:bodyPr>
          <a:lstStyle/>
          <a:p>
            <a:r>
              <a:rPr lang="en-GB" sz="1400" i="1" dirty="0"/>
              <a:t>Table 10: LSOAs moved by two or more deciles (more deprived) between IMD 2019 and IMD 2025</a:t>
            </a:r>
          </a:p>
        </p:txBody>
      </p:sp>
    </p:spTree>
    <p:extLst>
      <p:ext uri="{BB962C8B-B14F-4D97-AF65-F5344CB8AC3E}">
        <p14:creationId xmlns:p14="http://schemas.microsoft.com/office/powerpoint/2010/main" val="2415027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F0994-B7AE-B15E-E526-EB5D97CABB8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BB00DEE-C2FA-9275-CF8C-9DE22A4BB632}"/>
              </a:ext>
            </a:extLst>
          </p:cNvPr>
          <p:cNvSpPr txBox="1"/>
          <p:nvPr/>
        </p:nvSpPr>
        <p:spPr bwMode="auto">
          <a:xfrm>
            <a:off x="164153" y="0"/>
            <a:ext cx="10515600" cy="803910"/>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D</a:t>
            </a:r>
          </a:p>
        </p:txBody>
      </p:sp>
      <p:graphicFrame>
        <p:nvGraphicFramePr>
          <p:cNvPr id="3" name="Table 2">
            <a:extLst>
              <a:ext uri="{FF2B5EF4-FFF2-40B4-BE49-F238E27FC236}">
                <a16:creationId xmlns:a16="http://schemas.microsoft.com/office/drawing/2014/main" id="{43D5284D-A0D8-F372-399A-3E8493C68276}"/>
              </a:ext>
            </a:extLst>
          </p:cNvPr>
          <p:cNvGraphicFramePr>
            <a:graphicFrameLocks noGrp="1"/>
          </p:cNvGraphicFramePr>
          <p:nvPr>
            <p:extLst>
              <p:ext uri="{D42A27DB-BD31-4B8C-83A1-F6EECF244321}">
                <p14:modId xmlns:p14="http://schemas.microsoft.com/office/powerpoint/2010/main" val="3667431389"/>
              </p:ext>
            </p:extLst>
          </p:nvPr>
        </p:nvGraphicFramePr>
        <p:xfrm>
          <a:off x="164153" y="1094237"/>
          <a:ext cx="10986022" cy="5280183"/>
        </p:xfrm>
        <a:graphic>
          <a:graphicData uri="http://schemas.openxmlformats.org/drawingml/2006/table">
            <a:tbl>
              <a:tblPr/>
              <a:tblGrid>
                <a:gridCol w="2155825">
                  <a:extLst>
                    <a:ext uri="{9D8B030D-6E8A-4147-A177-3AD203B41FA5}">
                      <a16:colId xmlns:a16="http://schemas.microsoft.com/office/drawing/2014/main" val="2915274703"/>
                    </a:ext>
                  </a:extLst>
                </a:gridCol>
                <a:gridCol w="3700463">
                  <a:extLst>
                    <a:ext uri="{9D8B030D-6E8A-4147-A177-3AD203B41FA5}">
                      <a16:colId xmlns:a16="http://schemas.microsoft.com/office/drawing/2014/main" val="3844537588"/>
                    </a:ext>
                  </a:extLst>
                </a:gridCol>
                <a:gridCol w="1677988">
                  <a:extLst>
                    <a:ext uri="{9D8B030D-6E8A-4147-A177-3AD203B41FA5}">
                      <a16:colId xmlns:a16="http://schemas.microsoft.com/office/drawing/2014/main" val="3482296647"/>
                    </a:ext>
                  </a:extLst>
                </a:gridCol>
                <a:gridCol w="1309688">
                  <a:extLst>
                    <a:ext uri="{9D8B030D-6E8A-4147-A177-3AD203B41FA5}">
                      <a16:colId xmlns:a16="http://schemas.microsoft.com/office/drawing/2014/main" val="3337955103"/>
                    </a:ext>
                  </a:extLst>
                </a:gridCol>
                <a:gridCol w="1309688">
                  <a:extLst>
                    <a:ext uri="{9D8B030D-6E8A-4147-A177-3AD203B41FA5}">
                      <a16:colId xmlns:a16="http://schemas.microsoft.com/office/drawing/2014/main" val="2063195072"/>
                    </a:ext>
                  </a:extLst>
                </a:gridCol>
                <a:gridCol w="832370">
                  <a:extLst>
                    <a:ext uri="{9D8B030D-6E8A-4147-A177-3AD203B41FA5}">
                      <a16:colId xmlns:a16="http://schemas.microsoft.com/office/drawing/2014/main" val="2479522072"/>
                    </a:ext>
                  </a:extLst>
                </a:gridCol>
              </a:tblGrid>
              <a:tr h="306497">
                <a:tc>
                  <a:txBody>
                    <a:bodyPr/>
                    <a:lstStyle/>
                    <a:p>
                      <a:pPr algn="l" fontAlgn="b">
                        <a:buNone/>
                      </a:pPr>
                      <a:r>
                        <a:rPr lang="en-GB" sz="1300" b="1" i="0" u="none" strike="noStrike">
                          <a:solidFill>
                            <a:srgbClr val="000000"/>
                          </a:solidFill>
                          <a:effectLst/>
                          <a:latin typeface="+mn-lt"/>
                        </a:rPr>
                        <a:t>LSOA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1" i="0" u="none" strike="noStrike">
                          <a:solidFill>
                            <a:srgbClr val="000000"/>
                          </a:solidFill>
                          <a:effectLst/>
                          <a:latin typeface="+mn-lt"/>
                        </a:rPr>
                        <a:t>LSOA Local 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1" i="0" u="none" strike="noStrike">
                          <a:solidFill>
                            <a:srgbClr val="000000"/>
                          </a:solidFill>
                          <a:effectLst/>
                          <a:latin typeface="+mn-lt"/>
                        </a:rPr>
                        <a:t>Ward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1" i="0" u="none" strike="noStrike" err="1">
                          <a:solidFill>
                            <a:srgbClr val="000000"/>
                          </a:solidFill>
                          <a:effectLst/>
                          <a:latin typeface="+mn-lt"/>
                        </a:rPr>
                        <a:t>IoD</a:t>
                      </a:r>
                      <a:r>
                        <a:rPr lang="en-GB" sz="1300" b="1" i="0" u="none" strike="noStrike">
                          <a:solidFill>
                            <a:srgbClr val="000000"/>
                          </a:solidFill>
                          <a:effectLst/>
                          <a:latin typeface="+mn-lt"/>
                        </a:rPr>
                        <a:t> 2025 Decile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1" i="0" u="none" strike="noStrike" err="1">
                          <a:solidFill>
                            <a:srgbClr val="000000"/>
                          </a:solidFill>
                          <a:effectLst/>
                          <a:latin typeface="+mn-lt"/>
                        </a:rPr>
                        <a:t>IoD</a:t>
                      </a:r>
                      <a:r>
                        <a:rPr lang="en-GB" sz="1300" b="1" i="0" u="none" strike="noStrike">
                          <a:solidFill>
                            <a:srgbClr val="000000"/>
                          </a:solidFill>
                          <a:effectLst/>
                          <a:latin typeface="+mn-lt"/>
                        </a:rPr>
                        <a:t> 2019 Decile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1" i="0" u="none" strike="noStrike">
                          <a:solidFill>
                            <a:srgbClr val="000000"/>
                          </a:solidFill>
                          <a:effectLst/>
                          <a:latin typeface="+mn-lt"/>
                        </a:rPr>
                        <a:t>Change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091261"/>
                  </a:ext>
                </a:extLst>
              </a:tr>
              <a:tr h="376231">
                <a:tc>
                  <a:txBody>
                    <a:bodyPr/>
                    <a:lstStyle/>
                    <a:p>
                      <a:pPr algn="l" fontAlgn="b">
                        <a:buNone/>
                      </a:pPr>
                      <a:r>
                        <a:rPr lang="en-GB" sz="1300" b="0" i="0" u="none" strike="noStrike">
                          <a:solidFill>
                            <a:srgbClr val="000000"/>
                          </a:solidFill>
                          <a:effectLst/>
                          <a:latin typeface="+mn-lt"/>
                        </a:rPr>
                        <a:t>South Cambridgeshire 006G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Chesterton Allotments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Histon &amp; Impington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70823093"/>
                  </a:ext>
                </a:extLst>
              </a:tr>
              <a:tr h="306497">
                <a:tc>
                  <a:txBody>
                    <a:bodyPr/>
                    <a:lstStyle/>
                    <a:p>
                      <a:pPr algn="l" fontAlgn="b">
                        <a:buNone/>
                      </a:pPr>
                      <a:r>
                        <a:rPr lang="en-GB" sz="1300" b="0" i="0" u="none" strike="noStrike">
                          <a:solidFill>
                            <a:srgbClr val="000000"/>
                          </a:solidFill>
                          <a:effectLst/>
                          <a:latin typeface="+mn-lt"/>
                        </a:rPr>
                        <a:t>South Cambridgeshire 011B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Fulbourn Hospital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Fen Ditton &amp; Fulbourn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0000"/>
                          </a:solidFill>
                          <a:effectLst/>
                          <a:uLnTx/>
                          <a:uFillTx/>
                          <a:latin typeface="+mn-lt"/>
                          <a:ea typeface="+mn-ea"/>
                          <a:cs typeface="+mn-cs"/>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89045095"/>
                  </a:ext>
                </a:extLst>
              </a:tr>
              <a:tr h="306497">
                <a:tc>
                  <a:txBody>
                    <a:bodyPr/>
                    <a:lstStyle/>
                    <a:p>
                      <a:pPr algn="l" fontAlgn="b">
                        <a:buNone/>
                      </a:pPr>
                      <a:r>
                        <a:rPr lang="en-GB" sz="1300" b="0" i="0" u="none" strike="noStrike">
                          <a:solidFill>
                            <a:srgbClr val="000000"/>
                          </a:solidFill>
                          <a:effectLst/>
                          <a:latin typeface="+mn-lt"/>
                        </a:rPr>
                        <a:t>South Cambridgeshire 011E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Teversham Foxgloves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Fen Ditton &amp; Fulbourn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0000"/>
                          </a:solidFill>
                          <a:effectLst/>
                          <a:uLnTx/>
                          <a:uFillTx/>
                          <a:latin typeface="+mn-lt"/>
                          <a:ea typeface="+mn-ea"/>
                          <a:cs typeface="+mn-cs"/>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454451"/>
                  </a:ext>
                </a:extLst>
              </a:tr>
              <a:tr h="306497">
                <a:tc>
                  <a:txBody>
                    <a:bodyPr/>
                    <a:lstStyle/>
                    <a:p>
                      <a:pPr algn="l" fontAlgn="b">
                        <a:buNone/>
                      </a:pPr>
                      <a:r>
                        <a:rPr lang="en-GB" sz="1300" b="0" i="0" u="none" strike="noStrike">
                          <a:solidFill>
                            <a:srgbClr val="000000"/>
                          </a:solidFill>
                          <a:effectLst/>
                          <a:latin typeface="+mn-lt"/>
                        </a:rPr>
                        <a:t>South Cambridgeshire 006C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Milton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Histon &amp; Impington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27483180"/>
                  </a:ext>
                </a:extLst>
              </a:tr>
              <a:tr h="306497">
                <a:tc>
                  <a:txBody>
                    <a:bodyPr/>
                    <a:lstStyle/>
                    <a:p>
                      <a:pPr algn="l" fontAlgn="b">
                        <a:buNone/>
                      </a:pPr>
                      <a:r>
                        <a:rPr lang="en-GB" sz="1300" b="0" i="0" u="none" strike="noStrike">
                          <a:solidFill>
                            <a:srgbClr val="000000"/>
                          </a:solidFill>
                          <a:effectLst/>
                          <a:latin typeface="+mn-lt"/>
                        </a:rPr>
                        <a:t>South Cambridgeshire 012A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Outer Great Shelford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Shelford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02387570"/>
                  </a:ext>
                </a:extLst>
              </a:tr>
              <a:tr h="306497">
                <a:tc>
                  <a:txBody>
                    <a:bodyPr/>
                    <a:lstStyle/>
                    <a:p>
                      <a:pPr algn="l" fontAlgn="b">
                        <a:buNone/>
                      </a:pPr>
                      <a:r>
                        <a:rPr lang="en-GB" sz="1300" b="0" i="0" u="none" strike="noStrike">
                          <a:solidFill>
                            <a:srgbClr val="000000"/>
                          </a:solidFill>
                          <a:effectLst/>
                          <a:latin typeface="+mn-lt"/>
                        </a:rPr>
                        <a:t>South Cambridgeshire 022B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Dry Drayton High Street and Crafts Way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Bar Hill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2121315"/>
                  </a:ext>
                </a:extLst>
              </a:tr>
              <a:tr h="306497">
                <a:tc>
                  <a:txBody>
                    <a:bodyPr/>
                    <a:lstStyle/>
                    <a:p>
                      <a:pPr algn="l" fontAlgn="b">
                        <a:buNone/>
                      </a:pPr>
                      <a:r>
                        <a:rPr lang="en-GB" sz="1300" b="0" i="0" u="none" strike="noStrike">
                          <a:solidFill>
                            <a:srgbClr val="000000"/>
                          </a:solidFill>
                          <a:effectLst/>
                          <a:latin typeface="+mn-lt"/>
                        </a:rPr>
                        <a:t>South Cambridgeshire 006H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Orchard Park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Histon &amp; Impington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5303639"/>
                  </a:ext>
                </a:extLst>
              </a:tr>
              <a:tr h="306497">
                <a:tc>
                  <a:txBody>
                    <a:bodyPr/>
                    <a:lstStyle/>
                    <a:p>
                      <a:pPr algn="l" fontAlgn="b">
                        <a:buNone/>
                      </a:pPr>
                      <a:r>
                        <a:rPr lang="en-GB" sz="1300" b="0" i="0" u="none" strike="noStrike">
                          <a:solidFill>
                            <a:srgbClr val="000000"/>
                          </a:solidFill>
                          <a:effectLst/>
                          <a:latin typeface="+mn-lt"/>
                        </a:rPr>
                        <a:t>South Cambridgeshire 007B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Milton Country Park and Cambridge North Station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Milton &amp; Waterbeach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0697902"/>
                  </a:ext>
                </a:extLst>
              </a:tr>
              <a:tr h="306497">
                <a:tc>
                  <a:txBody>
                    <a:bodyPr/>
                    <a:lstStyle/>
                    <a:p>
                      <a:pPr algn="l" fontAlgn="b">
                        <a:buNone/>
                      </a:pPr>
                      <a:r>
                        <a:rPr lang="en-GB" sz="1300" b="0" i="0" u="none" strike="noStrike">
                          <a:solidFill>
                            <a:srgbClr val="000000"/>
                          </a:solidFill>
                          <a:effectLst/>
                          <a:latin typeface="+mn-lt"/>
                        </a:rPr>
                        <a:t>South Cambridgeshire 007C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Cambridge Science Park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Milton &amp; Waterbeach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7335897"/>
                  </a:ext>
                </a:extLst>
              </a:tr>
              <a:tr h="306497">
                <a:tc>
                  <a:txBody>
                    <a:bodyPr/>
                    <a:lstStyle/>
                    <a:p>
                      <a:pPr algn="l" fontAlgn="b">
                        <a:buNone/>
                      </a:pPr>
                      <a:r>
                        <a:rPr lang="en-GB" sz="1300" b="0" i="0" u="none" strike="noStrike">
                          <a:solidFill>
                            <a:srgbClr val="000000"/>
                          </a:solidFill>
                          <a:effectLst/>
                          <a:latin typeface="+mn-lt"/>
                        </a:rPr>
                        <a:t>South Cambridgeshire 007D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Horningsea, Fen Ditton and Stow Cum Quy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Fen Ditton &amp; Fulbourn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7335253"/>
                  </a:ext>
                </a:extLst>
              </a:tr>
              <a:tr h="306497">
                <a:tc>
                  <a:txBody>
                    <a:bodyPr/>
                    <a:lstStyle/>
                    <a:p>
                      <a:pPr algn="l" fontAlgn="b">
                        <a:buNone/>
                      </a:pPr>
                      <a:r>
                        <a:rPr lang="en-GB" sz="1300" b="0" i="0" u="none" strike="noStrike">
                          <a:solidFill>
                            <a:srgbClr val="000000"/>
                          </a:solidFill>
                          <a:effectLst/>
                          <a:latin typeface="+mn-lt"/>
                        </a:rPr>
                        <a:t>South Cambridgeshire 011D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Teversham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Fen Ditton &amp; Fulbourn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188672"/>
                  </a:ext>
                </a:extLst>
              </a:tr>
              <a:tr h="306497">
                <a:tc>
                  <a:txBody>
                    <a:bodyPr/>
                    <a:lstStyle/>
                    <a:p>
                      <a:pPr algn="l" fontAlgn="b">
                        <a:buNone/>
                      </a:pPr>
                      <a:r>
                        <a:rPr lang="en-GB" sz="1300" b="0" i="0" u="none" strike="noStrike">
                          <a:solidFill>
                            <a:srgbClr val="000000"/>
                          </a:solidFill>
                          <a:effectLst/>
                          <a:latin typeface="+mn-lt"/>
                        </a:rPr>
                        <a:t>South Cambridgeshire 012C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North Great Shelford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Shelford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5536071"/>
                  </a:ext>
                </a:extLst>
              </a:tr>
              <a:tr h="306497">
                <a:tc>
                  <a:txBody>
                    <a:bodyPr/>
                    <a:lstStyle/>
                    <a:p>
                      <a:pPr algn="l" fontAlgn="b">
                        <a:buNone/>
                      </a:pPr>
                      <a:r>
                        <a:rPr lang="en-GB" sz="1300" b="0" i="0" u="none" strike="noStrike">
                          <a:solidFill>
                            <a:srgbClr val="000000"/>
                          </a:solidFill>
                          <a:effectLst/>
                          <a:latin typeface="+mn-lt"/>
                        </a:rPr>
                        <a:t>South Cambridgeshire 015E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Wakelin Avenue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Sawston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8195161"/>
                  </a:ext>
                </a:extLst>
              </a:tr>
              <a:tr h="306497">
                <a:tc>
                  <a:txBody>
                    <a:bodyPr/>
                    <a:lstStyle/>
                    <a:p>
                      <a:pPr algn="l" fontAlgn="b">
                        <a:buNone/>
                      </a:pPr>
                      <a:r>
                        <a:rPr lang="en-GB" sz="1300" b="0" i="0" u="none" strike="noStrike">
                          <a:solidFill>
                            <a:srgbClr val="000000"/>
                          </a:solidFill>
                          <a:effectLst/>
                          <a:latin typeface="+mn-lt"/>
                        </a:rPr>
                        <a:t>South Cambridgeshire 021E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Eltisley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Caxton &amp; Papworth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8782440"/>
                  </a:ext>
                </a:extLst>
              </a:tr>
              <a:tr h="306497">
                <a:tc>
                  <a:txBody>
                    <a:bodyPr/>
                    <a:lstStyle/>
                    <a:p>
                      <a:pPr algn="l" fontAlgn="b">
                        <a:buNone/>
                      </a:pPr>
                      <a:r>
                        <a:rPr lang="en-GB" sz="1300" b="0" i="0" u="none" strike="noStrike">
                          <a:solidFill>
                            <a:srgbClr val="000000"/>
                          </a:solidFill>
                          <a:effectLst/>
                          <a:latin typeface="+mn-lt"/>
                        </a:rPr>
                        <a:t>South Cambridgeshire 022E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Girton College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Girton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4234240"/>
                  </a:ext>
                </a:extLst>
              </a:tr>
              <a:tr h="306497">
                <a:tc>
                  <a:txBody>
                    <a:bodyPr/>
                    <a:lstStyle/>
                    <a:p>
                      <a:pPr algn="l" fontAlgn="b">
                        <a:buNone/>
                      </a:pPr>
                      <a:r>
                        <a:rPr lang="en-GB" sz="1300" b="0" i="0" u="none" strike="noStrike">
                          <a:solidFill>
                            <a:srgbClr val="000000"/>
                          </a:solidFill>
                          <a:effectLst/>
                          <a:latin typeface="+mn-lt"/>
                        </a:rPr>
                        <a:t>South Cambridgeshire 022G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Barton and Grantchester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0" i="0" u="none" strike="noStrike">
                          <a:solidFill>
                            <a:srgbClr val="000000"/>
                          </a:solidFill>
                          <a:effectLst/>
                          <a:latin typeface="+mn-lt"/>
                        </a:rPr>
                        <a:t>Harston &amp; Comberton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3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3054008"/>
                  </a:ext>
                </a:extLst>
              </a:tr>
            </a:tbl>
          </a:graphicData>
        </a:graphic>
      </p:graphicFrame>
      <p:sp>
        <p:nvSpPr>
          <p:cNvPr id="2" name="TextBox 1">
            <a:extLst>
              <a:ext uri="{FF2B5EF4-FFF2-40B4-BE49-F238E27FC236}">
                <a16:creationId xmlns:a16="http://schemas.microsoft.com/office/drawing/2014/main" id="{08755DC8-6B50-9A98-F98F-6313FBBA0818}"/>
              </a:ext>
            </a:extLst>
          </p:cNvPr>
          <p:cNvSpPr txBox="1"/>
          <p:nvPr/>
        </p:nvSpPr>
        <p:spPr>
          <a:xfrm>
            <a:off x="164153" y="571017"/>
            <a:ext cx="9779945" cy="523220"/>
          </a:xfrm>
          <a:prstGeom prst="rect">
            <a:avLst/>
          </a:prstGeom>
          <a:noFill/>
        </p:spPr>
        <p:txBody>
          <a:bodyPr wrap="square">
            <a:spAutoFit/>
          </a:bodyPr>
          <a:lstStyle/>
          <a:p>
            <a:r>
              <a:rPr lang="en-GB" sz="1400" i="1" dirty="0"/>
              <a:t>Table 11: LSOAs moved by two or more deciles (less deprived) in Barriers to housing services domain between </a:t>
            </a:r>
            <a:r>
              <a:rPr lang="en-GB" sz="1400" i="1" dirty="0" err="1"/>
              <a:t>IoD</a:t>
            </a:r>
            <a:r>
              <a:rPr lang="en-GB" sz="1400" i="1" dirty="0"/>
              <a:t> 2019 and </a:t>
            </a:r>
            <a:r>
              <a:rPr lang="en-GB" sz="1400" i="1" dirty="0" err="1"/>
              <a:t>IoD</a:t>
            </a:r>
            <a:r>
              <a:rPr lang="en-GB" sz="1400" i="1" dirty="0"/>
              <a:t> 2025</a:t>
            </a:r>
          </a:p>
        </p:txBody>
      </p:sp>
    </p:spTree>
    <p:extLst>
      <p:ext uri="{BB962C8B-B14F-4D97-AF65-F5344CB8AC3E}">
        <p14:creationId xmlns:p14="http://schemas.microsoft.com/office/powerpoint/2010/main" val="3626817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9F1BF-796B-D8AF-45B2-FD8C25AA5CA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D42F9B2-2A7F-30F1-3444-69AB0DB8140F}"/>
              </a:ext>
            </a:extLst>
          </p:cNvPr>
          <p:cNvSpPr txBox="1"/>
          <p:nvPr/>
        </p:nvSpPr>
        <p:spPr bwMode="auto">
          <a:xfrm>
            <a:off x="164153" y="0"/>
            <a:ext cx="10515600" cy="803910"/>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E</a:t>
            </a:r>
          </a:p>
        </p:txBody>
      </p:sp>
      <p:sp>
        <p:nvSpPr>
          <p:cNvPr id="2" name="TextBox 1">
            <a:extLst>
              <a:ext uri="{FF2B5EF4-FFF2-40B4-BE49-F238E27FC236}">
                <a16:creationId xmlns:a16="http://schemas.microsoft.com/office/drawing/2014/main" id="{69D31521-576B-C96E-386B-D8DA75B8A265}"/>
              </a:ext>
            </a:extLst>
          </p:cNvPr>
          <p:cNvSpPr txBox="1"/>
          <p:nvPr/>
        </p:nvSpPr>
        <p:spPr>
          <a:xfrm>
            <a:off x="164153" y="606105"/>
            <a:ext cx="9779945" cy="523220"/>
          </a:xfrm>
          <a:prstGeom prst="rect">
            <a:avLst/>
          </a:prstGeom>
          <a:noFill/>
        </p:spPr>
        <p:txBody>
          <a:bodyPr wrap="square">
            <a:spAutoFit/>
          </a:bodyPr>
          <a:lstStyle/>
          <a:p>
            <a:r>
              <a:rPr lang="en-GB" sz="1400" i="1"/>
              <a:t>Table 12: LSOAs moved by two or more deciles (more deprived) in Barriers to housing services domain between IMD 2019 and IMD 2025</a:t>
            </a:r>
          </a:p>
        </p:txBody>
      </p:sp>
      <p:graphicFrame>
        <p:nvGraphicFramePr>
          <p:cNvPr id="5" name="Table 4">
            <a:extLst>
              <a:ext uri="{FF2B5EF4-FFF2-40B4-BE49-F238E27FC236}">
                <a16:creationId xmlns:a16="http://schemas.microsoft.com/office/drawing/2014/main" id="{93F5B943-9A92-D7C8-AB30-A4DAE4F15900}"/>
              </a:ext>
            </a:extLst>
          </p:cNvPr>
          <p:cNvGraphicFramePr>
            <a:graphicFrameLocks noGrp="1"/>
          </p:cNvGraphicFramePr>
          <p:nvPr>
            <p:extLst>
              <p:ext uri="{D42A27DB-BD31-4B8C-83A1-F6EECF244321}">
                <p14:modId xmlns:p14="http://schemas.microsoft.com/office/powerpoint/2010/main" val="2121586225"/>
              </p:ext>
            </p:extLst>
          </p:nvPr>
        </p:nvGraphicFramePr>
        <p:xfrm>
          <a:off x="306043" y="1246637"/>
          <a:ext cx="11210667" cy="4743648"/>
        </p:xfrm>
        <a:graphic>
          <a:graphicData uri="http://schemas.openxmlformats.org/drawingml/2006/table">
            <a:tbl>
              <a:tblPr>
                <a:tableStyleId>{5940675A-B579-460E-94D1-54222C63F5DA}</a:tableStyleId>
              </a:tblPr>
              <a:tblGrid>
                <a:gridCol w="1962420">
                  <a:extLst>
                    <a:ext uri="{9D8B030D-6E8A-4147-A177-3AD203B41FA5}">
                      <a16:colId xmlns:a16="http://schemas.microsoft.com/office/drawing/2014/main" val="3625356598"/>
                    </a:ext>
                  </a:extLst>
                </a:gridCol>
                <a:gridCol w="4371587">
                  <a:extLst>
                    <a:ext uri="{9D8B030D-6E8A-4147-A177-3AD203B41FA5}">
                      <a16:colId xmlns:a16="http://schemas.microsoft.com/office/drawing/2014/main" val="2487550112"/>
                    </a:ext>
                  </a:extLst>
                </a:gridCol>
                <a:gridCol w="2087433">
                  <a:extLst>
                    <a:ext uri="{9D8B030D-6E8A-4147-A177-3AD203B41FA5}">
                      <a16:colId xmlns:a16="http://schemas.microsoft.com/office/drawing/2014/main" val="1776548836"/>
                    </a:ext>
                  </a:extLst>
                </a:gridCol>
                <a:gridCol w="1144417">
                  <a:extLst>
                    <a:ext uri="{9D8B030D-6E8A-4147-A177-3AD203B41FA5}">
                      <a16:colId xmlns:a16="http://schemas.microsoft.com/office/drawing/2014/main" val="3269660517"/>
                    </a:ext>
                  </a:extLst>
                </a:gridCol>
                <a:gridCol w="1074162">
                  <a:extLst>
                    <a:ext uri="{9D8B030D-6E8A-4147-A177-3AD203B41FA5}">
                      <a16:colId xmlns:a16="http://schemas.microsoft.com/office/drawing/2014/main" val="2584565029"/>
                    </a:ext>
                  </a:extLst>
                </a:gridCol>
                <a:gridCol w="570648">
                  <a:extLst>
                    <a:ext uri="{9D8B030D-6E8A-4147-A177-3AD203B41FA5}">
                      <a16:colId xmlns:a16="http://schemas.microsoft.com/office/drawing/2014/main" val="3447942642"/>
                    </a:ext>
                  </a:extLst>
                </a:gridCol>
              </a:tblGrid>
              <a:tr h="168331">
                <a:tc>
                  <a:txBody>
                    <a:bodyPr/>
                    <a:lstStyle/>
                    <a:p>
                      <a:pPr algn="l" fontAlgn="b">
                        <a:buNone/>
                      </a:pPr>
                      <a:r>
                        <a:rPr lang="en-GB" sz="1100" b="1" u="none" strike="noStrike">
                          <a:effectLst/>
                        </a:rPr>
                        <a:t>LSOA</a:t>
                      </a:r>
                      <a:endParaRPr lang="en-GB" sz="1100" b="1"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b="1" u="none" strike="noStrike">
                          <a:effectLst/>
                        </a:rPr>
                        <a:t>LSOA Local Name</a:t>
                      </a:r>
                      <a:endParaRPr lang="en-GB" sz="1100" b="1"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b="1" u="none" strike="noStrike">
                          <a:effectLst/>
                        </a:rPr>
                        <a:t>Ward</a:t>
                      </a:r>
                      <a:endParaRPr lang="en-GB" sz="1100" b="1"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b="1" u="none" strike="noStrike" err="1">
                          <a:effectLst/>
                        </a:rPr>
                        <a:t>IoD</a:t>
                      </a:r>
                      <a:r>
                        <a:rPr lang="en-GB" sz="1100" b="1" u="none" strike="noStrike">
                          <a:effectLst/>
                        </a:rPr>
                        <a:t> 2025 Decile</a:t>
                      </a:r>
                      <a:endParaRPr lang="en-GB" sz="1100" b="1"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b="1" u="none" strike="noStrike" err="1">
                          <a:effectLst/>
                        </a:rPr>
                        <a:t>IoD</a:t>
                      </a:r>
                      <a:r>
                        <a:rPr lang="en-GB" sz="1100" b="1" u="none" strike="noStrike">
                          <a:effectLst/>
                        </a:rPr>
                        <a:t> 2019 Decile</a:t>
                      </a:r>
                      <a:endParaRPr lang="en-GB" sz="1100" b="1"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b="1" u="none" strike="noStrike">
                          <a:effectLst/>
                        </a:rPr>
                        <a:t>Change</a:t>
                      </a:r>
                      <a:endParaRPr lang="en-GB" sz="1100" b="1"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3707863342"/>
                  </a:ext>
                </a:extLst>
              </a:tr>
              <a:tr h="168331">
                <a:tc>
                  <a:txBody>
                    <a:bodyPr/>
                    <a:lstStyle/>
                    <a:p>
                      <a:pPr algn="l" fontAlgn="b">
                        <a:buNone/>
                      </a:pPr>
                      <a:r>
                        <a:rPr lang="en-GB" sz="1100" u="none" strike="noStrike">
                          <a:effectLst/>
                        </a:rPr>
                        <a:t>South Cambridgeshire 013A</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Central </a:t>
                      </a:r>
                      <a:r>
                        <a:rPr lang="en-GB" sz="1100" u="none" strike="noStrike" err="1">
                          <a:effectLst/>
                        </a:rPr>
                        <a:t>Gamlingay</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err="1">
                          <a:effectLst/>
                        </a:rPr>
                        <a:t>Gamlingay</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10</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-8</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592009109"/>
                  </a:ext>
                </a:extLst>
              </a:tr>
              <a:tr h="168331">
                <a:tc>
                  <a:txBody>
                    <a:bodyPr/>
                    <a:lstStyle/>
                    <a:p>
                      <a:pPr algn="l" fontAlgn="b">
                        <a:buNone/>
                      </a:pPr>
                      <a:r>
                        <a:rPr lang="en-GB" sz="1100" u="none" strike="noStrike">
                          <a:effectLst/>
                        </a:rPr>
                        <a:t>South Cambridgeshire 002B</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Cottenham Centre</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Cottenham</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10</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-7</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691871390"/>
                  </a:ext>
                </a:extLst>
              </a:tr>
              <a:tr h="168331">
                <a:tc>
                  <a:txBody>
                    <a:bodyPr/>
                    <a:lstStyle/>
                    <a:p>
                      <a:pPr algn="l" fontAlgn="b">
                        <a:buNone/>
                      </a:pPr>
                      <a:r>
                        <a:rPr lang="en-GB" sz="1100" u="none" strike="noStrike">
                          <a:effectLst/>
                        </a:rPr>
                        <a:t>South Cambridgeshire 004D</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East Waterbeach</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Milton &amp; Waterbeach</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9</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-7</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595911517"/>
                  </a:ext>
                </a:extLst>
              </a:tr>
              <a:tr h="168331">
                <a:tc>
                  <a:txBody>
                    <a:bodyPr/>
                    <a:lstStyle/>
                    <a:p>
                      <a:pPr algn="l" fontAlgn="b">
                        <a:buNone/>
                      </a:pPr>
                      <a:r>
                        <a:rPr lang="en-GB" sz="1100" u="none" strike="noStrike">
                          <a:effectLst/>
                        </a:rPr>
                        <a:t>South Cambridgeshire 014B</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Harston</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Harston &amp; Comberton</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10</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-7</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99314373"/>
                  </a:ext>
                </a:extLst>
              </a:tr>
              <a:tr h="168331">
                <a:tc>
                  <a:txBody>
                    <a:bodyPr/>
                    <a:lstStyle/>
                    <a:p>
                      <a:pPr algn="l" fontAlgn="b">
                        <a:buNone/>
                      </a:pPr>
                      <a:r>
                        <a:rPr lang="en-GB" sz="1100" u="none" strike="noStrike">
                          <a:effectLst/>
                        </a:rPr>
                        <a:t>South Cambridgeshire 002C</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Lambs Lane </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Cottenham</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8</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112713084"/>
                  </a:ext>
                </a:extLst>
              </a:tr>
              <a:tr h="168331">
                <a:tc>
                  <a:txBody>
                    <a:bodyPr/>
                    <a:lstStyle/>
                    <a:p>
                      <a:pPr algn="l" fontAlgn="b">
                        <a:buNone/>
                      </a:pPr>
                      <a:r>
                        <a:rPr lang="en-GB" sz="1100" u="none" strike="noStrike">
                          <a:effectLst/>
                        </a:rPr>
                        <a:t>South Cambridgeshire 004B</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err="1">
                          <a:effectLst/>
                        </a:rPr>
                        <a:t>Waterbeach</a:t>
                      </a:r>
                      <a:r>
                        <a:rPr lang="en-GB" sz="1100" u="none" strike="noStrike">
                          <a:effectLst/>
                        </a:rPr>
                        <a:t> High Street</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Milton &amp; Waterbeach</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8</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188512033"/>
                  </a:ext>
                </a:extLst>
              </a:tr>
              <a:tr h="168331">
                <a:tc>
                  <a:txBody>
                    <a:bodyPr/>
                    <a:lstStyle/>
                    <a:p>
                      <a:pPr algn="l" fontAlgn="b">
                        <a:buNone/>
                      </a:pPr>
                      <a:r>
                        <a:rPr lang="en-GB" sz="1100" u="none" strike="noStrike">
                          <a:effectLst/>
                        </a:rPr>
                        <a:t>South Cambridgeshire 017B</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North Duxford</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Duxford</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9</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806168996"/>
                  </a:ext>
                </a:extLst>
              </a:tr>
              <a:tr h="168331">
                <a:tc>
                  <a:txBody>
                    <a:bodyPr/>
                    <a:lstStyle/>
                    <a:p>
                      <a:pPr algn="l" fontAlgn="b">
                        <a:buNone/>
                      </a:pPr>
                      <a:r>
                        <a:rPr lang="en-GB" sz="1100" u="none" strike="noStrike">
                          <a:effectLst/>
                        </a:rPr>
                        <a:t>South Cambridgeshire 003A</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Oakington</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Longstanton</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7</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-5</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1478293446"/>
                  </a:ext>
                </a:extLst>
              </a:tr>
              <a:tr h="168331">
                <a:tc>
                  <a:txBody>
                    <a:bodyPr/>
                    <a:lstStyle/>
                    <a:p>
                      <a:pPr algn="l" fontAlgn="b">
                        <a:buNone/>
                      </a:pPr>
                      <a:r>
                        <a:rPr lang="en-GB" sz="1100" u="none" strike="noStrike">
                          <a:effectLst/>
                        </a:rPr>
                        <a:t>South Cambridgeshire 010B</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err="1">
                          <a:effectLst/>
                        </a:rPr>
                        <a:t>Comberton</a:t>
                      </a:r>
                      <a:r>
                        <a:rPr lang="en-GB" sz="1100" u="none" strike="noStrike">
                          <a:effectLst/>
                        </a:rPr>
                        <a:t> Village</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Harston &amp; Comberton</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8</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-5</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3863653631"/>
                  </a:ext>
                </a:extLst>
              </a:tr>
              <a:tr h="168331">
                <a:tc>
                  <a:txBody>
                    <a:bodyPr/>
                    <a:lstStyle/>
                    <a:p>
                      <a:pPr algn="l" fontAlgn="b">
                        <a:buNone/>
                      </a:pPr>
                      <a:r>
                        <a:rPr lang="en-GB" sz="1100" u="none" strike="noStrike">
                          <a:effectLst/>
                        </a:rPr>
                        <a:t>South Cambridgeshire 014D</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err="1">
                          <a:effectLst/>
                        </a:rPr>
                        <a:t>Haslingfield</a:t>
                      </a:r>
                      <a:r>
                        <a:rPr lang="en-GB" sz="1100" u="none" strike="noStrike">
                          <a:effectLst/>
                        </a:rPr>
                        <a:t> and South West Trumpington</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Harston &amp; Comberton</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9</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-5</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2260292248"/>
                  </a:ext>
                </a:extLst>
              </a:tr>
              <a:tr h="168331">
                <a:tc>
                  <a:txBody>
                    <a:bodyPr/>
                    <a:lstStyle/>
                    <a:p>
                      <a:pPr algn="l" fontAlgn="b">
                        <a:buNone/>
                      </a:pPr>
                      <a:r>
                        <a:rPr lang="en-GB" sz="1100" u="none" strike="noStrike">
                          <a:effectLst/>
                        </a:rPr>
                        <a:t>South Cambridgeshire 016F</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East Linton to Bartlow</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Linton</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9</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-5</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1892552188"/>
                  </a:ext>
                </a:extLst>
              </a:tr>
              <a:tr h="168331">
                <a:tc>
                  <a:txBody>
                    <a:bodyPr/>
                    <a:lstStyle/>
                    <a:p>
                      <a:pPr algn="l" fontAlgn="b">
                        <a:buNone/>
                      </a:pPr>
                      <a:r>
                        <a:rPr lang="en-GB" sz="1100" u="none" strike="noStrike">
                          <a:effectLst/>
                        </a:rPr>
                        <a:t>South Cambridgeshire 020G</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err="1">
                          <a:effectLst/>
                        </a:rPr>
                        <a:t>Greenhaze</a:t>
                      </a:r>
                      <a:r>
                        <a:rPr lang="en-GB" sz="1100" u="none" strike="noStrike">
                          <a:effectLst/>
                        </a:rPr>
                        <a:t> Lane</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Cambourne</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9</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-5</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2091024622"/>
                  </a:ext>
                </a:extLst>
              </a:tr>
              <a:tr h="168331">
                <a:tc>
                  <a:txBody>
                    <a:bodyPr/>
                    <a:lstStyle/>
                    <a:p>
                      <a:pPr algn="l" fontAlgn="b">
                        <a:buNone/>
                      </a:pPr>
                      <a:r>
                        <a:rPr lang="en-GB" sz="1100" u="none" strike="noStrike">
                          <a:effectLst/>
                        </a:rPr>
                        <a:t>South Cambridgeshire 021A</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Ermine Street North </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Caxton &amp; Papworth</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8</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-5</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2432210466"/>
                  </a:ext>
                </a:extLst>
              </a:tr>
              <a:tr h="168331">
                <a:tc>
                  <a:txBody>
                    <a:bodyPr/>
                    <a:lstStyle/>
                    <a:p>
                      <a:pPr algn="l" fontAlgn="b">
                        <a:buNone/>
                      </a:pPr>
                      <a:r>
                        <a:rPr lang="en-GB" sz="1100" u="none" strike="noStrike">
                          <a:effectLst/>
                        </a:rPr>
                        <a:t>South Cambridgeshire 001A</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North Willingham</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Over &amp; Willingham</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3567535563"/>
                  </a:ext>
                </a:extLst>
              </a:tr>
              <a:tr h="168331">
                <a:tc>
                  <a:txBody>
                    <a:bodyPr/>
                    <a:lstStyle/>
                    <a:p>
                      <a:pPr algn="l" fontAlgn="b">
                        <a:buNone/>
                      </a:pPr>
                      <a:r>
                        <a:rPr lang="en-GB" sz="1100" u="none" strike="noStrike">
                          <a:effectLst/>
                        </a:rPr>
                        <a:t>South Cambridgeshire 001D</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South Willingham</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Over &amp; Willingham</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7</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893495250"/>
                  </a:ext>
                </a:extLst>
              </a:tr>
              <a:tr h="168331">
                <a:tc>
                  <a:txBody>
                    <a:bodyPr/>
                    <a:lstStyle/>
                    <a:p>
                      <a:pPr algn="l" fontAlgn="b">
                        <a:buNone/>
                      </a:pPr>
                      <a:r>
                        <a:rPr lang="en-GB" sz="1100" u="none" strike="noStrike">
                          <a:effectLst/>
                        </a:rPr>
                        <a:t>South Cambridgeshire 003C</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Outer Swavesey and Buckingway Business Park</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err="1">
                          <a:effectLst/>
                        </a:rPr>
                        <a:t>Swavesey</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7</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2997044083"/>
                  </a:ext>
                </a:extLst>
              </a:tr>
              <a:tr h="168331">
                <a:tc>
                  <a:txBody>
                    <a:bodyPr/>
                    <a:lstStyle/>
                    <a:p>
                      <a:pPr algn="l" fontAlgn="b">
                        <a:buNone/>
                      </a:pPr>
                      <a:r>
                        <a:rPr lang="en-GB" sz="1100" u="none" strike="noStrike">
                          <a:effectLst/>
                        </a:rPr>
                        <a:t>South Cambridgeshire 003D</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Central Swavesey</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err="1">
                          <a:effectLst/>
                        </a:rPr>
                        <a:t>Swavesey</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8</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3445327397"/>
                  </a:ext>
                </a:extLst>
              </a:tr>
              <a:tr h="168331">
                <a:tc>
                  <a:txBody>
                    <a:bodyPr/>
                    <a:lstStyle/>
                    <a:p>
                      <a:pPr algn="l" fontAlgn="b">
                        <a:buNone/>
                      </a:pPr>
                      <a:r>
                        <a:rPr lang="en-GB" sz="1100" u="none" strike="noStrike">
                          <a:effectLst/>
                        </a:rPr>
                        <a:t>South Cambridgeshire 011A</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Shelford Road </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Fen Ditton &amp; </a:t>
                      </a:r>
                      <a:r>
                        <a:rPr lang="en-GB" sz="1100" u="none" strike="noStrike" err="1">
                          <a:effectLst/>
                        </a:rPr>
                        <a:t>Fulbourn</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8</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298885649"/>
                  </a:ext>
                </a:extLst>
              </a:tr>
              <a:tr h="168331">
                <a:tc>
                  <a:txBody>
                    <a:bodyPr/>
                    <a:lstStyle/>
                    <a:p>
                      <a:pPr algn="l" fontAlgn="b">
                        <a:buNone/>
                      </a:pPr>
                      <a:r>
                        <a:rPr lang="en-GB" sz="1100" u="none" strike="noStrike">
                          <a:effectLst/>
                        </a:rPr>
                        <a:t>South Cambridgeshire 011C</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Fulbourn Fen</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Fen Ditton &amp; </a:t>
                      </a:r>
                      <a:r>
                        <a:rPr lang="en-GB" sz="1100" u="none" strike="noStrike" err="1">
                          <a:effectLst/>
                        </a:rPr>
                        <a:t>Fulbourn</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5</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9</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1205428782"/>
                  </a:ext>
                </a:extLst>
              </a:tr>
              <a:tr h="168331">
                <a:tc>
                  <a:txBody>
                    <a:bodyPr/>
                    <a:lstStyle/>
                    <a:p>
                      <a:pPr algn="l" fontAlgn="b">
                        <a:buNone/>
                      </a:pPr>
                      <a:r>
                        <a:rPr lang="en-GB" sz="1100" u="none" strike="noStrike">
                          <a:effectLst/>
                        </a:rPr>
                        <a:t>South Cambridgeshire 019B</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East Bassingbourn and Kneesworth</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Bassingbourn</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3309746947"/>
                  </a:ext>
                </a:extLst>
              </a:tr>
              <a:tr h="168331">
                <a:tc>
                  <a:txBody>
                    <a:bodyPr/>
                    <a:lstStyle/>
                    <a:p>
                      <a:pPr algn="l" fontAlgn="b">
                        <a:buNone/>
                      </a:pPr>
                      <a:r>
                        <a:rPr lang="en-GB" sz="1100" u="none" strike="noStrike">
                          <a:effectLst/>
                        </a:rPr>
                        <a:t>South Cambridgeshire 020A</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Back Lane</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Cambourne</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5</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9</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3246285381"/>
                  </a:ext>
                </a:extLst>
              </a:tr>
              <a:tr h="168331">
                <a:tc>
                  <a:txBody>
                    <a:bodyPr/>
                    <a:lstStyle/>
                    <a:p>
                      <a:pPr algn="l" fontAlgn="b">
                        <a:buNone/>
                      </a:pPr>
                      <a:r>
                        <a:rPr lang="en-GB" sz="1100" u="none" strike="noStrike">
                          <a:effectLst/>
                        </a:rPr>
                        <a:t>South Cambridgeshire 020F</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South East Great Cambourne and North West Upper Cambourne</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Cambourne</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5</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9</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1639058231"/>
                  </a:ext>
                </a:extLst>
              </a:tr>
              <a:tr h="168331">
                <a:tc>
                  <a:txBody>
                    <a:bodyPr/>
                    <a:lstStyle/>
                    <a:p>
                      <a:pPr algn="l" fontAlgn="b">
                        <a:buNone/>
                      </a:pPr>
                      <a:r>
                        <a:rPr lang="en-GB" sz="1100" u="none" strike="noStrike">
                          <a:effectLst/>
                        </a:rPr>
                        <a:t>South Cambridgeshire 001B</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West Over</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Over &amp; Willingham</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7</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1914034791"/>
                  </a:ext>
                </a:extLst>
              </a:tr>
              <a:tr h="168331">
                <a:tc>
                  <a:txBody>
                    <a:bodyPr/>
                    <a:lstStyle/>
                    <a:p>
                      <a:pPr algn="l" fontAlgn="b">
                        <a:buNone/>
                      </a:pPr>
                      <a:r>
                        <a:rPr lang="en-GB" sz="1100" u="none" strike="noStrike">
                          <a:effectLst/>
                        </a:rPr>
                        <a:t>South Cambridgeshire 002D</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Cottenham Village College</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Cottenham</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5</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3354232063"/>
                  </a:ext>
                </a:extLst>
              </a:tr>
              <a:tr h="168331">
                <a:tc>
                  <a:txBody>
                    <a:bodyPr/>
                    <a:lstStyle/>
                    <a:p>
                      <a:pPr algn="l" fontAlgn="b">
                        <a:buNone/>
                      </a:pPr>
                      <a:r>
                        <a:rPr lang="en-GB" sz="1100" u="none" strike="noStrike">
                          <a:effectLst/>
                        </a:rPr>
                        <a:t>South Cambridgeshire 003G</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South Longstanton</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Longstanton</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879615412"/>
                  </a:ext>
                </a:extLst>
              </a:tr>
              <a:tr h="168331">
                <a:tc>
                  <a:txBody>
                    <a:bodyPr/>
                    <a:lstStyle/>
                    <a:p>
                      <a:pPr algn="l" fontAlgn="b">
                        <a:buNone/>
                      </a:pPr>
                      <a:r>
                        <a:rPr lang="en-GB" sz="1100" u="none" strike="noStrike">
                          <a:effectLst/>
                        </a:rPr>
                        <a:t>South Cambridgeshire 003H</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Longstanton St Michael's </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Longstanton</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1594960868"/>
                  </a:ext>
                </a:extLst>
              </a:tr>
              <a:tr h="168331">
                <a:tc>
                  <a:txBody>
                    <a:bodyPr/>
                    <a:lstStyle/>
                    <a:p>
                      <a:pPr algn="l" fontAlgn="b">
                        <a:buNone/>
                      </a:pPr>
                      <a:r>
                        <a:rPr lang="en-GB" sz="1100" u="none" strike="noStrike">
                          <a:effectLst/>
                        </a:rPr>
                        <a:t>South Cambridgeshire 013B</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North East Gamlingay</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u="none" strike="noStrike">
                          <a:effectLst/>
                        </a:rPr>
                        <a:t>Gamlingay</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1</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1161023104"/>
                  </a:ext>
                </a:extLst>
              </a:tr>
            </a:tbl>
          </a:graphicData>
        </a:graphic>
      </p:graphicFrame>
    </p:spTree>
    <p:extLst>
      <p:ext uri="{BB962C8B-B14F-4D97-AF65-F5344CB8AC3E}">
        <p14:creationId xmlns:p14="http://schemas.microsoft.com/office/powerpoint/2010/main" val="4247333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81BEB-0708-8B60-5C7D-2C3B36ADE7D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62DF512-E085-8EBA-8605-BA52454591BD}"/>
              </a:ext>
            </a:extLst>
          </p:cNvPr>
          <p:cNvSpPr txBox="1"/>
          <p:nvPr/>
        </p:nvSpPr>
        <p:spPr bwMode="auto">
          <a:xfrm>
            <a:off x="164153" y="0"/>
            <a:ext cx="10515600" cy="803910"/>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E (continued)</a:t>
            </a:r>
          </a:p>
        </p:txBody>
      </p:sp>
      <p:sp>
        <p:nvSpPr>
          <p:cNvPr id="2" name="TextBox 1">
            <a:extLst>
              <a:ext uri="{FF2B5EF4-FFF2-40B4-BE49-F238E27FC236}">
                <a16:creationId xmlns:a16="http://schemas.microsoft.com/office/drawing/2014/main" id="{1AFCF98D-2F36-BB04-A0F2-63071E940543}"/>
              </a:ext>
            </a:extLst>
          </p:cNvPr>
          <p:cNvSpPr txBox="1"/>
          <p:nvPr/>
        </p:nvSpPr>
        <p:spPr>
          <a:xfrm>
            <a:off x="252643" y="803910"/>
            <a:ext cx="9779945" cy="523220"/>
          </a:xfrm>
          <a:prstGeom prst="rect">
            <a:avLst/>
          </a:prstGeom>
          <a:noFill/>
        </p:spPr>
        <p:txBody>
          <a:bodyPr wrap="square">
            <a:spAutoFit/>
          </a:bodyPr>
          <a:lstStyle/>
          <a:p>
            <a:r>
              <a:rPr lang="en-GB" sz="1400" i="1"/>
              <a:t>Table 12: LSOAs moved by two or more deciles (more deprived) in Barriers to housing services domain between IMD 2019 and IMD 2025</a:t>
            </a:r>
          </a:p>
        </p:txBody>
      </p:sp>
      <p:graphicFrame>
        <p:nvGraphicFramePr>
          <p:cNvPr id="6" name="Table 5">
            <a:extLst>
              <a:ext uri="{FF2B5EF4-FFF2-40B4-BE49-F238E27FC236}">
                <a16:creationId xmlns:a16="http://schemas.microsoft.com/office/drawing/2014/main" id="{B8C200B5-CF06-9FE4-A099-ED1224F169FF}"/>
              </a:ext>
            </a:extLst>
          </p:cNvPr>
          <p:cNvGraphicFramePr>
            <a:graphicFrameLocks noGrp="1"/>
          </p:cNvGraphicFramePr>
          <p:nvPr>
            <p:extLst>
              <p:ext uri="{D42A27DB-BD31-4B8C-83A1-F6EECF244321}">
                <p14:modId xmlns:p14="http://schemas.microsoft.com/office/powerpoint/2010/main" val="119546917"/>
              </p:ext>
            </p:extLst>
          </p:nvPr>
        </p:nvGraphicFramePr>
        <p:xfrm>
          <a:off x="327347" y="1410015"/>
          <a:ext cx="11146219" cy="4676903"/>
        </p:xfrm>
        <a:graphic>
          <a:graphicData uri="http://schemas.openxmlformats.org/drawingml/2006/table">
            <a:tbl>
              <a:tblPr>
                <a:tableStyleId>{5940675A-B579-460E-94D1-54222C63F5DA}</a:tableStyleId>
              </a:tblPr>
              <a:tblGrid>
                <a:gridCol w="2219208">
                  <a:extLst>
                    <a:ext uri="{9D8B030D-6E8A-4147-A177-3AD203B41FA5}">
                      <a16:colId xmlns:a16="http://schemas.microsoft.com/office/drawing/2014/main" val="2282042202"/>
                    </a:ext>
                  </a:extLst>
                </a:gridCol>
                <a:gridCol w="3706762">
                  <a:extLst>
                    <a:ext uri="{9D8B030D-6E8A-4147-A177-3AD203B41FA5}">
                      <a16:colId xmlns:a16="http://schemas.microsoft.com/office/drawing/2014/main" val="3574918258"/>
                    </a:ext>
                  </a:extLst>
                </a:gridCol>
                <a:gridCol w="1504335">
                  <a:extLst>
                    <a:ext uri="{9D8B030D-6E8A-4147-A177-3AD203B41FA5}">
                      <a16:colId xmlns:a16="http://schemas.microsoft.com/office/drawing/2014/main" val="4269244987"/>
                    </a:ext>
                  </a:extLst>
                </a:gridCol>
                <a:gridCol w="1278194">
                  <a:extLst>
                    <a:ext uri="{9D8B030D-6E8A-4147-A177-3AD203B41FA5}">
                      <a16:colId xmlns:a16="http://schemas.microsoft.com/office/drawing/2014/main" val="2259960794"/>
                    </a:ext>
                  </a:extLst>
                </a:gridCol>
                <a:gridCol w="1494503">
                  <a:extLst>
                    <a:ext uri="{9D8B030D-6E8A-4147-A177-3AD203B41FA5}">
                      <a16:colId xmlns:a16="http://schemas.microsoft.com/office/drawing/2014/main" val="2854107087"/>
                    </a:ext>
                  </a:extLst>
                </a:gridCol>
                <a:gridCol w="943217">
                  <a:extLst>
                    <a:ext uri="{9D8B030D-6E8A-4147-A177-3AD203B41FA5}">
                      <a16:colId xmlns:a16="http://schemas.microsoft.com/office/drawing/2014/main" val="2057636262"/>
                    </a:ext>
                  </a:extLst>
                </a:gridCol>
              </a:tblGrid>
              <a:tr h="245800">
                <a:tc>
                  <a:txBody>
                    <a:bodyPr/>
                    <a:lstStyle/>
                    <a:p>
                      <a:pPr algn="l" fontAlgn="b">
                        <a:buNone/>
                      </a:pPr>
                      <a:r>
                        <a:rPr lang="en-GB" sz="1100" b="1" u="none" strike="noStrike">
                          <a:effectLst/>
                        </a:rPr>
                        <a:t>LSOA</a:t>
                      </a:r>
                      <a:endParaRPr lang="en-GB" sz="1100" b="1"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b="1" u="none" strike="noStrike">
                          <a:effectLst/>
                        </a:rPr>
                        <a:t>LSOA Local Name</a:t>
                      </a:r>
                      <a:endParaRPr lang="en-GB" sz="1100" b="1"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b="1" u="none" strike="noStrike">
                          <a:effectLst/>
                        </a:rPr>
                        <a:t>Ward</a:t>
                      </a:r>
                      <a:endParaRPr lang="en-GB" sz="1100" b="1"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b="1" u="none" strike="noStrike" err="1">
                          <a:effectLst/>
                        </a:rPr>
                        <a:t>IoD</a:t>
                      </a:r>
                      <a:r>
                        <a:rPr lang="en-GB" sz="1100" b="1" u="none" strike="noStrike">
                          <a:effectLst/>
                        </a:rPr>
                        <a:t> 2025 Decile</a:t>
                      </a:r>
                      <a:endParaRPr lang="en-GB" sz="1100" b="1"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b="1" u="none" strike="noStrike" err="1">
                          <a:effectLst/>
                        </a:rPr>
                        <a:t>IoD</a:t>
                      </a:r>
                      <a:r>
                        <a:rPr lang="en-GB" sz="1100" b="1" u="none" strike="noStrike">
                          <a:effectLst/>
                        </a:rPr>
                        <a:t> 2019 Decile</a:t>
                      </a:r>
                      <a:endParaRPr lang="en-GB" sz="1100" b="1" i="0" u="none" strike="noStrike">
                        <a:solidFill>
                          <a:srgbClr val="000000"/>
                        </a:solidFill>
                        <a:effectLst/>
                        <a:latin typeface="Aptos Narrow" panose="020B0004020202020204" pitchFamily="34" charset="0"/>
                      </a:endParaRPr>
                    </a:p>
                  </a:txBody>
                  <a:tcPr marL="1776" marR="1776" marT="1776" marB="0" anchor="b">
                    <a:solidFill>
                      <a:schemeClr val="bg1"/>
                    </a:solidFill>
                  </a:tcPr>
                </a:tc>
                <a:tc>
                  <a:txBody>
                    <a:bodyPr/>
                    <a:lstStyle/>
                    <a:p>
                      <a:pPr algn="l" fontAlgn="b">
                        <a:buNone/>
                      </a:pPr>
                      <a:r>
                        <a:rPr lang="en-GB" sz="1100" b="1" u="none" strike="noStrike">
                          <a:effectLst/>
                        </a:rPr>
                        <a:t>Change</a:t>
                      </a:r>
                      <a:endParaRPr lang="en-GB" sz="1100" b="1" i="0" u="none" strike="noStrike">
                        <a:solidFill>
                          <a:srgbClr val="000000"/>
                        </a:solidFill>
                        <a:effectLst/>
                        <a:latin typeface="Aptos Narrow" panose="020B0004020202020204" pitchFamily="34" charset="0"/>
                      </a:endParaRPr>
                    </a:p>
                  </a:txBody>
                  <a:tcPr marL="1776" marR="1776" marT="1776" marB="0" anchor="b">
                    <a:solidFill>
                      <a:schemeClr val="bg1"/>
                    </a:solidFill>
                  </a:tcPr>
                </a:tc>
                <a:extLst>
                  <a:ext uri="{0D108BD9-81ED-4DB2-BD59-A6C34878D82A}">
                    <a16:rowId xmlns:a16="http://schemas.microsoft.com/office/drawing/2014/main" val="4258933663"/>
                  </a:ext>
                </a:extLst>
              </a:tr>
              <a:tr h="245800">
                <a:tc>
                  <a:txBody>
                    <a:bodyPr/>
                    <a:lstStyle/>
                    <a:p>
                      <a:pPr algn="l" fontAlgn="b">
                        <a:buNone/>
                      </a:pPr>
                      <a:r>
                        <a:rPr lang="en-GB" sz="1100" u="none" strike="noStrike">
                          <a:effectLst/>
                        </a:rPr>
                        <a:t>South Cambridgeshire 013D</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Wimpole, Orwell and Barrington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Barrington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1</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3423844120"/>
                  </a:ext>
                </a:extLst>
              </a:tr>
              <a:tr h="245800">
                <a:tc>
                  <a:txBody>
                    <a:bodyPr/>
                    <a:lstStyle/>
                    <a:p>
                      <a:pPr algn="l" fontAlgn="b">
                        <a:buNone/>
                      </a:pPr>
                      <a:r>
                        <a:rPr lang="en-GB" sz="1100" u="none" strike="noStrike">
                          <a:effectLst/>
                        </a:rPr>
                        <a:t>South Cambridgeshire 014A</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Foxton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Foxton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1522868576"/>
                  </a:ext>
                </a:extLst>
              </a:tr>
              <a:tr h="245800">
                <a:tc>
                  <a:txBody>
                    <a:bodyPr/>
                    <a:lstStyle/>
                    <a:p>
                      <a:pPr algn="l" fontAlgn="b">
                        <a:buNone/>
                      </a:pPr>
                      <a:r>
                        <a:rPr lang="en-GB" sz="1100" u="none" strike="noStrike">
                          <a:effectLst/>
                        </a:rPr>
                        <a:t>South Cambridgeshire 017C</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The Abingtons</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Linton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212336174"/>
                  </a:ext>
                </a:extLst>
              </a:tr>
              <a:tr h="245800">
                <a:tc>
                  <a:txBody>
                    <a:bodyPr/>
                    <a:lstStyle/>
                    <a:p>
                      <a:pPr algn="l" fontAlgn="b">
                        <a:buNone/>
                      </a:pPr>
                      <a:r>
                        <a:rPr lang="en-GB" sz="1100" u="none" strike="noStrike">
                          <a:effectLst/>
                        </a:rPr>
                        <a:t>South Cambridgeshire 018B</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Melbourn High Street</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Melbourn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9</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752504756"/>
                  </a:ext>
                </a:extLst>
              </a:tr>
              <a:tr h="245800">
                <a:tc>
                  <a:txBody>
                    <a:bodyPr/>
                    <a:lstStyle/>
                    <a:p>
                      <a:pPr algn="l" fontAlgn="b">
                        <a:buNone/>
                      </a:pPr>
                      <a:r>
                        <a:rPr lang="en-GB" sz="1100" u="none" strike="noStrike">
                          <a:effectLst/>
                        </a:rPr>
                        <a:t>South Cambridgeshire 018D</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Melbourn Industrial Park and Cemetery</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Melbourn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5</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8</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659039042"/>
                  </a:ext>
                </a:extLst>
              </a:tr>
              <a:tr h="245800">
                <a:tc>
                  <a:txBody>
                    <a:bodyPr/>
                    <a:lstStyle/>
                    <a:p>
                      <a:pPr algn="l" fontAlgn="b">
                        <a:buNone/>
                      </a:pPr>
                      <a:r>
                        <a:rPr lang="en-GB" sz="1100" u="none" strike="noStrike">
                          <a:effectLst/>
                        </a:rPr>
                        <a:t>South Cambridgeshire 018F</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Meldreth</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Melbourn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1228789515"/>
                  </a:ext>
                </a:extLst>
              </a:tr>
              <a:tr h="245800">
                <a:tc>
                  <a:txBody>
                    <a:bodyPr/>
                    <a:lstStyle/>
                    <a:p>
                      <a:pPr algn="l" fontAlgn="b">
                        <a:buNone/>
                      </a:pPr>
                      <a:r>
                        <a:rPr lang="en-GB" sz="1100" u="none" strike="noStrike">
                          <a:effectLst/>
                        </a:rPr>
                        <a:t>South Cambridgeshire 020B</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Monkfield</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Cambourne</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9</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1885271674"/>
                  </a:ext>
                </a:extLst>
              </a:tr>
              <a:tr h="245800">
                <a:tc>
                  <a:txBody>
                    <a:bodyPr/>
                    <a:lstStyle/>
                    <a:p>
                      <a:pPr algn="l" fontAlgn="b">
                        <a:buNone/>
                      </a:pPr>
                      <a:r>
                        <a:rPr lang="en-GB" sz="1100" u="none" strike="noStrike">
                          <a:effectLst/>
                        </a:rPr>
                        <a:t>South Cambridgeshire 001C</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East Over and Cuckoo Fen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Over &amp; Willingham</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3174153126"/>
                  </a:ext>
                </a:extLst>
              </a:tr>
              <a:tr h="245800">
                <a:tc>
                  <a:txBody>
                    <a:bodyPr/>
                    <a:lstStyle/>
                    <a:p>
                      <a:pPr algn="l" fontAlgn="b">
                        <a:buNone/>
                      </a:pPr>
                      <a:r>
                        <a:rPr lang="en-GB" sz="1100" u="none" strike="noStrike">
                          <a:effectLst/>
                        </a:rPr>
                        <a:t>South Cambridgeshire 003E</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err="1">
                          <a:effectLst/>
                        </a:rPr>
                        <a:t>Northstowe</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Longstanton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677685345"/>
                  </a:ext>
                </a:extLst>
              </a:tr>
              <a:tr h="245800">
                <a:tc>
                  <a:txBody>
                    <a:bodyPr/>
                    <a:lstStyle/>
                    <a:p>
                      <a:pPr algn="l" fontAlgn="b">
                        <a:buNone/>
                      </a:pPr>
                      <a:r>
                        <a:rPr lang="en-GB" sz="1100" u="none" strike="noStrike">
                          <a:effectLst/>
                        </a:rPr>
                        <a:t>South Cambridgeshire 003F</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North Longstanton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Longstanton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2778387173"/>
                  </a:ext>
                </a:extLst>
              </a:tr>
              <a:tr h="245800">
                <a:tc>
                  <a:txBody>
                    <a:bodyPr/>
                    <a:lstStyle/>
                    <a:p>
                      <a:pPr algn="l" fontAlgn="b">
                        <a:buNone/>
                      </a:pPr>
                      <a:r>
                        <a:rPr lang="en-GB" sz="1100" u="none" strike="noStrike">
                          <a:effectLst/>
                        </a:rPr>
                        <a:t>South Cambridgeshire 007A</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North Milton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Milton &amp; Waterbeach</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8</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3571562919"/>
                  </a:ext>
                </a:extLst>
              </a:tr>
              <a:tr h="245800">
                <a:tc>
                  <a:txBody>
                    <a:bodyPr/>
                    <a:lstStyle/>
                    <a:p>
                      <a:pPr algn="l" fontAlgn="b">
                        <a:buNone/>
                      </a:pPr>
                      <a:r>
                        <a:rPr lang="en-GB" sz="1100" u="none" strike="noStrike">
                          <a:effectLst/>
                        </a:rPr>
                        <a:t>South Cambridgeshire 011F</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Great Wilbraham and Little Wilbraham</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Fen Ditton &amp; Fulbourn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1</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2101885670"/>
                  </a:ext>
                </a:extLst>
              </a:tr>
              <a:tr h="245800">
                <a:tc>
                  <a:txBody>
                    <a:bodyPr/>
                    <a:lstStyle/>
                    <a:p>
                      <a:pPr algn="l" fontAlgn="b">
                        <a:buNone/>
                      </a:pPr>
                      <a:r>
                        <a:rPr lang="en-GB" sz="1100" u="none" strike="noStrike">
                          <a:effectLst/>
                        </a:rPr>
                        <a:t>South Cambridgeshire 012B</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Southern Great Shelford</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Shelford</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8</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10</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3645168666"/>
                  </a:ext>
                </a:extLst>
              </a:tr>
              <a:tr h="252503">
                <a:tc>
                  <a:txBody>
                    <a:bodyPr/>
                    <a:lstStyle/>
                    <a:p>
                      <a:pPr algn="l" fontAlgn="b">
                        <a:buNone/>
                      </a:pPr>
                      <a:r>
                        <a:rPr lang="en-GB" sz="1100" u="none" strike="noStrike">
                          <a:effectLst/>
                        </a:rPr>
                        <a:t>South Cambridgeshire 015B</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Sawston Village College, Hillside and Sawston Cemetry</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Sawston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8</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4282886121"/>
                  </a:ext>
                </a:extLst>
              </a:tr>
              <a:tr h="245800">
                <a:tc>
                  <a:txBody>
                    <a:bodyPr/>
                    <a:lstStyle/>
                    <a:p>
                      <a:pPr algn="l" fontAlgn="b">
                        <a:buNone/>
                      </a:pPr>
                      <a:r>
                        <a:rPr lang="en-GB" sz="1100" u="none" strike="noStrike">
                          <a:effectLst/>
                        </a:rPr>
                        <a:t>South Cambridgeshire 015D</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Park Road to Springfield Road </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Sawston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5</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7</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1968365082"/>
                  </a:ext>
                </a:extLst>
              </a:tr>
              <a:tr h="245800">
                <a:tc>
                  <a:txBody>
                    <a:bodyPr/>
                    <a:lstStyle/>
                    <a:p>
                      <a:pPr algn="l" fontAlgn="b">
                        <a:buNone/>
                      </a:pPr>
                      <a:r>
                        <a:rPr lang="en-GB" sz="1100" u="none" strike="noStrike">
                          <a:effectLst/>
                        </a:rPr>
                        <a:t>South Cambridgeshire 016D</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West Linton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Linton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5</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1893639904"/>
                  </a:ext>
                </a:extLst>
              </a:tr>
              <a:tr h="245800">
                <a:tc>
                  <a:txBody>
                    <a:bodyPr/>
                    <a:lstStyle/>
                    <a:p>
                      <a:pPr algn="l" fontAlgn="b">
                        <a:buNone/>
                      </a:pPr>
                      <a:r>
                        <a:rPr lang="en-GB" sz="1100" u="none" strike="noStrike">
                          <a:effectLst/>
                        </a:rPr>
                        <a:t>South Cambridgeshire 017F</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Whittlesford Village</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Whittlesford</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5</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2919737652"/>
                  </a:ext>
                </a:extLst>
              </a:tr>
              <a:tr h="245800">
                <a:tc>
                  <a:txBody>
                    <a:bodyPr/>
                    <a:lstStyle/>
                    <a:p>
                      <a:pPr algn="l" fontAlgn="b">
                        <a:buNone/>
                      </a:pPr>
                      <a:r>
                        <a:rPr lang="en-GB" sz="1100" u="none" strike="noStrike">
                          <a:effectLst/>
                        </a:rPr>
                        <a:t>South Cambridgeshire 019C</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Litlington and West Bassignbourn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l" fontAlgn="b">
                        <a:buNone/>
                      </a:pPr>
                      <a:r>
                        <a:rPr lang="en-GB" sz="1100" u="none" strike="noStrike">
                          <a:effectLst/>
                        </a:rPr>
                        <a:t>Bassingbourn</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tc>
                  <a:txBody>
                    <a:bodyPr/>
                    <a:lstStyle/>
                    <a:p>
                      <a:pPr algn="r" fontAlgn="b">
                        <a:buNone/>
                      </a:pPr>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4493" marR="4493" marT="4493" marB="0" anchor="b">
                    <a:solidFill>
                      <a:schemeClr val="bg1"/>
                    </a:solidFill>
                  </a:tcPr>
                </a:tc>
                <a:extLst>
                  <a:ext uri="{0D108BD9-81ED-4DB2-BD59-A6C34878D82A}">
                    <a16:rowId xmlns:a16="http://schemas.microsoft.com/office/drawing/2014/main" val="1104021639"/>
                  </a:ext>
                </a:extLst>
              </a:tr>
            </a:tbl>
          </a:graphicData>
        </a:graphic>
      </p:graphicFrame>
    </p:spTree>
    <p:extLst>
      <p:ext uri="{BB962C8B-B14F-4D97-AF65-F5344CB8AC3E}">
        <p14:creationId xmlns:p14="http://schemas.microsoft.com/office/powerpoint/2010/main" val="3385264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CDF92-B5E9-0ECA-EBC7-55764CAB47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9BA524A-2C2A-EB78-667C-0DD99FE7C44F}"/>
              </a:ext>
            </a:extLst>
          </p:cNvPr>
          <p:cNvSpPr txBox="1"/>
          <p:nvPr/>
        </p:nvSpPr>
        <p:spPr bwMode="auto">
          <a:xfrm>
            <a:off x="164153" y="0"/>
            <a:ext cx="10515600" cy="803910"/>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F</a:t>
            </a:r>
          </a:p>
        </p:txBody>
      </p:sp>
      <p:graphicFrame>
        <p:nvGraphicFramePr>
          <p:cNvPr id="3" name="Table 2">
            <a:extLst>
              <a:ext uri="{FF2B5EF4-FFF2-40B4-BE49-F238E27FC236}">
                <a16:creationId xmlns:a16="http://schemas.microsoft.com/office/drawing/2014/main" id="{CBF6546A-9E1A-F397-1C14-D1E6F16E84EC}"/>
              </a:ext>
            </a:extLst>
          </p:cNvPr>
          <p:cNvGraphicFramePr>
            <a:graphicFrameLocks noGrp="1"/>
          </p:cNvGraphicFramePr>
          <p:nvPr>
            <p:extLst>
              <p:ext uri="{D42A27DB-BD31-4B8C-83A1-F6EECF244321}">
                <p14:modId xmlns:p14="http://schemas.microsoft.com/office/powerpoint/2010/main" val="3146958904"/>
              </p:ext>
            </p:extLst>
          </p:nvPr>
        </p:nvGraphicFramePr>
        <p:xfrm>
          <a:off x="164153" y="1094237"/>
          <a:ext cx="9577723" cy="5280188"/>
        </p:xfrm>
        <a:graphic>
          <a:graphicData uri="http://schemas.openxmlformats.org/drawingml/2006/table">
            <a:tbl>
              <a:tblPr/>
              <a:tblGrid>
                <a:gridCol w="2599052">
                  <a:extLst>
                    <a:ext uri="{9D8B030D-6E8A-4147-A177-3AD203B41FA5}">
                      <a16:colId xmlns:a16="http://schemas.microsoft.com/office/drawing/2014/main" val="2915274703"/>
                    </a:ext>
                  </a:extLst>
                </a:gridCol>
                <a:gridCol w="3467796">
                  <a:extLst>
                    <a:ext uri="{9D8B030D-6E8A-4147-A177-3AD203B41FA5}">
                      <a16:colId xmlns:a16="http://schemas.microsoft.com/office/drawing/2014/main" val="3844537588"/>
                    </a:ext>
                  </a:extLst>
                </a:gridCol>
                <a:gridCol w="2030061">
                  <a:extLst>
                    <a:ext uri="{9D8B030D-6E8A-4147-A177-3AD203B41FA5}">
                      <a16:colId xmlns:a16="http://schemas.microsoft.com/office/drawing/2014/main" val="3482296647"/>
                    </a:ext>
                  </a:extLst>
                </a:gridCol>
                <a:gridCol w="1480814">
                  <a:extLst>
                    <a:ext uri="{9D8B030D-6E8A-4147-A177-3AD203B41FA5}">
                      <a16:colId xmlns:a16="http://schemas.microsoft.com/office/drawing/2014/main" val="3337955103"/>
                    </a:ext>
                  </a:extLst>
                </a:gridCol>
              </a:tblGrid>
              <a:tr h="371125">
                <a:tc>
                  <a:txBody>
                    <a:bodyPr/>
                    <a:lstStyle/>
                    <a:p>
                      <a:pPr algn="l" fontAlgn="b">
                        <a:buNone/>
                      </a:pPr>
                      <a:r>
                        <a:rPr lang="en-GB" sz="1300" b="1" i="0" u="none" strike="noStrike">
                          <a:solidFill>
                            <a:srgbClr val="000000"/>
                          </a:solidFill>
                          <a:effectLst/>
                          <a:latin typeface="+mn-lt"/>
                        </a:rPr>
                        <a:t>LSOA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1" i="0" u="none" strike="noStrike">
                          <a:solidFill>
                            <a:srgbClr val="000000"/>
                          </a:solidFill>
                          <a:effectLst/>
                          <a:latin typeface="+mn-lt"/>
                        </a:rPr>
                        <a:t>LSOA Local 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1" i="0" u="none" strike="noStrike">
                          <a:solidFill>
                            <a:srgbClr val="000000"/>
                          </a:solidFill>
                          <a:effectLst/>
                          <a:latin typeface="+mn-lt"/>
                        </a:rPr>
                        <a:t>Ward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300" b="1" i="0" u="none" strike="noStrike">
                          <a:solidFill>
                            <a:srgbClr val="000000"/>
                          </a:solidFill>
                          <a:effectLst/>
                          <a:latin typeface="+mn-lt"/>
                        </a:rPr>
                        <a:t>IMD 2025 Decile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091261"/>
                  </a:ext>
                </a:extLst>
              </a:tr>
              <a:tr h="455563">
                <a:tc>
                  <a:txBody>
                    <a:bodyPr/>
                    <a:lstStyle/>
                    <a:p>
                      <a:pPr algn="l" fontAlgn="b">
                        <a:buNone/>
                      </a:pPr>
                      <a:r>
                        <a:rPr lang="en-GB" sz="1400" b="0" i="0" u="none" strike="noStrike">
                          <a:solidFill>
                            <a:srgbClr val="000000"/>
                          </a:solidFill>
                          <a:effectLst/>
                          <a:latin typeface="+mn-lt"/>
                        </a:rPr>
                        <a:t>South Cambridgeshire 013B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North East Gamlingay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Gamlingay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70823093"/>
                  </a:ext>
                </a:extLst>
              </a:tr>
              <a:tr h="371125">
                <a:tc>
                  <a:txBody>
                    <a:bodyPr/>
                    <a:lstStyle/>
                    <a:p>
                      <a:pPr algn="l" fontAlgn="b">
                        <a:buNone/>
                      </a:pPr>
                      <a:r>
                        <a:rPr lang="en-GB" sz="1400" b="0" i="0" u="none" strike="noStrike">
                          <a:solidFill>
                            <a:srgbClr val="000000"/>
                          </a:solidFill>
                          <a:effectLst/>
                          <a:latin typeface="+mn-lt"/>
                        </a:rPr>
                        <a:t>South Cambridgeshire 013D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Wimpole, Orwell and Barrington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Barrington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89045095"/>
                  </a:ext>
                </a:extLst>
              </a:tr>
              <a:tr h="371125">
                <a:tc>
                  <a:txBody>
                    <a:bodyPr/>
                    <a:lstStyle/>
                    <a:p>
                      <a:pPr algn="l" fontAlgn="b">
                        <a:buNone/>
                      </a:pPr>
                      <a:r>
                        <a:rPr lang="en-GB" sz="1400" b="0" i="0" u="none" strike="noStrike">
                          <a:solidFill>
                            <a:srgbClr val="000000"/>
                          </a:solidFill>
                          <a:effectLst/>
                          <a:latin typeface="+mn-lt"/>
                        </a:rPr>
                        <a:t>South Cambridgeshire 011F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Great Wilbraham and Little Wilbraham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Fen Ditton &amp; Fulbourn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454451"/>
                  </a:ext>
                </a:extLst>
              </a:tr>
              <a:tr h="371125">
                <a:tc>
                  <a:txBody>
                    <a:bodyPr/>
                    <a:lstStyle/>
                    <a:p>
                      <a:pPr algn="l" fontAlgn="b">
                        <a:buNone/>
                      </a:pPr>
                      <a:r>
                        <a:rPr lang="en-GB" sz="1400" b="0" i="0" u="none" strike="noStrike">
                          <a:solidFill>
                            <a:srgbClr val="000000"/>
                          </a:solidFill>
                          <a:effectLst/>
                          <a:latin typeface="+mn-lt"/>
                        </a:rPr>
                        <a:t>South Cambridgeshire 019D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The Mordens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The Mordens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27483180"/>
                  </a:ext>
                </a:extLst>
              </a:tr>
              <a:tr h="371125">
                <a:tc>
                  <a:txBody>
                    <a:bodyPr/>
                    <a:lstStyle/>
                    <a:p>
                      <a:pPr algn="l" fontAlgn="b">
                        <a:buNone/>
                      </a:pPr>
                      <a:r>
                        <a:rPr lang="en-GB" sz="1400" b="0" i="0" u="none" strike="noStrike">
                          <a:solidFill>
                            <a:srgbClr val="000000"/>
                          </a:solidFill>
                          <a:effectLst/>
                          <a:latin typeface="+mn-lt"/>
                        </a:rPr>
                        <a:t>South Cambridgeshire 002A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North Cottenham and Rampton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Cottenham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02387570"/>
                  </a:ext>
                </a:extLst>
              </a:tr>
              <a:tr h="371125">
                <a:tc>
                  <a:txBody>
                    <a:bodyPr/>
                    <a:lstStyle/>
                    <a:p>
                      <a:pPr algn="l" fontAlgn="b">
                        <a:buNone/>
                      </a:pPr>
                      <a:r>
                        <a:rPr lang="en-GB" sz="1400" b="0" i="0" u="none" strike="noStrike">
                          <a:solidFill>
                            <a:srgbClr val="000000"/>
                          </a:solidFill>
                          <a:effectLst/>
                          <a:latin typeface="+mn-lt"/>
                        </a:rPr>
                        <a:t>South Cambridgeshire 004A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North Waterbeach and Chittering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Milton &amp; Waterbeach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2121315"/>
                  </a:ext>
                </a:extLst>
              </a:tr>
              <a:tr h="371125">
                <a:tc>
                  <a:txBody>
                    <a:bodyPr/>
                    <a:lstStyle/>
                    <a:p>
                      <a:pPr algn="l" fontAlgn="b">
                        <a:buNone/>
                      </a:pPr>
                      <a:r>
                        <a:rPr lang="en-GB" sz="1400" b="0" i="0" u="none" strike="noStrike">
                          <a:solidFill>
                            <a:srgbClr val="000000"/>
                          </a:solidFill>
                          <a:effectLst/>
                          <a:latin typeface="+mn-lt"/>
                        </a:rPr>
                        <a:t>South Cambridgeshire 004C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Landbeach to Waterbeach Station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Milton &amp; Waterbeach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5303639"/>
                  </a:ext>
                </a:extLst>
              </a:tr>
              <a:tr h="371125">
                <a:tc>
                  <a:txBody>
                    <a:bodyPr/>
                    <a:lstStyle/>
                    <a:p>
                      <a:pPr algn="l" fontAlgn="b">
                        <a:buNone/>
                      </a:pPr>
                      <a:r>
                        <a:rPr lang="en-GB" sz="1400" b="0" i="0" u="none" strike="noStrike">
                          <a:solidFill>
                            <a:srgbClr val="000000"/>
                          </a:solidFill>
                          <a:effectLst/>
                          <a:latin typeface="+mn-lt"/>
                        </a:rPr>
                        <a:t>South Cambridgeshire 010E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The Eversdens and Harlton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Barrington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0697902"/>
                  </a:ext>
                </a:extLst>
              </a:tr>
              <a:tr h="371125">
                <a:tc>
                  <a:txBody>
                    <a:bodyPr/>
                    <a:lstStyle/>
                    <a:p>
                      <a:pPr algn="l" fontAlgn="b">
                        <a:buNone/>
                      </a:pPr>
                      <a:r>
                        <a:rPr lang="en-GB" sz="1400" b="0" i="0" u="none" strike="noStrike">
                          <a:solidFill>
                            <a:srgbClr val="000000"/>
                          </a:solidFill>
                          <a:effectLst/>
                          <a:latin typeface="+mn-lt"/>
                        </a:rPr>
                        <a:t>South Cambridgeshire 013C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Little Gransden to Arrington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The Mordens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7335897"/>
                  </a:ext>
                </a:extLst>
              </a:tr>
              <a:tr h="371125">
                <a:tc>
                  <a:txBody>
                    <a:bodyPr/>
                    <a:lstStyle/>
                    <a:p>
                      <a:pPr algn="l" fontAlgn="b">
                        <a:buNone/>
                      </a:pPr>
                      <a:r>
                        <a:rPr lang="en-GB" sz="1400" b="0" i="0" u="none" strike="noStrike">
                          <a:solidFill>
                            <a:srgbClr val="000000"/>
                          </a:solidFill>
                          <a:effectLst/>
                          <a:latin typeface="+mn-lt"/>
                        </a:rPr>
                        <a:t>South Cambridgeshire 016A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North Balsham to Willigham Green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Balsham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7335253"/>
                  </a:ext>
                </a:extLst>
              </a:tr>
              <a:tr h="371125">
                <a:tc>
                  <a:txBody>
                    <a:bodyPr/>
                    <a:lstStyle/>
                    <a:p>
                      <a:pPr algn="l" fontAlgn="b">
                        <a:buNone/>
                      </a:pPr>
                      <a:r>
                        <a:rPr lang="en-GB" sz="1400" b="0" i="0" u="none" strike="noStrike">
                          <a:solidFill>
                            <a:srgbClr val="000000"/>
                          </a:solidFill>
                          <a:effectLst/>
                          <a:latin typeface="+mn-lt"/>
                        </a:rPr>
                        <a:t>South Cambridgeshire 016B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South Balsham to Streetly End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Balsham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188672"/>
                  </a:ext>
                </a:extLst>
              </a:tr>
              <a:tr h="371125">
                <a:tc>
                  <a:txBody>
                    <a:bodyPr/>
                    <a:lstStyle/>
                    <a:p>
                      <a:pPr algn="l" fontAlgn="b">
                        <a:buNone/>
                      </a:pPr>
                      <a:r>
                        <a:rPr lang="en-GB" sz="1400" b="0" i="0" u="none" strike="noStrike">
                          <a:solidFill>
                            <a:srgbClr val="000000"/>
                          </a:solidFill>
                          <a:effectLst/>
                          <a:latin typeface="+mn-lt"/>
                        </a:rPr>
                        <a:t>South Cambridgeshire 016C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err="1">
                          <a:solidFill>
                            <a:srgbClr val="000000"/>
                          </a:solidFill>
                          <a:effectLst/>
                          <a:latin typeface="+mn-lt"/>
                        </a:rPr>
                        <a:t>Horseheath</a:t>
                      </a:r>
                      <a:r>
                        <a:rPr lang="en-GB" sz="1400" b="0" i="0" u="none" strike="noStrike">
                          <a:solidFill>
                            <a:srgbClr val="000000"/>
                          </a:solidFill>
                          <a:effectLst/>
                          <a:latin typeface="+mn-lt"/>
                        </a:rPr>
                        <a:t> to Castle Camps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Linton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5536071"/>
                  </a:ext>
                </a:extLst>
              </a:tr>
              <a:tr h="371125">
                <a:tc>
                  <a:txBody>
                    <a:bodyPr/>
                    <a:lstStyle/>
                    <a:p>
                      <a:pPr algn="l" fontAlgn="b">
                        <a:buNone/>
                      </a:pPr>
                      <a:r>
                        <a:rPr lang="en-GB" sz="1400" b="0" i="0" u="none" strike="noStrike">
                          <a:solidFill>
                            <a:srgbClr val="000000"/>
                          </a:solidFill>
                          <a:effectLst/>
                          <a:latin typeface="+mn-lt"/>
                        </a:rPr>
                        <a:t>South Cambridgeshire 019A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Bassingbourn Barracks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Melbourn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8195161"/>
                  </a:ext>
                </a:extLst>
              </a:tr>
            </a:tbl>
          </a:graphicData>
        </a:graphic>
      </p:graphicFrame>
      <p:sp>
        <p:nvSpPr>
          <p:cNvPr id="2" name="TextBox 1">
            <a:extLst>
              <a:ext uri="{FF2B5EF4-FFF2-40B4-BE49-F238E27FC236}">
                <a16:creationId xmlns:a16="http://schemas.microsoft.com/office/drawing/2014/main" id="{DC96E527-5402-5EC9-F015-D38D859C33C6}"/>
              </a:ext>
            </a:extLst>
          </p:cNvPr>
          <p:cNvSpPr txBox="1"/>
          <p:nvPr/>
        </p:nvSpPr>
        <p:spPr>
          <a:xfrm>
            <a:off x="164153" y="571017"/>
            <a:ext cx="9779945" cy="523220"/>
          </a:xfrm>
          <a:prstGeom prst="rect">
            <a:avLst/>
          </a:prstGeom>
          <a:noFill/>
        </p:spPr>
        <p:txBody>
          <a:bodyPr wrap="square">
            <a:spAutoFit/>
          </a:bodyPr>
          <a:lstStyle/>
          <a:p>
            <a:r>
              <a:rPr lang="en-GB" sz="1400" i="1" dirty="0"/>
              <a:t>Table 13: LSOAs in the lowest decile (most deprived) in South Cambridgeshire for Barriers to housing and services domain IMD 2025</a:t>
            </a:r>
          </a:p>
        </p:txBody>
      </p:sp>
    </p:spTree>
    <p:extLst>
      <p:ext uri="{BB962C8B-B14F-4D97-AF65-F5344CB8AC3E}">
        <p14:creationId xmlns:p14="http://schemas.microsoft.com/office/powerpoint/2010/main" val="372993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2B0A-D6C2-AA21-C863-61C7ACAA2ED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CA19F3E-37C4-45F5-74B1-C4365E789EEE}"/>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Background</a:t>
            </a:r>
          </a:p>
        </p:txBody>
      </p:sp>
      <p:sp>
        <p:nvSpPr>
          <p:cNvPr id="2" name="TextBox 1">
            <a:extLst>
              <a:ext uri="{FF2B5EF4-FFF2-40B4-BE49-F238E27FC236}">
                <a16:creationId xmlns:a16="http://schemas.microsoft.com/office/drawing/2014/main" id="{D5D6EA36-0BD5-B125-2464-D8B6E26C6FDD}"/>
              </a:ext>
            </a:extLst>
          </p:cNvPr>
          <p:cNvSpPr txBox="1"/>
          <p:nvPr/>
        </p:nvSpPr>
        <p:spPr bwMode="auto">
          <a:xfrm>
            <a:off x="522514" y="1480457"/>
            <a:ext cx="11342915" cy="4696506"/>
          </a:xfrm>
          <a:prstGeom prst="rect">
            <a:avLst/>
          </a:prstGeom>
          <a:noFill/>
          <a:ln>
            <a:noFill/>
          </a:ln>
        </p:spPr>
        <p:txBody>
          <a:bodyPr vert="horz" wrap="square" lIns="0" tIns="0" rIns="0" bIns="0" numCol="1" rtlCol="0" anchor="t" anchorCtr="0" compatLnSpc="1">
            <a:prstTxWarp prst="textNoShape">
              <a:avLst/>
            </a:prstTxWarp>
            <a:normAutofit/>
          </a:bodyPr>
          <a:lstStyle/>
          <a:p>
            <a:pPr marL="228600" indent="-228600" eaLnBrk="1" hangingPunct="1">
              <a:lnSpc>
                <a:spcPct val="90000"/>
              </a:lnSpc>
              <a:spcBef>
                <a:spcPts val="1000"/>
              </a:spcBef>
              <a:buFont typeface="Arial" panose="020B0604020202020204" pitchFamily="34" charset="0"/>
              <a:buChar char="•"/>
            </a:pPr>
            <a:r>
              <a:rPr lang="en-GB" dirty="0">
                <a:latin typeface="+mn-lt"/>
              </a:rPr>
              <a:t>The IoD25 is a suite of resources comprising of 7 standalone indexes or measures of deprivation. When combined, they form the IMD25, the official measure of relative deprivation for small area geographies called Lower-layer Super Output Areas (LSOAs), in England. Lower Layer Super Output Areas are a geographic hierarchy designed to improve the reporting of small area statistics in England and Wales. The Minimum population of an LSOA is 1,000 and the mean is 1,500. As of the Census 2021, there is a total of 35,672 LSOAs nationally.</a:t>
            </a:r>
            <a:endParaRPr lang="en-US" dirty="0">
              <a:latin typeface="+mn-lt"/>
            </a:endParaRPr>
          </a:p>
          <a:p>
            <a:pPr marL="228600" indent="-228600" eaLnBrk="1" hangingPunct="1">
              <a:lnSpc>
                <a:spcPct val="90000"/>
              </a:lnSpc>
              <a:spcBef>
                <a:spcPts val="1000"/>
              </a:spcBef>
              <a:buFont typeface="Arial" panose="020B0604020202020204" pitchFamily="34" charset="0"/>
              <a:buChar char="•"/>
            </a:pPr>
            <a:endParaRPr lang="en-US" dirty="0">
              <a:latin typeface="+mn-lt"/>
            </a:endParaRPr>
          </a:p>
          <a:p>
            <a:pPr marL="228600" indent="-228600" eaLnBrk="1" hangingPunct="1">
              <a:lnSpc>
                <a:spcPct val="90000"/>
              </a:lnSpc>
              <a:spcBef>
                <a:spcPts val="1000"/>
              </a:spcBef>
              <a:buFont typeface="Arial" panose="020B0604020202020204" pitchFamily="34" charset="0"/>
              <a:buChar char="•"/>
            </a:pPr>
            <a:r>
              <a:rPr lang="en-US" dirty="0"/>
              <a:t>For more information, please refer to the Cambridgeshire and Peterborough </a:t>
            </a:r>
            <a:r>
              <a:rPr lang="en-US" dirty="0" err="1"/>
              <a:t>IoD</a:t>
            </a:r>
            <a:r>
              <a:rPr lang="en-US" dirty="0"/>
              <a:t> 2025 Summary Document, produced by Cambridgeshire County Council: Policy, Performance and Intelligence Service. This document is available </a:t>
            </a:r>
            <a:r>
              <a:rPr lang="en-US" dirty="0">
                <a:hlinkClick r:id="rId3"/>
              </a:rPr>
              <a:t>here</a:t>
            </a:r>
            <a:r>
              <a:rPr lang="en-US" dirty="0"/>
              <a:t>, alongside an interactive dashboard specific to Cambridgeshire and Peterborough. </a:t>
            </a:r>
          </a:p>
          <a:p>
            <a:pPr eaLnBrk="1" hangingPunct="1">
              <a:lnSpc>
                <a:spcPct val="90000"/>
              </a:lnSpc>
              <a:spcBef>
                <a:spcPts val="1000"/>
              </a:spcBef>
            </a:pPr>
            <a:endParaRPr lang="en-US" dirty="0">
              <a:latin typeface="+mn-lt"/>
            </a:endParaRPr>
          </a:p>
          <a:p>
            <a:pPr marL="228600" indent="-228600" eaLnBrk="1" hangingPunct="1">
              <a:lnSpc>
                <a:spcPct val="90000"/>
              </a:lnSpc>
              <a:spcBef>
                <a:spcPts val="1000"/>
              </a:spcBef>
              <a:buFont typeface="Arial" panose="020B0604020202020204" pitchFamily="34" charset="0"/>
              <a:buChar char="•"/>
            </a:pPr>
            <a:r>
              <a:rPr lang="en-US" dirty="0">
                <a:latin typeface="+mn-lt"/>
              </a:rPr>
              <a:t>The data is compiled by the Ministry of Housing, Communities and Local Government (MHCLG) and can be accessed here:  </a:t>
            </a:r>
            <a:r>
              <a:rPr lang="en-US" u="sng" dirty="0">
                <a:latin typeface="+mn-lt"/>
                <a:hlinkClick r:id="rId4">
                  <a:extLst>
                    <a:ext uri="{A12FA001-AC4F-418D-AE19-62706E023703}">
                      <ahyp:hlinkClr xmlns:ahyp="http://schemas.microsoft.com/office/drawing/2018/hyperlinkcolor" val="tx"/>
                    </a:ext>
                  </a:extLst>
                </a:hlinkClick>
              </a:rPr>
              <a:t>English indices of deprivation 2025 - Accredited official statistics announcement - GOV.UK</a:t>
            </a:r>
            <a:endParaRPr lang="en-US" dirty="0">
              <a:latin typeface="+mn-lt"/>
              <a:cs typeface="Arial" panose="020B0604020202020204"/>
            </a:endParaRPr>
          </a:p>
          <a:p>
            <a:pPr eaLnBrk="1" hangingPunct="1">
              <a:lnSpc>
                <a:spcPct val="90000"/>
              </a:lnSpc>
              <a:spcBef>
                <a:spcPts val="1000"/>
              </a:spcBef>
            </a:pPr>
            <a:endParaRPr lang="en-US" dirty="0">
              <a:latin typeface="+mn-lt"/>
              <a:cs typeface="Arial" panose="020B0604020202020204"/>
            </a:endParaRPr>
          </a:p>
        </p:txBody>
      </p:sp>
    </p:spTree>
    <p:extLst>
      <p:ext uri="{BB962C8B-B14F-4D97-AF65-F5344CB8AC3E}">
        <p14:creationId xmlns:p14="http://schemas.microsoft.com/office/powerpoint/2010/main" val="20237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23F25-F04B-CF60-829A-E558DEEBFD2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6DC8C3-2ED1-5D61-4A89-BBF405291113}"/>
              </a:ext>
            </a:extLst>
          </p:cNvPr>
          <p:cNvSpPr txBox="1"/>
          <p:nvPr/>
        </p:nvSpPr>
        <p:spPr bwMode="auto">
          <a:xfrm>
            <a:off x="237628" y="168918"/>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Background</a:t>
            </a:r>
          </a:p>
        </p:txBody>
      </p:sp>
      <p:pic>
        <p:nvPicPr>
          <p:cNvPr id="3" name="Picture 2">
            <a:extLst>
              <a:ext uri="{FF2B5EF4-FFF2-40B4-BE49-F238E27FC236}">
                <a16:creationId xmlns:a16="http://schemas.microsoft.com/office/drawing/2014/main" id="{8C6B2CF8-B799-151D-943D-54534F9E443C}"/>
              </a:ext>
            </a:extLst>
          </p:cNvPr>
          <p:cNvPicPr>
            <a:picLocks noChangeAspect="1"/>
          </p:cNvPicPr>
          <p:nvPr/>
        </p:nvPicPr>
        <p:blipFill>
          <a:blip r:embed="rId3"/>
          <a:stretch>
            <a:fillRect/>
          </a:stretch>
        </p:blipFill>
        <p:spPr>
          <a:xfrm>
            <a:off x="5518520" y="1620259"/>
            <a:ext cx="6309562" cy="4571083"/>
          </a:xfrm>
          <a:prstGeom prst="rect">
            <a:avLst/>
          </a:prstGeom>
        </p:spPr>
      </p:pic>
      <p:sp>
        <p:nvSpPr>
          <p:cNvPr id="6" name="TextBox 5">
            <a:extLst>
              <a:ext uri="{FF2B5EF4-FFF2-40B4-BE49-F238E27FC236}">
                <a16:creationId xmlns:a16="http://schemas.microsoft.com/office/drawing/2014/main" id="{700A5DCD-6BC7-2FF5-A861-B0F8E6CCD066}"/>
              </a:ext>
            </a:extLst>
          </p:cNvPr>
          <p:cNvSpPr txBox="1"/>
          <p:nvPr/>
        </p:nvSpPr>
        <p:spPr>
          <a:xfrm>
            <a:off x="237628" y="1986300"/>
            <a:ext cx="4752368" cy="3839000"/>
          </a:xfrm>
          <a:prstGeom prst="rect">
            <a:avLst/>
          </a:prstGeom>
          <a:noFill/>
        </p:spPr>
        <p:txBody>
          <a:bodyPr wrap="square">
            <a:spAutoFit/>
          </a:bodyPr>
          <a:lstStyle/>
          <a:p>
            <a:pPr marL="285750" indent="-285750" eaLnBrk="1" hangingPunct="1">
              <a:lnSpc>
                <a:spcPct val="90000"/>
              </a:lnSpc>
              <a:spcBef>
                <a:spcPts val="1000"/>
              </a:spcBef>
              <a:buFont typeface="Arial" panose="020B0604020202020204" pitchFamily="34" charset="0"/>
              <a:buChar char="•"/>
            </a:pPr>
            <a:r>
              <a:rPr lang="en-US" dirty="0">
                <a:latin typeface="+mn-lt"/>
              </a:rPr>
              <a:t>Within the IoD25, there are seven standalone indexes or domains and two supplementary indices, as seen in Figure 1. </a:t>
            </a:r>
          </a:p>
          <a:p>
            <a:pPr marL="285750" indent="-285750" eaLnBrk="1" hangingPunct="1">
              <a:lnSpc>
                <a:spcPct val="90000"/>
              </a:lnSpc>
              <a:spcBef>
                <a:spcPts val="1000"/>
              </a:spcBef>
              <a:buFont typeface="Arial" panose="020B0604020202020204" pitchFamily="34" charset="0"/>
              <a:buChar char="•"/>
            </a:pPr>
            <a:endParaRPr lang="en-US" dirty="0">
              <a:latin typeface="+mn-lt"/>
            </a:endParaRPr>
          </a:p>
          <a:p>
            <a:pPr marL="285750" indent="-285750" eaLnBrk="1" hangingPunct="1">
              <a:lnSpc>
                <a:spcPct val="90000"/>
              </a:lnSpc>
              <a:spcBef>
                <a:spcPts val="1000"/>
              </a:spcBef>
              <a:buFont typeface="Arial" panose="020B0604020202020204" pitchFamily="34" charset="0"/>
              <a:buChar char="•"/>
            </a:pPr>
            <a:r>
              <a:rPr lang="en-US" dirty="0">
                <a:latin typeface="+mn-lt"/>
              </a:rPr>
              <a:t>The IMD25 combines these seven domains into a single overall score. Each domain contributes a fixed proportion (shown in figure 1) to the final IMD score. The two supplementary indices do not contribute to the overall IMD score but are reported alongside it. These supplementary indices are relevant to the income domain. </a:t>
            </a:r>
          </a:p>
        </p:txBody>
      </p:sp>
      <p:sp>
        <p:nvSpPr>
          <p:cNvPr id="8" name="TextBox 7">
            <a:extLst>
              <a:ext uri="{FF2B5EF4-FFF2-40B4-BE49-F238E27FC236}">
                <a16:creationId xmlns:a16="http://schemas.microsoft.com/office/drawing/2014/main" id="{E56F7BAE-A2A1-698A-8D05-FF463235598D}"/>
              </a:ext>
            </a:extLst>
          </p:cNvPr>
          <p:cNvSpPr txBox="1"/>
          <p:nvPr/>
        </p:nvSpPr>
        <p:spPr>
          <a:xfrm>
            <a:off x="5518520" y="1229467"/>
            <a:ext cx="6309562" cy="307777"/>
          </a:xfrm>
          <a:prstGeom prst="rect">
            <a:avLst/>
          </a:prstGeom>
          <a:noFill/>
        </p:spPr>
        <p:txBody>
          <a:bodyPr wrap="square">
            <a:spAutoFit/>
          </a:bodyPr>
          <a:lstStyle/>
          <a:p>
            <a:r>
              <a:rPr lang="en-GB" sz="1400" i="1" dirty="0"/>
              <a:t>Figure 1: Seven domains of deprivation alongside two supplementary indices</a:t>
            </a:r>
          </a:p>
        </p:txBody>
      </p:sp>
    </p:spTree>
    <p:extLst>
      <p:ext uri="{BB962C8B-B14F-4D97-AF65-F5344CB8AC3E}">
        <p14:creationId xmlns:p14="http://schemas.microsoft.com/office/powerpoint/2010/main" val="155410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4060-E16E-43D5-B7B9-F86F5302063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5A12E30-66F9-0DC4-A9FB-A451897355E8}"/>
              </a:ext>
            </a:extLst>
          </p:cNvPr>
          <p:cNvPicPr>
            <a:picLocks noChangeAspect="1"/>
          </p:cNvPicPr>
          <p:nvPr/>
        </p:nvPicPr>
        <p:blipFill>
          <a:blip r:embed="rId3"/>
          <a:stretch>
            <a:fillRect/>
          </a:stretch>
        </p:blipFill>
        <p:spPr>
          <a:xfrm>
            <a:off x="274184" y="1195770"/>
            <a:ext cx="7862228" cy="5456081"/>
          </a:xfrm>
          <a:prstGeom prst="rect">
            <a:avLst/>
          </a:prstGeom>
        </p:spPr>
      </p:pic>
      <p:sp>
        <p:nvSpPr>
          <p:cNvPr id="4" name="TextBox 3">
            <a:extLst>
              <a:ext uri="{FF2B5EF4-FFF2-40B4-BE49-F238E27FC236}">
                <a16:creationId xmlns:a16="http://schemas.microsoft.com/office/drawing/2014/main" id="{DD874FBE-D6C1-5976-0816-5B12ED03C2C4}"/>
              </a:ext>
            </a:extLst>
          </p:cNvPr>
          <p:cNvSpPr txBox="1"/>
          <p:nvPr/>
        </p:nvSpPr>
        <p:spPr bwMode="auto">
          <a:xfrm>
            <a:off x="274184" y="206149"/>
            <a:ext cx="939233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kern="1200" dirty="0">
                <a:solidFill>
                  <a:schemeClr val="accent2"/>
                </a:solidFill>
                <a:latin typeface="+mj-lt"/>
                <a:ea typeface="+mj-ea"/>
                <a:cs typeface="+mj-cs"/>
              </a:rPr>
              <a:t>Methodology changes – LSOA boundaries</a:t>
            </a:r>
          </a:p>
        </p:txBody>
      </p:sp>
      <p:sp>
        <p:nvSpPr>
          <p:cNvPr id="3" name="TextBox 2">
            <a:extLst>
              <a:ext uri="{FF2B5EF4-FFF2-40B4-BE49-F238E27FC236}">
                <a16:creationId xmlns:a16="http://schemas.microsoft.com/office/drawing/2014/main" id="{45DB4DC6-B706-CAAA-3FCB-A25C60839096}"/>
              </a:ext>
            </a:extLst>
          </p:cNvPr>
          <p:cNvSpPr txBox="1"/>
          <p:nvPr/>
        </p:nvSpPr>
        <p:spPr>
          <a:xfrm>
            <a:off x="8430357" y="1196176"/>
            <a:ext cx="3572345" cy="5262979"/>
          </a:xfrm>
          <a:prstGeom prst="rect">
            <a:avLst/>
          </a:prstGeom>
          <a:noFill/>
        </p:spPr>
        <p:txBody>
          <a:bodyPr wrap="square" lIns="91440" tIns="45720" rIns="91440" bIns="45720" rtlCol="0" anchor="t">
            <a:spAutoFit/>
          </a:bodyPr>
          <a:lstStyle/>
          <a:p>
            <a:r>
              <a:rPr lang="en-GB" sz="1600" dirty="0">
                <a:latin typeface="Arial"/>
                <a:cs typeface="Arial"/>
              </a:rPr>
              <a:t>Since IMD 2019, there have been some changes to LSOA boundaries. IMD 2019 used 2011 LSOA boundaries and new boundaries came into effect during the latest Census in 2021. </a:t>
            </a:r>
          </a:p>
          <a:p>
            <a:endParaRPr lang="en-GB" sz="1600" dirty="0"/>
          </a:p>
          <a:p>
            <a:r>
              <a:rPr lang="en-GB" sz="1600" dirty="0"/>
              <a:t>The majority of LSOAs remained unchanged during this change in Cambridgeshire. The changes were as follows:</a:t>
            </a:r>
          </a:p>
          <a:p>
            <a:endParaRPr lang="en-GB" sz="1600" dirty="0"/>
          </a:p>
          <a:p>
            <a:pPr marL="285750" indent="-285750">
              <a:buFont typeface="Arial" panose="020B0604020202020204" pitchFamily="34" charset="0"/>
              <a:buChar char="•"/>
            </a:pPr>
            <a:r>
              <a:rPr lang="en-GB" sz="1600" dirty="0"/>
              <a:t>8 LSOAs changing only names and not boundaries.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8 LSOAs in 2011 were merged into 4 LSOAs in 2021.</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17 2011 LSOAs were split into 41 2021 LSOAs. </a:t>
            </a:r>
          </a:p>
          <a:p>
            <a:endParaRPr lang="en-GB" sz="1600" dirty="0"/>
          </a:p>
        </p:txBody>
      </p:sp>
      <p:sp>
        <p:nvSpPr>
          <p:cNvPr id="2" name="TextBox 1">
            <a:extLst>
              <a:ext uri="{FF2B5EF4-FFF2-40B4-BE49-F238E27FC236}">
                <a16:creationId xmlns:a16="http://schemas.microsoft.com/office/drawing/2014/main" id="{2B242365-17D2-0266-5B06-2C8BC29D31B5}"/>
              </a:ext>
            </a:extLst>
          </p:cNvPr>
          <p:cNvSpPr txBox="1"/>
          <p:nvPr/>
        </p:nvSpPr>
        <p:spPr>
          <a:xfrm>
            <a:off x="274184" y="887993"/>
            <a:ext cx="6309562" cy="307777"/>
          </a:xfrm>
          <a:prstGeom prst="rect">
            <a:avLst/>
          </a:prstGeom>
          <a:noFill/>
        </p:spPr>
        <p:txBody>
          <a:bodyPr wrap="square">
            <a:spAutoFit/>
          </a:bodyPr>
          <a:lstStyle/>
          <a:p>
            <a:r>
              <a:rPr lang="en-GB" sz="1400" i="1" dirty="0"/>
              <a:t>Figure 2: LSOA changes from 2011 to 2021 </a:t>
            </a:r>
            <a:r>
              <a:rPr lang="en-GB" sz="1400" i="1"/>
              <a:t>in Cambridgeshire </a:t>
            </a:r>
            <a:endParaRPr lang="en-GB" sz="1400" i="1" dirty="0"/>
          </a:p>
        </p:txBody>
      </p:sp>
    </p:spTree>
    <p:extLst>
      <p:ext uri="{BB962C8B-B14F-4D97-AF65-F5344CB8AC3E}">
        <p14:creationId xmlns:p14="http://schemas.microsoft.com/office/powerpoint/2010/main" val="192214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E5638-0BE3-4928-D570-9C74A965EE8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A05C6DF-D383-7E16-5E4C-50EC6968763A}"/>
              </a:ext>
            </a:extLst>
          </p:cNvPr>
          <p:cNvSpPr txBox="1"/>
          <p:nvPr/>
        </p:nvSpPr>
        <p:spPr>
          <a:xfrm>
            <a:off x="9648383" y="5644421"/>
            <a:ext cx="23266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Arial"/>
                <a:cs typeface="Arial"/>
                <a:hlinkClick r:id="rId3"/>
              </a:rPr>
              <a:t>Source: page 12 of English indices of deprivation 2025: technical report</a:t>
            </a:r>
            <a:endParaRPr lang="en-US" sz="1200" dirty="0">
              <a:latin typeface="Arial"/>
            </a:endParaRPr>
          </a:p>
        </p:txBody>
      </p:sp>
      <p:sp>
        <p:nvSpPr>
          <p:cNvPr id="2" name="TextBox 1">
            <a:extLst>
              <a:ext uri="{FF2B5EF4-FFF2-40B4-BE49-F238E27FC236}">
                <a16:creationId xmlns:a16="http://schemas.microsoft.com/office/drawing/2014/main" id="{2E4BC5AF-DA66-307D-C710-458C7D7CBFF3}"/>
              </a:ext>
            </a:extLst>
          </p:cNvPr>
          <p:cNvSpPr txBox="1"/>
          <p:nvPr/>
        </p:nvSpPr>
        <p:spPr bwMode="auto">
          <a:xfrm>
            <a:off x="217342" y="157654"/>
            <a:ext cx="939233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dirty="0">
                <a:solidFill>
                  <a:schemeClr val="accent2"/>
                </a:solidFill>
                <a:latin typeface="+mj-lt"/>
                <a:ea typeface="+mj-ea"/>
                <a:cs typeface="+mj-cs"/>
              </a:rPr>
              <a:t>Methodology changes – Indicators</a:t>
            </a:r>
          </a:p>
        </p:txBody>
      </p:sp>
      <p:sp>
        <p:nvSpPr>
          <p:cNvPr id="5" name="TextBox 4">
            <a:extLst>
              <a:ext uri="{FF2B5EF4-FFF2-40B4-BE49-F238E27FC236}">
                <a16:creationId xmlns:a16="http://schemas.microsoft.com/office/drawing/2014/main" id="{29576246-F911-6588-963B-DD528F884CE6}"/>
              </a:ext>
            </a:extLst>
          </p:cNvPr>
          <p:cNvSpPr txBox="1"/>
          <p:nvPr/>
        </p:nvSpPr>
        <p:spPr bwMode="auto">
          <a:xfrm>
            <a:off x="255644" y="890413"/>
            <a:ext cx="10556081" cy="693785"/>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Bef>
                <a:spcPts val="1000"/>
              </a:spcBef>
            </a:pPr>
            <a:r>
              <a:rPr lang="en-US" sz="1200" dirty="0">
                <a:latin typeface="+mn-lt"/>
              </a:rPr>
              <a:t>There are 55 indicators for the IMD 2025 – this compares to 39 indicators in IMD 2019. </a:t>
            </a:r>
          </a:p>
          <a:p>
            <a:pPr eaLnBrk="1" hangingPunct="1">
              <a:lnSpc>
                <a:spcPct val="90000"/>
              </a:lnSpc>
              <a:spcBef>
                <a:spcPts val="1000"/>
              </a:spcBef>
            </a:pPr>
            <a:r>
              <a:rPr lang="en-US" sz="1200" dirty="0">
                <a:latin typeface="+mn-lt"/>
              </a:rPr>
              <a:t>For IMD 2025, 20 new indicators have been added, 14 indicators have been updated and significantly modified, and 21 indicators have been updated without significant modifications. Below are a list of the 20 new indicators.</a:t>
            </a:r>
          </a:p>
          <a:p>
            <a:pPr lvl="1" eaLnBrk="1" hangingPunct="1">
              <a:lnSpc>
                <a:spcPct val="90000"/>
              </a:lnSpc>
              <a:spcBef>
                <a:spcPts val="1000"/>
              </a:spcBef>
            </a:pPr>
            <a:endParaRPr lang="en-US" sz="1200" dirty="0">
              <a:latin typeface="+mn-lt"/>
            </a:endParaRPr>
          </a:p>
        </p:txBody>
      </p:sp>
      <p:sp>
        <p:nvSpPr>
          <p:cNvPr id="11" name="TextBox 10">
            <a:extLst>
              <a:ext uri="{FF2B5EF4-FFF2-40B4-BE49-F238E27FC236}">
                <a16:creationId xmlns:a16="http://schemas.microsoft.com/office/drawing/2014/main" id="{CCB365EF-D015-DF6E-4B1F-518E8C4B9C73}"/>
              </a:ext>
            </a:extLst>
          </p:cNvPr>
          <p:cNvSpPr txBox="1"/>
          <p:nvPr/>
        </p:nvSpPr>
        <p:spPr>
          <a:xfrm>
            <a:off x="9756648" y="3236976"/>
            <a:ext cx="2068842" cy="738664"/>
          </a:xfrm>
          <a:prstGeom prst="rect">
            <a:avLst/>
          </a:prstGeom>
          <a:noFill/>
        </p:spPr>
        <p:txBody>
          <a:bodyPr wrap="square">
            <a:spAutoFit/>
          </a:bodyPr>
          <a:lstStyle/>
          <a:p>
            <a:r>
              <a:rPr lang="en-GB" sz="1400" i="1" dirty="0"/>
              <a:t>Table 1: Methodology changes between </a:t>
            </a:r>
            <a:r>
              <a:rPr lang="en-GB" sz="1400" i="1" dirty="0" err="1"/>
              <a:t>IoD</a:t>
            </a:r>
            <a:r>
              <a:rPr lang="en-GB" sz="1400" i="1" dirty="0"/>
              <a:t> 2019 and </a:t>
            </a:r>
            <a:r>
              <a:rPr lang="en-GB" sz="1400" i="1" dirty="0" err="1"/>
              <a:t>IoD</a:t>
            </a:r>
            <a:r>
              <a:rPr lang="en-GB" sz="1400" i="1" dirty="0"/>
              <a:t> 2025</a:t>
            </a:r>
          </a:p>
        </p:txBody>
      </p:sp>
      <p:graphicFrame>
        <p:nvGraphicFramePr>
          <p:cNvPr id="12" name="Table 11">
            <a:extLst>
              <a:ext uri="{FF2B5EF4-FFF2-40B4-BE49-F238E27FC236}">
                <a16:creationId xmlns:a16="http://schemas.microsoft.com/office/drawing/2014/main" id="{204080DC-23FE-1448-DC8B-12FA74511CC8}"/>
              </a:ext>
            </a:extLst>
          </p:cNvPr>
          <p:cNvGraphicFramePr>
            <a:graphicFrameLocks noGrp="1"/>
          </p:cNvGraphicFramePr>
          <p:nvPr/>
        </p:nvGraphicFramePr>
        <p:xfrm>
          <a:off x="255644" y="1584198"/>
          <a:ext cx="9235828" cy="5177789"/>
        </p:xfrm>
        <a:graphic>
          <a:graphicData uri="http://schemas.openxmlformats.org/drawingml/2006/table">
            <a:tbl>
              <a:tblPr firstRow="1" bandRow="1">
                <a:tableStyleId>{5940675A-B579-460E-94D1-54222C63F5DA}</a:tableStyleId>
              </a:tblPr>
              <a:tblGrid>
                <a:gridCol w="2653974">
                  <a:extLst>
                    <a:ext uri="{9D8B030D-6E8A-4147-A177-3AD203B41FA5}">
                      <a16:colId xmlns:a16="http://schemas.microsoft.com/office/drawing/2014/main" val="4190903284"/>
                    </a:ext>
                  </a:extLst>
                </a:gridCol>
                <a:gridCol w="6581854">
                  <a:extLst>
                    <a:ext uri="{9D8B030D-6E8A-4147-A177-3AD203B41FA5}">
                      <a16:colId xmlns:a16="http://schemas.microsoft.com/office/drawing/2014/main" val="3893228923"/>
                    </a:ext>
                  </a:extLst>
                </a:gridCol>
              </a:tblGrid>
              <a:tr h="232963">
                <a:tc>
                  <a:txBody>
                    <a:bodyPr/>
                    <a:lstStyle/>
                    <a:p>
                      <a:r>
                        <a:rPr lang="en-GB" sz="900" b="1">
                          <a:latin typeface="+mn-lt"/>
                        </a:rPr>
                        <a:t>Domains</a:t>
                      </a:r>
                    </a:p>
                  </a:txBody>
                  <a:tcPr/>
                </a:tc>
                <a:tc>
                  <a:txBody>
                    <a:bodyPr/>
                    <a:lstStyle/>
                    <a:p>
                      <a:r>
                        <a:rPr lang="en-GB" sz="900" b="1">
                          <a:latin typeface="+mn-lt"/>
                        </a:rPr>
                        <a:t>New Indicators for IMD 2025</a:t>
                      </a:r>
                    </a:p>
                  </a:txBody>
                  <a:tcPr/>
                </a:tc>
                <a:extLst>
                  <a:ext uri="{0D108BD9-81ED-4DB2-BD59-A6C34878D82A}">
                    <a16:rowId xmlns:a16="http://schemas.microsoft.com/office/drawing/2014/main" val="2314426744"/>
                  </a:ext>
                </a:extLst>
              </a:tr>
              <a:tr h="375746">
                <a:tc>
                  <a:txBody>
                    <a:bodyPr/>
                    <a:lstStyle/>
                    <a:p>
                      <a:pPr lvl="0">
                        <a:buNone/>
                      </a:pPr>
                      <a:r>
                        <a:rPr lang="en-GB" sz="900" b="0" i="0" u="none" strike="noStrike" noProof="0">
                          <a:latin typeface="+mn-lt"/>
                        </a:rPr>
                        <a:t>Income Deprivation 22.5%</a:t>
                      </a:r>
                      <a:endParaRPr lang="en-US" sz="900">
                        <a:latin typeface="+mn-lt"/>
                      </a:endParaRPr>
                    </a:p>
                  </a:txBody>
                  <a:tcPr/>
                </a:tc>
                <a:tc>
                  <a:txBody>
                    <a:bodyPr/>
                    <a:lstStyle/>
                    <a:p>
                      <a:pPr lvl="0">
                        <a:buNone/>
                      </a:pPr>
                      <a:r>
                        <a:rPr lang="en-GB" sz="900" b="0" i="0" u="none" strike="noStrike" noProof="0" dirty="0">
                          <a:latin typeface="+mn-lt"/>
                        </a:rPr>
                        <a:t>Adults and children in Housing Benefit claimant benefit units with monthly equivalised income of less than 70% median equivalised monthly income after housing costs </a:t>
                      </a:r>
                    </a:p>
                  </a:txBody>
                  <a:tcPr/>
                </a:tc>
                <a:extLst>
                  <a:ext uri="{0D108BD9-81ED-4DB2-BD59-A6C34878D82A}">
                    <a16:rowId xmlns:a16="http://schemas.microsoft.com/office/drawing/2014/main" val="1190778550"/>
                  </a:ext>
                </a:extLst>
              </a:tr>
              <a:tr h="232963">
                <a:tc rowSpan="5">
                  <a:txBody>
                    <a:bodyPr/>
                    <a:lstStyle/>
                    <a:p>
                      <a:pPr lvl="0">
                        <a:buNone/>
                      </a:pPr>
                      <a:r>
                        <a:rPr lang="en-GB" sz="900" b="0" i="0" u="none" strike="noStrike" noProof="0">
                          <a:latin typeface="+mn-lt"/>
                        </a:rPr>
                        <a:t>Employment Deprivation 22.5%</a:t>
                      </a:r>
                      <a:endParaRPr lang="en-US" sz="900">
                        <a:latin typeface="+mn-lt"/>
                      </a:endParaRPr>
                    </a:p>
                  </a:txBody>
                  <a:tcPr/>
                </a:tc>
                <a:tc>
                  <a:txBody>
                    <a:bodyPr/>
                    <a:lstStyle/>
                    <a:p>
                      <a:pPr lvl="0">
                        <a:buNone/>
                      </a:pPr>
                      <a:r>
                        <a:rPr lang="en-GB" sz="900" b="0" i="0" u="none" strike="noStrike" noProof="0">
                          <a:latin typeface="+mn-lt"/>
                        </a:rPr>
                        <a:t>Claimants of New Style Jobseeker’s Allowance</a:t>
                      </a:r>
                      <a:endParaRPr lang="en-US" sz="900">
                        <a:latin typeface="+mn-lt"/>
                      </a:endParaRPr>
                    </a:p>
                  </a:txBody>
                  <a:tcPr/>
                </a:tc>
                <a:extLst>
                  <a:ext uri="{0D108BD9-81ED-4DB2-BD59-A6C34878D82A}">
                    <a16:rowId xmlns:a16="http://schemas.microsoft.com/office/drawing/2014/main" val="2092060571"/>
                  </a:ext>
                </a:extLst>
              </a:tr>
              <a:tr h="232963">
                <a:tc vMerge="1">
                  <a:txBody>
                    <a:bodyPr/>
                    <a:lstStyle/>
                    <a:p>
                      <a:endParaRPr lang="en-US"/>
                    </a:p>
                  </a:txBody>
                  <a:tcPr/>
                </a:tc>
                <a:tc>
                  <a:txBody>
                    <a:bodyPr/>
                    <a:lstStyle/>
                    <a:p>
                      <a:pPr lvl="0">
                        <a:buNone/>
                      </a:pPr>
                      <a:r>
                        <a:rPr lang="en-GB" sz="900" b="0" i="0" u="none" strike="noStrike" noProof="0">
                          <a:latin typeface="+mn-lt"/>
                        </a:rPr>
                        <a:t>Claimants of New Style Employment and Support Allowance</a:t>
                      </a:r>
                      <a:endParaRPr lang="en-US" sz="900">
                        <a:latin typeface="+mn-lt"/>
                      </a:endParaRPr>
                    </a:p>
                  </a:txBody>
                  <a:tcPr/>
                </a:tc>
                <a:extLst>
                  <a:ext uri="{0D108BD9-81ED-4DB2-BD59-A6C34878D82A}">
                    <a16:rowId xmlns:a16="http://schemas.microsoft.com/office/drawing/2014/main" val="2001316973"/>
                  </a:ext>
                </a:extLst>
              </a:tr>
              <a:tr h="232963">
                <a:tc vMerge="1">
                  <a:txBody>
                    <a:bodyPr/>
                    <a:lstStyle/>
                    <a:p>
                      <a:endParaRPr lang="en-US"/>
                    </a:p>
                  </a:txBody>
                  <a:tcPr/>
                </a:tc>
                <a:tc>
                  <a:txBody>
                    <a:bodyPr/>
                    <a:lstStyle/>
                    <a:p>
                      <a:pPr lvl="0">
                        <a:buNone/>
                      </a:pPr>
                      <a:r>
                        <a:rPr lang="en-GB" sz="900" b="0" i="0" u="none" strike="noStrike" noProof="0">
                          <a:latin typeface="+mn-lt"/>
                        </a:rPr>
                        <a:t>Claimants of Income Support</a:t>
                      </a:r>
                      <a:endParaRPr lang="en-US" sz="900">
                        <a:latin typeface="+mn-lt"/>
                      </a:endParaRPr>
                    </a:p>
                  </a:txBody>
                  <a:tcPr/>
                </a:tc>
                <a:extLst>
                  <a:ext uri="{0D108BD9-81ED-4DB2-BD59-A6C34878D82A}">
                    <a16:rowId xmlns:a16="http://schemas.microsoft.com/office/drawing/2014/main" val="4134808136"/>
                  </a:ext>
                </a:extLst>
              </a:tr>
              <a:tr h="232963">
                <a:tc vMerge="1">
                  <a:txBody>
                    <a:bodyPr/>
                    <a:lstStyle/>
                    <a:p>
                      <a:endParaRPr lang="en-US"/>
                    </a:p>
                  </a:txBody>
                  <a:tcPr/>
                </a:tc>
                <a:tc>
                  <a:txBody>
                    <a:bodyPr/>
                    <a:lstStyle/>
                    <a:p>
                      <a:pPr lvl="0">
                        <a:buNone/>
                      </a:pPr>
                      <a:r>
                        <a:rPr lang="en-GB" sz="900" b="0" i="0" u="none" strike="noStrike" noProof="0">
                          <a:latin typeface="+mn-lt"/>
                        </a:rPr>
                        <a:t>Claimants of Universal Credit 'Planning for work ' conditionality group</a:t>
                      </a:r>
                      <a:endParaRPr lang="en-US" sz="900">
                        <a:latin typeface="+mn-lt"/>
                      </a:endParaRPr>
                    </a:p>
                  </a:txBody>
                  <a:tcPr/>
                </a:tc>
                <a:extLst>
                  <a:ext uri="{0D108BD9-81ED-4DB2-BD59-A6C34878D82A}">
                    <a16:rowId xmlns:a16="http://schemas.microsoft.com/office/drawing/2014/main" val="791288633"/>
                  </a:ext>
                </a:extLst>
              </a:tr>
              <a:tr h="232963">
                <a:tc vMerge="1">
                  <a:txBody>
                    <a:bodyPr/>
                    <a:lstStyle/>
                    <a:p>
                      <a:endParaRPr lang="en-US"/>
                    </a:p>
                  </a:txBody>
                  <a:tcPr/>
                </a:tc>
                <a:tc>
                  <a:txBody>
                    <a:bodyPr/>
                    <a:lstStyle/>
                    <a:p>
                      <a:pPr lvl="0">
                        <a:buNone/>
                      </a:pPr>
                      <a:r>
                        <a:rPr lang="en-GB" sz="900" b="0" i="0" u="none" strike="noStrike" noProof="0">
                          <a:latin typeface="+mn-lt"/>
                        </a:rPr>
                        <a:t>Claimants of Universal Credit 'Preparing for work ' conditionality group </a:t>
                      </a:r>
                      <a:endParaRPr lang="en-US" sz="900">
                        <a:latin typeface="+mn-lt"/>
                      </a:endParaRPr>
                    </a:p>
                  </a:txBody>
                  <a:tcPr/>
                </a:tc>
                <a:extLst>
                  <a:ext uri="{0D108BD9-81ED-4DB2-BD59-A6C34878D82A}">
                    <a16:rowId xmlns:a16="http://schemas.microsoft.com/office/drawing/2014/main" val="1264135503"/>
                  </a:ext>
                </a:extLst>
              </a:tr>
              <a:tr h="375746">
                <a:tc>
                  <a:txBody>
                    <a:bodyPr/>
                    <a:lstStyle/>
                    <a:p>
                      <a:pPr lvl="0">
                        <a:buNone/>
                      </a:pPr>
                      <a:r>
                        <a:rPr lang="en-GB" sz="900" b="0" i="0" u="none" strike="noStrike" noProof="0">
                          <a:latin typeface="+mn-lt"/>
                        </a:rPr>
                        <a:t>Education, Skills &amp; Training Deprivation 13.5%</a:t>
                      </a:r>
                      <a:endParaRPr lang="en-US" sz="900">
                        <a:latin typeface="+mn-lt"/>
                      </a:endParaRPr>
                    </a:p>
                  </a:txBody>
                  <a:tcPr/>
                </a:tc>
                <a:tc>
                  <a:txBody>
                    <a:bodyPr/>
                    <a:lstStyle/>
                    <a:p>
                      <a:pPr lvl="0">
                        <a:buNone/>
                      </a:pPr>
                      <a:r>
                        <a:rPr lang="en-GB" sz="900" b="0" i="0" u="none" strike="noStrike" noProof="0">
                          <a:latin typeface="+mn-lt"/>
                        </a:rPr>
                        <a:t>Persistent pupil absence</a:t>
                      </a:r>
                      <a:endParaRPr lang="en-US" sz="900">
                        <a:latin typeface="+mn-lt"/>
                      </a:endParaRPr>
                    </a:p>
                  </a:txBody>
                  <a:tcPr/>
                </a:tc>
                <a:extLst>
                  <a:ext uri="{0D108BD9-81ED-4DB2-BD59-A6C34878D82A}">
                    <a16:rowId xmlns:a16="http://schemas.microsoft.com/office/drawing/2014/main" val="1409272386"/>
                  </a:ext>
                </a:extLst>
              </a:tr>
              <a:tr h="232963">
                <a:tc>
                  <a:txBody>
                    <a:bodyPr/>
                    <a:lstStyle/>
                    <a:p>
                      <a:pPr lvl="0">
                        <a:buNone/>
                      </a:pPr>
                      <a:r>
                        <a:rPr lang="en-GB" sz="900" b="0" i="0" u="none" strike="noStrike" noProof="0">
                          <a:latin typeface="+mn-lt"/>
                        </a:rPr>
                        <a:t>Health Deprivation &amp; Disability 13.5%</a:t>
                      </a:r>
                      <a:endParaRPr lang="en-US" sz="900">
                        <a:latin typeface="+mn-lt"/>
                      </a:endParaRPr>
                    </a:p>
                  </a:txBody>
                  <a:tcPr/>
                </a:tc>
                <a:tc>
                  <a:txBody>
                    <a:bodyPr/>
                    <a:lstStyle/>
                    <a:p>
                      <a:pPr lvl="0">
                        <a:buNone/>
                      </a:pPr>
                      <a:r>
                        <a:rPr lang="en-GB" sz="900" b="0" i="0" u="none" strike="noStrike" noProof="0">
                          <a:latin typeface="+mn-lt"/>
                        </a:rPr>
                        <a:t>Mental health composite indicator - Health benefits</a:t>
                      </a:r>
                      <a:endParaRPr lang="en-GB" sz="900">
                        <a:latin typeface="+mn-lt"/>
                      </a:endParaRPr>
                    </a:p>
                  </a:txBody>
                  <a:tcPr/>
                </a:tc>
                <a:extLst>
                  <a:ext uri="{0D108BD9-81ED-4DB2-BD59-A6C34878D82A}">
                    <a16:rowId xmlns:a16="http://schemas.microsoft.com/office/drawing/2014/main" val="2004999650"/>
                  </a:ext>
                </a:extLst>
              </a:tr>
              <a:tr h="232963">
                <a:tc rowSpan="5">
                  <a:txBody>
                    <a:bodyPr/>
                    <a:lstStyle/>
                    <a:p>
                      <a:pPr lvl="0">
                        <a:buNone/>
                      </a:pPr>
                      <a:r>
                        <a:rPr lang="en-GB" sz="900" b="0" i="0" u="none" strike="noStrike" noProof="0">
                          <a:latin typeface="+mn-lt"/>
                        </a:rPr>
                        <a:t>Crime 9.3%</a:t>
                      </a:r>
                      <a:endParaRPr lang="en-US" sz="900">
                        <a:latin typeface="+mn-lt"/>
                      </a:endParaRPr>
                    </a:p>
                  </a:txBody>
                  <a:tcPr/>
                </a:tc>
                <a:tc>
                  <a:txBody>
                    <a:bodyPr/>
                    <a:lstStyle/>
                    <a:p>
                      <a:pPr lvl="0">
                        <a:buNone/>
                      </a:pPr>
                      <a:r>
                        <a:rPr lang="en-GB" sz="900" b="0" i="0" u="none" strike="noStrike" noProof="0">
                          <a:latin typeface="+mn-lt"/>
                        </a:rPr>
                        <a:t>Violence with injury</a:t>
                      </a:r>
                      <a:endParaRPr lang="en-US" sz="900">
                        <a:latin typeface="+mn-lt"/>
                      </a:endParaRPr>
                    </a:p>
                  </a:txBody>
                  <a:tcPr/>
                </a:tc>
                <a:extLst>
                  <a:ext uri="{0D108BD9-81ED-4DB2-BD59-A6C34878D82A}">
                    <a16:rowId xmlns:a16="http://schemas.microsoft.com/office/drawing/2014/main" val="4010761826"/>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Violence without injury</a:t>
                      </a:r>
                      <a:endParaRPr lang="en-US" sz="900">
                        <a:latin typeface="+mn-lt"/>
                      </a:endParaRPr>
                    </a:p>
                  </a:txBody>
                  <a:tcPr/>
                </a:tc>
                <a:extLst>
                  <a:ext uri="{0D108BD9-81ED-4DB2-BD59-A6C34878D82A}">
                    <a16:rowId xmlns:a16="http://schemas.microsoft.com/office/drawing/2014/main" val="3070581661"/>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Stalking and harassment</a:t>
                      </a:r>
                      <a:endParaRPr lang="en-US" sz="900">
                        <a:latin typeface="+mn-lt"/>
                      </a:endParaRPr>
                    </a:p>
                  </a:txBody>
                  <a:tcPr/>
                </a:tc>
                <a:extLst>
                  <a:ext uri="{0D108BD9-81ED-4DB2-BD59-A6C34878D82A}">
                    <a16:rowId xmlns:a16="http://schemas.microsoft.com/office/drawing/2014/main" val="1144234980"/>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Public order and Possession of weapons</a:t>
                      </a:r>
                      <a:endParaRPr lang="en-US" sz="900">
                        <a:latin typeface="+mn-lt"/>
                      </a:endParaRPr>
                    </a:p>
                  </a:txBody>
                  <a:tcPr/>
                </a:tc>
                <a:extLst>
                  <a:ext uri="{0D108BD9-81ED-4DB2-BD59-A6C34878D82A}">
                    <a16:rowId xmlns:a16="http://schemas.microsoft.com/office/drawing/2014/main" val="960085610"/>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Anti-social behaviour</a:t>
                      </a:r>
                      <a:endParaRPr lang="en-US" sz="900">
                        <a:latin typeface="+mn-lt"/>
                      </a:endParaRPr>
                    </a:p>
                  </a:txBody>
                  <a:tcPr/>
                </a:tc>
                <a:extLst>
                  <a:ext uri="{0D108BD9-81ED-4DB2-BD59-A6C34878D82A}">
                    <a16:rowId xmlns:a16="http://schemas.microsoft.com/office/drawing/2014/main" val="1698059448"/>
                  </a:ext>
                </a:extLst>
              </a:tr>
              <a:tr h="232963">
                <a:tc rowSpan="4">
                  <a:txBody>
                    <a:bodyPr/>
                    <a:lstStyle/>
                    <a:p>
                      <a:pPr lvl="0">
                        <a:buNone/>
                      </a:pPr>
                      <a:r>
                        <a:rPr lang="en-GB" sz="900" b="0" i="0" u="none" strike="noStrike" noProof="0">
                          <a:latin typeface="+mn-lt"/>
                        </a:rPr>
                        <a:t>Barriers to Housing &amp; Services 9.3%</a:t>
                      </a:r>
                      <a:endParaRPr lang="en-US" sz="900">
                        <a:latin typeface="+mn-lt"/>
                      </a:endParaRPr>
                    </a:p>
                  </a:txBody>
                  <a:tcPr/>
                </a:tc>
                <a:tc>
                  <a:txBody>
                    <a:bodyPr/>
                    <a:lstStyle/>
                    <a:p>
                      <a:pPr lvl="0">
                        <a:buNone/>
                      </a:pPr>
                      <a:r>
                        <a:rPr lang="en-GB" sz="900" b="0" i="0" u="none" strike="noStrike" noProof="0">
                          <a:latin typeface="+mn-lt"/>
                        </a:rPr>
                        <a:t>Geographical Barriers: Connectivity Score</a:t>
                      </a:r>
                      <a:endParaRPr lang="en-US" sz="900">
                        <a:latin typeface="+mn-lt"/>
                      </a:endParaRPr>
                    </a:p>
                  </a:txBody>
                  <a:tcPr/>
                </a:tc>
                <a:extLst>
                  <a:ext uri="{0D108BD9-81ED-4DB2-BD59-A6C34878D82A}">
                    <a16:rowId xmlns:a16="http://schemas.microsoft.com/office/drawing/2014/main" val="2916344942"/>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latin typeface="+mn-lt"/>
                        </a:rPr>
                        <a:t>Core Homelessness</a:t>
                      </a:r>
                      <a:endParaRPr lang="en-GB" sz="900" b="0" i="0" u="none" strike="noStrike" noProof="0">
                        <a:latin typeface="+mn-lt"/>
                      </a:endParaRPr>
                    </a:p>
                  </a:txBody>
                  <a:tcPr/>
                </a:tc>
                <a:extLst>
                  <a:ext uri="{0D108BD9-81ED-4DB2-BD59-A6C34878D82A}">
                    <a16:rowId xmlns:a16="http://schemas.microsoft.com/office/drawing/2014/main" val="2753601893"/>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latin typeface="+mn-lt"/>
                        </a:rPr>
                        <a:t>Broadband speed</a:t>
                      </a:r>
                      <a:endParaRPr lang="en-GB" sz="900" b="0" i="0" u="none" strike="noStrike" noProof="0">
                        <a:latin typeface="+mn-lt"/>
                      </a:endParaRPr>
                    </a:p>
                  </a:txBody>
                  <a:tcPr/>
                </a:tc>
                <a:extLst>
                  <a:ext uri="{0D108BD9-81ED-4DB2-BD59-A6C34878D82A}">
                    <a16:rowId xmlns:a16="http://schemas.microsoft.com/office/drawing/2014/main" val="1721766920"/>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t>Patient-to-GP ratio</a:t>
                      </a:r>
                      <a:endParaRPr lang="en-GB" sz="900" b="0" i="0" u="none" strike="noStrike" noProof="0">
                        <a:latin typeface="+mn-lt"/>
                      </a:endParaRPr>
                    </a:p>
                  </a:txBody>
                  <a:tcPr/>
                </a:tc>
                <a:extLst>
                  <a:ext uri="{0D108BD9-81ED-4DB2-BD59-A6C34878D82A}">
                    <a16:rowId xmlns:a16="http://schemas.microsoft.com/office/drawing/2014/main" val="1484833821"/>
                  </a:ext>
                </a:extLst>
              </a:tr>
              <a:tr h="232963">
                <a:tc rowSpan="3">
                  <a:txBody>
                    <a:bodyPr/>
                    <a:lstStyle/>
                    <a:p>
                      <a:pPr lvl="0">
                        <a:buNone/>
                      </a:pPr>
                      <a:r>
                        <a:rPr lang="en-GB" sz="900" dirty="0"/>
                        <a:t>Living Environment Deprivation 9.3%</a:t>
                      </a:r>
                      <a:endParaRPr lang="en-GB" sz="900" b="0" i="0" u="none" strike="noStrike" noProof="0" dirty="0">
                        <a:latin typeface="+mn-lt"/>
                      </a:endParaRPr>
                    </a:p>
                  </a:txBody>
                  <a:tcPr/>
                </a:tc>
                <a:tc>
                  <a:txBody>
                    <a:bodyPr/>
                    <a:lstStyle/>
                    <a:p>
                      <a:pPr lvl="0">
                        <a:buNone/>
                      </a:pPr>
                      <a:r>
                        <a:rPr lang="en-GB" sz="900"/>
                        <a:t>Housing Energy Performance Score</a:t>
                      </a:r>
                      <a:endParaRPr lang="en-GB" sz="900" b="0" i="0" u="none" strike="noStrike" noProof="0">
                        <a:latin typeface="+mn-lt"/>
                      </a:endParaRPr>
                    </a:p>
                  </a:txBody>
                  <a:tcPr/>
                </a:tc>
                <a:extLst>
                  <a:ext uri="{0D108BD9-81ED-4DB2-BD59-A6C34878D82A}">
                    <a16:rowId xmlns:a16="http://schemas.microsoft.com/office/drawing/2014/main" val="311784636"/>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t>Housing lacking private outdoor space</a:t>
                      </a:r>
                      <a:endParaRPr lang="en-GB" sz="900" b="0" i="0" u="none" strike="noStrike" noProof="0">
                        <a:latin typeface="+mn-lt"/>
                      </a:endParaRPr>
                    </a:p>
                  </a:txBody>
                  <a:tcPr/>
                </a:tc>
                <a:extLst>
                  <a:ext uri="{0D108BD9-81ED-4DB2-BD59-A6C34878D82A}">
                    <a16:rowId xmlns:a16="http://schemas.microsoft.com/office/drawing/2014/main" val="3431026334"/>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dirty="0"/>
                        <a:t>Noise pollution</a:t>
                      </a:r>
                      <a:endParaRPr lang="en-GB" sz="900" b="0" i="0" u="none" strike="noStrike" noProof="0" dirty="0">
                        <a:latin typeface="+mn-lt"/>
                      </a:endParaRPr>
                    </a:p>
                  </a:txBody>
                  <a:tcPr/>
                </a:tc>
                <a:extLst>
                  <a:ext uri="{0D108BD9-81ED-4DB2-BD59-A6C34878D82A}">
                    <a16:rowId xmlns:a16="http://schemas.microsoft.com/office/drawing/2014/main" val="3370393454"/>
                  </a:ext>
                </a:extLst>
              </a:tr>
            </a:tbl>
          </a:graphicData>
        </a:graphic>
      </p:graphicFrame>
    </p:spTree>
    <p:extLst>
      <p:ext uri="{BB962C8B-B14F-4D97-AF65-F5344CB8AC3E}">
        <p14:creationId xmlns:p14="http://schemas.microsoft.com/office/powerpoint/2010/main" val="3074978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1AE26-ADF3-190C-87FA-CC7B838F510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2BEF03A-00AC-C3C0-264B-414D85C3B404}"/>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lvl="1" eaLnBrk="1" hangingPunct="1">
              <a:lnSpc>
                <a:spcPct val="90000"/>
              </a:lnSpc>
              <a:spcAft>
                <a:spcPts val="600"/>
              </a:spcAft>
            </a:pPr>
            <a:r>
              <a:rPr lang="en-US" sz="4400" b="1">
                <a:solidFill>
                  <a:schemeClr val="accent2"/>
                </a:solidFill>
                <a:latin typeface="+mj-lt"/>
                <a:ea typeface="+mj-ea"/>
                <a:cs typeface="+mj-cs"/>
              </a:rPr>
              <a:t>Key Findings</a:t>
            </a:r>
            <a:endParaRPr lang="en-US" sz="4400" b="1" kern="120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3B20C035-6782-DEF2-5131-AD92BA0B3550}"/>
              </a:ext>
            </a:extLst>
          </p:cNvPr>
          <p:cNvSpPr txBox="1"/>
          <p:nvPr/>
        </p:nvSpPr>
        <p:spPr>
          <a:xfrm>
            <a:off x="391885" y="1443990"/>
            <a:ext cx="11408229" cy="4801314"/>
          </a:xfrm>
          <a:prstGeom prst="rect">
            <a:avLst/>
          </a:prstGeom>
          <a:noFill/>
        </p:spPr>
        <p:txBody>
          <a:bodyPr wrap="square">
            <a:spAutoFit/>
          </a:bodyPr>
          <a:lstStyle/>
          <a:p>
            <a:pPr marL="285750" indent="-285750">
              <a:buFont typeface="Arial" panose="020B0604020202020204" pitchFamily="34" charset="0"/>
              <a:buChar char="•"/>
            </a:pPr>
            <a:r>
              <a:rPr lang="en-GB" dirty="0"/>
              <a:t>South Cambridgeshire is one of the least deprived districts nationally, ranking 281 out of 296 local authorities (15th least deprived).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Most South Cambridgeshire wards fall within higher (least deprived) deciles, with Girton and Hardwick in the highest decile (10), and Bassingbourn being the lowest‑scoring ward (decile 6). Decile 1 is the most deprived decile, and decile 10 is the least deprived decile.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70 out of 99 LSOAs are in the top 30% least deprived deciles (8-10), and none fall within the top 30% most deprived deciles (1-3). Two LSOAs, Chesterton Allotments and Bassingbourn Barracks, fall into decile 4, the lowest for the district.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Barriers to Housing and Services is the district’s most deprived domain, seeing notable change in rank from 98 to 45 nationally between 2019 and 2025. There were a number of changes to this domain between 2019 and 2025 releases.</a:t>
            </a:r>
          </a:p>
          <a:p>
            <a:endParaRPr lang="en-GB" dirty="0"/>
          </a:p>
          <a:p>
            <a:pPr marL="285750" indent="-285750">
              <a:buFont typeface="Arial" panose="020B0604020202020204" pitchFamily="34" charset="0"/>
              <a:buChar char="•"/>
            </a:pPr>
            <a:r>
              <a:rPr lang="en-GB" dirty="0"/>
              <a:t>Overall, income deprivation remained relatively low. However, income deprivation affecting children (IDACI) saw a notable change between 2019 and 2025 (+10.5pp). </a:t>
            </a:r>
          </a:p>
        </p:txBody>
      </p:sp>
    </p:spTree>
    <p:extLst>
      <p:ext uri="{BB962C8B-B14F-4D97-AF65-F5344CB8AC3E}">
        <p14:creationId xmlns:p14="http://schemas.microsoft.com/office/powerpoint/2010/main" val="320563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3C4CD-DFD3-409E-8130-5796033684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801F293-CFFE-61B1-9687-62E369C04F74}"/>
              </a:ext>
            </a:extLst>
          </p:cNvPr>
          <p:cNvSpPr txBox="1"/>
          <p:nvPr/>
        </p:nvSpPr>
        <p:spPr bwMode="auto">
          <a:xfrm>
            <a:off x="272143" y="441551"/>
            <a:ext cx="10297886" cy="799420"/>
          </a:xfrm>
          <a:prstGeom prst="rect">
            <a:avLst/>
          </a:prstGeom>
          <a:noFill/>
          <a:ln>
            <a:noFill/>
          </a:ln>
        </p:spPr>
        <p:txBody>
          <a:bodyPr vert="horz" wrap="square" lIns="0" tIns="0" rIns="0" bIns="0" numCol="1" rtlCol="0" anchor="t" anchorCtr="0" compatLnSpc="1">
            <a:prstTxWarp prst="textNoShape">
              <a:avLst/>
            </a:prstTxWarp>
            <a:normAutofit fontScale="92500"/>
          </a:bodyPr>
          <a:lstStyle/>
          <a:p>
            <a:pPr eaLnBrk="1" hangingPunct="1">
              <a:lnSpc>
                <a:spcPct val="90000"/>
              </a:lnSpc>
              <a:spcAft>
                <a:spcPts val="600"/>
              </a:spcAft>
            </a:pPr>
            <a:r>
              <a:rPr lang="en-US" sz="4400" b="1">
                <a:solidFill>
                  <a:schemeClr val="accent2"/>
                </a:solidFill>
                <a:latin typeface="+mj-lt"/>
                <a:ea typeface="+mj-ea"/>
                <a:cs typeface="+mj-cs"/>
              </a:rPr>
              <a:t>1.1. District</a:t>
            </a:r>
            <a:r>
              <a:rPr lang="en-US" sz="4400" b="1" kern="1200">
                <a:solidFill>
                  <a:schemeClr val="accent2"/>
                </a:solidFill>
                <a:latin typeface="+mj-lt"/>
                <a:ea typeface="+mj-ea"/>
                <a:cs typeface="+mj-cs"/>
              </a:rPr>
              <a:t> Context - National Ranking</a:t>
            </a:r>
            <a:endParaRPr lang="en-US">
              <a:solidFill>
                <a:schemeClr val="accent2"/>
              </a:solidFill>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548EF2CE-B0AC-A6F2-3E20-6A1DFC8B63F4}"/>
              </a:ext>
            </a:extLst>
          </p:cNvPr>
          <p:cNvSpPr>
            <a:spLocks noGrp="1"/>
          </p:cNvSpPr>
          <p:nvPr>
            <p:ph idx="1"/>
          </p:nvPr>
        </p:nvSpPr>
        <p:spPr>
          <a:xfrm>
            <a:off x="666070" y="2013857"/>
            <a:ext cx="4863873" cy="4163105"/>
          </a:xfrm>
        </p:spPr>
        <p:txBody>
          <a:bodyPr/>
          <a:lstStyle/>
          <a:p>
            <a:r>
              <a:rPr lang="en-GB" sz="1600"/>
              <a:t>South Cambridgeshire is ranked 281/296 of all local authorities nationally, based on local authority score, where 1 is most deprived (meaning South Cambridgeshire is the 15th least deprived of the 296 English Local Authorities). </a:t>
            </a:r>
            <a:endParaRPr lang="en-GB" sz="1600">
              <a:cs typeface="Arial"/>
            </a:endParaRPr>
          </a:p>
          <a:p>
            <a:r>
              <a:rPr lang="en-GB" sz="1600"/>
              <a:t>This compares to:</a:t>
            </a:r>
            <a:endParaRPr lang="en-GB" sz="1600">
              <a:cs typeface="Arial"/>
            </a:endParaRPr>
          </a:p>
          <a:p>
            <a:pPr lvl="1"/>
            <a:r>
              <a:rPr lang="en-GB" sz="1600"/>
              <a:t>Cambridge City which is 255/296 (41st least deprived),</a:t>
            </a:r>
          </a:p>
          <a:p>
            <a:pPr lvl="1"/>
            <a:r>
              <a:rPr lang="en-GB" sz="1600"/>
              <a:t>Huntingdonshire which is 249/296 (47th least deprived),</a:t>
            </a:r>
            <a:endParaRPr lang="en-GB" sz="1600">
              <a:cs typeface="Arial"/>
            </a:endParaRPr>
          </a:p>
          <a:p>
            <a:pPr lvl="1"/>
            <a:r>
              <a:rPr lang="en-GB" sz="1600"/>
              <a:t>East Cambridgeshire which is 242/296 (54th least deprived), </a:t>
            </a:r>
            <a:endParaRPr lang="en-GB" sz="1600">
              <a:cs typeface="Arial"/>
            </a:endParaRPr>
          </a:p>
          <a:p>
            <a:pPr lvl="1"/>
            <a:r>
              <a:rPr lang="en-GB" sz="1600"/>
              <a:t>Fenland which is 42/296 (254th least deprived),</a:t>
            </a:r>
            <a:endParaRPr lang="en-GB" sz="1600">
              <a:cs typeface="Arial"/>
            </a:endParaRPr>
          </a:p>
          <a:p>
            <a:pPr lvl="1"/>
            <a:r>
              <a:rPr lang="en-GB" sz="1600"/>
              <a:t>and Peterborough which is 51/296 (245th least deprived).</a:t>
            </a:r>
            <a:endParaRPr lang="en-US" sz="1600"/>
          </a:p>
        </p:txBody>
      </p:sp>
      <p:graphicFrame>
        <p:nvGraphicFramePr>
          <p:cNvPr id="3" name="Table 2">
            <a:extLst>
              <a:ext uri="{FF2B5EF4-FFF2-40B4-BE49-F238E27FC236}">
                <a16:creationId xmlns:a16="http://schemas.microsoft.com/office/drawing/2014/main" id="{5EF706A9-54E5-0172-4950-F752AA71CAAB}"/>
              </a:ext>
            </a:extLst>
          </p:cNvPr>
          <p:cNvGraphicFramePr>
            <a:graphicFrameLocks noGrp="1"/>
          </p:cNvGraphicFramePr>
          <p:nvPr>
            <p:extLst>
              <p:ext uri="{D42A27DB-BD31-4B8C-83A1-F6EECF244321}">
                <p14:modId xmlns:p14="http://schemas.microsoft.com/office/powerpoint/2010/main" val="1884995796"/>
              </p:ext>
            </p:extLst>
          </p:nvPr>
        </p:nvGraphicFramePr>
        <p:xfrm>
          <a:off x="6019798" y="2166257"/>
          <a:ext cx="5685693" cy="2867706"/>
        </p:xfrm>
        <a:graphic>
          <a:graphicData uri="http://schemas.openxmlformats.org/drawingml/2006/table">
            <a:tbl>
              <a:tblPr bandRow="1">
                <a:tableStyleId>{5C22544A-7EE6-4342-B048-85BDC9FD1C3A}</a:tableStyleId>
              </a:tblPr>
              <a:tblGrid>
                <a:gridCol w="2841441">
                  <a:extLst>
                    <a:ext uri="{9D8B030D-6E8A-4147-A177-3AD203B41FA5}">
                      <a16:colId xmlns:a16="http://schemas.microsoft.com/office/drawing/2014/main" val="520184273"/>
                    </a:ext>
                  </a:extLst>
                </a:gridCol>
                <a:gridCol w="2844252">
                  <a:extLst>
                    <a:ext uri="{9D8B030D-6E8A-4147-A177-3AD203B41FA5}">
                      <a16:colId xmlns:a16="http://schemas.microsoft.com/office/drawing/2014/main" val="876198805"/>
                    </a:ext>
                  </a:extLst>
                </a:gridCol>
              </a:tblGrid>
              <a:tr h="926184">
                <a:tc>
                  <a:txBody>
                    <a:bodyPr/>
                    <a:lstStyle/>
                    <a:p>
                      <a:pPr>
                        <a:buNone/>
                      </a:pPr>
                      <a:r>
                        <a:rPr lang="en-GB" b="1">
                          <a:effectLst/>
                        </a:rPr>
                        <a:t>District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buNone/>
                      </a:pPr>
                      <a:r>
                        <a:rPr lang="en-GB" b="1">
                          <a:effectLst/>
                        </a:rPr>
                        <a:t>IMD - Rank of average rank out of 296 (2025)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703837"/>
                  </a:ext>
                </a:extLst>
              </a:tr>
              <a:tr h="294342">
                <a:tc>
                  <a:txBody>
                    <a:bodyPr/>
                    <a:lstStyle/>
                    <a:p>
                      <a:pPr>
                        <a:buNone/>
                      </a:pPr>
                      <a:r>
                        <a:rPr lang="en-GB">
                          <a:effectLst/>
                        </a:rPr>
                        <a:t>Fenland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42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86707661"/>
                  </a:ext>
                </a:extLst>
              </a:tr>
              <a:tr h="294342">
                <a:tc>
                  <a:txBody>
                    <a:bodyPr/>
                    <a:lstStyle/>
                    <a:p>
                      <a:pPr>
                        <a:buNone/>
                      </a:pPr>
                      <a:r>
                        <a:rPr lang="en-GB">
                          <a:effectLst/>
                        </a:rPr>
                        <a:t>Peterborough</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51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74359557"/>
                  </a:ext>
                </a:extLst>
              </a:tr>
              <a:tr h="352832">
                <a:tc>
                  <a:txBody>
                    <a:bodyPr/>
                    <a:lstStyle/>
                    <a:p>
                      <a:pPr>
                        <a:buNone/>
                      </a:pPr>
                      <a:r>
                        <a:rPr lang="en-GB">
                          <a:effectLst/>
                        </a:rPr>
                        <a:t>East Cambridgeshire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242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532466378"/>
                  </a:ext>
                </a:extLst>
              </a:tr>
              <a:tr h="352832">
                <a:tc>
                  <a:txBody>
                    <a:bodyPr/>
                    <a:lstStyle/>
                    <a:p>
                      <a:pPr>
                        <a:buNone/>
                      </a:pPr>
                      <a:r>
                        <a:rPr lang="en-GB">
                          <a:effectLst/>
                        </a:rPr>
                        <a:t>Huntingdonshire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249</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48141550"/>
                  </a:ext>
                </a:extLst>
              </a:tr>
              <a:tr h="294342">
                <a:tc>
                  <a:txBody>
                    <a:bodyPr/>
                    <a:lstStyle/>
                    <a:p>
                      <a:pPr>
                        <a:buNone/>
                      </a:pPr>
                      <a:r>
                        <a:rPr lang="en-GB">
                          <a:effectLst/>
                        </a:rPr>
                        <a:t>Cambridge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255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112186774"/>
                  </a:ext>
                </a:extLst>
              </a:tr>
              <a:tr h="352832">
                <a:tc>
                  <a:txBody>
                    <a:bodyPr/>
                    <a:lstStyle/>
                    <a:p>
                      <a:pPr>
                        <a:buNone/>
                      </a:pPr>
                      <a:r>
                        <a:rPr lang="en-GB">
                          <a:effectLst/>
                        </a:rPr>
                        <a:t>South Cambridgeshire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281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11531420"/>
                  </a:ext>
                </a:extLst>
              </a:tr>
            </a:tbl>
          </a:graphicData>
        </a:graphic>
      </p:graphicFrame>
      <p:sp>
        <p:nvSpPr>
          <p:cNvPr id="5" name="TextBox 4">
            <a:extLst>
              <a:ext uri="{FF2B5EF4-FFF2-40B4-BE49-F238E27FC236}">
                <a16:creationId xmlns:a16="http://schemas.microsoft.com/office/drawing/2014/main" id="{D310BAD4-3EAC-3CA4-59E8-CCBDA4910F29}"/>
              </a:ext>
            </a:extLst>
          </p:cNvPr>
          <p:cNvSpPr txBox="1"/>
          <p:nvPr/>
        </p:nvSpPr>
        <p:spPr>
          <a:xfrm>
            <a:off x="6019798" y="1796925"/>
            <a:ext cx="5685693" cy="369332"/>
          </a:xfrm>
          <a:prstGeom prst="rect">
            <a:avLst/>
          </a:prstGeom>
          <a:noFill/>
        </p:spPr>
        <p:txBody>
          <a:bodyPr wrap="square">
            <a:spAutoFit/>
          </a:bodyPr>
          <a:lstStyle/>
          <a:p>
            <a:r>
              <a:rPr lang="en-GB" sz="1800" i="1" dirty="0"/>
              <a:t>Table 2: </a:t>
            </a:r>
            <a:r>
              <a:rPr lang="en-GB" i="1" dirty="0"/>
              <a:t>District by overall IMD national rank</a:t>
            </a:r>
            <a:endParaRPr lang="en-GB" sz="1800" i="1" dirty="0"/>
          </a:p>
        </p:txBody>
      </p:sp>
    </p:spTree>
    <p:extLst>
      <p:ext uri="{BB962C8B-B14F-4D97-AF65-F5344CB8AC3E}">
        <p14:creationId xmlns:p14="http://schemas.microsoft.com/office/powerpoint/2010/main" val="41088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DC638-6605-D91F-951B-94294816104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AFD503-DB22-2318-415A-F3511F380FB7}"/>
              </a:ext>
            </a:extLst>
          </p:cNvPr>
          <p:cNvSpPr txBox="1"/>
          <p:nvPr/>
        </p:nvSpPr>
        <p:spPr bwMode="auto">
          <a:xfrm>
            <a:off x="93986" y="0"/>
            <a:ext cx="9867219"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a:solidFill>
                  <a:schemeClr val="accent2"/>
                </a:solidFill>
                <a:latin typeface="+mj-lt"/>
                <a:ea typeface="+mj-ea"/>
                <a:cs typeface="+mj-cs"/>
              </a:rPr>
              <a:t>1.2. Analysis</a:t>
            </a:r>
            <a:r>
              <a:rPr lang="en-US" sz="4400" b="1" kern="1200">
                <a:solidFill>
                  <a:schemeClr val="accent2"/>
                </a:solidFill>
                <a:latin typeface="+mj-lt"/>
                <a:ea typeface="+mj-ea"/>
                <a:cs typeface="+mj-cs"/>
              </a:rPr>
              <a:t> of overall deprivation across South Cambridgeshire wards</a:t>
            </a:r>
            <a:endParaRPr lang="en-US">
              <a:solidFill>
                <a:schemeClr val="accent2"/>
              </a:solidFill>
              <a:ea typeface="+mj-ea"/>
              <a:cs typeface="+mj-cs"/>
            </a:endParaRPr>
          </a:p>
        </p:txBody>
      </p:sp>
      <p:sp>
        <p:nvSpPr>
          <p:cNvPr id="7" name="TextBox 6">
            <a:extLst>
              <a:ext uri="{FF2B5EF4-FFF2-40B4-BE49-F238E27FC236}">
                <a16:creationId xmlns:a16="http://schemas.microsoft.com/office/drawing/2014/main" id="{F5E51FBF-4E6F-1AFC-72C2-723ED7DEB1A1}"/>
              </a:ext>
            </a:extLst>
          </p:cNvPr>
          <p:cNvSpPr txBox="1"/>
          <p:nvPr/>
        </p:nvSpPr>
        <p:spPr>
          <a:xfrm>
            <a:off x="105156" y="1540539"/>
            <a:ext cx="5990844" cy="4524315"/>
          </a:xfrm>
          <a:prstGeom prst="rect">
            <a:avLst/>
          </a:prstGeom>
          <a:noFill/>
        </p:spPr>
        <p:txBody>
          <a:bodyPr wrap="square">
            <a:spAutoFit/>
          </a:bodyPr>
          <a:lstStyle/>
          <a:p>
            <a:pPr marL="0" indent="0">
              <a:buNone/>
            </a:pPr>
            <a:r>
              <a:rPr lang="en-GB" sz="1600" dirty="0"/>
              <a:t>On this page, the average decile is used. This is the decile of each LSOA combined and averaged to give an overall score for the ward. This is to help identify the domains that have a much higher or lower level of deprivation and give a broader overview of the ward, rather than the absolute ‘most’ and ‘least’ deprived domains. It should be noted that LSOA and ward boundaries are not co-terminus and therefore a ‘best fit’ lookup has been used to determine which LSOAs fall into each ward. </a:t>
            </a:r>
          </a:p>
          <a:p>
            <a:pPr marL="0" indent="0">
              <a:buNone/>
            </a:pPr>
            <a:endParaRPr lang="en-GB" sz="1600" dirty="0"/>
          </a:p>
          <a:p>
            <a:pPr marL="0" indent="0">
              <a:buNone/>
            </a:pPr>
            <a:r>
              <a:rPr lang="en-US" sz="1600" u="sng" dirty="0"/>
              <a:t>Highest scoring wards (least deprived):</a:t>
            </a:r>
          </a:p>
          <a:p>
            <a:pPr marL="0" indent="0">
              <a:buNone/>
            </a:pPr>
            <a:r>
              <a:rPr lang="en-US" sz="1600" dirty="0"/>
              <a:t>Girton and Hardwick fall into the highest decile (10), as seen in Table 3. </a:t>
            </a:r>
          </a:p>
          <a:p>
            <a:pPr marL="0" indent="0">
              <a:buNone/>
            </a:pPr>
            <a:endParaRPr lang="en-US" sz="1600" dirty="0"/>
          </a:p>
          <a:p>
            <a:pPr marL="0" indent="0">
              <a:buNone/>
            </a:pPr>
            <a:r>
              <a:rPr lang="en-US" sz="1600" u="sng" dirty="0"/>
              <a:t>Lowest scoring wards (most deprived):</a:t>
            </a:r>
          </a:p>
          <a:p>
            <a:r>
              <a:rPr lang="en-GB" sz="1600" dirty="0"/>
              <a:t>Bassingbourn </a:t>
            </a:r>
            <a:r>
              <a:rPr lang="en-US" sz="1600" dirty="0"/>
              <a:t>falls into the lowest decile out of all other wards in South Cambridgeshire (6).</a:t>
            </a:r>
          </a:p>
          <a:p>
            <a:pPr marL="0" indent="0">
              <a:buNone/>
            </a:pPr>
            <a:endParaRPr lang="en-US" sz="1600" dirty="0"/>
          </a:p>
          <a:p>
            <a:pPr marL="0" indent="0">
              <a:buNone/>
            </a:pPr>
            <a:endParaRPr lang="en-US" sz="1600" dirty="0"/>
          </a:p>
        </p:txBody>
      </p:sp>
      <p:sp>
        <p:nvSpPr>
          <p:cNvPr id="2" name="TextBox 1">
            <a:extLst>
              <a:ext uri="{FF2B5EF4-FFF2-40B4-BE49-F238E27FC236}">
                <a16:creationId xmlns:a16="http://schemas.microsoft.com/office/drawing/2014/main" id="{CF6004F6-D575-6A82-A99C-F60BC754CE97}"/>
              </a:ext>
            </a:extLst>
          </p:cNvPr>
          <p:cNvSpPr txBox="1"/>
          <p:nvPr/>
        </p:nvSpPr>
        <p:spPr>
          <a:xfrm>
            <a:off x="10309178" y="3109192"/>
            <a:ext cx="1979075" cy="954107"/>
          </a:xfrm>
          <a:prstGeom prst="rect">
            <a:avLst/>
          </a:prstGeom>
          <a:noFill/>
        </p:spPr>
        <p:txBody>
          <a:bodyPr wrap="square" rtlCol="0">
            <a:spAutoFit/>
          </a:bodyPr>
          <a:lstStyle/>
          <a:p>
            <a:r>
              <a:rPr lang="en-GB" sz="1400" i="1" dirty="0"/>
              <a:t>Table 3: Decile average and range of LSOA deciles by ward, IMD 2025</a:t>
            </a:r>
          </a:p>
        </p:txBody>
      </p:sp>
      <p:graphicFrame>
        <p:nvGraphicFramePr>
          <p:cNvPr id="5" name="Table 4">
            <a:extLst>
              <a:ext uri="{FF2B5EF4-FFF2-40B4-BE49-F238E27FC236}">
                <a16:creationId xmlns:a16="http://schemas.microsoft.com/office/drawing/2014/main" id="{73EE0B4A-4192-2EB0-87E1-52F61D36B88C}"/>
              </a:ext>
            </a:extLst>
          </p:cNvPr>
          <p:cNvGraphicFramePr>
            <a:graphicFrameLocks noGrp="1"/>
          </p:cNvGraphicFramePr>
          <p:nvPr>
            <p:extLst>
              <p:ext uri="{D42A27DB-BD31-4B8C-83A1-F6EECF244321}">
                <p14:modId xmlns:p14="http://schemas.microsoft.com/office/powerpoint/2010/main" val="3899138419"/>
              </p:ext>
            </p:extLst>
          </p:nvPr>
        </p:nvGraphicFramePr>
        <p:xfrm>
          <a:off x="6192253" y="1214438"/>
          <a:ext cx="4116925" cy="5176518"/>
        </p:xfrm>
        <a:graphic>
          <a:graphicData uri="http://schemas.openxmlformats.org/drawingml/2006/table">
            <a:tbl>
              <a:tblPr/>
              <a:tblGrid>
                <a:gridCol w="1980001">
                  <a:extLst>
                    <a:ext uri="{9D8B030D-6E8A-4147-A177-3AD203B41FA5}">
                      <a16:colId xmlns:a16="http://schemas.microsoft.com/office/drawing/2014/main" val="3181879511"/>
                    </a:ext>
                  </a:extLst>
                </a:gridCol>
                <a:gridCol w="1176677">
                  <a:extLst>
                    <a:ext uri="{9D8B030D-6E8A-4147-A177-3AD203B41FA5}">
                      <a16:colId xmlns:a16="http://schemas.microsoft.com/office/drawing/2014/main" val="2230562730"/>
                    </a:ext>
                  </a:extLst>
                </a:gridCol>
                <a:gridCol w="960247">
                  <a:extLst>
                    <a:ext uri="{9D8B030D-6E8A-4147-A177-3AD203B41FA5}">
                      <a16:colId xmlns:a16="http://schemas.microsoft.com/office/drawing/2014/main" val="1252489216"/>
                    </a:ext>
                  </a:extLst>
                </a:gridCol>
              </a:tblGrid>
              <a:tr h="217102">
                <a:tc>
                  <a:txBody>
                    <a:bodyPr/>
                    <a:lstStyle/>
                    <a:p>
                      <a:pPr algn="l" fontAlgn="b">
                        <a:buNone/>
                      </a:pPr>
                      <a:r>
                        <a:rPr lang="en-GB" sz="1200" b="1" i="0" u="none" strike="noStrike">
                          <a:solidFill>
                            <a:srgbClr val="000000"/>
                          </a:solidFill>
                          <a:effectLst/>
                          <a:latin typeface="+mn-lt"/>
                        </a:rPr>
                        <a:t>Ward</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1" i="0" u="none" strike="noStrike">
                          <a:solidFill>
                            <a:srgbClr val="000000"/>
                          </a:solidFill>
                          <a:effectLst/>
                          <a:latin typeface="+mn-lt"/>
                        </a:rPr>
                        <a:t>Decile Average</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1" i="0" u="none" strike="noStrike">
                          <a:solidFill>
                            <a:srgbClr val="000000"/>
                          </a:solidFill>
                          <a:effectLst/>
                          <a:latin typeface="+mn-lt"/>
                        </a:rPr>
                        <a:t>Range</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61144343"/>
                  </a:ext>
                </a:extLst>
              </a:tr>
              <a:tr h="187170">
                <a:tc>
                  <a:txBody>
                    <a:bodyPr/>
                    <a:lstStyle/>
                    <a:p>
                      <a:pPr algn="l" fontAlgn="b">
                        <a:buNone/>
                      </a:pPr>
                      <a:r>
                        <a:rPr lang="en-GB" sz="1000" b="0" i="0" u="none" strike="noStrike">
                          <a:solidFill>
                            <a:srgbClr val="000000"/>
                          </a:solidFill>
                          <a:effectLst/>
                          <a:latin typeface="+mn-lt"/>
                        </a:rPr>
                        <a:t>Balsham</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7 - 8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19454998"/>
                  </a:ext>
                </a:extLst>
              </a:tr>
              <a:tr h="187170">
                <a:tc>
                  <a:txBody>
                    <a:bodyPr/>
                    <a:lstStyle/>
                    <a:p>
                      <a:pPr algn="l" fontAlgn="b">
                        <a:buNone/>
                      </a:pPr>
                      <a:r>
                        <a:rPr lang="en-GB" sz="1000" b="0" i="0" u="none" strike="noStrike">
                          <a:solidFill>
                            <a:srgbClr val="000000"/>
                          </a:solidFill>
                          <a:effectLst/>
                          <a:latin typeface="+mn-lt"/>
                        </a:rPr>
                        <a:t>Bar Hill</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8 - 10</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771088"/>
                  </a:ext>
                </a:extLst>
              </a:tr>
              <a:tr h="187170">
                <a:tc>
                  <a:txBody>
                    <a:bodyPr/>
                    <a:lstStyle/>
                    <a:p>
                      <a:pPr algn="l" fontAlgn="b">
                        <a:buNone/>
                      </a:pPr>
                      <a:r>
                        <a:rPr lang="en-GB" sz="1000" b="0" i="0" u="none" strike="noStrike">
                          <a:solidFill>
                            <a:srgbClr val="000000"/>
                          </a:solidFill>
                          <a:effectLst/>
                          <a:latin typeface="+mn-lt"/>
                        </a:rPr>
                        <a:t>Barrington</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7 - 8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5652069"/>
                  </a:ext>
                </a:extLst>
              </a:tr>
              <a:tr h="187170">
                <a:tc>
                  <a:txBody>
                    <a:bodyPr/>
                    <a:lstStyle/>
                    <a:p>
                      <a:pPr algn="l" fontAlgn="b">
                        <a:buNone/>
                      </a:pPr>
                      <a:r>
                        <a:rPr lang="en-GB" sz="1000" b="0" i="0" u="none" strike="noStrike">
                          <a:solidFill>
                            <a:srgbClr val="000000"/>
                          </a:solidFill>
                          <a:effectLst/>
                          <a:latin typeface="+mn-lt"/>
                        </a:rPr>
                        <a:t>Bassingbourn</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6</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6 - 7</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33207673"/>
                  </a:ext>
                </a:extLst>
              </a:tr>
              <a:tr h="187170">
                <a:tc>
                  <a:txBody>
                    <a:bodyPr/>
                    <a:lstStyle/>
                    <a:p>
                      <a:pPr algn="l" fontAlgn="b">
                        <a:buNone/>
                      </a:pPr>
                      <a:r>
                        <a:rPr lang="en-GB" sz="1000" b="0" i="0" u="none" strike="noStrike">
                          <a:solidFill>
                            <a:srgbClr val="000000"/>
                          </a:solidFill>
                          <a:effectLst/>
                          <a:latin typeface="+mn-lt"/>
                        </a:rPr>
                        <a:t>Caldecote</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9 - 9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9494343"/>
                  </a:ext>
                </a:extLst>
              </a:tr>
              <a:tr h="187170">
                <a:tc>
                  <a:txBody>
                    <a:bodyPr/>
                    <a:lstStyle/>
                    <a:p>
                      <a:pPr algn="l" fontAlgn="b">
                        <a:buNone/>
                      </a:pPr>
                      <a:r>
                        <a:rPr lang="en-GB" sz="1000" b="0" i="0" u="none" strike="noStrike">
                          <a:solidFill>
                            <a:srgbClr val="000000"/>
                          </a:solidFill>
                          <a:effectLst/>
                          <a:latin typeface="+mn-lt"/>
                        </a:rPr>
                        <a:t>Cambourne</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5 - 9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30336546"/>
                  </a:ext>
                </a:extLst>
              </a:tr>
              <a:tr h="187170">
                <a:tc>
                  <a:txBody>
                    <a:bodyPr/>
                    <a:lstStyle/>
                    <a:p>
                      <a:pPr algn="l" fontAlgn="b">
                        <a:buNone/>
                      </a:pPr>
                      <a:r>
                        <a:rPr lang="en-GB" sz="1000" b="0" i="0" u="none" strike="noStrike">
                          <a:solidFill>
                            <a:srgbClr val="000000"/>
                          </a:solidFill>
                          <a:effectLst/>
                          <a:latin typeface="+mn-lt"/>
                        </a:rPr>
                        <a:t>Caxton &amp; Papworth</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6 - 9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2072249"/>
                  </a:ext>
                </a:extLst>
              </a:tr>
              <a:tr h="187170">
                <a:tc>
                  <a:txBody>
                    <a:bodyPr/>
                    <a:lstStyle/>
                    <a:p>
                      <a:pPr algn="l" fontAlgn="b">
                        <a:buNone/>
                      </a:pPr>
                      <a:r>
                        <a:rPr lang="en-GB" sz="1000" b="0" i="0" u="none" strike="noStrike">
                          <a:solidFill>
                            <a:srgbClr val="000000"/>
                          </a:solidFill>
                          <a:effectLst/>
                          <a:latin typeface="+mn-lt"/>
                        </a:rPr>
                        <a:t>Cottenham</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6 - 9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4343999"/>
                  </a:ext>
                </a:extLst>
              </a:tr>
              <a:tr h="187170">
                <a:tc>
                  <a:txBody>
                    <a:bodyPr/>
                    <a:lstStyle/>
                    <a:p>
                      <a:pPr algn="l" fontAlgn="b">
                        <a:buNone/>
                      </a:pPr>
                      <a:r>
                        <a:rPr lang="en-GB" sz="1000" b="0" i="0" u="none" strike="noStrike">
                          <a:solidFill>
                            <a:srgbClr val="000000"/>
                          </a:solidFill>
                          <a:effectLst/>
                          <a:latin typeface="+mn-lt"/>
                        </a:rPr>
                        <a:t>Duxford</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7 - 9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04530098"/>
                  </a:ext>
                </a:extLst>
              </a:tr>
              <a:tr h="187170">
                <a:tc>
                  <a:txBody>
                    <a:bodyPr/>
                    <a:lstStyle/>
                    <a:p>
                      <a:pPr algn="l" fontAlgn="b">
                        <a:buNone/>
                      </a:pPr>
                      <a:r>
                        <a:rPr lang="en-GB" sz="1000" b="0" i="0" u="none" strike="noStrike">
                          <a:solidFill>
                            <a:srgbClr val="000000"/>
                          </a:solidFill>
                          <a:effectLst/>
                          <a:latin typeface="+mn-lt"/>
                        </a:rPr>
                        <a:t>Fen Ditton &amp; Fulbourn</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7 - 10</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747340"/>
                  </a:ext>
                </a:extLst>
              </a:tr>
              <a:tr h="187170">
                <a:tc>
                  <a:txBody>
                    <a:bodyPr/>
                    <a:lstStyle/>
                    <a:p>
                      <a:pPr algn="l" fontAlgn="b">
                        <a:buNone/>
                      </a:pPr>
                      <a:r>
                        <a:rPr lang="en-GB" sz="1000" b="0" i="0" u="none" strike="noStrike">
                          <a:solidFill>
                            <a:srgbClr val="000000"/>
                          </a:solidFill>
                          <a:effectLst/>
                          <a:latin typeface="+mn-lt"/>
                        </a:rPr>
                        <a:t>Foxton</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8 - 9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64526349"/>
                  </a:ext>
                </a:extLst>
              </a:tr>
              <a:tr h="187170">
                <a:tc>
                  <a:txBody>
                    <a:bodyPr/>
                    <a:lstStyle/>
                    <a:p>
                      <a:pPr algn="l" fontAlgn="b">
                        <a:buNone/>
                      </a:pPr>
                      <a:r>
                        <a:rPr lang="en-GB" sz="1000" b="0" i="0" u="none" strike="noStrike">
                          <a:solidFill>
                            <a:srgbClr val="000000"/>
                          </a:solidFill>
                          <a:effectLst/>
                          <a:latin typeface="+mn-lt"/>
                        </a:rPr>
                        <a:t>Gamlingay</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7</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6 - 8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2362638"/>
                  </a:ext>
                </a:extLst>
              </a:tr>
              <a:tr h="187170">
                <a:tc>
                  <a:txBody>
                    <a:bodyPr/>
                    <a:lstStyle/>
                    <a:p>
                      <a:pPr algn="l" fontAlgn="b">
                        <a:buNone/>
                      </a:pPr>
                      <a:r>
                        <a:rPr lang="en-GB" sz="1000" b="0" i="0" u="none" strike="noStrike">
                          <a:solidFill>
                            <a:srgbClr val="000000"/>
                          </a:solidFill>
                          <a:effectLst/>
                          <a:latin typeface="+mn-lt"/>
                        </a:rPr>
                        <a:t>Girton</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10</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9 - 10</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3526857"/>
                  </a:ext>
                </a:extLst>
              </a:tr>
              <a:tr h="187170">
                <a:tc>
                  <a:txBody>
                    <a:bodyPr/>
                    <a:lstStyle/>
                    <a:p>
                      <a:pPr algn="l" fontAlgn="b">
                        <a:buNone/>
                      </a:pPr>
                      <a:r>
                        <a:rPr lang="en-GB" sz="1000" b="0" i="0" u="none" strike="noStrike">
                          <a:solidFill>
                            <a:srgbClr val="000000"/>
                          </a:solidFill>
                          <a:effectLst/>
                          <a:latin typeface="+mn-lt"/>
                        </a:rPr>
                        <a:t>Hardwick</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10</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9 - 10</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8104596"/>
                  </a:ext>
                </a:extLst>
              </a:tr>
              <a:tr h="187170">
                <a:tc>
                  <a:txBody>
                    <a:bodyPr/>
                    <a:lstStyle/>
                    <a:p>
                      <a:pPr algn="l" fontAlgn="b">
                        <a:buNone/>
                      </a:pPr>
                      <a:r>
                        <a:rPr lang="en-GB" sz="1000" b="0" i="0" u="none" strike="noStrike">
                          <a:solidFill>
                            <a:srgbClr val="000000"/>
                          </a:solidFill>
                          <a:effectLst/>
                          <a:latin typeface="+mn-lt"/>
                        </a:rPr>
                        <a:t>Harston &amp; Comberton</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7 - 10</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30812364"/>
                  </a:ext>
                </a:extLst>
              </a:tr>
              <a:tr h="187170">
                <a:tc>
                  <a:txBody>
                    <a:bodyPr/>
                    <a:lstStyle/>
                    <a:p>
                      <a:pPr algn="l" fontAlgn="b">
                        <a:buNone/>
                      </a:pPr>
                      <a:r>
                        <a:rPr lang="en-GB" sz="1000" b="0" i="0" u="none" strike="noStrike">
                          <a:solidFill>
                            <a:srgbClr val="000000"/>
                          </a:solidFill>
                          <a:effectLst/>
                          <a:latin typeface="+mn-lt"/>
                        </a:rPr>
                        <a:t>Histon &amp; Impington</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4 - 10</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23999862"/>
                  </a:ext>
                </a:extLst>
              </a:tr>
              <a:tr h="187170">
                <a:tc>
                  <a:txBody>
                    <a:bodyPr/>
                    <a:lstStyle/>
                    <a:p>
                      <a:pPr algn="l" fontAlgn="b">
                        <a:buNone/>
                      </a:pPr>
                      <a:r>
                        <a:rPr lang="en-GB" sz="1000" b="0" i="0" u="none" strike="noStrike">
                          <a:solidFill>
                            <a:srgbClr val="000000"/>
                          </a:solidFill>
                          <a:effectLst/>
                          <a:latin typeface="+mn-lt"/>
                        </a:rPr>
                        <a:t>Linton</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6 - 10</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368327"/>
                  </a:ext>
                </a:extLst>
              </a:tr>
              <a:tr h="187170">
                <a:tc>
                  <a:txBody>
                    <a:bodyPr/>
                    <a:lstStyle/>
                    <a:p>
                      <a:pPr algn="l" fontAlgn="b">
                        <a:buNone/>
                      </a:pPr>
                      <a:r>
                        <a:rPr lang="en-GB" sz="1000" b="0" i="0" u="none" strike="noStrike">
                          <a:solidFill>
                            <a:srgbClr val="000000"/>
                          </a:solidFill>
                          <a:effectLst/>
                          <a:latin typeface="+mn-lt"/>
                        </a:rPr>
                        <a:t>Longstanton</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7 - 10</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0925897"/>
                  </a:ext>
                </a:extLst>
              </a:tr>
              <a:tr h="187170">
                <a:tc>
                  <a:txBody>
                    <a:bodyPr/>
                    <a:lstStyle/>
                    <a:p>
                      <a:pPr algn="l" fontAlgn="b">
                        <a:buNone/>
                      </a:pPr>
                      <a:r>
                        <a:rPr lang="en-GB" sz="1000" b="0" i="0" u="none" strike="noStrike">
                          <a:solidFill>
                            <a:srgbClr val="000000"/>
                          </a:solidFill>
                          <a:effectLst/>
                          <a:latin typeface="+mn-lt"/>
                        </a:rPr>
                        <a:t>Melbourn</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4 - 10</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13313775"/>
                  </a:ext>
                </a:extLst>
              </a:tr>
              <a:tr h="187170">
                <a:tc>
                  <a:txBody>
                    <a:bodyPr/>
                    <a:lstStyle/>
                    <a:p>
                      <a:pPr algn="l" fontAlgn="b">
                        <a:buNone/>
                      </a:pPr>
                      <a:r>
                        <a:rPr lang="en-GB" sz="1000" b="0" i="0" u="none" strike="noStrike">
                          <a:solidFill>
                            <a:srgbClr val="000000"/>
                          </a:solidFill>
                          <a:effectLst/>
                          <a:latin typeface="+mn-lt"/>
                        </a:rPr>
                        <a:t>Milton &amp; Waterbeach</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5 - 10</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90333702"/>
                  </a:ext>
                </a:extLst>
              </a:tr>
              <a:tr h="187170">
                <a:tc>
                  <a:txBody>
                    <a:bodyPr/>
                    <a:lstStyle/>
                    <a:p>
                      <a:pPr algn="l" fontAlgn="b">
                        <a:buNone/>
                      </a:pPr>
                      <a:r>
                        <a:rPr lang="en-GB" sz="1000" b="0" i="0" u="none" strike="noStrike">
                          <a:solidFill>
                            <a:srgbClr val="000000"/>
                          </a:solidFill>
                          <a:effectLst/>
                          <a:latin typeface="+mn-lt"/>
                        </a:rPr>
                        <a:t>Over &amp; Willingham</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5 - 10</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27072473"/>
                  </a:ext>
                </a:extLst>
              </a:tr>
              <a:tr h="187170">
                <a:tc>
                  <a:txBody>
                    <a:bodyPr/>
                    <a:lstStyle/>
                    <a:p>
                      <a:pPr algn="l" fontAlgn="b">
                        <a:buNone/>
                      </a:pPr>
                      <a:r>
                        <a:rPr lang="en-GB" sz="1000" b="0" i="0" u="none" strike="noStrike">
                          <a:solidFill>
                            <a:srgbClr val="000000"/>
                          </a:solidFill>
                          <a:effectLst/>
                          <a:latin typeface="+mn-lt"/>
                        </a:rPr>
                        <a:t>Sawston</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5 - 10</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88771535"/>
                  </a:ext>
                </a:extLst>
              </a:tr>
              <a:tr h="187170">
                <a:tc>
                  <a:txBody>
                    <a:bodyPr/>
                    <a:lstStyle/>
                    <a:p>
                      <a:pPr algn="l" fontAlgn="b">
                        <a:buNone/>
                      </a:pPr>
                      <a:r>
                        <a:rPr lang="en-GB" sz="1000" b="0" i="0" u="none" strike="noStrike">
                          <a:solidFill>
                            <a:srgbClr val="000000"/>
                          </a:solidFill>
                          <a:effectLst/>
                          <a:latin typeface="+mn-lt"/>
                        </a:rPr>
                        <a:t>Shelford</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8 - 10</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95212557"/>
                  </a:ext>
                </a:extLst>
              </a:tr>
              <a:tr h="187170">
                <a:tc>
                  <a:txBody>
                    <a:bodyPr/>
                    <a:lstStyle/>
                    <a:p>
                      <a:pPr algn="l" fontAlgn="b">
                        <a:buNone/>
                      </a:pPr>
                      <a:r>
                        <a:rPr lang="en-GB" sz="1000" b="0" i="0" u="none" strike="noStrike">
                          <a:solidFill>
                            <a:srgbClr val="000000"/>
                          </a:solidFill>
                          <a:effectLst/>
                          <a:latin typeface="+mn-lt"/>
                        </a:rPr>
                        <a:t>Swavesey</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9 - 9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83867350"/>
                  </a:ext>
                </a:extLst>
              </a:tr>
              <a:tr h="187170">
                <a:tc>
                  <a:txBody>
                    <a:bodyPr/>
                    <a:lstStyle/>
                    <a:p>
                      <a:pPr algn="l" fontAlgn="b">
                        <a:buNone/>
                      </a:pPr>
                      <a:r>
                        <a:rPr lang="en-GB" sz="1000" b="0" i="0" u="none" strike="noStrike">
                          <a:solidFill>
                            <a:srgbClr val="000000"/>
                          </a:solidFill>
                          <a:effectLst/>
                          <a:latin typeface="+mn-lt"/>
                        </a:rPr>
                        <a:t>The Mordens</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7</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6 - 7</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62449281"/>
                  </a:ext>
                </a:extLst>
              </a:tr>
              <a:tr h="187170">
                <a:tc>
                  <a:txBody>
                    <a:bodyPr/>
                    <a:lstStyle/>
                    <a:p>
                      <a:pPr algn="l" fontAlgn="b">
                        <a:buNone/>
                      </a:pPr>
                      <a:r>
                        <a:rPr lang="en-GB" sz="1000" b="0" i="0" u="none" strike="noStrike">
                          <a:solidFill>
                            <a:srgbClr val="000000"/>
                          </a:solidFill>
                          <a:effectLst/>
                          <a:latin typeface="+mn-lt"/>
                        </a:rPr>
                        <a:t>Whittlesford</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00" b="0" i="0" u="none" strike="noStrike">
                          <a:solidFill>
                            <a:srgbClr val="000000"/>
                          </a:solidFill>
                          <a:effectLst/>
                          <a:latin typeface="+mn-lt"/>
                        </a:rPr>
                        <a:t>8 - 9</a:t>
                      </a:r>
                    </a:p>
                  </a:txBody>
                  <a:tcPr marL="4658" marR="4658" marT="4658" marB="3353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8466738"/>
                  </a:ext>
                </a:extLst>
              </a:tr>
            </a:tbl>
          </a:graphicData>
        </a:graphic>
      </p:graphicFrame>
    </p:spTree>
    <p:extLst>
      <p:ext uri="{BB962C8B-B14F-4D97-AF65-F5344CB8AC3E}">
        <p14:creationId xmlns:p14="http://schemas.microsoft.com/office/powerpoint/2010/main" val="3332062973"/>
      </p:ext>
    </p:extLst>
  </p:cSld>
  <p:clrMapOvr>
    <a:masterClrMapping/>
  </p:clrMapOvr>
</p:sld>
</file>

<file path=ppt/theme/theme1.xml><?xml version="1.0" encoding="utf-8"?>
<a:theme xmlns:a="http://schemas.openxmlformats.org/drawingml/2006/main" name="CCC Powerpoint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owerpoint Theme" id="{78830DB7-D01F-4433-BE75-DEBD1E092EEB}" vid="{9CA837A1-15EC-4E54-B7E8-A85C34B14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9" ma:contentTypeDescription="Create a new document." ma:contentTypeScope="" ma:versionID="d10306e037c954fde2a2bb4dcf5ffc7f">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36fb942e04885eef61b0fee6e6ccc12e"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estExpiryDate xmlns="38160366-bcfb-49fe-ae5b-ebd90b6ce091" xsi:nil="true"/>
    <TaxCatchAll xmlns="d2c5561e-d5a1-4761-9d3e-caffcd84e59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E1743C-9CC8-4366-A28E-7540EDF22D2B}">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752EB4B-4119-4BD8-9E0C-D73BBDDCDE38}">
  <ds:schemaRefs>
    <ds:schemaRef ds:uri="http://schemas.microsoft.com/office/infopath/2007/PartnerControls"/>
    <ds:schemaRef ds:uri="http://purl.org/dc/dcmitype/"/>
    <ds:schemaRef ds:uri="http://schemas.microsoft.com/office/2006/documentManagement/types"/>
    <ds:schemaRef ds:uri="http://purl.org/dc/elements/1.1/"/>
    <ds:schemaRef ds:uri="http://www.w3.org/XML/1998/namespace"/>
    <ds:schemaRef ds:uri="http://purl.org/dc/terms/"/>
    <ds:schemaRef ds:uri="d2c5561e-d5a1-4761-9d3e-caffcd84e59f"/>
    <ds:schemaRef ds:uri="http://schemas.openxmlformats.org/package/2006/metadata/core-properties"/>
    <ds:schemaRef ds:uri="38160366-bcfb-49fe-ae5b-ebd90b6ce091"/>
    <ds:schemaRef ds:uri="http://schemas.microsoft.com/office/2006/metadata/properties"/>
  </ds:schemaRefs>
</ds:datastoreItem>
</file>

<file path=customXml/itemProps3.xml><?xml version="1.0" encoding="utf-8"?>
<ds:datastoreItem xmlns:ds="http://schemas.openxmlformats.org/officeDocument/2006/customXml" ds:itemID="{11EA2077-1AFE-4C43-B8D8-AB4B1B61EC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TotalTime>
  <Words>5375</Words>
  <Application>Microsoft Office PowerPoint</Application>
  <PresentationFormat>Widescreen</PresentationFormat>
  <Paragraphs>1420</Paragraphs>
  <Slides>29</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Aptos</vt:lpstr>
      <vt:lpstr>Aptos Narrow</vt:lpstr>
      <vt:lpstr>Arial</vt:lpstr>
      <vt:lpstr>CCC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Miles</dc:creator>
  <cp:lastModifiedBy>Alexandra Miles</cp:lastModifiedBy>
  <cp:revision>1</cp:revision>
  <dcterms:created xsi:type="dcterms:W3CDTF">2025-08-20T09:25:09Z</dcterms:created>
  <dcterms:modified xsi:type="dcterms:W3CDTF">2026-03-18T07:54:30Z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