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5"/>
  </p:notesMasterIdLst>
  <p:sldIdLst>
    <p:sldId id="269" r:id="rId5"/>
    <p:sldId id="258" r:id="rId6"/>
    <p:sldId id="263" r:id="rId7"/>
    <p:sldId id="304" r:id="rId8"/>
    <p:sldId id="305" r:id="rId9"/>
    <p:sldId id="306" r:id="rId10"/>
    <p:sldId id="268" r:id="rId11"/>
    <p:sldId id="261" r:id="rId12"/>
    <p:sldId id="276" r:id="rId13"/>
    <p:sldId id="275" r:id="rId14"/>
    <p:sldId id="279" r:id="rId15"/>
    <p:sldId id="274" r:id="rId16"/>
    <p:sldId id="285" r:id="rId17"/>
    <p:sldId id="278" r:id="rId18"/>
    <p:sldId id="270" r:id="rId19"/>
    <p:sldId id="290" r:id="rId20"/>
    <p:sldId id="288" r:id="rId21"/>
    <p:sldId id="296" r:id="rId22"/>
    <p:sldId id="297" r:id="rId23"/>
    <p:sldId id="260" r:id="rId24"/>
    <p:sldId id="277" r:id="rId25"/>
    <p:sldId id="280" r:id="rId26"/>
    <p:sldId id="298" r:id="rId27"/>
    <p:sldId id="286" r:id="rId28"/>
    <p:sldId id="281" r:id="rId29"/>
    <p:sldId id="299" r:id="rId30"/>
    <p:sldId id="300" r:id="rId31"/>
    <p:sldId id="301" r:id="rId32"/>
    <p:sldId id="302" r:id="rId33"/>
    <p:sldId id="303"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7AA852-6583-DF3E-AF12-7C3DA176FF17}" name="Uche Ezekwueme" initials="UE" userId="S::Uche.Ezekwueme@cambridgeshire.gov.uk::0656431d-534f-40c9-bbbe-f71a8128eefc" providerId="AD"/>
  <p188:author id="{CE8BBED0-B0E7-E1F8-42C9-10A35FC77154}" name="Michael Yates" initials="MY" userId="S::michael.yates@cambridgeshire.gov.uk::06a0a663-53fd-4d24-9a36-524d3b59d61e" providerId="AD"/>
  <p188:author id="{FC3093FC-FAE4-6800-D6F8-27F1809C8328}" name="Alexandra Miles" initials="AM" userId="S::Alexandra.Miles@cambridgeshire.gov.uk::ab94794a-6e9f-4704-9f25-6cda48cdfd9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3EA4C4-3F1F-4A30-BFB6-6724648BA91E}" v="14" dt="2026-03-18T07:54:34.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Miles" userId="ab94794a-6e9f-4704-9f25-6cda48cdfd9d" providerId="ADAL" clId="{993CC15D-CB8A-409C-A2B5-A7AAB23EF295}"/>
    <pc:docChg chg="undo custSel addSld delSld modSld">
      <pc:chgData name="Alexandra Miles" userId="ab94794a-6e9f-4704-9f25-6cda48cdfd9d" providerId="ADAL" clId="{993CC15D-CB8A-409C-A2B5-A7AAB23EF295}" dt="2026-03-18T07:54:37.856" v="383" actId="404"/>
      <pc:docMkLst>
        <pc:docMk/>
      </pc:docMkLst>
      <pc:sldChg chg="modSp mod">
        <pc:chgData name="Alexandra Miles" userId="ab94794a-6e9f-4704-9f25-6cda48cdfd9d" providerId="ADAL" clId="{993CC15D-CB8A-409C-A2B5-A7AAB23EF295}" dt="2026-03-17T12:26:42.141" v="192" actId="20577"/>
        <pc:sldMkLst>
          <pc:docMk/>
          <pc:sldMk cId="410884104" sldId="261"/>
        </pc:sldMkLst>
        <pc:spChg chg="mod">
          <ac:chgData name="Alexandra Miles" userId="ab94794a-6e9f-4704-9f25-6cda48cdfd9d" providerId="ADAL" clId="{993CC15D-CB8A-409C-A2B5-A7AAB23EF295}" dt="2026-03-17T12:26:42.141" v="192" actId="20577"/>
          <ac:spMkLst>
            <pc:docMk/>
            <pc:sldMk cId="410884104" sldId="261"/>
            <ac:spMk id="5" creationId="{D310BAD4-3EAC-3CA4-59E8-CCBDA4910F29}"/>
          </ac:spMkLst>
        </pc:spChg>
      </pc:sldChg>
      <pc:sldChg chg="addSp delSp modSp mod">
        <pc:chgData name="Alexandra Miles" userId="ab94794a-6e9f-4704-9f25-6cda48cdfd9d" providerId="ADAL" clId="{993CC15D-CB8A-409C-A2B5-A7AAB23EF295}" dt="2026-03-16T15:08:24.048" v="102"/>
        <pc:sldMkLst>
          <pc:docMk/>
          <pc:sldMk cId="202372244" sldId="263"/>
        </pc:sldMkLst>
        <pc:spChg chg="mod">
          <ac:chgData name="Alexandra Miles" userId="ab94794a-6e9f-4704-9f25-6cda48cdfd9d" providerId="ADAL" clId="{993CC15D-CB8A-409C-A2B5-A7AAB23EF295}" dt="2026-03-16T15:08:24.048" v="102"/>
          <ac:spMkLst>
            <pc:docMk/>
            <pc:sldMk cId="202372244" sldId="263"/>
            <ac:spMk id="2" creationId="{D5D6EA36-0BD5-B125-2464-D8B6E26C6FDD}"/>
          </ac:spMkLst>
        </pc:spChg>
      </pc:sldChg>
      <pc:sldChg chg="modSp mod">
        <pc:chgData name="Alexandra Miles" userId="ab94794a-6e9f-4704-9f25-6cda48cdfd9d" providerId="ADAL" clId="{993CC15D-CB8A-409C-A2B5-A7AAB23EF295}" dt="2026-03-17T12:31:00.449" v="342" actId="20577"/>
        <pc:sldMkLst>
          <pc:docMk/>
          <pc:sldMk cId="3205631400" sldId="268"/>
        </pc:sldMkLst>
        <pc:spChg chg="mod">
          <ac:chgData name="Alexandra Miles" userId="ab94794a-6e9f-4704-9f25-6cda48cdfd9d" providerId="ADAL" clId="{993CC15D-CB8A-409C-A2B5-A7AAB23EF295}" dt="2026-03-05T14:34:07.075" v="27" actId="1076"/>
          <ac:spMkLst>
            <pc:docMk/>
            <pc:sldMk cId="3205631400" sldId="268"/>
            <ac:spMk id="4" creationId="{A2BEF03A-00AC-C3C0-264B-414D85C3B404}"/>
          </ac:spMkLst>
        </pc:spChg>
        <pc:spChg chg="mod">
          <ac:chgData name="Alexandra Miles" userId="ab94794a-6e9f-4704-9f25-6cda48cdfd9d" providerId="ADAL" clId="{993CC15D-CB8A-409C-A2B5-A7AAB23EF295}" dt="2026-03-17T12:31:00.449" v="342" actId="20577"/>
          <ac:spMkLst>
            <pc:docMk/>
            <pc:sldMk cId="3205631400" sldId="268"/>
            <ac:spMk id="5" creationId="{AD5AD044-7094-FE98-AD33-7E8CF960F74F}"/>
          </ac:spMkLst>
        </pc:spChg>
      </pc:sldChg>
      <pc:sldChg chg="addSp delSp modSp mod">
        <pc:chgData name="Alexandra Miles" userId="ab94794a-6e9f-4704-9f25-6cda48cdfd9d" providerId="ADAL" clId="{993CC15D-CB8A-409C-A2B5-A7AAB23EF295}" dt="2026-03-17T12:26:21.471" v="190" actId="20577"/>
        <pc:sldMkLst>
          <pc:docMk/>
          <pc:sldMk cId="3951484599" sldId="269"/>
        </pc:sldMkLst>
        <pc:spChg chg="add mod">
          <ac:chgData name="Alexandra Miles" userId="ab94794a-6e9f-4704-9f25-6cda48cdfd9d" providerId="ADAL" clId="{993CC15D-CB8A-409C-A2B5-A7AAB23EF295}" dt="2026-03-16T15:08:49.492" v="163" actId="20577"/>
          <ac:spMkLst>
            <pc:docMk/>
            <pc:sldMk cId="3951484599" sldId="269"/>
            <ac:spMk id="2" creationId="{FFEFAB2E-84EC-43BF-C7D0-0A728D962E21}"/>
          </ac:spMkLst>
        </pc:spChg>
        <pc:spChg chg="mod">
          <ac:chgData name="Alexandra Miles" userId="ab94794a-6e9f-4704-9f25-6cda48cdfd9d" providerId="ADAL" clId="{993CC15D-CB8A-409C-A2B5-A7AAB23EF295}" dt="2026-03-17T12:26:21.471" v="190" actId="20577"/>
          <ac:spMkLst>
            <pc:docMk/>
            <pc:sldMk cId="3951484599" sldId="269"/>
            <ac:spMk id="14" creationId="{83AC6443-FDAF-FCDE-811D-318D32B89B08}"/>
          </ac:spMkLst>
        </pc:spChg>
      </pc:sldChg>
      <pc:sldChg chg="modSp mod">
        <pc:chgData name="Alexandra Miles" userId="ab94794a-6e9f-4704-9f25-6cda48cdfd9d" providerId="ADAL" clId="{993CC15D-CB8A-409C-A2B5-A7AAB23EF295}" dt="2026-03-17T12:29:00.057" v="225" actId="20577"/>
        <pc:sldMkLst>
          <pc:docMk/>
          <pc:sldMk cId="235275296" sldId="270"/>
        </pc:sldMkLst>
        <pc:spChg chg="mod">
          <ac:chgData name="Alexandra Miles" userId="ab94794a-6e9f-4704-9f25-6cda48cdfd9d" providerId="ADAL" clId="{993CC15D-CB8A-409C-A2B5-A7AAB23EF295}" dt="2026-03-17T12:29:00.057" v="225" actId="20577"/>
          <ac:spMkLst>
            <pc:docMk/>
            <pc:sldMk cId="235275296" sldId="270"/>
            <ac:spMk id="9" creationId="{E086BE4E-96A0-CEA7-7953-BF5823954A92}"/>
          </ac:spMkLst>
        </pc:spChg>
        <pc:spChg chg="mod">
          <ac:chgData name="Alexandra Miles" userId="ab94794a-6e9f-4704-9f25-6cda48cdfd9d" providerId="ADAL" clId="{993CC15D-CB8A-409C-A2B5-A7AAB23EF295}" dt="2026-03-17T12:28:57.817" v="224" actId="20577"/>
          <ac:spMkLst>
            <pc:docMk/>
            <pc:sldMk cId="235275296" sldId="270"/>
            <ac:spMk id="10" creationId="{16B53215-BEFA-B185-8252-13FF09A55D10}"/>
          </ac:spMkLst>
        </pc:spChg>
      </pc:sldChg>
      <pc:sldChg chg="modSp mod">
        <pc:chgData name="Alexandra Miles" userId="ab94794a-6e9f-4704-9f25-6cda48cdfd9d" providerId="ADAL" clId="{993CC15D-CB8A-409C-A2B5-A7AAB23EF295}" dt="2026-03-17T12:29:31.925" v="249" actId="20577"/>
        <pc:sldMkLst>
          <pc:docMk/>
          <pc:sldMk cId="2774042528" sldId="274"/>
        </pc:sldMkLst>
        <pc:spChg chg="mod">
          <ac:chgData name="Alexandra Miles" userId="ab94794a-6e9f-4704-9f25-6cda48cdfd9d" providerId="ADAL" clId="{993CC15D-CB8A-409C-A2B5-A7AAB23EF295}" dt="2026-03-17T12:29:31.925" v="249" actId="20577"/>
          <ac:spMkLst>
            <pc:docMk/>
            <pc:sldMk cId="2774042528" sldId="274"/>
            <ac:spMk id="9" creationId="{08B17A51-592A-DE77-CB4A-913F49C64374}"/>
          </ac:spMkLst>
        </pc:spChg>
      </pc:sldChg>
      <pc:sldChg chg="modSp mod">
        <pc:chgData name="Alexandra Miles" userId="ab94794a-6e9f-4704-9f25-6cda48cdfd9d" providerId="ADAL" clId="{993CC15D-CB8A-409C-A2B5-A7AAB23EF295}" dt="2026-03-17T12:28:39.980" v="220" actId="20577"/>
        <pc:sldMkLst>
          <pc:docMk/>
          <pc:sldMk cId="1471903881" sldId="275"/>
        </pc:sldMkLst>
        <pc:spChg chg="mod">
          <ac:chgData name="Alexandra Miles" userId="ab94794a-6e9f-4704-9f25-6cda48cdfd9d" providerId="ADAL" clId="{993CC15D-CB8A-409C-A2B5-A7AAB23EF295}" dt="2026-03-17T12:28:39.980" v="220" actId="20577"/>
          <ac:spMkLst>
            <pc:docMk/>
            <pc:sldMk cId="1471903881" sldId="275"/>
            <ac:spMk id="6" creationId="{FFA2DBD5-61C3-EEF1-609B-531BAF288A15}"/>
          </ac:spMkLst>
        </pc:spChg>
      </pc:sldChg>
      <pc:sldChg chg="modSp mod">
        <pc:chgData name="Alexandra Miles" userId="ab94794a-6e9f-4704-9f25-6cda48cdfd9d" providerId="ADAL" clId="{993CC15D-CB8A-409C-A2B5-A7AAB23EF295}" dt="2026-03-17T12:26:45.053" v="193" actId="20577"/>
        <pc:sldMkLst>
          <pc:docMk/>
          <pc:sldMk cId="3332062973" sldId="276"/>
        </pc:sldMkLst>
        <pc:spChg chg="mod">
          <ac:chgData name="Alexandra Miles" userId="ab94794a-6e9f-4704-9f25-6cda48cdfd9d" providerId="ADAL" clId="{993CC15D-CB8A-409C-A2B5-A7AAB23EF295}" dt="2026-03-17T12:26:45.053" v="193" actId="20577"/>
          <ac:spMkLst>
            <pc:docMk/>
            <pc:sldMk cId="3332062973" sldId="276"/>
            <ac:spMk id="2" creationId="{CF6004F6-D575-6A82-A99C-F60BC754CE97}"/>
          </ac:spMkLst>
        </pc:spChg>
      </pc:sldChg>
      <pc:sldChg chg="modSp mod">
        <pc:chgData name="Alexandra Miles" userId="ab94794a-6e9f-4704-9f25-6cda48cdfd9d" providerId="ADAL" clId="{993CC15D-CB8A-409C-A2B5-A7AAB23EF295}" dt="2026-03-17T12:27:24.283" v="202" actId="20577"/>
        <pc:sldMkLst>
          <pc:docMk/>
          <pc:sldMk cId="1579721413" sldId="277"/>
        </pc:sldMkLst>
        <pc:spChg chg="mod">
          <ac:chgData name="Alexandra Miles" userId="ab94794a-6e9f-4704-9f25-6cda48cdfd9d" providerId="ADAL" clId="{993CC15D-CB8A-409C-A2B5-A7AAB23EF295}" dt="2026-03-17T12:27:22.657" v="201" actId="20577"/>
          <ac:spMkLst>
            <pc:docMk/>
            <pc:sldMk cId="1579721413" sldId="277"/>
            <ac:spMk id="5" creationId="{C1C8BC35-8A16-AE5A-0146-371C4AFF3F46}"/>
          </ac:spMkLst>
        </pc:spChg>
        <pc:spChg chg="mod">
          <ac:chgData name="Alexandra Miles" userId="ab94794a-6e9f-4704-9f25-6cda48cdfd9d" providerId="ADAL" clId="{993CC15D-CB8A-409C-A2B5-A7AAB23EF295}" dt="2026-03-17T12:27:24.283" v="202" actId="20577"/>
          <ac:spMkLst>
            <pc:docMk/>
            <pc:sldMk cId="1579721413" sldId="277"/>
            <ac:spMk id="6" creationId="{03830218-6943-8910-F4E6-B4D0ED838626}"/>
          </ac:spMkLst>
        </pc:spChg>
      </pc:sldChg>
      <pc:sldChg chg="modSp mod">
        <pc:chgData name="Alexandra Miles" userId="ab94794a-6e9f-4704-9f25-6cda48cdfd9d" providerId="ADAL" clId="{993CC15D-CB8A-409C-A2B5-A7AAB23EF295}" dt="2026-03-17T12:27:10.483" v="198" actId="20577"/>
        <pc:sldMkLst>
          <pc:docMk/>
          <pc:sldMk cId="508968304" sldId="278"/>
        </pc:sldMkLst>
        <pc:spChg chg="mod">
          <ac:chgData name="Alexandra Miles" userId="ab94794a-6e9f-4704-9f25-6cda48cdfd9d" providerId="ADAL" clId="{993CC15D-CB8A-409C-A2B5-A7AAB23EF295}" dt="2026-03-17T12:27:07.749" v="197" actId="20577"/>
          <ac:spMkLst>
            <pc:docMk/>
            <pc:sldMk cId="508968304" sldId="278"/>
            <ac:spMk id="3" creationId="{93DAF2CF-9C32-CF1F-4694-277E0C7DF246}"/>
          </ac:spMkLst>
        </pc:spChg>
        <pc:spChg chg="mod">
          <ac:chgData name="Alexandra Miles" userId="ab94794a-6e9f-4704-9f25-6cda48cdfd9d" providerId="ADAL" clId="{993CC15D-CB8A-409C-A2B5-A7AAB23EF295}" dt="2026-03-17T12:27:10.483" v="198" actId="20577"/>
          <ac:spMkLst>
            <pc:docMk/>
            <pc:sldMk cId="508968304" sldId="278"/>
            <ac:spMk id="9" creationId="{C4CD5D0B-AC4C-97F1-E28C-7C0FF3F4B310}"/>
          </ac:spMkLst>
        </pc:spChg>
      </pc:sldChg>
      <pc:sldChg chg="modSp mod">
        <pc:chgData name="Alexandra Miles" userId="ab94794a-6e9f-4704-9f25-6cda48cdfd9d" providerId="ADAL" clId="{993CC15D-CB8A-409C-A2B5-A7AAB23EF295}" dt="2026-03-17T12:28:44.106" v="221" actId="20577"/>
        <pc:sldMkLst>
          <pc:docMk/>
          <pc:sldMk cId="35247129" sldId="279"/>
        </pc:sldMkLst>
        <pc:spChg chg="mod">
          <ac:chgData name="Alexandra Miles" userId="ab94794a-6e9f-4704-9f25-6cda48cdfd9d" providerId="ADAL" clId="{993CC15D-CB8A-409C-A2B5-A7AAB23EF295}" dt="2026-03-17T12:28:44.106" v="221" actId="20577"/>
          <ac:spMkLst>
            <pc:docMk/>
            <pc:sldMk cId="35247129" sldId="279"/>
            <ac:spMk id="2" creationId="{D351936C-2ABD-5B9E-8467-2839B4B3E590}"/>
          </ac:spMkLst>
        </pc:spChg>
      </pc:sldChg>
      <pc:sldChg chg="modSp mod">
        <pc:chgData name="Alexandra Miles" userId="ab94794a-6e9f-4704-9f25-6cda48cdfd9d" providerId="ADAL" clId="{993CC15D-CB8A-409C-A2B5-A7AAB23EF295}" dt="2026-03-17T12:27:36.130" v="205" actId="20577"/>
        <pc:sldMkLst>
          <pc:docMk/>
          <pc:sldMk cId="1928393344" sldId="280"/>
        </pc:sldMkLst>
        <pc:spChg chg="mod">
          <ac:chgData name="Alexandra Miles" userId="ab94794a-6e9f-4704-9f25-6cda48cdfd9d" providerId="ADAL" clId="{993CC15D-CB8A-409C-A2B5-A7AAB23EF295}" dt="2026-03-17T12:27:36.130" v="205" actId="20577"/>
          <ac:spMkLst>
            <pc:docMk/>
            <pc:sldMk cId="1928393344" sldId="280"/>
            <ac:spMk id="3" creationId="{D51F1349-2485-FC99-A728-F982054DE793}"/>
          </ac:spMkLst>
        </pc:spChg>
      </pc:sldChg>
      <pc:sldChg chg="modSp mod">
        <pc:chgData name="Alexandra Miles" userId="ab94794a-6e9f-4704-9f25-6cda48cdfd9d" providerId="ADAL" clId="{993CC15D-CB8A-409C-A2B5-A7AAB23EF295}" dt="2026-03-17T12:27:45.212" v="207" actId="20577"/>
        <pc:sldMkLst>
          <pc:docMk/>
          <pc:sldMk cId="2415027379" sldId="281"/>
        </pc:sldMkLst>
        <pc:spChg chg="mod">
          <ac:chgData name="Alexandra Miles" userId="ab94794a-6e9f-4704-9f25-6cda48cdfd9d" providerId="ADAL" clId="{993CC15D-CB8A-409C-A2B5-A7AAB23EF295}" dt="2026-03-17T12:27:45.212" v="207" actId="20577"/>
          <ac:spMkLst>
            <pc:docMk/>
            <pc:sldMk cId="2415027379" sldId="281"/>
            <ac:spMk id="2" creationId="{765AFB03-3181-EFED-709A-DB273B0F3C0E}"/>
          </ac:spMkLst>
        </pc:spChg>
      </pc:sldChg>
      <pc:sldChg chg="del">
        <pc:chgData name="Alexandra Miles" userId="ab94794a-6e9f-4704-9f25-6cda48cdfd9d" providerId="ADAL" clId="{993CC15D-CB8A-409C-A2B5-A7AAB23EF295}" dt="2026-03-17T12:27:19.402" v="200" actId="2696"/>
        <pc:sldMkLst>
          <pc:docMk/>
          <pc:sldMk cId="760671629" sldId="284"/>
        </pc:sldMkLst>
      </pc:sldChg>
      <pc:sldChg chg="addSp modSp mod">
        <pc:chgData name="Alexandra Miles" userId="ab94794a-6e9f-4704-9f25-6cda48cdfd9d" providerId="ADAL" clId="{993CC15D-CB8A-409C-A2B5-A7AAB23EF295}" dt="2026-03-17T12:27:03.136" v="196" actId="1076"/>
        <pc:sldMkLst>
          <pc:docMk/>
          <pc:sldMk cId="1973809558" sldId="285"/>
        </pc:sldMkLst>
        <pc:spChg chg="add mod">
          <ac:chgData name="Alexandra Miles" userId="ab94794a-6e9f-4704-9f25-6cda48cdfd9d" providerId="ADAL" clId="{993CC15D-CB8A-409C-A2B5-A7AAB23EF295}" dt="2026-03-17T12:27:03.136" v="196" actId="1076"/>
          <ac:spMkLst>
            <pc:docMk/>
            <pc:sldMk cId="1973809558" sldId="285"/>
            <ac:spMk id="2" creationId="{D331F4BF-CF52-78AA-9B6F-14296D55114F}"/>
          </ac:spMkLst>
        </pc:spChg>
        <pc:spChg chg="mod">
          <ac:chgData name="Alexandra Miles" userId="ab94794a-6e9f-4704-9f25-6cda48cdfd9d" providerId="ADAL" clId="{993CC15D-CB8A-409C-A2B5-A7AAB23EF295}" dt="2026-03-17T12:26:52.464" v="194" actId="20577"/>
          <ac:spMkLst>
            <pc:docMk/>
            <pc:sldMk cId="1973809558" sldId="285"/>
            <ac:spMk id="3" creationId="{93B2D0C7-13A4-96F4-BC38-67F2ACFE7E3A}"/>
          </ac:spMkLst>
        </pc:spChg>
        <pc:spChg chg="mod">
          <ac:chgData name="Alexandra Miles" userId="ab94794a-6e9f-4704-9f25-6cda48cdfd9d" providerId="ADAL" clId="{993CC15D-CB8A-409C-A2B5-A7AAB23EF295}" dt="2026-03-16T15:17:00.503" v="173" actId="27636"/>
          <ac:spMkLst>
            <pc:docMk/>
            <pc:sldMk cId="1973809558" sldId="285"/>
            <ac:spMk id="4" creationId="{CAC000FB-C0B3-A91E-DC0B-C02BFB3DA16B}"/>
          </ac:spMkLst>
        </pc:spChg>
      </pc:sldChg>
      <pc:sldChg chg="modSp mod">
        <pc:chgData name="Alexandra Miles" userId="ab94794a-6e9f-4704-9f25-6cda48cdfd9d" providerId="ADAL" clId="{993CC15D-CB8A-409C-A2B5-A7AAB23EF295}" dt="2026-03-17T12:27:41.695" v="206" actId="20577"/>
        <pc:sldMkLst>
          <pc:docMk/>
          <pc:sldMk cId="737844227" sldId="286"/>
        </pc:sldMkLst>
        <pc:spChg chg="mod">
          <ac:chgData name="Alexandra Miles" userId="ab94794a-6e9f-4704-9f25-6cda48cdfd9d" providerId="ADAL" clId="{993CC15D-CB8A-409C-A2B5-A7AAB23EF295}" dt="2026-03-17T12:27:41.695" v="206" actId="20577"/>
          <ac:spMkLst>
            <pc:docMk/>
            <pc:sldMk cId="737844227" sldId="286"/>
            <ac:spMk id="3" creationId="{1E0EE6FA-6D4C-6446-519D-178D436EDAAA}"/>
          </ac:spMkLst>
        </pc:spChg>
      </pc:sldChg>
      <pc:sldChg chg="modSp mod">
        <pc:chgData name="Alexandra Miles" userId="ab94794a-6e9f-4704-9f25-6cda48cdfd9d" providerId="ADAL" clId="{993CC15D-CB8A-409C-A2B5-A7AAB23EF295}" dt="2026-03-17T12:29:09.113" v="227" actId="20577"/>
        <pc:sldMkLst>
          <pc:docMk/>
          <pc:sldMk cId="2107328658" sldId="288"/>
        </pc:sldMkLst>
        <pc:spChg chg="mod">
          <ac:chgData name="Alexandra Miles" userId="ab94794a-6e9f-4704-9f25-6cda48cdfd9d" providerId="ADAL" clId="{993CC15D-CB8A-409C-A2B5-A7AAB23EF295}" dt="2026-03-17T12:29:09.113" v="227" actId="20577"/>
          <ac:spMkLst>
            <pc:docMk/>
            <pc:sldMk cId="2107328658" sldId="288"/>
            <ac:spMk id="9" creationId="{FAE00F33-4DC5-EE90-00EB-924142200EEA}"/>
          </ac:spMkLst>
        </pc:spChg>
      </pc:sldChg>
      <pc:sldChg chg="modSp mod">
        <pc:chgData name="Alexandra Miles" userId="ab94794a-6e9f-4704-9f25-6cda48cdfd9d" providerId="ADAL" clId="{993CC15D-CB8A-409C-A2B5-A7AAB23EF295}" dt="2026-03-17T12:29:06.511" v="226" actId="20577"/>
        <pc:sldMkLst>
          <pc:docMk/>
          <pc:sldMk cId="1222092412" sldId="290"/>
        </pc:sldMkLst>
        <pc:spChg chg="mod">
          <ac:chgData name="Alexandra Miles" userId="ab94794a-6e9f-4704-9f25-6cda48cdfd9d" providerId="ADAL" clId="{993CC15D-CB8A-409C-A2B5-A7AAB23EF295}" dt="2026-03-17T12:29:06.511" v="226" actId="20577"/>
          <ac:spMkLst>
            <pc:docMk/>
            <pc:sldMk cId="1222092412" sldId="290"/>
            <ac:spMk id="2" creationId="{5D19A9ED-C98C-E6A0-46D7-F0AEDAF099D6}"/>
          </ac:spMkLst>
        </pc:spChg>
      </pc:sldChg>
      <pc:sldChg chg="modSp mod">
        <pc:chgData name="Alexandra Miles" userId="ab94794a-6e9f-4704-9f25-6cda48cdfd9d" providerId="ADAL" clId="{993CC15D-CB8A-409C-A2B5-A7AAB23EF295}" dt="2026-03-17T12:27:14.873" v="199" actId="20577"/>
        <pc:sldMkLst>
          <pc:docMk/>
          <pc:sldMk cId="2094086489" sldId="296"/>
        </pc:sldMkLst>
        <pc:spChg chg="mod">
          <ac:chgData name="Alexandra Miles" userId="ab94794a-6e9f-4704-9f25-6cda48cdfd9d" providerId="ADAL" clId="{993CC15D-CB8A-409C-A2B5-A7AAB23EF295}" dt="2026-03-17T12:27:14.873" v="199" actId="20577"/>
          <ac:spMkLst>
            <pc:docMk/>
            <pc:sldMk cId="2094086489" sldId="296"/>
            <ac:spMk id="2" creationId="{529163A0-FBBA-15D8-9577-DCB2DD213D8B}"/>
          </ac:spMkLst>
        </pc:spChg>
      </pc:sldChg>
      <pc:sldChg chg="modSp mod">
        <pc:chgData name="Alexandra Miles" userId="ab94794a-6e9f-4704-9f25-6cda48cdfd9d" providerId="ADAL" clId="{993CC15D-CB8A-409C-A2B5-A7AAB23EF295}" dt="2026-03-17T12:29:12.603" v="228" actId="20577"/>
        <pc:sldMkLst>
          <pc:docMk/>
          <pc:sldMk cId="796957996" sldId="297"/>
        </pc:sldMkLst>
        <pc:spChg chg="mod">
          <ac:chgData name="Alexandra Miles" userId="ab94794a-6e9f-4704-9f25-6cda48cdfd9d" providerId="ADAL" clId="{993CC15D-CB8A-409C-A2B5-A7AAB23EF295}" dt="2026-03-17T12:29:12.603" v="228" actId="20577"/>
          <ac:spMkLst>
            <pc:docMk/>
            <pc:sldMk cId="796957996" sldId="297"/>
            <ac:spMk id="3" creationId="{70B181E9-469F-C265-18AD-2B43DA9FA3F2}"/>
          </ac:spMkLst>
        </pc:spChg>
      </pc:sldChg>
      <pc:sldChg chg="modSp mod">
        <pc:chgData name="Alexandra Miles" userId="ab94794a-6e9f-4704-9f25-6cda48cdfd9d" providerId="ADAL" clId="{993CC15D-CB8A-409C-A2B5-A7AAB23EF295}" dt="2026-03-17T12:27:49.907" v="208" actId="20577"/>
        <pc:sldMkLst>
          <pc:docMk/>
          <pc:sldMk cId="185487595" sldId="299"/>
        </pc:sldMkLst>
        <pc:spChg chg="mod">
          <ac:chgData name="Alexandra Miles" userId="ab94794a-6e9f-4704-9f25-6cda48cdfd9d" providerId="ADAL" clId="{993CC15D-CB8A-409C-A2B5-A7AAB23EF295}" dt="2026-03-17T12:27:49.907" v="208" actId="20577"/>
          <ac:spMkLst>
            <pc:docMk/>
            <pc:sldMk cId="185487595" sldId="299"/>
            <ac:spMk id="2" creationId="{10D620C0-6911-130D-2F6C-96212F18D273}"/>
          </ac:spMkLst>
        </pc:spChg>
      </pc:sldChg>
      <pc:sldChg chg="modSp mod">
        <pc:chgData name="Alexandra Miles" userId="ab94794a-6e9f-4704-9f25-6cda48cdfd9d" providerId="ADAL" clId="{993CC15D-CB8A-409C-A2B5-A7AAB23EF295}" dt="2026-03-17T12:27:52.379" v="209" actId="20577"/>
        <pc:sldMkLst>
          <pc:docMk/>
          <pc:sldMk cId="3503156784" sldId="300"/>
        </pc:sldMkLst>
        <pc:spChg chg="mod">
          <ac:chgData name="Alexandra Miles" userId="ab94794a-6e9f-4704-9f25-6cda48cdfd9d" providerId="ADAL" clId="{993CC15D-CB8A-409C-A2B5-A7AAB23EF295}" dt="2026-03-17T12:27:52.379" v="209" actId="20577"/>
          <ac:spMkLst>
            <pc:docMk/>
            <pc:sldMk cId="3503156784" sldId="300"/>
            <ac:spMk id="3" creationId="{5ACF69BC-5837-4956-918A-D7082480F963}"/>
          </ac:spMkLst>
        </pc:spChg>
      </pc:sldChg>
      <pc:sldChg chg="modSp mod">
        <pc:chgData name="Alexandra Miles" userId="ab94794a-6e9f-4704-9f25-6cda48cdfd9d" providerId="ADAL" clId="{993CC15D-CB8A-409C-A2B5-A7AAB23EF295}" dt="2026-03-17T12:27:55.536" v="210" actId="20577"/>
        <pc:sldMkLst>
          <pc:docMk/>
          <pc:sldMk cId="2461816335" sldId="301"/>
        </pc:sldMkLst>
        <pc:spChg chg="mod">
          <ac:chgData name="Alexandra Miles" userId="ab94794a-6e9f-4704-9f25-6cda48cdfd9d" providerId="ADAL" clId="{993CC15D-CB8A-409C-A2B5-A7AAB23EF295}" dt="2026-03-17T12:27:55.536" v="210" actId="20577"/>
          <ac:spMkLst>
            <pc:docMk/>
            <pc:sldMk cId="2461816335" sldId="301"/>
            <ac:spMk id="3" creationId="{32AD87D6-B9C0-DBC7-94F5-CA6C6FD6004D}"/>
          </ac:spMkLst>
        </pc:spChg>
      </pc:sldChg>
      <pc:sldChg chg="modSp mod">
        <pc:chgData name="Alexandra Miles" userId="ab94794a-6e9f-4704-9f25-6cda48cdfd9d" providerId="ADAL" clId="{993CC15D-CB8A-409C-A2B5-A7AAB23EF295}" dt="2026-03-17T12:27:58.601" v="211" actId="20577"/>
        <pc:sldMkLst>
          <pc:docMk/>
          <pc:sldMk cId="3456763243" sldId="302"/>
        </pc:sldMkLst>
        <pc:spChg chg="mod">
          <ac:chgData name="Alexandra Miles" userId="ab94794a-6e9f-4704-9f25-6cda48cdfd9d" providerId="ADAL" clId="{993CC15D-CB8A-409C-A2B5-A7AAB23EF295}" dt="2026-03-17T12:27:58.601" v="211" actId="20577"/>
          <ac:spMkLst>
            <pc:docMk/>
            <pc:sldMk cId="3456763243" sldId="302"/>
            <ac:spMk id="3" creationId="{C077902E-6F99-9666-DFA9-C6BB3046991B}"/>
          </ac:spMkLst>
        </pc:spChg>
      </pc:sldChg>
      <pc:sldChg chg="modSp mod">
        <pc:chgData name="Alexandra Miles" userId="ab94794a-6e9f-4704-9f25-6cda48cdfd9d" providerId="ADAL" clId="{993CC15D-CB8A-409C-A2B5-A7AAB23EF295}" dt="2026-03-17T12:28:01.934" v="212" actId="20577"/>
        <pc:sldMkLst>
          <pc:docMk/>
          <pc:sldMk cId="971472814" sldId="303"/>
        </pc:sldMkLst>
        <pc:spChg chg="mod">
          <ac:chgData name="Alexandra Miles" userId="ab94794a-6e9f-4704-9f25-6cda48cdfd9d" providerId="ADAL" clId="{993CC15D-CB8A-409C-A2B5-A7AAB23EF295}" dt="2026-03-17T12:28:01.934" v="212" actId="20577"/>
          <ac:spMkLst>
            <pc:docMk/>
            <pc:sldMk cId="971472814" sldId="303"/>
            <ac:spMk id="3" creationId="{AC511F69-372E-ED1F-70AA-E523205B9966}"/>
          </ac:spMkLst>
        </pc:spChg>
      </pc:sldChg>
      <pc:sldChg chg="add">
        <pc:chgData name="Alexandra Miles" userId="ab94794a-6e9f-4704-9f25-6cda48cdfd9d" providerId="ADAL" clId="{993CC15D-CB8A-409C-A2B5-A7AAB23EF295}" dt="2026-03-16T15:16:37.328" v="170"/>
        <pc:sldMkLst>
          <pc:docMk/>
          <pc:sldMk cId="1554101443" sldId="304"/>
        </pc:sldMkLst>
      </pc:sldChg>
      <pc:sldChg chg="modSp add mod">
        <pc:chgData name="Alexandra Miles" userId="ab94794a-6e9f-4704-9f25-6cda48cdfd9d" providerId="ADAL" clId="{993CC15D-CB8A-409C-A2B5-A7AAB23EF295}" dt="2026-03-18T07:54:37.856" v="383" actId="404"/>
        <pc:sldMkLst>
          <pc:docMk/>
          <pc:sldMk cId="1922149362" sldId="305"/>
        </pc:sldMkLst>
        <pc:spChg chg="mod">
          <ac:chgData name="Alexandra Miles" userId="ab94794a-6e9f-4704-9f25-6cda48cdfd9d" providerId="ADAL" clId="{993CC15D-CB8A-409C-A2B5-A7AAB23EF295}" dt="2026-03-18T07:53:17.832" v="360" actId="20577"/>
          <ac:spMkLst>
            <pc:docMk/>
            <pc:sldMk cId="1922149362" sldId="305"/>
            <ac:spMk id="2" creationId="{2B242365-17D2-0266-5B06-2C8BC29D31B5}"/>
          </ac:spMkLst>
        </pc:spChg>
        <pc:spChg chg="mod">
          <ac:chgData name="Alexandra Miles" userId="ab94794a-6e9f-4704-9f25-6cda48cdfd9d" providerId="ADAL" clId="{993CC15D-CB8A-409C-A2B5-A7AAB23EF295}" dt="2026-03-18T07:54:37.856" v="383" actId="404"/>
          <ac:spMkLst>
            <pc:docMk/>
            <pc:sldMk cId="1922149362" sldId="305"/>
            <ac:spMk id="3" creationId="{45DB4DC6-B706-CAAA-3FCB-A25C60839096}"/>
          </ac:spMkLst>
        </pc:spChg>
      </pc:sldChg>
      <pc:sldChg chg="add">
        <pc:chgData name="Alexandra Miles" userId="ab94794a-6e9f-4704-9f25-6cda48cdfd9d" providerId="ADAL" clId="{993CC15D-CB8A-409C-A2B5-A7AAB23EF295}" dt="2026-03-17T12:26:34.820" v="191"/>
        <pc:sldMkLst>
          <pc:docMk/>
          <pc:sldMk cId="1094902858" sldId="30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BusinessIntelligenceCCC/Shared%20Documents/Communities%20and%20Community%20Safety/Poverty/IMD%202025/Analysis/IMD%20and%20Domains%20by%20Distric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IDACI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Sheet1!$B$2:$B$6</c:f>
              <c:numCache>
                <c:formatCode>0%</c:formatCode>
                <c:ptCount val="5"/>
                <c:pt idx="0">
                  <c:v>0.18</c:v>
                </c:pt>
                <c:pt idx="1">
                  <c:v>0.22700000000000001</c:v>
                </c:pt>
                <c:pt idx="2">
                  <c:v>0.39800000000000002</c:v>
                </c:pt>
                <c:pt idx="3">
                  <c:v>0.20699999999999999</c:v>
                </c:pt>
                <c:pt idx="4">
                  <c:v>0.253</c:v>
                </c:pt>
              </c:numCache>
            </c:numRef>
          </c:val>
          <c:extLst>
            <c:ext xmlns:c16="http://schemas.microsoft.com/office/drawing/2014/chart" uri="{C3380CC4-5D6E-409C-BE32-E72D297353CC}">
              <c16:uniqueId val="{00000000-526C-4C34-A3F7-AEC086F69093}"/>
            </c:ext>
          </c:extLst>
        </c:ser>
        <c:ser>
          <c:idx val="1"/>
          <c:order val="1"/>
          <c:tx>
            <c:strRef>
              <c:f>Sheet1!$C$1</c:f>
              <c:strCache>
                <c:ptCount val="1"/>
                <c:pt idx="0">
                  <c:v>IDAOPI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Sheet1!$C$2:$C$6</c:f>
              <c:numCache>
                <c:formatCode>0%</c:formatCode>
                <c:ptCount val="5"/>
                <c:pt idx="0">
                  <c:v>9.0999999999999998E-2</c:v>
                </c:pt>
                <c:pt idx="1">
                  <c:v>9.8000000000000004E-2</c:v>
                </c:pt>
                <c:pt idx="2">
                  <c:v>0.161</c:v>
                </c:pt>
                <c:pt idx="3">
                  <c:v>0.11600000000000001</c:v>
                </c:pt>
                <c:pt idx="4">
                  <c:v>0.151</c:v>
                </c:pt>
              </c:numCache>
            </c:numRef>
          </c:val>
          <c:extLst>
            <c:ext xmlns:c16="http://schemas.microsoft.com/office/drawing/2014/chart" uri="{C3380CC4-5D6E-409C-BE32-E72D297353CC}">
              <c16:uniqueId val="{00000001-526C-4C34-A3F7-AEC086F69093}"/>
            </c:ext>
          </c:extLst>
        </c:ser>
        <c:ser>
          <c:idx val="2"/>
          <c:order val="2"/>
          <c:tx>
            <c:strRef>
              <c:f>Sheet1!$D$1</c:f>
              <c:strCache>
                <c:ptCount val="1"/>
                <c:pt idx="0">
                  <c:v>Income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Cambridgeshire</c:v>
                </c:pt>
                <c:pt idx="1">
                  <c:v>Huntingdonshire</c:v>
                </c:pt>
                <c:pt idx="2">
                  <c:v>Fenland</c:v>
                </c:pt>
                <c:pt idx="3">
                  <c:v>East Cambridgeshire</c:v>
                </c:pt>
                <c:pt idx="4">
                  <c:v>Cambridge</c:v>
                </c:pt>
              </c:strCache>
            </c:strRef>
          </c:cat>
          <c:val>
            <c:numRef>
              <c:f>Sheet1!$D$2:$D$6</c:f>
              <c:numCache>
                <c:formatCode>0%</c:formatCode>
                <c:ptCount val="5"/>
                <c:pt idx="0">
                  <c:v>0.11799999999999999</c:v>
                </c:pt>
                <c:pt idx="1">
                  <c:v>0.14199999999999999</c:v>
                </c:pt>
                <c:pt idx="2">
                  <c:v>0.23799999999999999</c:v>
                </c:pt>
                <c:pt idx="3">
                  <c:v>0.13700000000000001</c:v>
                </c:pt>
                <c:pt idx="4">
                  <c:v>0.13200000000000001</c:v>
                </c:pt>
              </c:numCache>
            </c:numRef>
          </c:val>
          <c:extLst>
            <c:ext xmlns:c16="http://schemas.microsoft.com/office/drawing/2014/chart" uri="{C3380CC4-5D6E-409C-BE32-E72D297353CC}">
              <c16:uniqueId val="{00000002-526C-4C34-A3F7-AEC086F69093}"/>
            </c:ext>
          </c:extLst>
        </c:ser>
        <c:dLbls>
          <c:dLblPos val="outEnd"/>
          <c:showLegendKey val="0"/>
          <c:showVal val="1"/>
          <c:showCatName val="0"/>
          <c:showSerName val="0"/>
          <c:showPercent val="0"/>
          <c:showBubbleSize val="0"/>
        </c:dLbls>
        <c:gapWidth val="219"/>
        <c:overlap val="-27"/>
        <c:axId val="622134367"/>
        <c:axId val="622135327"/>
      </c:barChart>
      <c:catAx>
        <c:axId val="622134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5327"/>
        <c:crosses val="autoZero"/>
        <c:auto val="1"/>
        <c:lblAlgn val="ctr"/>
        <c:lblOffset val="100"/>
        <c:noMultiLvlLbl val="0"/>
      </c:catAx>
      <c:valAx>
        <c:axId val="622135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2134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lumMod val="85000"/>
        </a:schemeClr>
      </a:solidFill>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A8FDB-FBB7-49E0-85C0-744B95A9ABBE}"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F5038-8238-4B8E-839A-4BB64D05C841}" type="slidenum">
              <a:rPr lang="en-GB" smtClean="0"/>
              <a:t>‹#›</a:t>
            </a:fld>
            <a:endParaRPr lang="en-GB"/>
          </a:p>
        </p:txBody>
      </p:sp>
    </p:spTree>
    <p:extLst>
      <p:ext uri="{BB962C8B-B14F-4D97-AF65-F5344CB8AC3E}">
        <p14:creationId xmlns:p14="http://schemas.microsoft.com/office/powerpoint/2010/main" val="158360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19C1-FA09-AFED-B167-1F8550ED6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FB49D-A4CE-1CB9-689A-C716A707B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20F63-44CE-D9A2-810A-1209222618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373061-9788-1842-6974-807CAA4C330F}"/>
              </a:ext>
            </a:extLst>
          </p:cNvPr>
          <p:cNvSpPr>
            <a:spLocks noGrp="1"/>
          </p:cNvSpPr>
          <p:nvPr>
            <p:ph type="sldNum" sz="quarter" idx="5"/>
          </p:nvPr>
        </p:nvSpPr>
        <p:spPr/>
        <p:txBody>
          <a:bodyPr/>
          <a:lstStyle/>
          <a:p>
            <a:fld id="{638F5038-8238-4B8E-839A-4BB64D05C841}" type="slidenum">
              <a:rPr lang="en-GB" smtClean="0"/>
              <a:t>1</a:t>
            </a:fld>
            <a:endParaRPr lang="en-GB"/>
          </a:p>
        </p:txBody>
      </p:sp>
    </p:spTree>
    <p:extLst>
      <p:ext uri="{BB962C8B-B14F-4D97-AF65-F5344CB8AC3E}">
        <p14:creationId xmlns:p14="http://schemas.microsoft.com/office/powerpoint/2010/main" val="203953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3CB8-F9F4-6CEF-363D-AF7DBC49AC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5539C-6DD2-6033-0113-F1ADED802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587D-4F2A-1B61-A200-7AB445D7337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D17CD40-2B71-65B9-ED94-8A6386DF7C72}"/>
              </a:ext>
            </a:extLst>
          </p:cNvPr>
          <p:cNvSpPr>
            <a:spLocks noGrp="1"/>
          </p:cNvSpPr>
          <p:nvPr>
            <p:ph type="sldNum" sz="quarter" idx="5"/>
          </p:nvPr>
        </p:nvSpPr>
        <p:spPr/>
        <p:txBody>
          <a:bodyPr/>
          <a:lstStyle/>
          <a:p>
            <a:fld id="{638F5038-8238-4B8E-839A-4BB64D05C841}" type="slidenum">
              <a:rPr lang="en-GB" smtClean="0"/>
              <a:t>10</a:t>
            </a:fld>
            <a:endParaRPr lang="en-GB"/>
          </a:p>
        </p:txBody>
      </p:sp>
    </p:spTree>
    <p:extLst>
      <p:ext uri="{BB962C8B-B14F-4D97-AF65-F5344CB8AC3E}">
        <p14:creationId xmlns:p14="http://schemas.microsoft.com/office/powerpoint/2010/main" val="179208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A3969-98C8-832E-2789-9A6C4C8CE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6A255-EF2D-F67B-8F31-272131644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FAB94-4376-89D6-CE17-D5A7154E61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BB95855-34B6-EF8A-99C1-1515D5FFBFB5}"/>
              </a:ext>
            </a:extLst>
          </p:cNvPr>
          <p:cNvSpPr>
            <a:spLocks noGrp="1"/>
          </p:cNvSpPr>
          <p:nvPr>
            <p:ph type="sldNum" sz="quarter" idx="5"/>
          </p:nvPr>
        </p:nvSpPr>
        <p:spPr/>
        <p:txBody>
          <a:bodyPr/>
          <a:lstStyle/>
          <a:p>
            <a:fld id="{638F5038-8238-4B8E-839A-4BB64D05C841}" type="slidenum">
              <a:rPr lang="en-GB" smtClean="0"/>
              <a:t>11</a:t>
            </a:fld>
            <a:endParaRPr lang="en-GB"/>
          </a:p>
        </p:txBody>
      </p:sp>
    </p:spTree>
    <p:extLst>
      <p:ext uri="{BB962C8B-B14F-4D97-AF65-F5344CB8AC3E}">
        <p14:creationId xmlns:p14="http://schemas.microsoft.com/office/powerpoint/2010/main" val="1506248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F57A-3723-7602-8C30-429A0D90A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B3E0F-3F41-1500-75C7-F9E856AB8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8A0ED-377F-FFAF-32CA-E484BB2B1AE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E9AEDCD-4739-7768-2EF3-3330E7F56829}"/>
              </a:ext>
            </a:extLst>
          </p:cNvPr>
          <p:cNvSpPr>
            <a:spLocks noGrp="1"/>
          </p:cNvSpPr>
          <p:nvPr>
            <p:ph type="sldNum" sz="quarter" idx="5"/>
          </p:nvPr>
        </p:nvSpPr>
        <p:spPr/>
        <p:txBody>
          <a:bodyPr/>
          <a:lstStyle/>
          <a:p>
            <a:fld id="{638F5038-8238-4B8E-839A-4BB64D05C841}" type="slidenum">
              <a:rPr lang="en-GB" smtClean="0"/>
              <a:t>12</a:t>
            </a:fld>
            <a:endParaRPr lang="en-GB"/>
          </a:p>
        </p:txBody>
      </p:sp>
    </p:spTree>
    <p:extLst>
      <p:ext uri="{BB962C8B-B14F-4D97-AF65-F5344CB8AC3E}">
        <p14:creationId xmlns:p14="http://schemas.microsoft.com/office/powerpoint/2010/main" val="337305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955B-B380-A40F-117B-51C04F591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258DD-C563-70C2-9357-9A34E94EAD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086B4-94C6-FB8A-EB76-A47FC712029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681751B-37EA-905C-4781-F659101B25A9}"/>
              </a:ext>
            </a:extLst>
          </p:cNvPr>
          <p:cNvSpPr>
            <a:spLocks noGrp="1"/>
          </p:cNvSpPr>
          <p:nvPr>
            <p:ph type="sldNum" sz="quarter" idx="5"/>
          </p:nvPr>
        </p:nvSpPr>
        <p:spPr/>
        <p:txBody>
          <a:bodyPr/>
          <a:lstStyle/>
          <a:p>
            <a:fld id="{638F5038-8238-4B8E-839A-4BB64D05C841}" type="slidenum">
              <a:rPr lang="en-GB" smtClean="0"/>
              <a:t>13</a:t>
            </a:fld>
            <a:endParaRPr lang="en-GB"/>
          </a:p>
        </p:txBody>
      </p:sp>
    </p:spTree>
    <p:extLst>
      <p:ext uri="{BB962C8B-B14F-4D97-AF65-F5344CB8AC3E}">
        <p14:creationId xmlns:p14="http://schemas.microsoft.com/office/powerpoint/2010/main" val="363384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D128-116B-7CF9-CC97-12B5780DB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225B9-DCB3-EC38-A365-827EEECBC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8B2B3-AB72-B338-06E4-31E1DFFA13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47C9C05-2255-0F85-2975-B93D72027FD0}"/>
              </a:ext>
            </a:extLst>
          </p:cNvPr>
          <p:cNvSpPr>
            <a:spLocks noGrp="1"/>
          </p:cNvSpPr>
          <p:nvPr>
            <p:ph type="sldNum" sz="quarter" idx="5"/>
          </p:nvPr>
        </p:nvSpPr>
        <p:spPr/>
        <p:txBody>
          <a:bodyPr/>
          <a:lstStyle/>
          <a:p>
            <a:fld id="{638F5038-8238-4B8E-839A-4BB64D05C841}" type="slidenum">
              <a:rPr lang="en-GB" smtClean="0"/>
              <a:t>14</a:t>
            </a:fld>
            <a:endParaRPr lang="en-GB"/>
          </a:p>
        </p:txBody>
      </p:sp>
    </p:spTree>
    <p:extLst>
      <p:ext uri="{BB962C8B-B14F-4D97-AF65-F5344CB8AC3E}">
        <p14:creationId xmlns:p14="http://schemas.microsoft.com/office/powerpoint/2010/main" val="4017073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3718A-42D1-A9AF-2133-BE644E4A91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8E100-5766-F516-F0DA-3F24AFBFF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B7FE9-A904-B4C8-3569-135341C263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924957-7AA3-4955-CFCE-44C80C055B25}"/>
              </a:ext>
            </a:extLst>
          </p:cNvPr>
          <p:cNvSpPr>
            <a:spLocks noGrp="1"/>
          </p:cNvSpPr>
          <p:nvPr>
            <p:ph type="sldNum" sz="quarter" idx="5"/>
          </p:nvPr>
        </p:nvSpPr>
        <p:spPr/>
        <p:txBody>
          <a:bodyPr/>
          <a:lstStyle/>
          <a:p>
            <a:fld id="{638F5038-8238-4B8E-839A-4BB64D05C841}" type="slidenum">
              <a:rPr lang="en-GB" smtClean="0"/>
              <a:t>15</a:t>
            </a:fld>
            <a:endParaRPr lang="en-GB"/>
          </a:p>
        </p:txBody>
      </p:sp>
    </p:spTree>
    <p:extLst>
      <p:ext uri="{BB962C8B-B14F-4D97-AF65-F5344CB8AC3E}">
        <p14:creationId xmlns:p14="http://schemas.microsoft.com/office/powerpoint/2010/main" val="2852307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409B3-C316-87BE-8704-7C1A0B8FB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B8D6A-5EF6-0AE5-7670-73C7FFC08E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2B2F9-FB53-133B-DE60-B585437532B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B200F74-2B4A-6929-A9D2-2BC77978988C}"/>
              </a:ext>
            </a:extLst>
          </p:cNvPr>
          <p:cNvSpPr>
            <a:spLocks noGrp="1"/>
          </p:cNvSpPr>
          <p:nvPr>
            <p:ph type="sldNum" sz="quarter" idx="5"/>
          </p:nvPr>
        </p:nvSpPr>
        <p:spPr/>
        <p:txBody>
          <a:bodyPr/>
          <a:lstStyle/>
          <a:p>
            <a:fld id="{638F5038-8238-4B8E-839A-4BB64D05C841}" type="slidenum">
              <a:rPr lang="en-GB" smtClean="0"/>
              <a:t>16</a:t>
            </a:fld>
            <a:endParaRPr lang="en-GB"/>
          </a:p>
        </p:txBody>
      </p:sp>
    </p:spTree>
    <p:extLst>
      <p:ext uri="{BB962C8B-B14F-4D97-AF65-F5344CB8AC3E}">
        <p14:creationId xmlns:p14="http://schemas.microsoft.com/office/powerpoint/2010/main" val="352488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8F5038-8238-4B8E-839A-4BB64D05C841}" type="slidenum">
              <a:rPr lang="en-GB" smtClean="0"/>
              <a:t>17</a:t>
            </a:fld>
            <a:endParaRPr lang="en-GB"/>
          </a:p>
        </p:txBody>
      </p:sp>
    </p:spTree>
    <p:extLst>
      <p:ext uri="{BB962C8B-B14F-4D97-AF65-F5344CB8AC3E}">
        <p14:creationId xmlns:p14="http://schemas.microsoft.com/office/powerpoint/2010/main" val="3390629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EEBE3-782A-FFDD-5297-D1F5CA93C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330D2-8962-724F-3D15-0955D7510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9859C-944C-4F75-E4C8-AD2CA2E7C5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8598CC-A281-6A02-B897-88762A835904}"/>
              </a:ext>
            </a:extLst>
          </p:cNvPr>
          <p:cNvSpPr>
            <a:spLocks noGrp="1"/>
          </p:cNvSpPr>
          <p:nvPr>
            <p:ph type="sldNum" sz="quarter" idx="5"/>
          </p:nvPr>
        </p:nvSpPr>
        <p:spPr/>
        <p:txBody>
          <a:bodyPr/>
          <a:lstStyle/>
          <a:p>
            <a:fld id="{638F5038-8238-4B8E-839A-4BB64D05C841}" type="slidenum">
              <a:rPr lang="en-GB" smtClean="0"/>
              <a:t>20</a:t>
            </a:fld>
            <a:endParaRPr lang="en-GB"/>
          </a:p>
        </p:txBody>
      </p:sp>
    </p:spTree>
    <p:extLst>
      <p:ext uri="{BB962C8B-B14F-4D97-AF65-F5344CB8AC3E}">
        <p14:creationId xmlns:p14="http://schemas.microsoft.com/office/powerpoint/2010/main" val="1077084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EBE2A-6E0F-E59A-B96E-94BAF97C0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40056-0BFF-0669-1B9D-AE123FB19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A3B4CD-9A3A-7CBE-673E-E213242090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B45F5C3-4848-3B86-ACA9-648F0256180D}"/>
              </a:ext>
            </a:extLst>
          </p:cNvPr>
          <p:cNvSpPr>
            <a:spLocks noGrp="1"/>
          </p:cNvSpPr>
          <p:nvPr>
            <p:ph type="sldNum" sz="quarter" idx="5"/>
          </p:nvPr>
        </p:nvSpPr>
        <p:spPr/>
        <p:txBody>
          <a:bodyPr/>
          <a:lstStyle/>
          <a:p>
            <a:fld id="{638F5038-8238-4B8E-839A-4BB64D05C841}" type="slidenum">
              <a:rPr lang="en-GB" smtClean="0"/>
              <a:t>21</a:t>
            </a:fld>
            <a:endParaRPr lang="en-GB"/>
          </a:p>
        </p:txBody>
      </p:sp>
    </p:spTree>
    <p:extLst>
      <p:ext uri="{BB962C8B-B14F-4D97-AF65-F5344CB8AC3E}">
        <p14:creationId xmlns:p14="http://schemas.microsoft.com/office/powerpoint/2010/main" val="314241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51854-BEF9-D53B-C35B-E1AC270DA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108B8-B26A-1706-CB95-174A65651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6B9DA-28A8-DD19-31F7-62F05D3F87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E99633-276B-B3C5-47E7-0790D8A2F868}"/>
              </a:ext>
            </a:extLst>
          </p:cNvPr>
          <p:cNvSpPr>
            <a:spLocks noGrp="1"/>
          </p:cNvSpPr>
          <p:nvPr>
            <p:ph type="sldNum" sz="quarter" idx="5"/>
          </p:nvPr>
        </p:nvSpPr>
        <p:spPr/>
        <p:txBody>
          <a:bodyPr/>
          <a:lstStyle/>
          <a:p>
            <a:fld id="{638F5038-8238-4B8E-839A-4BB64D05C841}" type="slidenum">
              <a:rPr lang="en-GB" smtClean="0"/>
              <a:t>2</a:t>
            </a:fld>
            <a:endParaRPr lang="en-GB"/>
          </a:p>
        </p:txBody>
      </p:sp>
    </p:spTree>
    <p:extLst>
      <p:ext uri="{BB962C8B-B14F-4D97-AF65-F5344CB8AC3E}">
        <p14:creationId xmlns:p14="http://schemas.microsoft.com/office/powerpoint/2010/main" val="4029938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A7B1C-FECE-A84F-7D30-1A7972B7F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F4484-2298-21EE-46C6-7C7F4A592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FA354-159C-A80D-74B1-C5C4AA658E3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B5398E-8FB3-798D-0CB2-E959890041D5}"/>
              </a:ext>
            </a:extLst>
          </p:cNvPr>
          <p:cNvSpPr>
            <a:spLocks noGrp="1"/>
          </p:cNvSpPr>
          <p:nvPr>
            <p:ph type="sldNum" sz="quarter" idx="5"/>
          </p:nvPr>
        </p:nvSpPr>
        <p:spPr/>
        <p:txBody>
          <a:bodyPr/>
          <a:lstStyle/>
          <a:p>
            <a:fld id="{638F5038-8238-4B8E-839A-4BB64D05C841}" type="slidenum">
              <a:rPr lang="en-GB" smtClean="0"/>
              <a:t>22</a:t>
            </a:fld>
            <a:endParaRPr lang="en-GB"/>
          </a:p>
        </p:txBody>
      </p:sp>
    </p:spTree>
    <p:extLst>
      <p:ext uri="{BB962C8B-B14F-4D97-AF65-F5344CB8AC3E}">
        <p14:creationId xmlns:p14="http://schemas.microsoft.com/office/powerpoint/2010/main" val="137206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21DB2-311B-A545-1A02-40A8E6D3E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DC555-008C-CFF8-9384-DBBA73F7C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B8AEA-AE33-B9E3-018A-D9948EDCD29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79F11B7-51EA-D0AF-417B-5B556BEA0739}"/>
              </a:ext>
            </a:extLst>
          </p:cNvPr>
          <p:cNvSpPr>
            <a:spLocks noGrp="1"/>
          </p:cNvSpPr>
          <p:nvPr>
            <p:ph type="sldNum" sz="quarter" idx="5"/>
          </p:nvPr>
        </p:nvSpPr>
        <p:spPr/>
        <p:txBody>
          <a:bodyPr/>
          <a:lstStyle/>
          <a:p>
            <a:fld id="{638F5038-8238-4B8E-839A-4BB64D05C841}" type="slidenum">
              <a:rPr lang="en-GB" smtClean="0"/>
              <a:t>23</a:t>
            </a:fld>
            <a:endParaRPr lang="en-GB"/>
          </a:p>
        </p:txBody>
      </p:sp>
    </p:spTree>
    <p:extLst>
      <p:ext uri="{BB962C8B-B14F-4D97-AF65-F5344CB8AC3E}">
        <p14:creationId xmlns:p14="http://schemas.microsoft.com/office/powerpoint/2010/main" val="1103115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83F8-3C0A-C439-4E0D-095035888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CFCBD-2570-F826-BF5D-2A7F35C7D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24A8D-D283-806C-19D8-CA1D31B4A8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0764A5-0DA9-C746-E5F8-EB1871AC263E}"/>
              </a:ext>
            </a:extLst>
          </p:cNvPr>
          <p:cNvSpPr>
            <a:spLocks noGrp="1"/>
          </p:cNvSpPr>
          <p:nvPr>
            <p:ph type="sldNum" sz="quarter" idx="5"/>
          </p:nvPr>
        </p:nvSpPr>
        <p:spPr/>
        <p:txBody>
          <a:bodyPr/>
          <a:lstStyle/>
          <a:p>
            <a:fld id="{638F5038-8238-4B8E-839A-4BB64D05C841}" type="slidenum">
              <a:rPr lang="en-GB" smtClean="0"/>
              <a:t>24</a:t>
            </a:fld>
            <a:endParaRPr lang="en-GB"/>
          </a:p>
        </p:txBody>
      </p:sp>
    </p:spTree>
    <p:extLst>
      <p:ext uri="{BB962C8B-B14F-4D97-AF65-F5344CB8AC3E}">
        <p14:creationId xmlns:p14="http://schemas.microsoft.com/office/powerpoint/2010/main" val="3249293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FAC38-4DEF-83FC-8BF7-3DDDEF1F4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B2117-12E5-0B00-C21D-E8DCA44A1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E99AD-EE77-8C40-D019-DF85CB5559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6EEDDF-03EB-1AED-C694-FA6A43D107F3}"/>
              </a:ext>
            </a:extLst>
          </p:cNvPr>
          <p:cNvSpPr>
            <a:spLocks noGrp="1"/>
          </p:cNvSpPr>
          <p:nvPr>
            <p:ph type="sldNum" sz="quarter" idx="5"/>
          </p:nvPr>
        </p:nvSpPr>
        <p:spPr/>
        <p:txBody>
          <a:bodyPr/>
          <a:lstStyle/>
          <a:p>
            <a:fld id="{638F5038-8238-4B8E-839A-4BB64D05C841}" type="slidenum">
              <a:rPr lang="en-GB" smtClean="0"/>
              <a:t>25</a:t>
            </a:fld>
            <a:endParaRPr lang="en-GB"/>
          </a:p>
        </p:txBody>
      </p:sp>
    </p:spTree>
    <p:extLst>
      <p:ext uri="{BB962C8B-B14F-4D97-AF65-F5344CB8AC3E}">
        <p14:creationId xmlns:p14="http://schemas.microsoft.com/office/powerpoint/2010/main" val="3388818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7409B-1913-90A6-465F-96FC7458D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10E77-A9AE-DE01-43D7-9EFC4D4CED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96ACE-BA36-8073-CD7A-D98C3C9305C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5C91205-0CF7-49DF-D1FA-F9CD2C8A50F1}"/>
              </a:ext>
            </a:extLst>
          </p:cNvPr>
          <p:cNvSpPr>
            <a:spLocks noGrp="1"/>
          </p:cNvSpPr>
          <p:nvPr>
            <p:ph type="sldNum" sz="quarter" idx="5"/>
          </p:nvPr>
        </p:nvSpPr>
        <p:spPr/>
        <p:txBody>
          <a:bodyPr/>
          <a:lstStyle/>
          <a:p>
            <a:fld id="{638F5038-8238-4B8E-839A-4BB64D05C841}" type="slidenum">
              <a:rPr lang="en-GB" smtClean="0"/>
              <a:t>26</a:t>
            </a:fld>
            <a:endParaRPr lang="en-GB"/>
          </a:p>
        </p:txBody>
      </p:sp>
    </p:spTree>
    <p:extLst>
      <p:ext uri="{BB962C8B-B14F-4D97-AF65-F5344CB8AC3E}">
        <p14:creationId xmlns:p14="http://schemas.microsoft.com/office/powerpoint/2010/main" val="2082211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42B70-4C3F-E55A-2CED-FD0AD69D87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151DF-8800-128E-BB7F-09FF58731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9C8E5-7C77-063A-4080-13A706B43F4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AADFD55-FF5A-CB0A-8451-4F2A52C84B16}"/>
              </a:ext>
            </a:extLst>
          </p:cNvPr>
          <p:cNvSpPr>
            <a:spLocks noGrp="1"/>
          </p:cNvSpPr>
          <p:nvPr>
            <p:ph type="sldNum" sz="quarter" idx="5"/>
          </p:nvPr>
        </p:nvSpPr>
        <p:spPr/>
        <p:txBody>
          <a:bodyPr/>
          <a:lstStyle/>
          <a:p>
            <a:fld id="{638F5038-8238-4B8E-839A-4BB64D05C841}" type="slidenum">
              <a:rPr lang="en-GB" smtClean="0"/>
              <a:t>27</a:t>
            </a:fld>
            <a:endParaRPr lang="en-GB"/>
          </a:p>
        </p:txBody>
      </p:sp>
    </p:spTree>
    <p:extLst>
      <p:ext uri="{BB962C8B-B14F-4D97-AF65-F5344CB8AC3E}">
        <p14:creationId xmlns:p14="http://schemas.microsoft.com/office/powerpoint/2010/main" val="906793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96163-94F6-FDE0-29C4-72356C279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26144-A90E-15D5-F5BD-7C12DC4FA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FDF3E-034C-7C21-3DC9-511864AD76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4E835D1-D4CB-22E5-8A97-BE13AFDA0255}"/>
              </a:ext>
            </a:extLst>
          </p:cNvPr>
          <p:cNvSpPr>
            <a:spLocks noGrp="1"/>
          </p:cNvSpPr>
          <p:nvPr>
            <p:ph type="sldNum" sz="quarter" idx="5"/>
          </p:nvPr>
        </p:nvSpPr>
        <p:spPr/>
        <p:txBody>
          <a:bodyPr/>
          <a:lstStyle/>
          <a:p>
            <a:fld id="{638F5038-8238-4B8E-839A-4BB64D05C841}" type="slidenum">
              <a:rPr lang="en-GB" smtClean="0"/>
              <a:t>28</a:t>
            </a:fld>
            <a:endParaRPr lang="en-GB"/>
          </a:p>
        </p:txBody>
      </p:sp>
    </p:spTree>
    <p:extLst>
      <p:ext uri="{BB962C8B-B14F-4D97-AF65-F5344CB8AC3E}">
        <p14:creationId xmlns:p14="http://schemas.microsoft.com/office/powerpoint/2010/main" val="2856021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84160-B2FC-87A1-19E4-86E3A0487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B157B-56CD-A67D-4464-F0F009B83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7B01C-4949-683E-33AE-50C9F0CEC4F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5BD2F2E-F83D-DF8C-0078-7B88CA83DF79}"/>
              </a:ext>
            </a:extLst>
          </p:cNvPr>
          <p:cNvSpPr>
            <a:spLocks noGrp="1"/>
          </p:cNvSpPr>
          <p:nvPr>
            <p:ph type="sldNum" sz="quarter" idx="5"/>
          </p:nvPr>
        </p:nvSpPr>
        <p:spPr/>
        <p:txBody>
          <a:bodyPr/>
          <a:lstStyle/>
          <a:p>
            <a:fld id="{638F5038-8238-4B8E-839A-4BB64D05C841}" type="slidenum">
              <a:rPr lang="en-GB" smtClean="0"/>
              <a:t>29</a:t>
            </a:fld>
            <a:endParaRPr lang="en-GB"/>
          </a:p>
        </p:txBody>
      </p:sp>
    </p:spTree>
    <p:extLst>
      <p:ext uri="{BB962C8B-B14F-4D97-AF65-F5344CB8AC3E}">
        <p14:creationId xmlns:p14="http://schemas.microsoft.com/office/powerpoint/2010/main" val="1236632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0DB4B-8586-1D0E-5ECD-92501DCAEB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550EA0-4164-70A8-D7A4-4387F1FA34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48619-A16C-8BEC-68D1-8E8713D299C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34F378-D4A4-E937-9EF1-2772EC9A1077}"/>
              </a:ext>
            </a:extLst>
          </p:cNvPr>
          <p:cNvSpPr>
            <a:spLocks noGrp="1"/>
          </p:cNvSpPr>
          <p:nvPr>
            <p:ph type="sldNum" sz="quarter" idx="5"/>
          </p:nvPr>
        </p:nvSpPr>
        <p:spPr/>
        <p:txBody>
          <a:bodyPr/>
          <a:lstStyle/>
          <a:p>
            <a:fld id="{638F5038-8238-4B8E-839A-4BB64D05C841}" type="slidenum">
              <a:rPr lang="en-GB" smtClean="0"/>
              <a:t>30</a:t>
            </a:fld>
            <a:endParaRPr lang="en-GB"/>
          </a:p>
        </p:txBody>
      </p:sp>
    </p:spTree>
    <p:extLst>
      <p:ext uri="{BB962C8B-B14F-4D97-AF65-F5344CB8AC3E}">
        <p14:creationId xmlns:p14="http://schemas.microsoft.com/office/powerpoint/2010/main" val="4042823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6CCC0-4522-E0C1-1496-0C0F95A46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CF933-817B-5A8F-AF81-F2BB9A481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DA6389-D7E3-EE04-65CB-51219403F3D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833785-5551-E0F1-5AFE-FE916D54E9DA}"/>
              </a:ext>
            </a:extLst>
          </p:cNvPr>
          <p:cNvSpPr>
            <a:spLocks noGrp="1"/>
          </p:cNvSpPr>
          <p:nvPr>
            <p:ph type="sldNum" sz="quarter" idx="5"/>
          </p:nvPr>
        </p:nvSpPr>
        <p:spPr/>
        <p:txBody>
          <a:bodyPr/>
          <a:lstStyle/>
          <a:p>
            <a:fld id="{638F5038-8238-4B8E-839A-4BB64D05C841}" type="slidenum">
              <a:rPr lang="en-GB" smtClean="0"/>
              <a:t>3</a:t>
            </a:fld>
            <a:endParaRPr lang="en-GB"/>
          </a:p>
        </p:txBody>
      </p:sp>
    </p:spTree>
    <p:extLst>
      <p:ext uri="{BB962C8B-B14F-4D97-AF65-F5344CB8AC3E}">
        <p14:creationId xmlns:p14="http://schemas.microsoft.com/office/powerpoint/2010/main" val="247423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AFA0D-B1B2-E2E6-6097-9C5638298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4B2EC-F517-A853-A03A-9155FE436D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A0A6E-4FCA-A6DE-B1CC-5C8D0D3A58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C32C55C-E180-7907-58B2-85FF645B6A01}"/>
              </a:ext>
            </a:extLst>
          </p:cNvPr>
          <p:cNvSpPr>
            <a:spLocks noGrp="1"/>
          </p:cNvSpPr>
          <p:nvPr>
            <p:ph type="sldNum" sz="quarter" idx="5"/>
          </p:nvPr>
        </p:nvSpPr>
        <p:spPr/>
        <p:txBody>
          <a:bodyPr/>
          <a:lstStyle/>
          <a:p>
            <a:fld id="{638F5038-8238-4B8E-839A-4BB64D05C841}" type="slidenum">
              <a:rPr lang="en-GB" smtClean="0"/>
              <a:t>4</a:t>
            </a:fld>
            <a:endParaRPr lang="en-GB"/>
          </a:p>
        </p:txBody>
      </p:sp>
    </p:spTree>
    <p:extLst>
      <p:ext uri="{BB962C8B-B14F-4D97-AF65-F5344CB8AC3E}">
        <p14:creationId xmlns:p14="http://schemas.microsoft.com/office/powerpoint/2010/main" val="405621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E16B1-7200-8355-FBD6-E31428B5D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4BEDB-B090-82AF-27A9-7B47A30A9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6E811-54AF-6CE1-AC14-F4F3E1242369}"/>
              </a:ext>
            </a:extLst>
          </p:cNvPr>
          <p:cNvSpPr>
            <a:spLocks noGrp="1"/>
          </p:cNvSpPr>
          <p:nvPr>
            <p:ph type="body" idx="1"/>
          </p:nvPr>
        </p:nvSpPr>
        <p:spPr/>
        <p:txBody>
          <a:bodyPr/>
          <a:lstStyle/>
          <a:p>
            <a:r>
              <a:rPr lang="en-GB"/>
              <a:t>8 merged LSOAs – </a:t>
            </a:r>
          </a:p>
          <a:p>
            <a:r>
              <a:rPr lang="en-GB" sz="1200" b="0" i="0" u="none" strike="noStrike" kern="1200">
                <a:solidFill>
                  <a:schemeClr val="tx1"/>
                </a:solidFill>
                <a:effectLst/>
                <a:latin typeface="+mn-lt"/>
                <a:ea typeface="+mn-ea"/>
                <a:cs typeface="+mn-cs"/>
              </a:rPr>
              <a:t>Cambridge 005H (Trinity College to Castle Street) situated in Castle ward.</a:t>
            </a:r>
          </a:p>
          <a:p>
            <a:r>
              <a:rPr lang="en-GB" sz="1200" b="0" i="0" u="none" strike="noStrike" kern="1200">
                <a:solidFill>
                  <a:schemeClr val="tx1"/>
                </a:solidFill>
                <a:effectLst/>
                <a:latin typeface="+mn-lt"/>
                <a:ea typeface="+mn-ea"/>
                <a:cs typeface="+mn-cs"/>
              </a:rPr>
              <a:t>Cambridge 007I (West Cambridge to The Backs)</a:t>
            </a:r>
            <a:r>
              <a:rPr lang="en-GB">
                <a:effectLst/>
              </a:rPr>
              <a:t> situated in Newnham ward.</a:t>
            </a:r>
          </a:p>
          <a:p>
            <a:r>
              <a:rPr lang="en-GB" sz="1200" b="0" i="0" u="none" strike="noStrike" kern="1200">
                <a:solidFill>
                  <a:schemeClr val="tx1"/>
                </a:solidFill>
                <a:effectLst/>
                <a:latin typeface="+mn-lt"/>
                <a:ea typeface="+mn-ea"/>
                <a:cs typeface="+mn-cs"/>
              </a:rPr>
              <a:t>East Cambridgeshire 004H (West</a:t>
            </a:r>
            <a:r>
              <a:rPr lang="en-GB">
                <a:effectLst/>
              </a:rPr>
              <a:t> </a:t>
            </a:r>
            <a:r>
              <a:rPr lang="en-GB" sz="1200" b="0" i="0" u="none" strike="noStrike" kern="1200" err="1">
                <a:solidFill>
                  <a:schemeClr val="tx1"/>
                </a:solidFill>
                <a:effectLst/>
                <a:latin typeface="+mn-lt"/>
                <a:ea typeface="+mn-ea"/>
                <a:cs typeface="+mn-cs"/>
              </a:rPr>
              <a:t>Witchford</a:t>
            </a:r>
            <a:r>
              <a:rPr lang="en-GB" sz="1200" b="0" i="0" u="none" strike="noStrike" kern="1200">
                <a:solidFill>
                  <a:schemeClr val="tx1"/>
                </a:solidFill>
                <a:effectLst/>
                <a:latin typeface="+mn-lt"/>
                <a:ea typeface="+mn-ea"/>
                <a:cs typeface="+mn-cs"/>
              </a:rPr>
              <a:t> Services) situated in Ely West. </a:t>
            </a:r>
            <a:r>
              <a:rPr lang="en-GB">
                <a:effectLst/>
              </a:rPr>
              <a:t> </a:t>
            </a:r>
          </a:p>
          <a:p>
            <a:r>
              <a:rPr lang="en-GB">
                <a:effectLst/>
              </a:rPr>
              <a:t>South Cambridgeshire 022D (</a:t>
            </a:r>
            <a:r>
              <a:rPr lang="en-GB" sz="1200" b="0" i="0" u="none" strike="noStrike" kern="1200">
                <a:solidFill>
                  <a:schemeClr val="tx1"/>
                </a:solidFill>
                <a:effectLst/>
                <a:latin typeface="+mn-lt"/>
                <a:ea typeface="+mn-ea"/>
                <a:cs typeface="+mn-cs"/>
              </a:rPr>
              <a:t>Girton Village) situated in Girton ward.</a:t>
            </a:r>
            <a:endParaRPr lang="en-GB">
              <a:effectLst/>
            </a:endParaRPr>
          </a:p>
          <a:p>
            <a:endParaRPr lang="en-GB">
              <a:effectLst/>
            </a:endParaRPr>
          </a:p>
          <a:p>
            <a:r>
              <a:rPr lang="en-GB">
                <a:effectLst/>
              </a:rPr>
              <a:t>41 split LSOAs – </a:t>
            </a:r>
          </a:p>
          <a:p>
            <a:r>
              <a:rPr lang="en-GB">
                <a:effectLst/>
              </a:rPr>
              <a:t>18 in Cambridge City – 7 in Trumpington ward </a:t>
            </a:r>
          </a:p>
          <a:p>
            <a:r>
              <a:rPr lang="en-GB">
                <a:effectLst/>
              </a:rPr>
              <a:t>4 in East Cambridgeshire </a:t>
            </a:r>
          </a:p>
          <a:p>
            <a:r>
              <a:rPr lang="en-GB">
                <a:effectLst/>
              </a:rPr>
              <a:t>2 in Fenland</a:t>
            </a:r>
          </a:p>
          <a:p>
            <a:r>
              <a:rPr lang="en-GB">
                <a:effectLst/>
              </a:rPr>
              <a:t>11 in Huntingdonshire – 5 in St Neots area</a:t>
            </a:r>
          </a:p>
          <a:p>
            <a:r>
              <a:rPr lang="en-GB">
                <a:effectLst/>
              </a:rPr>
              <a:t>6 in South Cambridgeshire – 4 in </a:t>
            </a:r>
            <a:r>
              <a:rPr lang="en-GB" err="1">
                <a:effectLst/>
              </a:rPr>
              <a:t>Longstanton</a:t>
            </a:r>
            <a:r>
              <a:rPr lang="en-GB">
                <a:effectLst/>
              </a:rPr>
              <a:t>, where 1 LSOA from 2011 was split into 4</a:t>
            </a:r>
          </a:p>
          <a:p>
            <a:endParaRPr lang="en-GB">
              <a:effectLst/>
            </a:endParaRPr>
          </a:p>
        </p:txBody>
      </p:sp>
      <p:sp>
        <p:nvSpPr>
          <p:cNvPr id="4" name="Slide Number Placeholder 3">
            <a:extLst>
              <a:ext uri="{FF2B5EF4-FFF2-40B4-BE49-F238E27FC236}">
                <a16:creationId xmlns:a16="http://schemas.microsoft.com/office/drawing/2014/main" id="{2D709F4A-CD4D-9337-273D-DFA3B097CF6A}"/>
              </a:ext>
            </a:extLst>
          </p:cNvPr>
          <p:cNvSpPr>
            <a:spLocks noGrp="1"/>
          </p:cNvSpPr>
          <p:nvPr>
            <p:ph type="sldNum" sz="quarter" idx="5"/>
          </p:nvPr>
        </p:nvSpPr>
        <p:spPr/>
        <p:txBody>
          <a:bodyPr/>
          <a:lstStyle/>
          <a:p>
            <a:fld id="{638F5038-8238-4B8E-839A-4BB64D05C841}" type="slidenum">
              <a:rPr lang="en-GB" smtClean="0"/>
              <a:t>5</a:t>
            </a:fld>
            <a:endParaRPr lang="en-GB"/>
          </a:p>
        </p:txBody>
      </p:sp>
    </p:spTree>
    <p:extLst>
      <p:ext uri="{BB962C8B-B14F-4D97-AF65-F5344CB8AC3E}">
        <p14:creationId xmlns:p14="http://schemas.microsoft.com/office/powerpoint/2010/main" val="151220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CC9B-C498-BD3F-216D-09A1D48E3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9136C-188E-C146-2D74-82C4AABD8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B6CFA-40D4-38E2-2E7E-C33C05B1241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8B7A06F-35AF-F386-A29A-B2FDBA5D8AF3}"/>
              </a:ext>
            </a:extLst>
          </p:cNvPr>
          <p:cNvSpPr>
            <a:spLocks noGrp="1"/>
          </p:cNvSpPr>
          <p:nvPr>
            <p:ph type="sldNum" sz="quarter" idx="5"/>
          </p:nvPr>
        </p:nvSpPr>
        <p:spPr/>
        <p:txBody>
          <a:bodyPr/>
          <a:lstStyle/>
          <a:p>
            <a:fld id="{638F5038-8238-4B8E-839A-4BB64D05C841}" type="slidenum">
              <a:rPr lang="en-GB" smtClean="0"/>
              <a:t>6</a:t>
            </a:fld>
            <a:endParaRPr lang="en-GB"/>
          </a:p>
        </p:txBody>
      </p:sp>
    </p:spTree>
    <p:extLst>
      <p:ext uri="{BB962C8B-B14F-4D97-AF65-F5344CB8AC3E}">
        <p14:creationId xmlns:p14="http://schemas.microsoft.com/office/powerpoint/2010/main" val="3498174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760D-A88D-7874-24E1-6DE1EC5BF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5753F-6BA3-3FC5-4AD8-811433797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17E10-6369-46D8-7A49-C11F9A09FD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69D9B5-E73A-C12F-DE19-6DF1BC542871}"/>
              </a:ext>
            </a:extLst>
          </p:cNvPr>
          <p:cNvSpPr>
            <a:spLocks noGrp="1"/>
          </p:cNvSpPr>
          <p:nvPr>
            <p:ph type="sldNum" sz="quarter" idx="5"/>
          </p:nvPr>
        </p:nvSpPr>
        <p:spPr/>
        <p:txBody>
          <a:bodyPr/>
          <a:lstStyle/>
          <a:p>
            <a:fld id="{638F5038-8238-4B8E-839A-4BB64D05C841}" type="slidenum">
              <a:rPr lang="en-GB" smtClean="0"/>
              <a:t>7</a:t>
            </a:fld>
            <a:endParaRPr lang="en-GB"/>
          </a:p>
        </p:txBody>
      </p:sp>
    </p:spTree>
    <p:extLst>
      <p:ext uri="{BB962C8B-B14F-4D97-AF65-F5344CB8AC3E}">
        <p14:creationId xmlns:p14="http://schemas.microsoft.com/office/powerpoint/2010/main" val="214629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2269-C713-2F32-C57B-2CE849464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307DC-5075-9765-0197-7E2422AAE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113CD-5112-92EE-8C33-9A35591147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3907C0B-9260-C2F6-9F19-BF263D4F2061}"/>
              </a:ext>
            </a:extLst>
          </p:cNvPr>
          <p:cNvSpPr>
            <a:spLocks noGrp="1"/>
          </p:cNvSpPr>
          <p:nvPr>
            <p:ph type="sldNum" sz="quarter" idx="5"/>
          </p:nvPr>
        </p:nvSpPr>
        <p:spPr/>
        <p:txBody>
          <a:bodyPr/>
          <a:lstStyle/>
          <a:p>
            <a:fld id="{638F5038-8238-4B8E-839A-4BB64D05C841}" type="slidenum">
              <a:rPr lang="en-GB" smtClean="0"/>
              <a:t>8</a:t>
            </a:fld>
            <a:endParaRPr lang="en-GB"/>
          </a:p>
        </p:txBody>
      </p:sp>
    </p:spTree>
    <p:extLst>
      <p:ext uri="{BB962C8B-B14F-4D97-AF65-F5344CB8AC3E}">
        <p14:creationId xmlns:p14="http://schemas.microsoft.com/office/powerpoint/2010/main" val="209849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447CE-DC27-8DFE-C342-D9C5E55F7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A0581-D26E-0E28-B4A1-C61A8E7E4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425DA-4C5E-E6AF-4710-0B93760633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EF7C425-72B1-06B4-625B-289CE72C2A33}"/>
              </a:ext>
            </a:extLst>
          </p:cNvPr>
          <p:cNvSpPr>
            <a:spLocks noGrp="1"/>
          </p:cNvSpPr>
          <p:nvPr>
            <p:ph type="sldNum" sz="quarter" idx="5"/>
          </p:nvPr>
        </p:nvSpPr>
        <p:spPr/>
        <p:txBody>
          <a:bodyPr/>
          <a:lstStyle/>
          <a:p>
            <a:fld id="{638F5038-8238-4B8E-839A-4BB64D05C841}" type="slidenum">
              <a:rPr lang="en-GB" smtClean="0"/>
              <a:t>9</a:t>
            </a:fld>
            <a:endParaRPr lang="en-GB"/>
          </a:p>
        </p:txBody>
      </p:sp>
    </p:spTree>
    <p:extLst>
      <p:ext uri="{BB962C8B-B14F-4D97-AF65-F5344CB8AC3E}">
        <p14:creationId xmlns:p14="http://schemas.microsoft.com/office/powerpoint/2010/main" val="234622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dirty="0">
                <a:solidFill>
                  <a:schemeClr val="bg1"/>
                </a:solidFill>
              </a:rPr>
              <a:t>cambridgeshire.gov.uk</a:t>
            </a:r>
          </a:p>
        </p:txBody>
      </p:sp>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p:nvPicPr>
          <p:blipFill>
            <a:blip r:embed="rId3"/>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p:nvPicPr>
          <p:blipFill>
            <a:blip r:embed="rId4"/>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p:nvPicPr>
          <p:blipFill>
            <a:blip r:embed="rId5"/>
            <a:stretch>
              <a:fillRect/>
            </a:stretch>
          </p:blipFill>
          <p:spPr>
            <a:xfrm>
              <a:off x="9987954" y="409453"/>
              <a:ext cx="549222" cy="549222"/>
            </a:xfrm>
            <a:prstGeom prst="rect">
              <a:avLst/>
            </a:prstGeom>
          </p:spPr>
        </p:pic>
      </p:grpSp>
      <p:pic>
        <p:nvPicPr>
          <p:cNvPr id="9" name="Picture 8" descr="A logo on a black background&#10;&#10;Description automatically generated">
            <a:extLst>
              <a:ext uri="{FF2B5EF4-FFF2-40B4-BE49-F238E27FC236}">
                <a16:creationId xmlns:a16="http://schemas.microsoft.com/office/drawing/2014/main" id="{5A979563-65D3-1BF0-A7B7-AFC65907D063}"/>
              </a:ext>
            </a:extLst>
          </p:cNvPr>
          <p:cNvPicPr>
            <a:picLocks noChangeAspect="1"/>
          </p:cNvPicPr>
          <p:nvPr/>
        </p:nvPicPr>
        <p:blipFill>
          <a:blip r:embed="rId6"/>
          <a:stretch>
            <a:fillRect/>
          </a:stretch>
        </p:blipFill>
        <p:spPr>
          <a:xfrm>
            <a:off x="575013" y="-198839"/>
            <a:ext cx="3393746" cy="1908982"/>
          </a:xfrm>
          <a:prstGeom prst="rect">
            <a:avLst/>
          </a:prstGeom>
        </p:spPr>
      </p:pic>
    </p:spTree>
    <p:extLst>
      <p:ext uri="{BB962C8B-B14F-4D97-AF65-F5344CB8AC3E}">
        <p14:creationId xmlns:p14="http://schemas.microsoft.com/office/powerpoint/2010/main" val="2536558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0193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89317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179B-D2B2-0ED3-63A1-A7BB45E826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A2F15E-07D5-A768-2C2A-AB71F8E8A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CD548F-3470-1B9A-FFCB-5D7999C45818}"/>
              </a:ext>
            </a:extLst>
          </p:cNvPr>
          <p:cNvSpPr>
            <a:spLocks noGrp="1"/>
          </p:cNvSpPr>
          <p:nvPr>
            <p:ph type="dt" sz="half" idx="10"/>
          </p:nvPr>
        </p:nvSpPr>
        <p:spPr/>
        <p:txBody>
          <a:body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CAFCF6BD-D816-D691-35E7-9376188540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87E0E8-FE24-071D-9A63-EAFF6AC8DC1F}"/>
              </a:ext>
            </a:extLst>
          </p:cNvPr>
          <p:cNvSpPr>
            <a:spLocks noGrp="1"/>
          </p:cNvSpPr>
          <p:nvPr>
            <p:ph type="sldNum" sz="quarter" idx="12"/>
          </p:nvPr>
        </p:nvSpPr>
        <p:spPr/>
        <p:txBody>
          <a:bodyPr/>
          <a:lstStyle/>
          <a:p>
            <a:fld id="{485E3034-D0F3-4A84-8EE2-EBEFAB4BB2AC}" type="slidenum">
              <a:rPr lang="en-GB" smtClean="0"/>
              <a:t>‹#›</a:t>
            </a:fld>
            <a:endParaRPr lang="en-GB"/>
          </a:p>
        </p:txBody>
      </p:sp>
    </p:spTree>
    <p:extLst>
      <p:ext uri="{BB962C8B-B14F-4D97-AF65-F5344CB8AC3E}">
        <p14:creationId xmlns:p14="http://schemas.microsoft.com/office/powerpoint/2010/main" val="374522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427914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grpSp>
        <p:nvGrpSpPr>
          <p:cNvPr id="8" name="Group 7">
            <a:extLst>
              <a:ext uri="{FF2B5EF4-FFF2-40B4-BE49-F238E27FC236}">
                <a16:creationId xmlns:a16="http://schemas.microsoft.com/office/drawing/2014/main" id="{0D164573-CA05-02BF-6824-A3F6DA0A0E4E}"/>
              </a:ext>
            </a:extLst>
          </p:cNvPr>
          <p:cNvGrpSpPr/>
          <p:nvPr/>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24589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34700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40766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325088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7143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155956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9585549B-2863-405F-A6B4-B9886387630F}" type="datetimeFigureOut">
              <a:rPr lang="en-GB" smtClean="0"/>
              <a:t>18/03/2026</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485E3034-D0F3-4A84-8EE2-EBEFAB4BB2AC}" type="slidenum">
              <a:rPr lang="en-GB" smtClean="0"/>
              <a:t>‹#›</a:t>
            </a:fld>
            <a:endParaRPr lang="en-GB"/>
          </a:p>
        </p:txBody>
      </p:sp>
    </p:spTree>
    <p:extLst>
      <p:ext uri="{BB962C8B-B14F-4D97-AF65-F5344CB8AC3E}">
        <p14:creationId xmlns:p14="http://schemas.microsoft.com/office/powerpoint/2010/main" val="27674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9585549B-2863-405F-A6B4-B9886387630F}" type="datetimeFigureOut">
              <a:rPr lang="en-GB" smtClean="0"/>
              <a:t>18/03/2026</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485E3034-D0F3-4A84-8EE2-EBEFAB4BB2AC}"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p:nvPicPr>
          <p:blipFill>
            <a:blip r:embed="rId17"/>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844419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media/5d8e26f6ed915d5570c6cc55/IoD2019_Statistical_Release.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gov.uk/government/statistics/english-indices-of-deprivation-2025/english-indices-of-deprivation-2025-statistical-releas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mbridgeshireinsight.org.uk/poverty/indices-of-multiple-deprivation-202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ov.uk/government/statistics/english-indices-of-deprivation-2025"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media/68ff59c80f801e57b5bef907/ID_2025_Technical_Repor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CAED-3991-0E08-0A52-C80DB1CB113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401A60-9872-910C-0618-350584DF871C}"/>
              </a:ext>
            </a:extLst>
          </p:cNvPr>
          <p:cNvSpPr txBox="1"/>
          <p:nvPr/>
        </p:nvSpPr>
        <p:spPr bwMode="auto">
          <a:xfrm>
            <a:off x="623888" y="1122363"/>
            <a:ext cx="9144000" cy="2387600"/>
          </a:xfrm>
          <a:prstGeom prst="rect">
            <a:avLst/>
          </a:prstGeom>
          <a:noFill/>
          <a:ln>
            <a:noFill/>
          </a:ln>
        </p:spPr>
        <p:txBody>
          <a:bodyPr vert="horz" wrap="square" lIns="0" tIns="0" rIns="0" bIns="0" numCol="1" rtlCol="0" anchor="b" anchorCtr="0" compatLnSpc="1">
            <a:prstTxWarp prst="textNoShape">
              <a:avLst/>
            </a:prstTxWarp>
            <a:normAutofit/>
          </a:bodyPr>
          <a:lstStyle/>
          <a:p>
            <a:pPr eaLnBrk="1" hangingPunct="1">
              <a:lnSpc>
                <a:spcPct val="90000"/>
              </a:lnSpc>
              <a:spcAft>
                <a:spcPts val="600"/>
              </a:spcAft>
            </a:pPr>
            <a:r>
              <a:rPr lang="en-US" sz="5400" b="1" dirty="0">
                <a:solidFill>
                  <a:schemeClr val="accent2"/>
                </a:solidFill>
                <a:latin typeface="+mj-lt"/>
                <a:ea typeface="+mj-ea"/>
                <a:cs typeface="+mj-cs"/>
              </a:rPr>
              <a:t>Huntingdonshire</a:t>
            </a:r>
            <a:endParaRPr lang="en-US" sz="5400" b="1" kern="1200" dirty="0">
              <a:solidFill>
                <a:schemeClr val="accent2"/>
              </a:solidFill>
              <a:latin typeface="+mj-lt"/>
              <a:ea typeface="+mj-ea"/>
              <a:cs typeface="+mj-cs"/>
            </a:endParaRPr>
          </a:p>
        </p:txBody>
      </p:sp>
      <p:sp>
        <p:nvSpPr>
          <p:cNvPr id="14" name="Subtitle 2">
            <a:extLst>
              <a:ext uri="{FF2B5EF4-FFF2-40B4-BE49-F238E27FC236}">
                <a16:creationId xmlns:a16="http://schemas.microsoft.com/office/drawing/2014/main" id="{83AC6443-FDAF-FCDE-811D-318D32B89B08}"/>
              </a:ext>
            </a:extLst>
          </p:cNvPr>
          <p:cNvSpPr>
            <a:spLocks noGrp="1"/>
          </p:cNvSpPr>
          <p:nvPr>
            <p:ph type="subTitle" idx="1"/>
          </p:nvPr>
        </p:nvSpPr>
        <p:spPr>
          <a:xfrm>
            <a:off x="623888" y="3705726"/>
            <a:ext cx="9144000" cy="1552074"/>
          </a:xfrm>
        </p:spPr>
        <p:txBody>
          <a:bodyPr/>
          <a:lstStyle/>
          <a:p>
            <a:r>
              <a:rPr lang="en-US" b="1" dirty="0">
                <a:solidFill>
                  <a:schemeClr val="tx2"/>
                </a:solidFill>
              </a:rPr>
              <a:t>Indices of Deprivation 2025 District Report</a:t>
            </a:r>
          </a:p>
          <a:p>
            <a:endParaRPr lang="en-US" b="1" dirty="0">
              <a:solidFill>
                <a:schemeClr val="tx2"/>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B3153"/>
                </a:solidFill>
                <a:effectLst/>
                <a:uLnTx/>
                <a:uFillTx/>
                <a:latin typeface="Arial" panose="020B0604020202020204"/>
                <a:ea typeface="+mn-ea"/>
                <a:cs typeface="+mn-cs"/>
              </a:rPr>
              <a:t>Published on 17th March 2026</a:t>
            </a:r>
          </a:p>
          <a:p>
            <a:endParaRPr lang="en-US" b="1" dirty="0">
              <a:solidFill>
                <a:schemeClr val="tx2"/>
              </a:solidFill>
            </a:endParaRPr>
          </a:p>
        </p:txBody>
      </p:sp>
      <p:sp>
        <p:nvSpPr>
          <p:cNvPr id="2" name="Text Placeholder 3">
            <a:extLst>
              <a:ext uri="{FF2B5EF4-FFF2-40B4-BE49-F238E27FC236}">
                <a16:creationId xmlns:a16="http://schemas.microsoft.com/office/drawing/2014/main" id="{FFEFAB2E-84EC-43BF-C7D0-0A728D962E21}"/>
              </a:ext>
            </a:extLst>
          </p:cNvPr>
          <p:cNvSpPr txBox="1">
            <a:spLocks/>
          </p:cNvSpPr>
          <p:nvPr/>
        </p:nvSpPr>
        <p:spPr bwMode="auto">
          <a:xfrm>
            <a:off x="623887" y="6074230"/>
            <a:ext cx="4067855" cy="52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300" b="1" kern="1200">
                <a:solidFill>
                  <a:srgbClr val="002060"/>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Policy, Performance and Intelligence Service</a:t>
            </a:r>
          </a:p>
          <a:p>
            <a:r>
              <a:rPr lang="en-US" dirty="0"/>
              <a:t>policyandinsight@cambridgeshire.gov.uk</a:t>
            </a:r>
          </a:p>
        </p:txBody>
      </p:sp>
    </p:spTree>
    <p:extLst>
      <p:ext uri="{BB962C8B-B14F-4D97-AF65-F5344CB8AC3E}">
        <p14:creationId xmlns:p14="http://schemas.microsoft.com/office/powerpoint/2010/main" val="395148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8F3A-DC21-5313-DC08-77F688F842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4DC052-0D47-D6DB-7F13-A040C1AC6D57}"/>
              </a:ext>
            </a:extLst>
          </p:cNvPr>
          <p:cNvSpPr txBox="1"/>
          <p:nvPr/>
        </p:nvSpPr>
        <p:spPr bwMode="auto">
          <a:xfrm>
            <a:off x="155215" y="214993"/>
            <a:ext cx="9935842" cy="1214438"/>
          </a:xfrm>
          <a:prstGeom prst="rect">
            <a:avLst/>
          </a:prstGeom>
          <a:noFill/>
          <a:ln>
            <a:noFill/>
          </a:ln>
        </p:spPr>
        <p:txBody>
          <a:bodyPr vert="horz" wrap="square" lIns="0" tIns="0" rIns="0" bIns="0" numCol="1" rtlCol="0" anchor="t" anchorCtr="0" compatLnSpc="1">
            <a:prstTxWarp prst="textNoShape">
              <a:avLst/>
            </a:prstTxWarp>
            <a:normAutofit fontScale="92500"/>
          </a:bodyPr>
          <a:lstStyle/>
          <a:p>
            <a:pPr eaLnBrk="1" hangingPunct="1">
              <a:lnSpc>
                <a:spcPct val="90000"/>
              </a:lnSpc>
              <a:spcAft>
                <a:spcPts val="600"/>
              </a:spcAft>
            </a:pPr>
            <a:r>
              <a:rPr lang="en-US" sz="3600" b="1" dirty="0">
                <a:solidFill>
                  <a:schemeClr val="accent2"/>
                </a:solidFill>
                <a:latin typeface="+mj-lt"/>
                <a:ea typeface="+mj-ea"/>
                <a:cs typeface="+mj-cs"/>
              </a:rPr>
              <a:t>1.3. Analysis</a:t>
            </a:r>
            <a:r>
              <a:rPr lang="en-US" sz="3600" b="1" kern="1200" dirty="0">
                <a:solidFill>
                  <a:schemeClr val="accent2"/>
                </a:solidFill>
                <a:latin typeface="+mj-lt"/>
                <a:ea typeface="+mj-ea"/>
                <a:cs typeface="+mj-cs"/>
              </a:rPr>
              <a:t> of individual Lower Super Output Areas (LSOA) across </a:t>
            </a:r>
            <a:r>
              <a:rPr lang="en-US" sz="3600" b="1" dirty="0">
                <a:solidFill>
                  <a:schemeClr val="accent2"/>
                </a:solidFill>
              </a:rPr>
              <a:t>Huntingdonshire</a:t>
            </a:r>
          </a:p>
        </p:txBody>
      </p:sp>
      <p:sp>
        <p:nvSpPr>
          <p:cNvPr id="9" name="Content Placeholder 2">
            <a:extLst>
              <a:ext uri="{FF2B5EF4-FFF2-40B4-BE49-F238E27FC236}">
                <a16:creationId xmlns:a16="http://schemas.microsoft.com/office/drawing/2014/main" id="{FA851197-81D2-AFAE-FB81-04929FA7965F}"/>
              </a:ext>
            </a:extLst>
          </p:cNvPr>
          <p:cNvSpPr>
            <a:spLocks noGrp="1"/>
          </p:cNvSpPr>
          <p:nvPr>
            <p:ph idx="1"/>
          </p:nvPr>
        </p:nvSpPr>
        <p:spPr>
          <a:xfrm>
            <a:off x="5779698" y="1624181"/>
            <a:ext cx="6072996" cy="4690356"/>
          </a:xfrm>
        </p:spPr>
        <p:txBody>
          <a:bodyPr/>
          <a:lstStyle/>
          <a:p>
            <a:r>
              <a:rPr lang="en-US" sz="1800" dirty="0"/>
              <a:t>Huntingdonshire has 111 Lower Super Output Areas (LSOAs).</a:t>
            </a:r>
          </a:p>
          <a:p>
            <a:r>
              <a:rPr lang="en-GB" sz="1800" dirty="0"/>
              <a:t>There are 61 LSOAs in the highest three deciles (8–10), which is an increase compared with IMD 2019, where 58 LSOAs fell within these deciles. Of the 61 LSOAs, 14 are in the highest decile (10). A full list is provided in Appendix B.</a:t>
            </a:r>
            <a:endParaRPr lang="en-US" sz="1800" dirty="0"/>
          </a:p>
          <a:p>
            <a:r>
              <a:rPr lang="en-US" sz="1800" dirty="0"/>
              <a:t>There are 3 LSOAs in the lowest 3 deciles (1-3). This is less LSOAs than in IMD 2019, where there were 5 LSOAs in the lowest 3 deciles. The 3 LSOAs were:</a:t>
            </a:r>
          </a:p>
          <a:p>
            <a:pPr lvl="1"/>
            <a:r>
              <a:rPr lang="en-US" sz="1600" dirty="0" err="1"/>
              <a:t>Thongsley</a:t>
            </a:r>
            <a:r>
              <a:rPr lang="en-US" sz="1600" dirty="0"/>
              <a:t> (Huntingdonshire 008B) situated in Huntingdon North.</a:t>
            </a:r>
          </a:p>
          <a:p>
            <a:pPr lvl="1"/>
            <a:r>
              <a:rPr lang="en-US" sz="1600" dirty="0"/>
              <a:t>Westfield and The Avenue (Huntingdonshire 003E) situated in Ramsey.</a:t>
            </a:r>
          </a:p>
          <a:p>
            <a:pPr lvl="1"/>
            <a:r>
              <a:rPr lang="en-US" sz="1600" dirty="0"/>
              <a:t>Peer Road (Huntingdonshire 022D) situated in St Neots </a:t>
            </a:r>
            <a:r>
              <a:rPr lang="en-US" sz="1600" dirty="0" err="1"/>
              <a:t>Eatons</a:t>
            </a:r>
            <a:r>
              <a:rPr lang="en-US" sz="1600" dirty="0"/>
              <a:t>.</a:t>
            </a:r>
          </a:p>
        </p:txBody>
      </p:sp>
      <p:sp>
        <p:nvSpPr>
          <p:cNvPr id="6" name="TextBox 5">
            <a:extLst>
              <a:ext uri="{FF2B5EF4-FFF2-40B4-BE49-F238E27FC236}">
                <a16:creationId xmlns:a16="http://schemas.microsoft.com/office/drawing/2014/main" id="{FFA2DBD5-61C3-EEF1-609B-531BAF288A15}"/>
              </a:ext>
            </a:extLst>
          </p:cNvPr>
          <p:cNvSpPr txBox="1"/>
          <p:nvPr/>
        </p:nvSpPr>
        <p:spPr>
          <a:xfrm>
            <a:off x="512061" y="1429431"/>
            <a:ext cx="4676776" cy="523220"/>
          </a:xfrm>
          <a:prstGeom prst="rect">
            <a:avLst/>
          </a:prstGeom>
          <a:noFill/>
        </p:spPr>
        <p:txBody>
          <a:bodyPr wrap="square" rtlCol="0">
            <a:spAutoFit/>
          </a:bodyPr>
          <a:lstStyle/>
          <a:p>
            <a:r>
              <a:rPr lang="en-GB" sz="1400" i="1" dirty="0"/>
              <a:t>Figure 3: National decile for overall relative deprivation in Huntingdonshire, IMD 2025</a:t>
            </a:r>
          </a:p>
        </p:txBody>
      </p:sp>
      <p:pic>
        <p:nvPicPr>
          <p:cNvPr id="3" name="Picture 2">
            <a:extLst>
              <a:ext uri="{FF2B5EF4-FFF2-40B4-BE49-F238E27FC236}">
                <a16:creationId xmlns:a16="http://schemas.microsoft.com/office/drawing/2014/main" id="{D18E9318-09AF-072A-8FA1-B5D20EBC87A3}"/>
              </a:ext>
            </a:extLst>
          </p:cNvPr>
          <p:cNvPicPr>
            <a:picLocks noChangeAspect="1"/>
          </p:cNvPicPr>
          <p:nvPr/>
        </p:nvPicPr>
        <p:blipFill>
          <a:blip r:embed="rId3">
            <a:extLst>
              <a:ext uri="{28A0092B-C50C-407E-A947-70E740481C1C}">
                <a14:useLocalDpi xmlns:a14="http://schemas.microsoft.com/office/drawing/2010/main" val="0"/>
              </a:ext>
            </a:extLst>
          </a:blip>
          <a:srcRect l="4858" t="8570" b="3135"/>
          <a:stretch>
            <a:fillRect/>
          </a:stretch>
        </p:blipFill>
        <p:spPr>
          <a:xfrm>
            <a:off x="520861" y="1952652"/>
            <a:ext cx="4667975" cy="4690356"/>
          </a:xfrm>
          <a:prstGeom prst="rect">
            <a:avLst/>
          </a:prstGeom>
        </p:spPr>
      </p:pic>
    </p:spTree>
    <p:extLst>
      <p:ext uri="{BB962C8B-B14F-4D97-AF65-F5344CB8AC3E}">
        <p14:creationId xmlns:p14="http://schemas.microsoft.com/office/powerpoint/2010/main" val="147190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B20ED-E56B-3F40-F902-D82F1DE0AE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CB6099F-B9A1-E418-3C40-4BFC4AC1C7B9}"/>
              </a:ext>
            </a:extLst>
          </p:cNvPr>
          <p:cNvSpPr txBox="1"/>
          <p:nvPr/>
        </p:nvSpPr>
        <p:spPr bwMode="auto">
          <a:xfrm>
            <a:off x="306842" y="214993"/>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dirty="0">
                <a:solidFill>
                  <a:schemeClr val="accent2"/>
                </a:solidFill>
                <a:latin typeface="+mj-lt"/>
                <a:ea typeface="+mj-ea"/>
                <a:cs typeface="+mj-cs"/>
              </a:rPr>
              <a:t>1.4. Analysis</a:t>
            </a:r>
            <a:r>
              <a:rPr lang="en-US" sz="3600" b="1" kern="1200" dirty="0">
                <a:solidFill>
                  <a:schemeClr val="accent2"/>
                </a:solidFill>
                <a:latin typeface="+mj-lt"/>
                <a:ea typeface="+mj-ea"/>
                <a:cs typeface="+mj-cs"/>
              </a:rPr>
              <a:t> of individual Lower Super Output Areas (LSOA) across </a:t>
            </a:r>
            <a:r>
              <a:rPr lang="en-US" sz="3600" b="1" dirty="0">
                <a:solidFill>
                  <a:schemeClr val="accent2"/>
                </a:solidFill>
                <a:latin typeface="+mj-lt"/>
              </a:rPr>
              <a:t>Huntingdonshire</a:t>
            </a:r>
          </a:p>
        </p:txBody>
      </p:sp>
      <p:sp>
        <p:nvSpPr>
          <p:cNvPr id="9" name="Content Placeholder 2">
            <a:extLst>
              <a:ext uri="{FF2B5EF4-FFF2-40B4-BE49-F238E27FC236}">
                <a16:creationId xmlns:a16="http://schemas.microsoft.com/office/drawing/2014/main" id="{3C23873B-6A1A-6E9F-0DDC-C80A459862C7}"/>
              </a:ext>
            </a:extLst>
          </p:cNvPr>
          <p:cNvSpPr>
            <a:spLocks noGrp="1"/>
          </p:cNvSpPr>
          <p:nvPr>
            <p:ph idx="1"/>
          </p:nvPr>
        </p:nvSpPr>
        <p:spPr>
          <a:xfrm>
            <a:off x="5900057" y="2373085"/>
            <a:ext cx="6019799" cy="3803877"/>
          </a:xfrm>
        </p:spPr>
        <p:txBody>
          <a:bodyPr/>
          <a:lstStyle/>
          <a:p>
            <a:r>
              <a:rPr lang="en-GB" sz="1800" dirty="0"/>
              <a:t>The map shows that notable changes in the overall IMD deciles in Huntingdonshire have occurred from 2019 to 2025. </a:t>
            </a:r>
          </a:p>
          <a:p>
            <a:r>
              <a:rPr lang="en-GB" sz="1800" dirty="0"/>
              <a:t>6 LSOAs moved by two or more deciles in the direction of lower relative deprivation since 2019. See Appendix C for a list of relevant LSOAs.</a:t>
            </a:r>
          </a:p>
          <a:p>
            <a:r>
              <a:rPr lang="en-GB" sz="1800" dirty="0"/>
              <a:t>6 LSOAs in Huntingdonshire moved by two or more deciles in the direction of higher relative deprivation since 2019. </a:t>
            </a:r>
            <a:r>
              <a:rPr lang="en-US" sz="1800" dirty="0"/>
              <a:t>See Appendix D for full list.</a:t>
            </a:r>
            <a:endParaRPr lang="en-GB" sz="1800" dirty="0"/>
          </a:p>
        </p:txBody>
      </p:sp>
      <p:sp>
        <p:nvSpPr>
          <p:cNvPr id="2" name="TextBox 1">
            <a:extLst>
              <a:ext uri="{FF2B5EF4-FFF2-40B4-BE49-F238E27FC236}">
                <a16:creationId xmlns:a16="http://schemas.microsoft.com/office/drawing/2014/main" id="{D351936C-2ABD-5B9E-8467-2839B4B3E590}"/>
              </a:ext>
            </a:extLst>
          </p:cNvPr>
          <p:cNvSpPr txBox="1"/>
          <p:nvPr/>
        </p:nvSpPr>
        <p:spPr>
          <a:xfrm>
            <a:off x="575816" y="1449816"/>
            <a:ext cx="4762031" cy="523220"/>
          </a:xfrm>
          <a:prstGeom prst="rect">
            <a:avLst/>
          </a:prstGeom>
          <a:noFill/>
        </p:spPr>
        <p:txBody>
          <a:bodyPr wrap="square" rtlCol="0">
            <a:spAutoFit/>
          </a:bodyPr>
          <a:lstStyle/>
          <a:p>
            <a:r>
              <a:rPr lang="en-GB" sz="1400" i="1" dirty="0"/>
              <a:t>Figure 4: Overall IMD decile change in Huntingdonshire between 2019 and 2025</a:t>
            </a:r>
          </a:p>
        </p:txBody>
      </p:sp>
      <p:pic>
        <p:nvPicPr>
          <p:cNvPr id="5" name="Picture 4">
            <a:extLst>
              <a:ext uri="{FF2B5EF4-FFF2-40B4-BE49-F238E27FC236}">
                <a16:creationId xmlns:a16="http://schemas.microsoft.com/office/drawing/2014/main" id="{DBA7D42D-A5B0-468B-7EA7-BC173FB1E9E2}"/>
              </a:ext>
            </a:extLst>
          </p:cNvPr>
          <p:cNvPicPr>
            <a:picLocks noChangeAspect="1"/>
          </p:cNvPicPr>
          <p:nvPr/>
        </p:nvPicPr>
        <p:blipFill>
          <a:blip r:embed="rId3">
            <a:extLst>
              <a:ext uri="{28A0092B-C50C-407E-A947-70E740481C1C}">
                <a14:useLocalDpi xmlns:a14="http://schemas.microsoft.com/office/drawing/2010/main" val="0"/>
              </a:ext>
            </a:extLst>
          </a:blip>
          <a:srcRect l="5197" t="9931" b="3135"/>
          <a:stretch>
            <a:fillRect/>
          </a:stretch>
        </p:blipFill>
        <p:spPr>
          <a:xfrm>
            <a:off x="575816" y="1993422"/>
            <a:ext cx="4762031" cy="4649586"/>
          </a:xfrm>
          <a:prstGeom prst="rect">
            <a:avLst/>
          </a:prstGeom>
        </p:spPr>
      </p:pic>
    </p:spTree>
    <p:extLst>
      <p:ext uri="{BB962C8B-B14F-4D97-AF65-F5344CB8AC3E}">
        <p14:creationId xmlns:p14="http://schemas.microsoft.com/office/powerpoint/2010/main" val="3524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4B96-29F9-F67C-9E8E-C56E0FBCD1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0CA5EC-4A42-E2D0-1229-A59FA28263DF}"/>
              </a:ext>
            </a:extLst>
          </p:cNvPr>
          <p:cNvSpPr txBox="1"/>
          <p:nvPr/>
        </p:nvSpPr>
        <p:spPr bwMode="auto">
          <a:xfrm>
            <a:off x="119743" y="189352"/>
            <a:ext cx="9720943" cy="528335"/>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200" b="1">
                <a:solidFill>
                  <a:schemeClr val="accent2"/>
                </a:solidFill>
                <a:latin typeface="+mj-lt"/>
                <a:ea typeface="+mj-ea"/>
                <a:cs typeface="+mj-cs"/>
              </a:rPr>
              <a:t>2.1. District</a:t>
            </a:r>
            <a:r>
              <a:rPr lang="en-US" sz="3200" b="1" kern="1200">
                <a:solidFill>
                  <a:schemeClr val="accent2"/>
                </a:solidFill>
                <a:latin typeface="+mj-lt"/>
                <a:ea typeface="+mj-ea"/>
                <a:cs typeface="+mj-cs"/>
              </a:rPr>
              <a:t> Context - National Domain Ranking</a:t>
            </a:r>
          </a:p>
        </p:txBody>
      </p:sp>
      <p:sp>
        <p:nvSpPr>
          <p:cNvPr id="9" name="Content Placeholder 2">
            <a:extLst>
              <a:ext uri="{FF2B5EF4-FFF2-40B4-BE49-F238E27FC236}">
                <a16:creationId xmlns:a16="http://schemas.microsoft.com/office/drawing/2014/main" id="{08B17A51-592A-DE77-CB4A-913F49C64374}"/>
              </a:ext>
            </a:extLst>
          </p:cNvPr>
          <p:cNvSpPr>
            <a:spLocks noGrp="1"/>
          </p:cNvSpPr>
          <p:nvPr>
            <p:ph idx="1"/>
          </p:nvPr>
        </p:nvSpPr>
        <p:spPr>
          <a:xfrm>
            <a:off x="253238" y="1194979"/>
            <a:ext cx="11685524" cy="5303792"/>
          </a:xfrm>
        </p:spPr>
        <p:txBody>
          <a:bodyPr/>
          <a:lstStyle/>
          <a:p>
            <a:r>
              <a:rPr lang="en-GB" sz="1800" dirty="0"/>
              <a:t>The individual domain are ranked from lowest to highest at both district and LSOA. The ranks are based on comparisons between all of the local authority districts LADs nationally. There are 296 LADs. The table, on page 2.1.1., shows the deprivation domains for Huntingdonshire by rank (out of 296 nationally) where the lower the rank, the more deprived the domain (1 is the most deprived): </a:t>
            </a:r>
          </a:p>
          <a:p>
            <a:r>
              <a:rPr lang="en-GB" sz="1800" dirty="0"/>
              <a:t>The most deprived domain in Huntingdonshire was Barriers to Housing and Services. However, despite being the most deprived domain, this domain ranks nationally less deprived than IMD 2019, from 117 to 131.</a:t>
            </a:r>
          </a:p>
          <a:p>
            <a:pPr marL="0" indent="0">
              <a:buNone/>
            </a:pPr>
            <a:endParaRPr lang="en-GB" sz="1800" dirty="0">
              <a:highlight>
                <a:srgbClr val="00FFFF"/>
              </a:highlight>
            </a:endParaRPr>
          </a:p>
          <a:p>
            <a:r>
              <a:rPr lang="en-GB" sz="1800" dirty="0"/>
              <a:t>Living Environment domain saw the most notable change in national rank between IMD 2019 and IMD 2025 (from 208 to 285), overall becoming less relatively deprived. Further analysis can be found on page 2.4. </a:t>
            </a:r>
          </a:p>
          <a:p>
            <a:endParaRPr lang="en-GB" sz="1800" dirty="0">
              <a:solidFill>
                <a:srgbClr val="FF0000"/>
              </a:solidFill>
            </a:endParaRPr>
          </a:p>
          <a:p>
            <a:r>
              <a:rPr lang="en-GB" sz="1800" dirty="0"/>
              <a:t>Income Deprivation affecting Older People (IDAOPI) domain nationally ranked more relatively deprived than IMD 2019 (from 268 to 246).</a:t>
            </a:r>
          </a:p>
          <a:p>
            <a:pPr marL="0" indent="0">
              <a:buNone/>
            </a:pPr>
            <a:endParaRPr lang="en-GB" sz="1800" dirty="0">
              <a:highlight>
                <a:srgbClr val="00FFFF"/>
              </a:highlight>
            </a:endParaRPr>
          </a:p>
          <a:p>
            <a:r>
              <a:rPr lang="en-GB" sz="1800" dirty="0"/>
              <a:t>Education, Skills and Training domain also saw changes in national rank between IMD 2019 and IMD 2025 (from 175 to 191), becoming less deprived.</a:t>
            </a:r>
          </a:p>
          <a:p>
            <a:pPr marL="0" indent="0">
              <a:buNone/>
            </a:pPr>
            <a:endParaRPr lang="en-US" sz="1800" dirty="0"/>
          </a:p>
        </p:txBody>
      </p:sp>
    </p:spTree>
    <p:extLst>
      <p:ext uri="{BB962C8B-B14F-4D97-AF65-F5344CB8AC3E}">
        <p14:creationId xmlns:p14="http://schemas.microsoft.com/office/powerpoint/2010/main" val="277404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C98FA-AADC-0F22-B760-3E97A5C0B0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C000FB-C0B3-A91E-DC0B-C02BFB3DA16B}"/>
              </a:ext>
            </a:extLst>
          </p:cNvPr>
          <p:cNvSpPr txBox="1"/>
          <p:nvPr/>
        </p:nvSpPr>
        <p:spPr bwMode="auto">
          <a:xfrm>
            <a:off x="349250" y="232895"/>
            <a:ext cx="9720943" cy="528335"/>
          </a:xfrm>
          <a:prstGeom prst="rect">
            <a:avLst/>
          </a:prstGeom>
          <a:noFill/>
          <a:ln>
            <a:noFill/>
          </a:ln>
        </p:spPr>
        <p:txBody>
          <a:bodyPr vert="horz" wrap="square" lIns="0" tIns="0" rIns="0" bIns="0" numCol="1" rtlCol="0" anchor="t" anchorCtr="0" compatLnSpc="1">
            <a:prstTxWarp prst="textNoShape">
              <a:avLst/>
            </a:prstTxWarp>
            <a:normAutofit fontScale="85000" lnSpcReduction="10000"/>
          </a:bodyPr>
          <a:lstStyle/>
          <a:p>
            <a:pPr eaLnBrk="1" hangingPunct="1">
              <a:lnSpc>
                <a:spcPct val="90000"/>
              </a:lnSpc>
              <a:spcAft>
                <a:spcPts val="600"/>
              </a:spcAft>
            </a:pPr>
            <a:r>
              <a:rPr lang="en-US" sz="3600" b="1" dirty="0">
                <a:solidFill>
                  <a:schemeClr val="accent2"/>
                </a:solidFill>
                <a:latin typeface="+mj-lt"/>
                <a:ea typeface="+mj-ea"/>
                <a:cs typeface="+mj-cs"/>
              </a:rPr>
              <a:t>2.1.1. District</a:t>
            </a:r>
            <a:r>
              <a:rPr lang="en-US" sz="3600" b="1" kern="1200" dirty="0">
                <a:solidFill>
                  <a:schemeClr val="accent2"/>
                </a:solidFill>
                <a:latin typeface="+mj-lt"/>
                <a:ea typeface="+mj-ea"/>
                <a:cs typeface="+mj-cs"/>
              </a:rPr>
              <a:t> Context - National Domain Ranking</a:t>
            </a:r>
          </a:p>
        </p:txBody>
      </p:sp>
      <p:sp>
        <p:nvSpPr>
          <p:cNvPr id="3" name="TextBox 2">
            <a:extLst>
              <a:ext uri="{FF2B5EF4-FFF2-40B4-BE49-F238E27FC236}">
                <a16:creationId xmlns:a16="http://schemas.microsoft.com/office/drawing/2014/main" id="{93B2D0C7-13A4-96F4-BC38-67F2ACFE7E3A}"/>
              </a:ext>
            </a:extLst>
          </p:cNvPr>
          <p:cNvSpPr txBox="1"/>
          <p:nvPr/>
        </p:nvSpPr>
        <p:spPr>
          <a:xfrm>
            <a:off x="349250" y="1521023"/>
            <a:ext cx="8570976" cy="307777"/>
          </a:xfrm>
          <a:prstGeom prst="rect">
            <a:avLst/>
          </a:prstGeom>
          <a:noFill/>
        </p:spPr>
        <p:txBody>
          <a:bodyPr wrap="square" rtlCol="0">
            <a:spAutoFit/>
          </a:bodyPr>
          <a:lstStyle/>
          <a:p>
            <a:r>
              <a:rPr lang="en-GB" sz="1400" i="1" dirty="0"/>
              <a:t>Table 4: National local authority rank by domain, IMD 2025</a:t>
            </a:r>
          </a:p>
        </p:txBody>
      </p:sp>
      <p:graphicFrame>
        <p:nvGraphicFramePr>
          <p:cNvPr id="8" name="Table 7">
            <a:extLst>
              <a:ext uri="{FF2B5EF4-FFF2-40B4-BE49-F238E27FC236}">
                <a16:creationId xmlns:a16="http://schemas.microsoft.com/office/drawing/2014/main" id="{0524FCC3-C92B-ED7F-75E4-CFB25350FAD7}"/>
              </a:ext>
            </a:extLst>
          </p:cNvPr>
          <p:cNvGraphicFramePr>
            <a:graphicFrameLocks noGrp="1"/>
          </p:cNvGraphicFramePr>
          <p:nvPr>
            <p:extLst>
              <p:ext uri="{D42A27DB-BD31-4B8C-83A1-F6EECF244321}">
                <p14:modId xmlns:p14="http://schemas.microsoft.com/office/powerpoint/2010/main" val="3736316013"/>
              </p:ext>
            </p:extLst>
          </p:nvPr>
        </p:nvGraphicFramePr>
        <p:xfrm>
          <a:off x="522515" y="1915886"/>
          <a:ext cx="10885715" cy="3764326"/>
        </p:xfrm>
        <a:graphic>
          <a:graphicData uri="http://schemas.openxmlformats.org/drawingml/2006/table">
            <a:tbl>
              <a:tblPr/>
              <a:tblGrid>
                <a:gridCol w="3016106">
                  <a:extLst>
                    <a:ext uri="{9D8B030D-6E8A-4147-A177-3AD203B41FA5}">
                      <a16:colId xmlns:a16="http://schemas.microsoft.com/office/drawing/2014/main" val="1920697529"/>
                    </a:ext>
                  </a:extLst>
                </a:gridCol>
                <a:gridCol w="2623203">
                  <a:extLst>
                    <a:ext uri="{9D8B030D-6E8A-4147-A177-3AD203B41FA5}">
                      <a16:colId xmlns:a16="http://schemas.microsoft.com/office/drawing/2014/main" val="2320010372"/>
                    </a:ext>
                  </a:extLst>
                </a:gridCol>
                <a:gridCol w="2623203">
                  <a:extLst>
                    <a:ext uri="{9D8B030D-6E8A-4147-A177-3AD203B41FA5}">
                      <a16:colId xmlns:a16="http://schemas.microsoft.com/office/drawing/2014/main" val="2226846042"/>
                    </a:ext>
                  </a:extLst>
                </a:gridCol>
                <a:gridCol w="2623203">
                  <a:extLst>
                    <a:ext uri="{9D8B030D-6E8A-4147-A177-3AD203B41FA5}">
                      <a16:colId xmlns:a16="http://schemas.microsoft.com/office/drawing/2014/main" val="3252022968"/>
                    </a:ext>
                  </a:extLst>
                </a:gridCol>
              </a:tblGrid>
              <a:tr h="438644">
                <a:tc>
                  <a:txBody>
                    <a:bodyPr/>
                    <a:lstStyle/>
                    <a:p>
                      <a:pPr algn="l" fontAlgn="b">
                        <a:buNone/>
                      </a:pPr>
                      <a:r>
                        <a:rPr lang="en-GB" sz="1400" b="1" i="0" u="none" strike="noStrike">
                          <a:effectLst/>
                          <a:latin typeface="Arial" panose="020B0604020202020204" pitchFamily="34" charset="0"/>
                        </a:rPr>
                        <a:t>Domain</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GB" sz="1400" b="1" i="0" u="none" strike="noStrike">
                          <a:effectLst/>
                          <a:latin typeface="Arial" panose="020B0604020202020204" pitchFamily="34" charset="0"/>
                        </a:rPr>
                        <a:t>National Local Authority Rank / 296</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GB" sz="1400" b="1" i="0" u="none" strike="noStrike">
                          <a:effectLst/>
                          <a:latin typeface="Arial" panose="020B0604020202020204" pitchFamily="34" charset="0"/>
                        </a:rPr>
                        <a:t>National Local Authority Rank / 317</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GB" sz="1400" b="1" i="0" u="none" strike="noStrike">
                          <a:effectLst/>
                          <a:latin typeface="Arial" panose="020B0604020202020204" pitchFamily="34" charset="0"/>
                        </a:rPr>
                        <a:t>Change in Rank between 2019 and 2025</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4761138"/>
                  </a:ext>
                </a:extLst>
              </a:tr>
              <a:tr h="323748">
                <a:tc>
                  <a:txBody>
                    <a:bodyPr/>
                    <a:lstStyle/>
                    <a:p>
                      <a:pPr algn="l" fontAlgn="b">
                        <a:buNone/>
                      </a:pPr>
                      <a:r>
                        <a:rPr lang="en-GB" sz="1400" b="0" i="0" u="none" strike="noStrike">
                          <a:effectLst/>
                          <a:latin typeface="Arial" panose="020B0604020202020204" pitchFamily="34" charset="0"/>
                        </a:rPr>
                        <a:t>Income</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235</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r" fontAlgn="b">
                        <a:buNone/>
                      </a:pPr>
                      <a:r>
                        <a:rPr lang="en-GB" sz="1400" b="0" i="0" u="none" strike="noStrike">
                          <a:effectLst/>
                          <a:latin typeface="Arial" panose="020B0604020202020204" pitchFamily="34" charset="0"/>
                        </a:rPr>
                        <a:t>250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-15</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D90"/>
                    </a:solidFill>
                  </a:tcPr>
                </a:tc>
                <a:extLst>
                  <a:ext uri="{0D108BD9-81ED-4DB2-BD59-A6C34878D82A}">
                    <a16:rowId xmlns:a16="http://schemas.microsoft.com/office/drawing/2014/main" val="3561287870"/>
                  </a:ext>
                </a:extLst>
              </a:tr>
              <a:tr h="323748">
                <a:tc>
                  <a:txBody>
                    <a:bodyPr/>
                    <a:lstStyle/>
                    <a:p>
                      <a:pPr algn="l" fontAlgn="b">
                        <a:buNone/>
                      </a:pPr>
                      <a:r>
                        <a:rPr lang="en-GB" sz="1400" b="0" i="0" u="none" strike="noStrike">
                          <a:effectLst/>
                          <a:latin typeface="Arial" panose="020B0604020202020204" pitchFamily="34" charset="0"/>
                        </a:rPr>
                        <a:t>Employment</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235</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r" fontAlgn="b">
                        <a:buNone/>
                      </a:pPr>
                      <a:r>
                        <a:rPr lang="en-GB" sz="1400" b="0" i="0" u="none" strike="noStrike">
                          <a:effectLst/>
                          <a:latin typeface="Arial" panose="020B0604020202020204" pitchFamily="34" charset="0"/>
                        </a:rPr>
                        <a:t>245</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-10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A8AA"/>
                    </a:solidFill>
                  </a:tcPr>
                </a:tc>
                <a:extLst>
                  <a:ext uri="{0D108BD9-81ED-4DB2-BD59-A6C34878D82A}">
                    <a16:rowId xmlns:a16="http://schemas.microsoft.com/office/drawing/2014/main" val="2578653449"/>
                  </a:ext>
                </a:extLst>
              </a:tr>
              <a:tr h="323748">
                <a:tc>
                  <a:txBody>
                    <a:bodyPr/>
                    <a:lstStyle/>
                    <a:p>
                      <a:pPr algn="l" fontAlgn="b">
                        <a:buNone/>
                      </a:pPr>
                      <a:r>
                        <a:rPr lang="en-GB" sz="1400" b="0" i="0" u="none" strike="noStrike">
                          <a:effectLst/>
                          <a:latin typeface="Arial" panose="020B0604020202020204" pitchFamily="34" charset="0"/>
                        </a:rPr>
                        <a:t>Education, Skills and Training</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191</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DC0"/>
                    </a:solidFill>
                  </a:tcPr>
                </a:tc>
                <a:tc>
                  <a:txBody>
                    <a:bodyPr/>
                    <a:lstStyle/>
                    <a:p>
                      <a:pPr algn="r" fontAlgn="b">
                        <a:buNone/>
                      </a:pPr>
                      <a:r>
                        <a:rPr lang="en-GB" sz="1400" b="0" i="0" u="none" strike="noStrike">
                          <a:effectLst/>
                          <a:latin typeface="Arial" panose="020B0604020202020204" pitchFamily="34" charset="0"/>
                        </a:rPr>
                        <a:t>175</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16</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4ED"/>
                    </a:solidFill>
                  </a:tcPr>
                </a:tc>
                <a:extLst>
                  <a:ext uri="{0D108BD9-81ED-4DB2-BD59-A6C34878D82A}">
                    <a16:rowId xmlns:a16="http://schemas.microsoft.com/office/drawing/2014/main" val="2752161918"/>
                  </a:ext>
                </a:extLst>
              </a:tr>
              <a:tr h="323748">
                <a:tc>
                  <a:txBody>
                    <a:bodyPr/>
                    <a:lstStyle/>
                    <a:p>
                      <a:pPr algn="l" fontAlgn="b">
                        <a:buNone/>
                      </a:pPr>
                      <a:r>
                        <a:rPr lang="en-GB" sz="1400" b="0" i="0" u="none" strike="noStrike">
                          <a:effectLst/>
                          <a:latin typeface="Arial" panose="020B0604020202020204" pitchFamily="34" charset="0"/>
                        </a:rPr>
                        <a:t>Health Deprivation and Disability</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245</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F0E5"/>
                    </a:solidFill>
                  </a:tcPr>
                </a:tc>
                <a:tc>
                  <a:txBody>
                    <a:bodyPr/>
                    <a:lstStyle/>
                    <a:p>
                      <a:pPr algn="r" fontAlgn="b">
                        <a:buNone/>
                      </a:pPr>
                      <a:r>
                        <a:rPr lang="en-GB" sz="1400" b="0" i="0" u="none" strike="noStrike">
                          <a:effectLst/>
                          <a:latin typeface="Arial" panose="020B0604020202020204" pitchFamily="34" charset="0"/>
                        </a:rPr>
                        <a:t>242</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3</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CEF"/>
                    </a:solidFill>
                  </a:tcPr>
                </a:tc>
                <a:extLst>
                  <a:ext uri="{0D108BD9-81ED-4DB2-BD59-A6C34878D82A}">
                    <a16:rowId xmlns:a16="http://schemas.microsoft.com/office/drawing/2014/main" val="918436285"/>
                  </a:ext>
                </a:extLst>
              </a:tr>
              <a:tr h="323748">
                <a:tc>
                  <a:txBody>
                    <a:bodyPr/>
                    <a:lstStyle/>
                    <a:p>
                      <a:pPr algn="l" fontAlgn="b">
                        <a:buNone/>
                      </a:pPr>
                      <a:r>
                        <a:rPr lang="en-GB" sz="1400" b="0" i="0" u="none" strike="noStrike">
                          <a:effectLst/>
                          <a:latin typeface="Arial" panose="020B0604020202020204" pitchFamily="34" charset="0"/>
                        </a:rPr>
                        <a:t>Living Environment</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285</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buNone/>
                      </a:pPr>
                      <a:r>
                        <a:rPr lang="en-GB" sz="1400" b="0" i="0" u="none" strike="noStrike">
                          <a:effectLst/>
                          <a:latin typeface="Arial" panose="020B0604020202020204" pitchFamily="34" charset="0"/>
                        </a:rPr>
                        <a:t>208</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77</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345326472"/>
                  </a:ext>
                </a:extLst>
              </a:tr>
              <a:tr h="323748">
                <a:tc>
                  <a:txBody>
                    <a:bodyPr/>
                    <a:lstStyle/>
                    <a:p>
                      <a:pPr algn="l" fontAlgn="b">
                        <a:buNone/>
                      </a:pPr>
                      <a:r>
                        <a:rPr lang="en-GB" sz="1400" b="0" i="0" u="none" strike="noStrike">
                          <a:effectLst/>
                          <a:latin typeface="Arial" panose="020B0604020202020204" pitchFamily="34" charset="0"/>
                        </a:rPr>
                        <a:t>Crime</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228</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2F5"/>
                    </a:solidFill>
                  </a:tcPr>
                </a:tc>
                <a:tc>
                  <a:txBody>
                    <a:bodyPr/>
                    <a:lstStyle/>
                    <a:p>
                      <a:pPr algn="r" fontAlgn="b">
                        <a:buNone/>
                      </a:pPr>
                      <a:r>
                        <a:rPr lang="en-GB" sz="1400" b="0" i="0" u="none" strike="noStrike">
                          <a:effectLst/>
                          <a:latin typeface="Arial" panose="020B0604020202020204" pitchFamily="34" charset="0"/>
                        </a:rPr>
                        <a:t>222</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6</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extLst>
                  <a:ext uri="{0D108BD9-81ED-4DB2-BD59-A6C34878D82A}">
                    <a16:rowId xmlns:a16="http://schemas.microsoft.com/office/drawing/2014/main" val="3342000494"/>
                  </a:ext>
                </a:extLst>
              </a:tr>
              <a:tr h="323748">
                <a:tc>
                  <a:txBody>
                    <a:bodyPr/>
                    <a:lstStyle/>
                    <a:p>
                      <a:pPr algn="l" fontAlgn="b">
                        <a:buNone/>
                      </a:pPr>
                      <a:r>
                        <a:rPr lang="en-GB" sz="1400" b="0" i="0" u="none" strike="noStrike">
                          <a:effectLst/>
                          <a:latin typeface="Arial" panose="020B0604020202020204" pitchFamily="34" charset="0"/>
                        </a:rPr>
                        <a:t>Barriers to Housing and Services</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131</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buNone/>
                      </a:pPr>
                      <a:r>
                        <a:rPr lang="en-GB" sz="1400" b="0" i="0" u="none" strike="noStrike">
                          <a:effectLst/>
                          <a:latin typeface="Arial" panose="020B0604020202020204" pitchFamily="34" charset="0"/>
                        </a:rPr>
                        <a:t>117</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14</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6F1"/>
                    </a:solidFill>
                  </a:tcPr>
                </a:tc>
                <a:extLst>
                  <a:ext uri="{0D108BD9-81ED-4DB2-BD59-A6C34878D82A}">
                    <a16:rowId xmlns:a16="http://schemas.microsoft.com/office/drawing/2014/main" val="652202377"/>
                  </a:ext>
                </a:extLst>
              </a:tr>
              <a:tr h="438644">
                <a:tc>
                  <a:txBody>
                    <a:bodyPr/>
                    <a:lstStyle/>
                    <a:p>
                      <a:pPr algn="l" fontAlgn="b">
                        <a:buNone/>
                      </a:pPr>
                      <a:r>
                        <a:rPr lang="en-GB" sz="1400" b="0" i="0" u="none" strike="noStrike">
                          <a:effectLst/>
                          <a:latin typeface="Arial" panose="020B0604020202020204" pitchFamily="34" charset="0"/>
                        </a:rPr>
                        <a:t>Income Deprivation affecting Children (IDACI)</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241</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5F0"/>
                    </a:solidFill>
                  </a:tcPr>
                </a:tc>
                <a:tc>
                  <a:txBody>
                    <a:bodyPr/>
                    <a:lstStyle/>
                    <a:p>
                      <a:pPr algn="r" fontAlgn="b">
                        <a:buNone/>
                      </a:pPr>
                      <a:r>
                        <a:rPr lang="en-GB" sz="1400" b="0" i="0" u="none" strike="noStrike">
                          <a:effectLst/>
                          <a:latin typeface="Arial" panose="020B0604020202020204" pitchFamily="34" charset="0"/>
                        </a:rPr>
                        <a:t>234</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7</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CFE"/>
                    </a:solidFill>
                  </a:tcPr>
                </a:tc>
                <a:extLst>
                  <a:ext uri="{0D108BD9-81ED-4DB2-BD59-A6C34878D82A}">
                    <a16:rowId xmlns:a16="http://schemas.microsoft.com/office/drawing/2014/main" val="3169577732"/>
                  </a:ext>
                </a:extLst>
              </a:tr>
              <a:tr h="620802">
                <a:tc>
                  <a:txBody>
                    <a:bodyPr/>
                    <a:lstStyle/>
                    <a:p>
                      <a:pPr algn="l" fontAlgn="b">
                        <a:buNone/>
                      </a:pPr>
                      <a:r>
                        <a:rPr lang="en-GB" sz="1400" b="0" i="0" u="none" strike="noStrike">
                          <a:effectLst/>
                          <a:latin typeface="Arial" panose="020B0604020202020204" pitchFamily="34" charset="0"/>
                        </a:rPr>
                        <a:t>Income Deprivation affecting Older People (IDAOPI)</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effectLst/>
                          <a:latin typeface="Arial" panose="020B0604020202020204" pitchFamily="34" charset="0"/>
                        </a:rPr>
                        <a:t>246</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E2"/>
                    </a:solidFill>
                  </a:tcPr>
                </a:tc>
                <a:tc>
                  <a:txBody>
                    <a:bodyPr/>
                    <a:lstStyle/>
                    <a:p>
                      <a:pPr algn="r" fontAlgn="b">
                        <a:buNone/>
                      </a:pPr>
                      <a:r>
                        <a:rPr lang="en-GB" sz="1400" b="0" i="0" u="none" strike="noStrike">
                          <a:effectLst/>
                          <a:latin typeface="Arial" panose="020B0604020202020204" pitchFamily="34" charset="0"/>
                        </a:rPr>
                        <a:t>268</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dirty="0">
                          <a:effectLst/>
                          <a:latin typeface="Arial" panose="020B0604020202020204" pitchFamily="34" charset="0"/>
                        </a:rPr>
                        <a:t>-22</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334873525"/>
                  </a:ext>
                </a:extLst>
              </a:tr>
            </a:tbl>
          </a:graphicData>
        </a:graphic>
      </p:graphicFrame>
      <p:sp>
        <p:nvSpPr>
          <p:cNvPr id="2" name="TextBox 1">
            <a:extLst>
              <a:ext uri="{FF2B5EF4-FFF2-40B4-BE49-F238E27FC236}">
                <a16:creationId xmlns:a16="http://schemas.microsoft.com/office/drawing/2014/main" id="{D331F4BF-CF52-78AA-9B6F-14296D55114F}"/>
              </a:ext>
            </a:extLst>
          </p:cNvPr>
          <p:cNvSpPr txBox="1"/>
          <p:nvPr/>
        </p:nvSpPr>
        <p:spPr>
          <a:xfrm>
            <a:off x="522515" y="5767298"/>
            <a:ext cx="10994571" cy="338554"/>
          </a:xfrm>
          <a:prstGeom prst="rect">
            <a:avLst/>
          </a:prstGeom>
          <a:noFill/>
        </p:spPr>
        <p:txBody>
          <a:bodyPr wrap="square" rtlCol="0">
            <a:spAutoFit/>
          </a:bodyPr>
          <a:lstStyle/>
          <a:p>
            <a:r>
              <a:rPr lang="en-GB" sz="1600" dirty="0"/>
              <a:t>*Supplemental measures are a subset of the income domain.</a:t>
            </a:r>
          </a:p>
        </p:txBody>
      </p:sp>
    </p:spTree>
    <p:extLst>
      <p:ext uri="{BB962C8B-B14F-4D97-AF65-F5344CB8AC3E}">
        <p14:creationId xmlns:p14="http://schemas.microsoft.com/office/powerpoint/2010/main" val="197380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A24D-E942-123A-5C81-F54C9E49242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9A39180-D6A7-32A9-325C-66329CF0DC94}"/>
              </a:ext>
            </a:extLst>
          </p:cNvPr>
          <p:cNvSpPr txBox="1"/>
          <p:nvPr/>
        </p:nvSpPr>
        <p:spPr bwMode="auto">
          <a:xfrm>
            <a:off x="175369" y="225421"/>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700" b="1" dirty="0">
                <a:solidFill>
                  <a:schemeClr val="accent2"/>
                </a:solidFill>
                <a:latin typeface="+mj-lt"/>
                <a:ea typeface="+mj-ea"/>
                <a:cs typeface="+mj-cs"/>
              </a:rPr>
              <a:t>2.2. Analysis</a:t>
            </a:r>
            <a:r>
              <a:rPr lang="en-US" sz="3700" b="1" kern="1200" dirty="0">
                <a:solidFill>
                  <a:schemeClr val="accent2"/>
                </a:solidFill>
                <a:latin typeface="+mj-lt"/>
                <a:ea typeface="+mj-ea"/>
                <a:cs typeface="+mj-cs"/>
              </a:rPr>
              <a:t> of individual deprivation domains across Huntingdonshire by decile </a:t>
            </a:r>
            <a:r>
              <a:rPr lang="en-US" sz="3700" b="1" dirty="0">
                <a:solidFill>
                  <a:schemeClr val="accent2"/>
                </a:solidFill>
                <a:latin typeface="+mj-lt"/>
                <a:ea typeface="+mj-ea"/>
                <a:cs typeface="+mj-cs"/>
              </a:rPr>
              <a:t>average</a:t>
            </a:r>
            <a:endParaRPr lang="en-US" sz="3700" b="1" kern="1200" dirty="0">
              <a:solidFill>
                <a:schemeClr val="accent2"/>
              </a:solidFill>
              <a:latin typeface="+mj-lt"/>
              <a:ea typeface="+mj-ea"/>
              <a:cs typeface="+mj-cs"/>
            </a:endParaRPr>
          </a:p>
        </p:txBody>
      </p:sp>
      <p:sp>
        <p:nvSpPr>
          <p:cNvPr id="9" name="Content Placeholder 2">
            <a:extLst>
              <a:ext uri="{FF2B5EF4-FFF2-40B4-BE49-F238E27FC236}">
                <a16:creationId xmlns:a16="http://schemas.microsoft.com/office/drawing/2014/main" id="{C4CD5D0B-AC4C-97F1-E28C-7C0FF3F4B310}"/>
              </a:ext>
            </a:extLst>
          </p:cNvPr>
          <p:cNvSpPr>
            <a:spLocks noGrp="1"/>
          </p:cNvSpPr>
          <p:nvPr>
            <p:ph idx="1"/>
          </p:nvPr>
        </p:nvSpPr>
        <p:spPr>
          <a:xfrm>
            <a:off x="175369" y="1589314"/>
            <a:ext cx="7103255" cy="4582886"/>
          </a:xfrm>
        </p:spPr>
        <p:txBody>
          <a:bodyPr/>
          <a:lstStyle/>
          <a:p>
            <a:pPr marL="0" indent="0">
              <a:buNone/>
            </a:pPr>
            <a:r>
              <a:rPr lang="en-GB" sz="1800" dirty="0"/>
              <a:t>On this page, the average decile is used. This is the decile of each LSOA combined and averaged to give an overall score for the district. This is to help identify the domains that have a much higher or lower level of deprivation and give a broader overview of the district/city as a whole, rather than the absolute ‘most’ and ‘least’ deprived domains.</a:t>
            </a:r>
          </a:p>
          <a:p>
            <a:pPr marL="0" indent="0">
              <a:buNone/>
            </a:pPr>
            <a:endParaRPr lang="en-US" sz="1800" u="sng" dirty="0"/>
          </a:p>
          <a:p>
            <a:pPr marL="0" indent="0">
              <a:buNone/>
            </a:pPr>
            <a:r>
              <a:rPr lang="en-US" sz="1800" u="sng" dirty="0"/>
              <a:t>Highest scoring domains (least deprived):</a:t>
            </a:r>
          </a:p>
          <a:p>
            <a:pPr marL="0" indent="0">
              <a:buNone/>
            </a:pPr>
            <a:r>
              <a:rPr lang="en-US" sz="1800" dirty="0"/>
              <a:t>Living Environment and Health Deprivation and Disability domains have the highest average decile of 8, as seen in Table 5.</a:t>
            </a:r>
            <a:endParaRPr lang="en-US" sz="1800" dirty="0">
              <a:cs typeface="Arial"/>
            </a:endParaRPr>
          </a:p>
          <a:p>
            <a:pPr marL="0" indent="0">
              <a:buNone/>
            </a:pPr>
            <a:endParaRPr lang="en-US" sz="1800" dirty="0">
              <a:solidFill>
                <a:srgbClr val="FF0000"/>
              </a:solidFill>
            </a:endParaRPr>
          </a:p>
          <a:p>
            <a:pPr marL="0" indent="0">
              <a:buNone/>
            </a:pPr>
            <a:r>
              <a:rPr lang="en-US" sz="1800" u="sng" dirty="0"/>
              <a:t>Lowest scoring domains (most deprived):</a:t>
            </a:r>
          </a:p>
          <a:p>
            <a:pPr marL="0" indent="0">
              <a:buNone/>
            </a:pPr>
            <a:r>
              <a:rPr lang="en-US" sz="1800" dirty="0"/>
              <a:t>Barriers to Housing and Services has the lowest average decile amongst the domains (5).</a:t>
            </a:r>
          </a:p>
        </p:txBody>
      </p:sp>
      <p:graphicFrame>
        <p:nvGraphicFramePr>
          <p:cNvPr id="2" name="Table 1">
            <a:extLst>
              <a:ext uri="{FF2B5EF4-FFF2-40B4-BE49-F238E27FC236}">
                <a16:creationId xmlns:a16="http://schemas.microsoft.com/office/drawing/2014/main" id="{D2C5A650-CE24-5439-9D36-942B249FF3AA}"/>
              </a:ext>
            </a:extLst>
          </p:cNvPr>
          <p:cNvGraphicFramePr>
            <a:graphicFrameLocks noGrp="1"/>
          </p:cNvGraphicFramePr>
          <p:nvPr>
            <p:extLst>
              <p:ext uri="{D42A27DB-BD31-4B8C-83A1-F6EECF244321}">
                <p14:modId xmlns:p14="http://schemas.microsoft.com/office/powerpoint/2010/main" val="2985853133"/>
              </p:ext>
            </p:extLst>
          </p:nvPr>
        </p:nvGraphicFramePr>
        <p:xfrm>
          <a:off x="7402286" y="1861457"/>
          <a:ext cx="4365876" cy="4144903"/>
        </p:xfrm>
        <a:graphic>
          <a:graphicData uri="http://schemas.openxmlformats.org/drawingml/2006/table">
            <a:tbl>
              <a:tblPr>
                <a:tableStyleId>{5940675A-B579-460E-94D1-54222C63F5DA}</a:tableStyleId>
              </a:tblPr>
              <a:tblGrid>
                <a:gridCol w="1995158">
                  <a:extLst>
                    <a:ext uri="{9D8B030D-6E8A-4147-A177-3AD203B41FA5}">
                      <a16:colId xmlns:a16="http://schemas.microsoft.com/office/drawing/2014/main" val="3024595454"/>
                    </a:ext>
                  </a:extLst>
                </a:gridCol>
                <a:gridCol w="1185359">
                  <a:extLst>
                    <a:ext uri="{9D8B030D-6E8A-4147-A177-3AD203B41FA5}">
                      <a16:colId xmlns:a16="http://schemas.microsoft.com/office/drawing/2014/main" val="3290365874"/>
                    </a:ext>
                  </a:extLst>
                </a:gridCol>
                <a:gridCol w="1185359">
                  <a:extLst>
                    <a:ext uri="{9D8B030D-6E8A-4147-A177-3AD203B41FA5}">
                      <a16:colId xmlns:a16="http://schemas.microsoft.com/office/drawing/2014/main" val="3099445336"/>
                    </a:ext>
                  </a:extLst>
                </a:gridCol>
              </a:tblGrid>
              <a:tr h="485143">
                <a:tc>
                  <a:txBody>
                    <a:bodyPr/>
                    <a:lstStyle/>
                    <a:p>
                      <a:pPr algn="l" fontAlgn="b">
                        <a:buNone/>
                      </a:pPr>
                      <a:r>
                        <a:rPr lang="en-GB" sz="1600" b="1" u="none" strike="noStrike" dirty="0">
                          <a:effectLst/>
                        </a:rPr>
                        <a:t>Domain</a:t>
                      </a:r>
                      <a:endParaRPr lang="en-GB" sz="1600" b="1" i="0" u="none" strike="noStrike" dirty="0">
                        <a:effectLst/>
                        <a:latin typeface="Arial" panose="020B0604020202020204" pitchFamily="34" charset="0"/>
                      </a:endParaRPr>
                    </a:p>
                  </a:txBody>
                  <a:tcPr marL="0" marR="0" marT="0" marB="0" anchor="b">
                    <a:solidFill>
                      <a:schemeClr val="bg1"/>
                    </a:solidFill>
                  </a:tcPr>
                </a:tc>
                <a:tc>
                  <a:txBody>
                    <a:bodyPr/>
                    <a:lstStyle/>
                    <a:p>
                      <a:pPr algn="l" fontAlgn="b">
                        <a:buNone/>
                      </a:pPr>
                      <a:r>
                        <a:rPr lang="en-GB" sz="1600" b="1" u="none" strike="noStrike">
                          <a:effectLst/>
                        </a:rPr>
                        <a:t>Average Decile</a:t>
                      </a:r>
                      <a:endParaRPr lang="en-GB" sz="1600" b="1" i="0" u="none" strike="noStrike">
                        <a:effectLst/>
                        <a:latin typeface="Arial" panose="020B0604020202020204" pitchFamily="34" charset="0"/>
                      </a:endParaRPr>
                    </a:p>
                  </a:txBody>
                  <a:tcPr marL="0" marR="0" marT="0" marB="0" anchor="b">
                    <a:solidFill>
                      <a:schemeClr val="bg1"/>
                    </a:solidFill>
                  </a:tcPr>
                </a:tc>
                <a:tc>
                  <a:txBody>
                    <a:bodyPr/>
                    <a:lstStyle/>
                    <a:p>
                      <a:pPr algn="l" fontAlgn="b">
                        <a:buNone/>
                      </a:pPr>
                      <a:r>
                        <a:rPr lang="en-GB" sz="1600" b="1" i="0" u="none" strike="noStrike">
                          <a:effectLst/>
                          <a:latin typeface="Arial" panose="020B0604020202020204" pitchFamily="34" charset="0"/>
                        </a:rPr>
                        <a:t>Range</a:t>
                      </a:r>
                    </a:p>
                  </a:txBody>
                  <a:tcPr marL="0" marR="0" marT="0" marB="0" anchor="b">
                    <a:solidFill>
                      <a:schemeClr val="bg1"/>
                    </a:solidFill>
                  </a:tcPr>
                </a:tc>
                <a:extLst>
                  <a:ext uri="{0D108BD9-81ED-4DB2-BD59-A6C34878D82A}">
                    <a16:rowId xmlns:a16="http://schemas.microsoft.com/office/drawing/2014/main" val="1431271470"/>
                  </a:ext>
                </a:extLst>
              </a:tr>
              <a:tr h="4342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a:effectLst/>
                        </a:rPr>
                        <a:t>Living Environment</a:t>
                      </a:r>
                      <a:endParaRPr lang="en-GB" sz="1600" b="0" i="0" u="none" strike="noStrike" dirty="0">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8</a:t>
                      </a: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1-10</a:t>
                      </a:r>
                    </a:p>
                  </a:txBody>
                  <a:tcPr marL="0" marR="0" marT="0" marB="0" anchor="b">
                    <a:solidFill>
                      <a:schemeClr val="bg1"/>
                    </a:solidFill>
                  </a:tcPr>
                </a:tc>
                <a:extLst>
                  <a:ext uri="{0D108BD9-81ED-4DB2-BD59-A6C34878D82A}">
                    <a16:rowId xmlns:a16="http://schemas.microsoft.com/office/drawing/2014/main" val="4093714258"/>
                  </a:ext>
                </a:extLst>
              </a:tr>
              <a:tr h="4342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a:effectLst/>
                        </a:rPr>
                        <a:t>Health Deprivation and Disability</a:t>
                      </a: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8</a:t>
                      </a: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2-10</a:t>
                      </a:r>
                    </a:p>
                  </a:txBody>
                  <a:tcPr marL="0" marR="0" marT="0" marB="0" anchor="b">
                    <a:solidFill>
                      <a:schemeClr val="bg1"/>
                    </a:solidFill>
                  </a:tcPr>
                </a:tc>
                <a:extLst>
                  <a:ext uri="{0D108BD9-81ED-4DB2-BD59-A6C34878D82A}">
                    <a16:rowId xmlns:a16="http://schemas.microsoft.com/office/drawing/2014/main" val="985604039"/>
                  </a:ext>
                </a:extLst>
              </a:tr>
              <a:tr h="434274">
                <a:tc>
                  <a:txBody>
                    <a:bodyPr/>
                    <a:lstStyle/>
                    <a:p>
                      <a:pPr algn="l" fontAlgn="b">
                        <a:buNone/>
                      </a:pPr>
                      <a:r>
                        <a:rPr lang="en-GB" sz="1600" u="none" strike="noStrike" dirty="0">
                          <a:effectLst/>
                        </a:rPr>
                        <a:t>Employment</a:t>
                      </a:r>
                      <a:endParaRPr lang="en-GB" sz="1600" b="0" i="0" u="none" strike="noStrike" dirty="0">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u="none" strike="noStrike" dirty="0">
                          <a:effectLst/>
                        </a:rPr>
                        <a:t>7</a:t>
                      </a:r>
                      <a:endParaRPr lang="en-GB" sz="1600" b="0" i="0" u="none" strike="noStrike" dirty="0">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2-10</a:t>
                      </a:r>
                    </a:p>
                  </a:txBody>
                  <a:tcPr marL="0" marR="0" marT="0" marB="0" anchor="b">
                    <a:solidFill>
                      <a:schemeClr val="bg1"/>
                    </a:solidFill>
                  </a:tcPr>
                </a:tc>
                <a:extLst>
                  <a:ext uri="{0D108BD9-81ED-4DB2-BD59-A6C34878D82A}">
                    <a16:rowId xmlns:a16="http://schemas.microsoft.com/office/drawing/2014/main" val="673319593"/>
                  </a:ext>
                </a:extLst>
              </a:tr>
              <a:tr h="4342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a:effectLst/>
                        </a:rPr>
                        <a:t>Income</a:t>
                      </a:r>
                      <a:endParaRPr lang="en-GB" sz="1600" b="0" i="0" u="none" strike="noStrike" dirty="0">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7</a:t>
                      </a: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3-10</a:t>
                      </a:r>
                    </a:p>
                  </a:txBody>
                  <a:tcPr marL="0" marR="0" marT="0" marB="0" anchor="b">
                    <a:solidFill>
                      <a:schemeClr val="bg1"/>
                    </a:solidFill>
                  </a:tcPr>
                </a:tc>
                <a:extLst>
                  <a:ext uri="{0D108BD9-81ED-4DB2-BD59-A6C34878D82A}">
                    <a16:rowId xmlns:a16="http://schemas.microsoft.com/office/drawing/2014/main" val="4111605003"/>
                  </a:ext>
                </a:extLst>
              </a:tr>
              <a:tr h="43427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u="none" strike="noStrike" dirty="0">
                          <a:effectLst/>
                        </a:rPr>
                        <a:t>Crime</a:t>
                      </a:r>
                      <a:endParaRPr lang="en-GB" sz="1600" b="0" i="0" u="none" strike="noStrike" dirty="0">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7</a:t>
                      </a: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2-10</a:t>
                      </a:r>
                    </a:p>
                  </a:txBody>
                  <a:tcPr marL="0" marR="0" marT="0" marB="0" anchor="b">
                    <a:solidFill>
                      <a:schemeClr val="bg1"/>
                    </a:solidFill>
                  </a:tcPr>
                </a:tc>
                <a:extLst>
                  <a:ext uri="{0D108BD9-81ED-4DB2-BD59-A6C34878D82A}">
                    <a16:rowId xmlns:a16="http://schemas.microsoft.com/office/drawing/2014/main" val="4252323003"/>
                  </a:ext>
                </a:extLst>
              </a:tr>
              <a:tr h="485143">
                <a:tc>
                  <a:txBody>
                    <a:bodyPr/>
                    <a:lstStyle/>
                    <a:p>
                      <a:pPr algn="l" fontAlgn="b">
                        <a:buNone/>
                      </a:pPr>
                      <a:r>
                        <a:rPr lang="en-GB" sz="1600" u="none" strike="noStrike">
                          <a:effectLst/>
                        </a:rPr>
                        <a:t>Education, Skills and Training</a:t>
                      </a:r>
                      <a:endParaRPr lang="en-GB" sz="16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6</a:t>
                      </a: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1-10</a:t>
                      </a:r>
                    </a:p>
                  </a:txBody>
                  <a:tcPr marL="0" marR="0" marT="0" marB="0" anchor="b">
                    <a:solidFill>
                      <a:schemeClr val="bg1"/>
                    </a:solidFill>
                  </a:tcPr>
                </a:tc>
                <a:extLst>
                  <a:ext uri="{0D108BD9-81ED-4DB2-BD59-A6C34878D82A}">
                    <a16:rowId xmlns:a16="http://schemas.microsoft.com/office/drawing/2014/main" val="3339531041"/>
                  </a:ext>
                </a:extLst>
              </a:tr>
              <a:tr h="510493">
                <a:tc>
                  <a:txBody>
                    <a:bodyPr/>
                    <a:lstStyle/>
                    <a:p>
                      <a:pPr algn="l" fontAlgn="b">
                        <a:buNone/>
                      </a:pPr>
                      <a:r>
                        <a:rPr lang="en-GB" sz="1600" u="none" strike="noStrike" dirty="0">
                          <a:effectLst/>
                        </a:rPr>
                        <a:t>Barriers to Housing and Services</a:t>
                      </a:r>
                      <a:endParaRPr lang="en-GB" sz="1600" b="0" i="0" u="none" strike="noStrike" dirty="0">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5</a:t>
                      </a:r>
                    </a:p>
                  </a:txBody>
                  <a:tcPr marL="0" marR="0" marT="0" marB="0" anchor="b">
                    <a:solidFill>
                      <a:schemeClr val="bg1"/>
                    </a:solidFill>
                  </a:tcPr>
                </a:tc>
                <a:tc>
                  <a:txBody>
                    <a:bodyPr/>
                    <a:lstStyle/>
                    <a:p>
                      <a:pPr algn="r" fontAlgn="b">
                        <a:buNone/>
                      </a:pPr>
                      <a:r>
                        <a:rPr lang="en-GB" sz="1600" b="0" i="0" u="none" strike="noStrike" dirty="0">
                          <a:effectLst/>
                          <a:latin typeface="Arial" panose="020B0604020202020204" pitchFamily="34" charset="0"/>
                        </a:rPr>
                        <a:t>1-10</a:t>
                      </a:r>
                    </a:p>
                  </a:txBody>
                  <a:tcPr marL="0" marR="0" marT="0" marB="0" anchor="b">
                    <a:solidFill>
                      <a:schemeClr val="bg1"/>
                    </a:solidFill>
                  </a:tcPr>
                </a:tc>
                <a:extLst>
                  <a:ext uri="{0D108BD9-81ED-4DB2-BD59-A6C34878D82A}">
                    <a16:rowId xmlns:a16="http://schemas.microsoft.com/office/drawing/2014/main" val="557786949"/>
                  </a:ext>
                </a:extLst>
              </a:tr>
              <a:tr h="434274">
                <a:tc>
                  <a:txBody>
                    <a:bodyPr/>
                    <a:lstStyle/>
                    <a:p>
                      <a:pPr algn="l" fontAlgn="b">
                        <a:buNone/>
                      </a:pPr>
                      <a:r>
                        <a:rPr lang="en-GB" sz="1600" b="1" i="0" u="none" strike="noStrike">
                          <a:effectLst/>
                          <a:latin typeface="Arial" panose="020B0604020202020204" pitchFamily="34" charset="0"/>
                        </a:rPr>
                        <a:t>Overall IMD</a:t>
                      </a:r>
                    </a:p>
                  </a:txBody>
                  <a:tcPr marL="0" marR="0" marT="0" marB="0" anchor="b">
                    <a:solidFill>
                      <a:schemeClr val="bg1"/>
                    </a:solidFill>
                  </a:tcPr>
                </a:tc>
                <a:tc>
                  <a:txBody>
                    <a:bodyPr/>
                    <a:lstStyle/>
                    <a:p>
                      <a:pPr algn="r" fontAlgn="b">
                        <a:buNone/>
                      </a:pPr>
                      <a:r>
                        <a:rPr lang="en-GB" sz="1600" b="1" i="0" u="none" strike="noStrike" dirty="0">
                          <a:effectLst/>
                          <a:latin typeface="Arial" panose="020B0604020202020204" pitchFamily="34" charset="0"/>
                        </a:rPr>
                        <a:t>7</a:t>
                      </a:r>
                    </a:p>
                  </a:txBody>
                  <a:tcPr marL="0" marR="0" marT="0" marB="0" anchor="b">
                    <a:solidFill>
                      <a:schemeClr val="bg1"/>
                    </a:solidFill>
                  </a:tcPr>
                </a:tc>
                <a:tc>
                  <a:txBody>
                    <a:bodyPr/>
                    <a:lstStyle/>
                    <a:p>
                      <a:pPr algn="r" fontAlgn="b">
                        <a:buNone/>
                      </a:pPr>
                      <a:r>
                        <a:rPr lang="en-GB" sz="1600" b="1" i="0" u="none" strike="noStrike" dirty="0">
                          <a:effectLst/>
                          <a:latin typeface="Arial" panose="020B0604020202020204" pitchFamily="34" charset="0"/>
                        </a:rPr>
                        <a:t>3-10</a:t>
                      </a:r>
                    </a:p>
                  </a:txBody>
                  <a:tcPr marL="0" marR="0" marT="0" marB="0" anchor="b">
                    <a:solidFill>
                      <a:schemeClr val="bg1"/>
                    </a:solidFill>
                  </a:tcPr>
                </a:tc>
                <a:extLst>
                  <a:ext uri="{0D108BD9-81ED-4DB2-BD59-A6C34878D82A}">
                    <a16:rowId xmlns:a16="http://schemas.microsoft.com/office/drawing/2014/main" val="2990948246"/>
                  </a:ext>
                </a:extLst>
              </a:tr>
            </a:tbl>
          </a:graphicData>
        </a:graphic>
      </p:graphicFrame>
      <p:sp>
        <p:nvSpPr>
          <p:cNvPr id="3" name="TextBox 2">
            <a:extLst>
              <a:ext uri="{FF2B5EF4-FFF2-40B4-BE49-F238E27FC236}">
                <a16:creationId xmlns:a16="http://schemas.microsoft.com/office/drawing/2014/main" id="{93DAF2CF-9C32-CF1F-4694-277E0C7DF246}"/>
              </a:ext>
            </a:extLst>
          </p:cNvPr>
          <p:cNvSpPr txBox="1"/>
          <p:nvPr/>
        </p:nvSpPr>
        <p:spPr>
          <a:xfrm>
            <a:off x="7490078" y="1418891"/>
            <a:ext cx="4571129" cy="338554"/>
          </a:xfrm>
          <a:prstGeom prst="rect">
            <a:avLst/>
          </a:prstGeom>
          <a:noFill/>
        </p:spPr>
        <p:txBody>
          <a:bodyPr wrap="square">
            <a:spAutoFit/>
          </a:bodyPr>
          <a:lstStyle/>
          <a:p>
            <a:r>
              <a:rPr lang="en-GB" sz="1600" i="1" dirty="0"/>
              <a:t>Table 5: Decile average by domain, IMD 2025</a:t>
            </a:r>
          </a:p>
        </p:txBody>
      </p:sp>
    </p:spTree>
    <p:extLst>
      <p:ext uri="{BB962C8B-B14F-4D97-AF65-F5344CB8AC3E}">
        <p14:creationId xmlns:p14="http://schemas.microsoft.com/office/powerpoint/2010/main" val="50896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94A82-74F4-11CB-59C8-43560CFBC3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96AC8E-0ED9-C4B5-3C9D-9EA5A7B66A2B}"/>
              </a:ext>
            </a:extLst>
          </p:cNvPr>
          <p:cNvSpPr txBox="1"/>
          <p:nvPr/>
        </p:nvSpPr>
        <p:spPr bwMode="auto">
          <a:xfrm>
            <a:off x="175369" y="225421"/>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700" b="1" dirty="0">
                <a:solidFill>
                  <a:schemeClr val="accent2"/>
                </a:solidFill>
                <a:latin typeface="+mj-lt"/>
                <a:ea typeface="+mj-ea"/>
                <a:cs typeface="+mj-cs"/>
              </a:rPr>
              <a:t>2.3. Analysis</a:t>
            </a:r>
            <a:r>
              <a:rPr lang="en-US" sz="3700" b="1" kern="1200" dirty="0">
                <a:solidFill>
                  <a:schemeClr val="accent2"/>
                </a:solidFill>
                <a:latin typeface="+mj-lt"/>
                <a:ea typeface="+mj-ea"/>
                <a:cs typeface="+mj-cs"/>
              </a:rPr>
              <a:t> of individual deprivation domains across Huntingdonshire</a:t>
            </a:r>
          </a:p>
        </p:txBody>
      </p:sp>
      <p:sp>
        <p:nvSpPr>
          <p:cNvPr id="9" name="Content Placeholder 2">
            <a:extLst>
              <a:ext uri="{FF2B5EF4-FFF2-40B4-BE49-F238E27FC236}">
                <a16:creationId xmlns:a16="http://schemas.microsoft.com/office/drawing/2014/main" id="{E086BE4E-96A0-CEA7-7953-BF5823954A92}"/>
              </a:ext>
            </a:extLst>
          </p:cNvPr>
          <p:cNvSpPr>
            <a:spLocks noGrp="1"/>
          </p:cNvSpPr>
          <p:nvPr>
            <p:ph idx="1"/>
          </p:nvPr>
        </p:nvSpPr>
        <p:spPr>
          <a:xfrm>
            <a:off x="8005313" y="1439858"/>
            <a:ext cx="4088716" cy="4960941"/>
          </a:xfrm>
        </p:spPr>
        <p:txBody>
          <a:bodyPr/>
          <a:lstStyle/>
          <a:p>
            <a:r>
              <a:rPr lang="en-US" sz="1800" dirty="0"/>
              <a:t>In Huntingdonshire, the most deprived domain is Barriers to Housing and Services, which includes factors such as housing affordability and household overcrowding. 37% of LSOAs in Huntingdonshire fall into the top 3 most deprived deciles (1-3, where 1 is the most deprived).</a:t>
            </a:r>
          </a:p>
          <a:p>
            <a:r>
              <a:rPr lang="en-US" sz="1800" dirty="0"/>
              <a:t>The lowest levels of relative deprivation is in the Living Environment domains, with 67% of LSOAs in Huntingdonshire falling into the top 3 least deprived deciles (8-10, where 10 is the least deprived).</a:t>
            </a:r>
          </a:p>
          <a:p>
            <a:r>
              <a:rPr lang="en-US" sz="1800" dirty="0"/>
              <a:t>Figure 5 breaks down LSOA national decile distribution by individual domain.</a:t>
            </a:r>
          </a:p>
        </p:txBody>
      </p:sp>
      <p:sp>
        <p:nvSpPr>
          <p:cNvPr id="6" name="TextBox 5">
            <a:extLst>
              <a:ext uri="{FF2B5EF4-FFF2-40B4-BE49-F238E27FC236}">
                <a16:creationId xmlns:a16="http://schemas.microsoft.com/office/drawing/2014/main" id="{932B783E-06FA-ABE4-5725-FA8EAE2F138C}"/>
              </a:ext>
            </a:extLst>
          </p:cNvPr>
          <p:cNvSpPr txBox="1"/>
          <p:nvPr/>
        </p:nvSpPr>
        <p:spPr>
          <a:xfrm>
            <a:off x="175368" y="5542894"/>
            <a:ext cx="7466404" cy="646331"/>
          </a:xfrm>
          <a:prstGeom prst="rect">
            <a:avLst/>
          </a:prstGeom>
          <a:noFill/>
        </p:spPr>
        <p:txBody>
          <a:bodyPr wrap="square" rtlCol="0">
            <a:spAutoFit/>
          </a:bodyPr>
          <a:lstStyle/>
          <a:p>
            <a:r>
              <a:rPr lang="en-GB"/>
              <a:t>See Appendix A for a breakdown of counts of proportions relevant to the graph.</a:t>
            </a:r>
          </a:p>
        </p:txBody>
      </p:sp>
      <p:sp>
        <p:nvSpPr>
          <p:cNvPr id="10" name="TextBox 9">
            <a:extLst>
              <a:ext uri="{FF2B5EF4-FFF2-40B4-BE49-F238E27FC236}">
                <a16:creationId xmlns:a16="http://schemas.microsoft.com/office/drawing/2014/main" id="{16B53215-BEFA-B185-8252-13FF09A55D10}"/>
              </a:ext>
            </a:extLst>
          </p:cNvPr>
          <p:cNvSpPr txBox="1"/>
          <p:nvPr/>
        </p:nvSpPr>
        <p:spPr>
          <a:xfrm>
            <a:off x="226159" y="1884268"/>
            <a:ext cx="7657240" cy="307777"/>
          </a:xfrm>
          <a:prstGeom prst="rect">
            <a:avLst/>
          </a:prstGeom>
          <a:noFill/>
        </p:spPr>
        <p:txBody>
          <a:bodyPr wrap="square" rtlCol="0">
            <a:spAutoFit/>
          </a:bodyPr>
          <a:lstStyle/>
          <a:p>
            <a:r>
              <a:rPr lang="en-GB" sz="1400" i="1" dirty="0"/>
              <a:t>Figure 5: Proportion of LSOAs which fall into each decile by domain, IMD 2025</a:t>
            </a:r>
          </a:p>
        </p:txBody>
      </p:sp>
      <p:pic>
        <p:nvPicPr>
          <p:cNvPr id="5" name="Picture 4">
            <a:extLst>
              <a:ext uri="{FF2B5EF4-FFF2-40B4-BE49-F238E27FC236}">
                <a16:creationId xmlns:a16="http://schemas.microsoft.com/office/drawing/2014/main" id="{A0304F1F-7132-B08C-E51D-ACEDA91575C9}"/>
              </a:ext>
            </a:extLst>
          </p:cNvPr>
          <p:cNvPicPr>
            <a:picLocks noChangeAspect="1"/>
          </p:cNvPicPr>
          <p:nvPr/>
        </p:nvPicPr>
        <p:blipFill>
          <a:blip r:embed="rId3"/>
          <a:stretch>
            <a:fillRect/>
          </a:stretch>
        </p:blipFill>
        <p:spPr>
          <a:xfrm>
            <a:off x="226159" y="2189328"/>
            <a:ext cx="7657240" cy="3292125"/>
          </a:xfrm>
          <a:prstGeom prst="rect">
            <a:avLst/>
          </a:prstGeom>
        </p:spPr>
      </p:pic>
    </p:spTree>
    <p:extLst>
      <p:ext uri="{BB962C8B-B14F-4D97-AF65-F5344CB8AC3E}">
        <p14:creationId xmlns:p14="http://schemas.microsoft.com/office/powerpoint/2010/main" val="23527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7DF47-C7A4-959A-91A7-BE1410643E4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A4E852-34BA-DDCB-55F4-B477AD32A0EF}"/>
              </a:ext>
            </a:extLst>
          </p:cNvPr>
          <p:cNvSpPr txBox="1"/>
          <p:nvPr/>
        </p:nvSpPr>
        <p:spPr bwMode="auto">
          <a:xfrm>
            <a:off x="306842" y="214993"/>
            <a:ext cx="9838644" cy="1214438"/>
          </a:xfrm>
          <a:prstGeom prst="rect">
            <a:avLst/>
          </a:prstGeom>
          <a:noFill/>
          <a:ln>
            <a:noFill/>
          </a:ln>
        </p:spPr>
        <p:txBody>
          <a:bodyPr vert="horz" wrap="square" lIns="0" tIns="0" rIns="0" bIns="0" numCol="1" rtlCol="0" anchor="t" anchorCtr="0" compatLnSpc="1">
            <a:prstTxWarp prst="textNoShape">
              <a:avLst/>
            </a:prstTxWarp>
            <a:normAutofit fontScale="92500" lnSpcReduction="10000"/>
          </a:bodyPr>
          <a:lstStyle/>
          <a:p>
            <a:pPr eaLnBrk="1" hangingPunct="1">
              <a:lnSpc>
                <a:spcPct val="90000"/>
              </a:lnSpc>
              <a:spcAft>
                <a:spcPts val="600"/>
              </a:spcAft>
            </a:pPr>
            <a:r>
              <a:rPr lang="en-US" sz="3200" b="1" dirty="0">
                <a:solidFill>
                  <a:schemeClr val="accent2"/>
                </a:solidFill>
                <a:latin typeface="+mj-lt"/>
                <a:ea typeface="+mj-ea"/>
                <a:cs typeface="+mj-cs"/>
              </a:rPr>
              <a:t>2.4. Analysis</a:t>
            </a:r>
            <a:r>
              <a:rPr lang="en-US" sz="3200" b="1" kern="1200" dirty="0">
                <a:solidFill>
                  <a:schemeClr val="accent2"/>
                </a:solidFill>
                <a:latin typeface="+mj-lt"/>
                <a:ea typeface="+mj-ea"/>
                <a:cs typeface="+mj-cs"/>
              </a:rPr>
              <a:t> of individual Lower Super Output Areas (LSOA) across Huntingdonshire for Living Environment</a:t>
            </a:r>
          </a:p>
        </p:txBody>
      </p:sp>
      <p:sp>
        <p:nvSpPr>
          <p:cNvPr id="9" name="Content Placeholder 2">
            <a:extLst>
              <a:ext uri="{FF2B5EF4-FFF2-40B4-BE49-F238E27FC236}">
                <a16:creationId xmlns:a16="http://schemas.microsoft.com/office/drawing/2014/main" id="{9345A35F-B0AC-AC34-AC89-ECD7A5AAEB65}"/>
              </a:ext>
            </a:extLst>
          </p:cNvPr>
          <p:cNvSpPr>
            <a:spLocks noGrp="1"/>
          </p:cNvSpPr>
          <p:nvPr>
            <p:ph idx="1"/>
          </p:nvPr>
        </p:nvSpPr>
        <p:spPr>
          <a:xfrm>
            <a:off x="5976256" y="1567559"/>
            <a:ext cx="5889173" cy="5075448"/>
          </a:xfrm>
        </p:spPr>
        <p:txBody>
          <a:bodyPr/>
          <a:lstStyle/>
          <a:p>
            <a:r>
              <a:rPr lang="en-GB" sz="1800" dirty="0"/>
              <a:t>The map shows substantial changes in the Living Environment domain in Huntingdonshire from 2019 to 2025. </a:t>
            </a:r>
          </a:p>
          <a:p>
            <a:r>
              <a:rPr lang="en-GB" sz="1800" dirty="0"/>
              <a:t>47 LSOAs moved 2 or more deciles in the direction of relatively less deprived between IMD 2019 and IMD 2025. </a:t>
            </a:r>
            <a:r>
              <a:rPr lang="en-US" sz="1800" dirty="0"/>
              <a:t>See Appendix E for full list.</a:t>
            </a:r>
          </a:p>
          <a:p>
            <a:r>
              <a:rPr lang="en-GB" sz="1800" dirty="0"/>
              <a:t>6 LSOAs moved 2 or more deciles in the direction of relatively more deprived between IMD 2019 and IMD 2025. </a:t>
            </a:r>
            <a:r>
              <a:rPr lang="en-US" sz="1800" dirty="0"/>
              <a:t>See Appendix F for full list.</a:t>
            </a:r>
          </a:p>
          <a:p>
            <a:pPr lvl="1"/>
            <a:r>
              <a:rPr lang="en-GB" sz="1800" dirty="0"/>
              <a:t>Huntingdonshire 013C (St Ives Town Centre and Park and Ride) in St Ives South ward saw a notable change between IMD 2019 and IMD 2025 (from 10 to 5).</a:t>
            </a:r>
            <a:endParaRPr lang="en-GB" dirty="0"/>
          </a:p>
          <a:p>
            <a:r>
              <a:rPr lang="en-GB" sz="1800" dirty="0"/>
              <a:t>The lowest decile represented is decile 1. Only one LSOA was in this decile (</a:t>
            </a:r>
            <a:r>
              <a:rPr lang="en-GB" sz="1800" dirty="0" err="1"/>
              <a:t>Stibbington</a:t>
            </a:r>
            <a:r>
              <a:rPr lang="en-GB" sz="1800" dirty="0"/>
              <a:t> to Elton in Stilton, </a:t>
            </a:r>
            <a:r>
              <a:rPr lang="en-GB" sz="1800" dirty="0" err="1"/>
              <a:t>Folksworth</a:t>
            </a:r>
            <a:r>
              <a:rPr lang="en-GB" sz="1800" dirty="0"/>
              <a:t> &amp; </a:t>
            </a:r>
            <a:r>
              <a:rPr lang="en-GB" sz="1800" dirty="0" err="1"/>
              <a:t>Washingley</a:t>
            </a:r>
            <a:r>
              <a:rPr lang="en-GB" sz="1800" dirty="0"/>
              <a:t> (Huntingdonshire 002B)). </a:t>
            </a:r>
          </a:p>
        </p:txBody>
      </p:sp>
      <p:sp>
        <p:nvSpPr>
          <p:cNvPr id="2" name="TextBox 1">
            <a:extLst>
              <a:ext uri="{FF2B5EF4-FFF2-40B4-BE49-F238E27FC236}">
                <a16:creationId xmlns:a16="http://schemas.microsoft.com/office/drawing/2014/main" id="{5D19A9ED-C98C-E6A0-46D7-F0AEDAF099D6}"/>
              </a:ext>
            </a:extLst>
          </p:cNvPr>
          <p:cNvSpPr txBox="1"/>
          <p:nvPr/>
        </p:nvSpPr>
        <p:spPr>
          <a:xfrm>
            <a:off x="194817" y="1567559"/>
            <a:ext cx="4769070" cy="523220"/>
          </a:xfrm>
          <a:prstGeom prst="rect">
            <a:avLst/>
          </a:prstGeom>
          <a:noFill/>
        </p:spPr>
        <p:txBody>
          <a:bodyPr wrap="square" rtlCol="0">
            <a:spAutoFit/>
          </a:bodyPr>
          <a:lstStyle/>
          <a:p>
            <a:r>
              <a:rPr lang="en-GB" sz="1400" i="1" dirty="0"/>
              <a:t>Figure 6: Living Environment decile change in Huntingdonshire between 2019 and 2025</a:t>
            </a:r>
          </a:p>
        </p:txBody>
      </p:sp>
      <p:pic>
        <p:nvPicPr>
          <p:cNvPr id="6" name="Picture 5">
            <a:extLst>
              <a:ext uri="{FF2B5EF4-FFF2-40B4-BE49-F238E27FC236}">
                <a16:creationId xmlns:a16="http://schemas.microsoft.com/office/drawing/2014/main" id="{9360F136-50F6-9B92-ECBC-0B0FF5F25E2E}"/>
              </a:ext>
            </a:extLst>
          </p:cNvPr>
          <p:cNvPicPr>
            <a:picLocks noChangeAspect="1"/>
          </p:cNvPicPr>
          <p:nvPr/>
        </p:nvPicPr>
        <p:blipFill>
          <a:blip r:embed="rId3">
            <a:extLst>
              <a:ext uri="{28A0092B-C50C-407E-A947-70E740481C1C}">
                <a14:useLocalDpi xmlns:a14="http://schemas.microsoft.com/office/drawing/2010/main" val="0"/>
              </a:ext>
            </a:extLst>
          </a:blip>
          <a:srcRect t="4520" b="3758"/>
          <a:stretch>
            <a:fillRect/>
          </a:stretch>
        </p:blipFill>
        <p:spPr>
          <a:xfrm>
            <a:off x="194816" y="2090779"/>
            <a:ext cx="4645348" cy="4582886"/>
          </a:xfrm>
          <a:prstGeom prst="rect">
            <a:avLst/>
          </a:prstGeom>
        </p:spPr>
      </p:pic>
    </p:spTree>
    <p:extLst>
      <p:ext uri="{BB962C8B-B14F-4D97-AF65-F5344CB8AC3E}">
        <p14:creationId xmlns:p14="http://schemas.microsoft.com/office/powerpoint/2010/main" val="122209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4B454A-E0CA-B6C3-3CBA-A9D38B47C1A9}"/>
              </a:ext>
            </a:extLst>
          </p:cNvPr>
          <p:cNvSpPr txBox="1"/>
          <p:nvPr/>
        </p:nvSpPr>
        <p:spPr bwMode="auto">
          <a:xfrm>
            <a:off x="391883" y="242342"/>
            <a:ext cx="9470573"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dirty="0">
                <a:solidFill>
                  <a:schemeClr val="accent2"/>
                </a:solidFill>
                <a:latin typeface="+mj-lt"/>
                <a:ea typeface="+mj-ea"/>
                <a:cs typeface="+mj-cs"/>
              </a:rPr>
              <a:t>3.1. Analysis</a:t>
            </a:r>
            <a:r>
              <a:rPr lang="en-US" sz="3600" b="1" kern="1200" dirty="0">
                <a:solidFill>
                  <a:schemeClr val="accent2"/>
                </a:solidFill>
                <a:latin typeface="+mj-lt"/>
                <a:ea typeface="+mj-ea"/>
                <a:cs typeface="+mj-cs"/>
              </a:rPr>
              <a:t> of income </a:t>
            </a:r>
            <a:r>
              <a:rPr lang="en-US" sz="3600" b="1" dirty="0">
                <a:solidFill>
                  <a:schemeClr val="accent2"/>
                </a:solidFill>
                <a:latin typeface="+mj-lt"/>
                <a:ea typeface="+mj-ea"/>
                <a:cs typeface="+mj-cs"/>
              </a:rPr>
              <a:t>s</a:t>
            </a:r>
            <a:r>
              <a:rPr lang="en-US" sz="3600" b="1" kern="1200" dirty="0">
                <a:solidFill>
                  <a:schemeClr val="accent2"/>
                </a:solidFill>
                <a:latin typeface="+mj-lt"/>
                <a:ea typeface="+mj-ea"/>
                <a:cs typeface="+mj-cs"/>
              </a:rPr>
              <a:t>cores across Huntingdonshire</a:t>
            </a:r>
          </a:p>
        </p:txBody>
      </p:sp>
      <p:sp>
        <p:nvSpPr>
          <p:cNvPr id="9" name="TextBox 8">
            <a:extLst>
              <a:ext uri="{FF2B5EF4-FFF2-40B4-BE49-F238E27FC236}">
                <a16:creationId xmlns:a16="http://schemas.microsoft.com/office/drawing/2014/main" id="{FAE00F33-4DC5-EE90-00EB-924142200EEA}"/>
              </a:ext>
            </a:extLst>
          </p:cNvPr>
          <p:cNvSpPr txBox="1"/>
          <p:nvPr/>
        </p:nvSpPr>
        <p:spPr>
          <a:xfrm>
            <a:off x="391884" y="1570121"/>
            <a:ext cx="6193973" cy="584775"/>
          </a:xfrm>
          <a:prstGeom prst="rect">
            <a:avLst/>
          </a:prstGeom>
          <a:noFill/>
        </p:spPr>
        <p:txBody>
          <a:bodyPr wrap="square">
            <a:spAutoFit/>
          </a:bodyPr>
          <a:lstStyle/>
          <a:p>
            <a:r>
              <a:rPr lang="en-GB" sz="1600" i="1" dirty="0"/>
              <a:t>Figure 7: Income, IDACI and IDAOPI proportions by district for Cambridgeshire districts</a:t>
            </a:r>
          </a:p>
        </p:txBody>
      </p:sp>
      <p:sp>
        <p:nvSpPr>
          <p:cNvPr id="3" name="Content Placeholder 7">
            <a:extLst>
              <a:ext uri="{FF2B5EF4-FFF2-40B4-BE49-F238E27FC236}">
                <a16:creationId xmlns:a16="http://schemas.microsoft.com/office/drawing/2014/main" id="{F76FA94C-1229-A6A7-4346-A4EB4BD15047}"/>
              </a:ext>
            </a:extLst>
          </p:cNvPr>
          <p:cNvSpPr>
            <a:spLocks noGrp="1"/>
          </p:cNvSpPr>
          <p:nvPr>
            <p:ph idx="1"/>
          </p:nvPr>
        </p:nvSpPr>
        <p:spPr>
          <a:xfrm>
            <a:off x="6683829" y="1456780"/>
            <a:ext cx="5116287" cy="4758963"/>
          </a:xfrm>
        </p:spPr>
        <p:txBody>
          <a:bodyPr/>
          <a:lstStyle/>
          <a:p>
            <a:r>
              <a:rPr lang="en-GB" sz="1800" dirty="0"/>
              <a:t>Income Deprivation Affecting Children Index (IDACI) and Income Deprivation Affecting Older People Index (IDAOPI) are supplementary indices which provide context but do not make up the overall IMD scores.</a:t>
            </a:r>
          </a:p>
          <a:p>
            <a:r>
              <a:rPr lang="en-GB" sz="1800" dirty="0"/>
              <a:t>Huntingdonshire had a score of 0.140 for income domain, meaning that 14% of the population were living in income deprivation. This is the second highest proportion in Cambridgeshire, following Fenland (24%), then East Cambridgeshire at 14%.</a:t>
            </a:r>
          </a:p>
          <a:p>
            <a:r>
              <a:rPr lang="en-GB" sz="1800" dirty="0"/>
              <a:t>Huntingdonshire had the fourth highest score for the Income Deprivation Affecting Older People Index (IDAOPI) at 10%. </a:t>
            </a:r>
          </a:p>
          <a:p>
            <a:r>
              <a:rPr lang="en-GB" sz="1800" dirty="0"/>
              <a:t>IDACI scores across the county were notably high. Huntingdonshire had the third highest score (23%) of children experiencing relative income deprivation</a:t>
            </a:r>
            <a:r>
              <a:rPr lang="en-GB" sz="1800" dirty="0">
                <a:solidFill>
                  <a:srgbClr val="FF0000"/>
                </a:solidFill>
              </a:rPr>
              <a:t>.</a:t>
            </a:r>
          </a:p>
        </p:txBody>
      </p:sp>
      <p:graphicFrame>
        <p:nvGraphicFramePr>
          <p:cNvPr id="4" name="Chart 3">
            <a:extLst>
              <a:ext uri="{FF2B5EF4-FFF2-40B4-BE49-F238E27FC236}">
                <a16:creationId xmlns:a16="http://schemas.microsoft.com/office/drawing/2014/main" id="{973D8EDB-4FA8-8397-D8BD-652AC1EE0262}"/>
              </a:ext>
            </a:extLst>
          </p:cNvPr>
          <p:cNvGraphicFramePr>
            <a:graphicFrameLocks/>
          </p:cNvGraphicFramePr>
          <p:nvPr>
            <p:extLst>
              <p:ext uri="{D42A27DB-BD31-4B8C-83A1-F6EECF244321}">
                <p14:modId xmlns:p14="http://schemas.microsoft.com/office/powerpoint/2010/main" val="1917383149"/>
              </p:ext>
            </p:extLst>
          </p:nvPr>
        </p:nvGraphicFramePr>
        <p:xfrm>
          <a:off x="391883" y="2268237"/>
          <a:ext cx="6193974" cy="3642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32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EFDF5-B48C-16DA-87ED-CA6BE988660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7D8C39-A7CD-328B-31C8-4634CA6EA5E6}"/>
              </a:ext>
            </a:extLst>
          </p:cNvPr>
          <p:cNvSpPr txBox="1"/>
          <p:nvPr/>
        </p:nvSpPr>
        <p:spPr bwMode="auto">
          <a:xfrm>
            <a:off x="293914" y="302079"/>
            <a:ext cx="9294358"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dirty="0">
                <a:solidFill>
                  <a:schemeClr val="accent2"/>
                </a:solidFill>
                <a:latin typeface="+mj-lt"/>
                <a:ea typeface="+mj-ea"/>
                <a:cs typeface="+mj-cs"/>
              </a:rPr>
              <a:t>3.1. Analysis</a:t>
            </a:r>
            <a:r>
              <a:rPr lang="en-US" sz="3600" b="1" kern="1200" dirty="0">
                <a:solidFill>
                  <a:schemeClr val="accent2"/>
                </a:solidFill>
                <a:latin typeface="+mj-lt"/>
                <a:ea typeface="+mj-ea"/>
                <a:cs typeface="+mj-cs"/>
              </a:rPr>
              <a:t> of income </a:t>
            </a:r>
            <a:r>
              <a:rPr lang="en-US" sz="3600" b="1" dirty="0">
                <a:solidFill>
                  <a:schemeClr val="accent2"/>
                </a:solidFill>
                <a:latin typeface="+mj-lt"/>
                <a:ea typeface="+mj-ea"/>
                <a:cs typeface="+mj-cs"/>
              </a:rPr>
              <a:t>s</a:t>
            </a:r>
            <a:r>
              <a:rPr lang="en-US" sz="3600" b="1" kern="1200" dirty="0">
                <a:solidFill>
                  <a:schemeClr val="accent2"/>
                </a:solidFill>
                <a:latin typeface="+mj-lt"/>
                <a:ea typeface="+mj-ea"/>
                <a:cs typeface="+mj-cs"/>
              </a:rPr>
              <a:t>cores across Huntingdonshire</a:t>
            </a:r>
          </a:p>
        </p:txBody>
      </p:sp>
      <p:sp>
        <p:nvSpPr>
          <p:cNvPr id="8" name="Content Placeholder 7">
            <a:extLst>
              <a:ext uri="{FF2B5EF4-FFF2-40B4-BE49-F238E27FC236}">
                <a16:creationId xmlns:a16="http://schemas.microsoft.com/office/drawing/2014/main" id="{E2800120-A13B-7A38-5DCF-1B1768EFC6F5}"/>
              </a:ext>
            </a:extLst>
          </p:cNvPr>
          <p:cNvSpPr>
            <a:spLocks noGrp="1"/>
          </p:cNvSpPr>
          <p:nvPr>
            <p:ph idx="1"/>
          </p:nvPr>
        </p:nvSpPr>
        <p:spPr>
          <a:xfrm>
            <a:off x="7489371" y="2579914"/>
            <a:ext cx="4408715" cy="2318658"/>
          </a:xfrm>
        </p:spPr>
        <p:txBody>
          <a:bodyPr/>
          <a:lstStyle/>
          <a:p>
            <a:r>
              <a:rPr lang="en-GB" sz="2000" dirty="0"/>
              <a:t>IDACI saw the most notable change in Huntingdonshire between IMD 2019 and IMD 2025. This was an increase of 12.0pp. </a:t>
            </a:r>
          </a:p>
          <a:p>
            <a:r>
              <a:rPr lang="en-GB" sz="2000" dirty="0"/>
              <a:t>Proportions for both IDAOPI and income domain saw increases as well.</a:t>
            </a:r>
          </a:p>
          <a:p>
            <a:endParaRPr lang="en-GB" sz="2400" dirty="0">
              <a:highlight>
                <a:srgbClr val="00FFFF"/>
              </a:highlight>
            </a:endParaRPr>
          </a:p>
        </p:txBody>
      </p:sp>
      <p:graphicFrame>
        <p:nvGraphicFramePr>
          <p:cNvPr id="4" name="Table 3">
            <a:extLst>
              <a:ext uri="{FF2B5EF4-FFF2-40B4-BE49-F238E27FC236}">
                <a16:creationId xmlns:a16="http://schemas.microsoft.com/office/drawing/2014/main" id="{90761101-FBE6-02B4-65C9-D46AC2F4963E}"/>
              </a:ext>
            </a:extLst>
          </p:cNvPr>
          <p:cNvGraphicFramePr>
            <a:graphicFrameLocks noGrp="1"/>
          </p:cNvGraphicFramePr>
          <p:nvPr>
            <p:extLst>
              <p:ext uri="{D42A27DB-BD31-4B8C-83A1-F6EECF244321}">
                <p14:modId xmlns:p14="http://schemas.microsoft.com/office/powerpoint/2010/main" val="158037819"/>
              </p:ext>
            </p:extLst>
          </p:nvPr>
        </p:nvGraphicFramePr>
        <p:xfrm>
          <a:off x="293914" y="2427513"/>
          <a:ext cx="6716487" cy="2281436"/>
        </p:xfrm>
        <a:graphic>
          <a:graphicData uri="http://schemas.openxmlformats.org/drawingml/2006/table">
            <a:tbl>
              <a:tblPr>
                <a:tableStyleId>{5940675A-B579-460E-94D1-54222C63F5DA}</a:tableStyleId>
              </a:tblPr>
              <a:tblGrid>
                <a:gridCol w="3735235">
                  <a:extLst>
                    <a:ext uri="{9D8B030D-6E8A-4147-A177-3AD203B41FA5}">
                      <a16:colId xmlns:a16="http://schemas.microsoft.com/office/drawing/2014/main" val="3130743794"/>
                    </a:ext>
                  </a:extLst>
                </a:gridCol>
                <a:gridCol w="1061228">
                  <a:extLst>
                    <a:ext uri="{9D8B030D-6E8A-4147-A177-3AD203B41FA5}">
                      <a16:colId xmlns:a16="http://schemas.microsoft.com/office/drawing/2014/main" val="3461343536"/>
                    </a:ext>
                  </a:extLst>
                </a:gridCol>
                <a:gridCol w="960012">
                  <a:extLst>
                    <a:ext uri="{9D8B030D-6E8A-4147-A177-3AD203B41FA5}">
                      <a16:colId xmlns:a16="http://schemas.microsoft.com/office/drawing/2014/main" val="560986605"/>
                    </a:ext>
                  </a:extLst>
                </a:gridCol>
                <a:gridCol w="960012">
                  <a:extLst>
                    <a:ext uri="{9D8B030D-6E8A-4147-A177-3AD203B41FA5}">
                      <a16:colId xmlns:a16="http://schemas.microsoft.com/office/drawing/2014/main" val="156565469"/>
                    </a:ext>
                  </a:extLst>
                </a:gridCol>
              </a:tblGrid>
              <a:tr h="323344">
                <a:tc>
                  <a:txBody>
                    <a:bodyPr/>
                    <a:lstStyle/>
                    <a:p>
                      <a:pPr algn="l" fontAlgn="b">
                        <a:buNone/>
                      </a:pP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IMD 2019</a:t>
                      </a: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u="none" strike="noStrike">
                          <a:effectLst/>
                        </a:rPr>
                        <a:t>IMD 2025</a:t>
                      </a:r>
                      <a:endParaRPr lang="en-GB" sz="1600" b="1" i="0" u="none" strike="noStrike">
                        <a:solidFill>
                          <a:srgbClr val="000000"/>
                        </a:solidFill>
                        <a:effectLst/>
                        <a:latin typeface="Aptos Narrow" panose="020B0004020202020204" pitchFamily="34" charset="0"/>
                      </a:endParaRPr>
                    </a:p>
                  </a:txBody>
                  <a:tcPr marL="6350" marR="6350" marT="6350" marB="0" anchor="b">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i="0" u="none" strike="noStrike">
                          <a:solidFill>
                            <a:srgbClr val="000000"/>
                          </a:solidFill>
                          <a:effectLst/>
                          <a:latin typeface="+mn-lt"/>
                        </a:rPr>
                        <a:t>Change</a:t>
                      </a:r>
                    </a:p>
                  </a:txBody>
                  <a:tcPr marL="6350" marR="6350" marT="6350"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4422918"/>
                  </a:ext>
                </a:extLst>
              </a:tr>
              <a:tr h="323344">
                <a:tc>
                  <a:txBody>
                    <a:bodyPr/>
                    <a:lstStyle/>
                    <a:p>
                      <a:pPr algn="l" fontAlgn="b">
                        <a:buNone/>
                      </a:pPr>
                      <a:r>
                        <a:rPr lang="en-GB" sz="1600" b="1" u="none" strike="noStrike">
                          <a:effectLst/>
                        </a:rPr>
                        <a:t>Domain</a:t>
                      </a:r>
                      <a:endParaRPr lang="en-GB"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b="1" u="none" strike="noStrike">
                          <a:effectLst/>
                        </a:rPr>
                        <a:t> </a:t>
                      </a: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b="1" u="none" strike="noStrike">
                          <a:effectLst/>
                        </a:rPr>
                        <a:t> </a:t>
                      </a: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endParaRPr lang="en-GB" sz="1600" b="1"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8486824"/>
                  </a:ext>
                </a:extLst>
              </a:tr>
              <a:tr h="323344">
                <a:tc>
                  <a:txBody>
                    <a:bodyPr/>
                    <a:lstStyle/>
                    <a:p>
                      <a:pPr algn="l" fontAlgn="b">
                        <a:buNone/>
                      </a:pPr>
                      <a:r>
                        <a:rPr lang="en-GB" sz="1600" u="none" strike="noStrike">
                          <a:effectLst/>
                        </a:rPr>
                        <a:t>Income </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dirty="0">
                          <a:effectLst/>
                        </a:rPr>
                        <a:t>7.4%</a:t>
                      </a:r>
                      <a:endParaRPr lang="en-GB" sz="1600" b="0" i="0" u="none" strike="noStrike" dirty="0">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u="none" strike="noStrike" dirty="0">
                          <a:effectLst/>
                        </a:rPr>
                        <a:t>14.2%</a:t>
                      </a:r>
                      <a:endParaRPr lang="en-GB" sz="1600" b="0" i="0" u="none" strike="noStrike" dirty="0">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dirty="0">
                          <a:solidFill>
                            <a:srgbClr val="000000"/>
                          </a:solidFill>
                          <a:effectLst/>
                          <a:latin typeface="+mn-lt"/>
                        </a:rPr>
                        <a:t>6.8pp</a:t>
                      </a:r>
                    </a:p>
                  </a:txBody>
                  <a:tcPr marL="6350" marR="6350" marT="63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3991951"/>
                  </a:ext>
                </a:extLst>
              </a:tr>
              <a:tr h="323344">
                <a:tc>
                  <a:txBody>
                    <a:bodyPr/>
                    <a:lstStyle/>
                    <a:p>
                      <a:pPr algn="l" fontAlgn="b">
                        <a:buNone/>
                      </a:pPr>
                      <a:r>
                        <a:rPr lang="en-GB" sz="1600" b="1" u="none" strike="noStrike">
                          <a:effectLst/>
                        </a:rPr>
                        <a:t>Supplementary Domain</a:t>
                      </a:r>
                      <a:endParaRPr lang="en-GB" sz="16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u="none" strike="noStrike">
                          <a:effectLst/>
                        </a:rPr>
                        <a:t> </a:t>
                      </a:r>
                      <a:endParaRPr lang="en-GB" sz="1600" b="0" i="0" u="none" strike="noStrike">
                        <a:solidFill>
                          <a:srgbClr val="000000"/>
                        </a:solidFill>
                        <a:effectLst/>
                        <a:latin typeface="Aptos Narrow" panose="020B0004020202020204" pitchFamily="34" charset="0"/>
                      </a:endParaRPr>
                    </a:p>
                  </a:txBody>
                  <a:tcPr marL="6350" marR="6350" marT="635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r>
                        <a:rPr lang="en-GB" sz="1600" u="none" strike="noStrike">
                          <a:effectLst/>
                        </a:rPr>
                        <a:t> </a:t>
                      </a:r>
                      <a:endParaRPr lang="en-GB" sz="1600" b="0" i="0" u="none" strike="noStrike">
                        <a:solidFill>
                          <a:srgbClr val="000000"/>
                        </a:solidFill>
                        <a:effectLst/>
                        <a:latin typeface="Aptos Narrow" panose="020B000402020202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buNone/>
                      </a:pPr>
                      <a:endParaRPr lang="en-GB" sz="1600" b="0" i="0" u="none" strike="noStrike">
                        <a:solidFill>
                          <a:srgbClr val="000000"/>
                        </a:solidFill>
                        <a:effectLst/>
                        <a:latin typeface="+mn-lt"/>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660038"/>
                  </a:ext>
                </a:extLst>
              </a:tr>
              <a:tr h="323344">
                <a:tc>
                  <a:txBody>
                    <a:bodyPr/>
                    <a:lstStyle/>
                    <a:p>
                      <a:pPr algn="l" fontAlgn="b">
                        <a:buNone/>
                      </a:pPr>
                      <a:r>
                        <a:rPr lang="en-GB" sz="1600" u="none" strike="noStrike">
                          <a:effectLst/>
                        </a:rPr>
                        <a:t>Income Deprivation Affecting Children Index</a:t>
                      </a:r>
                      <a:endParaRPr lang="en-GB" sz="1600" b="0" i="0" u="none" strike="noStrike">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u="none" strike="noStrike" dirty="0">
                          <a:effectLst/>
                        </a:rPr>
                        <a:t>10.7%</a:t>
                      </a:r>
                      <a:endParaRPr lang="en-GB" sz="1600" b="0" i="0" u="none" strike="noStrike" dirty="0">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u="none" strike="noStrike" dirty="0">
                          <a:effectLst/>
                        </a:rPr>
                        <a:t>22.7%</a:t>
                      </a:r>
                      <a:endParaRPr lang="en-GB" sz="1600" b="0" i="0" u="none" strike="noStrike" dirty="0">
                        <a:solidFill>
                          <a:srgbClr val="000000"/>
                        </a:solidFill>
                        <a:effectLst/>
                        <a:latin typeface="Aptos Narrow" panose="020B0004020202020204" pitchFamily="34" charset="0"/>
                      </a:endParaRPr>
                    </a:p>
                  </a:txBody>
                  <a:tcPr marL="6350" marR="6350" marT="6350" marB="0" anchor="b">
                    <a:lnT w="12700" cap="flat" cmpd="sng" algn="ctr">
                      <a:solidFill>
                        <a:schemeClr val="tx1"/>
                      </a:solidFill>
                      <a:prstDash val="solid"/>
                      <a:round/>
                      <a:headEnd type="none" w="med" len="med"/>
                      <a:tailEnd type="none" w="med" len="med"/>
                    </a:lnT>
                    <a:solidFill>
                      <a:schemeClr val="bg1"/>
                    </a:solidFill>
                  </a:tcPr>
                </a:tc>
                <a:tc>
                  <a:txBody>
                    <a:bodyPr/>
                    <a:lstStyle/>
                    <a:p>
                      <a:pPr algn="r" fontAlgn="b">
                        <a:buNone/>
                      </a:pPr>
                      <a:r>
                        <a:rPr lang="en-GB" sz="1600" b="0" i="0" u="none" strike="noStrike" dirty="0">
                          <a:solidFill>
                            <a:srgbClr val="000000"/>
                          </a:solidFill>
                          <a:effectLst/>
                          <a:latin typeface="+mn-lt"/>
                        </a:rPr>
                        <a:t>12.0pp</a:t>
                      </a:r>
                    </a:p>
                  </a:txBody>
                  <a:tcPr marL="6350" marR="6350" marT="6350"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09993110"/>
                  </a:ext>
                </a:extLst>
              </a:tr>
              <a:tr h="386254">
                <a:tc>
                  <a:txBody>
                    <a:bodyPr/>
                    <a:lstStyle/>
                    <a:p>
                      <a:pPr algn="l" fontAlgn="b">
                        <a:buNone/>
                      </a:pPr>
                      <a:r>
                        <a:rPr lang="en-GB" sz="1600" u="none" strike="noStrike">
                          <a:effectLst/>
                        </a:rPr>
                        <a:t>Income Deprivation Affecting Older People Index</a:t>
                      </a:r>
                      <a:endParaRPr lang="en-GB" sz="1600" b="0"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u="none" strike="noStrike" dirty="0">
                          <a:effectLst/>
                        </a:rPr>
                        <a:t>8.1%</a:t>
                      </a:r>
                      <a:endParaRPr lang="en-GB" sz="1600" b="0" i="0" u="none" strike="noStrike" dirty="0">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u="none" strike="noStrike" dirty="0">
                          <a:effectLst/>
                        </a:rPr>
                        <a:t>9.8%</a:t>
                      </a:r>
                      <a:endParaRPr lang="en-GB" sz="1600" b="0" i="0" u="none" strike="noStrike" dirty="0">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r" fontAlgn="b">
                        <a:buNone/>
                      </a:pPr>
                      <a:r>
                        <a:rPr lang="en-GB" sz="1600" b="0" i="0" u="none" strike="noStrike" dirty="0">
                          <a:solidFill>
                            <a:srgbClr val="000000"/>
                          </a:solidFill>
                          <a:effectLst/>
                          <a:latin typeface="+mn-lt"/>
                        </a:rPr>
                        <a:t>1.7pp</a:t>
                      </a:r>
                    </a:p>
                  </a:txBody>
                  <a:tcPr marL="6350" marR="6350" marT="6350" marB="0" anchor="b">
                    <a:solidFill>
                      <a:schemeClr val="bg1"/>
                    </a:solidFill>
                  </a:tcPr>
                </a:tc>
                <a:extLst>
                  <a:ext uri="{0D108BD9-81ED-4DB2-BD59-A6C34878D82A}">
                    <a16:rowId xmlns:a16="http://schemas.microsoft.com/office/drawing/2014/main" val="2526302938"/>
                  </a:ext>
                </a:extLst>
              </a:tr>
            </a:tbl>
          </a:graphicData>
        </a:graphic>
      </p:graphicFrame>
      <p:sp>
        <p:nvSpPr>
          <p:cNvPr id="2" name="TextBox 1">
            <a:extLst>
              <a:ext uri="{FF2B5EF4-FFF2-40B4-BE49-F238E27FC236}">
                <a16:creationId xmlns:a16="http://schemas.microsoft.com/office/drawing/2014/main" id="{529163A0-FBBA-15D8-9577-DCB2DD213D8B}"/>
              </a:ext>
            </a:extLst>
          </p:cNvPr>
          <p:cNvSpPr txBox="1"/>
          <p:nvPr/>
        </p:nvSpPr>
        <p:spPr>
          <a:xfrm>
            <a:off x="326572" y="1842738"/>
            <a:ext cx="6683829" cy="584775"/>
          </a:xfrm>
          <a:prstGeom prst="rect">
            <a:avLst/>
          </a:prstGeom>
          <a:noFill/>
        </p:spPr>
        <p:txBody>
          <a:bodyPr wrap="square">
            <a:spAutoFit/>
          </a:bodyPr>
          <a:lstStyle/>
          <a:p>
            <a:r>
              <a:rPr lang="en-GB" sz="1600" i="1" dirty="0"/>
              <a:t>Table 6: Income, IDACI and IDAOPI proportions for Huntingdonshire, IMD 2019 and IMD 2025</a:t>
            </a:r>
          </a:p>
        </p:txBody>
      </p:sp>
    </p:spTree>
    <p:extLst>
      <p:ext uri="{BB962C8B-B14F-4D97-AF65-F5344CB8AC3E}">
        <p14:creationId xmlns:p14="http://schemas.microsoft.com/office/powerpoint/2010/main" val="209408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D8DA-AB00-EC62-5FDA-0F0C35E4190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AC22E5D-72FA-2D87-524B-F2CAE71C316C}"/>
              </a:ext>
            </a:extLst>
          </p:cNvPr>
          <p:cNvSpPr txBox="1"/>
          <p:nvPr/>
        </p:nvSpPr>
        <p:spPr bwMode="auto">
          <a:xfrm>
            <a:off x="383041" y="214993"/>
            <a:ext cx="10154329"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dirty="0">
                <a:solidFill>
                  <a:schemeClr val="accent2"/>
                </a:solidFill>
                <a:latin typeface="+mj-lt"/>
                <a:ea typeface="+mj-ea"/>
                <a:cs typeface="+mj-cs"/>
              </a:rPr>
              <a:t>3.2. Analysis</a:t>
            </a:r>
            <a:r>
              <a:rPr lang="en-US" sz="3600" b="1" kern="1200" dirty="0">
                <a:solidFill>
                  <a:schemeClr val="accent2"/>
                </a:solidFill>
                <a:latin typeface="+mj-lt"/>
                <a:ea typeface="+mj-ea"/>
                <a:cs typeface="+mj-cs"/>
              </a:rPr>
              <a:t> of employment </a:t>
            </a:r>
            <a:r>
              <a:rPr lang="en-US" sz="3600" b="1" dirty="0">
                <a:solidFill>
                  <a:schemeClr val="accent2"/>
                </a:solidFill>
                <a:latin typeface="+mj-lt"/>
                <a:ea typeface="+mj-ea"/>
                <a:cs typeface="+mj-cs"/>
              </a:rPr>
              <a:t>s</a:t>
            </a:r>
            <a:r>
              <a:rPr lang="en-US" sz="3600" b="1" kern="1200" dirty="0">
                <a:solidFill>
                  <a:schemeClr val="accent2"/>
                </a:solidFill>
                <a:latin typeface="+mj-lt"/>
                <a:ea typeface="+mj-ea"/>
                <a:cs typeface="+mj-cs"/>
              </a:rPr>
              <a:t>cores across Huntingdonshire</a:t>
            </a:r>
          </a:p>
        </p:txBody>
      </p:sp>
      <p:sp>
        <p:nvSpPr>
          <p:cNvPr id="8" name="Content Placeholder 7">
            <a:extLst>
              <a:ext uri="{FF2B5EF4-FFF2-40B4-BE49-F238E27FC236}">
                <a16:creationId xmlns:a16="http://schemas.microsoft.com/office/drawing/2014/main" id="{BAB0F330-1A97-A6A0-02A1-45B490D74661}"/>
              </a:ext>
            </a:extLst>
          </p:cNvPr>
          <p:cNvSpPr>
            <a:spLocks noGrp="1"/>
          </p:cNvSpPr>
          <p:nvPr>
            <p:ph idx="1"/>
          </p:nvPr>
        </p:nvSpPr>
        <p:spPr>
          <a:xfrm>
            <a:off x="293914" y="2085462"/>
            <a:ext cx="5943600" cy="4012720"/>
          </a:xfrm>
        </p:spPr>
        <p:txBody>
          <a:bodyPr/>
          <a:lstStyle/>
          <a:p>
            <a:r>
              <a:rPr lang="en-GB" sz="1800" dirty="0"/>
              <a:t>Huntingdonshire had a score of 0.087 in the employment domain; this means that 8.7% of the population are living in relative employment deprivation.</a:t>
            </a:r>
          </a:p>
          <a:p>
            <a:r>
              <a:rPr lang="en-GB" sz="1800" dirty="0"/>
              <a:t>The score for Huntingdonshire has slightly increased between IMD 2019 and IMD 2025, by 2.5pp (from 6.2% to 8.7%).</a:t>
            </a:r>
          </a:p>
          <a:p>
            <a:r>
              <a:rPr lang="en-GB" sz="1800" dirty="0"/>
              <a:t>Peer Road (Huntingdonshire 022D) situated in St Neots </a:t>
            </a:r>
            <a:r>
              <a:rPr lang="en-GB" sz="1800" dirty="0" err="1"/>
              <a:t>Eatons</a:t>
            </a:r>
            <a:r>
              <a:rPr lang="en-GB" sz="1800" dirty="0"/>
              <a:t> ward had the highest employment score with 0.200. This means 20% of the population are living in relative employment deprivation</a:t>
            </a:r>
            <a:r>
              <a:rPr lang="en-GB" sz="1800" b="1" dirty="0"/>
              <a:t>.</a:t>
            </a:r>
            <a:endParaRPr lang="en-GB" sz="1800" dirty="0"/>
          </a:p>
        </p:txBody>
      </p:sp>
      <p:sp>
        <p:nvSpPr>
          <p:cNvPr id="3" name="TextBox 2">
            <a:extLst>
              <a:ext uri="{FF2B5EF4-FFF2-40B4-BE49-F238E27FC236}">
                <a16:creationId xmlns:a16="http://schemas.microsoft.com/office/drawing/2014/main" id="{70B181E9-469F-C265-18AD-2B43DA9FA3F2}"/>
              </a:ext>
            </a:extLst>
          </p:cNvPr>
          <p:cNvSpPr txBox="1"/>
          <p:nvPr/>
        </p:nvSpPr>
        <p:spPr>
          <a:xfrm>
            <a:off x="6738442" y="1099456"/>
            <a:ext cx="5070515" cy="526270"/>
          </a:xfrm>
          <a:prstGeom prst="rect">
            <a:avLst/>
          </a:prstGeom>
          <a:noFill/>
        </p:spPr>
        <p:txBody>
          <a:bodyPr wrap="square" rtlCol="0">
            <a:spAutoFit/>
          </a:bodyPr>
          <a:lstStyle/>
          <a:p>
            <a:r>
              <a:rPr lang="en-GB" sz="1400" i="1" dirty="0"/>
              <a:t>Figure 8: Employment score by LSOA in Huntingdonshire, IMD 2025</a:t>
            </a:r>
          </a:p>
        </p:txBody>
      </p:sp>
      <p:pic>
        <p:nvPicPr>
          <p:cNvPr id="5" name="Picture 4">
            <a:extLst>
              <a:ext uri="{FF2B5EF4-FFF2-40B4-BE49-F238E27FC236}">
                <a16:creationId xmlns:a16="http://schemas.microsoft.com/office/drawing/2014/main" id="{4EAE93BF-008C-0B4C-7CBF-327027814741}"/>
              </a:ext>
            </a:extLst>
          </p:cNvPr>
          <p:cNvPicPr>
            <a:picLocks noChangeAspect="1"/>
          </p:cNvPicPr>
          <p:nvPr/>
        </p:nvPicPr>
        <p:blipFill>
          <a:blip r:embed="rId2">
            <a:extLst>
              <a:ext uri="{28A0092B-C50C-407E-A947-70E740481C1C}">
                <a14:useLocalDpi xmlns:a14="http://schemas.microsoft.com/office/drawing/2010/main" val="0"/>
              </a:ext>
            </a:extLst>
          </a:blip>
          <a:srcRect l="4308" t="8095" b="3135"/>
          <a:stretch>
            <a:fillRect/>
          </a:stretch>
        </p:blipFill>
        <p:spPr>
          <a:xfrm>
            <a:off x="6738442" y="1625727"/>
            <a:ext cx="4907415" cy="4622674"/>
          </a:xfrm>
          <a:prstGeom prst="rect">
            <a:avLst/>
          </a:prstGeom>
        </p:spPr>
      </p:pic>
    </p:spTree>
    <p:extLst>
      <p:ext uri="{BB962C8B-B14F-4D97-AF65-F5344CB8AC3E}">
        <p14:creationId xmlns:p14="http://schemas.microsoft.com/office/powerpoint/2010/main" val="79695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88505-3622-9651-4A32-BEF51D5715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83DA38-ACC9-9B67-EA45-61F0610B1A99}"/>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Contents</a:t>
            </a:r>
          </a:p>
        </p:txBody>
      </p:sp>
      <p:sp>
        <p:nvSpPr>
          <p:cNvPr id="6" name="Rectangle 5">
            <a:extLst>
              <a:ext uri="{FF2B5EF4-FFF2-40B4-BE49-F238E27FC236}">
                <a16:creationId xmlns:a16="http://schemas.microsoft.com/office/drawing/2014/main" id="{548916F5-2E71-9322-8958-E80E79D6EAE6}"/>
              </a:ext>
            </a:extLst>
          </p:cNvPr>
          <p:cNvSpPr/>
          <p:nvPr/>
        </p:nvSpPr>
        <p:spPr bwMode="auto">
          <a:xfrm>
            <a:off x="633413" y="1252538"/>
            <a:ext cx="11049000" cy="53324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numCol="1" rtlCol="0" anchor="t" anchorCtr="0" compatLnSpc="1">
            <a:prstTxWarp prst="textNoShape">
              <a:avLst/>
            </a:prstTxWarp>
            <a:noAutofit/>
          </a:bodyPr>
          <a:lstStyle/>
          <a:p>
            <a:pPr lvl="0" eaLnBrk="1" hangingPunct="1">
              <a:lnSpc>
                <a:spcPct val="90000"/>
              </a:lnSpc>
              <a:spcBef>
                <a:spcPts val="1000"/>
              </a:spcBef>
              <a:defRPr/>
            </a:pPr>
            <a:r>
              <a:rPr lang="en-US" sz="1400">
                <a:solidFill>
                  <a:schemeClr val="tx1"/>
                </a:solidFill>
              </a:rPr>
              <a:t>Background</a:t>
            </a:r>
            <a:endParaRPr lang="en-US" sz="1400">
              <a:solidFill>
                <a:schemeClr val="tx1"/>
              </a:solidFill>
              <a:cs typeface="Arial"/>
            </a:endParaRPr>
          </a:p>
          <a:p>
            <a:pPr>
              <a:lnSpc>
                <a:spcPct val="90000"/>
              </a:lnSpc>
              <a:spcBef>
                <a:spcPts val="1000"/>
              </a:spcBef>
              <a:defRPr/>
            </a:pPr>
            <a:r>
              <a:rPr lang="en-US" sz="1400">
                <a:solidFill>
                  <a:schemeClr val="tx1"/>
                </a:solidFill>
                <a:cs typeface="Arial"/>
              </a:rPr>
              <a:t>Key Findings</a:t>
            </a:r>
          </a:p>
          <a:p>
            <a:pPr marL="457200" indent="-457200">
              <a:lnSpc>
                <a:spcPct val="90000"/>
              </a:lnSpc>
              <a:spcBef>
                <a:spcPts val="1000"/>
              </a:spcBef>
              <a:buAutoNum type="arabicPeriod"/>
              <a:defRPr/>
            </a:pPr>
            <a:r>
              <a:rPr lang="en-US" sz="1400" b="1">
                <a:solidFill>
                  <a:schemeClr val="tx1"/>
                </a:solidFill>
              </a:rPr>
              <a:t>Overall IMD</a:t>
            </a:r>
          </a:p>
          <a:p>
            <a:pPr lvl="1">
              <a:lnSpc>
                <a:spcPct val="90000"/>
              </a:lnSpc>
              <a:spcBef>
                <a:spcPts val="1000"/>
              </a:spcBef>
              <a:defRPr/>
            </a:pPr>
            <a:r>
              <a:rPr lang="en-US" sz="1400" b="1">
                <a:solidFill>
                  <a:schemeClr val="tx1"/>
                </a:solidFill>
              </a:rPr>
              <a:t>1.1. </a:t>
            </a:r>
            <a:r>
              <a:rPr lang="en-US" sz="1400">
                <a:solidFill>
                  <a:schemeClr val="tx1"/>
                </a:solidFill>
              </a:rPr>
              <a:t>District – National Ranking</a:t>
            </a:r>
          </a:p>
          <a:p>
            <a:pPr lvl="1">
              <a:lnSpc>
                <a:spcPct val="90000"/>
              </a:lnSpc>
              <a:spcBef>
                <a:spcPts val="1000"/>
              </a:spcBef>
              <a:defRPr/>
            </a:pPr>
            <a:r>
              <a:rPr lang="en-US" sz="1400" b="1">
                <a:solidFill>
                  <a:schemeClr val="tx1"/>
                </a:solidFill>
                <a:cs typeface="Arial" panose="020B0604020202020204"/>
              </a:rPr>
              <a:t>1.2. </a:t>
            </a:r>
            <a:r>
              <a:rPr lang="en-US" sz="1400">
                <a:solidFill>
                  <a:schemeClr val="tx1"/>
                </a:solidFill>
                <a:cs typeface="Arial" panose="020B0604020202020204"/>
              </a:rPr>
              <a:t>Ward – Average Decile</a:t>
            </a:r>
          </a:p>
          <a:p>
            <a:pPr lvl="1">
              <a:lnSpc>
                <a:spcPct val="90000"/>
              </a:lnSpc>
              <a:spcBef>
                <a:spcPts val="1000"/>
              </a:spcBef>
              <a:defRPr/>
            </a:pPr>
            <a:r>
              <a:rPr lang="en-US" sz="1400" b="1">
                <a:solidFill>
                  <a:schemeClr val="tx1"/>
                </a:solidFill>
                <a:cs typeface="Arial" panose="020B0604020202020204"/>
              </a:rPr>
              <a:t>1.3. </a:t>
            </a:r>
            <a:r>
              <a:rPr lang="en-US" sz="1400">
                <a:solidFill>
                  <a:schemeClr val="tx1"/>
                </a:solidFill>
                <a:cs typeface="Arial" panose="020B0604020202020204"/>
              </a:rPr>
              <a:t>LSOA – Decile</a:t>
            </a:r>
          </a:p>
          <a:p>
            <a:pPr lvl="1">
              <a:lnSpc>
                <a:spcPct val="90000"/>
              </a:lnSpc>
              <a:spcBef>
                <a:spcPts val="1000"/>
              </a:spcBef>
              <a:defRPr/>
            </a:pPr>
            <a:r>
              <a:rPr lang="en-US" sz="1400" b="1">
                <a:solidFill>
                  <a:schemeClr val="tx1"/>
                </a:solidFill>
                <a:cs typeface="Arial" panose="020B0604020202020204"/>
              </a:rPr>
              <a:t>1.4. </a:t>
            </a:r>
            <a:r>
              <a:rPr lang="en-US" sz="1400">
                <a:solidFill>
                  <a:schemeClr val="tx1"/>
                </a:solidFill>
                <a:cs typeface="Arial" panose="020B0604020202020204"/>
              </a:rPr>
              <a:t>LSOA – Decile change</a:t>
            </a:r>
          </a:p>
          <a:p>
            <a:pPr marL="457200" indent="-457200">
              <a:lnSpc>
                <a:spcPct val="90000"/>
              </a:lnSpc>
              <a:spcBef>
                <a:spcPts val="1000"/>
              </a:spcBef>
              <a:buAutoNum type="arabicPeriod"/>
              <a:defRPr/>
            </a:pPr>
            <a:r>
              <a:rPr lang="en-US" sz="1400" b="1">
                <a:solidFill>
                  <a:schemeClr val="tx1"/>
                </a:solidFill>
                <a:cs typeface="Arial" panose="020B0604020202020204"/>
              </a:rPr>
              <a:t>Domains by Deciles</a:t>
            </a:r>
          </a:p>
          <a:p>
            <a:pPr lvl="1">
              <a:lnSpc>
                <a:spcPct val="90000"/>
              </a:lnSpc>
              <a:spcBef>
                <a:spcPts val="1000"/>
              </a:spcBef>
              <a:defRPr/>
            </a:pPr>
            <a:r>
              <a:rPr lang="en-US" sz="1400" b="1">
                <a:solidFill>
                  <a:schemeClr val="tx1"/>
                </a:solidFill>
                <a:cs typeface="Arial" panose="020B0604020202020204"/>
              </a:rPr>
              <a:t>2.1. </a:t>
            </a:r>
            <a:r>
              <a:rPr lang="en-US" sz="1400">
                <a:solidFill>
                  <a:schemeClr val="tx1"/>
                </a:solidFill>
                <a:cs typeface="Arial"/>
              </a:rPr>
              <a:t>District – National Domain Ranking and Change</a:t>
            </a:r>
          </a:p>
          <a:p>
            <a:pPr lvl="1">
              <a:lnSpc>
                <a:spcPct val="90000"/>
              </a:lnSpc>
              <a:spcBef>
                <a:spcPts val="1000"/>
              </a:spcBef>
              <a:defRPr/>
            </a:pPr>
            <a:r>
              <a:rPr lang="en-US" sz="1400" b="1">
                <a:solidFill>
                  <a:schemeClr val="tx1"/>
                </a:solidFill>
                <a:cs typeface="Arial"/>
              </a:rPr>
              <a:t>2.2. </a:t>
            </a:r>
            <a:r>
              <a:rPr lang="en-US" sz="1400">
                <a:solidFill>
                  <a:schemeClr val="tx1"/>
                </a:solidFill>
                <a:cs typeface="Arial"/>
              </a:rPr>
              <a:t>Ward – Average Decile</a:t>
            </a:r>
          </a:p>
          <a:p>
            <a:pPr lvl="1">
              <a:lnSpc>
                <a:spcPct val="90000"/>
              </a:lnSpc>
              <a:spcBef>
                <a:spcPts val="1000"/>
              </a:spcBef>
              <a:defRPr/>
            </a:pPr>
            <a:r>
              <a:rPr lang="en-US" sz="1400" b="1">
                <a:solidFill>
                  <a:schemeClr val="tx1"/>
                </a:solidFill>
                <a:cs typeface="Arial"/>
              </a:rPr>
              <a:t>2.3. </a:t>
            </a:r>
            <a:r>
              <a:rPr lang="en-US" sz="1400">
                <a:solidFill>
                  <a:schemeClr val="tx1"/>
                </a:solidFill>
                <a:cs typeface="Arial"/>
              </a:rPr>
              <a:t>LSOAs</a:t>
            </a:r>
          </a:p>
          <a:p>
            <a:pPr lvl="1">
              <a:lnSpc>
                <a:spcPct val="90000"/>
              </a:lnSpc>
              <a:spcBef>
                <a:spcPts val="1000"/>
              </a:spcBef>
              <a:defRPr/>
            </a:pPr>
            <a:r>
              <a:rPr lang="en-US" sz="1400" b="1">
                <a:solidFill>
                  <a:schemeClr val="tx1"/>
                </a:solidFill>
                <a:cs typeface="Arial"/>
              </a:rPr>
              <a:t>2.4. </a:t>
            </a:r>
            <a:r>
              <a:rPr lang="en-US" sz="1400">
                <a:solidFill>
                  <a:schemeClr val="tx1"/>
                </a:solidFill>
                <a:cs typeface="Arial"/>
              </a:rPr>
              <a:t>Most Notable Domain Decile Change – Barriers to Housing</a:t>
            </a:r>
            <a:endParaRPr lang="en-US" sz="1400" b="1">
              <a:solidFill>
                <a:schemeClr val="tx1"/>
              </a:solidFill>
              <a:cs typeface="Arial" panose="020B0604020202020204"/>
            </a:endParaRPr>
          </a:p>
          <a:p>
            <a:pPr marL="457200" indent="-457200">
              <a:lnSpc>
                <a:spcPct val="90000"/>
              </a:lnSpc>
              <a:spcBef>
                <a:spcPts val="1000"/>
              </a:spcBef>
              <a:buAutoNum type="arabicPeriod"/>
              <a:defRPr/>
            </a:pPr>
            <a:r>
              <a:rPr lang="en-US" sz="1400" b="1">
                <a:solidFill>
                  <a:schemeClr val="tx1"/>
                </a:solidFill>
                <a:cs typeface="Arial" panose="020B0604020202020204"/>
              </a:rPr>
              <a:t>Domains by Scores</a:t>
            </a:r>
          </a:p>
          <a:p>
            <a:pPr lvl="1">
              <a:lnSpc>
                <a:spcPct val="90000"/>
              </a:lnSpc>
              <a:spcBef>
                <a:spcPts val="1000"/>
              </a:spcBef>
              <a:defRPr/>
            </a:pPr>
            <a:r>
              <a:rPr lang="en-US" sz="1400" b="1">
                <a:solidFill>
                  <a:schemeClr val="tx1"/>
                </a:solidFill>
                <a:cs typeface="Arial" panose="020B0604020202020204"/>
              </a:rPr>
              <a:t>3.1. </a:t>
            </a:r>
            <a:r>
              <a:rPr lang="en-US" sz="1400">
                <a:solidFill>
                  <a:schemeClr val="tx1"/>
                </a:solidFill>
                <a:cs typeface="Arial" panose="020B0604020202020204"/>
              </a:rPr>
              <a:t>Income Domain</a:t>
            </a:r>
          </a:p>
          <a:p>
            <a:pPr lvl="1">
              <a:lnSpc>
                <a:spcPct val="90000"/>
              </a:lnSpc>
              <a:spcBef>
                <a:spcPts val="1000"/>
              </a:spcBef>
              <a:defRPr/>
            </a:pPr>
            <a:r>
              <a:rPr lang="en-US" sz="1400" b="1">
                <a:solidFill>
                  <a:schemeClr val="tx1"/>
                </a:solidFill>
                <a:cs typeface="Arial" panose="020B0604020202020204"/>
              </a:rPr>
              <a:t>3.2. </a:t>
            </a:r>
            <a:r>
              <a:rPr lang="en-US" sz="1400">
                <a:solidFill>
                  <a:schemeClr val="tx1"/>
                </a:solidFill>
                <a:cs typeface="Arial" panose="020B0604020202020204"/>
              </a:rPr>
              <a:t>Employment Domain</a:t>
            </a:r>
          </a:p>
          <a:p>
            <a:pPr eaLnBrk="1" hangingPunct="1">
              <a:lnSpc>
                <a:spcPct val="90000"/>
              </a:lnSpc>
              <a:spcBef>
                <a:spcPts val="1000"/>
              </a:spcBef>
              <a:defRPr/>
            </a:pPr>
            <a:r>
              <a:rPr lang="en-US" sz="1400">
                <a:solidFill>
                  <a:schemeClr val="tx1"/>
                </a:solidFill>
              </a:rPr>
              <a:t>References</a:t>
            </a:r>
            <a:endParaRPr lang="en-US" sz="1400">
              <a:solidFill>
                <a:schemeClr val="tx1"/>
              </a:solidFill>
              <a:cs typeface="Arial" panose="020B0604020202020204"/>
            </a:endParaRPr>
          </a:p>
          <a:p>
            <a:pPr eaLnBrk="1" hangingPunct="1">
              <a:lnSpc>
                <a:spcPct val="90000"/>
              </a:lnSpc>
              <a:spcBef>
                <a:spcPts val="1000"/>
              </a:spcBef>
              <a:defRPr/>
            </a:pPr>
            <a:r>
              <a:rPr lang="en-US" sz="1400">
                <a:solidFill>
                  <a:schemeClr val="tx1"/>
                </a:solidFill>
              </a:rPr>
              <a:t>Appendix</a:t>
            </a:r>
            <a:endParaRPr lang="en-US" sz="1400">
              <a:solidFill>
                <a:schemeClr val="tx1"/>
              </a:solidFill>
              <a:cs typeface="Arial" panose="020B0604020202020204"/>
            </a:endParaRPr>
          </a:p>
        </p:txBody>
      </p:sp>
    </p:spTree>
    <p:extLst>
      <p:ext uri="{BB962C8B-B14F-4D97-AF65-F5344CB8AC3E}">
        <p14:creationId xmlns:p14="http://schemas.microsoft.com/office/powerpoint/2010/main" val="182235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279EF-BFCA-CCAB-736A-F641DBB9FE9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24DFB13-255A-5C47-0810-D8FC7CCC6FD4}"/>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References</a:t>
            </a:r>
          </a:p>
        </p:txBody>
      </p:sp>
      <p:sp>
        <p:nvSpPr>
          <p:cNvPr id="2" name="Content Placeholder 2">
            <a:extLst>
              <a:ext uri="{FF2B5EF4-FFF2-40B4-BE49-F238E27FC236}">
                <a16:creationId xmlns:a16="http://schemas.microsoft.com/office/drawing/2014/main" id="{D0E55755-6186-639C-9D66-7E3769AED7B3}"/>
              </a:ext>
            </a:extLst>
          </p:cNvPr>
          <p:cNvSpPr>
            <a:spLocks noGrp="1"/>
          </p:cNvSpPr>
          <p:nvPr>
            <p:ph idx="1"/>
          </p:nvPr>
        </p:nvSpPr>
        <p:spPr>
          <a:xfrm>
            <a:off x="539145" y="1580528"/>
            <a:ext cx="10515600" cy="4351338"/>
          </a:xfrm>
        </p:spPr>
        <p:txBody>
          <a:bodyPr/>
          <a:lstStyle/>
          <a:p>
            <a:r>
              <a:rPr lang="en-GB"/>
              <a:t>MHCLG. (2019, September 26). English indices of deprivation 2019: statistical release - main findings. Retrieved from </a:t>
            </a:r>
            <a:r>
              <a:rPr lang="en-GB">
                <a:hlinkClick r:id="rId3"/>
              </a:rPr>
              <a:t>https://assets.publishing.service.gov.uk/media/5d8e26f6ed915d5570c6cc55/IoD2019_Statistical_Release.pdf</a:t>
            </a:r>
            <a:endParaRPr lang="en-GB"/>
          </a:p>
          <a:p>
            <a:endParaRPr lang="en-GB"/>
          </a:p>
          <a:p>
            <a:r>
              <a:rPr lang="en-GB"/>
              <a:t>MHCLG. (2025, October 30). English indices of deprivation 2025: statistical release. Retrieved from </a:t>
            </a:r>
            <a:r>
              <a:rPr lang="en-GB">
                <a:hlinkClick r:id="rId4"/>
              </a:rPr>
              <a:t>https://www.gov.uk/government/statistics/english-indices-of-deprivation-2025/english-indices-of-deprivation-2025-statistical-release</a:t>
            </a:r>
            <a:endParaRPr lang="en-GB"/>
          </a:p>
          <a:p>
            <a:endParaRPr lang="en-GB"/>
          </a:p>
          <a:p>
            <a:endParaRPr lang="en-GB"/>
          </a:p>
          <a:p>
            <a:endParaRPr lang="en-US"/>
          </a:p>
        </p:txBody>
      </p:sp>
    </p:spTree>
    <p:extLst>
      <p:ext uri="{BB962C8B-B14F-4D97-AF65-F5344CB8AC3E}">
        <p14:creationId xmlns:p14="http://schemas.microsoft.com/office/powerpoint/2010/main" val="4011789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64C91-2DD3-22B1-4FF1-75252D14F4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92F1616-1FF8-1DF8-B29A-9E1BE6E8E0BC}"/>
              </a:ext>
            </a:extLst>
          </p:cNvPr>
          <p:cNvSpPr txBox="1"/>
          <p:nvPr/>
        </p:nvSpPr>
        <p:spPr bwMode="auto">
          <a:xfrm>
            <a:off x="275770" y="241297"/>
            <a:ext cx="10515600" cy="736601"/>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Appendix A</a:t>
            </a:r>
          </a:p>
        </p:txBody>
      </p:sp>
      <p:graphicFrame>
        <p:nvGraphicFramePr>
          <p:cNvPr id="2" name="Table 1">
            <a:extLst>
              <a:ext uri="{FF2B5EF4-FFF2-40B4-BE49-F238E27FC236}">
                <a16:creationId xmlns:a16="http://schemas.microsoft.com/office/drawing/2014/main" id="{0F862534-7C6A-4793-F5DE-203109EC3CBD}"/>
              </a:ext>
            </a:extLst>
          </p:cNvPr>
          <p:cNvGraphicFramePr>
            <a:graphicFrameLocks noGrp="1"/>
          </p:cNvGraphicFramePr>
          <p:nvPr>
            <p:extLst>
              <p:ext uri="{D42A27DB-BD31-4B8C-83A1-F6EECF244321}">
                <p14:modId xmlns:p14="http://schemas.microsoft.com/office/powerpoint/2010/main" val="2191285152"/>
              </p:ext>
            </p:extLst>
          </p:nvPr>
        </p:nvGraphicFramePr>
        <p:xfrm>
          <a:off x="275769" y="1302655"/>
          <a:ext cx="11524347" cy="2316848"/>
        </p:xfrm>
        <a:graphic>
          <a:graphicData uri="http://schemas.openxmlformats.org/drawingml/2006/table">
            <a:tbl>
              <a:tblPr>
                <a:tableStyleId>{5940675A-B579-460E-94D1-54222C63F5DA}</a:tableStyleId>
              </a:tblPr>
              <a:tblGrid>
                <a:gridCol w="3666837">
                  <a:extLst>
                    <a:ext uri="{9D8B030D-6E8A-4147-A177-3AD203B41FA5}">
                      <a16:colId xmlns:a16="http://schemas.microsoft.com/office/drawing/2014/main" val="1125362573"/>
                    </a:ext>
                  </a:extLst>
                </a:gridCol>
                <a:gridCol w="785751">
                  <a:extLst>
                    <a:ext uri="{9D8B030D-6E8A-4147-A177-3AD203B41FA5}">
                      <a16:colId xmlns:a16="http://schemas.microsoft.com/office/drawing/2014/main" val="3915894577"/>
                    </a:ext>
                  </a:extLst>
                </a:gridCol>
                <a:gridCol w="785751">
                  <a:extLst>
                    <a:ext uri="{9D8B030D-6E8A-4147-A177-3AD203B41FA5}">
                      <a16:colId xmlns:a16="http://schemas.microsoft.com/office/drawing/2014/main" val="735407535"/>
                    </a:ext>
                  </a:extLst>
                </a:gridCol>
                <a:gridCol w="785751">
                  <a:extLst>
                    <a:ext uri="{9D8B030D-6E8A-4147-A177-3AD203B41FA5}">
                      <a16:colId xmlns:a16="http://schemas.microsoft.com/office/drawing/2014/main" val="3609606678"/>
                    </a:ext>
                  </a:extLst>
                </a:gridCol>
                <a:gridCol w="785751">
                  <a:extLst>
                    <a:ext uri="{9D8B030D-6E8A-4147-A177-3AD203B41FA5}">
                      <a16:colId xmlns:a16="http://schemas.microsoft.com/office/drawing/2014/main" val="3822233855"/>
                    </a:ext>
                  </a:extLst>
                </a:gridCol>
                <a:gridCol w="785751">
                  <a:extLst>
                    <a:ext uri="{9D8B030D-6E8A-4147-A177-3AD203B41FA5}">
                      <a16:colId xmlns:a16="http://schemas.microsoft.com/office/drawing/2014/main" val="1382348097"/>
                    </a:ext>
                  </a:extLst>
                </a:gridCol>
                <a:gridCol w="785751">
                  <a:extLst>
                    <a:ext uri="{9D8B030D-6E8A-4147-A177-3AD203B41FA5}">
                      <a16:colId xmlns:a16="http://schemas.microsoft.com/office/drawing/2014/main" val="3094974764"/>
                    </a:ext>
                  </a:extLst>
                </a:gridCol>
                <a:gridCol w="785751">
                  <a:extLst>
                    <a:ext uri="{9D8B030D-6E8A-4147-A177-3AD203B41FA5}">
                      <a16:colId xmlns:a16="http://schemas.microsoft.com/office/drawing/2014/main" val="3441268158"/>
                    </a:ext>
                  </a:extLst>
                </a:gridCol>
                <a:gridCol w="785751">
                  <a:extLst>
                    <a:ext uri="{9D8B030D-6E8A-4147-A177-3AD203B41FA5}">
                      <a16:colId xmlns:a16="http://schemas.microsoft.com/office/drawing/2014/main" val="1666997239"/>
                    </a:ext>
                  </a:extLst>
                </a:gridCol>
                <a:gridCol w="785751">
                  <a:extLst>
                    <a:ext uri="{9D8B030D-6E8A-4147-A177-3AD203B41FA5}">
                      <a16:colId xmlns:a16="http://schemas.microsoft.com/office/drawing/2014/main" val="3810443094"/>
                    </a:ext>
                  </a:extLst>
                </a:gridCol>
                <a:gridCol w="785751">
                  <a:extLst>
                    <a:ext uri="{9D8B030D-6E8A-4147-A177-3AD203B41FA5}">
                      <a16:colId xmlns:a16="http://schemas.microsoft.com/office/drawing/2014/main" val="3449682479"/>
                    </a:ext>
                  </a:extLst>
                </a:gridCol>
              </a:tblGrid>
              <a:tr h="285909">
                <a:tc>
                  <a:txBody>
                    <a:bodyPr/>
                    <a:lstStyle/>
                    <a:p>
                      <a:pPr algn="l" fontAlgn="b">
                        <a:buNone/>
                      </a:pPr>
                      <a:r>
                        <a:rPr lang="en-GB" sz="1400" b="1" u="none" strike="noStrike">
                          <a:effectLst/>
                        </a:rPr>
                        <a:t>Domain</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2</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3</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4</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5</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6</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7</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8</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9</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10</a:t>
                      </a:r>
                      <a:endParaRPr lang="en-GB" sz="1400" b="1"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532882976"/>
                  </a:ext>
                </a:extLst>
              </a:tr>
              <a:tr h="285909">
                <a:tc>
                  <a:txBody>
                    <a:bodyPr/>
                    <a:lstStyle/>
                    <a:p>
                      <a:pPr algn="l" fontAlgn="b">
                        <a:buNone/>
                      </a:pPr>
                      <a:r>
                        <a:rPr lang="en-GB" sz="1400" u="none" strike="noStrike">
                          <a:effectLst/>
                        </a:rPr>
                        <a:t>Income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dirty="0">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17%</a:t>
                      </a:r>
                    </a:p>
                  </a:txBody>
                  <a:tcPr marL="0" marR="0" marT="0" marB="0" anchor="b">
                    <a:solidFill>
                      <a:schemeClr val="bg1"/>
                    </a:solidFill>
                  </a:tcPr>
                </a:tc>
                <a:tc>
                  <a:txBody>
                    <a:bodyPr/>
                    <a:lstStyle/>
                    <a:p>
                      <a:pPr algn="r" fontAlgn="b">
                        <a:buNone/>
                      </a:pPr>
                      <a:r>
                        <a:rPr lang="en-GB" sz="1400" b="0" i="0" u="none" strike="noStrike">
                          <a:effectLst/>
                          <a:latin typeface="+mn-lt"/>
                        </a:rPr>
                        <a:t>20%</a:t>
                      </a:r>
                    </a:p>
                  </a:txBody>
                  <a:tcPr marL="0" marR="0" marT="0" marB="0" anchor="b">
                    <a:solidFill>
                      <a:schemeClr val="bg1"/>
                    </a:solidFill>
                  </a:tcPr>
                </a:tc>
                <a:tc>
                  <a:txBody>
                    <a:bodyPr/>
                    <a:lstStyle/>
                    <a:p>
                      <a:pPr algn="r" fontAlgn="b">
                        <a:buNone/>
                      </a:pPr>
                      <a:r>
                        <a:rPr lang="en-GB" sz="1400" b="0" i="0" u="none" strike="noStrike">
                          <a:effectLst/>
                          <a:latin typeface="+mn-lt"/>
                        </a:rPr>
                        <a:t>18%</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extLst>
                  <a:ext uri="{0D108BD9-81ED-4DB2-BD59-A6C34878D82A}">
                    <a16:rowId xmlns:a16="http://schemas.microsoft.com/office/drawing/2014/main" val="12000265"/>
                  </a:ext>
                </a:extLst>
              </a:tr>
              <a:tr h="315485">
                <a:tc>
                  <a:txBody>
                    <a:bodyPr/>
                    <a:lstStyle/>
                    <a:p>
                      <a:pPr algn="l" fontAlgn="b">
                        <a:buNone/>
                      </a:pPr>
                      <a:r>
                        <a:rPr lang="en-GB" sz="1400" u="none" strike="noStrike">
                          <a:effectLst/>
                        </a:rPr>
                        <a:t>Employment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19%</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23%</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extLst>
                  <a:ext uri="{0D108BD9-81ED-4DB2-BD59-A6C34878D82A}">
                    <a16:rowId xmlns:a16="http://schemas.microsoft.com/office/drawing/2014/main" val="3497313442"/>
                  </a:ext>
                </a:extLst>
              </a:tr>
              <a:tr h="285909">
                <a:tc>
                  <a:txBody>
                    <a:bodyPr/>
                    <a:lstStyle/>
                    <a:p>
                      <a:pPr algn="l" fontAlgn="b">
                        <a:buNone/>
                      </a:pPr>
                      <a:r>
                        <a:rPr lang="en-GB" sz="1400" u="none" strike="noStrike">
                          <a:effectLst/>
                        </a:rPr>
                        <a:t>Education, Skills and Training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15%</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23%</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4%</a:t>
                      </a:r>
                    </a:p>
                  </a:txBody>
                  <a:tcPr marL="0" marR="0" marT="0" marB="0" anchor="b">
                    <a:solidFill>
                      <a:schemeClr val="bg1"/>
                    </a:solidFill>
                  </a:tcPr>
                </a:tc>
                <a:extLst>
                  <a:ext uri="{0D108BD9-81ED-4DB2-BD59-A6C34878D82A}">
                    <a16:rowId xmlns:a16="http://schemas.microsoft.com/office/drawing/2014/main" val="3682572976"/>
                  </a:ext>
                </a:extLst>
              </a:tr>
              <a:tr h="285909">
                <a:tc>
                  <a:txBody>
                    <a:bodyPr/>
                    <a:lstStyle/>
                    <a:p>
                      <a:pPr algn="l" fontAlgn="b">
                        <a:buNone/>
                      </a:pPr>
                      <a:r>
                        <a:rPr lang="en-GB" sz="1400" u="none" strike="noStrike">
                          <a:effectLst/>
                        </a:rPr>
                        <a:t>Health Deprivation and Disability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26%</a:t>
                      </a:r>
                    </a:p>
                  </a:txBody>
                  <a:tcPr marL="0" marR="0" marT="0" marB="0" anchor="b">
                    <a:solidFill>
                      <a:schemeClr val="bg1"/>
                    </a:solidFill>
                  </a:tcPr>
                </a:tc>
                <a:tc>
                  <a:txBody>
                    <a:bodyPr/>
                    <a:lstStyle/>
                    <a:p>
                      <a:pPr algn="r" fontAlgn="b">
                        <a:buNone/>
                      </a:pPr>
                      <a:r>
                        <a:rPr lang="en-GB" sz="1400" b="0" i="0" u="none" strike="noStrike">
                          <a:effectLst/>
                          <a:latin typeface="+mn-lt"/>
                        </a:rPr>
                        <a:t>24%</a:t>
                      </a:r>
                    </a:p>
                  </a:txBody>
                  <a:tcPr marL="0" marR="0" marT="0" marB="0" anchor="b">
                    <a:solidFill>
                      <a:schemeClr val="bg1"/>
                    </a:solidFill>
                  </a:tcPr>
                </a:tc>
                <a:extLst>
                  <a:ext uri="{0D108BD9-81ED-4DB2-BD59-A6C34878D82A}">
                    <a16:rowId xmlns:a16="http://schemas.microsoft.com/office/drawing/2014/main" val="4230035584"/>
                  </a:ext>
                </a:extLst>
              </a:tr>
              <a:tr h="285909">
                <a:tc>
                  <a:txBody>
                    <a:bodyPr/>
                    <a:lstStyle/>
                    <a:p>
                      <a:pPr algn="l" fontAlgn="b">
                        <a:buNone/>
                      </a:pPr>
                      <a:r>
                        <a:rPr lang="en-GB" sz="1400" u="none" strike="noStrike">
                          <a:effectLst/>
                        </a:rPr>
                        <a:t>Crime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23%</a:t>
                      </a:r>
                    </a:p>
                  </a:txBody>
                  <a:tcPr marL="0" marR="0" marT="0" marB="0" anchor="b">
                    <a:solidFill>
                      <a:schemeClr val="bg1"/>
                    </a:solidFill>
                  </a:tcPr>
                </a:tc>
                <a:tc>
                  <a:txBody>
                    <a:bodyPr/>
                    <a:lstStyle/>
                    <a:p>
                      <a:pPr algn="r" fontAlgn="b">
                        <a:buNone/>
                      </a:pPr>
                      <a:r>
                        <a:rPr lang="en-GB" sz="1400" b="0" i="0" u="none" strike="noStrike">
                          <a:effectLst/>
                          <a:latin typeface="+mn-lt"/>
                        </a:rPr>
                        <a:t>19%</a:t>
                      </a: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extLst>
                  <a:ext uri="{0D108BD9-81ED-4DB2-BD59-A6C34878D82A}">
                    <a16:rowId xmlns:a16="http://schemas.microsoft.com/office/drawing/2014/main" val="3883199851"/>
                  </a:ext>
                </a:extLst>
              </a:tr>
              <a:tr h="285909">
                <a:tc>
                  <a:txBody>
                    <a:bodyPr/>
                    <a:lstStyle/>
                    <a:p>
                      <a:pPr algn="l" fontAlgn="b">
                        <a:buNone/>
                      </a:pPr>
                      <a:r>
                        <a:rPr lang="en-GB" sz="1400" u="none" strike="noStrike">
                          <a:effectLst/>
                        </a:rPr>
                        <a:t>Barriers to Housing Services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15%</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extLst>
                  <a:ext uri="{0D108BD9-81ED-4DB2-BD59-A6C34878D82A}">
                    <a16:rowId xmlns:a16="http://schemas.microsoft.com/office/drawing/2014/main" val="309982259"/>
                  </a:ext>
                </a:extLst>
              </a:tr>
              <a:tr h="285909">
                <a:tc>
                  <a:txBody>
                    <a:bodyPr/>
                    <a:lstStyle/>
                    <a:p>
                      <a:pPr algn="l" fontAlgn="b">
                        <a:buNone/>
                      </a:pPr>
                      <a:r>
                        <a:rPr lang="en-GB" sz="1400" u="none" strike="noStrike">
                          <a:effectLst/>
                        </a:rPr>
                        <a:t>Living Environment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26%</a:t>
                      </a:r>
                    </a:p>
                  </a:txBody>
                  <a:tcPr marL="0" marR="0" marT="0" marB="0" anchor="b">
                    <a:solidFill>
                      <a:schemeClr val="bg1"/>
                    </a:solidFill>
                  </a:tcPr>
                </a:tc>
                <a:tc>
                  <a:txBody>
                    <a:bodyPr/>
                    <a:lstStyle/>
                    <a:p>
                      <a:pPr algn="r" fontAlgn="b">
                        <a:buNone/>
                      </a:pPr>
                      <a:r>
                        <a:rPr lang="en-GB" sz="1400" b="0" i="0" u="none" strike="noStrike" dirty="0">
                          <a:effectLst/>
                          <a:latin typeface="+mn-lt"/>
                        </a:rPr>
                        <a:t>26%</a:t>
                      </a:r>
                    </a:p>
                  </a:txBody>
                  <a:tcPr marL="0" marR="0" marT="0" marB="0" anchor="b">
                    <a:solidFill>
                      <a:schemeClr val="bg1"/>
                    </a:solidFill>
                  </a:tcPr>
                </a:tc>
                <a:extLst>
                  <a:ext uri="{0D108BD9-81ED-4DB2-BD59-A6C34878D82A}">
                    <a16:rowId xmlns:a16="http://schemas.microsoft.com/office/drawing/2014/main" val="3862961425"/>
                  </a:ext>
                </a:extLst>
              </a:tr>
            </a:tbl>
          </a:graphicData>
        </a:graphic>
      </p:graphicFrame>
      <p:graphicFrame>
        <p:nvGraphicFramePr>
          <p:cNvPr id="3" name="Table 2">
            <a:extLst>
              <a:ext uri="{FF2B5EF4-FFF2-40B4-BE49-F238E27FC236}">
                <a16:creationId xmlns:a16="http://schemas.microsoft.com/office/drawing/2014/main" id="{F7D90265-7529-C252-EE49-93B0691F298B}"/>
              </a:ext>
            </a:extLst>
          </p:cNvPr>
          <p:cNvGraphicFramePr>
            <a:graphicFrameLocks noGrp="1"/>
          </p:cNvGraphicFramePr>
          <p:nvPr>
            <p:extLst>
              <p:ext uri="{D42A27DB-BD31-4B8C-83A1-F6EECF244321}">
                <p14:modId xmlns:p14="http://schemas.microsoft.com/office/powerpoint/2010/main" val="1887381058"/>
              </p:ext>
            </p:extLst>
          </p:nvPr>
        </p:nvGraphicFramePr>
        <p:xfrm>
          <a:off x="275770" y="4104369"/>
          <a:ext cx="11524347" cy="2144032"/>
        </p:xfrm>
        <a:graphic>
          <a:graphicData uri="http://schemas.openxmlformats.org/drawingml/2006/table">
            <a:tbl>
              <a:tblPr>
                <a:tableStyleId>{5940675A-B579-460E-94D1-54222C63F5DA}</a:tableStyleId>
              </a:tblPr>
              <a:tblGrid>
                <a:gridCol w="3666837">
                  <a:extLst>
                    <a:ext uri="{9D8B030D-6E8A-4147-A177-3AD203B41FA5}">
                      <a16:colId xmlns:a16="http://schemas.microsoft.com/office/drawing/2014/main" val="588211455"/>
                    </a:ext>
                  </a:extLst>
                </a:gridCol>
                <a:gridCol w="785751">
                  <a:extLst>
                    <a:ext uri="{9D8B030D-6E8A-4147-A177-3AD203B41FA5}">
                      <a16:colId xmlns:a16="http://schemas.microsoft.com/office/drawing/2014/main" val="245574477"/>
                    </a:ext>
                  </a:extLst>
                </a:gridCol>
                <a:gridCol w="785751">
                  <a:extLst>
                    <a:ext uri="{9D8B030D-6E8A-4147-A177-3AD203B41FA5}">
                      <a16:colId xmlns:a16="http://schemas.microsoft.com/office/drawing/2014/main" val="943744985"/>
                    </a:ext>
                  </a:extLst>
                </a:gridCol>
                <a:gridCol w="785751">
                  <a:extLst>
                    <a:ext uri="{9D8B030D-6E8A-4147-A177-3AD203B41FA5}">
                      <a16:colId xmlns:a16="http://schemas.microsoft.com/office/drawing/2014/main" val="803120103"/>
                    </a:ext>
                  </a:extLst>
                </a:gridCol>
                <a:gridCol w="785751">
                  <a:extLst>
                    <a:ext uri="{9D8B030D-6E8A-4147-A177-3AD203B41FA5}">
                      <a16:colId xmlns:a16="http://schemas.microsoft.com/office/drawing/2014/main" val="2946250017"/>
                    </a:ext>
                  </a:extLst>
                </a:gridCol>
                <a:gridCol w="785751">
                  <a:extLst>
                    <a:ext uri="{9D8B030D-6E8A-4147-A177-3AD203B41FA5}">
                      <a16:colId xmlns:a16="http://schemas.microsoft.com/office/drawing/2014/main" val="3207927449"/>
                    </a:ext>
                  </a:extLst>
                </a:gridCol>
                <a:gridCol w="785751">
                  <a:extLst>
                    <a:ext uri="{9D8B030D-6E8A-4147-A177-3AD203B41FA5}">
                      <a16:colId xmlns:a16="http://schemas.microsoft.com/office/drawing/2014/main" val="389836202"/>
                    </a:ext>
                  </a:extLst>
                </a:gridCol>
                <a:gridCol w="785751">
                  <a:extLst>
                    <a:ext uri="{9D8B030D-6E8A-4147-A177-3AD203B41FA5}">
                      <a16:colId xmlns:a16="http://schemas.microsoft.com/office/drawing/2014/main" val="655112815"/>
                    </a:ext>
                  </a:extLst>
                </a:gridCol>
                <a:gridCol w="785751">
                  <a:extLst>
                    <a:ext uri="{9D8B030D-6E8A-4147-A177-3AD203B41FA5}">
                      <a16:colId xmlns:a16="http://schemas.microsoft.com/office/drawing/2014/main" val="288891190"/>
                    </a:ext>
                  </a:extLst>
                </a:gridCol>
                <a:gridCol w="785751">
                  <a:extLst>
                    <a:ext uri="{9D8B030D-6E8A-4147-A177-3AD203B41FA5}">
                      <a16:colId xmlns:a16="http://schemas.microsoft.com/office/drawing/2014/main" val="289041949"/>
                    </a:ext>
                  </a:extLst>
                </a:gridCol>
                <a:gridCol w="785751">
                  <a:extLst>
                    <a:ext uri="{9D8B030D-6E8A-4147-A177-3AD203B41FA5}">
                      <a16:colId xmlns:a16="http://schemas.microsoft.com/office/drawing/2014/main" val="3103081543"/>
                    </a:ext>
                  </a:extLst>
                </a:gridCol>
              </a:tblGrid>
              <a:tr h="268004">
                <a:tc>
                  <a:txBody>
                    <a:bodyPr/>
                    <a:lstStyle/>
                    <a:p>
                      <a:pPr algn="l" fontAlgn="b">
                        <a:buNone/>
                      </a:pPr>
                      <a:r>
                        <a:rPr lang="en-GB" sz="1400" b="1" u="none" strike="noStrike">
                          <a:effectLst/>
                        </a:rPr>
                        <a:t>Domain</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2</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3</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4</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5</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6</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7</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8</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9</a:t>
                      </a:r>
                      <a:endParaRPr lang="en-GB" sz="1400" b="1"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1" u="none" strike="noStrike">
                          <a:effectLst/>
                        </a:rPr>
                        <a:t>10</a:t>
                      </a:r>
                      <a:endParaRPr lang="en-GB" sz="1400" b="1" i="0" u="none" strike="noStrike">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3546153517"/>
                  </a:ext>
                </a:extLst>
              </a:tr>
              <a:tr h="268004">
                <a:tc>
                  <a:txBody>
                    <a:bodyPr/>
                    <a:lstStyle/>
                    <a:p>
                      <a:pPr algn="l" fontAlgn="b">
                        <a:buNone/>
                      </a:pPr>
                      <a:r>
                        <a:rPr lang="en-GB" sz="1400" u="none" strike="noStrike">
                          <a:effectLst/>
                        </a:rPr>
                        <a:t>Income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dirty="0">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8</a:t>
                      </a:r>
                    </a:p>
                  </a:txBody>
                  <a:tcPr marL="0" marR="0" marT="0" marB="0" anchor="b">
                    <a:solidFill>
                      <a:schemeClr val="bg1"/>
                    </a:solidFill>
                  </a:tcPr>
                </a:tc>
                <a:tc>
                  <a:txBody>
                    <a:bodyPr/>
                    <a:lstStyle/>
                    <a:p>
                      <a:pPr algn="r" fontAlgn="b">
                        <a:buNone/>
                      </a:pPr>
                      <a:r>
                        <a:rPr lang="en-GB" sz="1400" b="0" i="0" u="none" strike="noStrike">
                          <a:effectLst/>
                          <a:latin typeface="+mn-lt"/>
                        </a:rPr>
                        <a:t>16</a:t>
                      </a:r>
                    </a:p>
                  </a:txBody>
                  <a:tcPr marL="0" marR="0" marT="0" marB="0" anchor="b">
                    <a:solidFill>
                      <a:schemeClr val="bg1"/>
                    </a:solidFill>
                  </a:tcPr>
                </a:tc>
                <a:tc>
                  <a:txBody>
                    <a:bodyPr/>
                    <a:lstStyle/>
                    <a:p>
                      <a:pPr algn="r" fontAlgn="b">
                        <a:buNone/>
                      </a:pPr>
                      <a:r>
                        <a:rPr lang="en-GB" sz="1400" b="0" i="0" u="none" strike="noStrike">
                          <a:effectLst/>
                          <a:latin typeface="+mn-lt"/>
                        </a:rPr>
                        <a:t>19</a:t>
                      </a:r>
                    </a:p>
                  </a:txBody>
                  <a:tcPr marL="0" marR="0" marT="0" marB="0" anchor="b">
                    <a:solidFill>
                      <a:schemeClr val="bg1"/>
                    </a:solidFill>
                  </a:tcPr>
                </a:tc>
                <a:tc>
                  <a:txBody>
                    <a:bodyPr/>
                    <a:lstStyle/>
                    <a:p>
                      <a:pPr algn="r" fontAlgn="b">
                        <a:buNone/>
                      </a:pPr>
                      <a:r>
                        <a:rPr lang="en-GB" sz="1400" b="0" i="0" u="none" strike="noStrike">
                          <a:effectLst/>
                          <a:latin typeface="+mn-lt"/>
                        </a:rPr>
                        <a:t>22</a:t>
                      </a:r>
                    </a:p>
                  </a:txBody>
                  <a:tcPr marL="0" marR="0" marT="0" marB="0" anchor="b">
                    <a:solidFill>
                      <a:schemeClr val="bg1"/>
                    </a:solidFill>
                  </a:tcPr>
                </a:tc>
                <a:tc>
                  <a:txBody>
                    <a:bodyPr/>
                    <a:lstStyle/>
                    <a:p>
                      <a:pPr algn="r" fontAlgn="b">
                        <a:buNone/>
                      </a:pPr>
                      <a:r>
                        <a:rPr lang="en-GB" sz="1400" b="0" i="0" u="none" strike="noStrike">
                          <a:effectLst/>
                          <a:latin typeface="+mn-lt"/>
                        </a:rPr>
                        <a:t>20</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extLst>
                  <a:ext uri="{0D108BD9-81ED-4DB2-BD59-A6C34878D82A}">
                    <a16:rowId xmlns:a16="http://schemas.microsoft.com/office/drawing/2014/main" val="3123605271"/>
                  </a:ext>
                </a:extLst>
              </a:tr>
              <a:tr h="268004">
                <a:tc>
                  <a:txBody>
                    <a:bodyPr/>
                    <a:lstStyle/>
                    <a:p>
                      <a:pPr algn="l" fontAlgn="b">
                        <a:buNone/>
                      </a:pPr>
                      <a:r>
                        <a:rPr lang="en-GB" sz="1400" u="none" strike="noStrike">
                          <a:effectLst/>
                        </a:rPr>
                        <a:t>Employment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21</a:t>
                      </a:r>
                    </a:p>
                  </a:txBody>
                  <a:tcPr marL="0" marR="0" marT="0" marB="0" anchor="b">
                    <a:solidFill>
                      <a:schemeClr val="bg1"/>
                    </a:solidFill>
                  </a:tcPr>
                </a:tc>
                <a:tc>
                  <a:txBody>
                    <a:bodyPr/>
                    <a:lstStyle/>
                    <a:p>
                      <a:pPr algn="r" fontAlgn="b">
                        <a:buNone/>
                      </a:pPr>
                      <a:r>
                        <a:rPr lang="en-GB" sz="1400" b="0" i="0" u="none" strike="noStrike">
                          <a:effectLst/>
                          <a:latin typeface="+mn-lt"/>
                        </a:rPr>
                        <a:t>16</a:t>
                      </a:r>
                    </a:p>
                  </a:txBody>
                  <a:tcPr marL="0" marR="0" marT="0" marB="0" anchor="b">
                    <a:solidFill>
                      <a:schemeClr val="bg1"/>
                    </a:solidFill>
                  </a:tcPr>
                </a:tc>
                <a:tc>
                  <a:txBody>
                    <a:bodyPr/>
                    <a:lstStyle/>
                    <a:p>
                      <a:pPr algn="r" fontAlgn="b">
                        <a:buNone/>
                      </a:pPr>
                      <a:r>
                        <a:rPr lang="en-GB" sz="1400" b="0" i="0" u="none" strike="noStrike">
                          <a:effectLst/>
                          <a:latin typeface="+mn-lt"/>
                        </a:rPr>
                        <a:t>25</a:t>
                      </a:r>
                    </a:p>
                  </a:txBody>
                  <a:tcPr marL="0" marR="0" marT="0" marB="0" anchor="b">
                    <a:solidFill>
                      <a:schemeClr val="bg1"/>
                    </a:solidFill>
                  </a:tcPr>
                </a:tc>
                <a:tc>
                  <a:txBody>
                    <a:bodyPr/>
                    <a:lstStyle/>
                    <a:p>
                      <a:pPr algn="r" fontAlgn="b">
                        <a:buNone/>
                      </a:pPr>
                      <a:r>
                        <a:rPr lang="en-GB" sz="1400" b="0" i="0" u="none" strike="noStrike">
                          <a:effectLst/>
                          <a:latin typeface="+mn-lt"/>
                        </a:rPr>
                        <a:t>15</a:t>
                      </a:r>
                    </a:p>
                  </a:txBody>
                  <a:tcPr marL="0" marR="0" marT="0" marB="0" anchor="b">
                    <a:solidFill>
                      <a:schemeClr val="bg1"/>
                    </a:solidFill>
                  </a:tcPr>
                </a:tc>
                <a:extLst>
                  <a:ext uri="{0D108BD9-81ED-4DB2-BD59-A6C34878D82A}">
                    <a16:rowId xmlns:a16="http://schemas.microsoft.com/office/drawing/2014/main" val="675735247"/>
                  </a:ext>
                </a:extLst>
              </a:tr>
              <a:tr h="268004">
                <a:tc>
                  <a:txBody>
                    <a:bodyPr/>
                    <a:lstStyle/>
                    <a:p>
                      <a:pPr algn="l" fontAlgn="b">
                        <a:buNone/>
                      </a:pPr>
                      <a:r>
                        <a:rPr lang="en-GB" sz="1400" u="none" strike="noStrike">
                          <a:effectLst/>
                        </a:rPr>
                        <a:t>Education, Skills and Training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6</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17</a:t>
                      </a:r>
                    </a:p>
                  </a:txBody>
                  <a:tcPr marL="0" marR="0" marT="0" marB="0" anchor="b">
                    <a:solidFill>
                      <a:schemeClr val="bg1"/>
                    </a:solidFill>
                  </a:tcPr>
                </a:tc>
                <a:tc>
                  <a:txBody>
                    <a:bodyPr/>
                    <a:lstStyle/>
                    <a:p>
                      <a:pPr algn="r" fontAlgn="b">
                        <a:buNone/>
                      </a:pPr>
                      <a:r>
                        <a:rPr lang="en-GB" sz="1400" b="0" i="0" u="none" strike="noStrike">
                          <a:effectLst/>
                          <a:latin typeface="+mn-lt"/>
                        </a:rPr>
                        <a:t>15</a:t>
                      </a:r>
                    </a:p>
                  </a:txBody>
                  <a:tcPr marL="0" marR="0" marT="0" marB="0" anchor="b">
                    <a:solidFill>
                      <a:schemeClr val="bg1"/>
                    </a:solidFill>
                  </a:tcPr>
                </a:tc>
                <a:tc>
                  <a:txBody>
                    <a:bodyPr/>
                    <a:lstStyle/>
                    <a:p>
                      <a:pPr algn="r" fontAlgn="b">
                        <a:buNone/>
                      </a:pPr>
                      <a:r>
                        <a:rPr lang="en-GB" sz="1400" b="0" i="0" u="none" strike="noStrike">
                          <a:effectLst/>
                          <a:latin typeface="+mn-lt"/>
                        </a:rPr>
                        <a:t>25</a:t>
                      </a: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tc>
                  <a:txBody>
                    <a:bodyPr/>
                    <a:lstStyle/>
                    <a:p>
                      <a:pPr algn="r" fontAlgn="b">
                        <a:buNone/>
                      </a:pPr>
                      <a:r>
                        <a:rPr lang="en-GB" sz="1400" b="0" i="0" u="none" strike="noStrike">
                          <a:effectLst/>
                          <a:latin typeface="+mn-lt"/>
                        </a:rPr>
                        <a:t>4</a:t>
                      </a:r>
                    </a:p>
                  </a:txBody>
                  <a:tcPr marL="0" marR="0" marT="0" marB="0" anchor="b">
                    <a:solidFill>
                      <a:schemeClr val="bg1"/>
                    </a:solidFill>
                  </a:tcPr>
                </a:tc>
                <a:extLst>
                  <a:ext uri="{0D108BD9-81ED-4DB2-BD59-A6C34878D82A}">
                    <a16:rowId xmlns:a16="http://schemas.microsoft.com/office/drawing/2014/main" val="1041712530"/>
                  </a:ext>
                </a:extLst>
              </a:tr>
              <a:tr h="268004">
                <a:tc>
                  <a:txBody>
                    <a:bodyPr/>
                    <a:lstStyle/>
                    <a:p>
                      <a:pPr algn="l" fontAlgn="b">
                        <a:buNone/>
                      </a:pPr>
                      <a:r>
                        <a:rPr lang="en-GB" sz="1400" u="none" strike="noStrike">
                          <a:effectLst/>
                        </a:rPr>
                        <a:t>Health Deprivation and Disability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3</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16</a:t>
                      </a:r>
                    </a:p>
                  </a:txBody>
                  <a:tcPr marL="0" marR="0" marT="0" marB="0" anchor="b">
                    <a:solidFill>
                      <a:schemeClr val="bg1"/>
                    </a:solidFill>
                  </a:tcPr>
                </a:tc>
                <a:tc>
                  <a:txBody>
                    <a:bodyPr/>
                    <a:lstStyle/>
                    <a:p>
                      <a:pPr algn="r" fontAlgn="b">
                        <a:buNone/>
                      </a:pPr>
                      <a:r>
                        <a:rPr lang="en-GB" sz="1400" b="0" i="0" u="none" strike="noStrike">
                          <a:effectLst/>
                          <a:latin typeface="+mn-lt"/>
                        </a:rPr>
                        <a:t>29</a:t>
                      </a:r>
                    </a:p>
                  </a:txBody>
                  <a:tcPr marL="0" marR="0" marT="0" marB="0" anchor="b">
                    <a:solidFill>
                      <a:schemeClr val="bg1"/>
                    </a:solidFill>
                  </a:tcPr>
                </a:tc>
                <a:tc>
                  <a:txBody>
                    <a:bodyPr/>
                    <a:lstStyle/>
                    <a:p>
                      <a:pPr algn="r" fontAlgn="b">
                        <a:buNone/>
                      </a:pPr>
                      <a:r>
                        <a:rPr lang="en-GB" sz="1400" b="0" i="0" u="none" strike="noStrike">
                          <a:effectLst/>
                          <a:latin typeface="+mn-lt"/>
                        </a:rPr>
                        <a:t>27</a:t>
                      </a:r>
                    </a:p>
                  </a:txBody>
                  <a:tcPr marL="0" marR="0" marT="0" marB="0" anchor="b">
                    <a:solidFill>
                      <a:schemeClr val="bg1"/>
                    </a:solidFill>
                  </a:tcPr>
                </a:tc>
                <a:extLst>
                  <a:ext uri="{0D108BD9-81ED-4DB2-BD59-A6C34878D82A}">
                    <a16:rowId xmlns:a16="http://schemas.microsoft.com/office/drawing/2014/main" val="2603898603"/>
                  </a:ext>
                </a:extLst>
              </a:tr>
              <a:tr h="268004">
                <a:tc>
                  <a:txBody>
                    <a:bodyPr/>
                    <a:lstStyle/>
                    <a:p>
                      <a:pPr algn="l" fontAlgn="b">
                        <a:buNone/>
                      </a:pPr>
                      <a:r>
                        <a:rPr lang="en-GB" sz="1400" u="none" strike="noStrike">
                          <a:effectLst/>
                        </a:rPr>
                        <a:t>Crime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0</a:t>
                      </a:r>
                    </a:p>
                  </a:txBody>
                  <a:tcPr marL="0" marR="0" marT="0" marB="0" anchor="b">
                    <a:solidFill>
                      <a:schemeClr val="bg1"/>
                    </a:solidFill>
                  </a:tcPr>
                </a:tc>
                <a:tc>
                  <a:txBody>
                    <a:bodyPr/>
                    <a:lstStyle/>
                    <a:p>
                      <a:pPr algn="r" fontAlgn="b">
                        <a:buNone/>
                      </a:pPr>
                      <a:r>
                        <a:rPr lang="en-GB" sz="1400" b="0" i="0" u="none" strike="noStrike">
                          <a:effectLst/>
                          <a:latin typeface="+mn-lt"/>
                        </a:rPr>
                        <a:t>2</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25</a:t>
                      </a:r>
                    </a:p>
                  </a:txBody>
                  <a:tcPr marL="0" marR="0" marT="0" marB="0" anchor="b">
                    <a:solidFill>
                      <a:schemeClr val="bg1"/>
                    </a:solidFill>
                  </a:tcPr>
                </a:tc>
                <a:tc>
                  <a:txBody>
                    <a:bodyPr/>
                    <a:lstStyle/>
                    <a:p>
                      <a:pPr algn="r" fontAlgn="b">
                        <a:buNone/>
                      </a:pPr>
                      <a:r>
                        <a:rPr lang="en-GB" sz="1400" b="0" i="0" u="none" strike="noStrike">
                          <a:effectLst/>
                          <a:latin typeface="+mn-lt"/>
                        </a:rPr>
                        <a:t>21</a:t>
                      </a:r>
                    </a:p>
                  </a:txBody>
                  <a:tcPr marL="0" marR="0" marT="0" marB="0" anchor="b">
                    <a:solidFill>
                      <a:schemeClr val="bg1"/>
                    </a:solidFill>
                  </a:tcPr>
                </a:tc>
                <a:tc>
                  <a:txBody>
                    <a:bodyPr/>
                    <a:lstStyle/>
                    <a:p>
                      <a:pPr algn="r" fontAlgn="b">
                        <a:buNone/>
                      </a:pPr>
                      <a:r>
                        <a:rPr lang="en-GB" sz="1400" b="0" i="0" u="none" strike="noStrike">
                          <a:effectLst/>
                          <a:latin typeface="+mn-lt"/>
                        </a:rPr>
                        <a:t>13</a:t>
                      </a:r>
                    </a:p>
                  </a:txBody>
                  <a:tcPr marL="0" marR="0" marT="0" marB="0" anchor="b">
                    <a:solidFill>
                      <a:schemeClr val="bg1"/>
                    </a:solidFill>
                  </a:tcPr>
                </a:tc>
                <a:extLst>
                  <a:ext uri="{0D108BD9-81ED-4DB2-BD59-A6C34878D82A}">
                    <a16:rowId xmlns:a16="http://schemas.microsoft.com/office/drawing/2014/main" val="1737875558"/>
                  </a:ext>
                </a:extLst>
              </a:tr>
              <a:tr h="268004">
                <a:tc>
                  <a:txBody>
                    <a:bodyPr/>
                    <a:lstStyle/>
                    <a:p>
                      <a:pPr algn="l" fontAlgn="b">
                        <a:buNone/>
                      </a:pPr>
                      <a:r>
                        <a:rPr lang="en-GB" sz="1400" u="none" strike="noStrike">
                          <a:effectLst/>
                        </a:rPr>
                        <a:t>Barriers to Housing Services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17</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14</a:t>
                      </a:r>
                    </a:p>
                  </a:txBody>
                  <a:tcPr marL="0" marR="0" marT="0" marB="0" anchor="b">
                    <a:solidFill>
                      <a:schemeClr val="bg1"/>
                    </a:solidFill>
                  </a:tcPr>
                </a:tc>
                <a:tc>
                  <a:txBody>
                    <a:bodyPr/>
                    <a:lstStyle/>
                    <a:p>
                      <a:pPr algn="r" fontAlgn="b">
                        <a:buNone/>
                      </a:pPr>
                      <a:r>
                        <a:rPr lang="en-GB" sz="1400" b="0" i="0" u="none" strike="noStrike">
                          <a:effectLst/>
                          <a:latin typeface="+mn-lt"/>
                        </a:rPr>
                        <a:t>12</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tc>
                  <a:txBody>
                    <a:bodyPr/>
                    <a:lstStyle/>
                    <a:p>
                      <a:pPr algn="r" fontAlgn="b">
                        <a:buNone/>
                      </a:pPr>
                      <a:r>
                        <a:rPr lang="en-GB" sz="1400" b="0" i="0" u="none" strike="noStrike">
                          <a:effectLst/>
                          <a:latin typeface="+mn-lt"/>
                        </a:rPr>
                        <a:t>10</a:t>
                      </a:r>
                    </a:p>
                  </a:txBody>
                  <a:tcPr marL="0" marR="0" marT="0" marB="0" anchor="b">
                    <a:solidFill>
                      <a:schemeClr val="bg1"/>
                    </a:solidFill>
                  </a:tcPr>
                </a:tc>
                <a:tc>
                  <a:txBody>
                    <a:bodyPr/>
                    <a:lstStyle/>
                    <a:p>
                      <a:pPr algn="r" fontAlgn="b">
                        <a:buNone/>
                      </a:pPr>
                      <a:r>
                        <a:rPr lang="en-GB" sz="1400" b="0" i="0" u="none" strike="noStrike">
                          <a:effectLst/>
                          <a:latin typeface="+mn-lt"/>
                        </a:rPr>
                        <a:t>9</a:t>
                      </a:r>
                    </a:p>
                  </a:txBody>
                  <a:tcPr marL="0" marR="0" marT="0" marB="0" anchor="b">
                    <a:solidFill>
                      <a:schemeClr val="bg1"/>
                    </a:solidFill>
                  </a:tcPr>
                </a:tc>
                <a:extLst>
                  <a:ext uri="{0D108BD9-81ED-4DB2-BD59-A6C34878D82A}">
                    <a16:rowId xmlns:a16="http://schemas.microsoft.com/office/drawing/2014/main" val="4269388172"/>
                  </a:ext>
                </a:extLst>
              </a:tr>
              <a:tr h="268004">
                <a:tc>
                  <a:txBody>
                    <a:bodyPr/>
                    <a:lstStyle/>
                    <a:p>
                      <a:pPr algn="l" fontAlgn="b">
                        <a:buNone/>
                      </a:pPr>
                      <a:r>
                        <a:rPr lang="en-GB" sz="1400" u="none" strike="noStrike">
                          <a:effectLst/>
                        </a:rPr>
                        <a:t>Living Environment  </a:t>
                      </a:r>
                      <a:endParaRPr lang="en-GB" sz="1400" b="0" i="0" u="none" strike="noStrike">
                        <a:effectLst/>
                        <a:latin typeface="Arial" panose="020B0604020202020204" pitchFamily="34" charset="0"/>
                      </a:endParaRP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1</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5</a:t>
                      </a:r>
                    </a:p>
                  </a:txBody>
                  <a:tcPr marL="0" marR="0" marT="0" marB="0" anchor="b">
                    <a:solidFill>
                      <a:schemeClr val="bg1"/>
                    </a:solidFill>
                  </a:tcPr>
                </a:tc>
                <a:tc>
                  <a:txBody>
                    <a:bodyPr/>
                    <a:lstStyle/>
                    <a:p>
                      <a:pPr algn="r" fontAlgn="b">
                        <a:buNone/>
                      </a:pPr>
                      <a:r>
                        <a:rPr lang="en-GB" sz="1400" b="0" i="0" u="none" strike="noStrike">
                          <a:effectLst/>
                          <a:latin typeface="+mn-lt"/>
                        </a:rPr>
                        <a:t>7</a:t>
                      </a:r>
                    </a:p>
                  </a:txBody>
                  <a:tcPr marL="0" marR="0" marT="0" marB="0" anchor="b">
                    <a:solidFill>
                      <a:schemeClr val="bg1"/>
                    </a:solidFill>
                  </a:tcPr>
                </a:tc>
                <a:tc>
                  <a:txBody>
                    <a:bodyPr/>
                    <a:lstStyle/>
                    <a:p>
                      <a:pPr algn="r" fontAlgn="b">
                        <a:buNone/>
                      </a:pPr>
                      <a:r>
                        <a:rPr lang="en-GB" sz="1400" b="0" i="0" u="none" strike="noStrike">
                          <a:effectLst/>
                          <a:latin typeface="+mn-lt"/>
                        </a:rPr>
                        <a:t>11</a:t>
                      </a:r>
                    </a:p>
                  </a:txBody>
                  <a:tcPr marL="0" marR="0" marT="0" marB="0" anchor="b">
                    <a:solidFill>
                      <a:schemeClr val="bg1"/>
                    </a:solidFill>
                  </a:tcPr>
                </a:tc>
                <a:tc>
                  <a:txBody>
                    <a:bodyPr/>
                    <a:lstStyle/>
                    <a:p>
                      <a:pPr algn="r" fontAlgn="b">
                        <a:buNone/>
                      </a:pPr>
                      <a:r>
                        <a:rPr lang="en-GB" sz="1400" b="0" i="0" u="none" strike="noStrike">
                          <a:effectLst/>
                          <a:latin typeface="+mn-lt"/>
                        </a:rPr>
                        <a:t>16</a:t>
                      </a:r>
                    </a:p>
                  </a:txBody>
                  <a:tcPr marL="0" marR="0" marT="0" marB="0" anchor="b">
                    <a:solidFill>
                      <a:schemeClr val="bg1"/>
                    </a:solidFill>
                  </a:tcPr>
                </a:tc>
                <a:tc>
                  <a:txBody>
                    <a:bodyPr/>
                    <a:lstStyle/>
                    <a:p>
                      <a:pPr algn="r" fontAlgn="b">
                        <a:buNone/>
                      </a:pPr>
                      <a:r>
                        <a:rPr lang="en-GB" sz="1400" b="0" i="0" u="none" strike="noStrike">
                          <a:effectLst/>
                          <a:latin typeface="+mn-lt"/>
                        </a:rPr>
                        <a:t>29</a:t>
                      </a:r>
                    </a:p>
                  </a:txBody>
                  <a:tcPr marL="0" marR="0" marT="0" marB="0" anchor="b">
                    <a:solidFill>
                      <a:schemeClr val="bg1"/>
                    </a:solidFill>
                  </a:tcPr>
                </a:tc>
                <a:tc>
                  <a:txBody>
                    <a:bodyPr/>
                    <a:lstStyle/>
                    <a:p>
                      <a:pPr algn="r" fontAlgn="b">
                        <a:buNone/>
                      </a:pPr>
                      <a:r>
                        <a:rPr lang="en-GB" sz="1400" b="0" i="0" u="none" strike="noStrike" dirty="0">
                          <a:effectLst/>
                          <a:latin typeface="+mn-lt"/>
                        </a:rPr>
                        <a:t>29</a:t>
                      </a:r>
                    </a:p>
                  </a:txBody>
                  <a:tcPr marL="0" marR="0" marT="0" marB="0" anchor="b">
                    <a:solidFill>
                      <a:schemeClr val="bg1"/>
                    </a:solidFill>
                  </a:tcPr>
                </a:tc>
                <a:extLst>
                  <a:ext uri="{0D108BD9-81ED-4DB2-BD59-A6C34878D82A}">
                    <a16:rowId xmlns:a16="http://schemas.microsoft.com/office/drawing/2014/main" val="402030229"/>
                  </a:ext>
                </a:extLst>
              </a:tr>
            </a:tbl>
          </a:graphicData>
        </a:graphic>
      </p:graphicFrame>
      <p:sp>
        <p:nvSpPr>
          <p:cNvPr id="5" name="TextBox 4">
            <a:extLst>
              <a:ext uri="{FF2B5EF4-FFF2-40B4-BE49-F238E27FC236}">
                <a16:creationId xmlns:a16="http://schemas.microsoft.com/office/drawing/2014/main" id="{C1C8BC35-8A16-AE5A-0146-371C4AFF3F46}"/>
              </a:ext>
            </a:extLst>
          </p:cNvPr>
          <p:cNvSpPr txBox="1"/>
          <p:nvPr/>
        </p:nvSpPr>
        <p:spPr>
          <a:xfrm>
            <a:off x="275769" y="984569"/>
            <a:ext cx="8732520" cy="307777"/>
          </a:xfrm>
          <a:prstGeom prst="rect">
            <a:avLst/>
          </a:prstGeom>
          <a:noFill/>
        </p:spPr>
        <p:txBody>
          <a:bodyPr wrap="square">
            <a:spAutoFit/>
          </a:bodyPr>
          <a:lstStyle/>
          <a:p>
            <a:r>
              <a:rPr lang="en-GB" sz="1400" i="1" dirty="0"/>
              <a:t>Table 7: Proportion of LSOAs which fall into each decile by domain, IMD 2025</a:t>
            </a:r>
          </a:p>
        </p:txBody>
      </p:sp>
      <p:sp>
        <p:nvSpPr>
          <p:cNvPr id="6" name="TextBox 5">
            <a:extLst>
              <a:ext uri="{FF2B5EF4-FFF2-40B4-BE49-F238E27FC236}">
                <a16:creationId xmlns:a16="http://schemas.microsoft.com/office/drawing/2014/main" id="{03830218-6943-8910-F4E6-B4D0ED838626}"/>
              </a:ext>
            </a:extLst>
          </p:cNvPr>
          <p:cNvSpPr txBox="1"/>
          <p:nvPr/>
        </p:nvSpPr>
        <p:spPr>
          <a:xfrm>
            <a:off x="275769" y="3790371"/>
            <a:ext cx="8732520" cy="307777"/>
          </a:xfrm>
          <a:prstGeom prst="rect">
            <a:avLst/>
          </a:prstGeom>
          <a:noFill/>
        </p:spPr>
        <p:txBody>
          <a:bodyPr wrap="square">
            <a:spAutoFit/>
          </a:bodyPr>
          <a:lstStyle/>
          <a:p>
            <a:r>
              <a:rPr lang="en-GB" sz="1400" i="1" dirty="0"/>
              <a:t>Table 8: Count of LSOAs which fall into each decile by domain, IMD 2025</a:t>
            </a:r>
          </a:p>
        </p:txBody>
      </p:sp>
    </p:spTree>
    <p:extLst>
      <p:ext uri="{BB962C8B-B14F-4D97-AF65-F5344CB8AC3E}">
        <p14:creationId xmlns:p14="http://schemas.microsoft.com/office/powerpoint/2010/main" val="157972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428CF-5E76-15CF-C0DF-519EE05C84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37AB76A-17C7-310F-E83B-2C3DEA0FEB85}"/>
              </a:ext>
            </a:extLst>
          </p:cNvPr>
          <p:cNvSpPr txBox="1"/>
          <p:nvPr/>
        </p:nvSpPr>
        <p:spPr bwMode="auto">
          <a:xfrm>
            <a:off x="9644742" y="2928257"/>
            <a:ext cx="2688772" cy="85248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kern="1200" dirty="0">
                <a:solidFill>
                  <a:schemeClr val="accent2"/>
                </a:solidFill>
                <a:latin typeface="+mj-lt"/>
                <a:ea typeface="+mj-ea"/>
                <a:cs typeface="+mj-cs"/>
              </a:rPr>
              <a:t>Appendix B</a:t>
            </a:r>
          </a:p>
        </p:txBody>
      </p:sp>
      <p:graphicFrame>
        <p:nvGraphicFramePr>
          <p:cNvPr id="2" name="Table 1">
            <a:extLst>
              <a:ext uri="{FF2B5EF4-FFF2-40B4-BE49-F238E27FC236}">
                <a16:creationId xmlns:a16="http://schemas.microsoft.com/office/drawing/2014/main" id="{83848E43-1F3A-FC9A-7448-B0724D81DF72}"/>
              </a:ext>
            </a:extLst>
          </p:cNvPr>
          <p:cNvGraphicFramePr>
            <a:graphicFrameLocks noGrp="1"/>
          </p:cNvGraphicFramePr>
          <p:nvPr>
            <p:extLst>
              <p:ext uri="{D42A27DB-BD31-4B8C-83A1-F6EECF244321}">
                <p14:modId xmlns:p14="http://schemas.microsoft.com/office/powerpoint/2010/main" val="866094696"/>
              </p:ext>
            </p:extLst>
          </p:nvPr>
        </p:nvGraphicFramePr>
        <p:xfrm>
          <a:off x="97970" y="223155"/>
          <a:ext cx="9452725" cy="6085118"/>
        </p:xfrm>
        <a:graphic>
          <a:graphicData uri="http://schemas.openxmlformats.org/drawingml/2006/table">
            <a:tbl>
              <a:tblPr/>
              <a:tblGrid>
                <a:gridCol w="1573213">
                  <a:extLst>
                    <a:ext uri="{9D8B030D-6E8A-4147-A177-3AD203B41FA5}">
                      <a16:colId xmlns:a16="http://schemas.microsoft.com/office/drawing/2014/main" val="2477934366"/>
                    </a:ext>
                  </a:extLst>
                </a:gridCol>
                <a:gridCol w="3863975">
                  <a:extLst>
                    <a:ext uri="{9D8B030D-6E8A-4147-A177-3AD203B41FA5}">
                      <a16:colId xmlns:a16="http://schemas.microsoft.com/office/drawing/2014/main" val="3483406318"/>
                    </a:ext>
                  </a:extLst>
                </a:gridCol>
                <a:gridCol w="2615756">
                  <a:extLst>
                    <a:ext uri="{9D8B030D-6E8A-4147-A177-3AD203B41FA5}">
                      <a16:colId xmlns:a16="http://schemas.microsoft.com/office/drawing/2014/main" val="59912633"/>
                    </a:ext>
                  </a:extLst>
                </a:gridCol>
                <a:gridCol w="1399781">
                  <a:extLst>
                    <a:ext uri="{9D8B030D-6E8A-4147-A177-3AD203B41FA5}">
                      <a16:colId xmlns:a16="http://schemas.microsoft.com/office/drawing/2014/main" val="1196891608"/>
                    </a:ext>
                  </a:extLst>
                </a:gridCol>
              </a:tblGrid>
              <a:tr h="234043">
                <a:tc>
                  <a:txBody>
                    <a:bodyPr/>
                    <a:lstStyle/>
                    <a:p>
                      <a:pPr algn="l" fontAlgn="b">
                        <a:buNone/>
                      </a:pPr>
                      <a:r>
                        <a:rPr lang="en-GB" sz="1400" b="1" i="0" u="none" strike="noStrike">
                          <a:solidFill>
                            <a:srgbClr val="000000"/>
                          </a:solidFill>
                          <a:effectLst/>
                          <a:latin typeface="Arial" panose="020B0604020202020204" pitchFamily="34" charset="0"/>
                        </a:rPr>
                        <a:t>LSOA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dirty="0">
                          <a:solidFill>
                            <a:srgbClr val="000000"/>
                          </a:solidFill>
                          <a:effectLst/>
                          <a:latin typeface="Arial" panose="020B0604020202020204" pitchFamily="34" charset="0"/>
                        </a:rPr>
                        <a:t>LSOA Local Name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Ward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IMD 2025 Decile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2749577"/>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019C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Rowley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Priory Park &amp; Little Paxton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7523541"/>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020E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Milton Avenue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Priory Park &amp; Little Paxton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9008955"/>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012C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Wertheim Way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The Stukeleys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522354"/>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020D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Burwell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Eatons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1229983"/>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009C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Owl Way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Huntingdon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1422075"/>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013B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Audrey Lane and Needingworth Road T Junction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Ives South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191314"/>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016C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The Hemingfords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Hemingford Grey &amp; Houghton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1755838"/>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018D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Little Paxton Lane to Rudd Lakes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Priory Park &amp; Little Paxton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6489273"/>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004C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Sawtry Colts Football Club and Greenfields Fishing Lake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Sawtry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6799924"/>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021G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Caernavon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Eynesbury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0471350"/>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020B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Honeydon Avenue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Eatons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6247430"/>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011A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The Mallards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Ives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0719998"/>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011B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Burleigh Hill Community Centre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Ives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3900279"/>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020A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Sudbury Meadow</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Eatons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1506369"/>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014D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Sweetings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Godmanchester &amp; Hemingford Abbots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3302083"/>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007A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Needingworth High Street and Holywell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Holywell-cum-Needingworth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4227494"/>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006C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Somersham High Street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Somersham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6545345"/>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016B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err="1">
                          <a:solidFill>
                            <a:srgbClr val="000000"/>
                          </a:solidFill>
                          <a:effectLst/>
                          <a:latin typeface="Arial" panose="020B0604020202020204" pitchFamily="34" charset="0"/>
                        </a:rPr>
                        <a:t>Fenstanton</a:t>
                      </a:r>
                      <a:r>
                        <a:rPr lang="en-GB" sz="1200" b="0" i="0" u="none" strike="noStrike" dirty="0">
                          <a:solidFill>
                            <a:srgbClr val="000000"/>
                          </a:solidFill>
                          <a:effectLst/>
                          <a:latin typeface="Arial" panose="020B0604020202020204" pitchFamily="34" charset="0"/>
                        </a:rPr>
                        <a:t> and Hilton Primary School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Fenstanton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6265517"/>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010F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Brampton Hut Interchange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Brampton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8371690"/>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001E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London Road to Broadway T Junction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Yaxley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4631997"/>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022A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err="1">
                          <a:solidFill>
                            <a:srgbClr val="000000"/>
                          </a:solidFill>
                          <a:effectLst/>
                          <a:latin typeface="Arial" panose="020B0604020202020204" pitchFamily="34" charset="0"/>
                        </a:rPr>
                        <a:t>Rivermill</a:t>
                      </a:r>
                      <a:r>
                        <a:rPr lang="en-GB" sz="1200" b="0" i="0" u="none" strike="noStrike" dirty="0">
                          <a:solidFill>
                            <a:srgbClr val="000000"/>
                          </a:solidFill>
                          <a:effectLst/>
                          <a:latin typeface="Arial" panose="020B0604020202020204" pitchFamily="34" charset="0"/>
                        </a:rPr>
                        <a:t> Marina and </a:t>
                      </a:r>
                      <a:r>
                        <a:rPr lang="en-GB" sz="1200" b="0" i="0" u="none" strike="noStrike" dirty="0" err="1">
                          <a:solidFill>
                            <a:srgbClr val="000000"/>
                          </a:solidFill>
                          <a:effectLst/>
                          <a:latin typeface="Arial" panose="020B0604020202020204" pitchFamily="34" charset="0"/>
                        </a:rPr>
                        <a:t>Colmworth</a:t>
                      </a:r>
                      <a:r>
                        <a:rPr lang="en-GB" sz="1200" b="0" i="0" u="none" strike="noStrike" dirty="0">
                          <a:solidFill>
                            <a:srgbClr val="000000"/>
                          </a:solidFill>
                          <a:effectLst/>
                          <a:latin typeface="Arial" panose="020B0604020202020204" pitchFamily="34" charset="0"/>
                        </a:rPr>
                        <a:t> Business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Eatons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3330834"/>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020C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Brook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Eatons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611722"/>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022B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Nelson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St Neots </a:t>
                      </a:r>
                      <a:r>
                        <a:rPr lang="en-GB" sz="1200" b="0" i="0" u="none" strike="noStrike" dirty="0" err="1">
                          <a:solidFill>
                            <a:srgbClr val="000000"/>
                          </a:solidFill>
                          <a:effectLst/>
                          <a:latin typeface="Arial" panose="020B0604020202020204" pitchFamily="34" charset="0"/>
                        </a:rPr>
                        <a:t>Eatons</a:t>
                      </a:r>
                      <a:endParaRPr lang="en-GB"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1484210"/>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004A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Gidding Road and Westfield Road T Junction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Sawtry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3309915"/>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011G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St Ives Outdoor Complex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St Ives West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2561445"/>
                  </a:ext>
                </a:extLst>
              </a:tr>
            </a:tbl>
          </a:graphicData>
        </a:graphic>
      </p:graphicFrame>
      <p:sp>
        <p:nvSpPr>
          <p:cNvPr id="3" name="TextBox 2">
            <a:extLst>
              <a:ext uri="{FF2B5EF4-FFF2-40B4-BE49-F238E27FC236}">
                <a16:creationId xmlns:a16="http://schemas.microsoft.com/office/drawing/2014/main" id="{D51F1349-2485-FC99-A728-F982054DE793}"/>
              </a:ext>
            </a:extLst>
          </p:cNvPr>
          <p:cNvSpPr txBox="1"/>
          <p:nvPr/>
        </p:nvSpPr>
        <p:spPr>
          <a:xfrm>
            <a:off x="9644742" y="3780745"/>
            <a:ext cx="2449287" cy="738664"/>
          </a:xfrm>
          <a:prstGeom prst="rect">
            <a:avLst/>
          </a:prstGeom>
          <a:noFill/>
        </p:spPr>
        <p:txBody>
          <a:bodyPr wrap="square">
            <a:spAutoFit/>
          </a:bodyPr>
          <a:lstStyle/>
          <a:p>
            <a:r>
              <a:rPr lang="en-GB" sz="1400" i="1" dirty="0"/>
              <a:t>Table 9: Top 30% least deprived LSOAs in Huntingdonshire, IMD 2025</a:t>
            </a:r>
          </a:p>
        </p:txBody>
      </p:sp>
    </p:spTree>
    <p:extLst>
      <p:ext uri="{BB962C8B-B14F-4D97-AF65-F5344CB8AC3E}">
        <p14:creationId xmlns:p14="http://schemas.microsoft.com/office/powerpoint/2010/main" val="1928393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0DC21-72C8-D906-1664-32F2583DF18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CA746BE-9E06-E25F-FA1E-E97ABE99E5D3}"/>
              </a:ext>
            </a:extLst>
          </p:cNvPr>
          <p:cNvSpPr txBox="1"/>
          <p:nvPr/>
        </p:nvSpPr>
        <p:spPr bwMode="auto">
          <a:xfrm>
            <a:off x="9592408" y="3265714"/>
            <a:ext cx="2501622" cy="787174"/>
          </a:xfrm>
          <a:prstGeom prst="rect">
            <a:avLst/>
          </a:prstGeom>
          <a:noFill/>
          <a:ln>
            <a:noFill/>
          </a:ln>
        </p:spPr>
        <p:txBody>
          <a:bodyPr vert="horz" wrap="square" lIns="0" tIns="0" rIns="0" bIns="0" numCol="1" rtlCol="0" anchor="t" anchorCtr="0" compatLnSpc="1">
            <a:prstTxWarp prst="textNoShape">
              <a:avLst/>
            </a:prstTxWarp>
            <a:normAutofit fontScale="70000" lnSpcReduction="20000"/>
          </a:bodyPr>
          <a:lstStyle/>
          <a:p>
            <a:pPr eaLnBrk="1" hangingPunct="1">
              <a:lnSpc>
                <a:spcPct val="90000"/>
              </a:lnSpc>
              <a:spcAft>
                <a:spcPts val="600"/>
              </a:spcAft>
            </a:pPr>
            <a:r>
              <a:rPr lang="en-US" sz="4400" b="1" kern="1200" dirty="0">
                <a:solidFill>
                  <a:schemeClr val="accent2"/>
                </a:solidFill>
                <a:latin typeface="+mj-lt"/>
                <a:ea typeface="+mj-ea"/>
                <a:cs typeface="+mj-cs"/>
              </a:rPr>
              <a:t>Appendix B</a:t>
            </a:r>
          </a:p>
          <a:p>
            <a:pPr eaLnBrk="1" hangingPunct="1">
              <a:lnSpc>
                <a:spcPct val="90000"/>
              </a:lnSpc>
              <a:spcAft>
                <a:spcPts val="600"/>
              </a:spcAft>
            </a:pPr>
            <a:r>
              <a:rPr lang="en-US" sz="4400" b="1" dirty="0">
                <a:solidFill>
                  <a:schemeClr val="accent2"/>
                </a:solidFill>
              </a:rPr>
              <a:t>(continued)</a:t>
            </a:r>
            <a:endParaRPr lang="en-US" sz="4400" b="1" kern="1200" dirty="0">
              <a:solidFill>
                <a:schemeClr val="accent2"/>
              </a:solidFill>
              <a:latin typeface="+mj-lt"/>
              <a:ea typeface="+mj-ea"/>
              <a:cs typeface="+mj-cs"/>
            </a:endParaRPr>
          </a:p>
        </p:txBody>
      </p:sp>
      <p:graphicFrame>
        <p:nvGraphicFramePr>
          <p:cNvPr id="2" name="Table 1">
            <a:extLst>
              <a:ext uri="{FF2B5EF4-FFF2-40B4-BE49-F238E27FC236}">
                <a16:creationId xmlns:a16="http://schemas.microsoft.com/office/drawing/2014/main" id="{90A650AC-9769-2A16-F906-706DECE13927}"/>
              </a:ext>
            </a:extLst>
          </p:cNvPr>
          <p:cNvGraphicFramePr>
            <a:graphicFrameLocks noGrp="1"/>
          </p:cNvGraphicFramePr>
          <p:nvPr>
            <p:extLst>
              <p:ext uri="{D42A27DB-BD31-4B8C-83A1-F6EECF244321}">
                <p14:modId xmlns:p14="http://schemas.microsoft.com/office/powerpoint/2010/main" val="2190006023"/>
              </p:ext>
            </p:extLst>
          </p:nvPr>
        </p:nvGraphicFramePr>
        <p:xfrm>
          <a:off x="97970" y="223155"/>
          <a:ext cx="9303119" cy="6085118"/>
        </p:xfrm>
        <a:graphic>
          <a:graphicData uri="http://schemas.openxmlformats.org/drawingml/2006/table">
            <a:tbl>
              <a:tblPr/>
              <a:tblGrid>
                <a:gridCol w="1563688">
                  <a:extLst>
                    <a:ext uri="{9D8B030D-6E8A-4147-A177-3AD203B41FA5}">
                      <a16:colId xmlns:a16="http://schemas.microsoft.com/office/drawing/2014/main" val="2477934366"/>
                    </a:ext>
                  </a:extLst>
                </a:gridCol>
                <a:gridCol w="3723894">
                  <a:extLst>
                    <a:ext uri="{9D8B030D-6E8A-4147-A177-3AD203B41FA5}">
                      <a16:colId xmlns:a16="http://schemas.microsoft.com/office/drawing/2014/main" val="3483406318"/>
                    </a:ext>
                  </a:extLst>
                </a:gridCol>
                <a:gridCol w="2615756">
                  <a:extLst>
                    <a:ext uri="{9D8B030D-6E8A-4147-A177-3AD203B41FA5}">
                      <a16:colId xmlns:a16="http://schemas.microsoft.com/office/drawing/2014/main" val="59912633"/>
                    </a:ext>
                  </a:extLst>
                </a:gridCol>
                <a:gridCol w="1399781">
                  <a:extLst>
                    <a:ext uri="{9D8B030D-6E8A-4147-A177-3AD203B41FA5}">
                      <a16:colId xmlns:a16="http://schemas.microsoft.com/office/drawing/2014/main" val="1196891608"/>
                    </a:ext>
                  </a:extLst>
                </a:gridCol>
              </a:tblGrid>
              <a:tr h="234043">
                <a:tc>
                  <a:txBody>
                    <a:bodyPr/>
                    <a:lstStyle/>
                    <a:p>
                      <a:pPr algn="l" fontAlgn="b">
                        <a:buNone/>
                      </a:pPr>
                      <a:r>
                        <a:rPr lang="en-GB" sz="1400" b="1" i="0" u="none" strike="noStrike">
                          <a:solidFill>
                            <a:srgbClr val="000000"/>
                          </a:solidFill>
                          <a:effectLst/>
                          <a:latin typeface="Arial" panose="020B0604020202020204" pitchFamily="34" charset="0"/>
                        </a:rPr>
                        <a:t>LSOA </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dirty="0">
                          <a:solidFill>
                            <a:srgbClr val="000000"/>
                          </a:solidFill>
                          <a:effectLst/>
                          <a:latin typeface="Arial" panose="020B0604020202020204" pitchFamily="34" charset="0"/>
                        </a:rPr>
                        <a:t>LSOA Local Name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Ward</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IMD 2025 Decile</a:t>
                      </a:r>
                    </a:p>
                  </a:txBody>
                  <a:tcPr marL="5359" marR="5359" marT="53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2749577"/>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016F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Houghton and Wyton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Hemingford Grey &amp; Houghton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7523541"/>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014C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Croftfield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Godmanchester &amp; Hemingford Abbots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9008955"/>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016E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Hilton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Fenstanton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522354"/>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018C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Gordon Road to Little Paxton Cemetery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Priory Park &amp; Little Paxton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1229983"/>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021H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Bevington Way, Cahpman Way and Buttercup Avenue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Eynesbury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01422075"/>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010H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Rusts Lane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The Stukeleys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191314"/>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012B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Hinchingbrooke Country Park Car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Brampton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1755838"/>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011D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Wheatfields Playing Field (Metal Park)</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Ives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6489273"/>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010B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Alconbury  Weston and Alconbury Hill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Alconbury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6799924"/>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016D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Hemingford Road and St Ives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Hemingford Grey &amp; Houghton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0471350"/>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018E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Paxton Hill to Yelling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Great Paxton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6247430"/>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005D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Bury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Ramsey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0719998"/>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007B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Needingworth Cemetery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Holywell-cum-Needingworth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3900279"/>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007D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Bluntisham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Holywell-cum-Needingworth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1506369"/>
                  </a:ext>
                </a:extLst>
              </a:tr>
              <a:tr h="234043">
                <a:tc>
                  <a:txBody>
                    <a:bodyPr/>
                    <a:lstStyle/>
                    <a:p>
                      <a:pPr algn="l" fontAlgn="b">
                        <a:buNone/>
                      </a:pPr>
                      <a:r>
                        <a:rPr lang="en-GB" sz="1200" b="0" i="0" u="none" strike="noStrike" dirty="0">
                          <a:solidFill>
                            <a:srgbClr val="000000"/>
                          </a:solidFill>
                          <a:effectLst/>
                          <a:latin typeface="Arial" panose="020B0604020202020204" pitchFamily="34" charset="0"/>
                        </a:rPr>
                        <a:t>Huntingdonshire 017B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Southoe and Diddington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Buckden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3302083"/>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002C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Caldecote, Denton and Holme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Stilton, Folksworth &amp; Washingley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4227494"/>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007C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Earith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Holywell-cum-Needingworth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6545345"/>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005B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Heath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Warboys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6265517"/>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002D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Church Street and St Mary Magdelene, Church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Stilton, Folksworth &amp; Washingley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8371690"/>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017C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Buckden High Street and Lucks Lane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Buckden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4631997"/>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006E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Wyton Primary School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Hemingford Grey &amp; Houghton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13330834"/>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010I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Little Stukeley and Great Stukeley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The Stukeleys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611722"/>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004D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err="1">
                          <a:solidFill>
                            <a:srgbClr val="000000"/>
                          </a:solidFill>
                          <a:effectLst/>
                          <a:latin typeface="Arial" panose="020B0604020202020204" pitchFamily="34" charset="0"/>
                        </a:rPr>
                        <a:t>Glatton</a:t>
                      </a:r>
                      <a:r>
                        <a:rPr lang="en-GB" sz="1200" b="0" i="0" u="none" strike="noStrike" dirty="0">
                          <a:solidFill>
                            <a:srgbClr val="000000"/>
                          </a:solidFill>
                          <a:effectLst/>
                          <a:latin typeface="Arial" panose="020B0604020202020204" pitchFamily="34" charset="0"/>
                        </a:rPr>
                        <a:t>, </a:t>
                      </a:r>
                      <a:r>
                        <a:rPr lang="en-GB" sz="1200" b="0" i="0" u="none" strike="noStrike" dirty="0" err="1">
                          <a:solidFill>
                            <a:srgbClr val="000000"/>
                          </a:solidFill>
                          <a:effectLst/>
                          <a:latin typeface="Arial" panose="020B0604020202020204" pitchFamily="34" charset="0"/>
                        </a:rPr>
                        <a:t>Conington</a:t>
                      </a:r>
                      <a:r>
                        <a:rPr lang="en-GB" sz="1200" b="0" i="0" u="none" strike="noStrike" dirty="0">
                          <a:solidFill>
                            <a:srgbClr val="000000"/>
                          </a:solidFill>
                          <a:effectLst/>
                          <a:latin typeface="Arial" panose="020B0604020202020204" pitchFamily="34" charset="0"/>
                        </a:rPr>
                        <a:t> and North Sawtry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Sawtry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1484210"/>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017D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The Offords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Godmanchester &amp; Hemingford Abbots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3309915"/>
                  </a:ext>
                </a:extLst>
              </a:tr>
              <a:tr h="234043">
                <a:tc>
                  <a:txBody>
                    <a:bodyPr/>
                    <a:lstStyle/>
                    <a:p>
                      <a:pPr algn="l" fontAlgn="b">
                        <a:buNone/>
                      </a:pPr>
                      <a:r>
                        <a:rPr lang="en-GB" sz="1200" b="0" i="0" u="none" strike="noStrike">
                          <a:solidFill>
                            <a:srgbClr val="000000"/>
                          </a:solidFill>
                          <a:effectLst/>
                          <a:latin typeface="Arial" panose="020B0604020202020204" pitchFamily="34" charset="0"/>
                        </a:rPr>
                        <a:t>Huntingdonshire 015C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Great Staughton to Hail Weston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Great </a:t>
                      </a:r>
                      <a:r>
                        <a:rPr lang="en-GB" sz="1200" b="0" i="0" u="none" strike="noStrike" dirty="0" err="1">
                          <a:solidFill>
                            <a:srgbClr val="000000"/>
                          </a:solidFill>
                          <a:effectLst/>
                          <a:latin typeface="Arial" panose="020B0604020202020204" pitchFamily="34" charset="0"/>
                        </a:rPr>
                        <a:t>Staughton</a:t>
                      </a:r>
                      <a:endParaRPr lang="en-GB"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2561445"/>
                  </a:ext>
                </a:extLst>
              </a:tr>
            </a:tbl>
          </a:graphicData>
        </a:graphic>
      </p:graphicFrame>
      <p:sp>
        <p:nvSpPr>
          <p:cNvPr id="3" name="TextBox 2">
            <a:extLst>
              <a:ext uri="{FF2B5EF4-FFF2-40B4-BE49-F238E27FC236}">
                <a16:creationId xmlns:a16="http://schemas.microsoft.com/office/drawing/2014/main" id="{82BA303F-0A97-0EEB-5C9C-5FAAC7B5A056}"/>
              </a:ext>
            </a:extLst>
          </p:cNvPr>
          <p:cNvSpPr txBox="1"/>
          <p:nvPr/>
        </p:nvSpPr>
        <p:spPr>
          <a:xfrm>
            <a:off x="9592406" y="4052888"/>
            <a:ext cx="2501623" cy="738664"/>
          </a:xfrm>
          <a:prstGeom prst="rect">
            <a:avLst/>
          </a:prstGeom>
          <a:noFill/>
        </p:spPr>
        <p:txBody>
          <a:bodyPr wrap="square">
            <a:spAutoFit/>
          </a:bodyPr>
          <a:lstStyle/>
          <a:p>
            <a:r>
              <a:rPr lang="en-GB" sz="1400" i="1" dirty="0"/>
              <a:t>Table 9: Top 30% least deprived LSOAs in Huntingdonshire, IMD 2025</a:t>
            </a:r>
          </a:p>
        </p:txBody>
      </p:sp>
    </p:spTree>
    <p:extLst>
      <p:ext uri="{BB962C8B-B14F-4D97-AF65-F5344CB8AC3E}">
        <p14:creationId xmlns:p14="http://schemas.microsoft.com/office/powerpoint/2010/main" val="3964887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21EDC-38C2-F096-0304-EEB3681984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D2795B-5A3B-C2AA-3DF6-9C1030CC7E5E}"/>
              </a:ext>
            </a:extLst>
          </p:cNvPr>
          <p:cNvSpPr txBox="1"/>
          <p:nvPr/>
        </p:nvSpPr>
        <p:spPr bwMode="auto">
          <a:xfrm>
            <a:off x="8906256" y="3265714"/>
            <a:ext cx="3187774" cy="787174"/>
          </a:xfrm>
          <a:prstGeom prst="rect">
            <a:avLst/>
          </a:prstGeom>
          <a:noFill/>
          <a:ln>
            <a:noFill/>
          </a:ln>
        </p:spPr>
        <p:txBody>
          <a:bodyPr vert="horz" wrap="square" lIns="0" tIns="0" rIns="0" bIns="0" numCol="1" rtlCol="0" anchor="t" anchorCtr="0" compatLnSpc="1">
            <a:prstTxWarp prst="textNoShape">
              <a:avLst/>
            </a:prstTxWarp>
            <a:normAutofit fontScale="77500" lnSpcReduction="20000"/>
          </a:bodyPr>
          <a:lstStyle/>
          <a:p>
            <a:pPr eaLnBrk="1" hangingPunct="1">
              <a:lnSpc>
                <a:spcPct val="90000"/>
              </a:lnSpc>
              <a:spcAft>
                <a:spcPts val="600"/>
              </a:spcAft>
            </a:pPr>
            <a:r>
              <a:rPr lang="en-US" sz="4400" b="1" kern="1200" dirty="0">
                <a:solidFill>
                  <a:schemeClr val="accent2"/>
                </a:solidFill>
                <a:latin typeface="+mj-lt"/>
                <a:ea typeface="+mj-ea"/>
                <a:cs typeface="+mj-cs"/>
              </a:rPr>
              <a:t>Appendix B (continued)</a:t>
            </a:r>
          </a:p>
        </p:txBody>
      </p:sp>
      <p:sp>
        <p:nvSpPr>
          <p:cNvPr id="3" name="TextBox 2">
            <a:extLst>
              <a:ext uri="{FF2B5EF4-FFF2-40B4-BE49-F238E27FC236}">
                <a16:creationId xmlns:a16="http://schemas.microsoft.com/office/drawing/2014/main" id="{1E0EE6FA-6D4C-6446-519D-178D436EDAAA}"/>
              </a:ext>
            </a:extLst>
          </p:cNvPr>
          <p:cNvSpPr txBox="1"/>
          <p:nvPr/>
        </p:nvSpPr>
        <p:spPr>
          <a:xfrm>
            <a:off x="8906256" y="4052888"/>
            <a:ext cx="3187774" cy="523220"/>
          </a:xfrm>
          <a:prstGeom prst="rect">
            <a:avLst/>
          </a:prstGeom>
          <a:noFill/>
        </p:spPr>
        <p:txBody>
          <a:bodyPr wrap="square">
            <a:spAutoFit/>
          </a:bodyPr>
          <a:lstStyle/>
          <a:p>
            <a:r>
              <a:rPr lang="en-GB" sz="1400" i="1" dirty="0"/>
              <a:t>Table 9: Top 30% least deprived LSOAs in Huntingdonshire, IMD 2025</a:t>
            </a:r>
          </a:p>
        </p:txBody>
      </p:sp>
      <p:graphicFrame>
        <p:nvGraphicFramePr>
          <p:cNvPr id="5" name="Table 4">
            <a:extLst>
              <a:ext uri="{FF2B5EF4-FFF2-40B4-BE49-F238E27FC236}">
                <a16:creationId xmlns:a16="http://schemas.microsoft.com/office/drawing/2014/main" id="{91A683E5-48DC-2F9A-CFF5-0C782C7F9DE9}"/>
              </a:ext>
            </a:extLst>
          </p:cNvPr>
          <p:cNvGraphicFramePr>
            <a:graphicFrameLocks noGrp="1"/>
          </p:cNvGraphicFramePr>
          <p:nvPr>
            <p:extLst>
              <p:ext uri="{D42A27DB-BD31-4B8C-83A1-F6EECF244321}">
                <p14:modId xmlns:p14="http://schemas.microsoft.com/office/powerpoint/2010/main" val="2940955864"/>
              </p:ext>
            </p:extLst>
          </p:nvPr>
        </p:nvGraphicFramePr>
        <p:xfrm>
          <a:off x="198315" y="1658534"/>
          <a:ext cx="8148639" cy="3214359"/>
        </p:xfrm>
        <a:graphic>
          <a:graphicData uri="http://schemas.openxmlformats.org/drawingml/2006/table">
            <a:tbl>
              <a:tblPr>
                <a:tableStyleId>{5940675A-B579-460E-94D1-54222C63F5DA}</a:tableStyleId>
              </a:tblPr>
              <a:tblGrid>
                <a:gridCol w="1563688">
                  <a:extLst>
                    <a:ext uri="{9D8B030D-6E8A-4147-A177-3AD203B41FA5}">
                      <a16:colId xmlns:a16="http://schemas.microsoft.com/office/drawing/2014/main" val="1300662679"/>
                    </a:ext>
                  </a:extLst>
                </a:gridCol>
                <a:gridCol w="2741613">
                  <a:extLst>
                    <a:ext uri="{9D8B030D-6E8A-4147-A177-3AD203B41FA5}">
                      <a16:colId xmlns:a16="http://schemas.microsoft.com/office/drawing/2014/main" val="1312044537"/>
                    </a:ext>
                  </a:extLst>
                </a:gridCol>
                <a:gridCol w="2459038">
                  <a:extLst>
                    <a:ext uri="{9D8B030D-6E8A-4147-A177-3AD203B41FA5}">
                      <a16:colId xmlns:a16="http://schemas.microsoft.com/office/drawing/2014/main" val="1328122192"/>
                    </a:ext>
                  </a:extLst>
                </a:gridCol>
                <a:gridCol w="1384300">
                  <a:extLst>
                    <a:ext uri="{9D8B030D-6E8A-4147-A177-3AD203B41FA5}">
                      <a16:colId xmlns:a16="http://schemas.microsoft.com/office/drawing/2014/main" val="1840784086"/>
                    </a:ext>
                  </a:extLst>
                </a:gridCol>
              </a:tblGrid>
              <a:tr h="446590">
                <a:tc>
                  <a:txBody>
                    <a:bodyPr/>
                    <a:lstStyle/>
                    <a:p>
                      <a:pPr algn="l" fontAlgn="b">
                        <a:buNone/>
                      </a:pPr>
                      <a:r>
                        <a:rPr lang="en-GB" sz="1400" b="1" u="none" strike="noStrike">
                          <a:effectLst/>
                        </a:rPr>
                        <a:t>LSOA</a:t>
                      </a:r>
                      <a:endParaRPr lang="en-GB" sz="14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b="1" u="none" strike="noStrike" dirty="0">
                          <a:effectLst/>
                        </a:rPr>
                        <a:t>LSOA Local Name</a:t>
                      </a:r>
                      <a:endParaRPr lang="en-GB" sz="1400" b="1" i="0" u="none" strike="noStrike" dirty="0">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b="1" u="none" strike="noStrike">
                          <a:effectLst/>
                        </a:rPr>
                        <a:t>Ward </a:t>
                      </a:r>
                      <a:endParaRPr lang="en-GB" sz="14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tc>
                  <a:txBody>
                    <a:bodyPr/>
                    <a:lstStyle/>
                    <a:p>
                      <a:pPr algn="l" fontAlgn="b">
                        <a:buNone/>
                      </a:pPr>
                      <a:r>
                        <a:rPr lang="en-GB" sz="1400" b="1" u="none" strike="noStrike">
                          <a:effectLst/>
                        </a:rPr>
                        <a:t>IMD 2025 Decile</a:t>
                      </a:r>
                      <a:endParaRPr lang="en-GB" sz="1400" b="1" i="0" u="none" strike="noStrike">
                        <a:solidFill>
                          <a:srgbClr val="000000"/>
                        </a:solidFill>
                        <a:effectLst/>
                        <a:latin typeface="Aptos Narrow" panose="020B0004020202020204" pitchFamily="34" charset="0"/>
                      </a:endParaRPr>
                    </a:p>
                  </a:txBody>
                  <a:tcPr marL="6350" marR="6350" marT="6350" marB="0" anchor="b">
                    <a:solidFill>
                      <a:schemeClr val="bg1"/>
                    </a:solidFill>
                  </a:tcPr>
                </a:tc>
                <a:extLst>
                  <a:ext uri="{0D108BD9-81ED-4DB2-BD59-A6C34878D82A}">
                    <a16:rowId xmlns:a16="http://schemas.microsoft.com/office/drawing/2014/main" val="3624205954"/>
                  </a:ext>
                </a:extLst>
              </a:tr>
              <a:tr h="240727">
                <a:tc>
                  <a:txBody>
                    <a:bodyPr/>
                    <a:lstStyle/>
                    <a:p>
                      <a:pPr algn="l" fontAlgn="b">
                        <a:buNone/>
                      </a:pPr>
                      <a:r>
                        <a:rPr lang="en-GB" sz="1200" b="0" i="0" u="none" strike="noStrike" dirty="0">
                          <a:solidFill>
                            <a:srgbClr val="000000"/>
                          </a:solidFill>
                          <a:effectLst/>
                          <a:latin typeface="Arial" panose="020B0604020202020204" pitchFamily="34" charset="0"/>
                        </a:rPr>
                        <a:t>Huntingdonshire 013A</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Warner's Park</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Ives South</a:t>
                      </a:r>
                    </a:p>
                  </a:txBody>
                  <a:tcPr marL="6350" marR="6350" marT="6350" marB="0" anchor="b">
                    <a:solidFill>
                      <a:schemeClr val="bg1"/>
                    </a:solidFill>
                  </a:tcPr>
                </a:tc>
                <a:tc>
                  <a:txBody>
                    <a:bodyPr/>
                    <a:lstStyle/>
                    <a:p>
                      <a:pPr algn="r" fontAlgn="b">
                        <a:buNone/>
                      </a:pPr>
                      <a:r>
                        <a:rPr lang="en-GB" sz="1200" b="0" i="0" u="none" strike="noStrike" dirty="0">
                          <a:solidFill>
                            <a:srgbClr val="000000"/>
                          </a:solidFill>
                          <a:effectLst/>
                          <a:latin typeface="Arial" panose="020B0604020202020204" pitchFamily="34" charset="0"/>
                        </a:rPr>
                        <a:t>8</a:t>
                      </a:r>
                    </a:p>
                  </a:txBody>
                  <a:tcPr marL="6350" marR="6350" marT="6350" marB="0" anchor="b">
                    <a:solidFill>
                      <a:schemeClr val="bg1"/>
                    </a:solidFill>
                  </a:tcPr>
                </a:tc>
                <a:extLst>
                  <a:ext uri="{0D108BD9-81ED-4DB2-BD59-A6C34878D82A}">
                    <a16:rowId xmlns:a16="http://schemas.microsoft.com/office/drawing/2014/main" val="3151314076"/>
                  </a:ext>
                </a:extLst>
              </a:tr>
              <a:tr h="253275">
                <a:tc>
                  <a:txBody>
                    <a:bodyPr/>
                    <a:lstStyle/>
                    <a:p>
                      <a:pPr algn="l" fontAlgn="b">
                        <a:buNone/>
                      </a:pPr>
                      <a:r>
                        <a:rPr lang="en-GB" sz="1200" b="0" i="0" u="none" strike="noStrike">
                          <a:solidFill>
                            <a:srgbClr val="000000"/>
                          </a:solidFill>
                          <a:effectLst/>
                          <a:latin typeface="Arial" panose="020B0604020202020204" pitchFamily="34" charset="0"/>
                        </a:rPr>
                        <a:t>Huntingdonshire 018B</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Abbotsley and Great Gransden</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Great Paxton</a:t>
                      </a:r>
                    </a:p>
                  </a:txBody>
                  <a:tcPr marL="6350" marR="6350" marT="6350" marB="0" anchor="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solidFill>
                      <a:schemeClr val="bg1"/>
                    </a:solidFill>
                  </a:tcPr>
                </a:tc>
                <a:extLst>
                  <a:ext uri="{0D108BD9-81ED-4DB2-BD59-A6C34878D82A}">
                    <a16:rowId xmlns:a16="http://schemas.microsoft.com/office/drawing/2014/main" val="1131269681"/>
                  </a:ext>
                </a:extLst>
              </a:tr>
              <a:tr h="296542">
                <a:tc>
                  <a:txBody>
                    <a:bodyPr/>
                    <a:lstStyle/>
                    <a:p>
                      <a:pPr algn="l" fontAlgn="b">
                        <a:buNone/>
                      </a:pPr>
                      <a:r>
                        <a:rPr lang="en-GB" sz="1200" b="0" i="0" u="none" strike="noStrike" dirty="0">
                          <a:solidFill>
                            <a:srgbClr val="000000"/>
                          </a:solidFill>
                          <a:effectLst/>
                          <a:latin typeface="Arial" panose="020B0604020202020204" pitchFamily="34" charset="0"/>
                        </a:rPr>
                        <a:t>Huntingdonshire 015D</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Covington to Stonely</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Kimbolton</a:t>
                      </a:r>
                    </a:p>
                  </a:txBody>
                  <a:tcPr marL="6350" marR="6350" marT="6350" marB="0" anchor="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solidFill>
                      <a:schemeClr val="bg1"/>
                    </a:solidFill>
                  </a:tcPr>
                </a:tc>
                <a:extLst>
                  <a:ext uri="{0D108BD9-81ED-4DB2-BD59-A6C34878D82A}">
                    <a16:rowId xmlns:a16="http://schemas.microsoft.com/office/drawing/2014/main" val="2302128805"/>
                  </a:ext>
                </a:extLst>
              </a:tr>
              <a:tr h="274495">
                <a:tc>
                  <a:txBody>
                    <a:bodyPr/>
                    <a:lstStyle/>
                    <a:p>
                      <a:pPr algn="l" fontAlgn="b">
                        <a:buNone/>
                      </a:pPr>
                      <a:r>
                        <a:rPr lang="en-GB" sz="1200" b="0" i="0" u="none" strike="noStrike" dirty="0">
                          <a:solidFill>
                            <a:srgbClr val="000000"/>
                          </a:solidFill>
                          <a:effectLst/>
                          <a:latin typeface="Arial" panose="020B0604020202020204" pitchFamily="34" charset="0"/>
                        </a:rPr>
                        <a:t>Huntingdonshire 003D</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Biggin Lane </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Ramsey</a:t>
                      </a:r>
                    </a:p>
                  </a:txBody>
                  <a:tcPr marL="6350" marR="6350" marT="6350" marB="0" anchor="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solidFill>
                      <a:schemeClr val="bg1"/>
                    </a:solidFill>
                  </a:tcPr>
                </a:tc>
                <a:extLst>
                  <a:ext uri="{0D108BD9-81ED-4DB2-BD59-A6C34878D82A}">
                    <a16:rowId xmlns:a16="http://schemas.microsoft.com/office/drawing/2014/main" val="3791083789"/>
                  </a:ext>
                </a:extLst>
              </a:tr>
              <a:tr h="240727">
                <a:tc>
                  <a:txBody>
                    <a:bodyPr/>
                    <a:lstStyle/>
                    <a:p>
                      <a:pPr algn="l" fontAlgn="b">
                        <a:buNone/>
                      </a:pPr>
                      <a:r>
                        <a:rPr lang="en-GB" sz="1200" b="0" i="0" u="none" strike="noStrike">
                          <a:solidFill>
                            <a:srgbClr val="000000"/>
                          </a:solidFill>
                          <a:effectLst/>
                          <a:latin typeface="Arial" panose="020B0604020202020204" pitchFamily="34" charset="0"/>
                        </a:rPr>
                        <a:t>Huntingdonshire 009B</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Coneygear Park</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Huntingdon East</a:t>
                      </a:r>
                    </a:p>
                  </a:txBody>
                  <a:tcPr marL="6350" marR="6350" marT="6350" marB="0" anchor="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solidFill>
                      <a:schemeClr val="bg1"/>
                    </a:solidFill>
                  </a:tcPr>
                </a:tc>
                <a:extLst>
                  <a:ext uri="{0D108BD9-81ED-4DB2-BD59-A6C34878D82A}">
                    <a16:rowId xmlns:a16="http://schemas.microsoft.com/office/drawing/2014/main" val="2675293646"/>
                  </a:ext>
                </a:extLst>
              </a:tr>
              <a:tr h="240727">
                <a:tc>
                  <a:txBody>
                    <a:bodyPr/>
                    <a:lstStyle/>
                    <a:p>
                      <a:pPr algn="l" fontAlgn="b">
                        <a:buNone/>
                      </a:pPr>
                      <a:r>
                        <a:rPr lang="en-GB" sz="1200" b="0" i="0" u="none" strike="noStrike" dirty="0">
                          <a:solidFill>
                            <a:srgbClr val="000000"/>
                          </a:solidFill>
                          <a:effectLst/>
                          <a:latin typeface="Arial" panose="020B0604020202020204" pitchFamily="34" charset="0"/>
                        </a:rPr>
                        <a:t>Huntingdonshire 019B</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Train Station</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Neots Priory Park &amp; Little Paxton</a:t>
                      </a:r>
                    </a:p>
                  </a:txBody>
                  <a:tcPr marL="6350" marR="6350" marT="6350" marB="0" anchor="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solidFill>
                      <a:schemeClr val="bg1"/>
                    </a:solidFill>
                  </a:tcPr>
                </a:tc>
                <a:extLst>
                  <a:ext uri="{0D108BD9-81ED-4DB2-BD59-A6C34878D82A}">
                    <a16:rowId xmlns:a16="http://schemas.microsoft.com/office/drawing/2014/main" val="2157899416"/>
                  </a:ext>
                </a:extLst>
              </a:tr>
              <a:tr h="240727">
                <a:tc>
                  <a:txBody>
                    <a:bodyPr/>
                    <a:lstStyle/>
                    <a:p>
                      <a:pPr algn="l" fontAlgn="b">
                        <a:buNone/>
                      </a:pPr>
                      <a:r>
                        <a:rPr lang="en-GB" sz="1200" b="0" i="0" u="none" strike="noStrike" dirty="0">
                          <a:solidFill>
                            <a:srgbClr val="000000"/>
                          </a:solidFill>
                          <a:effectLst/>
                          <a:latin typeface="Arial" panose="020B0604020202020204" pitchFamily="34" charset="0"/>
                        </a:rPr>
                        <a:t>Huntingdonshire 016A</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Fenstanton High Street and Swan Road</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Fenstanton</a:t>
                      </a:r>
                    </a:p>
                  </a:txBody>
                  <a:tcPr marL="6350" marR="6350" marT="6350" marB="0" anchor="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solidFill>
                      <a:schemeClr val="bg1"/>
                    </a:solidFill>
                  </a:tcPr>
                </a:tc>
                <a:extLst>
                  <a:ext uri="{0D108BD9-81ED-4DB2-BD59-A6C34878D82A}">
                    <a16:rowId xmlns:a16="http://schemas.microsoft.com/office/drawing/2014/main" val="2761461763"/>
                  </a:ext>
                </a:extLst>
              </a:tr>
              <a:tr h="240727">
                <a:tc>
                  <a:txBody>
                    <a:bodyPr/>
                    <a:lstStyle/>
                    <a:p>
                      <a:pPr algn="l" fontAlgn="b">
                        <a:buNone/>
                      </a:pPr>
                      <a:r>
                        <a:rPr lang="en-GB" sz="1200" b="0" i="0" u="none" strike="noStrike">
                          <a:solidFill>
                            <a:srgbClr val="000000"/>
                          </a:solidFill>
                          <a:effectLst/>
                          <a:latin typeface="Arial" panose="020B0604020202020204" pitchFamily="34" charset="0"/>
                        </a:rPr>
                        <a:t>Huntingdonshire 001F</a:t>
                      </a:r>
                    </a:p>
                  </a:txBody>
                  <a:tcPr marL="6350" marR="6350" marT="6350" marB="0" anchor="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Westfield Road and Chapel Street </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Yaxley</a:t>
                      </a:r>
                    </a:p>
                  </a:txBody>
                  <a:tcPr marL="6350" marR="6350" marT="6350" marB="0" anchor="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solidFill>
                      <a:schemeClr val="bg1"/>
                    </a:solidFill>
                  </a:tcPr>
                </a:tc>
                <a:extLst>
                  <a:ext uri="{0D108BD9-81ED-4DB2-BD59-A6C34878D82A}">
                    <a16:rowId xmlns:a16="http://schemas.microsoft.com/office/drawing/2014/main" val="1846821506"/>
                  </a:ext>
                </a:extLst>
              </a:tr>
              <a:tr h="258368">
                <a:tc>
                  <a:txBody>
                    <a:bodyPr/>
                    <a:lstStyle/>
                    <a:p>
                      <a:pPr algn="l" fontAlgn="b">
                        <a:buNone/>
                      </a:pPr>
                      <a:r>
                        <a:rPr lang="en-GB" sz="1200" b="0" i="0" u="none" strike="noStrike">
                          <a:solidFill>
                            <a:srgbClr val="000000"/>
                          </a:solidFill>
                          <a:effectLst/>
                          <a:latin typeface="Arial" panose="020B0604020202020204" pitchFamily="34" charset="0"/>
                        </a:rPr>
                        <a:t>Huntingdonshire 011F</a:t>
                      </a:r>
                    </a:p>
                  </a:txBody>
                  <a:tcPr marL="6350" marR="6350" marT="6350" marB="0" anchor="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Shakespeare Road </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St Ives West</a:t>
                      </a:r>
                    </a:p>
                  </a:txBody>
                  <a:tcPr marL="6350" marR="6350" marT="6350" marB="0" anchor="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solidFill>
                      <a:schemeClr val="bg1"/>
                    </a:solidFill>
                  </a:tcPr>
                </a:tc>
                <a:extLst>
                  <a:ext uri="{0D108BD9-81ED-4DB2-BD59-A6C34878D82A}">
                    <a16:rowId xmlns:a16="http://schemas.microsoft.com/office/drawing/2014/main" val="1020939241"/>
                  </a:ext>
                </a:extLst>
              </a:tr>
              <a:tr h="240727">
                <a:tc>
                  <a:txBody>
                    <a:bodyPr/>
                    <a:lstStyle/>
                    <a:p>
                      <a:pPr algn="l" fontAlgn="b">
                        <a:buNone/>
                      </a:pPr>
                      <a:r>
                        <a:rPr lang="en-GB" sz="1200" b="0" i="0" u="none" strike="noStrike">
                          <a:solidFill>
                            <a:srgbClr val="000000"/>
                          </a:solidFill>
                          <a:effectLst/>
                          <a:latin typeface="Arial" panose="020B0604020202020204" pitchFamily="34" charset="0"/>
                        </a:rPr>
                        <a:t>Huntingdonshire 003A</a:t>
                      </a:r>
                    </a:p>
                  </a:txBody>
                  <a:tcPr marL="6350" marR="6350" marT="6350" marB="0" anchor="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Ramsey to Ramsey Forty Foot</a:t>
                      </a:r>
                    </a:p>
                  </a:txBody>
                  <a:tcPr marL="6350" marR="6350" marT="6350" marB="0" anchor="b">
                    <a:solidFill>
                      <a:schemeClr val="bg1"/>
                    </a:solidFill>
                  </a:tcPr>
                </a:tc>
                <a:tc>
                  <a:txBody>
                    <a:bodyPr/>
                    <a:lstStyle/>
                    <a:p>
                      <a:pPr algn="l" fontAlgn="b">
                        <a:buNone/>
                      </a:pPr>
                      <a:r>
                        <a:rPr lang="en-GB" sz="1200" b="0" i="0" u="none" strike="noStrike">
                          <a:solidFill>
                            <a:srgbClr val="000000"/>
                          </a:solidFill>
                          <a:effectLst/>
                          <a:latin typeface="Arial" panose="020B0604020202020204" pitchFamily="34" charset="0"/>
                        </a:rPr>
                        <a:t>Ramsey</a:t>
                      </a:r>
                    </a:p>
                  </a:txBody>
                  <a:tcPr marL="6350" marR="6350" marT="6350" marB="0" anchor="b">
                    <a:solidFill>
                      <a:schemeClr val="bg1"/>
                    </a:solidFill>
                  </a:tcPr>
                </a:tc>
                <a:tc>
                  <a:txBody>
                    <a:bodyPr/>
                    <a:lstStyle/>
                    <a:p>
                      <a:pPr algn="r" fontAlgn="b">
                        <a:buNone/>
                      </a:pPr>
                      <a:r>
                        <a:rPr lang="en-GB" sz="1200" b="0" i="0" u="none" strike="noStrike">
                          <a:solidFill>
                            <a:srgbClr val="000000"/>
                          </a:solidFill>
                          <a:effectLst/>
                          <a:latin typeface="Arial" panose="020B0604020202020204" pitchFamily="34" charset="0"/>
                        </a:rPr>
                        <a:t>8</a:t>
                      </a:r>
                    </a:p>
                  </a:txBody>
                  <a:tcPr marL="6350" marR="6350" marT="6350" marB="0" anchor="b">
                    <a:solidFill>
                      <a:schemeClr val="bg1"/>
                    </a:solidFill>
                  </a:tcPr>
                </a:tc>
                <a:extLst>
                  <a:ext uri="{0D108BD9-81ED-4DB2-BD59-A6C34878D82A}">
                    <a16:rowId xmlns:a16="http://schemas.microsoft.com/office/drawing/2014/main" val="340576549"/>
                  </a:ext>
                </a:extLst>
              </a:tr>
              <a:tr h="240727">
                <a:tc>
                  <a:txBody>
                    <a:bodyPr/>
                    <a:lstStyle/>
                    <a:p>
                      <a:pPr algn="l" fontAlgn="b">
                        <a:buNone/>
                      </a:pPr>
                      <a:r>
                        <a:rPr lang="en-GB" sz="1200" b="0" i="0" u="none" strike="noStrike" dirty="0">
                          <a:solidFill>
                            <a:srgbClr val="000000"/>
                          </a:solidFill>
                          <a:effectLst/>
                          <a:latin typeface="Arial" panose="020B0604020202020204" pitchFamily="34" charset="0"/>
                        </a:rPr>
                        <a:t>Huntingdonshire 011E</a:t>
                      </a:r>
                    </a:p>
                  </a:txBody>
                  <a:tcPr marL="6350" marR="6350" marT="6350" marB="0" anchor="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Wheatfields Primary School field</a:t>
                      </a:r>
                    </a:p>
                  </a:txBody>
                  <a:tcPr marL="6350" marR="6350" marT="6350" marB="0" anchor="b">
                    <a:solidFill>
                      <a:schemeClr val="bg1"/>
                    </a:solidFill>
                  </a:tcPr>
                </a:tc>
                <a:tc>
                  <a:txBody>
                    <a:bodyPr/>
                    <a:lstStyle/>
                    <a:p>
                      <a:pPr algn="l" fontAlgn="b">
                        <a:buNone/>
                      </a:pPr>
                      <a:r>
                        <a:rPr lang="en-GB" sz="1200" b="0" i="0" u="none" strike="noStrike" dirty="0">
                          <a:solidFill>
                            <a:srgbClr val="000000"/>
                          </a:solidFill>
                          <a:effectLst/>
                          <a:latin typeface="Arial" panose="020B0604020202020204" pitchFamily="34" charset="0"/>
                        </a:rPr>
                        <a:t>St Ives East</a:t>
                      </a:r>
                    </a:p>
                  </a:txBody>
                  <a:tcPr marL="6350" marR="6350" marT="6350" marB="0" anchor="b">
                    <a:solidFill>
                      <a:schemeClr val="bg1"/>
                    </a:solidFill>
                  </a:tcPr>
                </a:tc>
                <a:tc>
                  <a:txBody>
                    <a:bodyPr/>
                    <a:lstStyle/>
                    <a:p>
                      <a:pPr algn="r" fontAlgn="b">
                        <a:buNone/>
                      </a:pPr>
                      <a:r>
                        <a:rPr lang="en-GB" sz="1200" b="0" i="0" u="none" strike="noStrike" dirty="0">
                          <a:solidFill>
                            <a:srgbClr val="000000"/>
                          </a:solidFill>
                          <a:effectLst/>
                          <a:latin typeface="Arial" panose="020B0604020202020204" pitchFamily="34" charset="0"/>
                        </a:rPr>
                        <a:t>8</a:t>
                      </a:r>
                    </a:p>
                  </a:txBody>
                  <a:tcPr marL="6350" marR="6350" marT="6350" marB="0" anchor="b">
                    <a:solidFill>
                      <a:schemeClr val="bg1"/>
                    </a:solidFill>
                  </a:tcPr>
                </a:tc>
                <a:extLst>
                  <a:ext uri="{0D108BD9-81ED-4DB2-BD59-A6C34878D82A}">
                    <a16:rowId xmlns:a16="http://schemas.microsoft.com/office/drawing/2014/main" val="2111854921"/>
                  </a:ext>
                </a:extLst>
              </a:tr>
            </a:tbl>
          </a:graphicData>
        </a:graphic>
      </p:graphicFrame>
    </p:spTree>
    <p:extLst>
      <p:ext uri="{BB962C8B-B14F-4D97-AF65-F5344CB8AC3E}">
        <p14:creationId xmlns:p14="http://schemas.microsoft.com/office/powerpoint/2010/main" val="73784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138B-7294-FD5C-561B-452561FE12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DE9468A-297A-9175-396C-517CE2182732}"/>
              </a:ext>
            </a:extLst>
          </p:cNvPr>
          <p:cNvSpPr txBox="1"/>
          <p:nvPr/>
        </p:nvSpPr>
        <p:spPr bwMode="auto">
          <a:xfrm>
            <a:off x="633413" y="476250"/>
            <a:ext cx="10515600" cy="803910"/>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dirty="0">
                <a:solidFill>
                  <a:schemeClr val="accent2"/>
                </a:solidFill>
                <a:latin typeface="+mj-lt"/>
                <a:ea typeface="+mj-ea"/>
                <a:cs typeface="+mj-cs"/>
              </a:rPr>
              <a:t>Appendix C</a:t>
            </a:r>
          </a:p>
        </p:txBody>
      </p:sp>
      <p:graphicFrame>
        <p:nvGraphicFramePr>
          <p:cNvPr id="3" name="Table 2">
            <a:extLst>
              <a:ext uri="{FF2B5EF4-FFF2-40B4-BE49-F238E27FC236}">
                <a16:creationId xmlns:a16="http://schemas.microsoft.com/office/drawing/2014/main" id="{CD31BFCA-A87C-B497-DE8C-92E989862522}"/>
              </a:ext>
            </a:extLst>
          </p:cNvPr>
          <p:cNvGraphicFramePr>
            <a:graphicFrameLocks noGrp="1"/>
          </p:cNvGraphicFramePr>
          <p:nvPr>
            <p:extLst>
              <p:ext uri="{D42A27DB-BD31-4B8C-83A1-F6EECF244321}">
                <p14:modId xmlns:p14="http://schemas.microsoft.com/office/powerpoint/2010/main" val="4027582196"/>
              </p:ext>
            </p:extLst>
          </p:nvPr>
        </p:nvGraphicFramePr>
        <p:xfrm>
          <a:off x="278455" y="1883663"/>
          <a:ext cx="11635091" cy="4147860"/>
        </p:xfrm>
        <a:graphic>
          <a:graphicData uri="http://schemas.openxmlformats.org/drawingml/2006/table">
            <a:tbl>
              <a:tblPr/>
              <a:tblGrid>
                <a:gridCol w="2218316">
                  <a:extLst>
                    <a:ext uri="{9D8B030D-6E8A-4147-A177-3AD203B41FA5}">
                      <a16:colId xmlns:a16="http://schemas.microsoft.com/office/drawing/2014/main" val="2915274703"/>
                    </a:ext>
                  </a:extLst>
                </a:gridCol>
                <a:gridCol w="3195616">
                  <a:extLst>
                    <a:ext uri="{9D8B030D-6E8A-4147-A177-3AD203B41FA5}">
                      <a16:colId xmlns:a16="http://schemas.microsoft.com/office/drawing/2014/main" val="3844537588"/>
                    </a:ext>
                  </a:extLst>
                </a:gridCol>
                <a:gridCol w="1772326">
                  <a:extLst>
                    <a:ext uri="{9D8B030D-6E8A-4147-A177-3AD203B41FA5}">
                      <a16:colId xmlns:a16="http://schemas.microsoft.com/office/drawing/2014/main" val="3482296647"/>
                    </a:ext>
                  </a:extLst>
                </a:gridCol>
                <a:gridCol w="1712215">
                  <a:extLst>
                    <a:ext uri="{9D8B030D-6E8A-4147-A177-3AD203B41FA5}">
                      <a16:colId xmlns:a16="http://schemas.microsoft.com/office/drawing/2014/main" val="3337955103"/>
                    </a:ext>
                  </a:extLst>
                </a:gridCol>
                <a:gridCol w="1712215">
                  <a:extLst>
                    <a:ext uri="{9D8B030D-6E8A-4147-A177-3AD203B41FA5}">
                      <a16:colId xmlns:a16="http://schemas.microsoft.com/office/drawing/2014/main" val="2063195072"/>
                    </a:ext>
                  </a:extLst>
                </a:gridCol>
                <a:gridCol w="1024403">
                  <a:extLst>
                    <a:ext uri="{9D8B030D-6E8A-4147-A177-3AD203B41FA5}">
                      <a16:colId xmlns:a16="http://schemas.microsoft.com/office/drawing/2014/main" val="2479522072"/>
                    </a:ext>
                  </a:extLst>
                </a:gridCol>
              </a:tblGrid>
              <a:tr h="573898">
                <a:tc>
                  <a:txBody>
                    <a:bodyPr/>
                    <a:lstStyle/>
                    <a:p>
                      <a:pPr algn="l" fontAlgn="b">
                        <a:buNone/>
                      </a:pPr>
                      <a:r>
                        <a:rPr lang="en-GB" sz="1600" b="1" i="0" u="none" strike="noStrike" dirty="0">
                          <a:solidFill>
                            <a:srgbClr val="000000"/>
                          </a:solidFill>
                          <a:effectLst/>
                          <a:latin typeface="Arial" panose="020B0604020202020204" pitchFamily="34" charset="0"/>
                        </a:rPr>
                        <a:t>LSOA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600" b="1" i="0" u="none" strike="noStrike">
                          <a:solidFill>
                            <a:srgbClr val="000000"/>
                          </a:solidFill>
                          <a:effectLst/>
                          <a:latin typeface="Arial" panose="020B0604020202020204" pitchFamily="34" charset="0"/>
                        </a:rPr>
                        <a:t>LSOA Local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600" b="1" i="0" u="none" strike="noStrike">
                          <a:solidFill>
                            <a:srgbClr val="000000"/>
                          </a:solidFill>
                          <a:effectLst/>
                          <a:latin typeface="Arial" panose="020B0604020202020204" pitchFamily="34" charset="0"/>
                        </a:rPr>
                        <a:t>Ward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600" b="1" i="0" u="none" strike="noStrike">
                          <a:solidFill>
                            <a:srgbClr val="000000"/>
                          </a:solidFill>
                          <a:effectLst/>
                          <a:latin typeface="Arial" panose="020B0604020202020204" pitchFamily="34" charset="0"/>
                        </a:rPr>
                        <a:t>IMD 2025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600" b="1" i="0" u="none" strike="noStrike">
                          <a:solidFill>
                            <a:srgbClr val="000000"/>
                          </a:solidFill>
                          <a:effectLst/>
                          <a:latin typeface="Arial" panose="020B0604020202020204" pitchFamily="34" charset="0"/>
                        </a:rPr>
                        <a:t>IMD 2019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600" b="1" i="0" u="none" strike="noStrike">
                          <a:solidFill>
                            <a:srgbClr val="000000"/>
                          </a:solidFill>
                          <a:effectLst/>
                          <a:latin typeface="Arial" panose="020B0604020202020204" pitchFamily="34" charset="0"/>
                        </a:rPr>
                        <a:t>Change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091261"/>
                  </a:ext>
                </a:extLst>
              </a:tr>
              <a:tr h="704472">
                <a:tc>
                  <a:txBody>
                    <a:bodyPr/>
                    <a:lstStyle/>
                    <a:p>
                      <a:pPr algn="l" fontAlgn="b">
                        <a:lnSpc>
                          <a:spcPct val="200000"/>
                        </a:lnSpc>
                        <a:buNone/>
                      </a:pPr>
                      <a:r>
                        <a:rPr lang="en-GB" sz="1600" b="0" i="0" u="none" strike="noStrike" dirty="0">
                          <a:solidFill>
                            <a:srgbClr val="000000"/>
                          </a:solidFill>
                          <a:effectLst/>
                          <a:latin typeface="Arial" panose="020B0604020202020204" pitchFamily="34" charset="0"/>
                        </a:rPr>
                        <a:t>Huntingdonshire 018E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a:solidFill>
                            <a:srgbClr val="000000"/>
                          </a:solidFill>
                          <a:effectLst/>
                          <a:latin typeface="Arial" panose="020B0604020202020204" pitchFamily="34" charset="0"/>
                        </a:rPr>
                        <a:t>Paxton Hill to Yelling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a:solidFill>
                            <a:srgbClr val="000000"/>
                          </a:solidFill>
                          <a:effectLst/>
                          <a:latin typeface="Arial" panose="020B0604020202020204" pitchFamily="34" charset="0"/>
                        </a:rPr>
                        <a:t>Great Paxton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dirty="0">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dirty="0">
                          <a:solidFill>
                            <a:srgbClr val="000000"/>
                          </a:solidFill>
                          <a:effectLst/>
                          <a:latin typeface="Arial" panose="020B060402020202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0823093"/>
                  </a:ext>
                </a:extLst>
              </a:tr>
              <a:tr h="573898">
                <a:tc>
                  <a:txBody>
                    <a:bodyPr/>
                    <a:lstStyle/>
                    <a:p>
                      <a:pPr algn="l" fontAlgn="b">
                        <a:lnSpc>
                          <a:spcPct val="200000"/>
                        </a:lnSpc>
                        <a:buNone/>
                      </a:pPr>
                      <a:r>
                        <a:rPr lang="en-GB" sz="1600" b="0" i="0" u="none" strike="noStrike" dirty="0">
                          <a:solidFill>
                            <a:srgbClr val="000000"/>
                          </a:solidFill>
                          <a:effectLst/>
                          <a:latin typeface="Arial" panose="020B0604020202020204" pitchFamily="34" charset="0"/>
                        </a:rPr>
                        <a:t>Huntingdonshire 011F</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a:solidFill>
                            <a:srgbClr val="000000"/>
                          </a:solidFill>
                          <a:effectLst/>
                          <a:latin typeface="Arial" panose="020B0604020202020204" pitchFamily="34" charset="0"/>
                        </a:rPr>
                        <a:t>Shakespeare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a:solidFill>
                            <a:srgbClr val="000000"/>
                          </a:solidFill>
                          <a:effectLst/>
                          <a:latin typeface="Arial" panose="020B0604020202020204" pitchFamily="34" charset="0"/>
                        </a:rPr>
                        <a:t>St Ives West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dirty="0">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9045095"/>
                  </a:ext>
                </a:extLst>
              </a:tr>
              <a:tr h="573898">
                <a:tc>
                  <a:txBody>
                    <a:bodyPr/>
                    <a:lstStyle/>
                    <a:p>
                      <a:pPr algn="l" fontAlgn="b">
                        <a:lnSpc>
                          <a:spcPct val="200000"/>
                        </a:lnSpc>
                        <a:buNone/>
                      </a:pPr>
                      <a:r>
                        <a:rPr lang="en-GB" sz="1600" b="0" i="0" u="none" strike="noStrike" dirty="0">
                          <a:solidFill>
                            <a:srgbClr val="000000"/>
                          </a:solidFill>
                          <a:effectLst/>
                          <a:latin typeface="Arial" panose="020B0604020202020204" pitchFamily="34" charset="0"/>
                        </a:rPr>
                        <a:t>Huntingdonshire 003A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a:solidFill>
                            <a:srgbClr val="000000"/>
                          </a:solidFill>
                          <a:effectLst/>
                          <a:latin typeface="Arial" panose="020B0604020202020204" pitchFamily="34" charset="0"/>
                        </a:rPr>
                        <a:t>Ramsey to Ramsey Forty Foot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a:solidFill>
                            <a:srgbClr val="000000"/>
                          </a:solidFill>
                          <a:effectLst/>
                          <a:latin typeface="Arial" panose="020B0604020202020204" pitchFamily="34" charset="0"/>
                        </a:rPr>
                        <a:t>Ramsey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dirty="0">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454451"/>
                  </a:ext>
                </a:extLst>
              </a:tr>
              <a:tr h="573898">
                <a:tc>
                  <a:txBody>
                    <a:bodyPr/>
                    <a:lstStyle/>
                    <a:p>
                      <a:pPr algn="l" fontAlgn="b">
                        <a:lnSpc>
                          <a:spcPct val="200000"/>
                        </a:lnSpc>
                        <a:buNone/>
                      </a:pPr>
                      <a:r>
                        <a:rPr lang="en-GB" sz="1600" b="0" i="0" u="none" strike="noStrike" dirty="0">
                          <a:solidFill>
                            <a:srgbClr val="000000"/>
                          </a:solidFill>
                          <a:effectLst/>
                          <a:latin typeface="Arial" panose="020B0604020202020204" pitchFamily="34" charset="0"/>
                        </a:rPr>
                        <a:t>Huntingdonshire 011E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a:solidFill>
                            <a:srgbClr val="000000"/>
                          </a:solidFill>
                          <a:effectLst/>
                          <a:latin typeface="Arial" panose="020B0604020202020204" pitchFamily="34" charset="0"/>
                        </a:rPr>
                        <a:t>Wheatfields Primary School field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a:solidFill>
                            <a:srgbClr val="000000"/>
                          </a:solidFill>
                          <a:effectLst/>
                          <a:latin typeface="Arial" panose="020B0604020202020204" pitchFamily="34" charset="0"/>
                        </a:rPr>
                        <a:t>St Ives East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dirty="0">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5303639"/>
                  </a:ext>
                </a:extLst>
              </a:tr>
              <a:tr h="573898">
                <a:tc>
                  <a:txBody>
                    <a:bodyPr/>
                    <a:lstStyle/>
                    <a:p>
                      <a:pPr algn="l" fontAlgn="b">
                        <a:lnSpc>
                          <a:spcPct val="200000"/>
                        </a:lnSpc>
                        <a:buNone/>
                      </a:pPr>
                      <a:r>
                        <a:rPr lang="en-GB" sz="1600" b="0" i="0" u="none" strike="noStrike" dirty="0">
                          <a:solidFill>
                            <a:srgbClr val="000000"/>
                          </a:solidFill>
                          <a:effectLst/>
                          <a:latin typeface="Arial" panose="020B0604020202020204" pitchFamily="34" charset="0"/>
                        </a:rPr>
                        <a:t>Huntingdonshire 006A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dirty="0" err="1">
                          <a:solidFill>
                            <a:srgbClr val="000000"/>
                          </a:solidFill>
                          <a:effectLst/>
                          <a:latin typeface="Arial" panose="020B0604020202020204" pitchFamily="34" charset="0"/>
                        </a:rPr>
                        <a:t>Pidley</a:t>
                      </a:r>
                      <a:r>
                        <a:rPr lang="en-GB" sz="1600" b="0" i="0" u="none" strike="noStrike" dirty="0">
                          <a:solidFill>
                            <a:srgbClr val="000000"/>
                          </a:solidFill>
                          <a:effectLst/>
                          <a:latin typeface="Arial" panose="020B0604020202020204" pitchFamily="34" charset="0"/>
                        </a:rPr>
                        <a:t> and Woodhurst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a:solidFill>
                            <a:srgbClr val="000000"/>
                          </a:solidFill>
                          <a:effectLst/>
                          <a:latin typeface="Arial" panose="020B0604020202020204" pitchFamily="34" charset="0"/>
                        </a:rPr>
                        <a:t>Warboys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dirty="0">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0697902"/>
                  </a:ext>
                </a:extLst>
              </a:tr>
              <a:tr h="573898">
                <a:tc>
                  <a:txBody>
                    <a:bodyPr/>
                    <a:lstStyle/>
                    <a:p>
                      <a:pPr algn="l" fontAlgn="b">
                        <a:lnSpc>
                          <a:spcPct val="200000"/>
                        </a:lnSpc>
                        <a:buNone/>
                      </a:pPr>
                      <a:r>
                        <a:rPr lang="en-GB" sz="1600" b="0" i="0" u="none" strike="noStrike">
                          <a:solidFill>
                            <a:srgbClr val="000000"/>
                          </a:solidFill>
                          <a:effectLst/>
                          <a:latin typeface="Arial" panose="020B0604020202020204" pitchFamily="34" charset="0"/>
                        </a:rPr>
                        <a:t>Huntingdonshire 008A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dirty="0">
                          <a:solidFill>
                            <a:srgbClr val="000000"/>
                          </a:solidFill>
                          <a:effectLst/>
                          <a:latin typeface="Arial" panose="020B0604020202020204" pitchFamily="34" charset="0"/>
                        </a:rPr>
                        <a:t>American Lane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200000"/>
                        </a:lnSpc>
                        <a:buNone/>
                      </a:pPr>
                      <a:r>
                        <a:rPr lang="en-GB" sz="1600" b="0" i="0" u="none" strike="noStrike" dirty="0">
                          <a:solidFill>
                            <a:srgbClr val="000000"/>
                          </a:solidFill>
                          <a:effectLst/>
                          <a:latin typeface="Arial" panose="020B0604020202020204" pitchFamily="34" charset="0"/>
                        </a:rPr>
                        <a:t>Huntingdon North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dirty="0">
                          <a:solidFill>
                            <a:srgbClr val="000000"/>
                          </a:solidFill>
                          <a:effectLst/>
                          <a:latin typeface="Arial" panose="020B060402020202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dirty="0">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lnSpc>
                          <a:spcPct val="200000"/>
                        </a:lnSpc>
                        <a:buNone/>
                      </a:pPr>
                      <a:r>
                        <a:rPr lang="en-GB" sz="1600" b="0" i="0" u="none" strike="noStrike" dirty="0">
                          <a:solidFill>
                            <a:srgbClr val="000000"/>
                          </a:solidFill>
                          <a:effectLst/>
                          <a:latin typeface="Arial" panose="020B060402020202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7335897"/>
                  </a:ext>
                </a:extLst>
              </a:tr>
            </a:tbl>
          </a:graphicData>
        </a:graphic>
      </p:graphicFrame>
      <p:sp>
        <p:nvSpPr>
          <p:cNvPr id="2" name="TextBox 1">
            <a:extLst>
              <a:ext uri="{FF2B5EF4-FFF2-40B4-BE49-F238E27FC236}">
                <a16:creationId xmlns:a16="http://schemas.microsoft.com/office/drawing/2014/main" id="{765AFB03-3181-EFED-709A-DB273B0F3C0E}"/>
              </a:ext>
            </a:extLst>
          </p:cNvPr>
          <p:cNvSpPr txBox="1"/>
          <p:nvPr/>
        </p:nvSpPr>
        <p:spPr>
          <a:xfrm>
            <a:off x="278455" y="1575887"/>
            <a:ext cx="8732520" cy="307777"/>
          </a:xfrm>
          <a:prstGeom prst="rect">
            <a:avLst/>
          </a:prstGeom>
          <a:noFill/>
        </p:spPr>
        <p:txBody>
          <a:bodyPr wrap="square">
            <a:spAutoFit/>
          </a:bodyPr>
          <a:lstStyle/>
          <a:p>
            <a:r>
              <a:rPr lang="en-GB" sz="1400" i="1" dirty="0"/>
              <a:t>Table 10: LSOAs moved by two or more deciles (less deprived) between IMD 2019 and IMD 2025</a:t>
            </a:r>
          </a:p>
        </p:txBody>
      </p:sp>
    </p:spTree>
    <p:extLst>
      <p:ext uri="{BB962C8B-B14F-4D97-AF65-F5344CB8AC3E}">
        <p14:creationId xmlns:p14="http://schemas.microsoft.com/office/powerpoint/2010/main" val="241502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4CCF-CC9E-FBF9-3997-68F22473AA9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F7FDC7-9678-8AA6-C27F-B219A4742168}"/>
              </a:ext>
            </a:extLst>
          </p:cNvPr>
          <p:cNvSpPr txBox="1"/>
          <p:nvPr/>
        </p:nvSpPr>
        <p:spPr bwMode="auto">
          <a:xfrm>
            <a:off x="633413" y="476250"/>
            <a:ext cx="10515600" cy="803910"/>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dirty="0">
                <a:solidFill>
                  <a:schemeClr val="accent2"/>
                </a:solidFill>
                <a:latin typeface="+mj-lt"/>
                <a:ea typeface="+mj-ea"/>
                <a:cs typeface="+mj-cs"/>
              </a:rPr>
              <a:t>Appendix D</a:t>
            </a:r>
          </a:p>
        </p:txBody>
      </p:sp>
      <p:graphicFrame>
        <p:nvGraphicFramePr>
          <p:cNvPr id="3" name="Table 2">
            <a:extLst>
              <a:ext uri="{FF2B5EF4-FFF2-40B4-BE49-F238E27FC236}">
                <a16:creationId xmlns:a16="http://schemas.microsoft.com/office/drawing/2014/main" id="{CB7D7EC3-F59D-6595-3F4C-DE1D7F359069}"/>
              </a:ext>
            </a:extLst>
          </p:cNvPr>
          <p:cNvGraphicFramePr>
            <a:graphicFrameLocks noGrp="1"/>
          </p:cNvGraphicFramePr>
          <p:nvPr>
            <p:extLst>
              <p:ext uri="{D42A27DB-BD31-4B8C-83A1-F6EECF244321}">
                <p14:modId xmlns:p14="http://schemas.microsoft.com/office/powerpoint/2010/main" val="3276931505"/>
              </p:ext>
            </p:extLst>
          </p:nvPr>
        </p:nvGraphicFramePr>
        <p:xfrm>
          <a:off x="278455" y="1883663"/>
          <a:ext cx="10677872" cy="4147860"/>
        </p:xfrm>
        <a:graphic>
          <a:graphicData uri="http://schemas.openxmlformats.org/drawingml/2006/table">
            <a:tbl>
              <a:tblPr/>
              <a:tblGrid>
                <a:gridCol w="2004877">
                  <a:extLst>
                    <a:ext uri="{9D8B030D-6E8A-4147-A177-3AD203B41FA5}">
                      <a16:colId xmlns:a16="http://schemas.microsoft.com/office/drawing/2014/main" val="2915274703"/>
                    </a:ext>
                  </a:extLst>
                </a:gridCol>
                <a:gridCol w="2888144">
                  <a:extLst>
                    <a:ext uri="{9D8B030D-6E8A-4147-A177-3AD203B41FA5}">
                      <a16:colId xmlns:a16="http://schemas.microsoft.com/office/drawing/2014/main" val="3844537588"/>
                    </a:ext>
                  </a:extLst>
                </a:gridCol>
                <a:gridCol w="2270125">
                  <a:extLst>
                    <a:ext uri="{9D8B030D-6E8A-4147-A177-3AD203B41FA5}">
                      <a16:colId xmlns:a16="http://schemas.microsoft.com/office/drawing/2014/main" val="3482296647"/>
                    </a:ext>
                  </a:extLst>
                </a:gridCol>
                <a:gridCol w="1401763">
                  <a:extLst>
                    <a:ext uri="{9D8B030D-6E8A-4147-A177-3AD203B41FA5}">
                      <a16:colId xmlns:a16="http://schemas.microsoft.com/office/drawing/2014/main" val="3337955103"/>
                    </a:ext>
                  </a:extLst>
                </a:gridCol>
                <a:gridCol w="1401763">
                  <a:extLst>
                    <a:ext uri="{9D8B030D-6E8A-4147-A177-3AD203B41FA5}">
                      <a16:colId xmlns:a16="http://schemas.microsoft.com/office/drawing/2014/main" val="2063195072"/>
                    </a:ext>
                  </a:extLst>
                </a:gridCol>
                <a:gridCol w="711200">
                  <a:extLst>
                    <a:ext uri="{9D8B030D-6E8A-4147-A177-3AD203B41FA5}">
                      <a16:colId xmlns:a16="http://schemas.microsoft.com/office/drawing/2014/main" val="2479522072"/>
                    </a:ext>
                  </a:extLst>
                </a:gridCol>
              </a:tblGrid>
              <a:tr h="573898">
                <a:tc>
                  <a:txBody>
                    <a:bodyPr/>
                    <a:lstStyle/>
                    <a:p>
                      <a:pPr algn="l" fontAlgn="b">
                        <a:buNone/>
                      </a:pPr>
                      <a:r>
                        <a:rPr lang="en-GB" sz="1400" b="1" i="0" u="none" strike="noStrike" dirty="0">
                          <a:solidFill>
                            <a:srgbClr val="000000"/>
                          </a:solidFill>
                          <a:effectLst/>
                          <a:latin typeface="Arial" panose="020B0604020202020204" pitchFamily="34" charset="0"/>
                        </a:rPr>
                        <a:t>LSOA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LSOA Local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Ward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IMD 2025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a:solidFill>
                            <a:srgbClr val="000000"/>
                          </a:solidFill>
                          <a:effectLst/>
                          <a:latin typeface="Arial" panose="020B0604020202020204" pitchFamily="34" charset="0"/>
                        </a:rPr>
                        <a:t>IMD 2019 Decile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1" i="0" u="none" strike="noStrike" dirty="0">
                          <a:solidFill>
                            <a:srgbClr val="000000"/>
                          </a:solidFill>
                          <a:effectLst/>
                          <a:latin typeface="Arial" panose="020B0604020202020204" pitchFamily="34" charset="0"/>
                        </a:rPr>
                        <a:t>Change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091261"/>
                  </a:ext>
                </a:extLst>
              </a:tr>
              <a:tr h="704472">
                <a:tc>
                  <a:txBody>
                    <a:bodyPr/>
                    <a:lstStyle/>
                    <a:p>
                      <a:pPr algn="l" fontAlgn="b">
                        <a:buNone/>
                      </a:pPr>
                      <a:r>
                        <a:rPr lang="en-GB" sz="1400" b="0" i="0" u="none" strike="noStrike" dirty="0">
                          <a:solidFill>
                            <a:srgbClr val="000000"/>
                          </a:solidFill>
                          <a:effectLst/>
                          <a:latin typeface="+mn-lt"/>
                        </a:rPr>
                        <a:t>Huntingdonshire 005D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Bury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Ramsey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dirty="0">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0823093"/>
                  </a:ext>
                </a:extLst>
              </a:tr>
              <a:tr h="573898">
                <a:tc>
                  <a:txBody>
                    <a:bodyPr/>
                    <a:lstStyle/>
                    <a:p>
                      <a:pPr algn="l" fontAlgn="b">
                        <a:buNone/>
                      </a:pPr>
                      <a:r>
                        <a:rPr lang="en-GB" sz="1400" b="0" i="0" u="none" strike="noStrike" dirty="0">
                          <a:solidFill>
                            <a:srgbClr val="000000"/>
                          </a:solidFill>
                          <a:effectLst/>
                          <a:latin typeface="+mn-lt"/>
                        </a:rPr>
                        <a:t>Huntingdonshire 007B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Needingworth Cemetery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Holywell-cum-Needingworth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89045095"/>
                  </a:ext>
                </a:extLst>
              </a:tr>
              <a:tr h="573898">
                <a:tc>
                  <a:txBody>
                    <a:bodyPr/>
                    <a:lstStyle/>
                    <a:p>
                      <a:pPr algn="l" fontAlgn="b">
                        <a:buNone/>
                      </a:pPr>
                      <a:r>
                        <a:rPr lang="en-GB" sz="1400" b="0" i="0" u="none" strike="noStrike" dirty="0">
                          <a:solidFill>
                            <a:srgbClr val="000000"/>
                          </a:solidFill>
                          <a:effectLst/>
                          <a:latin typeface="+mn-lt"/>
                        </a:rPr>
                        <a:t>Huntingdonshire 007D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Bluntisham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Holywell-cum-Needingworth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454451"/>
                  </a:ext>
                </a:extLst>
              </a:tr>
              <a:tr h="573898">
                <a:tc>
                  <a:txBody>
                    <a:bodyPr/>
                    <a:lstStyle/>
                    <a:p>
                      <a:pPr algn="l" fontAlgn="b">
                        <a:buNone/>
                      </a:pPr>
                      <a:r>
                        <a:rPr lang="en-GB" sz="1400" b="0" i="0" u="none" strike="noStrike" dirty="0">
                          <a:solidFill>
                            <a:srgbClr val="000000"/>
                          </a:solidFill>
                          <a:effectLst/>
                          <a:latin typeface="+mn-lt"/>
                        </a:rPr>
                        <a:t>Huntingdonshire 006D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Outer Somersham and Colne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Holywell-cum-Needingworth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5303639"/>
                  </a:ext>
                </a:extLst>
              </a:tr>
              <a:tr h="573898">
                <a:tc>
                  <a:txBody>
                    <a:bodyPr/>
                    <a:lstStyle/>
                    <a:p>
                      <a:pPr algn="l" fontAlgn="b">
                        <a:buNone/>
                      </a:pPr>
                      <a:r>
                        <a:rPr lang="en-GB" sz="1400" b="0" i="0" u="none" strike="noStrike">
                          <a:solidFill>
                            <a:srgbClr val="000000"/>
                          </a:solidFill>
                          <a:effectLst/>
                          <a:latin typeface="+mn-lt"/>
                        </a:rPr>
                        <a:t>Huntingdonshire 006B</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dirty="0">
                          <a:solidFill>
                            <a:srgbClr val="000000"/>
                          </a:solidFill>
                          <a:effectLst/>
                          <a:latin typeface="+mn-lt"/>
                        </a:rPr>
                        <a:t>Feoffees Road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a:solidFill>
                            <a:srgbClr val="000000"/>
                          </a:solidFill>
                          <a:effectLst/>
                          <a:latin typeface="+mn-lt"/>
                        </a:rPr>
                        <a:t>Somersham</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a:solidFill>
                            <a:srgbClr val="000000"/>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0697902"/>
                  </a:ext>
                </a:extLst>
              </a:tr>
              <a:tr h="573898">
                <a:tc>
                  <a:txBody>
                    <a:bodyPr/>
                    <a:lstStyle/>
                    <a:p>
                      <a:pPr algn="l" fontAlgn="b">
                        <a:buNone/>
                      </a:pPr>
                      <a:r>
                        <a:rPr lang="en-GB" sz="1400" b="0" i="0" u="none" strike="noStrike">
                          <a:solidFill>
                            <a:srgbClr val="000000"/>
                          </a:solidFill>
                          <a:effectLst/>
                          <a:latin typeface="+mn-lt"/>
                        </a:rPr>
                        <a:t>Huntingdonshire 010D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dirty="0">
                          <a:solidFill>
                            <a:srgbClr val="000000"/>
                          </a:solidFill>
                          <a:effectLst/>
                          <a:latin typeface="+mn-lt"/>
                        </a:rPr>
                        <a:t>Brampton Cemetery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buNone/>
                      </a:pPr>
                      <a:r>
                        <a:rPr lang="en-GB" sz="1400" b="0" i="0" u="none" strike="noStrike" dirty="0">
                          <a:solidFill>
                            <a:srgbClr val="000000"/>
                          </a:solidFill>
                          <a:effectLst/>
                          <a:latin typeface="+mn-lt"/>
                        </a:rPr>
                        <a:t>Brampton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dirty="0">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dirty="0">
                          <a:solidFill>
                            <a:srgbClr val="000000"/>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buNone/>
                      </a:pPr>
                      <a:r>
                        <a:rPr lang="en-GB" sz="1400" b="0" i="0" u="none" strike="noStrike" dirty="0">
                          <a:solidFill>
                            <a:srgbClr val="000000"/>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7335897"/>
                  </a:ext>
                </a:extLst>
              </a:tr>
            </a:tbl>
          </a:graphicData>
        </a:graphic>
      </p:graphicFrame>
      <p:sp>
        <p:nvSpPr>
          <p:cNvPr id="2" name="TextBox 1">
            <a:extLst>
              <a:ext uri="{FF2B5EF4-FFF2-40B4-BE49-F238E27FC236}">
                <a16:creationId xmlns:a16="http://schemas.microsoft.com/office/drawing/2014/main" id="{10D620C0-6911-130D-2F6C-96212F18D273}"/>
              </a:ext>
            </a:extLst>
          </p:cNvPr>
          <p:cNvSpPr txBox="1"/>
          <p:nvPr/>
        </p:nvSpPr>
        <p:spPr>
          <a:xfrm>
            <a:off x="278455" y="1575887"/>
            <a:ext cx="8732520" cy="307777"/>
          </a:xfrm>
          <a:prstGeom prst="rect">
            <a:avLst/>
          </a:prstGeom>
          <a:noFill/>
        </p:spPr>
        <p:txBody>
          <a:bodyPr wrap="square">
            <a:spAutoFit/>
          </a:bodyPr>
          <a:lstStyle/>
          <a:p>
            <a:r>
              <a:rPr lang="en-GB" sz="1400" i="1" dirty="0"/>
              <a:t>Table 11: LSOAs moved by two or more deciles (more deprived) between IMD 2019 and IMD 2025</a:t>
            </a:r>
          </a:p>
        </p:txBody>
      </p:sp>
    </p:spTree>
    <p:extLst>
      <p:ext uri="{BB962C8B-B14F-4D97-AF65-F5344CB8AC3E}">
        <p14:creationId xmlns:p14="http://schemas.microsoft.com/office/powerpoint/2010/main" val="18548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5312-B9A4-2003-F336-5D3B64CCE02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6A02F4-C939-0128-E71F-9C51F8105C70}"/>
              </a:ext>
            </a:extLst>
          </p:cNvPr>
          <p:cNvSpPr txBox="1"/>
          <p:nvPr/>
        </p:nvSpPr>
        <p:spPr bwMode="auto">
          <a:xfrm>
            <a:off x="97970" y="144445"/>
            <a:ext cx="2501622" cy="787174"/>
          </a:xfrm>
          <a:prstGeom prst="rect">
            <a:avLst/>
          </a:prstGeom>
          <a:noFill/>
          <a:ln>
            <a:noFill/>
          </a:ln>
        </p:spPr>
        <p:txBody>
          <a:bodyPr vert="horz" wrap="square" lIns="0" tIns="0" rIns="0" bIns="0" numCol="1" rtlCol="0" anchor="t" anchorCtr="0" compatLnSpc="1">
            <a:prstTxWarp prst="textNoShape">
              <a:avLst/>
            </a:prstTxWarp>
            <a:normAutofit fontScale="77500" lnSpcReduction="20000"/>
          </a:bodyPr>
          <a:lstStyle/>
          <a:p>
            <a:pPr eaLnBrk="1" hangingPunct="1">
              <a:lnSpc>
                <a:spcPct val="90000"/>
              </a:lnSpc>
              <a:spcAft>
                <a:spcPts val="600"/>
              </a:spcAft>
            </a:pPr>
            <a:r>
              <a:rPr lang="en-US" sz="4400" b="1" kern="1200" dirty="0">
                <a:solidFill>
                  <a:schemeClr val="accent2"/>
                </a:solidFill>
                <a:latin typeface="+mj-lt"/>
                <a:ea typeface="+mj-ea"/>
                <a:cs typeface="+mj-cs"/>
              </a:rPr>
              <a:t>Appendix E</a:t>
            </a:r>
          </a:p>
          <a:p>
            <a:pPr eaLnBrk="1" hangingPunct="1">
              <a:lnSpc>
                <a:spcPct val="90000"/>
              </a:lnSpc>
              <a:spcAft>
                <a:spcPts val="600"/>
              </a:spcAft>
            </a:pPr>
            <a:endParaRPr lang="en-US" sz="4400" b="1" kern="1200" dirty="0">
              <a:solidFill>
                <a:schemeClr val="accent2"/>
              </a:solidFill>
              <a:latin typeface="+mj-lt"/>
              <a:ea typeface="+mj-ea"/>
              <a:cs typeface="+mj-cs"/>
            </a:endParaRPr>
          </a:p>
        </p:txBody>
      </p:sp>
      <p:sp>
        <p:nvSpPr>
          <p:cNvPr id="3" name="TextBox 2">
            <a:extLst>
              <a:ext uri="{FF2B5EF4-FFF2-40B4-BE49-F238E27FC236}">
                <a16:creationId xmlns:a16="http://schemas.microsoft.com/office/drawing/2014/main" id="{5ACF69BC-5837-4956-918A-D7082480F963}"/>
              </a:ext>
            </a:extLst>
          </p:cNvPr>
          <p:cNvSpPr txBox="1"/>
          <p:nvPr/>
        </p:nvSpPr>
        <p:spPr>
          <a:xfrm>
            <a:off x="0" y="538032"/>
            <a:ext cx="10181492" cy="523220"/>
          </a:xfrm>
          <a:prstGeom prst="rect">
            <a:avLst/>
          </a:prstGeom>
          <a:noFill/>
        </p:spPr>
        <p:txBody>
          <a:bodyPr wrap="square">
            <a:spAutoFit/>
          </a:bodyPr>
          <a:lstStyle/>
          <a:p>
            <a:r>
              <a:rPr lang="en-GB" sz="1400" i="1" dirty="0"/>
              <a:t>Table 12: LSOAs in Huntingdonshire that moved by two or more deciles in the direction of lower relative deprivation since 2019 for Living Environment Domain</a:t>
            </a:r>
          </a:p>
        </p:txBody>
      </p:sp>
      <p:graphicFrame>
        <p:nvGraphicFramePr>
          <p:cNvPr id="5" name="Table 4">
            <a:extLst>
              <a:ext uri="{FF2B5EF4-FFF2-40B4-BE49-F238E27FC236}">
                <a16:creationId xmlns:a16="http://schemas.microsoft.com/office/drawing/2014/main" id="{C36AF5AB-60EE-43F3-3FFF-9D162CF49CA2}"/>
              </a:ext>
            </a:extLst>
          </p:cNvPr>
          <p:cNvGraphicFramePr>
            <a:graphicFrameLocks noGrp="1"/>
          </p:cNvGraphicFramePr>
          <p:nvPr>
            <p:extLst>
              <p:ext uri="{D42A27DB-BD31-4B8C-83A1-F6EECF244321}">
                <p14:modId xmlns:p14="http://schemas.microsoft.com/office/powerpoint/2010/main" val="2849041563"/>
              </p:ext>
            </p:extLst>
          </p:nvPr>
        </p:nvGraphicFramePr>
        <p:xfrm>
          <a:off x="97970" y="1130196"/>
          <a:ext cx="11988000" cy="5189772"/>
        </p:xfrm>
        <a:graphic>
          <a:graphicData uri="http://schemas.openxmlformats.org/drawingml/2006/table">
            <a:tbl>
              <a:tblPr>
                <a:tableStyleId>{5C22544A-7EE6-4342-B048-85BDC9FD1C3A}</a:tableStyleId>
              </a:tblPr>
              <a:tblGrid>
                <a:gridCol w="1544793">
                  <a:extLst>
                    <a:ext uri="{9D8B030D-6E8A-4147-A177-3AD203B41FA5}">
                      <a16:colId xmlns:a16="http://schemas.microsoft.com/office/drawing/2014/main" val="1872848442"/>
                    </a:ext>
                  </a:extLst>
                </a:gridCol>
                <a:gridCol w="3749121">
                  <a:extLst>
                    <a:ext uri="{9D8B030D-6E8A-4147-A177-3AD203B41FA5}">
                      <a16:colId xmlns:a16="http://schemas.microsoft.com/office/drawing/2014/main" val="191069425"/>
                    </a:ext>
                  </a:extLst>
                </a:gridCol>
                <a:gridCol w="2538004">
                  <a:extLst>
                    <a:ext uri="{9D8B030D-6E8A-4147-A177-3AD203B41FA5}">
                      <a16:colId xmlns:a16="http://schemas.microsoft.com/office/drawing/2014/main" val="1084557091"/>
                    </a:ext>
                  </a:extLst>
                </a:gridCol>
                <a:gridCol w="1357124">
                  <a:extLst>
                    <a:ext uri="{9D8B030D-6E8A-4147-A177-3AD203B41FA5}">
                      <a16:colId xmlns:a16="http://schemas.microsoft.com/office/drawing/2014/main" val="2319679142"/>
                    </a:ext>
                  </a:extLst>
                </a:gridCol>
                <a:gridCol w="1357124">
                  <a:extLst>
                    <a:ext uri="{9D8B030D-6E8A-4147-A177-3AD203B41FA5}">
                      <a16:colId xmlns:a16="http://schemas.microsoft.com/office/drawing/2014/main" val="1546322092"/>
                    </a:ext>
                  </a:extLst>
                </a:gridCol>
                <a:gridCol w="1441834">
                  <a:extLst>
                    <a:ext uri="{9D8B030D-6E8A-4147-A177-3AD203B41FA5}">
                      <a16:colId xmlns:a16="http://schemas.microsoft.com/office/drawing/2014/main" val="1210700885"/>
                    </a:ext>
                  </a:extLst>
                </a:gridCol>
              </a:tblGrid>
              <a:tr h="307335">
                <a:tc>
                  <a:txBody>
                    <a:bodyPr/>
                    <a:lstStyle/>
                    <a:p>
                      <a:pPr algn="l" fontAlgn="t">
                        <a:buNone/>
                      </a:pPr>
                      <a:r>
                        <a:rPr lang="en-GB" sz="1400" b="1" u="none" strike="noStrike" dirty="0">
                          <a:effectLst/>
                          <a:latin typeface="+mn-lt"/>
                        </a:rPr>
                        <a:t>LSOA</a:t>
                      </a:r>
                      <a:endParaRPr lang="en-GB" sz="14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dirty="0">
                          <a:effectLst/>
                          <a:latin typeface="+mn-lt"/>
                        </a:rPr>
                        <a:t>LSOA Local Name</a:t>
                      </a:r>
                      <a:endParaRPr lang="en-GB" sz="14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dirty="0">
                          <a:effectLst/>
                          <a:latin typeface="+mn-lt"/>
                        </a:rPr>
                        <a:t>Ward Name</a:t>
                      </a:r>
                      <a:endParaRPr lang="en-GB" sz="14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1" i="0" u="none" strike="noStrike" dirty="0">
                          <a:solidFill>
                            <a:srgbClr val="000000"/>
                          </a:solidFill>
                          <a:effectLst/>
                          <a:latin typeface="+mn-lt"/>
                        </a:rPr>
                        <a:t>IMD 2025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mn-lt"/>
                        </a:rPr>
                        <a:t>IMD 2019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mn-lt"/>
                        </a:rPr>
                        <a:t>Change in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658865"/>
                  </a:ext>
                </a:extLst>
              </a:tr>
              <a:tr h="377496">
                <a:tc>
                  <a:txBody>
                    <a:bodyPr/>
                    <a:lstStyle/>
                    <a:p>
                      <a:pPr algn="l" fontAlgn="b">
                        <a:buNone/>
                      </a:pPr>
                      <a:r>
                        <a:rPr lang="en-GB" sz="1200" b="0" i="0" u="none" strike="noStrike" dirty="0">
                          <a:solidFill>
                            <a:srgbClr val="000000"/>
                          </a:solidFill>
                          <a:effectLst/>
                          <a:latin typeface="+mn-lt"/>
                        </a:rPr>
                        <a:t>Huntingdonshire 014F</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Romans Edge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Godmanchester &amp; Hemingford Abbots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05337"/>
                  </a:ext>
                </a:extLst>
              </a:tr>
              <a:tr h="275163">
                <a:tc>
                  <a:txBody>
                    <a:bodyPr/>
                    <a:lstStyle/>
                    <a:p>
                      <a:pPr algn="l" fontAlgn="b">
                        <a:buNone/>
                      </a:pPr>
                      <a:r>
                        <a:rPr lang="en-GB" sz="1200" b="0" i="0" u="none" strike="noStrike">
                          <a:solidFill>
                            <a:srgbClr val="000000"/>
                          </a:solidFill>
                          <a:effectLst/>
                          <a:latin typeface="+mn-lt"/>
                        </a:rPr>
                        <a:t>Huntingdonshire 011E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Wheatfields Primary School field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Ives East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962773"/>
                  </a:ext>
                </a:extLst>
              </a:tr>
              <a:tr h="275163">
                <a:tc>
                  <a:txBody>
                    <a:bodyPr/>
                    <a:lstStyle/>
                    <a:p>
                      <a:pPr algn="l" fontAlgn="b">
                        <a:buNone/>
                      </a:pPr>
                      <a:r>
                        <a:rPr lang="en-GB" sz="1200" b="0" i="0" u="none" strike="noStrike" dirty="0">
                          <a:solidFill>
                            <a:srgbClr val="000000"/>
                          </a:solidFill>
                          <a:effectLst/>
                          <a:latin typeface="+mn-lt"/>
                        </a:rPr>
                        <a:t>Huntingdonshire 011A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The Mallards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Ives East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435817"/>
                  </a:ext>
                </a:extLst>
              </a:tr>
              <a:tr h="275163">
                <a:tc>
                  <a:txBody>
                    <a:bodyPr/>
                    <a:lstStyle/>
                    <a:p>
                      <a:pPr algn="l" fontAlgn="b">
                        <a:buNone/>
                      </a:pPr>
                      <a:r>
                        <a:rPr lang="en-GB" sz="1200" b="0" i="0" u="none" strike="noStrike">
                          <a:solidFill>
                            <a:srgbClr val="000000"/>
                          </a:solidFill>
                          <a:effectLst/>
                          <a:latin typeface="+mn-lt"/>
                        </a:rPr>
                        <a:t>Huntingdonshire 022B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Nelson Road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Neots Eatons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8694371"/>
                  </a:ext>
                </a:extLst>
              </a:tr>
              <a:tr h="275163">
                <a:tc>
                  <a:txBody>
                    <a:bodyPr/>
                    <a:lstStyle/>
                    <a:p>
                      <a:pPr algn="l" fontAlgn="b">
                        <a:buNone/>
                      </a:pPr>
                      <a:r>
                        <a:rPr lang="en-GB" sz="1200" b="0" i="0" u="none" strike="noStrike">
                          <a:solidFill>
                            <a:srgbClr val="000000"/>
                          </a:solidFill>
                          <a:effectLst/>
                          <a:latin typeface="+mn-lt"/>
                        </a:rPr>
                        <a:t>Huntingdonshire 007A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err="1">
                          <a:solidFill>
                            <a:srgbClr val="000000"/>
                          </a:solidFill>
                          <a:effectLst/>
                          <a:latin typeface="+mn-lt"/>
                        </a:rPr>
                        <a:t>Needingworth</a:t>
                      </a:r>
                      <a:r>
                        <a:rPr lang="en-GB" sz="1200" b="0" i="0" u="none" strike="noStrike" dirty="0">
                          <a:solidFill>
                            <a:srgbClr val="000000"/>
                          </a:solidFill>
                          <a:effectLst/>
                          <a:latin typeface="+mn-lt"/>
                        </a:rPr>
                        <a:t> High Street and Holywell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Holywell-cum-Needingworth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337660"/>
                  </a:ext>
                </a:extLst>
              </a:tr>
              <a:tr h="275163">
                <a:tc>
                  <a:txBody>
                    <a:bodyPr/>
                    <a:lstStyle/>
                    <a:p>
                      <a:pPr algn="l" fontAlgn="b">
                        <a:buNone/>
                      </a:pPr>
                      <a:r>
                        <a:rPr lang="en-GB" sz="1200" b="0" i="0" u="none" strike="noStrike">
                          <a:solidFill>
                            <a:srgbClr val="000000"/>
                          </a:solidFill>
                          <a:effectLst/>
                          <a:latin typeface="+mn-lt"/>
                        </a:rPr>
                        <a:t>Huntingdonshire 008B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Thongsley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Huntingdon North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282135"/>
                  </a:ext>
                </a:extLst>
              </a:tr>
              <a:tr h="275163">
                <a:tc>
                  <a:txBody>
                    <a:bodyPr/>
                    <a:lstStyle/>
                    <a:p>
                      <a:pPr algn="l" fontAlgn="b">
                        <a:buNone/>
                      </a:pPr>
                      <a:r>
                        <a:rPr lang="en-GB" sz="1200" b="0" i="0" u="none" strike="noStrike">
                          <a:solidFill>
                            <a:srgbClr val="000000"/>
                          </a:solidFill>
                          <a:effectLst/>
                          <a:latin typeface="+mn-lt"/>
                        </a:rPr>
                        <a:t>Huntingdonshire 011C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Ives Industrial Estate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Ives East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34560"/>
                  </a:ext>
                </a:extLst>
              </a:tr>
              <a:tr h="275163">
                <a:tc>
                  <a:txBody>
                    <a:bodyPr/>
                    <a:lstStyle/>
                    <a:p>
                      <a:pPr algn="l" fontAlgn="b">
                        <a:buNone/>
                      </a:pPr>
                      <a:r>
                        <a:rPr lang="en-GB" sz="1200" b="0" i="0" u="none" strike="noStrike">
                          <a:solidFill>
                            <a:srgbClr val="000000"/>
                          </a:solidFill>
                          <a:effectLst/>
                          <a:latin typeface="+mn-lt"/>
                        </a:rPr>
                        <a:t>Huntingdonshire 018D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Little Paxton Lane to Rudd Lakes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Neots Priory Park &amp; Little Paxton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441151"/>
                  </a:ext>
                </a:extLst>
              </a:tr>
              <a:tr h="275163">
                <a:tc>
                  <a:txBody>
                    <a:bodyPr/>
                    <a:lstStyle/>
                    <a:p>
                      <a:pPr algn="l" fontAlgn="b">
                        <a:buNone/>
                      </a:pPr>
                      <a:r>
                        <a:rPr lang="en-GB" sz="1200" b="0" i="0" u="none" strike="noStrike">
                          <a:solidFill>
                            <a:srgbClr val="000000"/>
                          </a:solidFill>
                          <a:effectLst/>
                          <a:latin typeface="+mn-lt"/>
                        </a:rPr>
                        <a:t>Huntingdonshire 020B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Honeydon Avenue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Neots Eatons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4627703"/>
                  </a:ext>
                </a:extLst>
              </a:tr>
              <a:tr h="275163">
                <a:tc>
                  <a:txBody>
                    <a:bodyPr/>
                    <a:lstStyle/>
                    <a:p>
                      <a:pPr algn="l" fontAlgn="b">
                        <a:buNone/>
                      </a:pPr>
                      <a:r>
                        <a:rPr lang="en-GB" sz="1200" b="0" i="0" u="none" strike="noStrike">
                          <a:solidFill>
                            <a:srgbClr val="000000"/>
                          </a:solidFill>
                          <a:effectLst/>
                          <a:latin typeface="+mn-lt"/>
                        </a:rPr>
                        <a:t>Huntingdonshire 022A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err="1">
                          <a:solidFill>
                            <a:srgbClr val="000000"/>
                          </a:solidFill>
                          <a:effectLst/>
                          <a:latin typeface="+mn-lt"/>
                        </a:rPr>
                        <a:t>Rivermill</a:t>
                      </a:r>
                      <a:r>
                        <a:rPr lang="en-GB" sz="1200" b="0" i="0" u="none" strike="noStrike" dirty="0">
                          <a:solidFill>
                            <a:srgbClr val="000000"/>
                          </a:solidFill>
                          <a:effectLst/>
                          <a:latin typeface="+mn-lt"/>
                        </a:rPr>
                        <a:t> Marina and </a:t>
                      </a:r>
                      <a:r>
                        <a:rPr lang="en-GB" sz="1200" b="0" i="0" u="none" strike="noStrike" dirty="0" err="1">
                          <a:solidFill>
                            <a:srgbClr val="000000"/>
                          </a:solidFill>
                          <a:effectLst/>
                          <a:latin typeface="+mn-lt"/>
                        </a:rPr>
                        <a:t>Colmworth</a:t>
                      </a:r>
                      <a:r>
                        <a:rPr lang="en-GB" sz="1200" b="0" i="0" u="none" strike="noStrike" dirty="0">
                          <a:solidFill>
                            <a:srgbClr val="000000"/>
                          </a:solidFill>
                          <a:effectLst/>
                          <a:latin typeface="+mn-lt"/>
                        </a:rPr>
                        <a:t> Business Park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Neots Eatons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264173"/>
                  </a:ext>
                </a:extLst>
              </a:tr>
              <a:tr h="275163">
                <a:tc>
                  <a:txBody>
                    <a:bodyPr/>
                    <a:lstStyle/>
                    <a:p>
                      <a:pPr algn="l" fontAlgn="b">
                        <a:buNone/>
                      </a:pPr>
                      <a:r>
                        <a:rPr lang="en-GB" sz="1200" b="0" i="0" u="none" strike="noStrike">
                          <a:solidFill>
                            <a:srgbClr val="000000"/>
                          </a:solidFill>
                          <a:effectLst/>
                          <a:latin typeface="+mn-lt"/>
                        </a:rPr>
                        <a:t>Huntingdonshire 003B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Ramsey Heights, St Mary's and Mereside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Ramsey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622914"/>
                  </a:ext>
                </a:extLst>
              </a:tr>
              <a:tr h="275163">
                <a:tc>
                  <a:txBody>
                    <a:bodyPr/>
                    <a:lstStyle/>
                    <a:p>
                      <a:pPr algn="l" fontAlgn="b">
                        <a:buNone/>
                      </a:pPr>
                      <a:r>
                        <a:rPr lang="en-GB" sz="1200" b="0" i="0" u="none" strike="noStrike">
                          <a:solidFill>
                            <a:srgbClr val="000000"/>
                          </a:solidFill>
                          <a:effectLst/>
                          <a:latin typeface="+mn-lt"/>
                        </a:rPr>
                        <a:t>Huntingdonshire 004B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The Giddings, </a:t>
                      </a:r>
                      <a:r>
                        <a:rPr lang="en-GB" sz="1200" b="0" i="0" u="none" strike="noStrike" dirty="0" err="1">
                          <a:solidFill>
                            <a:srgbClr val="000000"/>
                          </a:solidFill>
                          <a:effectLst/>
                          <a:latin typeface="+mn-lt"/>
                        </a:rPr>
                        <a:t>Winwick</a:t>
                      </a:r>
                      <a:r>
                        <a:rPr lang="en-GB" sz="1200" b="0" i="0" u="none" strike="noStrike" dirty="0">
                          <a:solidFill>
                            <a:srgbClr val="000000"/>
                          </a:solidFill>
                          <a:effectLst/>
                          <a:latin typeface="+mn-lt"/>
                        </a:rPr>
                        <a:t> and </a:t>
                      </a:r>
                      <a:r>
                        <a:rPr lang="en-GB" sz="1200" b="0" i="0" u="none" strike="noStrike" dirty="0" err="1">
                          <a:solidFill>
                            <a:srgbClr val="000000"/>
                          </a:solidFill>
                          <a:effectLst/>
                          <a:latin typeface="+mn-lt"/>
                        </a:rPr>
                        <a:t>Hamerton</a:t>
                      </a:r>
                      <a:endParaRPr lang="en-GB" sz="12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Sawtry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197301"/>
                  </a:ext>
                </a:extLst>
              </a:tr>
              <a:tr h="377496">
                <a:tc>
                  <a:txBody>
                    <a:bodyPr/>
                    <a:lstStyle/>
                    <a:p>
                      <a:pPr algn="l" fontAlgn="b">
                        <a:buNone/>
                      </a:pPr>
                      <a:r>
                        <a:rPr lang="en-GB" sz="1200" b="0" i="0" u="none" strike="noStrike">
                          <a:solidFill>
                            <a:srgbClr val="000000"/>
                          </a:solidFill>
                          <a:effectLst/>
                          <a:latin typeface="+mn-lt"/>
                        </a:rPr>
                        <a:t>Huntingdonshire 004C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Sawtry Colts Football Club and Greenfields Fishing Lake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Sawtry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224651"/>
                  </a:ext>
                </a:extLst>
              </a:tr>
              <a:tr h="275163">
                <a:tc>
                  <a:txBody>
                    <a:bodyPr/>
                    <a:lstStyle/>
                    <a:p>
                      <a:pPr algn="l" fontAlgn="b">
                        <a:buNone/>
                      </a:pPr>
                      <a:r>
                        <a:rPr lang="en-GB" sz="1200" b="0" i="0" u="none" strike="noStrike">
                          <a:solidFill>
                            <a:srgbClr val="000000"/>
                          </a:solidFill>
                          <a:effectLst/>
                          <a:latin typeface="+mn-lt"/>
                        </a:rPr>
                        <a:t>Huntingdonshire 005A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Wistow</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Warboys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047400"/>
                  </a:ext>
                </a:extLst>
              </a:tr>
              <a:tr h="275163">
                <a:tc>
                  <a:txBody>
                    <a:bodyPr/>
                    <a:lstStyle/>
                    <a:p>
                      <a:pPr algn="l" fontAlgn="b">
                        <a:buNone/>
                      </a:pPr>
                      <a:r>
                        <a:rPr lang="en-GB" sz="1200" b="0" i="0" u="none" strike="noStrike">
                          <a:solidFill>
                            <a:srgbClr val="000000"/>
                          </a:solidFill>
                          <a:effectLst/>
                          <a:latin typeface="+mn-lt"/>
                        </a:rPr>
                        <a:t>Huntingdonshire 008C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err="1">
                          <a:solidFill>
                            <a:srgbClr val="000000"/>
                          </a:solidFill>
                          <a:effectLst/>
                          <a:latin typeface="+mn-lt"/>
                        </a:rPr>
                        <a:t>Sallowbush</a:t>
                      </a:r>
                      <a:r>
                        <a:rPr lang="en-GB" sz="1200" b="0" i="0" u="none" strike="noStrike" dirty="0">
                          <a:solidFill>
                            <a:srgbClr val="000000"/>
                          </a:solidFill>
                          <a:effectLst/>
                          <a:latin typeface="+mn-lt"/>
                        </a:rPr>
                        <a:t> Road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Huntingdon North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0811066"/>
                  </a:ext>
                </a:extLst>
              </a:tr>
              <a:tr h="275163">
                <a:tc>
                  <a:txBody>
                    <a:bodyPr/>
                    <a:lstStyle/>
                    <a:p>
                      <a:pPr algn="l" fontAlgn="b">
                        <a:buNone/>
                      </a:pPr>
                      <a:r>
                        <a:rPr lang="en-GB" sz="1200" b="0" i="0" u="none" strike="noStrike">
                          <a:solidFill>
                            <a:srgbClr val="000000"/>
                          </a:solidFill>
                          <a:effectLst/>
                          <a:latin typeface="+mn-lt"/>
                        </a:rPr>
                        <a:t>Huntingdonshire 011D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Wheatfields Playing Field (Metal Park)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Ives East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506090"/>
                  </a:ext>
                </a:extLst>
              </a:tr>
              <a:tr h="275163">
                <a:tc>
                  <a:txBody>
                    <a:bodyPr/>
                    <a:lstStyle/>
                    <a:p>
                      <a:pPr algn="l" fontAlgn="b">
                        <a:buNone/>
                      </a:pPr>
                      <a:r>
                        <a:rPr lang="en-GB" sz="1200" b="0" i="0" u="none" strike="noStrike">
                          <a:solidFill>
                            <a:srgbClr val="000000"/>
                          </a:solidFill>
                          <a:effectLst/>
                          <a:latin typeface="+mn-lt"/>
                        </a:rPr>
                        <a:t>Huntingdonshire 012C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Wertheim Way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The </a:t>
                      </a:r>
                      <a:r>
                        <a:rPr lang="en-GB" sz="1200" b="0" i="0" u="none" strike="noStrike" dirty="0" err="1">
                          <a:solidFill>
                            <a:srgbClr val="000000"/>
                          </a:solidFill>
                          <a:effectLst/>
                          <a:latin typeface="+mn-lt"/>
                        </a:rPr>
                        <a:t>Stukeleys</a:t>
                      </a:r>
                      <a:endParaRPr lang="en-GB" sz="12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6685233"/>
                  </a:ext>
                </a:extLst>
              </a:tr>
            </a:tbl>
          </a:graphicData>
        </a:graphic>
      </p:graphicFrame>
    </p:spTree>
    <p:extLst>
      <p:ext uri="{BB962C8B-B14F-4D97-AF65-F5344CB8AC3E}">
        <p14:creationId xmlns:p14="http://schemas.microsoft.com/office/powerpoint/2010/main" val="3503156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15632-FB43-4545-E302-07A9D1BFD3E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FC6607D-6027-A37E-E6F0-6034F25897A2}"/>
              </a:ext>
            </a:extLst>
          </p:cNvPr>
          <p:cNvSpPr txBox="1"/>
          <p:nvPr/>
        </p:nvSpPr>
        <p:spPr bwMode="auto">
          <a:xfrm>
            <a:off x="97970" y="144445"/>
            <a:ext cx="5502730" cy="787174"/>
          </a:xfrm>
          <a:prstGeom prst="rect">
            <a:avLst/>
          </a:prstGeom>
          <a:noFill/>
          <a:ln>
            <a:noFill/>
          </a:ln>
        </p:spPr>
        <p:txBody>
          <a:bodyPr vert="horz" wrap="square" lIns="0" tIns="0" rIns="0" bIns="0" numCol="1" rtlCol="0" anchor="t" anchorCtr="0" compatLnSpc="1">
            <a:prstTxWarp prst="textNoShape">
              <a:avLst/>
            </a:prstTxWarp>
            <a:normAutofit fontScale="85000" lnSpcReduction="10000"/>
          </a:bodyPr>
          <a:lstStyle/>
          <a:p>
            <a:pPr eaLnBrk="1" hangingPunct="1">
              <a:lnSpc>
                <a:spcPct val="90000"/>
              </a:lnSpc>
              <a:spcAft>
                <a:spcPts val="600"/>
              </a:spcAft>
            </a:pPr>
            <a:r>
              <a:rPr lang="en-US" sz="4400" b="1" kern="1200" dirty="0">
                <a:solidFill>
                  <a:schemeClr val="accent2"/>
                </a:solidFill>
                <a:latin typeface="+mj-lt"/>
                <a:ea typeface="+mj-ea"/>
                <a:cs typeface="+mj-cs"/>
              </a:rPr>
              <a:t>Appendix E </a:t>
            </a:r>
            <a:r>
              <a:rPr lang="en-US" sz="4400" b="1" dirty="0">
                <a:solidFill>
                  <a:schemeClr val="accent2"/>
                </a:solidFill>
              </a:rPr>
              <a:t>(continued)</a:t>
            </a:r>
          </a:p>
          <a:p>
            <a:pPr eaLnBrk="1" hangingPunct="1">
              <a:lnSpc>
                <a:spcPct val="90000"/>
              </a:lnSpc>
              <a:spcAft>
                <a:spcPts val="600"/>
              </a:spcAft>
            </a:pPr>
            <a:endParaRPr lang="en-US" sz="4400" b="1" kern="1200" dirty="0">
              <a:solidFill>
                <a:schemeClr val="accent2"/>
              </a:solidFill>
              <a:latin typeface="+mj-lt"/>
              <a:ea typeface="+mj-ea"/>
              <a:cs typeface="+mj-cs"/>
            </a:endParaRPr>
          </a:p>
          <a:p>
            <a:pPr eaLnBrk="1" hangingPunct="1">
              <a:lnSpc>
                <a:spcPct val="90000"/>
              </a:lnSpc>
              <a:spcAft>
                <a:spcPts val="600"/>
              </a:spcAft>
            </a:pPr>
            <a:endParaRPr lang="en-US" sz="4400" b="1" kern="1200" dirty="0">
              <a:solidFill>
                <a:schemeClr val="accent2"/>
              </a:solidFill>
              <a:latin typeface="+mj-lt"/>
              <a:ea typeface="+mj-ea"/>
              <a:cs typeface="+mj-cs"/>
            </a:endParaRPr>
          </a:p>
        </p:txBody>
      </p:sp>
      <p:sp>
        <p:nvSpPr>
          <p:cNvPr id="3" name="TextBox 2">
            <a:extLst>
              <a:ext uri="{FF2B5EF4-FFF2-40B4-BE49-F238E27FC236}">
                <a16:creationId xmlns:a16="http://schemas.microsoft.com/office/drawing/2014/main" id="{32AD87D6-B9C0-DBC7-94F5-CA6C6FD6004D}"/>
              </a:ext>
            </a:extLst>
          </p:cNvPr>
          <p:cNvSpPr txBox="1"/>
          <p:nvPr/>
        </p:nvSpPr>
        <p:spPr>
          <a:xfrm>
            <a:off x="0" y="538032"/>
            <a:ext cx="10181492" cy="523220"/>
          </a:xfrm>
          <a:prstGeom prst="rect">
            <a:avLst/>
          </a:prstGeom>
          <a:noFill/>
        </p:spPr>
        <p:txBody>
          <a:bodyPr wrap="square">
            <a:spAutoFit/>
          </a:bodyPr>
          <a:lstStyle/>
          <a:p>
            <a:r>
              <a:rPr lang="en-GB" sz="1400" i="1" dirty="0"/>
              <a:t>Table 12: LSOAs in Huntingdonshire that moved by two or more deciles in the direction of lower relative deprivation since 2019 for Living Environment Domain</a:t>
            </a:r>
          </a:p>
        </p:txBody>
      </p:sp>
      <p:graphicFrame>
        <p:nvGraphicFramePr>
          <p:cNvPr id="5" name="Table 4">
            <a:extLst>
              <a:ext uri="{FF2B5EF4-FFF2-40B4-BE49-F238E27FC236}">
                <a16:creationId xmlns:a16="http://schemas.microsoft.com/office/drawing/2014/main" id="{CECEDC9D-555A-5F53-A981-60F6227781C5}"/>
              </a:ext>
            </a:extLst>
          </p:cNvPr>
          <p:cNvGraphicFramePr>
            <a:graphicFrameLocks noGrp="1"/>
          </p:cNvGraphicFramePr>
          <p:nvPr>
            <p:extLst>
              <p:ext uri="{D42A27DB-BD31-4B8C-83A1-F6EECF244321}">
                <p14:modId xmlns:p14="http://schemas.microsoft.com/office/powerpoint/2010/main" val="3265087470"/>
              </p:ext>
            </p:extLst>
          </p:nvPr>
        </p:nvGraphicFramePr>
        <p:xfrm>
          <a:off x="97970" y="1130196"/>
          <a:ext cx="12006135" cy="5189775"/>
        </p:xfrm>
        <a:graphic>
          <a:graphicData uri="http://schemas.openxmlformats.org/drawingml/2006/table">
            <a:tbl>
              <a:tblPr>
                <a:tableStyleId>{5C22544A-7EE6-4342-B048-85BDC9FD1C3A}</a:tableStyleId>
              </a:tblPr>
              <a:tblGrid>
                <a:gridCol w="1573213">
                  <a:extLst>
                    <a:ext uri="{9D8B030D-6E8A-4147-A177-3AD203B41FA5}">
                      <a16:colId xmlns:a16="http://schemas.microsoft.com/office/drawing/2014/main" val="1872848442"/>
                    </a:ext>
                  </a:extLst>
                </a:gridCol>
                <a:gridCol w="3533775">
                  <a:extLst>
                    <a:ext uri="{9D8B030D-6E8A-4147-A177-3AD203B41FA5}">
                      <a16:colId xmlns:a16="http://schemas.microsoft.com/office/drawing/2014/main" val="191069425"/>
                    </a:ext>
                  </a:extLst>
                </a:gridCol>
                <a:gridCol w="2615756">
                  <a:extLst>
                    <a:ext uri="{9D8B030D-6E8A-4147-A177-3AD203B41FA5}">
                      <a16:colId xmlns:a16="http://schemas.microsoft.com/office/drawing/2014/main" val="1084557091"/>
                    </a:ext>
                  </a:extLst>
                </a:gridCol>
                <a:gridCol w="1398693">
                  <a:extLst>
                    <a:ext uri="{9D8B030D-6E8A-4147-A177-3AD203B41FA5}">
                      <a16:colId xmlns:a16="http://schemas.microsoft.com/office/drawing/2014/main" val="2319679142"/>
                    </a:ext>
                  </a:extLst>
                </a:gridCol>
                <a:gridCol w="1398693">
                  <a:extLst>
                    <a:ext uri="{9D8B030D-6E8A-4147-A177-3AD203B41FA5}">
                      <a16:colId xmlns:a16="http://schemas.microsoft.com/office/drawing/2014/main" val="1546322092"/>
                    </a:ext>
                  </a:extLst>
                </a:gridCol>
                <a:gridCol w="1486005">
                  <a:extLst>
                    <a:ext uri="{9D8B030D-6E8A-4147-A177-3AD203B41FA5}">
                      <a16:colId xmlns:a16="http://schemas.microsoft.com/office/drawing/2014/main" val="1210700885"/>
                    </a:ext>
                  </a:extLst>
                </a:gridCol>
              </a:tblGrid>
              <a:tr h="317126">
                <a:tc>
                  <a:txBody>
                    <a:bodyPr/>
                    <a:lstStyle/>
                    <a:p>
                      <a:pPr algn="l" fontAlgn="t">
                        <a:buNone/>
                      </a:pPr>
                      <a:r>
                        <a:rPr lang="en-GB" sz="1400" b="1" u="none" strike="noStrike" dirty="0">
                          <a:effectLst/>
                          <a:latin typeface="+mn-lt"/>
                        </a:rPr>
                        <a:t>LSOA</a:t>
                      </a:r>
                      <a:endParaRPr lang="en-GB" sz="14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dirty="0">
                          <a:effectLst/>
                          <a:latin typeface="+mn-lt"/>
                        </a:rPr>
                        <a:t>LSOA Local Name</a:t>
                      </a:r>
                      <a:endParaRPr lang="en-GB" sz="14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dirty="0">
                          <a:effectLst/>
                          <a:latin typeface="+mn-lt"/>
                        </a:rPr>
                        <a:t>Ward Name</a:t>
                      </a:r>
                      <a:endParaRPr lang="en-GB" sz="14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1" i="0" u="none" strike="noStrike" dirty="0">
                          <a:solidFill>
                            <a:srgbClr val="000000"/>
                          </a:solidFill>
                          <a:effectLst/>
                          <a:latin typeface="+mn-lt"/>
                        </a:rPr>
                        <a:t>IMD 2025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mn-lt"/>
                        </a:rPr>
                        <a:t>IMD 2019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mn-lt"/>
                        </a:rPr>
                        <a:t>Change in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658865"/>
                  </a:ext>
                </a:extLst>
              </a:tr>
              <a:tr h="284308">
                <a:tc>
                  <a:txBody>
                    <a:bodyPr/>
                    <a:lstStyle/>
                    <a:p>
                      <a:pPr algn="l" fontAlgn="b">
                        <a:buNone/>
                      </a:pPr>
                      <a:r>
                        <a:rPr lang="en-GB" sz="1200" b="0" i="0" u="none" strike="noStrike" dirty="0">
                          <a:solidFill>
                            <a:srgbClr val="000000"/>
                          </a:solidFill>
                          <a:effectLst/>
                          <a:latin typeface="+mn-lt"/>
                        </a:rPr>
                        <a:t>Huntingdonshire 014A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Foxgrove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Godmanchester &amp; Hemingford Abbots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05337"/>
                  </a:ext>
                </a:extLst>
              </a:tr>
              <a:tr h="330780">
                <a:tc>
                  <a:txBody>
                    <a:bodyPr/>
                    <a:lstStyle/>
                    <a:p>
                      <a:pPr algn="l" fontAlgn="b">
                        <a:buNone/>
                      </a:pPr>
                      <a:r>
                        <a:rPr lang="en-GB" sz="1200" b="0" i="0" u="none" strike="noStrike" dirty="0">
                          <a:solidFill>
                            <a:srgbClr val="000000"/>
                          </a:solidFill>
                          <a:effectLst/>
                          <a:latin typeface="+mn-lt"/>
                        </a:rPr>
                        <a:t>Huntingdonshire 014D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Sweetings Road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Godmanchester &amp; Hemingford Abbots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962773"/>
                  </a:ext>
                </a:extLst>
              </a:tr>
              <a:tr h="283929">
                <a:tc>
                  <a:txBody>
                    <a:bodyPr/>
                    <a:lstStyle/>
                    <a:p>
                      <a:pPr algn="l" fontAlgn="b">
                        <a:buNone/>
                      </a:pPr>
                      <a:r>
                        <a:rPr lang="en-GB" sz="1200" b="0" i="0" u="none" strike="noStrike" dirty="0">
                          <a:solidFill>
                            <a:srgbClr val="000000"/>
                          </a:solidFill>
                          <a:effectLst/>
                          <a:latin typeface="+mn-lt"/>
                        </a:rPr>
                        <a:t>Huntingdonshire 018C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Gordon Road to Little Paxton Cemetery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Neots Priory Park &amp; Little Paxton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435817"/>
                  </a:ext>
                </a:extLst>
              </a:tr>
              <a:tr h="283929">
                <a:tc>
                  <a:txBody>
                    <a:bodyPr/>
                    <a:lstStyle/>
                    <a:p>
                      <a:pPr algn="l" fontAlgn="b">
                        <a:buNone/>
                      </a:pPr>
                      <a:r>
                        <a:rPr lang="en-GB" sz="1200" b="0" i="0" u="none" strike="noStrike" dirty="0">
                          <a:solidFill>
                            <a:srgbClr val="000000"/>
                          </a:solidFill>
                          <a:effectLst/>
                          <a:latin typeface="+mn-lt"/>
                        </a:rPr>
                        <a:t>Huntingdonshire 018F</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Kester Way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Neots East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8694371"/>
                  </a:ext>
                </a:extLst>
              </a:tr>
              <a:tr h="283929">
                <a:tc>
                  <a:txBody>
                    <a:bodyPr/>
                    <a:lstStyle/>
                    <a:p>
                      <a:pPr algn="l" fontAlgn="b">
                        <a:buNone/>
                      </a:pPr>
                      <a:r>
                        <a:rPr lang="en-GB" sz="1200" b="0" i="0" u="none" strike="noStrike">
                          <a:solidFill>
                            <a:srgbClr val="000000"/>
                          </a:solidFill>
                          <a:effectLst/>
                          <a:latin typeface="+mn-lt"/>
                        </a:rPr>
                        <a:t>Huntingdonshire 018G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Brampton Centre and Hinchingbrooke Country Park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Neots East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337660"/>
                  </a:ext>
                </a:extLst>
              </a:tr>
              <a:tr h="283929">
                <a:tc>
                  <a:txBody>
                    <a:bodyPr/>
                    <a:lstStyle/>
                    <a:p>
                      <a:pPr algn="l" fontAlgn="b">
                        <a:buNone/>
                      </a:pPr>
                      <a:r>
                        <a:rPr lang="en-GB" sz="1200" b="0" i="0" u="none" strike="noStrike" dirty="0">
                          <a:solidFill>
                            <a:srgbClr val="000000"/>
                          </a:solidFill>
                          <a:effectLst/>
                          <a:latin typeface="+mn-lt"/>
                        </a:rPr>
                        <a:t>Huntingdonshire 021B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Howitts Gardens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Neots Eynesbury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282135"/>
                  </a:ext>
                </a:extLst>
              </a:tr>
              <a:tr h="283929">
                <a:tc>
                  <a:txBody>
                    <a:bodyPr/>
                    <a:lstStyle/>
                    <a:p>
                      <a:pPr algn="l" fontAlgn="b">
                        <a:buNone/>
                      </a:pPr>
                      <a:r>
                        <a:rPr lang="en-GB" sz="1200" b="0" i="0" u="none" strike="noStrike">
                          <a:solidFill>
                            <a:srgbClr val="000000"/>
                          </a:solidFill>
                          <a:effectLst/>
                          <a:latin typeface="+mn-lt"/>
                        </a:rPr>
                        <a:t>Huntingdonshire 001B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Eagel Business Park to Ramsey Road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Yaxley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34560"/>
                  </a:ext>
                </a:extLst>
              </a:tr>
              <a:tr h="283929">
                <a:tc>
                  <a:txBody>
                    <a:bodyPr/>
                    <a:lstStyle/>
                    <a:p>
                      <a:pPr algn="l" fontAlgn="b">
                        <a:buNone/>
                      </a:pPr>
                      <a:r>
                        <a:rPr lang="en-GB" sz="1200" b="0" i="0" u="none" strike="noStrike">
                          <a:solidFill>
                            <a:srgbClr val="000000"/>
                          </a:solidFill>
                          <a:effectLst/>
                          <a:latin typeface="+mn-lt"/>
                        </a:rPr>
                        <a:t>Huntingdonshire 002A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Chesterton to </a:t>
                      </a:r>
                      <a:r>
                        <a:rPr lang="en-GB" sz="1200" b="0" i="0" u="none" strike="noStrike" dirty="0" err="1">
                          <a:solidFill>
                            <a:srgbClr val="000000"/>
                          </a:solidFill>
                          <a:effectLst/>
                          <a:latin typeface="+mn-lt"/>
                        </a:rPr>
                        <a:t>Washingley</a:t>
                      </a:r>
                      <a:endParaRPr lang="en-GB" sz="12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Stilton, Folksworth &amp; Washingley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441151"/>
                  </a:ext>
                </a:extLst>
              </a:tr>
              <a:tr h="283929">
                <a:tc>
                  <a:txBody>
                    <a:bodyPr/>
                    <a:lstStyle/>
                    <a:p>
                      <a:pPr algn="l" fontAlgn="b">
                        <a:buNone/>
                      </a:pPr>
                      <a:r>
                        <a:rPr lang="en-GB" sz="1200" b="0" i="0" u="none" strike="noStrike">
                          <a:solidFill>
                            <a:srgbClr val="000000"/>
                          </a:solidFill>
                          <a:effectLst/>
                          <a:latin typeface="+mn-lt"/>
                        </a:rPr>
                        <a:t>Huntingdonshire 003D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Biggin Lane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Ramsey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4627703"/>
                  </a:ext>
                </a:extLst>
              </a:tr>
              <a:tr h="283929">
                <a:tc>
                  <a:txBody>
                    <a:bodyPr/>
                    <a:lstStyle/>
                    <a:p>
                      <a:pPr algn="l" fontAlgn="b">
                        <a:buNone/>
                      </a:pPr>
                      <a:r>
                        <a:rPr lang="en-GB" sz="1200" b="0" i="0" u="none" strike="noStrike">
                          <a:solidFill>
                            <a:srgbClr val="000000"/>
                          </a:solidFill>
                          <a:effectLst/>
                          <a:latin typeface="+mn-lt"/>
                        </a:rPr>
                        <a:t>Huntingdonshire 003E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Westfield and The Avenue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Ramsey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264173"/>
                  </a:ext>
                </a:extLst>
              </a:tr>
              <a:tr h="283929">
                <a:tc>
                  <a:txBody>
                    <a:bodyPr/>
                    <a:lstStyle/>
                    <a:p>
                      <a:pPr algn="l" fontAlgn="b">
                        <a:buNone/>
                      </a:pPr>
                      <a:r>
                        <a:rPr lang="en-GB" sz="1200" b="0" i="0" u="none" strike="noStrike">
                          <a:solidFill>
                            <a:srgbClr val="000000"/>
                          </a:solidFill>
                          <a:effectLst/>
                          <a:latin typeface="+mn-lt"/>
                        </a:rPr>
                        <a:t>Huntingdonshire 004A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Gidding Road and Westfield Road T Junction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Sawtry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622914"/>
                  </a:ext>
                </a:extLst>
              </a:tr>
              <a:tr h="283929">
                <a:tc>
                  <a:txBody>
                    <a:bodyPr/>
                    <a:lstStyle/>
                    <a:p>
                      <a:pPr algn="l" fontAlgn="b">
                        <a:buNone/>
                      </a:pPr>
                      <a:r>
                        <a:rPr lang="en-GB" sz="1200" b="0" i="0" u="none" strike="noStrike">
                          <a:solidFill>
                            <a:srgbClr val="000000"/>
                          </a:solidFill>
                          <a:effectLst/>
                          <a:latin typeface="+mn-lt"/>
                        </a:rPr>
                        <a:t>Huntingdonshire 004E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Sawtry Village Academy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Sawtry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197301"/>
                  </a:ext>
                </a:extLst>
              </a:tr>
              <a:tr h="282555">
                <a:tc>
                  <a:txBody>
                    <a:bodyPr/>
                    <a:lstStyle/>
                    <a:p>
                      <a:pPr algn="l" fontAlgn="b">
                        <a:buNone/>
                      </a:pPr>
                      <a:r>
                        <a:rPr lang="en-GB" sz="1200" b="0" i="0" u="none" strike="noStrike">
                          <a:solidFill>
                            <a:srgbClr val="000000"/>
                          </a:solidFill>
                          <a:effectLst/>
                          <a:latin typeface="+mn-lt"/>
                        </a:rPr>
                        <a:t>Huntingdonshire 005C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School Road to </a:t>
                      </a:r>
                      <a:r>
                        <a:rPr lang="en-GB" sz="1200" b="0" i="0" u="none" strike="noStrike" dirty="0" err="1">
                          <a:solidFill>
                            <a:srgbClr val="000000"/>
                          </a:solidFill>
                          <a:effectLst/>
                          <a:latin typeface="+mn-lt"/>
                        </a:rPr>
                        <a:t>Humberdale</a:t>
                      </a:r>
                      <a:r>
                        <a:rPr lang="en-GB" sz="1200" b="0" i="0" u="none" strike="noStrike" dirty="0">
                          <a:solidFill>
                            <a:srgbClr val="000000"/>
                          </a:solidFill>
                          <a:effectLst/>
                          <a:latin typeface="+mn-lt"/>
                        </a:rPr>
                        <a:t> Way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Warboys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224651"/>
                  </a:ext>
                </a:extLst>
              </a:tr>
              <a:tr h="283929">
                <a:tc>
                  <a:txBody>
                    <a:bodyPr/>
                    <a:lstStyle/>
                    <a:p>
                      <a:pPr algn="l" fontAlgn="b">
                        <a:buNone/>
                      </a:pPr>
                      <a:r>
                        <a:rPr lang="en-GB" sz="1200" b="0" i="0" u="none" strike="noStrike">
                          <a:solidFill>
                            <a:srgbClr val="000000"/>
                          </a:solidFill>
                          <a:effectLst/>
                          <a:latin typeface="+mn-lt"/>
                        </a:rPr>
                        <a:t>Huntingdonshire 006B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Feoffees Road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Somersham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047400"/>
                  </a:ext>
                </a:extLst>
              </a:tr>
              <a:tr h="283929">
                <a:tc>
                  <a:txBody>
                    <a:bodyPr/>
                    <a:lstStyle/>
                    <a:p>
                      <a:pPr algn="l" fontAlgn="b">
                        <a:buNone/>
                      </a:pPr>
                      <a:r>
                        <a:rPr lang="en-GB" sz="1200" b="0" i="0" u="none" strike="noStrike">
                          <a:solidFill>
                            <a:srgbClr val="000000"/>
                          </a:solidFill>
                          <a:effectLst/>
                          <a:latin typeface="+mn-lt"/>
                        </a:rPr>
                        <a:t>Huntingdonshire 006D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Outer Somersham and Colne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Holywell-cum-Needingworth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0811066"/>
                  </a:ext>
                </a:extLst>
              </a:tr>
              <a:tr h="283929">
                <a:tc>
                  <a:txBody>
                    <a:bodyPr/>
                    <a:lstStyle/>
                    <a:p>
                      <a:pPr algn="l" fontAlgn="b">
                        <a:buNone/>
                      </a:pPr>
                      <a:r>
                        <a:rPr lang="en-GB" sz="1200" b="0" i="0" u="none" strike="noStrike" dirty="0">
                          <a:solidFill>
                            <a:srgbClr val="000000"/>
                          </a:solidFill>
                          <a:effectLst/>
                          <a:latin typeface="+mn-lt"/>
                        </a:rPr>
                        <a:t>Huntingdonshire 006E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Wyton Primary School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Hemingford Grey &amp; Houghton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506090"/>
                  </a:ext>
                </a:extLst>
              </a:tr>
              <a:tr h="283929">
                <a:tc>
                  <a:txBody>
                    <a:bodyPr/>
                    <a:lstStyle/>
                    <a:p>
                      <a:pPr algn="l" fontAlgn="b">
                        <a:buNone/>
                      </a:pPr>
                      <a:r>
                        <a:rPr lang="en-GB" sz="1200" b="0" i="0" u="none" strike="noStrike">
                          <a:solidFill>
                            <a:srgbClr val="000000"/>
                          </a:solidFill>
                          <a:effectLst/>
                          <a:latin typeface="+mn-lt"/>
                        </a:rPr>
                        <a:t>Huntingdonshire 007C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Earith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Holywell-cum-Needingworth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6685233"/>
                  </a:ext>
                </a:extLst>
              </a:tr>
            </a:tbl>
          </a:graphicData>
        </a:graphic>
      </p:graphicFrame>
    </p:spTree>
    <p:extLst>
      <p:ext uri="{BB962C8B-B14F-4D97-AF65-F5344CB8AC3E}">
        <p14:creationId xmlns:p14="http://schemas.microsoft.com/office/powerpoint/2010/main" val="2461816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85C4A-4828-BF2A-5324-9CC3C4D7CF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5553FE9-380A-E17E-D9EB-8BF0B3744E24}"/>
              </a:ext>
            </a:extLst>
          </p:cNvPr>
          <p:cNvSpPr txBox="1"/>
          <p:nvPr/>
        </p:nvSpPr>
        <p:spPr bwMode="auto">
          <a:xfrm>
            <a:off x="97969" y="144445"/>
            <a:ext cx="5696161" cy="787174"/>
          </a:xfrm>
          <a:prstGeom prst="rect">
            <a:avLst/>
          </a:prstGeom>
          <a:noFill/>
          <a:ln>
            <a:noFill/>
          </a:ln>
        </p:spPr>
        <p:txBody>
          <a:bodyPr vert="horz" wrap="square" lIns="0" tIns="0" rIns="0" bIns="0" numCol="1" rtlCol="0" anchor="t" anchorCtr="0" compatLnSpc="1">
            <a:prstTxWarp prst="textNoShape">
              <a:avLst/>
            </a:prstTxWarp>
            <a:normAutofit fontScale="85000" lnSpcReduction="10000"/>
          </a:bodyPr>
          <a:lstStyle/>
          <a:p>
            <a:pPr eaLnBrk="1" hangingPunct="1">
              <a:lnSpc>
                <a:spcPct val="90000"/>
              </a:lnSpc>
              <a:spcAft>
                <a:spcPts val="600"/>
              </a:spcAft>
            </a:pPr>
            <a:r>
              <a:rPr lang="en-US" sz="4400" b="1" kern="1200" dirty="0">
                <a:solidFill>
                  <a:schemeClr val="accent2"/>
                </a:solidFill>
                <a:latin typeface="+mj-lt"/>
                <a:ea typeface="+mj-ea"/>
                <a:cs typeface="+mj-cs"/>
              </a:rPr>
              <a:t>Appendix E </a:t>
            </a:r>
            <a:r>
              <a:rPr lang="en-US" sz="4400" b="1" dirty="0">
                <a:solidFill>
                  <a:schemeClr val="accent2"/>
                </a:solidFill>
              </a:rPr>
              <a:t>(continued)</a:t>
            </a:r>
          </a:p>
          <a:p>
            <a:pPr eaLnBrk="1" hangingPunct="1">
              <a:lnSpc>
                <a:spcPct val="90000"/>
              </a:lnSpc>
              <a:spcAft>
                <a:spcPts val="600"/>
              </a:spcAft>
            </a:pPr>
            <a:endParaRPr lang="en-US" sz="4400" b="1" kern="1200" dirty="0">
              <a:solidFill>
                <a:schemeClr val="accent2"/>
              </a:solidFill>
              <a:latin typeface="+mj-lt"/>
              <a:ea typeface="+mj-ea"/>
              <a:cs typeface="+mj-cs"/>
            </a:endParaRPr>
          </a:p>
          <a:p>
            <a:pPr eaLnBrk="1" hangingPunct="1">
              <a:lnSpc>
                <a:spcPct val="90000"/>
              </a:lnSpc>
              <a:spcAft>
                <a:spcPts val="600"/>
              </a:spcAft>
            </a:pPr>
            <a:endParaRPr lang="en-US" sz="4400" b="1" kern="1200" dirty="0">
              <a:solidFill>
                <a:schemeClr val="accent2"/>
              </a:solidFill>
              <a:latin typeface="+mj-lt"/>
              <a:ea typeface="+mj-ea"/>
              <a:cs typeface="+mj-cs"/>
            </a:endParaRPr>
          </a:p>
        </p:txBody>
      </p:sp>
      <p:sp>
        <p:nvSpPr>
          <p:cNvPr id="3" name="TextBox 2">
            <a:extLst>
              <a:ext uri="{FF2B5EF4-FFF2-40B4-BE49-F238E27FC236}">
                <a16:creationId xmlns:a16="http://schemas.microsoft.com/office/drawing/2014/main" id="{C077902E-6F99-9666-DFA9-C6BB3046991B}"/>
              </a:ext>
            </a:extLst>
          </p:cNvPr>
          <p:cNvSpPr txBox="1"/>
          <p:nvPr/>
        </p:nvSpPr>
        <p:spPr>
          <a:xfrm>
            <a:off x="0" y="538032"/>
            <a:ext cx="10181492" cy="523220"/>
          </a:xfrm>
          <a:prstGeom prst="rect">
            <a:avLst/>
          </a:prstGeom>
          <a:noFill/>
        </p:spPr>
        <p:txBody>
          <a:bodyPr wrap="square">
            <a:spAutoFit/>
          </a:bodyPr>
          <a:lstStyle/>
          <a:p>
            <a:r>
              <a:rPr lang="en-GB" sz="1400" i="1" dirty="0"/>
              <a:t>Table 12: LSOAs in Huntingdonshire that moved by two or more deciles in the direction of lower relative deprivation since 2019 for Living Environment Domain</a:t>
            </a:r>
          </a:p>
        </p:txBody>
      </p:sp>
      <p:graphicFrame>
        <p:nvGraphicFramePr>
          <p:cNvPr id="5" name="Table 4">
            <a:extLst>
              <a:ext uri="{FF2B5EF4-FFF2-40B4-BE49-F238E27FC236}">
                <a16:creationId xmlns:a16="http://schemas.microsoft.com/office/drawing/2014/main" id="{77E2D632-5209-8E90-FC6E-9CA90FC93FCA}"/>
              </a:ext>
            </a:extLst>
          </p:cNvPr>
          <p:cNvGraphicFramePr>
            <a:graphicFrameLocks noGrp="1"/>
          </p:cNvGraphicFramePr>
          <p:nvPr>
            <p:extLst>
              <p:ext uri="{D42A27DB-BD31-4B8C-83A1-F6EECF244321}">
                <p14:modId xmlns:p14="http://schemas.microsoft.com/office/powerpoint/2010/main" val="640887084"/>
              </p:ext>
            </p:extLst>
          </p:nvPr>
        </p:nvGraphicFramePr>
        <p:xfrm>
          <a:off x="97969" y="1244498"/>
          <a:ext cx="11988000" cy="5075469"/>
        </p:xfrm>
        <a:graphic>
          <a:graphicData uri="http://schemas.openxmlformats.org/drawingml/2006/table">
            <a:tbl>
              <a:tblPr>
                <a:tableStyleId>{5C22544A-7EE6-4342-B048-85BDC9FD1C3A}</a:tableStyleId>
              </a:tblPr>
              <a:tblGrid>
                <a:gridCol w="1544793">
                  <a:extLst>
                    <a:ext uri="{9D8B030D-6E8A-4147-A177-3AD203B41FA5}">
                      <a16:colId xmlns:a16="http://schemas.microsoft.com/office/drawing/2014/main" val="1872848442"/>
                    </a:ext>
                  </a:extLst>
                </a:gridCol>
                <a:gridCol w="3749121">
                  <a:extLst>
                    <a:ext uri="{9D8B030D-6E8A-4147-A177-3AD203B41FA5}">
                      <a16:colId xmlns:a16="http://schemas.microsoft.com/office/drawing/2014/main" val="191069425"/>
                    </a:ext>
                  </a:extLst>
                </a:gridCol>
                <a:gridCol w="2538004">
                  <a:extLst>
                    <a:ext uri="{9D8B030D-6E8A-4147-A177-3AD203B41FA5}">
                      <a16:colId xmlns:a16="http://schemas.microsoft.com/office/drawing/2014/main" val="1084557091"/>
                    </a:ext>
                  </a:extLst>
                </a:gridCol>
                <a:gridCol w="1357124">
                  <a:extLst>
                    <a:ext uri="{9D8B030D-6E8A-4147-A177-3AD203B41FA5}">
                      <a16:colId xmlns:a16="http://schemas.microsoft.com/office/drawing/2014/main" val="2319679142"/>
                    </a:ext>
                  </a:extLst>
                </a:gridCol>
                <a:gridCol w="1357124">
                  <a:extLst>
                    <a:ext uri="{9D8B030D-6E8A-4147-A177-3AD203B41FA5}">
                      <a16:colId xmlns:a16="http://schemas.microsoft.com/office/drawing/2014/main" val="1546322092"/>
                    </a:ext>
                  </a:extLst>
                </a:gridCol>
                <a:gridCol w="1441834">
                  <a:extLst>
                    <a:ext uri="{9D8B030D-6E8A-4147-A177-3AD203B41FA5}">
                      <a16:colId xmlns:a16="http://schemas.microsoft.com/office/drawing/2014/main" val="1210700885"/>
                    </a:ext>
                  </a:extLst>
                </a:gridCol>
              </a:tblGrid>
              <a:tr h="400336">
                <a:tc>
                  <a:txBody>
                    <a:bodyPr/>
                    <a:lstStyle/>
                    <a:p>
                      <a:pPr algn="l" fontAlgn="t">
                        <a:buNone/>
                      </a:pPr>
                      <a:r>
                        <a:rPr lang="en-GB" sz="1400" b="1" u="none" strike="noStrike" dirty="0">
                          <a:effectLst/>
                          <a:latin typeface="+mn-lt"/>
                        </a:rPr>
                        <a:t>LSOA</a:t>
                      </a:r>
                      <a:endParaRPr lang="en-GB" sz="14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dirty="0">
                          <a:effectLst/>
                          <a:latin typeface="+mn-lt"/>
                        </a:rPr>
                        <a:t>LSOA Local Name</a:t>
                      </a:r>
                      <a:endParaRPr lang="en-GB" sz="14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400" b="1" u="none" strike="noStrike" dirty="0">
                          <a:effectLst/>
                          <a:latin typeface="+mn-lt"/>
                        </a:rPr>
                        <a:t>Ward Name</a:t>
                      </a:r>
                      <a:endParaRPr lang="en-GB" sz="14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400" b="1" i="0" u="none" strike="noStrike" dirty="0">
                          <a:solidFill>
                            <a:srgbClr val="000000"/>
                          </a:solidFill>
                          <a:effectLst/>
                          <a:latin typeface="+mn-lt"/>
                        </a:rPr>
                        <a:t>IMD 2025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mn-lt"/>
                        </a:rPr>
                        <a:t>IMD 2019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rgbClr val="000000"/>
                          </a:solidFill>
                          <a:effectLst/>
                          <a:latin typeface="+mn-lt"/>
                        </a:rPr>
                        <a:t>Change in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658865"/>
                  </a:ext>
                </a:extLst>
              </a:tr>
              <a:tr h="304277">
                <a:tc>
                  <a:txBody>
                    <a:bodyPr/>
                    <a:lstStyle/>
                    <a:p>
                      <a:pPr algn="l" fontAlgn="b">
                        <a:buNone/>
                      </a:pPr>
                      <a:r>
                        <a:rPr lang="en-GB" sz="1200" b="0" i="0" u="none" strike="noStrike" dirty="0">
                          <a:solidFill>
                            <a:srgbClr val="000000"/>
                          </a:solidFill>
                          <a:effectLst/>
                          <a:latin typeface="+mn-lt"/>
                        </a:rPr>
                        <a:t>Huntingdonshire 008A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American Lane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Huntingdon North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05337"/>
                  </a:ext>
                </a:extLst>
              </a:tr>
              <a:tr h="358428">
                <a:tc>
                  <a:txBody>
                    <a:bodyPr/>
                    <a:lstStyle/>
                    <a:p>
                      <a:pPr algn="l" fontAlgn="b">
                        <a:buNone/>
                      </a:pPr>
                      <a:r>
                        <a:rPr lang="en-GB" sz="1200" b="0" i="0" u="none" strike="noStrike" dirty="0">
                          <a:solidFill>
                            <a:srgbClr val="000000"/>
                          </a:solidFill>
                          <a:effectLst/>
                          <a:latin typeface="+mn-lt"/>
                        </a:rPr>
                        <a:t>Huntingdonshire 010F</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Brampton Hut Interchange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Brampton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962773"/>
                  </a:ext>
                </a:extLst>
              </a:tr>
              <a:tr h="358428">
                <a:tc>
                  <a:txBody>
                    <a:bodyPr/>
                    <a:lstStyle/>
                    <a:p>
                      <a:pPr algn="l" fontAlgn="b">
                        <a:buNone/>
                      </a:pPr>
                      <a:r>
                        <a:rPr lang="en-GB" sz="1200" b="0" i="0" u="none" strike="noStrike" dirty="0">
                          <a:solidFill>
                            <a:srgbClr val="000000"/>
                          </a:solidFill>
                          <a:effectLst/>
                          <a:latin typeface="+mn-lt"/>
                        </a:rPr>
                        <a:t>Huntingdonshire 010H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Rusts Lane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The Stukeleys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435817"/>
                  </a:ext>
                </a:extLst>
              </a:tr>
              <a:tr h="358428">
                <a:tc>
                  <a:txBody>
                    <a:bodyPr/>
                    <a:lstStyle/>
                    <a:p>
                      <a:pPr algn="l" fontAlgn="b">
                        <a:buNone/>
                      </a:pPr>
                      <a:r>
                        <a:rPr lang="en-GB" sz="1200" b="0" i="0" u="none" strike="noStrike" dirty="0">
                          <a:solidFill>
                            <a:srgbClr val="000000"/>
                          </a:solidFill>
                          <a:effectLst/>
                          <a:latin typeface="+mn-lt"/>
                        </a:rPr>
                        <a:t>Huntingdonshire 012A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Riverside Road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Huntingdon East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8694371"/>
                  </a:ext>
                </a:extLst>
              </a:tr>
              <a:tr h="358428">
                <a:tc>
                  <a:txBody>
                    <a:bodyPr/>
                    <a:lstStyle/>
                    <a:p>
                      <a:pPr algn="l" fontAlgn="b">
                        <a:buNone/>
                      </a:pPr>
                      <a:r>
                        <a:rPr lang="en-GB" sz="1200" b="0" i="0" u="none" strike="noStrike" dirty="0">
                          <a:solidFill>
                            <a:srgbClr val="000000"/>
                          </a:solidFill>
                          <a:effectLst/>
                          <a:latin typeface="+mn-lt"/>
                        </a:rPr>
                        <a:t>Huntingdonshire 012G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Hinchingbrooke Hospital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Huntingdon North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337660"/>
                  </a:ext>
                </a:extLst>
              </a:tr>
              <a:tr h="484710">
                <a:tc>
                  <a:txBody>
                    <a:bodyPr/>
                    <a:lstStyle/>
                    <a:p>
                      <a:pPr algn="l" fontAlgn="b">
                        <a:buNone/>
                      </a:pPr>
                      <a:r>
                        <a:rPr lang="en-GB" sz="1200" b="0" i="0" u="none" strike="noStrike" dirty="0">
                          <a:solidFill>
                            <a:srgbClr val="000000"/>
                          </a:solidFill>
                          <a:effectLst/>
                          <a:latin typeface="+mn-lt"/>
                        </a:rPr>
                        <a:t>Huntingdonshire 014C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Croftfield Road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Godmanchester &amp; Hemingford Abbots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282135"/>
                  </a:ext>
                </a:extLst>
              </a:tr>
              <a:tr h="358428">
                <a:tc>
                  <a:txBody>
                    <a:bodyPr/>
                    <a:lstStyle/>
                    <a:p>
                      <a:pPr algn="l" fontAlgn="b">
                        <a:buNone/>
                      </a:pPr>
                      <a:r>
                        <a:rPr lang="en-GB" sz="1200" b="0" i="0" u="none" strike="noStrike" dirty="0">
                          <a:solidFill>
                            <a:srgbClr val="000000"/>
                          </a:solidFill>
                          <a:effectLst/>
                          <a:latin typeface="+mn-lt"/>
                        </a:rPr>
                        <a:t>Huntingdonshire 016A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Fenstanton High Street and Swan Road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Fenstanton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934560"/>
                  </a:ext>
                </a:extLst>
              </a:tr>
              <a:tr h="358428">
                <a:tc>
                  <a:txBody>
                    <a:bodyPr/>
                    <a:lstStyle/>
                    <a:p>
                      <a:pPr algn="l" fontAlgn="b">
                        <a:buNone/>
                      </a:pPr>
                      <a:r>
                        <a:rPr lang="en-GB" sz="1200" b="0" i="0" u="none" strike="noStrike" dirty="0">
                          <a:solidFill>
                            <a:srgbClr val="000000"/>
                          </a:solidFill>
                          <a:effectLst/>
                          <a:latin typeface="+mn-lt"/>
                        </a:rPr>
                        <a:t>Huntingdonshire 016B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Fenstanton and Hilton Primary School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Fenstanton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441151"/>
                  </a:ext>
                </a:extLst>
              </a:tr>
              <a:tr h="358428">
                <a:tc>
                  <a:txBody>
                    <a:bodyPr/>
                    <a:lstStyle/>
                    <a:p>
                      <a:pPr algn="l" fontAlgn="b">
                        <a:buNone/>
                      </a:pPr>
                      <a:r>
                        <a:rPr lang="en-GB" sz="1200" b="0" i="0" u="none" strike="noStrike">
                          <a:solidFill>
                            <a:srgbClr val="000000"/>
                          </a:solidFill>
                          <a:effectLst/>
                          <a:latin typeface="+mn-lt"/>
                        </a:rPr>
                        <a:t>Huntingdonshire 016E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Hilton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Fenstanton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4627703"/>
                  </a:ext>
                </a:extLst>
              </a:tr>
              <a:tr h="358428">
                <a:tc>
                  <a:txBody>
                    <a:bodyPr/>
                    <a:lstStyle/>
                    <a:p>
                      <a:pPr algn="l" fontAlgn="b">
                        <a:buNone/>
                      </a:pPr>
                      <a:r>
                        <a:rPr lang="en-GB" sz="1200" b="0" i="0" u="none" strike="noStrike">
                          <a:solidFill>
                            <a:srgbClr val="000000"/>
                          </a:solidFill>
                          <a:effectLst/>
                          <a:latin typeface="+mn-lt"/>
                        </a:rPr>
                        <a:t>Huntingdonshire 016F</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Houghton and Wyton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Hemingford Grey &amp; Houghton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264173"/>
                  </a:ext>
                </a:extLst>
              </a:tr>
              <a:tr h="358428">
                <a:tc>
                  <a:txBody>
                    <a:bodyPr/>
                    <a:lstStyle/>
                    <a:p>
                      <a:pPr algn="l" fontAlgn="b">
                        <a:buNone/>
                      </a:pPr>
                      <a:r>
                        <a:rPr lang="en-GB" sz="1200" b="0" i="0" u="none" strike="noStrike">
                          <a:solidFill>
                            <a:srgbClr val="000000"/>
                          </a:solidFill>
                          <a:effectLst/>
                          <a:latin typeface="+mn-lt"/>
                        </a:rPr>
                        <a:t>Huntingdonshire 018E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Paxton Hill to Yelling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Great Paxton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3622914"/>
                  </a:ext>
                </a:extLst>
              </a:tr>
              <a:tr h="337367">
                <a:tc>
                  <a:txBody>
                    <a:bodyPr/>
                    <a:lstStyle/>
                    <a:p>
                      <a:pPr algn="l" fontAlgn="b">
                        <a:buNone/>
                      </a:pPr>
                      <a:r>
                        <a:rPr lang="en-GB" sz="1200" b="0" i="0" u="none" strike="noStrike">
                          <a:solidFill>
                            <a:srgbClr val="000000"/>
                          </a:solidFill>
                          <a:effectLst/>
                          <a:latin typeface="+mn-lt"/>
                        </a:rPr>
                        <a:t>Huntingdonshire 019D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The Crescent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a:solidFill>
                            <a:srgbClr val="000000"/>
                          </a:solidFill>
                          <a:effectLst/>
                          <a:latin typeface="+mn-lt"/>
                        </a:rPr>
                        <a:t>St Neots Priory Park &amp; Little Paxton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6197301"/>
                  </a:ext>
                </a:extLst>
              </a:tr>
              <a:tr h="322927">
                <a:tc>
                  <a:txBody>
                    <a:bodyPr/>
                    <a:lstStyle/>
                    <a:p>
                      <a:pPr algn="l" fontAlgn="b">
                        <a:buNone/>
                      </a:pPr>
                      <a:r>
                        <a:rPr lang="en-GB" sz="1200" b="0" i="0" u="none" strike="noStrike">
                          <a:solidFill>
                            <a:srgbClr val="000000"/>
                          </a:solidFill>
                          <a:effectLst/>
                          <a:latin typeface="+mn-lt"/>
                        </a:rPr>
                        <a:t>Huntingdonshire 021D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Duck Lane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0" i="0" u="none" strike="noStrike" dirty="0">
                          <a:solidFill>
                            <a:srgbClr val="000000"/>
                          </a:solidFill>
                          <a:effectLst/>
                          <a:latin typeface="+mn-lt"/>
                        </a:rPr>
                        <a:t>St Neots Eynesbury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2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224651"/>
                  </a:ext>
                </a:extLst>
              </a:tr>
            </a:tbl>
          </a:graphicData>
        </a:graphic>
      </p:graphicFrame>
    </p:spTree>
    <p:extLst>
      <p:ext uri="{BB962C8B-B14F-4D97-AF65-F5344CB8AC3E}">
        <p14:creationId xmlns:p14="http://schemas.microsoft.com/office/powerpoint/2010/main" val="345676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2B0A-D6C2-AA21-C863-61C7ACAA2ED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A19F3E-37C4-45F5-74B1-C4365E789EEE}"/>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Background</a:t>
            </a:r>
          </a:p>
        </p:txBody>
      </p:sp>
      <p:sp>
        <p:nvSpPr>
          <p:cNvPr id="2" name="TextBox 1">
            <a:extLst>
              <a:ext uri="{FF2B5EF4-FFF2-40B4-BE49-F238E27FC236}">
                <a16:creationId xmlns:a16="http://schemas.microsoft.com/office/drawing/2014/main" id="{D5D6EA36-0BD5-B125-2464-D8B6E26C6FDD}"/>
              </a:ext>
            </a:extLst>
          </p:cNvPr>
          <p:cNvSpPr txBox="1"/>
          <p:nvPr/>
        </p:nvSpPr>
        <p:spPr bwMode="auto">
          <a:xfrm>
            <a:off x="633413" y="1502229"/>
            <a:ext cx="11232016" cy="4674734"/>
          </a:xfrm>
          <a:prstGeom prst="rect">
            <a:avLst/>
          </a:prstGeom>
          <a:noFill/>
          <a:ln>
            <a:noFill/>
          </a:ln>
        </p:spPr>
        <p:txBody>
          <a:bodyPr vert="horz" wrap="square" lIns="0" tIns="0" rIns="0" bIns="0" numCol="1" rtlCol="0" anchor="t" anchorCtr="0" compatLnSpc="1">
            <a:prstTxWarp prst="textNoShape">
              <a:avLst/>
            </a:prstTxWarp>
            <a:normAutofit/>
          </a:bodyPr>
          <a:lstStyle/>
          <a:p>
            <a:pPr marL="228600" indent="-228600" eaLnBrk="1" hangingPunct="1">
              <a:lnSpc>
                <a:spcPct val="90000"/>
              </a:lnSpc>
              <a:spcBef>
                <a:spcPts val="1000"/>
              </a:spcBef>
              <a:buFont typeface="Arial" panose="020B0604020202020204" pitchFamily="34" charset="0"/>
              <a:buChar char="•"/>
            </a:pPr>
            <a:r>
              <a:rPr lang="en-US" sz="1600" dirty="0">
                <a:latin typeface="+mn-lt"/>
              </a:rPr>
              <a:t>The Index of Multiple Deprivation 2025 (</a:t>
            </a:r>
            <a:r>
              <a:rPr lang="en-US" sz="1600" dirty="0" err="1">
                <a:latin typeface="+mn-lt"/>
              </a:rPr>
              <a:t>IoD</a:t>
            </a:r>
            <a:r>
              <a:rPr lang="en-US" sz="1600" dirty="0">
                <a:latin typeface="+mn-lt"/>
              </a:rPr>
              <a:t> 2025) is the official measure of relative deprivation for small area geographies called Lower-layer Super Output Areas (LSOAs), in England. It has been produced every 3 to 5 years since 1970s. Lower Layer Super Output Areas are a geographic hierarchy designed to improve the reporting of small area statistics in England and Wales. The Minimum population of an LSOA is 1,000 and the average is 1,500. As of the Census 2021, there is a total of 35,672 LSOAs nationally. </a:t>
            </a:r>
          </a:p>
          <a:p>
            <a:pPr marL="228600" indent="-228600" eaLnBrk="1" hangingPunct="1">
              <a:lnSpc>
                <a:spcPct val="90000"/>
              </a:lnSpc>
              <a:spcBef>
                <a:spcPts val="1000"/>
              </a:spcBef>
              <a:buFont typeface="Arial" panose="020B0604020202020204" pitchFamily="34" charset="0"/>
              <a:buChar char="•"/>
            </a:pPr>
            <a:endParaRPr lang="en-US" sz="1600" dirty="0">
              <a:latin typeface="+mn-lt"/>
            </a:endParaRPr>
          </a:p>
          <a:p>
            <a:pPr marL="228600" indent="-228600" eaLnBrk="1" hangingPunct="1">
              <a:lnSpc>
                <a:spcPct val="90000"/>
              </a:lnSpc>
              <a:spcBef>
                <a:spcPts val="1000"/>
              </a:spcBef>
              <a:buFont typeface="Arial" panose="020B0604020202020204" pitchFamily="34" charset="0"/>
              <a:buChar char="•"/>
            </a:pPr>
            <a:r>
              <a:rPr lang="en-US" sz="1600" dirty="0"/>
              <a:t>For more information, please refer to the Cambridgeshire and Peterborough </a:t>
            </a:r>
            <a:r>
              <a:rPr lang="en-US" sz="1600" dirty="0" err="1"/>
              <a:t>IoD</a:t>
            </a:r>
            <a:r>
              <a:rPr lang="en-US" sz="1600" dirty="0"/>
              <a:t> 2025 Summary Document, produced by Cambridgeshire County Council: Policy, Performance and Intelligence Service. This document is available </a:t>
            </a:r>
            <a:r>
              <a:rPr lang="en-US" sz="1600" dirty="0">
                <a:hlinkClick r:id="rId3"/>
              </a:rPr>
              <a:t>here</a:t>
            </a:r>
            <a:r>
              <a:rPr lang="en-US" sz="1600" dirty="0"/>
              <a:t>, alongside an interactive dashboard specific to Cambridgeshire and Peterborough. </a:t>
            </a:r>
          </a:p>
          <a:p>
            <a:pPr marL="228600" indent="-228600" eaLnBrk="1" hangingPunct="1">
              <a:lnSpc>
                <a:spcPct val="90000"/>
              </a:lnSpc>
              <a:spcBef>
                <a:spcPts val="1000"/>
              </a:spcBef>
              <a:buFont typeface="Arial" panose="020B0604020202020204" pitchFamily="34" charset="0"/>
              <a:buChar char="•"/>
            </a:pPr>
            <a:endParaRPr lang="en-US" sz="1600" dirty="0">
              <a:latin typeface="+mn-lt"/>
            </a:endParaRPr>
          </a:p>
          <a:p>
            <a:pPr marL="228600" indent="-228600" eaLnBrk="1" hangingPunct="1">
              <a:lnSpc>
                <a:spcPct val="90000"/>
              </a:lnSpc>
              <a:spcBef>
                <a:spcPts val="1000"/>
              </a:spcBef>
              <a:buFont typeface="Arial" panose="020B0604020202020204" pitchFamily="34" charset="0"/>
              <a:buChar char="•"/>
            </a:pPr>
            <a:r>
              <a:rPr lang="en-US" sz="1600" dirty="0">
                <a:latin typeface="+mn-lt"/>
              </a:rPr>
              <a:t>The data is compiled by the Ministry of Housing, Communities and Local Government (MHCLG) and can be accessed here:  </a:t>
            </a:r>
            <a:r>
              <a:rPr lang="en-US" sz="1600" u="sng" dirty="0">
                <a:latin typeface="+mn-lt"/>
                <a:hlinkClick r:id="rId4">
                  <a:extLst>
                    <a:ext uri="{A12FA001-AC4F-418D-AE19-62706E023703}">
                      <ahyp:hlinkClr xmlns:ahyp="http://schemas.microsoft.com/office/drawing/2018/hyperlinkcolor" val="tx"/>
                    </a:ext>
                  </a:extLst>
                </a:hlinkClick>
              </a:rPr>
              <a:t>English indices of deprivation 2025 - Accredited official statistics announcement - GOV.UK</a:t>
            </a:r>
            <a:endParaRPr lang="en-US" sz="1600" dirty="0">
              <a:latin typeface="+mn-lt"/>
              <a:cs typeface="Arial" panose="020B0604020202020204"/>
            </a:endParaRPr>
          </a:p>
          <a:p>
            <a:pPr eaLnBrk="1" hangingPunct="1">
              <a:lnSpc>
                <a:spcPct val="90000"/>
              </a:lnSpc>
              <a:spcBef>
                <a:spcPts val="1000"/>
              </a:spcBef>
            </a:pPr>
            <a:endParaRPr lang="en-US" sz="1600" dirty="0">
              <a:latin typeface="+mn-lt"/>
              <a:cs typeface="Arial" panose="020B0604020202020204"/>
            </a:endParaRPr>
          </a:p>
        </p:txBody>
      </p:sp>
    </p:spTree>
    <p:extLst>
      <p:ext uri="{BB962C8B-B14F-4D97-AF65-F5344CB8AC3E}">
        <p14:creationId xmlns:p14="http://schemas.microsoft.com/office/powerpoint/2010/main" val="20237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2CA3-DC52-1CB6-19A2-0B26E53C952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73050E-CF30-6F42-4DDB-D9BCC0A0CE0A}"/>
              </a:ext>
            </a:extLst>
          </p:cNvPr>
          <p:cNvSpPr txBox="1"/>
          <p:nvPr/>
        </p:nvSpPr>
        <p:spPr bwMode="auto">
          <a:xfrm>
            <a:off x="97969" y="38103"/>
            <a:ext cx="5696161" cy="787174"/>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dirty="0">
                <a:solidFill>
                  <a:schemeClr val="accent2"/>
                </a:solidFill>
                <a:latin typeface="+mj-lt"/>
                <a:ea typeface="+mj-ea"/>
                <a:cs typeface="+mj-cs"/>
              </a:rPr>
              <a:t>Appendix F</a:t>
            </a:r>
          </a:p>
        </p:txBody>
      </p:sp>
      <p:sp>
        <p:nvSpPr>
          <p:cNvPr id="3" name="TextBox 2">
            <a:extLst>
              <a:ext uri="{FF2B5EF4-FFF2-40B4-BE49-F238E27FC236}">
                <a16:creationId xmlns:a16="http://schemas.microsoft.com/office/drawing/2014/main" id="{AC511F69-372E-ED1F-70AA-E523205B9966}"/>
              </a:ext>
            </a:extLst>
          </p:cNvPr>
          <p:cNvSpPr txBox="1"/>
          <p:nvPr/>
        </p:nvSpPr>
        <p:spPr>
          <a:xfrm>
            <a:off x="265023" y="934147"/>
            <a:ext cx="10023231" cy="523220"/>
          </a:xfrm>
          <a:prstGeom prst="rect">
            <a:avLst/>
          </a:prstGeom>
          <a:noFill/>
        </p:spPr>
        <p:txBody>
          <a:bodyPr wrap="square">
            <a:spAutoFit/>
          </a:bodyPr>
          <a:lstStyle/>
          <a:p>
            <a:r>
              <a:rPr lang="en-GB" sz="1400" i="1" dirty="0"/>
              <a:t>Table 13: LSOAs in Huntingdonshire that moved by two or more deciles in the direction of higher relative deprivation since 2019 for Living Environment Domain</a:t>
            </a:r>
          </a:p>
        </p:txBody>
      </p:sp>
      <p:graphicFrame>
        <p:nvGraphicFramePr>
          <p:cNvPr id="5" name="Table 4">
            <a:extLst>
              <a:ext uri="{FF2B5EF4-FFF2-40B4-BE49-F238E27FC236}">
                <a16:creationId xmlns:a16="http://schemas.microsoft.com/office/drawing/2014/main" id="{97C7327D-F8BA-26D8-12FF-C5D359F4F8E7}"/>
              </a:ext>
            </a:extLst>
          </p:cNvPr>
          <p:cNvGraphicFramePr>
            <a:graphicFrameLocks noGrp="1"/>
          </p:cNvGraphicFramePr>
          <p:nvPr>
            <p:extLst>
              <p:ext uri="{D42A27DB-BD31-4B8C-83A1-F6EECF244321}">
                <p14:modId xmlns:p14="http://schemas.microsoft.com/office/powerpoint/2010/main" val="2539837007"/>
              </p:ext>
            </p:extLst>
          </p:nvPr>
        </p:nvGraphicFramePr>
        <p:xfrm>
          <a:off x="405681" y="1905940"/>
          <a:ext cx="11380637" cy="2769576"/>
        </p:xfrm>
        <a:graphic>
          <a:graphicData uri="http://schemas.openxmlformats.org/drawingml/2006/table">
            <a:tbl>
              <a:tblPr>
                <a:tableStyleId>{5C22544A-7EE6-4342-B048-85BDC9FD1C3A}</a:tableStyleId>
              </a:tblPr>
              <a:tblGrid>
                <a:gridCol w="2391913">
                  <a:extLst>
                    <a:ext uri="{9D8B030D-6E8A-4147-A177-3AD203B41FA5}">
                      <a16:colId xmlns:a16="http://schemas.microsoft.com/office/drawing/2014/main" val="1872848442"/>
                    </a:ext>
                  </a:extLst>
                </a:gridCol>
                <a:gridCol w="3761117">
                  <a:extLst>
                    <a:ext uri="{9D8B030D-6E8A-4147-A177-3AD203B41FA5}">
                      <a16:colId xmlns:a16="http://schemas.microsoft.com/office/drawing/2014/main" val="191069425"/>
                    </a:ext>
                  </a:extLst>
                </a:gridCol>
                <a:gridCol w="1708030">
                  <a:extLst>
                    <a:ext uri="{9D8B030D-6E8A-4147-A177-3AD203B41FA5}">
                      <a16:colId xmlns:a16="http://schemas.microsoft.com/office/drawing/2014/main" val="1084557091"/>
                    </a:ext>
                  </a:extLst>
                </a:gridCol>
                <a:gridCol w="1086928">
                  <a:extLst>
                    <a:ext uri="{9D8B030D-6E8A-4147-A177-3AD203B41FA5}">
                      <a16:colId xmlns:a16="http://schemas.microsoft.com/office/drawing/2014/main" val="2319679142"/>
                    </a:ext>
                  </a:extLst>
                </a:gridCol>
                <a:gridCol w="1086929">
                  <a:extLst>
                    <a:ext uri="{9D8B030D-6E8A-4147-A177-3AD203B41FA5}">
                      <a16:colId xmlns:a16="http://schemas.microsoft.com/office/drawing/2014/main" val="1546322092"/>
                    </a:ext>
                  </a:extLst>
                </a:gridCol>
                <a:gridCol w="1345720">
                  <a:extLst>
                    <a:ext uri="{9D8B030D-6E8A-4147-A177-3AD203B41FA5}">
                      <a16:colId xmlns:a16="http://schemas.microsoft.com/office/drawing/2014/main" val="1210700885"/>
                    </a:ext>
                  </a:extLst>
                </a:gridCol>
              </a:tblGrid>
              <a:tr h="531324">
                <a:tc>
                  <a:txBody>
                    <a:bodyPr/>
                    <a:lstStyle/>
                    <a:p>
                      <a:pPr algn="l" fontAlgn="t">
                        <a:buNone/>
                      </a:pPr>
                      <a:r>
                        <a:rPr lang="en-GB" sz="1600" b="1" u="none" strike="noStrike" dirty="0">
                          <a:effectLst/>
                          <a:latin typeface="+mn-lt"/>
                        </a:rPr>
                        <a:t>LSOA</a:t>
                      </a:r>
                      <a:endParaRPr lang="en-GB" sz="16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600" b="1" u="none" strike="noStrike" dirty="0">
                          <a:effectLst/>
                          <a:latin typeface="+mn-lt"/>
                        </a:rPr>
                        <a:t>LSOA Local Name</a:t>
                      </a:r>
                      <a:endParaRPr lang="en-GB" sz="16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uNone/>
                      </a:pPr>
                      <a:r>
                        <a:rPr lang="en-GB" sz="1600" b="1" u="none" strike="noStrike" dirty="0">
                          <a:effectLst/>
                          <a:latin typeface="+mn-lt"/>
                        </a:rPr>
                        <a:t>Ward Name</a:t>
                      </a:r>
                      <a:endParaRPr lang="en-GB" sz="1600" b="1" i="0" u="none" strike="noStrike" dirty="0">
                        <a:solidFill>
                          <a:srgbClr val="000000"/>
                        </a:solidFill>
                        <a:effectLst/>
                        <a:latin typeface="+mn-lt"/>
                      </a:endParaRP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1" i="0" u="none" strike="noStrike" dirty="0">
                          <a:solidFill>
                            <a:srgbClr val="000000"/>
                          </a:solidFill>
                          <a:effectLst/>
                          <a:latin typeface="+mn-lt"/>
                        </a:rPr>
                        <a:t>IMD 2025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i="0" u="none" strike="noStrike" dirty="0">
                          <a:solidFill>
                            <a:srgbClr val="000000"/>
                          </a:solidFill>
                          <a:effectLst/>
                          <a:latin typeface="+mn-lt"/>
                        </a:rPr>
                        <a:t>IMD 2019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600" b="1" i="0" u="none" strike="noStrike" dirty="0">
                          <a:solidFill>
                            <a:srgbClr val="000000"/>
                          </a:solidFill>
                          <a:effectLst/>
                          <a:latin typeface="+mn-lt"/>
                        </a:rPr>
                        <a:t>Change in Decile</a:t>
                      </a:r>
                    </a:p>
                  </a:txBody>
                  <a:tcPr marL="4815" marR="4815" marT="48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658865"/>
                  </a:ext>
                </a:extLst>
              </a:tr>
              <a:tr h="356562">
                <a:tc>
                  <a:txBody>
                    <a:bodyPr/>
                    <a:lstStyle/>
                    <a:p>
                      <a:pPr algn="l" fontAlgn="b">
                        <a:buNone/>
                      </a:pPr>
                      <a:r>
                        <a:rPr lang="en-GB" sz="1600" b="0" i="0" u="none" strike="noStrike" dirty="0">
                          <a:solidFill>
                            <a:srgbClr val="000000"/>
                          </a:solidFill>
                          <a:effectLst/>
                          <a:latin typeface="+mn-lt"/>
                        </a:rPr>
                        <a:t>Huntingdonshire 013C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St Ives Town Centre and Park and Ride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St Ives South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05337"/>
                  </a:ext>
                </a:extLst>
              </a:tr>
              <a:tr h="396815">
                <a:tc>
                  <a:txBody>
                    <a:bodyPr/>
                    <a:lstStyle/>
                    <a:p>
                      <a:pPr algn="l" fontAlgn="b">
                        <a:buNone/>
                      </a:pPr>
                      <a:r>
                        <a:rPr lang="en-GB" sz="1600" b="0" i="0" u="none" strike="noStrike" dirty="0">
                          <a:solidFill>
                            <a:srgbClr val="000000"/>
                          </a:solidFill>
                          <a:effectLst/>
                          <a:latin typeface="+mn-lt"/>
                        </a:rPr>
                        <a:t>Huntingdonshire 013A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Warner's Park</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St Ives South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9962773"/>
                  </a:ext>
                </a:extLst>
              </a:tr>
              <a:tr h="379563">
                <a:tc>
                  <a:txBody>
                    <a:bodyPr/>
                    <a:lstStyle/>
                    <a:p>
                      <a:pPr algn="l" fontAlgn="b">
                        <a:buNone/>
                      </a:pPr>
                      <a:r>
                        <a:rPr lang="en-GB" sz="1600" b="0" i="0" u="none" strike="noStrike">
                          <a:solidFill>
                            <a:srgbClr val="000000"/>
                          </a:solidFill>
                          <a:effectLst/>
                          <a:latin typeface="+mn-lt"/>
                        </a:rPr>
                        <a:t>Huntingdonshire 003C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Ramsey Town Centre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Ramsey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435817"/>
                  </a:ext>
                </a:extLst>
              </a:tr>
              <a:tr h="362309">
                <a:tc>
                  <a:txBody>
                    <a:bodyPr/>
                    <a:lstStyle/>
                    <a:p>
                      <a:pPr algn="l" fontAlgn="b">
                        <a:buNone/>
                      </a:pPr>
                      <a:r>
                        <a:rPr lang="en-GB" sz="1600" b="0" i="0" u="none" strike="noStrike">
                          <a:solidFill>
                            <a:srgbClr val="000000"/>
                          </a:solidFill>
                          <a:effectLst/>
                          <a:latin typeface="+mn-lt"/>
                        </a:rPr>
                        <a:t>Huntingdonshire 017A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Grafham Water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Great Staughton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8694371"/>
                  </a:ext>
                </a:extLst>
              </a:tr>
              <a:tr h="379562">
                <a:tc>
                  <a:txBody>
                    <a:bodyPr/>
                    <a:lstStyle/>
                    <a:p>
                      <a:pPr algn="l" fontAlgn="b">
                        <a:buNone/>
                      </a:pPr>
                      <a:r>
                        <a:rPr lang="en-GB" sz="1600" b="0" i="0" u="none" strike="noStrike">
                          <a:solidFill>
                            <a:srgbClr val="000000"/>
                          </a:solidFill>
                          <a:effectLst/>
                          <a:latin typeface="+mn-lt"/>
                        </a:rPr>
                        <a:t>Huntingdonshire 020A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Sudbury Meadow</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St Neots Eatons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337660"/>
                  </a:ext>
                </a:extLst>
              </a:tr>
              <a:tr h="363441">
                <a:tc>
                  <a:txBody>
                    <a:bodyPr/>
                    <a:lstStyle/>
                    <a:p>
                      <a:pPr algn="l" fontAlgn="b">
                        <a:buNone/>
                      </a:pPr>
                      <a:r>
                        <a:rPr lang="en-GB" sz="1600" b="0" i="0" u="none" strike="noStrike">
                          <a:solidFill>
                            <a:srgbClr val="000000"/>
                          </a:solidFill>
                          <a:effectLst/>
                          <a:latin typeface="+mn-lt"/>
                        </a:rPr>
                        <a:t>Huntingdonshire 020C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Brook Road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600" b="0" i="0" u="none" strike="noStrike">
                          <a:solidFill>
                            <a:srgbClr val="000000"/>
                          </a:solidFill>
                          <a:effectLst/>
                          <a:latin typeface="+mn-lt"/>
                        </a:rPr>
                        <a:t>St Neots Eatons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a:solidFill>
                            <a:srgbClr val="000000"/>
                          </a:solidFill>
                          <a:effectLst/>
                          <a:latin typeface="+mn-lt"/>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600" b="0" i="0" u="none" strike="noStrike" dirty="0">
                          <a:solidFill>
                            <a:srgbClr val="000000"/>
                          </a:solidFill>
                          <a:effectLst/>
                          <a:latin typeface="+mn-lt"/>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282135"/>
                  </a:ext>
                </a:extLst>
              </a:tr>
            </a:tbl>
          </a:graphicData>
        </a:graphic>
      </p:graphicFrame>
    </p:spTree>
    <p:extLst>
      <p:ext uri="{BB962C8B-B14F-4D97-AF65-F5344CB8AC3E}">
        <p14:creationId xmlns:p14="http://schemas.microsoft.com/office/powerpoint/2010/main" val="97147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23F25-F04B-CF60-829A-E558DEEBFD2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6DC8C3-2ED1-5D61-4A89-BBF405291113}"/>
              </a:ext>
            </a:extLst>
          </p:cNvPr>
          <p:cNvSpPr txBox="1"/>
          <p:nvPr/>
        </p:nvSpPr>
        <p:spPr bwMode="auto">
          <a:xfrm>
            <a:off x="237628" y="168918"/>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a:solidFill>
                  <a:schemeClr val="accent2"/>
                </a:solidFill>
                <a:latin typeface="+mj-lt"/>
                <a:ea typeface="+mj-ea"/>
                <a:cs typeface="+mj-cs"/>
              </a:rPr>
              <a:t>Background</a:t>
            </a:r>
          </a:p>
        </p:txBody>
      </p:sp>
      <p:pic>
        <p:nvPicPr>
          <p:cNvPr id="3" name="Picture 2">
            <a:extLst>
              <a:ext uri="{FF2B5EF4-FFF2-40B4-BE49-F238E27FC236}">
                <a16:creationId xmlns:a16="http://schemas.microsoft.com/office/drawing/2014/main" id="{8C6B2CF8-B799-151D-943D-54534F9E443C}"/>
              </a:ext>
            </a:extLst>
          </p:cNvPr>
          <p:cNvPicPr>
            <a:picLocks noChangeAspect="1"/>
          </p:cNvPicPr>
          <p:nvPr/>
        </p:nvPicPr>
        <p:blipFill>
          <a:blip r:embed="rId3"/>
          <a:stretch>
            <a:fillRect/>
          </a:stretch>
        </p:blipFill>
        <p:spPr>
          <a:xfrm>
            <a:off x="5518520" y="1620259"/>
            <a:ext cx="6309562" cy="4571083"/>
          </a:xfrm>
          <a:prstGeom prst="rect">
            <a:avLst/>
          </a:prstGeom>
        </p:spPr>
      </p:pic>
      <p:sp>
        <p:nvSpPr>
          <p:cNvPr id="6" name="TextBox 5">
            <a:extLst>
              <a:ext uri="{FF2B5EF4-FFF2-40B4-BE49-F238E27FC236}">
                <a16:creationId xmlns:a16="http://schemas.microsoft.com/office/drawing/2014/main" id="{700A5DCD-6BC7-2FF5-A861-B0F8E6CCD066}"/>
              </a:ext>
            </a:extLst>
          </p:cNvPr>
          <p:cNvSpPr txBox="1"/>
          <p:nvPr/>
        </p:nvSpPr>
        <p:spPr>
          <a:xfrm>
            <a:off x="237628" y="1986300"/>
            <a:ext cx="4752368" cy="3839000"/>
          </a:xfrm>
          <a:prstGeom prst="rect">
            <a:avLst/>
          </a:prstGeom>
          <a:noFill/>
        </p:spPr>
        <p:txBody>
          <a:bodyPr wrap="square">
            <a:spAutoFit/>
          </a:bodyPr>
          <a:lstStyle/>
          <a:p>
            <a:pPr marL="285750" indent="-285750" eaLnBrk="1" hangingPunct="1">
              <a:lnSpc>
                <a:spcPct val="90000"/>
              </a:lnSpc>
              <a:spcBef>
                <a:spcPts val="1000"/>
              </a:spcBef>
              <a:buFont typeface="Arial" panose="020B0604020202020204" pitchFamily="34" charset="0"/>
              <a:buChar char="•"/>
            </a:pPr>
            <a:r>
              <a:rPr lang="en-US" dirty="0">
                <a:latin typeface="+mn-lt"/>
              </a:rPr>
              <a:t>Within the IoD25, there are seven standalone indexes or domains and two supplementary indices, as seen in Figure 1. </a:t>
            </a:r>
          </a:p>
          <a:p>
            <a:pPr marL="285750" indent="-285750" eaLnBrk="1" hangingPunct="1">
              <a:lnSpc>
                <a:spcPct val="90000"/>
              </a:lnSpc>
              <a:spcBef>
                <a:spcPts val="1000"/>
              </a:spcBef>
              <a:buFont typeface="Arial" panose="020B0604020202020204" pitchFamily="34" charset="0"/>
              <a:buChar char="•"/>
            </a:pPr>
            <a:endParaRPr lang="en-US" dirty="0">
              <a:latin typeface="+mn-lt"/>
            </a:endParaRPr>
          </a:p>
          <a:p>
            <a:pPr marL="285750" indent="-285750" eaLnBrk="1" hangingPunct="1">
              <a:lnSpc>
                <a:spcPct val="90000"/>
              </a:lnSpc>
              <a:spcBef>
                <a:spcPts val="1000"/>
              </a:spcBef>
              <a:buFont typeface="Arial" panose="020B0604020202020204" pitchFamily="34" charset="0"/>
              <a:buChar char="•"/>
            </a:pPr>
            <a:r>
              <a:rPr lang="en-US" dirty="0">
                <a:latin typeface="+mn-lt"/>
              </a:rPr>
              <a:t>The IMD25 combines these seven domains into a single overall score. Each domain contributes a fixed proportion (shown in figure 1) to the final IMD score. The two supplementary indices do not contribute to the overall IMD score but are reported alongside it. These supplementary indices are relevant to the income domain. </a:t>
            </a:r>
          </a:p>
        </p:txBody>
      </p:sp>
      <p:sp>
        <p:nvSpPr>
          <p:cNvPr id="8" name="TextBox 7">
            <a:extLst>
              <a:ext uri="{FF2B5EF4-FFF2-40B4-BE49-F238E27FC236}">
                <a16:creationId xmlns:a16="http://schemas.microsoft.com/office/drawing/2014/main" id="{E56F7BAE-A2A1-698A-8D05-FF463235598D}"/>
              </a:ext>
            </a:extLst>
          </p:cNvPr>
          <p:cNvSpPr txBox="1"/>
          <p:nvPr/>
        </p:nvSpPr>
        <p:spPr>
          <a:xfrm>
            <a:off x="5518520" y="1229467"/>
            <a:ext cx="6309562" cy="307777"/>
          </a:xfrm>
          <a:prstGeom prst="rect">
            <a:avLst/>
          </a:prstGeom>
          <a:noFill/>
        </p:spPr>
        <p:txBody>
          <a:bodyPr wrap="square">
            <a:spAutoFit/>
          </a:bodyPr>
          <a:lstStyle/>
          <a:p>
            <a:r>
              <a:rPr lang="en-GB" sz="1400" i="1" dirty="0"/>
              <a:t>Figure 1: Seven domains of deprivation alongside two supplementary indices</a:t>
            </a:r>
          </a:p>
        </p:txBody>
      </p:sp>
    </p:spTree>
    <p:extLst>
      <p:ext uri="{BB962C8B-B14F-4D97-AF65-F5344CB8AC3E}">
        <p14:creationId xmlns:p14="http://schemas.microsoft.com/office/powerpoint/2010/main" val="155410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4060-E16E-43D5-B7B9-F86F5302063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5A12E30-66F9-0DC4-A9FB-A451897355E8}"/>
              </a:ext>
            </a:extLst>
          </p:cNvPr>
          <p:cNvPicPr>
            <a:picLocks noChangeAspect="1"/>
          </p:cNvPicPr>
          <p:nvPr/>
        </p:nvPicPr>
        <p:blipFill>
          <a:blip r:embed="rId3"/>
          <a:stretch>
            <a:fillRect/>
          </a:stretch>
        </p:blipFill>
        <p:spPr>
          <a:xfrm>
            <a:off x="274184" y="1195770"/>
            <a:ext cx="7862228" cy="5456081"/>
          </a:xfrm>
          <a:prstGeom prst="rect">
            <a:avLst/>
          </a:prstGeom>
        </p:spPr>
      </p:pic>
      <p:sp>
        <p:nvSpPr>
          <p:cNvPr id="4" name="TextBox 3">
            <a:extLst>
              <a:ext uri="{FF2B5EF4-FFF2-40B4-BE49-F238E27FC236}">
                <a16:creationId xmlns:a16="http://schemas.microsoft.com/office/drawing/2014/main" id="{DD874FBE-D6C1-5976-0816-5B12ED03C2C4}"/>
              </a:ext>
            </a:extLst>
          </p:cNvPr>
          <p:cNvSpPr txBox="1"/>
          <p:nvPr/>
        </p:nvSpPr>
        <p:spPr bwMode="auto">
          <a:xfrm>
            <a:off x="274184" y="206149"/>
            <a:ext cx="939233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3600" b="1" kern="1200" dirty="0">
                <a:solidFill>
                  <a:schemeClr val="accent2"/>
                </a:solidFill>
                <a:latin typeface="+mj-lt"/>
                <a:ea typeface="+mj-ea"/>
                <a:cs typeface="+mj-cs"/>
              </a:rPr>
              <a:t>Methodology changes – LSOA boundaries</a:t>
            </a:r>
          </a:p>
        </p:txBody>
      </p:sp>
      <p:sp>
        <p:nvSpPr>
          <p:cNvPr id="3" name="TextBox 2">
            <a:extLst>
              <a:ext uri="{FF2B5EF4-FFF2-40B4-BE49-F238E27FC236}">
                <a16:creationId xmlns:a16="http://schemas.microsoft.com/office/drawing/2014/main" id="{45DB4DC6-B706-CAAA-3FCB-A25C60839096}"/>
              </a:ext>
            </a:extLst>
          </p:cNvPr>
          <p:cNvSpPr txBox="1"/>
          <p:nvPr/>
        </p:nvSpPr>
        <p:spPr>
          <a:xfrm>
            <a:off x="8430357" y="1196176"/>
            <a:ext cx="3572345" cy="5355312"/>
          </a:xfrm>
          <a:prstGeom prst="rect">
            <a:avLst/>
          </a:prstGeom>
          <a:noFill/>
        </p:spPr>
        <p:txBody>
          <a:bodyPr wrap="square" lIns="91440" tIns="45720" rIns="91440" bIns="45720" rtlCol="0" anchor="t">
            <a:spAutoFit/>
          </a:bodyPr>
          <a:lstStyle/>
          <a:p>
            <a:r>
              <a:rPr lang="en-GB" sz="1600" dirty="0">
                <a:latin typeface="Arial"/>
                <a:cs typeface="Arial"/>
              </a:rPr>
              <a:t>Since IMD 2019, there have been some changes to LSOA boundaries. IMD 2019 used 2011 LSOA boundaries and new boundaries came into effect during the latest Census in 2021. </a:t>
            </a:r>
          </a:p>
          <a:p>
            <a:endParaRPr lang="en-GB" sz="1600" dirty="0"/>
          </a:p>
          <a:p>
            <a:r>
              <a:rPr lang="en-GB" sz="1600" dirty="0"/>
              <a:t>The majority of LSOAs remained unchanged during this change in Cambridgeshire. The changes were as follows:</a:t>
            </a:r>
          </a:p>
          <a:p>
            <a:endParaRPr lang="en-GB" sz="1600" dirty="0"/>
          </a:p>
          <a:p>
            <a:pPr marL="285750" indent="-285750">
              <a:buFont typeface="Arial" panose="020B0604020202020204" pitchFamily="34" charset="0"/>
              <a:buChar char="•"/>
            </a:pPr>
            <a:r>
              <a:rPr lang="en-GB" sz="1600" dirty="0"/>
              <a:t>8 LSOAs changing only names and not boundaries.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8 LSOAs in 2011 were merged into 4 LSOAs in 2021.</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17 2011 LSOAs were split into 41 2021 LSOAs. </a:t>
            </a:r>
          </a:p>
          <a:p>
            <a:endParaRPr lang="en-GB" sz="1600" dirty="0"/>
          </a:p>
        </p:txBody>
      </p:sp>
      <p:sp>
        <p:nvSpPr>
          <p:cNvPr id="2" name="TextBox 1">
            <a:extLst>
              <a:ext uri="{FF2B5EF4-FFF2-40B4-BE49-F238E27FC236}">
                <a16:creationId xmlns:a16="http://schemas.microsoft.com/office/drawing/2014/main" id="{2B242365-17D2-0266-5B06-2C8BC29D31B5}"/>
              </a:ext>
            </a:extLst>
          </p:cNvPr>
          <p:cNvSpPr txBox="1"/>
          <p:nvPr/>
        </p:nvSpPr>
        <p:spPr>
          <a:xfrm>
            <a:off x="274184" y="887993"/>
            <a:ext cx="6309562" cy="307777"/>
          </a:xfrm>
          <a:prstGeom prst="rect">
            <a:avLst/>
          </a:prstGeom>
          <a:noFill/>
        </p:spPr>
        <p:txBody>
          <a:bodyPr wrap="square">
            <a:spAutoFit/>
          </a:bodyPr>
          <a:lstStyle/>
          <a:p>
            <a:r>
              <a:rPr lang="en-GB" sz="1400" i="1" dirty="0"/>
              <a:t>Figure 2: LSOA changes from 2011 to 2021 in Cambridgeshire </a:t>
            </a:r>
          </a:p>
        </p:txBody>
      </p:sp>
    </p:spTree>
    <p:extLst>
      <p:ext uri="{BB962C8B-B14F-4D97-AF65-F5344CB8AC3E}">
        <p14:creationId xmlns:p14="http://schemas.microsoft.com/office/powerpoint/2010/main" val="192214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5638-0BE3-4928-D570-9C74A965EE8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05C6DF-D383-7E16-5E4C-50EC6968763A}"/>
              </a:ext>
            </a:extLst>
          </p:cNvPr>
          <p:cNvSpPr txBox="1"/>
          <p:nvPr/>
        </p:nvSpPr>
        <p:spPr>
          <a:xfrm>
            <a:off x="9648383" y="5644421"/>
            <a:ext cx="23266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a:cs typeface="Arial"/>
                <a:hlinkClick r:id="rId3"/>
              </a:rPr>
              <a:t>Source: page 12 of English indices of deprivation 2025: technical report</a:t>
            </a:r>
            <a:endParaRPr lang="en-US" sz="1200" dirty="0">
              <a:latin typeface="Arial"/>
            </a:endParaRPr>
          </a:p>
        </p:txBody>
      </p:sp>
      <p:sp>
        <p:nvSpPr>
          <p:cNvPr id="2" name="TextBox 1">
            <a:extLst>
              <a:ext uri="{FF2B5EF4-FFF2-40B4-BE49-F238E27FC236}">
                <a16:creationId xmlns:a16="http://schemas.microsoft.com/office/drawing/2014/main" id="{2E4BC5AF-DA66-307D-C710-458C7D7CBFF3}"/>
              </a:ext>
            </a:extLst>
          </p:cNvPr>
          <p:cNvSpPr txBox="1"/>
          <p:nvPr/>
        </p:nvSpPr>
        <p:spPr bwMode="auto">
          <a:xfrm>
            <a:off x="217342" y="157654"/>
            <a:ext cx="9392330"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kern="1200" dirty="0">
                <a:solidFill>
                  <a:schemeClr val="accent2"/>
                </a:solidFill>
                <a:latin typeface="+mj-lt"/>
                <a:ea typeface="+mj-ea"/>
                <a:cs typeface="+mj-cs"/>
              </a:rPr>
              <a:t>Methodology changes – Indicators</a:t>
            </a:r>
          </a:p>
        </p:txBody>
      </p:sp>
      <p:sp>
        <p:nvSpPr>
          <p:cNvPr id="5" name="TextBox 4">
            <a:extLst>
              <a:ext uri="{FF2B5EF4-FFF2-40B4-BE49-F238E27FC236}">
                <a16:creationId xmlns:a16="http://schemas.microsoft.com/office/drawing/2014/main" id="{29576246-F911-6588-963B-DD528F884CE6}"/>
              </a:ext>
            </a:extLst>
          </p:cNvPr>
          <p:cNvSpPr txBox="1"/>
          <p:nvPr/>
        </p:nvSpPr>
        <p:spPr bwMode="auto">
          <a:xfrm>
            <a:off x="255644" y="890413"/>
            <a:ext cx="10556081" cy="693785"/>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Bef>
                <a:spcPts val="1000"/>
              </a:spcBef>
            </a:pPr>
            <a:r>
              <a:rPr lang="en-US" sz="1200" dirty="0">
                <a:latin typeface="+mn-lt"/>
              </a:rPr>
              <a:t>There are 55 indicators for the IMD 2025 – this compares to 39 indicators in IMD 2019. </a:t>
            </a:r>
          </a:p>
          <a:p>
            <a:pPr eaLnBrk="1" hangingPunct="1">
              <a:lnSpc>
                <a:spcPct val="90000"/>
              </a:lnSpc>
              <a:spcBef>
                <a:spcPts val="1000"/>
              </a:spcBef>
            </a:pPr>
            <a:r>
              <a:rPr lang="en-US" sz="1200" dirty="0">
                <a:latin typeface="+mn-lt"/>
              </a:rPr>
              <a:t>For IMD 2025, 20 new indicators have been added, 14 indicators have been updated and significantly modified, and 21 indicators have been updated without significant modifications. Below are a list of the 20 new indicators.</a:t>
            </a:r>
          </a:p>
          <a:p>
            <a:pPr lvl="1" eaLnBrk="1" hangingPunct="1">
              <a:lnSpc>
                <a:spcPct val="90000"/>
              </a:lnSpc>
              <a:spcBef>
                <a:spcPts val="1000"/>
              </a:spcBef>
            </a:pPr>
            <a:endParaRPr lang="en-US" sz="1200" dirty="0">
              <a:latin typeface="+mn-lt"/>
            </a:endParaRPr>
          </a:p>
        </p:txBody>
      </p:sp>
      <p:sp>
        <p:nvSpPr>
          <p:cNvPr id="11" name="TextBox 10">
            <a:extLst>
              <a:ext uri="{FF2B5EF4-FFF2-40B4-BE49-F238E27FC236}">
                <a16:creationId xmlns:a16="http://schemas.microsoft.com/office/drawing/2014/main" id="{CCB365EF-D015-DF6E-4B1F-518E8C4B9C73}"/>
              </a:ext>
            </a:extLst>
          </p:cNvPr>
          <p:cNvSpPr txBox="1"/>
          <p:nvPr/>
        </p:nvSpPr>
        <p:spPr>
          <a:xfrm>
            <a:off x="9756648" y="3236976"/>
            <a:ext cx="2068842" cy="738664"/>
          </a:xfrm>
          <a:prstGeom prst="rect">
            <a:avLst/>
          </a:prstGeom>
          <a:noFill/>
        </p:spPr>
        <p:txBody>
          <a:bodyPr wrap="square">
            <a:spAutoFit/>
          </a:bodyPr>
          <a:lstStyle/>
          <a:p>
            <a:r>
              <a:rPr lang="en-GB" sz="1400" i="1" dirty="0"/>
              <a:t>Table 1: Methodology changes between </a:t>
            </a:r>
            <a:r>
              <a:rPr lang="en-GB" sz="1400" i="1" dirty="0" err="1"/>
              <a:t>IoD</a:t>
            </a:r>
            <a:r>
              <a:rPr lang="en-GB" sz="1400" i="1" dirty="0"/>
              <a:t> 2019 and </a:t>
            </a:r>
            <a:r>
              <a:rPr lang="en-GB" sz="1400" i="1" dirty="0" err="1"/>
              <a:t>IoD</a:t>
            </a:r>
            <a:r>
              <a:rPr lang="en-GB" sz="1400" i="1" dirty="0"/>
              <a:t> 2025</a:t>
            </a:r>
          </a:p>
        </p:txBody>
      </p:sp>
      <p:graphicFrame>
        <p:nvGraphicFramePr>
          <p:cNvPr id="12" name="Table 11">
            <a:extLst>
              <a:ext uri="{FF2B5EF4-FFF2-40B4-BE49-F238E27FC236}">
                <a16:creationId xmlns:a16="http://schemas.microsoft.com/office/drawing/2014/main" id="{204080DC-23FE-1448-DC8B-12FA74511CC8}"/>
              </a:ext>
            </a:extLst>
          </p:cNvPr>
          <p:cNvGraphicFramePr>
            <a:graphicFrameLocks noGrp="1"/>
          </p:cNvGraphicFramePr>
          <p:nvPr/>
        </p:nvGraphicFramePr>
        <p:xfrm>
          <a:off x="255644" y="1584198"/>
          <a:ext cx="9235828" cy="5177789"/>
        </p:xfrm>
        <a:graphic>
          <a:graphicData uri="http://schemas.openxmlformats.org/drawingml/2006/table">
            <a:tbl>
              <a:tblPr firstRow="1" bandRow="1">
                <a:tableStyleId>{5940675A-B579-460E-94D1-54222C63F5DA}</a:tableStyleId>
              </a:tblPr>
              <a:tblGrid>
                <a:gridCol w="2653974">
                  <a:extLst>
                    <a:ext uri="{9D8B030D-6E8A-4147-A177-3AD203B41FA5}">
                      <a16:colId xmlns:a16="http://schemas.microsoft.com/office/drawing/2014/main" val="4190903284"/>
                    </a:ext>
                  </a:extLst>
                </a:gridCol>
                <a:gridCol w="6581854">
                  <a:extLst>
                    <a:ext uri="{9D8B030D-6E8A-4147-A177-3AD203B41FA5}">
                      <a16:colId xmlns:a16="http://schemas.microsoft.com/office/drawing/2014/main" val="3893228923"/>
                    </a:ext>
                  </a:extLst>
                </a:gridCol>
              </a:tblGrid>
              <a:tr h="232963">
                <a:tc>
                  <a:txBody>
                    <a:bodyPr/>
                    <a:lstStyle/>
                    <a:p>
                      <a:r>
                        <a:rPr lang="en-GB" sz="900" b="1">
                          <a:latin typeface="+mn-lt"/>
                        </a:rPr>
                        <a:t>Domains</a:t>
                      </a:r>
                    </a:p>
                  </a:txBody>
                  <a:tcPr/>
                </a:tc>
                <a:tc>
                  <a:txBody>
                    <a:bodyPr/>
                    <a:lstStyle/>
                    <a:p>
                      <a:r>
                        <a:rPr lang="en-GB" sz="900" b="1">
                          <a:latin typeface="+mn-lt"/>
                        </a:rPr>
                        <a:t>New Indicators for IMD 2025</a:t>
                      </a:r>
                    </a:p>
                  </a:txBody>
                  <a:tcPr/>
                </a:tc>
                <a:extLst>
                  <a:ext uri="{0D108BD9-81ED-4DB2-BD59-A6C34878D82A}">
                    <a16:rowId xmlns:a16="http://schemas.microsoft.com/office/drawing/2014/main" val="2314426744"/>
                  </a:ext>
                </a:extLst>
              </a:tr>
              <a:tr h="375746">
                <a:tc>
                  <a:txBody>
                    <a:bodyPr/>
                    <a:lstStyle/>
                    <a:p>
                      <a:pPr lvl="0">
                        <a:buNone/>
                      </a:pPr>
                      <a:r>
                        <a:rPr lang="en-GB" sz="900" b="0" i="0" u="none" strike="noStrike" noProof="0">
                          <a:latin typeface="+mn-lt"/>
                        </a:rPr>
                        <a:t>Income Deprivation 22.5%</a:t>
                      </a:r>
                      <a:endParaRPr lang="en-US" sz="900">
                        <a:latin typeface="+mn-lt"/>
                      </a:endParaRPr>
                    </a:p>
                  </a:txBody>
                  <a:tcPr/>
                </a:tc>
                <a:tc>
                  <a:txBody>
                    <a:bodyPr/>
                    <a:lstStyle/>
                    <a:p>
                      <a:pPr lvl="0">
                        <a:buNone/>
                      </a:pPr>
                      <a:r>
                        <a:rPr lang="en-GB" sz="900" b="0" i="0" u="none" strike="noStrike" noProof="0" dirty="0">
                          <a:latin typeface="+mn-lt"/>
                        </a:rPr>
                        <a:t>Adults and children in Housing Benefit claimant benefit units with monthly equivalised income of less than 70% median equivalised monthly income after housing costs </a:t>
                      </a:r>
                    </a:p>
                  </a:txBody>
                  <a:tcPr/>
                </a:tc>
                <a:extLst>
                  <a:ext uri="{0D108BD9-81ED-4DB2-BD59-A6C34878D82A}">
                    <a16:rowId xmlns:a16="http://schemas.microsoft.com/office/drawing/2014/main" val="1190778550"/>
                  </a:ext>
                </a:extLst>
              </a:tr>
              <a:tr h="232963">
                <a:tc rowSpan="5">
                  <a:txBody>
                    <a:bodyPr/>
                    <a:lstStyle/>
                    <a:p>
                      <a:pPr lvl="0">
                        <a:buNone/>
                      </a:pPr>
                      <a:r>
                        <a:rPr lang="en-GB" sz="900" b="0" i="0" u="none" strike="noStrike" noProof="0">
                          <a:latin typeface="+mn-lt"/>
                        </a:rPr>
                        <a:t>Employment Deprivation 22.5%</a:t>
                      </a:r>
                      <a:endParaRPr lang="en-US" sz="900">
                        <a:latin typeface="+mn-lt"/>
                      </a:endParaRPr>
                    </a:p>
                  </a:txBody>
                  <a:tcPr/>
                </a:tc>
                <a:tc>
                  <a:txBody>
                    <a:bodyPr/>
                    <a:lstStyle/>
                    <a:p>
                      <a:pPr lvl="0">
                        <a:buNone/>
                      </a:pPr>
                      <a:r>
                        <a:rPr lang="en-GB" sz="900" b="0" i="0" u="none" strike="noStrike" noProof="0">
                          <a:latin typeface="+mn-lt"/>
                        </a:rPr>
                        <a:t>Claimants of New Style Jobseeker’s Allowance</a:t>
                      </a:r>
                      <a:endParaRPr lang="en-US" sz="900">
                        <a:latin typeface="+mn-lt"/>
                      </a:endParaRPr>
                    </a:p>
                  </a:txBody>
                  <a:tcPr/>
                </a:tc>
                <a:extLst>
                  <a:ext uri="{0D108BD9-81ED-4DB2-BD59-A6C34878D82A}">
                    <a16:rowId xmlns:a16="http://schemas.microsoft.com/office/drawing/2014/main" val="2092060571"/>
                  </a:ext>
                </a:extLst>
              </a:tr>
              <a:tr h="232963">
                <a:tc vMerge="1">
                  <a:txBody>
                    <a:bodyPr/>
                    <a:lstStyle/>
                    <a:p>
                      <a:endParaRPr lang="en-US"/>
                    </a:p>
                  </a:txBody>
                  <a:tcPr/>
                </a:tc>
                <a:tc>
                  <a:txBody>
                    <a:bodyPr/>
                    <a:lstStyle/>
                    <a:p>
                      <a:pPr lvl="0">
                        <a:buNone/>
                      </a:pPr>
                      <a:r>
                        <a:rPr lang="en-GB" sz="900" b="0" i="0" u="none" strike="noStrike" noProof="0">
                          <a:latin typeface="+mn-lt"/>
                        </a:rPr>
                        <a:t>Claimants of New Style Employment and Support Allowance</a:t>
                      </a:r>
                      <a:endParaRPr lang="en-US" sz="900">
                        <a:latin typeface="+mn-lt"/>
                      </a:endParaRPr>
                    </a:p>
                  </a:txBody>
                  <a:tcPr/>
                </a:tc>
                <a:extLst>
                  <a:ext uri="{0D108BD9-81ED-4DB2-BD59-A6C34878D82A}">
                    <a16:rowId xmlns:a16="http://schemas.microsoft.com/office/drawing/2014/main" val="2001316973"/>
                  </a:ext>
                </a:extLst>
              </a:tr>
              <a:tr h="232963">
                <a:tc vMerge="1">
                  <a:txBody>
                    <a:bodyPr/>
                    <a:lstStyle/>
                    <a:p>
                      <a:endParaRPr lang="en-US"/>
                    </a:p>
                  </a:txBody>
                  <a:tcPr/>
                </a:tc>
                <a:tc>
                  <a:txBody>
                    <a:bodyPr/>
                    <a:lstStyle/>
                    <a:p>
                      <a:pPr lvl="0">
                        <a:buNone/>
                      </a:pPr>
                      <a:r>
                        <a:rPr lang="en-GB" sz="900" b="0" i="0" u="none" strike="noStrike" noProof="0">
                          <a:latin typeface="+mn-lt"/>
                        </a:rPr>
                        <a:t>Claimants of Income Support</a:t>
                      </a:r>
                      <a:endParaRPr lang="en-US" sz="900">
                        <a:latin typeface="+mn-lt"/>
                      </a:endParaRPr>
                    </a:p>
                  </a:txBody>
                  <a:tcPr/>
                </a:tc>
                <a:extLst>
                  <a:ext uri="{0D108BD9-81ED-4DB2-BD59-A6C34878D82A}">
                    <a16:rowId xmlns:a16="http://schemas.microsoft.com/office/drawing/2014/main" val="4134808136"/>
                  </a:ext>
                </a:extLst>
              </a:tr>
              <a:tr h="232963">
                <a:tc vMerge="1">
                  <a:txBody>
                    <a:bodyPr/>
                    <a:lstStyle/>
                    <a:p>
                      <a:endParaRPr lang="en-US"/>
                    </a:p>
                  </a:txBody>
                  <a:tcPr/>
                </a:tc>
                <a:tc>
                  <a:txBody>
                    <a:bodyPr/>
                    <a:lstStyle/>
                    <a:p>
                      <a:pPr lvl="0">
                        <a:buNone/>
                      </a:pPr>
                      <a:r>
                        <a:rPr lang="en-GB" sz="900" b="0" i="0" u="none" strike="noStrike" noProof="0">
                          <a:latin typeface="+mn-lt"/>
                        </a:rPr>
                        <a:t>Claimants of Universal Credit 'Planning for work ' conditionality group</a:t>
                      </a:r>
                      <a:endParaRPr lang="en-US" sz="900">
                        <a:latin typeface="+mn-lt"/>
                      </a:endParaRPr>
                    </a:p>
                  </a:txBody>
                  <a:tcPr/>
                </a:tc>
                <a:extLst>
                  <a:ext uri="{0D108BD9-81ED-4DB2-BD59-A6C34878D82A}">
                    <a16:rowId xmlns:a16="http://schemas.microsoft.com/office/drawing/2014/main" val="791288633"/>
                  </a:ext>
                </a:extLst>
              </a:tr>
              <a:tr h="232963">
                <a:tc vMerge="1">
                  <a:txBody>
                    <a:bodyPr/>
                    <a:lstStyle/>
                    <a:p>
                      <a:endParaRPr lang="en-US"/>
                    </a:p>
                  </a:txBody>
                  <a:tcPr/>
                </a:tc>
                <a:tc>
                  <a:txBody>
                    <a:bodyPr/>
                    <a:lstStyle/>
                    <a:p>
                      <a:pPr lvl="0">
                        <a:buNone/>
                      </a:pPr>
                      <a:r>
                        <a:rPr lang="en-GB" sz="900" b="0" i="0" u="none" strike="noStrike" noProof="0">
                          <a:latin typeface="+mn-lt"/>
                        </a:rPr>
                        <a:t>Claimants of Universal Credit 'Preparing for work ' conditionality group </a:t>
                      </a:r>
                      <a:endParaRPr lang="en-US" sz="900">
                        <a:latin typeface="+mn-lt"/>
                      </a:endParaRPr>
                    </a:p>
                  </a:txBody>
                  <a:tcPr/>
                </a:tc>
                <a:extLst>
                  <a:ext uri="{0D108BD9-81ED-4DB2-BD59-A6C34878D82A}">
                    <a16:rowId xmlns:a16="http://schemas.microsoft.com/office/drawing/2014/main" val="1264135503"/>
                  </a:ext>
                </a:extLst>
              </a:tr>
              <a:tr h="375746">
                <a:tc>
                  <a:txBody>
                    <a:bodyPr/>
                    <a:lstStyle/>
                    <a:p>
                      <a:pPr lvl="0">
                        <a:buNone/>
                      </a:pPr>
                      <a:r>
                        <a:rPr lang="en-GB" sz="900" b="0" i="0" u="none" strike="noStrike" noProof="0">
                          <a:latin typeface="+mn-lt"/>
                        </a:rPr>
                        <a:t>Education, Skills &amp; Training Deprivation 13.5%</a:t>
                      </a:r>
                      <a:endParaRPr lang="en-US" sz="900">
                        <a:latin typeface="+mn-lt"/>
                      </a:endParaRPr>
                    </a:p>
                  </a:txBody>
                  <a:tcPr/>
                </a:tc>
                <a:tc>
                  <a:txBody>
                    <a:bodyPr/>
                    <a:lstStyle/>
                    <a:p>
                      <a:pPr lvl="0">
                        <a:buNone/>
                      </a:pPr>
                      <a:r>
                        <a:rPr lang="en-GB" sz="900" b="0" i="0" u="none" strike="noStrike" noProof="0">
                          <a:latin typeface="+mn-lt"/>
                        </a:rPr>
                        <a:t>Persistent pupil absence</a:t>
                      </a:r>
                      <a:endParaRPr lang="en-US" sz="900">
                        <a:latin typeface="+mn-lt"/>
                      </a:endParaRPr>
                    </a:p>
                  </a:txBody>
                  <a:tcPr/>
                </a:tc>
                <a:extLst>
                  <a:ext uri="{0D108BD9-81ED-4DB2-BD59-A6C34878D82A}">
                    <a16:rowId xmlns:a16="http://schemas.microsoft.com/office/drawing/2014/main" val="1409272386"/>
                  </a:ext>
                </a:extLst>
              </a:tr>
              <a:tr h="232963">
                <a:tc>
                  <a:txBody>
                    <a:bodyPr/>
                    <a:lstStyle/>
                    <a:p>
                      <a:pPr lvl="0">
                        <a:buNone/>
                      </a:pPr>
                      <a:r>
                        <a:rPr lang="en-GB" sz="900" b="0" i="0" u="none" strike="noStrike" noProof="0">
                          <a:latin typeface="+mn-lt"/>
                        </a:rPr>
                        <a:t>Health Deprivation &amp; Disability 13.5%</a:t>
                      </a:r>
                      <a:endParaRPr lang="en-US" sz="900">
                        <a:latin typeface="+mn-lt"/>
                      </a:endParaRPr>
                    </a:p>
                  </a:txBody>
                  <a:tcPr/>
                </a:tc>
                <a:tc>
                  <a:txBody>
                    <a:bodyPr/>
                    <a:lstStyle/>
                    <a:p>
                      <a:pPr lvl="0">
                        <a:buNone/>
                      </a:pPr>
                      <a:r>
                        <a:rPr lang="en-GB" sz="900" b="0" i="0" u="none" strike="noStrike" noProof="0">
                          <a:latin typeface="+mn-lt"/>
                        </a:rPr>
                        <a:t>Mental health composite indicator - Health benefits</a:t>
                      </a:r>
                      <a:endParaRPr lang="en-GB" sz="900">
                        <a:latin typeface="+mn-lt"/>
                      </a:endParaRPr>
                    </a:p>
                  </a:txBody>
                  <a:tcPr/>
                </a:tc>
                <a:extLst>
                  <a:ext uri="{0D108BD9-81ED-4DB2-BD59-A6C34878D82A}">
                    <a16:rowId xmlns:a16="http://schemas.microsoft.com/office/drawing/2014/main" val="2004999650"/>
                  </a:ext>
                </a:extLst>
              </a:tr>
              <a:tr h="232963">
                <a:tc rowSpan="5">
                  <a:txBody>
                    <a:bodyPr/>
                    <a:lstStyle/>
                    <a:p>
                      <a:pPr lvl="0">
                        <a:buNone/>
                      </a:pPr>
                      <a:r>
                        <a:rPr lang="en-GB" sz="900" b="0" i="0" u="none" strike="noStrike" noProof="0">
                          <a:latin typeface="+mn-lt"/>
                        </a:rPr>
                        <a:t>Crime 9.3%</a:t>
                      </a:r>
                      <a:endParaRPr lang="en-US" sz="900">
                        <a:latin typeface="+mn-lt"/>
                      </a:endParaRPr>
                    </a:p>
                  </a:txBody>
                  <a:tcPr/>
                </a:tc>
                <a:tc>
                  <a:txBody>
                    <a:bodyPr/>
                    <a:lstStyle/>
                    <a:p>
                      <a:pPr lvl="0">
                        <a:buNone/>
                      </a:pPr>
                      <a:r>
                        <a:rPr lang="en-GB" sz="900" b="0" i="0" u="none" strike="noStrike" noProof="0">
                          <a:latin typeface="+mn-lt"/>
                        </a:rPr>
                        <a:t>Violence with injury</a:t>
                      </a:r>
                      <a:endParaRPr lang="en-US" sz="900">
                        <a:latin typeface="+mn-lt"/>
                      </a:endParaRPr>
                    </a:p>
                  </a:txBody>
                  <a:tcPr/>
                </a:tc>
                <a:extLst>
                  <a:ext uri="{0D108BD9-81ED-4DB2-BD59-A6C34878D82A}">
                    <a16:rowId xmlns:a16="http://schemas.microsoft.com/office/drawing/2014/main" val="4010761826"/>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Violence without injury</a:t>
                      </a:r>
                      <a:endParaRPr lang="en-US" sz="900">
                        <a:latin typeface="+mn-lt"/>
                      </a:endParaRPr>
                    </a:p>
                  </a:txBody>
                  <a:tcPr/>
                </a:tc>
                <a:extLst>
                  <a:ext uri="{0D108BD9-81ED-4DB2-BD59-A6C34878D82A}">
                    <a16:rowId xmlns:a16="http://schemas.microsoft.com/office/drawing/2014/main" val="3070581661"/>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Stalking and harassment</a:t>
                      </a:r>
                      <a:endParaRPr lang="en-US" sz="900">
                        <a:latin typeface="+mn-lt"/>
                      </a:endParaRPr>
                    </a:p>
                  </a:txBody>
                  <a:tcPr/>
                </a:tc>
                <a:extLst>
                  <a:ext uri="{0D108BD9-81ED-4DB2-BD59-A6C34878D82A}">
                    <a16:rowId xmlns:a16="http://schemas.microsoft.com/office/drawing/2014/main" val="1144234980"/>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Public order and Possession of weapons</a:t>
                      </a:r>
                      <a:endParaRPr lang="en-US" sz="900">
                        <a:latin typeface="+mn-lt"/>
                      </a:endParaRPr>
                    </a:p>
                  </a:txBody>
                  <a:tcPr/>
                </a:tc>
                <a:extLst>
                  <a:ext uri="{0D108BD9-81ED-4DB2-BD59-A6C34878D82A}">
                    <a16:rowId xmlns:a16="http://schemas.microsoft.com/office/drawing/2014/main" val="960085610"/>
                  </a:ext>
                </a:extLst>
              </a:tr>
              <a:tr h="232963">
                <a:tc vMerge="1">
                  <a:txBody>
                    <a:bodyPr/>
                    <a:lstStyle/>
                    <a:p>
                      <a:pPr lvl="0">
                        <a:buNone/>
                      </a:pPr>
                      <a:endParaRPr lang="en-GB" sz="1000">
                        <a:latin typeface="+mn-lt"/>
                      </a:endParaRPr>
                    </a:p>
                  </a:txBody>
                  <a:tcPr/>
                </a:tc>
                <a:tc>
                  <a:txBody>
                    <a:bodyPr/>
                    <a:lstStyle/>
                    <a:p>
                      <a:pPr lvl="0">
                        <a:buNone/>
                      </a:pPr>
                      <a:r>
                        <a:rPr lang="en-GB" sz="900" b="0" i="0" u="none" strike="noStrike" noProof="0">
                          <a:latin typeface="+mn-lt"/>
                        </a:rPr>
                        <a:t>Anti-social behaviour</a:t>
                      </a:r>
                      <a:endParaRPr lang="en-US" sz="900">
                        <a:latin typeface="+mn-lt"/>
                      </a:endParaRPr>
                    </a:p>
                  </a:txBody>
                  <a:tcPr/>
                </a:tc>
                <a:extLst>
                  <a:ext uri="{0D108BD9-81ED-4DB2-BD59-A6C34878D82A}">
                    <a16:rowId xmlns:a16="http://schemas.microsoft.com/office/drawing/2014/main" val="1698059448"/>
                  </a:ext>
                </a:extLst>
              </a:tr>
              <a:tr h="232963">
                <a:tc rowSpan="4">
                  <a:txBody>
                    <a:bodyPr/>
                    <a:lstStyle/>
                    <a:p>
                      <a:pPr lvl="0">
                        <a:buNone/>
                      </a:pPr>
                      <a:r>
                        <a:rPr lang="en-GB" sz="900" b="0" i="0" u="none" strike="noStrike" noProof="0">
                          <a:latin typeface="+mn-lt"/>
                        </a:rPr>
                        <a:t>Barriers to Housing &amp; Services 9.3%</a:t>
                      </a:r>
                      <a:endParaRPr lang="en-US" sz="900">
                        <a:latin typeface="+mn-lt"/>
                      </a:endParaRPr>
                    </a:p>
                  </a:txBody>
                  <a:tcPr/>
                </a:tc>
                <a:tc>
                  <a:txBody>
                    <a:bodyPr/>
                    <a:lstStyle/>
                    <a:p>
                      <a:pPr lvl="0">
                        <a:buNone/>
                      </a:pPr>
                      <a:r>
                        <a:rPr lang="en-GB" sz="900" b="0" i="0" u="none" strike="noStrike" noProof="0">
                          <a:latin typeface="+mn-lt"/>
                        </a:rPr>
                        <a:t>Geographical Barriers: Connectivity Score</a:t>
                      </a:r>
                      <a:endParaRPr lang="en-US" sz="900">
                        <a:latin typeface="+mn-lt"/>
                      </a:endParaRPr>
                    </a:p>
                  </a:txBody>
                  <a:tcPr/>
                </a:tc>
                <a:extLst>
                  <a:ext uri="{0D108BD9-81ED-4DB2-BD59-A6C34878D82A}">
                    <a16:rowId xmlns:a16="http://schemas.microsoft.com/office/drawing/2014/main" val="2916344942"/>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latin typeface="+mn-lt"/>
                        </a:rPr>
                        <a:t>Core Homelessness</a:t>
                      </a:r>
                      <a:endParaRPr lang="en-GB" sz="900" b="0" i="0" u="none" strike="noStrike" noProof="0">
                        <a:latin typeface="+mn-lt"/>
                      </a:endParaRPr>
                    </a:p>
                  </a:txBody>
                  <a:tcPr/>
                </a:tc>
                <a:extLst>
                  <a:ext uri="{0D108BD9-81ED-4DB2-BD59-A6C34878D82A}">
                    <a16:rowId xmlns:a16="http://schemas.microsoft.com/office/drawing/2014/main" val="2753601893"/>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latin typeface="+mn-lt"/>
                        </a:rPr>
                        <a:t>Broadband speed</a:t>
                      </a:r>
                      <a:endParaRPr lang="en-GB" sz="900" b="0" i="0" u="none" strike="noStrike" noProof="0">
                        <a:latin typeface="+mn-lt"/>
                      </a:endParaRPr>
                    </a:p>
                  </a:txBody>
                  <a:tcPr/>
                </a:tc>
                <a:extLst>
                  <a:ext uri="{0D108BD9-81ED-4DB2-BD59-A6C34878D82A}">
                    <a16:rowId xmlns:a16="http://schemas.microsoft.com/office/drawing/2014/main" val="1721766920"/>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t>Patient-to-GP ratio</a:t>
                      </a:r>
                      <a:endParaRPr lang="en-GB" sz="900" b="0" i="0" u="none" strike="noStrike" noProof="0">
                        <a:latin typeface="+mn-lt"/>
                      </a:endParaRPr>
                    </a:p>
                  </a:txBody>
                  <a:tcPr/>
                </a:tc>
                <a:extLst>
                  <a:ext uri="{0D108BD9-81ED-4DB2-BD59-A6C34878D82A}">
                    <a16:rowId xmlns:a16="http://schemas.microsoft.com/office/drawing/2014/main" val="1484833821"/>
                  </a:ext>
                </a:extLst>
              </a:tr>
              <a:tr h="232963">
                <a:tc rowSpan="3">
                  <a:txBody>
                    <a:bodyPr/>
                    <a:lstStyle/>
                    <a:p>
                      <a:pPr lvl="0">
                        <a:buNone/>
                      </a:pPr>
                      <a:r>
                        <a:rPr lang="en-GB" sz="900" dirty="0"/>
                        <a:t>Living Environment Deprivation 9.3%</a:t>
                      </a:r>
                      <a:endParaRPr lang="en-GB" sz="900" b="0" i="0" u="none" strike="noStrike" noProof="0" dirty="0">
                        <a:latin typeface="+mn-lt"/>
                      </a:endParaRPr>
                    </a:p>
                  </a:txBody>
                  <a:tcPr/>
                </a:tc>
                <a:tc>
                  <a:txBody>
                    <a:bodyPr/>
                    <a:lstStyle/>
                    <a:p>
                      <a:pPr lvl="0">
                        <a:buNone/>
                      </a:pPr>
                      <a:r>
                        <a:rPr lang="en-GB" sz="900"/>
                        <a:t>Housing Energy Performance Score</a:t>
                      </a:r>
                      <a:endParaRPr lang="en-GB" sz="900" b="0" i="0" u="none" strike="noStrike" noProof="0">
                        <a:latin typeface="+mn-lt"/>
                      </a:endParaRPr>
                    </a:p>
                  </a:txBody>
                  <a:tcPr/>
                </a:tc>
                <a:extLst>
                  <a:ext uri="{0D108BD9-81ED-4DB2-BD59-A6C34878D82A}">
                    <a16:rowId xmlns:a16="http://schemas.microsoft.com/office/drawing/2014/main" val="311784636"/>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a:t>Housing lacking private outdoor space</a:t>
                      </a:r>
                      <a:endParaRPr lang="en-GB" sz="900" b="0" i="0" u="none" strike="noStrike" noProof="0">
                        <a:latin typeface="+mn-lt"/>
                      </a:endParaRPr>
                    </a:p>
                  </a:txBody>
                  <a:tcPr/>
                </a:tc>
                <a:extLst>
                  <a:ext uri="{0D108BD9-81ED-4DB2-BD59-A6C34878D82A}">
                    <a16:rowId xmlns:a16="http://schemas.microsoft.com/office/drawing/2014/main" val="3431026334"/>
                  </a:ext>
                </a:extLst>
              </a:tr>
              <a:tr h="232963">
                <a:tc vMerge="1">
                  <a:txBody>
                    <a:bodyPr/>
                    <a:lstStyle/>
                    <a:p>
                      <a:pPr lvl="0">
                        <a:buNone/>
                      </a:pPr>
                      <a:endParaRPr lang="en-GB" sz="1000" b="0" i="0" u="none" strike="noStrike" noProof="0">
                        <a:latin typeface="+mn-lt"/>
                      </a:endParaRPr>
                    </a:p>
                  </a:txBody>
                  <a:tcPr/>
                </a:tc>
                <a:tc>
                  <a:txBody>
                    <a:bodyPr/>
                    <a:lstStyle/>
                    <a:p>
                      <a:pPr lvl="0">
                        <a:buNone/>
                      </a:pPr>
                      <a:r>
                        <a:rPr lang="en-GB" sz="900" dirty="0"/>
                        <a:t>Noise pollution</a:t>
                      </a:r>
                      <a:endParaRPr lang="en-GB" sz="900" b="0" i="0" u="none" strike="noStrike" noProof="0" dirty="0">
                        <a:latin typeface="+mn-lt"/>
                      </a:endParaRPr>
                    </a:p>
                  </a:txBody>
                  <a:tcPr/>
                </a:tc>
                <a:extLst>
                  <a:ext uri="{0D108BD9-81ED-4DB2-BD59-A6C34878D82A}">
                    <a16:rowId xmlns:a16="http://schemas.microsoft.com/office/drawing/2014/main" val="3370393454"/>
                  </a:ext>
                </a:extLst>
              </a:tr>
            </a:tbl>
          </a:graphicData>
        </a:graphic>
      </p:graphicFrame>
    </p:spTree>
    <p:extLst>
      <p:ext uri="{BB962C8B-B14F-4D97-AF65-F5344CB8AC3E}">
        <p14:creationId xmlns:p14="http://schemas.microsoft.com/office/powerpoint/2010/main" val="109490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1AE26-ADF3-190C-87FA-CC7B838F510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BEF03A-00AC-C3C0-264B-414D85C3B404}"/>
              </a:ext>
            </a:extLst>
          </p:cNvPr>
          <p:cNvSpPr txBox="1"/>
          <p:nvPr/>
        </p:nvSpPr>
        <p:spPr bwMode="auto">
          <a:xfrm>
            <a:off x="633413" y="476250"/>
            <a:ext cx="10515600" cy="1214438"/>
          </a:xfrm>
          <a:prstGeom prst="rect">
            <a:avLst/>
          </a:prstGeom>
          <a:noFill/>
          <a:ln>
            <a:noFill/>
          </a:ln>
        </p:spPr>
        <p:txBody>
          <a:bodyPr vert="horz" wrap="square" lIns="0" tIns="0" rIns="0" bIns="0" numCol="1" rtlCol="0" anchor="t" anchorCtr="0" compatLnSpc="1">
            <a:prstTxWarp prst="textNoShape">
              <a:avLst/>
            </a:prstTxWarp>
            <a:normAutofit/>
          </a:bodyPr>
          <a:lstStyle/>
          <a:p>
            <a:pPr lvl="1" eaLnBrk="1" hangingPunct="1">
              <a:lnSpc>
                <a:spcPct val="90000"/>
              </a:lnSpc>
              <a:spcAft>
                <a:spcPts val="600"/>
              </a:spcAft>
            </a:pPr>
            <a:r>
              <a:rPr lang="en-US" sz="4400" b="1">
                <a:solidFill>
                  <a:schemeClr val="accent2"/>
                </a:solidFill>
                <a:latin typeface="+mj-lt"/>
                <a:ea typeface="+mj-ea"/>
                <a:cs typeface="+mj-cs"/>
              </a:rPr>
              <a:t>Key Findings</a:t>
            </a:r>
            <a:endParaRPr lang="en-US" sz="4400" b="1" kern="1200">
              <a:solidFill>
                <a:schemeClr val="accent2"/>
              </a:solidFill>
              <a:latin typeface="+mj-lt"/>
              <a:ea typeface="+mj-ea"/>
              <a:cs typeface="+mj-cs"/>
            </a:endParaRPr>
          </a:p>
        </p:txBody>
      </p:sp>
      <p:sp>
        <p:nvSpPr>
          <p:cNvPr id="5" name="TextBox 4">
            <a:extLst>
              <a:ext uri="{FF2B5EF4-FFF2-40B4-BE49-F238E27FC236}">
                <a16:creationId xmlns:a16="http://schemas.microsoft.com/office/drawing/2014/main" id="{AD5AD044-7094-FE98-AD33-7E8CF960F74F}"/>
              </a:ext>
            </a:extLst>
          </p:cNvPr>
          <p:cNvSpPr txBox="1"/>
          <p:nvPr/>
        </p:nvSpPr>
        <p:spPr>
          <a:xfrm>
            <a:off x="203835" y="1581831"/>
            <a:ext cx="11784330" cy="4524315"/>
          </a:xfrm>
          <a:prstGeom prst="rect">
            <a:avLst/>
          </a:prstGeom>
          <a:noFill/>
        </p:spPr>
        <p:txBody>
          <a:bodyPr wrap="square">
            <a:spAutoFit/>
          </a:bodyPr>
          <a:lstStyle/>
          <a:p>
            <a:pPr marL="285750" indent="-285750">
              <a:buFont typeface="Arial" panose="020B0604020202020204" pitchFamily="34" charset="0"/>
              <a:buChar char="•"/>
            </a:pPr>
            <a:r>
              <a:rPr lang="en-GB" dirty="0"/>
              <a:t>Huntingdonshire is one of the least deprived districts nationally, ranking 249 out of 296 English </a:t>
            </a:r>
            <a:r>
              <a:rPr lang="en-GB"/>
              <a:t>local authorities </a:t>
            </a:r>
            <a:r>
              <a:rPr lang="en-GB" dirty="0"/>
              <a:t>(where 1 = most deprived), making it the 47th least deprived. </a:t>
            </a:r>
          </a:p>
          <a:p>
            <a:endParaRPr lang="en-GB" dirty="0"/>
          </a:p>
          <a:p>
            <a:pPr marL="285750" indent="-285750">
              <a:buFont typeface="Arial" panose="020B0604020202020204" pitchFamily="34" charset="0"/>
              <a:buChar char="•"/>
            </a:pPr>
            <a:r>
              <a:rPr lang="en-GB" dirty="0"/>
              <a:t>Most wards in Huntingdonshire fall toward the least deprived end of the scale, with seven wards in the highest (least deprived) decile, while Huntingdon North is the only ward positioned in the lowest decile (5).</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61 of the district’s 111 LSOAs fall within the top 30% least deprived deciles (8-10), a small increase from 58 in 2019. Only three LSOAs fall within the top 30% most deprived deciles (1-3). </a:t>
            </a:r>
          </a:p>
          <a:p>
            <a:endParaRPr lang="en-GB" dirty="0"/>
          </a:p>
          <a:p>
            <a:pPr marL="285750" indent="-285750">
              <a:buFont typeface="Arial" panose="020B0604020202020204" pitchFamily="34" charset="0"/>
              <a:buChar char="•"/>
            </a:pPr>
            <a:r>
              <a:rPr lang="en-GB" dirty="0"/>
              <a:t>Barriers to Housing and Services is the most deprived domain for Huntingdonshire; there were a number of changes to this domain between 2019 and 2025 releases. Living Environment shows the notable change between 2019 and 2025.</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Income-related deprivation affects a notable proportion of residents, with 14% of the population in income deprivation, 23% of children experiencing income deprivation (IDACI), and 10% of older people affected (IDAOPI).</a:t>
            </a:r>
          </a:p>
        </p:txBody>
      </p:sp>
    </p:spTree>
    <p:extLst>
      <p:ext uri="{BB962C8B-B14F-4D97-AF65-F5344CB8AC3E}">
        <p14:creationId xmlns:p14="http://schemas.microsoft.com/office/powerpoint/2010/main" val="320563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3C4CD-DFD3-409E-8130-5796033684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01F293-CFFE-61B1-9687-62E369C04F74}"/>
              </a:ext>
            </a:extLst>
          </p:cNvPr>
          <p:cNvSpPr txBox="1"/>
          <p:nvPr/>
        </p:nvSpPr>
        <p:spPr bwMode="auto">
          <a:xfrm>
            <a:off x="272143" y="441551"/>
            <a:ext cx="10297886" cy="799420"/>
          </a:xfrm>
          <a:prstGeom prst="rect">
            <a:avLst/>
          </a:prstGeom>
          <a:noFill/>
          <a:ln>
            <a:noFill/>
          </a:ln>
        </p:spPr>
        <p:txBody>
          <a:bodyPr vert="horz" wrap="square" lIns="0" tIns="0" rIns="0" bIns="0" numCol="1" rtlCol="0" anchor="t" anchorCtr="0" compatLnSpc="1">
            <a:prstTxWarp prst="textNoShape">
              <a:avLst/>
            </a:prstTxWarp>
            <a:normAutofit fontScale="92500"/>
          </a:bodyPr>
          <a:lstStyle/>
          <a:p>
            <a:pPr eaLnBrk="1" hangingPunct="1">
              <a:lnSpc>
                <a:spcPct val="90000"/>
              </a:lnSpc>
              <a:spcAft>
                <a:spcPts val="600"/>
              </a:spcAft>
            </a:pPr>
            <a:r>
              <a:rPr lang="en-US" sz="4400" b="1">
                <a:solidFill>
                  <a:schemeClr val="accent2"/>
                </a:solidFill>
                <a:latin typeface="+mj-lt"/>
                <a:ea typeface="+mj-ea"/>
                <a:cs typeface="+mj-cs"/>
              </a:rPr>
              <a:t>1.1. District</a:t>
            </a:r>
            <a:r>
              <a:rPr lang="en-US" sz="4400" b="1" kern="1200">
                <a:solidFill>
                  <a:schemeClr val="accent2"/>
                </a:solidFill>
                <a:latin typeface="+mj-lt"/>
                <a:ea typeface="+mj-ea"/>
                <a:cs typeface="+mj-cs"/>
              </a:rPr>
              <a:t> Context - National Ranking</a:t>
            </a:r>
            <a:endParaRPr lang="en-US">
              <a:solidFill>
                <a:schemeClr val="accent2"/>
              </a:solidFill>
              <a:ea typeface="+mj-ea"/>
              <a:cs typeface="Arial" panose="020B0604020202020204" pitchFamily="34" charset="0"/>
            </a:endParaRPr>
          </a:p>
        </p:txBody>
      </p:sp>
      <p:sp>
        <p:nvSpPr>
          <p:cNvPr id="9" name="Content Placeholder 2">
            <a:extLst>
              <a:ext uri="{FF2B5EF4-FFF2-40B4-BE49-F238E27FC236}">
                <a16:creationId xmlns:a16="http://schemas.microsoft.com/office/drawing/2014/main" id="{548EF2CE-B0AC-A6F2-3E20-6A1DFC8B63F4}"/>
              </a:ext>
            </a:extLst>
          </p:cNvPr>
          <p:cNvSpPr>
            <a:spLocks noGrp="1"/>
          </p:cNvSpPr>
          <p:nvPr>
            <p:ph idx="1"/>
          </p:nvPr>
        </p:nvSpPr>
        <p:spPr>
          <a:xfrm>
            <a:off x="683322" y="1981591"/>
            <a:ext cx="4863873" cy="4163105"/>
          </a:xfrm>
        </p:spPr>
        <p:txBody>
          <a:bodyPr/>
          <a:lstStyle/>
          <a:p>
            <a:r>
              <a:rPr lang="en-GB" sz="1600" dirty="0"/>
              <a:t>Huntingdonshire is ranked 249/296 of all local authorities nationally, based on local authority score, where 1 is most deprived (meaning Huntingdonshire is the 47th least deprived of the 296 English Local Authorities). </a:t>
            </a:r>
            <a:endParaRPr lang="en-GB" sz="1600" dirty="0">
              <a:cs typeface="Arial"/>
            </a:endParaRPr>
          </a:p>
          <a:p>
            <a:r>
              <a:rPr lang="en-GB" sz="1600" dirty="0"/>
              <a:t>This compares to:</a:t>
            </a:r>
            <a:endParaRPr lang="en-GB" sz="1600" dirty="0">
              <a:cs typeface="Arial"/>
            </a:endParaRPr>
          </a:p>
          <a:p>
            <a:pPr lvl="1"/>
            <a:r>
              <a:rPr lang="en-GB" sz="1600" dirty="0"/>
              <a:t>South Cambridgeshire which is 281/296 (15th least deprived),</a:t>
            </a:r>
          </a:p>
          <a:p>
            <a:pPr lvl="1"/>
            <a:r>
              <a:rPr lang="en-GB" sz="1600" dirty="0"/>
              <a:t>Cambridge City which is 255/296 (41st least deprived),</a:t>
            </a:r>
            <a:endParaRPr lang="en-GB" sz="1600" dirty="0">
              <a:cs typeface="Arial"/>
            </a:endParaRPr>
          </a:p>
          <a:p>
            <a:pPr lvl="1"/>
            <a:r>
              <a:rPr lang="en-GB" sz="1600" dirty="0"/>
              <a:t>East Cambridgeshire which is 242/296 (54th least deprived), </a:t>
            </a:r>
            <a:endParaRPr lang="en-GB" sz="1600" dirty="0">
              <a:cs typeface="Arial"/>
            </a:endParaRPr>
          </a:p>
          <a:p>
            <a:pPr lvl="1"/>
            <a:r>
              <a:rPr lang="en-GB" sz="1600" dirty="0"/>
              <a:t>Fenland which is 42/296 (254th least deprived),</a:t>
            </a:r>
            <a:endParaRPr lang="en-GB" sz="1600" dirty="0">
              <a:cs typeface="Arial"/>
            </a:endParaRPr>
          </a:p>
          <a:p>
            <a:pPr lvl="1"/>
            <a:r>
              <a:rPr lang="en-GB" sz="1600" dirty="0"/>
              <a:t>and Peterborough which is 51/296 (245th least deprived).</a:t>
            </a:r>
            <a:endParaRPr lang="en-US" sz="1600" dirty="0"/>
          </a:p>
        </p:txBody>
      </p:sp>
      <p:graphicFrame>
        <p:nvGraphicFramePr>
          <p:cNvPr id="3" name="Table 2">
            <a:extLst>
              <a:ext uri="{FF2B5EF4-FFF2-40B4-BE49-F238E27FC236}">
                <a16:creationId xmlns:a16="http://schemas.microsoft.com/office/drawing/2014/main" id="{5EF706A9-54E5-0172-4950-F752AA71CAAB}"/>
              </a:ext>
            </a:extLst>
          </p:cNvPr>
          <p:cNvGraphicFramePr>
            <a:graphicFrameLocks noGrp="1"/>
          </p:cNvGraphicFramePr>
          <p:nvPr>
            <p:extLst>
              <p:ext uri="{D42A27DB-BD31-4B8C-83A1-F6EECF244321}">
                <p14:modId xmlns:p14="http://schemas.microsoft.com/office/powerpoint/2010/main" val="2300928153"/>
              </p:ext>
            </p:extLst>
          </p:nvPr>
        </p:nvGraphicFramePr>
        <p:xfrm>
          <a:off x="6019798" y="2166257"/>
          <a:ext cx="5685693" cy="2867706"/>
        </p:xfrm>
        <a:graphic>
          <a:graphicData uri="http://schemas.openxmlformats.org/drawingml/2006/table">
            <a:tbl>
              <a:tblPr bandRow="1">
                <a:tableStyleId>{5C22544A-7EE6-4342-B048-85BDC9FD1C3A}</a:tableStyleId>
              </a:tblPr>
              <a:tblGrid>
                <a:gridCol w="2841441">
                  <a:extLst>
                    <a:ext uri="{9D8B030D-6E8A-4147-A177-3AD203B41FA5}">
                      <a16:colId xmlns:a16="http://schemas.microsoft.com/office/drawing/2014/main" val="520184273"/>
                    </a:ext>
                  </a:extLst>
                </a:gridCol>
                <a:gridCol w="2844252">
                  <a:extLst>
                    <a:ext uri="{9D8B030D-6E8A-4147-A177-3AD203B41FA5}">
                      <a16:colId xmlns:a16="http://schemas.microsoft.com/office/drawing/2014/main" val="876198805"/>
                    </a:ext>
                  </a:extLst>
                </a:gridCol>
              </a:tblGrid>
              <a:tr h="926184">
                <a:tc>
                  <a:txBody>
                    <a:bodyPr/>
                    <a:lstStyle/>
                    <a:p>
                      <a:pPr>
                        <a:buNone/>
                      </a:pPr>
                      <a:r>
                        <a:rPr lang="en-GB" b="1" dirty="0">
                          <a:effectLst/>
                        </a:rPr>
                        <a:t>District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buNone/>
                      </a:pPr>
                      <a:r>
                        <a:rPr lang="en-GB" b="1" dirty="0" err="1">
                          <a:effectLst/>
                        </a:rPr>
                        <a:t>IoD</a:t>
                      </a:r>
                      <a:r>
                        <a:rPr lang="en-GB" b="1" dirty="0">
                          <a:effectLst/>
                        </a:rPr>
                        <a:t> - Rank of average rank out of 296 (2025)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1703837"/>
                  </a:ext>
                </a:extLst>
              </a:tr>
              <a:tr h="294342">
                <a:tc>
                  <a:txBody>
                    <a:bodyPr/>
                    <a:lstStyle/>
                    <a:p>
                      <a:pPr>
                        <a:buNone/>
                      </a:pPr>
                      <a:r>
                        <a:rPr lang="en-GB">
                          <a:effectLst/>
                        </a:rPr>
                        <a:t>Fenland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486707661"/>
                  </a:ext>
                </a:extLst>
              </a:tr>
              <a:tr h="294342">
                <a:tc>
                  <a:txBody>
                    <a:bodyPr/>
                    <a:lstStyle/>
                    <a:p>
                      <a:pPr>
                        <a:buNone/>
                      </a:pPr>
                      <a:r>
                        <a:rPr lang="en-GB">
                          <a:effectLst/>
                        </a:rPr>
                        <a:t>Peterborough</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51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574359557"/>
                  </a:ext>
                </a:extLst>
              </a:tr>
              <a:tr h="352832">
                <a:tc>
                  <a:txBody>
                    <a:bodyPr/>
                    <a:lstStyle/>
                    <a:p>
                      <a:pPr>
                        <a:buNone/>
                      </a:pPr>
                      <a:r>
                        <a:rPr lang="en-GB" dirty="0">
                          <a:effectLst/>
                        </a:rPr>
                        <a:t>East Cambridgeshire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242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32466378"/>
                  </a:ext>
                </a:extLst>
              </a:tr>
              <a:tr h="352832">
                <a:tc>
                  <a:txBody>
                    <a:bodyPr/>
                    <a:lstStyle/>
                    <a:p>
                      <a:pPr>
                        <a:buNone/>
                      </a:pPr>
                      <a:r>
                        <a:rPr lang="en-GB">
                          <a:effectLst/>
                        </a:rPr>
                        <a:t>Huntingdonshire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249</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648141550"/>
                  </a:ext>
                </a:extLst>
              </a:tr>
              <a:tr h="294342">
                <a:tc>
                  <a:txBody>
                    <a:bodyPr/>
                    <a:lstStyle/>
                    <a:p>
                      <a:pPr>
                        <a:buNone/>
                      </a:pPr>
                      <a:r>
                        <a:rPr lang="en-GB" dirty="0">
                          <a:effectLst/>
                        </a:rPr>
                        <a:t>Cambridge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a:effectLst/>
                        </a:rPr>
                        <a:t>255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112186774"/>
                  </a:ext>
                </a:extLst>
              </a:tr>
              <a:tr h="352832">
                <a:tc>
                  <a:txBody>
                    <a:bodyPr/>
                    <a:lstStyle/>
                    <a:p>
                      <a:pPr>
                        <a:buNone/>
                      </a:pPr>
                      <a:r>
                        <a:rPr lang="en-GB" dirty="0">
                          <a:effectLst/>
                        </a:rPr>
                        <a:t>South Cambridgeshire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r">
                        <a:buNone/>
                      </a:pPr>
                      <a:r>
                        <a:rPr lang="en-GB" dirty="0">
                          <a:effectLst/>
                        </a:rPr>
                        <a:t>281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311531420"/>
                  </a:ext>
                </a:extLst>
              </a:tr>
            </a:tbl>
          </a:graphicData>
        </a:graphic>
      </p:graphicFrame>
      <p:sp>
        <p:nvSpPr>
          <p:cNvPr id="5" name="TextBox 4">
            <a:extLst>
              <a:ext uri="{FF2B5EF4-FFF2-40B4-BE49-F238E27FC236}">
                <a16:creationId xmlns:a16="http://schemas.microsoft.com/office/drawing/2014/main" id="{D310BAD4-3EAC-3CA4-59E8-CCBDA4910F29}"/>
              </a:ext>
            </a:extLst>
          </p:cNvPr>
          <p:cNvSpPr txBox="1"/>
          <p:nvPr/>
        </p:nvSpPr>
        <p:spPr>
          <a:xfrm>
            <a:off x="6019798" y="1796925"/>
            <a:ext cx="5685693" cy="369332"/>
          </a:xfrm>
          <a:prstGeom prst="rect">
            <a:avLst/>
          </a:prstGeom>
          <a:noFill/>
        </p:spPr>
        <p:txBody>
          <a:bodyPr wrap="square">
            <a:spAutoFit/>
          </a:bodyPr>
          <a:lstStyle/>
          <a:p>
            <a:r>
              <a:rPr lang="en-GB" sz="1800" i="1" dirty="0"/>
              <a:t>Table 2: </a:t>
            </a:r>
            <a:r>
              <a:rPr lang="en-GB" i="1" dirty="0"/>
              <a:t>District by overall </a:t>
            </a:r>
            <a:r>
              <a:rPr lang="en-GB" i="1" dirty="0" err="1"/>
              <a:t>IoD</a:t>
            </a:r>
            <a:r>
              <a:rPr lang="en-GB" i="1" dirty="0"/>
              <a:t> national rank</a:t>
            </a:r>
            <a:endParaRPr lang="en-GB" sz="1800" i="1" dirty="0"/>
          </a:p>
        </p:txBody>
      </p:sp>
    </p:spTree>
    <p:extLst>
      <p:ext uri="{BB962C8B-B14F-4D97-AF65-F5344CB8AC3E}">
        <p14:creationId xmlns:p14="http://schemas.microsoft.com/office/powerpoint/2010/main" val="41088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C638-6605-D91F-951B-9429481610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AFD503-DB22-2318-415A-F3511F380FB7}"/>
              </a:ext>
            </a:extLst>
          </p:cNvPr>
          <p:cNvSpPr txBox="1"/>
          <p:nvPr/>
        </p:nvSpPr>
        <p:spPr bwMode="auto">
          <a:xfrm>
            <a:off x="262428" y="218479"/>
            <a:ext cx="9867219" cy="1214438"/>
          </a:xfrm>
          <a:prstGeom prst="rect">
            <a:avLst/>
          </a:prstGeom>
          <a:noFill/>
          <a:ln>
            <a:noFill/>
          </a:ln>
        </p:spPr>
        <p:txBody>
          <a:bodyPr vert="horz" wrap="square" lIns="0" tIns="0" rIns="0" bIns="0" numCol="1" rtlCol="0" anchor="t" anchorCtr="0" compatLnSpc="1">
            <a:prstTxWarp prst="textNoShape">
              <a:avLst/>
            </a:prstTxWarp>
            <a:normAutofit/>
          </a:bodyPr>
          <a:lstStyle/>
          <a:p>
            <a:pPr eaLnBrk="1" hangingPunct="1">
              <a:lnSpc>
                <a:spcPct val="90000"/>
              </a:lnSpc>
              <a:spcAft>
                <a:spcPts val="600"/>
              </a:spcAft>
            </a:pPr>
            <a:r>
              <a:rPr lang="en-US" sz="4400" b="1" dirty="0">
                <a:solidFill>
                  <a:schemeClr val="accent2"/>
                </a:solidFill>
                <a:latin typeface="+mj-lt"/>
                <a:ea typeface="+mj-ea"/>
                <a:cs typeface="+mj-cs"/>
              </a:rPr>
              <a:t>1.2. Analysis</a:t>
            </a:r>
            <a:r>
              <a:rPr lang="en-US" sz="4400" b="1" kern="1200" dirty="0">
                <a:solidFill>
                  <a:schemeClr val="accent2"/>
                </a:solidFill>
                <a:latin typeface="+mj-lt"/>
                <a:ea typeface="+mj-ea"/>
                <a:cs typeface="+mj-cs"/>
              </a:rPr>
              <a:t> of overall deprivation across Huntingdonshire wards</a:t>
            </a:r>
            <a:endParaRPr lang="en-US" dirty="0">
              <a:solidFill>
                <a:schemeClr val="accent2"/>
              </a:solidFill>
              <a:ea typeface="+mj-ea"/>
              <a:cs typeface="+mj-cs"/>
            </a:endParaRPr>
          </a:p>
        </p:txBody>
      </p:sp>
      <p:sp>
        <p:nvSpPr>
          <p:cNvPr id="7" name="TextBox 6">
            <a:extLst>
              <a:ext uri="{FF2B5EF4-FFF2-40B4-BE49-F238E27FC236}">
                <a16:creationId xmlns:a16="http://schemas.microsoft.com/office/drawing/2014/main" id="{F5E51FBF-4E6F-1AFC-72C2-723ED7DEB1A1}"/>
              </a:ext>
            </a:extLst>
          </p:cNvPr>
          <p:cNvSpPr txBox="1"/>
          <p:nvPr/>
        </p:nvSpPr>
        <p:spPr>
          <a:xfrm>
            <a:off x="329103" y="1917706"/>
            <a:ext cx="6190488" cy="5016758"/>
          </a:xfrm>
          <a:prstGeom prst="rect">
            <a:avLst/>
          </a:prstGeom>
          <a:noFill/>
        </p:spPr>
        <p:txBody>
          <a:bodyPr wrap="square" lIns="91440" tIns="45720" rIns="91440" bIns="45720" anchor="t">
            <a:spAutoFit/>
          </a:bodyPr>
          <a:lstStyle/>
          <a:p>
            <a:pPr marL="0" indent="0">
              <a:buNone/>
            </a:pPr>
            <a:r>
              <a:rPr lang="en-GB" sz="1600" dirty="0">
                <a:latin typeface="Arial"/>
                <a:cs typeface="Arial"/>
              </a:rPr>
              <a:t>On this page, the average decile is used. This is the decile of each LSOA combined and averaged to give an overall score for the ward. This is to help identify the domains that have a much higher or lower level of deprivation and give a broader overview of the ward as a whole, rather than the absolute ‘most’ and ‘least’ deprived domains. It should be noted that LSOA and ward boundaries are not co-terminus and therefore a ‘best fit’ lookup has been used to determine which LSOAs fall into each ward. </a:t>
            </a:r>
          </a:p>
          <a:p>
            <a:pPr marL="0" indent="0">
              <a:buNone/>
            </a:pPr>
            <a:endParaRPr lang="en-GB" sz="1600" dirty="0"/>
          </a:p>
          <a:p>
            <a:pPr marL="0" indent="0">
              <a:buNone/>
            </a:pPr>
            <a:r>
              <a:rPr lang="en-US" sz="1600" u="sng" dirty="0"/>
              <a:t>Highest scoring wards (least deprived):</a:t>
            </a:r>
          </a:p>
          <a:p>
            <a:pPr marL="0" indent="0">
              <a:buNone/>
            </a:pPr>
            <a:r>
              <a:rPr lang="en-GB" sz="1600" dirty="0">
                <a:latin typeface="Arial"/>
                <a:cs typeface="Arial"/>
              </a:rPr>
              <a:t>Seven wards fall within the highest decile (9), as shown in Table 2. These wards are: </a:t>
            </a:r>
            <a:r>
              <a:rPr lang="en-GB" sz="1600" dirty="0" err="1">
                <a:latin typeface="Arial"/>
                <a:cs typeface="Arial"/>
              </a:rPr>
              <a:t>Fenstanton</a:t>
            </a:r>
            <a:r>
              <a:rPr lang="en-GB" sz="1600" dirty="0">
                <a:latin typeface="Arial"/>
                <a:cs typeface="Arial"/>
              </a:rPr>
              <a:t>, Great Paxton, Hemingford Grey &amp; Houghton, St Ives East, St Ives West, St Neots Priory Park &amp; Little Paxton, and The </a:t>
            </a:r>
            <a:r>
              <a:rPr lang="en-GB" sz="1600" dirty="0" err="1">
                <a:latin typeface="Arial"/>
                <a:cs typeface="Arial"/>
              </a:rPr>
              <a:t>Stukeleys</a:t>
            </a:r>
            <a:r>
              <a:rPr lang="en-GB" sz="1600" dirty="0">
                <a:latin typeface="Arial"/>
                <a:cs typeface="Arial"/>
              </a:rPr>
              <a:t>.</a:t>
            </a:r>
          </a:p>
          <a:p>
            <a:pPr marL="0" indent="0">
              <a:buNone/>
            </a:pPr>
            <a:endParaRPr lang="en-US" sz="1600" dirty="0">
              <a:highlight>
                <a:srgbClr val="00FFFF"/>
              </a:highlight>
            </a:endParaRPr>
          </a:p>
          <a:p>
            <a:pPr marL="0" indent="0">
              <a:buNone/>
            </a:pPr>
            <a:r>
              <a:rPr lang="en-US" sz="1600" u="sng" dirty="0"/>
              <a:t>Lowest scoring ward (most deprived):</a:t>
            </a:r>
          </a:p>
          <a:p>
            <a:pPr marL="0" indent="0">
              <a:buNone/>
            </a:pPr>
            <a:r>
              <a:rPr lang="en-US" sz="1600" dirty="0"/>
              <a:t>Huntingdon North falls into the lowest decile out of all other wards in Huntingdonshire (5).</a:t>
            </a:r>
          </a:p>
          <a:p>
            <a:pPr marL="0" indent="0">
              <a:buNone/>
            </a:pPr>
            <a:endParaRPr lang="en-US" sz="1600" dirty="0"/>
          </a:p>
          <a:p>
            <a:pPr marL="0" indent="0">
              <a:buNone/>
            </a:pPr>
            <a:endParaRPr lang="en-US" sz="1600" dirty="0"/>
          </a:p>
        </p:txBody>
      </p:sp>
      <p:sp>
        <p:nvSpPr>
          <p:cNvPr id="2" name="TextBox 1">
            <a:extLst>
              <a:ext uri="{FF2B5EF4-FFF2-40B4-BE49-F238E27FC236}">
                <a16:creationId xmlns:a16="http://schemas.microsoft.com/office/drawing/2014/main" id="{CF6004F6-D575-6A82-A99C-F60BC754CE97}"/>
              </a:ext>
            </a:extLst>
          </p:cNvPr>
          <p:cNvSpPr txBox="1"/>
          <p:nvPr/>
        </p:nvSpPr>
        <p:spPr>
          <a:xfrm>
            <a:off x="7669004" y="1411831"/>
            <a:ext cx="4193893" cy="523220"/>
          </a:xfrm>
          <a:prstGeom prst="rect">
            <a:avLst/>
          </a:prstGeom>
          <a:noFill/>
        </p:spPr>
        <p:txBody>
          <a:bodyPr wrap="square" rtlCol="0">
            <a:spAutoFit/>
          </a:bodyPr>
          <a:lstStyle/>
          <a:p>
            <a:r>
              <a:rPr lang="en-GB" sz="1400" i="1" dirty="0"/>
              <a:t>Table 3: Decile average and range of LSOA deciles by ward, IMD 2025</a:t>
            </a:r>
          </a:p>
        </p:txBody>
      </p:sp>
      <p:graphicFrame>
        <p:nvGraphicFramePr>
          <p:cNvPr id="5" name="Table 4">
            <a:extLst>
              <a:ext uri="{FF2B5EF4-FFF2-40B4-BE49-F238E27FC236}">
                <a16:creationId xmlns:a16="http://schemas.microsoft.com/office/drawing/2014/main" id="{61830CE6-2F5E-44D9-03CE-C0052BBD96F5}"/>
              </a:ext>
            </a:extLst>
          </p:cNvPr>
          <p:cNvGraphicFramePr>
            <a:graphicFrameLocks noGrp="1"/>
          </p:cNvGraphicFramePr>
          <p:nvPr>
            <p:extLst>
              <p:ext uri="{D42A27DB-BD31-4B8C-83A1-F6EECF244321}">
                <p14:modId xmlns:p14="http://schemas.microsoft.com/office/powerpoint/2010/main" val="4166778115"/>
              </p:ext>
            </p:extLst>
          </p:nvPr>
        </p:nvGraphicFramePr>
        <p:xfrm>
          <a:off x="7669004" y="1990155"/>
          <a:ext cx="3935338" cy="4379416"/>
        </p:xfrm>
        <a:graphic>
          <a:graphicData uri="http://schemas.openxmlformats.org/drawingml/2006/table">
            <a:tbl>
              <a:tblPr>
                <a:tableStyleId>{5C22544A-7EE6-4342-B048-85BDC9FD1C3A}</a:tableStyleId>
              </a:tblPr>
              <a:tblGrid>
                <a:gridCol w="2179639">
                  <a:extLst>
                    <a:ext uri="{9D8B030D-6E8A-4147-A177-3AD203B41FA5}">
                      <a16:colId xmlns:a16="http://schemas.microsoft.com/office/drawing/2014/main" val="2600038470"/>
                    </a:ext>
                  </a:extLst>
                </a:gridCol>
                <a:gridCol w="1133285">
                  <a:extLst>
                    <a:ext uri="{9D8B030D-6E8A-4147-A177-3AD203B41FA5}">
                      <a16:colId xmlns:a16="http://schemas.microsoft.com/office/drawing/2014/main" val="3449101000"/>
                    </a:ext>
                  </a:extLst>
                </a:gridCol>
                <a:gridCol w="622414">
                  <a:extLst>
                    <a:ext uri="{9D8B030D-6E8A-4147-A177-3AD203B41FA5}">
                      <a16:colId xmlns:a16="http://schemas.microsoft.com/office/drawing/2014/main" val="3888004311"/>
                    </a:ext>
                  </a:extLst>
                </a:gridCol>
              </a:tblGrid>
              <a:tr h="161161">
                <a:tc>
                  <a:txBody>
                    <a:bodyPr/>
                    <a:lstStyle/>
                    <a:p>
                      <a:pPr algn="l" fontAlgn="b">
                        <a:buNone/>
                      </a:pPr>
                      <a:r>
                        <a:rPr lang="en-GB" sz="1200" b="1" u="none" strike="noStrike" dirty="0">
                          <a:effectLst/>
                        </a:rPr>
                        <a:t>Ward</a:t>
                      </a:r>
                      <a:endParaRPr lang="en-GB" sz="1200" b="1"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1" u="none" strike="noStrike" dirty="0">
                          <a:effectLst/>
                        </a:rPr>
                        <a:t>Decile Average</a:t>
                      </a:r>
                      <a:endParaRPr lang="en-GB" sz="1200" b="1"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GB" sz="1200" b="1" u="none" strike="noStrike" dirty="0">
                          <a:effectLst/>
                        </a:rPr>
                        <a:t>Range</a:t>
                      </a:r>
                      <a:endParaRPr lang="en-GB" sz="1200" b="1"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6124138"/>
                  </a:ext>
                </a:extLst>
              </a:tr>
              <a:tr h="161161">
                <a:tc>
                  <a:txBody>
                    <a:bodyPr/>
                    <a:lstStyle/>
                    <a:p>
                      <a:pPr algn="l" fontAlgn="b">
                        <a:buNone/>
                      </a:pPr>
                      <a:r>
                        <a:rPr lang="en-GB" sz="1000" u="none" strike="noStrike" dirty="0">
                          <a:effectLst/>
                        </a:rPr>
                        <a:t>Alconbury</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7 - 9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191882"/>
                  </a:ext>
                </a:extLst>
              </a:tr>
              <a:tr h="161161">
                <a:tc>
                  <a:txBody>
                    <a:bodyPr/>
                    <a:lstStyle/>
                    <a:p>
                      <a:pPr algn="l" fontAlgn="b">
                        <a:buNone/>
                      </a:pPr>
                      <a:r>
                        <a:rPr lang="en-GB" sz="1000" u="none" strike="noStrike" dirty="0">
                          <a:effectLst/>
                        </a:rPr>
                        <a:t>Brampton</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7 - 9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599113"/>
                  </a:ext>
                </a:extLst>
              </a:tr>
              <a:tr h="161161">
                <a:tc>
                  <a:txBody>
                    <a:bodyPr/>
                    <a:lstStyle/>
                    <a:p>
                      <a:pPr algn="l" fontAlgn="b">
                        <a:buNone/>
                      </a:pPr>
                      <a:r>
                        <a:rPr lang="en-GB" sz="1000" u="none" strike="noStrike">
                          <a:effectLst/>
                        </a:rPr>
                        <a:t>Buckden</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8 - 8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1592199"/>
                  </a:ext>
                </a:extLst>
              </a:tr>
              <a:tr h="161161">
                <a:tc>
                  <a:txBody>
                    <a:bodyPr/>
                    <a:lstStyle/>
                    <a:p>
                      <a:pPr algn="l" fontAlgn="b">
                        <a:buNone/>
                      </a:pPr>
                      <a:r>
                        <a:rPr lang="en-GB" sz="1000" u="none" strike="noStrike" dirty="0" err="1">
                          <a:effectLst/>
                        </a:rPr>
                        <a:t>Fenstanton</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8 - 9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7898825"/>
                  </a:ext>
                </a:extLst>
              </a:tr>
              <a:tr h="161161">
                <a:tc>
                  <a:txBody>
                    <a:bodyPr/>
                    <a:lstStyle/>
                    <a:p>
                      <a:pPr algn="l" fontAlgn="b">
                        <a:buNone/>
                      </a:pPr>
                      <a:r>
                        <a:rPr lang="en-GB" sz="1000" u="none" strike="noStrike" dirty="0">
                          <a:effectLst/>
                        </a:rPr>
                        <a:t>Godmanchester &amp; Hemingford Abbots</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5 - 9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5512652"/>
                  </a:ext>
                </a:extLst>
              </a:tr>
              <a:tr h="161161">
                <a:tc>
                  <a:txBody>
                    <a:bodyPr/>
                    <a:lstStyle/>
                    <a:p>
                      <a:pPr algn="l" fontAlgn="b">
                        <a:buNone/>
                      </a:pPr>
                      <a:r>
                        <a:rPr lang="en-GB" sz="1000" u="none" strike="noStrike" dirty="0">
                          <a:effectLst/>
                        </a:rPr>
                        <a:t>Great Paxton</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8 - 9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5213728"/>
                  </a:ext>
                </a:extLst>
              </a:tr>
              <a:tr h="161161">
                <a:tc>
                  <a:txBody>
                    <a:bodyPr/>
                    <a:lstStyle/>
                    <a:p>
                      <a:pPr algn="l" fontAlgn="b">
                        <a:buNone/>
                      </a:pPr>
                      <a:r>
                        <a:rPr lang="en-GB" sz="1000" u="none" strike="noStrike">
                          <a:effectLst/>
                        </a:rPr>
                        <a:t>Great Staughton</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7 - 8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465538"/>
                  </a:ext>
                </a:extLst>
              </a:tr>
              <a:tr h="161161">
                <a:tc>
                  <a:txBody>
                    <a:bodyPr/>
                    <a:lstStyle/>
                    <a:p>
                      <a:pPr algn="l" fontAlgn="b">
                        <a:buNone/>
                      </a:pPr>
                      <a:r>
                        <a:rPr lang="en-GB" sz="1000" u="none" strike="noStrike" dirty="0">
                          <a:effectLst/>
                        </a:rPr>
                        <a:t>Hemingford Grey &amp; Houghton</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8 - 10</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78619"/>
                  </a:ext>
                </a:extLst>
              </a:tr>
              <a:tr h="161161">
                <a:tc>
                  <a:txBody>
                    <a:bodyPr/>
                    <a:lstStyle/>
                    <a:p>
                      <a:pPr algn="l" fontAlgn="b">
                        <a:buNone/>
                      </a:pPr>
                      <a:r>
                        <a:rPr lang="en-GB" sz="1000" u="none" strike="noStrike" dirty="0">
                          <a:effectLst/>
                        </a:rPr>
                        <a:t>Holywell-cum-</a:t>
                      </a:r>
                      <a:r>
                        <a:rPr lang="en-GB" sz="1000" u="none" strike="noStrike" dirty="0" err="1">
                          <a:effectLst/>
                        </a:rPr>
                        <a:t>Needingworth</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7 - 9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8105996"/>
                  </a:ext>
                </a:extLst>
              </a:tr>
              <a:tr h="161161">
                <a:tc>
                  <a:txBody>
                    <a:bodyPr/>
                    <a:lstStyle/>
                    <a:p>
                      <a:pPr algn="l" fontAlgn="b">
                        <a:buNone/>
                      </a:pPr>
                      <a:r>
                        <a:rPr lang="en-GB" sz="1000" u="none" strike="noStrike">
                          <a:effectLst/>
                        </a:rPr>
                        <a:t>Huntingdon East</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6 - 10</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991157"/>
                  </a:ext>
                </a:extLst>
              </a:tr>
              <a:tr h="161161">
                <a:tc>
                  <a:txBody>
                    <a:bodyPr/>
                    <a:lstStyle/>
                    <a:p>
                      <a:pPr algn="l" fontAlgn="b">
                        <a:buNone/>
                      </a:pPr>
                      <a:r>
                        <a:rPr lang="en-GB" sz="1000" u="none" strike="noStrike" dirty="0">
                          <a:effectLst/>
                        </a:rPr>
                        <a:t>Huntingdon North</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dirty="0">
                          <a:effectLst/>
                        </a:rPr>
                        <a:t>5</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3 - 7</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2579578"/>
                  </a:ext>
                </a:extLst>
              </a:tr>
              <a:tr h="161161">
                <a:tc>
                  <a:txBody>
                    <a:bodyPr/>
                    <a:lstStyle/>
                    <a:p>
                      <a:pPr algn="l" fontAlgn="b">
                        <a:buNone/>
                      </a:pPr>
                      <a:r>
                        <a:rPr lang="en-GB" sz="1000" u="none" strike="noStrike">
                          <a:effectLst/>
                        </a:rPr>
                        <a:t>Kimbolton</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7 - 8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5761882"/>
                  </a:ext>
                </a:extLst>
              </a:tr>
              <a:tr h="161161">
                <a:tc>
                  <a:txBody>
                    <a:bodyPr/>
                    <a:lstStyle/>
                    <a:p>
                      <a:pPr algn="l" fontAlgn="b">
                        <a:buNone/>
                      </a:pPr>
                      <a:r>
                        <a:rPr lang="en-GB" sz="1000" u="none" strike="noStrike" dirty="0">
                          <a:effectLst/>
                        </a:rPr>
                        <a:t>Ramsey</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6</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3 - 8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026094"/>
                  </a:ext>
                </a:extLst>
              </a:tr>
              <a:tr h="161161">
                <a:tc>
                  <a:txBody>
                    <a:bodyPr/>
                    <a:lstStyle/>
                    <a:p>
                      <a:pPr algn="l" fontAlgn="b">
                        <a:buNone/>
                      </a:pPr>
                      <a:r>
                        <a:rPr lang="en-GB" sz="1000" u="none" strike="noStrike" dirty="0">
                          <a:effectLst/>
                        </a:rPr>
                        <a:t>Sawtry</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5 - 10</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928495"/>
                  </a:ext>
                </a:extLst>
              </a:tr>
              <a:tr h="161161">
                <a:tc>
                  <a:txBody>
                    <a:bodyPr/>
                    <a:lstStyle/>
                    <a:p>
                      <a:pPr algn="l" fontAlgn="b">
                        <a:buNone/>
                      </a:pPr>
                      <a:r>
                        <a:rPr lang="en-GB" sz="1000" u="none" strike="noStrike">
                          <a:effectLst/>
                        </a:rPr>
                        <a:t>Somersham</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dirty="0">
                          <a:effectLst/>
                        </a:rPr>
                        <a:t>8</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6 - 9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1906474"/>
                  </a:ext>
                </a:extLst>
              </a:tr>
              <a:tr h="161161">
                <a:tc>
                  <a:txBody>
                    <a:bodyPr/>
                    <a:lstStyle/>
                    <a:p>
                      <a:pPr algn="l" fontAlgn="b">
                        <a:buNone/>
                      </a:pPr>
                      <a:r>
                        <a:rPr lang="en-GB" sz="1000" u="none" strike="noStrike">
                          <a:effectLst/>
                        </a:rPr>
                        <a:t>St Ives East</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6 - 10</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2052146"/>
                  </a:ext>
                </a:extLst>
              </a:tr>
              <a:tr h="161161">
                <a:tc>
                  <a:txBody>
                    <a:bodyPr/>
                    <a:lstStyle/>
                    <a:p>
                      <a:pPr algn="l" fontAlgn="b">
                        <a:buNone/>
                      </a:pPr>
                      <a:r>
                        <a:rPr lang="en-GB" sz="1000" u="none" strike="noStrike">
                          <a:effectLst/>
                        </a:rPr>
                        <a:t>St Ives South</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dirty="0">
                          <a:effectLst/>
                        </a:rPr>
                        <a:t>8</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7 - 10</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7021566"/>
                  </a:ext>
                </a:extLst>
              </a:tr>
              <a:tr h="161161">
                <a:tc>
                  <a:txBody>
                    <a:bodyPr/>
                    <a:lstStyle/>
                    <a:p>
                      <a:pPr algn="l" fontAlgn="b">
                        <a:buNone/>
                      </a:pPr>
                      <a:r>
                        <a:rPr lang="en-GB" sz="1000" u="none" strike="noStrike">
                          <a:effectLst/>
                        </a:rPr>
                        <a:t>St Ives West</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8 - 9</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749921"/>
                  </a:ext>
                </a:extLst>
              </a:tr>
              <a:tr h="161161">
                <a:tc>
                  <a:txBody>
                    <a:bodyPr/>
                    <a:lstStyle/>
                    <a:p>
                      <a:pPr algn="l" fontAlgn="b">
                        <a:buNone/>
                      </a:pPr>
                      <a:r>
                        <a:rPr lang="en-GB" sz="1000" u="none" strike="noStrike">
                          <a:effectLst/>
                        </a:rPr>
                        <a:t>St Neots East</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dirty="0">
                          <a:effectLst/>
                        </a:rPr>
                        <a:t>6</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5 - 7</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189070"/>
                  </a:ext>
                </a:extLst>
              </a:tr>
              <a:tr h="161161">
                <a:tc>
                  <a:txBody>
                    <a:bodyPr/>
                    <a:lstStyle/>
                    <a:p>
                      <a:pPr algn="l" fontAlgn="b">
                        <a:buNone/>
                      </a:pPr>
                      <a:r>
                        <a:rPr lang="en-GB" sz="1000" u="none" strike="noStrike">
                          <a:effectLst/>
                        </a:rPr>
                        <a:t>St Neots Eatons</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3 - 10</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9614613"/>
                  </a:ext>
                </a:extLst>
              </a:tr>
              <a:tr h="161161">
                <a:tc>
                  <a:txBody>
                    <a:bodyPr/>
                    <a:lstStyle/>
                    <a:p>
                      <a:pPr algn="l" fontAlgn="b">
                        <a:buNone/>
                      </a:pPr>
                      <a:r>
                        <a:rPr lang="en-GB" sz="1000" u="none" strike="noStrike">
                          <a:effectLst/>
                        </a:rPr>
                        <a:t>St Neots Eynesbury</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dirty="0">
                          <a:effectLst/>
                        </a:rPr>
                        <a:t>7</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4 - 10</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839994"/>
                  </a:ext>
                </a:extLst>
              </a:tr>
              <a:tr h="161161">
                <a:tc>
                  <a:txBody>
                    <a:bodyPr/>
                    <a:lstStyle/>
                    <a:p>
                      <a:pPr algn="l" fontAlgn="b">
                        <a:buNone/>
                      </a:pPr>
                      <a:r>
                        <a:rPr lang="en-GB" sz="1000" u="none" strike="noStrike">
                          <a:effectLst/>
                        </a:rPr>
                        <a:t>St Neots Priory Park &amp; Little Paxton</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dirty="0">
                          <a:effectLst/>
                        </a:rPr>
                        <a:t>9</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6 - 10</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0697904"/>
                  </a:ext>
                </a:extLst>
              </a:tr>
              <a:tr h="161161">
                <a:tc>
                  <a:txBody>
                    <a:bodyPr/>
                    <a:lstStyle/>
                    <a:p>
                      <a:pPr algn="l" fontAlgn="b">
                        <a:buNone/>
                      </a:pPr>
                      <a:r>
                        <a:rPr lang="en-GB" sz="1000" u="none" strike="noStrike">
                          <a:effectLst/>
                        </a:rPr>
                        <a:t>Stilton, Folksworth &amp; Washingley</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dirty="0">
                          <a:effectLst/>
                        </a:rPr>
                        <a:t>7</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6 - 8</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2186559"/>
                  </a:ext>
                </a:extLst>
              </a:tr>
              <a:tr h="161161">
                <a:tc>
                  <a:txBody>
                    <a:bodyPr/>
                    <a:lstStyle/>
                    <a:p>
                      <a:pPr algn="l" fontAlgn="b">
                        <a:buNone/>
                      </a:pPr>
                      <a:r>
                        <a:rPr lang="en-GB" sz="1000" u="none" strike="noStrike">
                          <a:effectLst/>
                        </a:rPr>
                        <a:t>The Stukeleys</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dirty="0">
                          <a:effectLst/>
                        </a:rPr>
                        <a:t>9</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dirty="0">
                          <a:effectLst/>
                        </a:rPr>
                        <a:t>7 - 10</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0971020"/>
                  </a:ext>
                </a:extLst>
              </a:tr>
              <a:tr h="161161">
                <a:tc>
                  <a:txBody>
                    <a:bodyPr/>
                    <a:lstStyle/>
                    <a:p>
                      <a:pPr algn="l" fontAlgn="b">
                        <a:buNone/>
                      </a:pPr>
                      <a:r>
                        <a:rPr lang="en-GB" sz="1000" u="none" strike="noStrike">
                          <a:effectLst/>
                        </a:rPr>
                        <a:t>Warboys</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7</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dirty="0">
                          <a:effectLst/>
                        </a:rPr>
                        <a:t>6 - 8</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2832222"/>
                  </a:ext>
                </a:extLst>
              </a:tr>
              <a:tr h="161161">
                <a:tc>
                  <a:txBody>
                    <a:bodyPr/>
                    <a:lstStyle/>
                    <a:p>
                      <a:pPr algn="l" fontAlgn="b">
                        <a:buNone/>
                      </a:pPr>
                      <a:r>
                        <a:rPr lang="en-GB" sz="1000" u="none" strike="noStrike">
                          <a:effectLst/>
                        </a:rPr>
                        <a:t>Yaxley</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a:effectLst/>
                        </a:rPr>
                        <a:t>7</a:t>
                      </a:r>
                      <a:endParaRPr lang="en-GB" sz="1000" b="0" i="0" u="none" strike="noStrike">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GB" sz="1000" u="none" strike="noStrike" dirty="0">
                          <a:effectLst/>
                        </a:rPr>
                        <a:t>5 - 9</a:t>
                      </a:r>
                      <a:endParaRPr lang="en-GB" sz="1000" b="0" i="0" u="none" strike="noStrike" dirty="0">
                        <a:solidFill>
                          <a:srgbClr val="000000"/>
                        </a:solidFill>
                        <a:effectLst/>
                        <a:latin typeface="Arial" panose="020B0604020202020204" pitchFamily="34" charset="0"/>
                      </a:endParaRPr>
                    </a:p>
                  </a:txBody>
                  <a:tcPr marL="5557" marR="5557" marT="55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3976576"/>
                  </a:ext>
                </a:extLst>
              </a:tr>
            </a:tbl>
          </a:graphicData>
        </a:graphic>
      </p:graphicFrame>
    </p:spTree>
    <p:extLst>
      <p:ext uri="{BB962C8B-B14F-4D97-AF65-F5344CB8AC3E}">
        <p14:creationId xmlns:p14="http://schemas.microsoft.com/office/powerpoint/2010/main" val="3332062973"/>
      </p:ext>
    </p:extLst>
  </p:cSld>
  <p:clrMapOvr>
    <a:masterClrMapping/>
  </p:clrMapOvr>
</p:sld>
</file>

<file path=ppt/theme/theme1.xml><?xml version="1.0" encoding="utf-8"?>
<a:theme xmlns:a="http://schemas.openxmlformats.org/drawingml/2006/main" name="CCC Powerpoint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owerpoint Theme" id="{78830DB7-D01F-4433-BE75-DEBD1E092EEB}" vid="{9CA837A1-15EC-4E54-B7E8-A85C34B14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19" ma:contentTypeDescription="Create a new document." ma:contentTypeScope="" ma:versionID="d10306e037c954fde2a2bb4dcf5ffc7f">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36fb942e04885eef61b0fee6e6ccc12e"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160366-bcfb-49fe-ae5b-ebd90b6ce091">
      <Terms xmlns="http://schemas.microsoft.com/office/infopath/2007/PartnerControls"/>
    </lcf76f155ced4ddcb4097134ff3c332f>
    <TestExpiryDate xmlns="38160366-bcfb-49fe-ae5b-ebd90b6ce091" xsi:nil="true"/>
    <TaxCatchAll xmlns="d2c5561e-d5a1-4761-9d3e-caffcd84e59f" xsi:nil="true"/>
  </documentManagement>
</p:properties>
</file>

<file path=customXml/itemProps1.xml><?xml version="1.0" encoding="utf-8"?>
<ds:datastoreItem xmlns:ds="http://schemas.openxmlformats.org/officeDocument/2006/customXml" ds:itemID="{11EA2077-1AFE-4C43-B8D8-AB4B1B61EC9A}">
  <ds:schemaRefs>
    <ds:schemaRef ds:uri="http://schemas.microsoft.com/sharepoint/v3/contenttype/forms"/>
  </ds:schemaRefs>
</ds:datastoreItem>
</file>

<file path=customXml/itemProps2.xml><?xml version="1.0" encoding="utf-8"?>
<ds:datastoreItem xmlns:ds="http://schemas.openxmlformats.org/officeDocument/2006/customXml" ds:itemID="{CFE1743C-9CC8-4366-A28E-7540EDF22D2B}">
  <ds:schemaRefs>
    <ds:schemaRef ds:uri="38160366-bcfb-49fe-ae5b-ebd90b6ce091"/>
    <ds:schemaRef ds:uri="d2c5561e-d5a1-4761-9d3e-caffcd84e5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52EB4B-4119-4BD8-9E0C-D73BBDDCDE38}">
  <ds:schemaRefs>
    <ds:schemaRef ds:uri="http://purl.org/dc/term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elements/1.1/"/>
    <ds:schemaRef ds:uri="http://purl.org/dc/dcmitype/"/>
    <ds:schemaRef ds:uri="d2c5561e-d5a1-4761-9d3e-caffcd84e59f"/>
    <ds:schemaRef ds:uri="38160366-bcfb-49fe-ae5b-ebd90b6ce091"/>
  </ds:schemaRefs>
</ds:datastoreItem>
</file>

<file path=docProps/app.xml><?xml version="1.0" encoding="utf-8"?>
<Properties xmlns="http://schemas.openxmlformats.org/officeDocument/2006/extended-properties" xmlns:vt="http://schemas.openxmlformats.org/officeDocument/2006/docPropsVTypes">
  <Template/>
  <TotalTime>804</TotalTime>
  <Words>4997</Words>
  <Application>Microsoft Office PowerPoint</Application>
  <PresentationFormat>Widescreen</PresentationFormat>
  <Paragraphs>1278</Paragraphs>
  <Slides>30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Aptos Narrow</vt:lpstr>
      <vt:lpstr>Arial</vt:lpstr>
      <vt:lpstr>CCC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Miles</dc:creator>
  <cp:lastModifiedBy>Alexandra Miles</cp:lastModifiedBy>
  <cp:revision>3</cp:revision>
  <dcterms:created xsi:type="dcterms:W3CDTF">2025-08-20T09:25:09Z</dcterms:created>
  <dcterms:modified xsi:type="dcterms:W3CDTF">2026-03-18T07:54:40Z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