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1"/>
  </p:notesMasterIdLst>
  <p:sldIdLst>
    <p:sldId id="269" r:id="rId5"/>
    <p:sldId id="258" r:id="rId6"/>
    <p:sldId id="263" r:id="rId7"/>
    <p:sldId id="302" r:id="rId8"/>
    <p:sldId id="303" r:id="rId9"/>
    <p:sldId id="304" r:id="rId10"/>
    <p:sldId id="268" r:id="rId11"/>
    <p:sldId id="261" r:id="rId12"/>
    <p:sldId id="276" r:id="rId13"/>
    <p:sldId id="275" r:id="rId14"/>
    <p:sldId id="279" r:id="rId15"/>
    <p:sldId id="274" r:id="rId16"/>
    <p:sldId id="285" r:id="rId17"/>
    <p:sldId id="278" r:id="rId18"/>
    <p:sldId id="270" r:id="rId19"/>
    <p:sldId id="290" r:id="rId20"/>
    <p:sldId id="288" r:id="rId21"/>
    <p:sldId id="301" r:id="rId22"/>
    <p:sldId id="296" r:id="rId23"/>
    <p:sldId id="297" r:id="rId24"/>
    <p:sldId id="260" r:id="rId25"/>
    <p:sldId id="277" r:id="rId26"/>
    <p:sldId id="280" r:id="rId27"/>
    <p:sldId id="298" r:id="rId28"/>
    <p:sldId id="300" r:id="rId29"/>
    <p:sldId id="281" r:id="rId3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7AA852-6583-DF3E-AF12-7C3DA176FF17}" name="Uche Ezekwueme" initials="UE" userId="S::Uche.Ezekwueme@cambridgeshire.gov.uk::0656431d-534f-40c9-bbbe-f71a8128eefc" providerId="AD"/>
  <p188:author id="{CE8BBED0-B0E7-E1F8-42C9-10A35FC77154}" name="Michael Yates" initials="MY" userId="S::michael.yates@cambridgeshire.gov.uk::06a0a663-53fd-4d24-9a36-524d3b59d61e" providerId="AD"/>
  <p188:author id="{FC3093FC-FAE4-6800-D6F8-27F1809C8328}" name="Alexandra Miles" initials="AM" userId="S::Alexandra.Miles@cambridgeshire.gov.uk::ab94794a-6e9f-4704-9f25-6cda48cdfd9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3CD5DE-F7EE-4A15-AB24-05573362C9E4}" v="20" dt="2026-03-18T07:54:52.5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Miles" userId="ab94794a-6e9f-4704-9f25-6cda48cdfd9d" providerId="ADAL" clId="{993CC15D-CB8A-409C-A2B5-A7AAB23EF295}"/>
    <pc:docChg chg="undo custSel addSld delSld modSld">
      <pc:chgData name="Alexandra Miles" userId="ab94794a-6e9f-4704-9f25-6cda48cdfd9d" providerId="ADAL" clId="{993CC15D-CB8A-409C-A2B5-A7AAB23EF295}" dt="2026-03-18T07:55:01.541" v="842" actId="20577"/>
      <pc:docMkLst>
        <pc:docMk/>
      </pc:docMkLst>
      <pc:sldChg chg="add">
        <pc:chgData name="Alexandra Miles" userId="ab94794a-6e9f-4704-9f25-6cda48cdfd9d" providerId="ADAL" clId="{993CC15D-CB8A-409C-A2B5-A7AAB23EF295}" dt="2026-03-04T16:40:07.830" v="39"/>
        <pc:sldMkLst>
          <pc:docMk/>
          <pc:sldMk cId="1822353484" sldId="258"/>
        </pc:sldMkLst>
      </pc:sldChg>
      <pc:sldChg chg="modSp mod">
        <pc:chgData name="Alexandra Miles" userId="ab94794a-6e9f-4704-9f25-6cda48cdfd9d" providerId="ADAL" clId="{993CC15D-CB8A-409C-A2B5-A7AAB23EF295}" dt="2026-03-17T12:14:14.583" v="590" actId="20577"/>
        <pc:sldMkLst>
          <pc:docMk/>
          <pc:sldMk cId="410884104" sldId="261"/>
        </pc:sldMkLst>
        <pc:spChg chg="mod">
          <ac:chgData name="Alexandra Miles" userId="ab94794a-6e9f-4704-9f25-6cda48cdfd9d" providerId="ADAL" clId="{993CC15D-CB8A-409C-A2B5-A7AAB23EF295}" dt="2026-03-17T12:14:14.583" v="590" actId="20577"/>
          <ac:spMkLst>
            <pc:docMk/>
            <pc:sldMk cId="410884104" sldId="261"/>
            <ac:spMk id="5" creationId="{D310BAD4-3EAC-3CA4-59E8-CCBDA4910F29}"/>
          </ac:spMkLst>
        </pc:spChg>
      </pc:sldChg>
      <pc:sldChg chg="addSp modSp mod">
        <pc:chgData name="Alexandra Miles" userId="ab94794a-6e9f-4704-9f25-6cda48cdfd9d" providerId="ADAL" clId="{993CC15D-CB8A-409C-A2B5-A7AAB23EF295}" dt="2026-03-16T15:06:30.047" v="563"/>
        <pc:sldMkLst>
          <pc:docMk/>
          <pc:sldMk cId="202372244" sldId="263"/>
        </pc:sldMkLst>
        <pc:spChg chg="mod">
          <ac:chgData name="Alexandra Miles" userId="ab94794a-6e9f-4704-9f25-6cda48cdfd9d" providerId="ADAL" clId="{993CC15D-CB8A-409C-A2B5-A7AAB23EF295}" dt="2026-03-16T15:06:30.047" v="563"/>
          <ac:spMkLst>
            <pc:docMk/>
            <pc:sldMk cId="202372244" sldId="263"/>
            <ac:spMk id="2" creationId="{D5D6EA36-0BD5-B125-2464-D8B6E26C6FDD}"/>
          </ac:spMkLst>
        </pc:spChg>
      </pc:sldChg>
      <pc:sldChg chg="addSp delSp modSp mod">
        <pc:chgData name="Alexandra Miles" userId="ab94794a-6e9f-4704-9f25-6cda48cdfd9d" providerId="ADAL" clId="{993CC15D-CB8A-409C-A2B5-A7AAB23EF295}" dt="2026-03-17T12:19:17.372" v="809" actId="20577"/>
        <pc:sldMkLst>
          <pc:docMk/>
          <pc:sldMk cId="3205631400" sldId="268"/>
        </pc:sldMkLst>
        <pc:spChg chg="mod">
          <ac:chgData name="Alexandra Miles" userId="ab94794a-6e9f-4704-9f25-6cda48cdfd9d" providerId="ADAL" clId="{993CC15D-CB8A-409C-A2B5-A7AAB23EF295}" dt="2026-03-05T14:18:31.910" v="231" actId="1076"/>
          <ac:spMkLst>
            <pc:docMk/>
            <pc:sldMk cId="3205631400" sldId="268"/>
            <ac:spMk id="4" creationId="{A2BEF03A-00AC-C3C0-264B-414D85C3B404}"/>
          </ac:spMkLst>
        </pc:spChg>
        <pc:spChg chg="add mod">
          <ac:chgData name="Alexandra Miles" userId="ab94794a-6e9f-4704-9f25-6cda48cdfd9d" providerId="ADAL" clId="{993CC15D-CB8A-409C-A2B5-A7AAB23EF295}" dt="2026-03-17T12:19:17.372" v="809" actId="20577"/>
          <ac:spMkLst>
            <pc:docMk/>
            <pc:sldMk cId="3205631400" sldId="268"/>
            <ac:spMk id="6" creationId="{58079BC1-2A6C-22E9-34F6-1C3DD263C87C}"/>
          </ac:spMkLst>
        </pc:spChg>
      </pc:sldChg>
      <pc:sldChg chg="addSp delSp modSp mod">
        <pc:chgData name="Alexandra Miles" userId="ab94794a-6e9f-4704-9f25-6cda48cdfd9d" providerId="ADAL" clId="{993CC15D-CB8A-409C-A2B5-A7AAB23EF295}" dt="2026-03-17T12:20:06.241" v="817" actId="20577"/>
        <pc:sldMkLst>
          <pc:docMk/>
          <pc:sldMk cId="3951484599" sldId="269"/>
        </pc:sldMkLst>
        <pc:spChg chg="add mod">
          <ac:chgData name="Alexandra Miles" userId="ab94794a-6e9f-4704-9f25-6cda48cdfd9d" providerId="ADAL" clId="{993CC15D-CB8A-409C-A2B5-A7AAB23EF295}" dt="2026-03-16T15:06:09.339" v="562" actId="20577"/>
          <ac:spMkLst>
            <pc:docMk/>
            <pc:sldMk cId="3951484599" sldId="269"/>
            <ac:spMk id="2" creationId="{03483EFC-2E8C-1325-0AAC-E02E9214D01E}"/>
          </ac:spMkLst>
        </pc:spChg>
        <pc:spChg chg="mod">
          <ac:chgData name="Alexandra Miles" userId="ab94794a-6e9f-4704-9f25-6cda48cdfd9d" providerId="ADAL" clId="{993CC15D-CB8A-409C-A2B5-A7AAB23EF295}" dt="2026-03-17T12:20:06.241" v="817" actId="20577"/>
          <ac:spMkLst>
            <pc:docMk/>
            <pc:sldMk cId="3951484599" sldId="269"/>
            <ac:spMk id="14" creationId="{83AC6443-FDAF-FCDE-811D-318D32B89B08}"/>
          </ac:spMkLst>
        </pc:spChg>
      </pc:sldChg>
      <pc:sldChg chg="modSp mod">
        <pc:chgData name="Alexandra Miles" userId="ab94794a-6e9f-4704-9f25-6cda48cdfd9d" providerId="ADAL" clId="{993CC15D-CB8A-409C-A2B5-A7AAB23EF295}" dt="2026-03-17T12:13:33.742" v="583" actId="20577"/>
        <pc:sldMkLst>
          <pc:docMk/>
          <pc:sldMk cId="235275296" sldId="270"/>
        </pc:sldMkLst>
        <pc:spChg chg="mod">
          <ac:chgData name="Alexandra Miles" userId="ab94794a-6e9f-4704-9f25-6cda48cdfd9d" providerId="ADAL" clId="{993CC15D-CB8A-409C-A2B5-A7AAB23EF295}" dt="2026-03-17T12:13:33.742" v="583" actId="20577"/>
          <ac:spMkLst>
            <pc:docMk/>
            <pc:sldMk cId="235275296" sldId="270"/>
            <ac:spMk id="10" creationId="{16B53215-BEFA-B185-8252-13FF09A55D10}"/>
          </ac:spMkLst>
        </pc:spChg>
      </pc:sldChg>
      <pc:sldChg chg="modSp mod">
        <pc:chgData name="Alexandra Miles" userId="ab94794a-6e9f-4704-9f25-6cda48cdfd9d" providerId="ADAL" clId="{993CC15D-CB8A-409C-A2B5-A7AAB23EF295}" dt="2026-03-17T12:16:06.183" v="636" actId="20577"/>
        <pc:sldMkLst>
          <pc:docMk/>
          <pc:sldMk cId="2774042528" sldId="274"/>
        </pc:sldMkLst>
        <pc:spChg chg="mod">
          <ac:chgData name="Alexandra Miles" userId="ab94794a-6e9f-4704-9f25-6cda48cdfd9d" providerId="ADAL" clId="{993CC15D-CB8A-409C-A2B5-A7AAB23EF295}" dt="2026-03-17T12:16:06.183" v="636" actId="20577"/>
          <ac:spMkLst>
            <pc:docMk/>
            <pc:sldMk cId="2774042528" sldId="274"/>
            <ac:spMk id="9" creationId="{08B17A51-592A-DE77-CB4A-913F49C64374}"/>
          </ac:spMkLst>
        </pc:spChg>
      </pc:sldChg>
      <pc:sldChg chg="modSp mod">
        <pc:chgData name="Alexandra Miles" userId="ab94794a-6e9f-4704-9f25-6cda48cdfd9d" providerId="ADAL" clId="{993CC15D-CB8A-409C-A2B5-A7AAB23EF295}" dt="2026-03-17T12:13:26.114" v="581" actId="20577"/>
        <pc:sldMkLst>
          <pc:docMk/>
          <pc:sldMk cId="1471903881" sldId="275"/>
        </pc:sldMkLst>
        <pc:spChg chg="mod">
          <ac:chgData name="Alexandra Miles" userId="ab94794a-6e9f-4704-9f25-6cda48cdfd9d" providerId="ADAL" clId="{993CC15D-CB8A-409C-A2B5-A7AAB23EF295}" dt="2026-03-17T12:13:26.114" v="581" actId="20577"/>
          <ac:spMkLst>
            <pc:docMk/>
            <pc:sldMk cId="1471903881" sldId="275"/>
            <ac:spMk id="6" creationId="{FFA2DBD5-61C3-EEF1-609B-531BAF288A15}"/>
          </ac:spMkLst>
        </pc:spChg>
      </pc:sldChg>
      <pc:sldChg chg="modSp mod">
        <pc:chgData name="Alexandra Miles" userId="ab94794a-6e9f-4704-9f25-6cda48cdfd9d" providerId="ADAL" clId="{993CC15D-CB8A-409C-A2B5-A7AAB23EF295}" dt="2026-03-17T12:14:19.648" v="592" actId="20577"/>
        <pc:sldMkLst>
          <pc:docMk/>
          <pc:sldMk cId="3332062973" sldId="276"/>
        </pc:sldMkLst>
        <pc:spChg chg="mod">
          <ac:chgData name="Alexandra Miles" userId="ab94794a-6e9f-4704-9f25-6cda48cdfd9d" providerId="ADAL" clId="{993CC15D-CB8A-409C-A2B5-A7AAB23EF295}" dt="2026-03-17T12:14:17.876" v="591" actId="20577"/>
          <ac:spMkLst>
            <pc:docMk/>
            <pc:sldMk cId="3332062973" sldId="276"/>
            <ac:spMk id="2" creationId="{CF6004F6-D575-6A82-A99C-F60BC754CE97}"/>
          </ac:spMkLst>
        </pc:spChg>
        <pc:spChg chg="mod">
          <ac:chgData name="Alexandra Miles" userId="ab94794a-6e9f-4704-9f25-6cda48cdfd9d" providerId="ADAL" clId="{993CC15D-CB8A-409C-A2B5-A7AAB23EF295}" dt="2026-03-17T12:14:19.648" v="592" actId="20577"/>
          <ac:spMkLst>
            <pc:docMk/>
            <pc:sldMk cId="3332062973" sldId="276"/>
            <ac:spMk id="7" creationId="{F5E51FBF-4E6F-1AFC-72C2-723ED7DEB1A1}"/>
          </ac:spMkLst>
        </pc:spChg>
      </pc:sldChg>
      <pc:sldChg chg="modSp mod">
        <pc:chgData name="Alexandra Miles" userId="ab94794a-6e9f-4704-9f25-6cda48cdfd9d" providerId="ADAL" clId="{993CC15D-CB8A-409C-A2B5-A7AAB23EF295}" dt="2026-03-17T12:14:58.525" v="604" actId="20577"/>
        <pc:sldMkLst>
          <pc:docMk/>
          <pc:sldMk cId="1579721413" sldId="277"/>
        </pc:sldMkLst>
        <pc:spChg chg="mod">
          <ac:chgData name="Alexandra Miles" userId="ab94794a-6e9f-4704-9f25-6cda48cdfd9d" providerId="ADAL" clId="{993CC15D-CB8A-409C-A2B5-A7AAB23EF295}" dt="2026-03-17T12:14:56.999" v="603" actId="20577"/>
          <ac:spMkLst>
            <pc:docMk/>
            <pc:sldMk cId="1579721413" sldId="277"/>
            <ac:spMk id="5" creationId="{C1C8BC35-8A16-AE5A-0146-371C4AFF3F46}"/>
          </ac:spMkLst>
        </pc:spChg>
        <pc:spChg chg="mod">
          <ac:chgData name="Alexandra Miles" userId="ab94794a-6e9f-4704-9f25-6cda48cdfd9d" providerId="ADAL" clId="{993CC15D-CB8A-409C-A2B5-A7AAB23EF295}" dt="2026-03-17T12:14:58.525" v="604" actId="20577"/>
          <ac:spMkLst>
            <pc:docMk/>
            <pc:sldMk cId="1579721413" sldId="277"/>
            <ac:spMk id="6" creationId="{03830218-6943-8910-F4E6-B4D0ED838626}"/>
          </ac:spMkLst>
        </pc:spChg>
      </pc:sldChg>
      <pc:sldChg chg="modSp mod">
        <pc:chgData name="Alexandra Miles" userId="ab94794a-6e9f-4704-9f25-6cda48cdfd9d" providerId="ADAL" clId="{993CC15D-CB8A-409C-A2B5-A7AAB23EF295}" dt="2026-03-17T12:14:49.196" v="601" actId="20577"/>
        <pc:sldMkLst>
          <pc:docMk/>
          <pc:sldMk cId="508968304" sldId="278"/>
        </pc:sldMkLst>
        <pc:spChg chg="mod">
          <ac:chgData name="Alexandra Miles" userId="ab94794a-6e9f-4704-9f25-6cda48cdfd9d" providerId="ADAL" clId="{993CC15D-CB8A-409C-A2B5-A7AAB23EF295}" dt="2026-03-17T12:14:47.524" v="600" actId="20577"/>
          <ac:spMkLst>
            <pc:docMk/>
            <pc:sldMk cId="508968304" sldId="278"/>
            <ac:spMk id="3" creationId="{93DAF2CF-9C32-CF1F-4694-277E0C7DF246}"/>
          </ac:spMkLst>
        </pc:spChg>
        <pc:spChg chg="mod">
          <ac:chgData name="Alexandra Miles" userId="ab94794a-6e9f-4704-9f25-6cda48cdfd9d" providerId="ADAL" clId="{993CC15D-CB8A-409C-A2B5-A7AAB23EF295}" dt="2026-03-17T12:14:49.196" v="601" actId="20577"/>
          <ac:spMkLst>
            <pc:docMk/>
            <pc:sldMk cId="508968304" sldId="278"/>
            <ac:spMk id="9" creationId="{C4CD5D0B-AC4C-97F1-E28C-7C0FF3F4B310}"/>
          </ac:spMkLst>
        </pc:spChg>
      </pc:sldChg>
      <pc:sldChg chg="modSp mod">
        <pc:chgData name="Alexandra Miles" userId="ab94794a-6e9f-4704-9f25-6cda48cdfd9d" providerId="ADAL" clId="{993CC15D-CB8A-409C-A2B5-A7AAB23EF295}" dt="2026-03-17T12:13:28.839" v="582" actId="20577"/>
        <pc:sldMkLst>
          <pc:docMk/>
          <pc:sldMk cId="35247129" sldId="279"/>
        </pc:sldMkLst>
        <pc:spChg chg="mod">
          <ac:chgData name="Alexandra Miles" userId="ab94794a-6e9f-4704-9f25-6cda48cdfd9d" providerId="ADAL" clId="{993CC15D-CB8A-409C-A2B5-A7AAB23EF295}" dt="2026-03-17T12:13:28.839" v="582" actId="20577"/>
          <ac:spMkLst>
            <pc:docMk/>
            <pc:sldMk cId="35247129" sldId="279"/>
            <ac:spMk id="2" creationId="{D351936C-2ABD-5B9E-8467-2839B4B3E590}"/>
          </ac:spMkLst>
        </pc:spChg>
      </pc:sldChg>
      <pc:sldChg chg="modSp mod">
        <pc:chgData name="Alexandra Miles" userId="ab94794a-6e9f-4704-9f25-6cda48cdfd9d" providerId="ADAL" clId="{993CC15D-CB8A-409C-A2B5-A7AAB23EF295}" dt="2026-03-17T12:15:01.501" v="605" actId="20577"/>
        <pc:sldMkLst>
          <pc:docMk/>
          <pc:sldMk cId="1928393344" sldId="280"/>
        </pc:sldMkLst>
        <pc:spChg chg="mod">
          <ac:chgData name="Alexandra Miles" userId="ab94794a-6e9f-4704-9f25-6cda48cdfd9d" providerId="ADAL" clId="{993CC15D-CB8A-409C-A2B5-A7AAB23EF295}" dt="2026-03-17T12:15:01.501" v="605" actId="20577"/>
          <ac:spMkLst>
            <pc:docMk/>
            <pc:sldMk cId="1928393344" sldId="280"/>
            <ac:spMk id="3" creationId="{D51F1349-2485-FC99-A728-F982054DE793}"/>
          </ac:spMkLst>
        </pc:spChg>
      </pc:sldChg>
      <pc:sldChg chg="del">
        <pc:chgData name="Alexandra Miles" userId="ab94794a-6e9f-4704-9f25-6cda48cdfd9d" providerId="ADAL" clId="{993CC15D-CB8A-409C-A2B5-A7AAB23EF295}" dt="2026-03-17T12:14:05.884" v="589" actId="2696"/>
        <pc:sldMkLst>
          <pc:docMk/>
          <pc:sldMk cId="760671629" sldId="284"/>
        </pc:sldMkLst>
      </pc:sldChg>
      <pc:sldChg chg="addSp modSp mod">
        <pc:chgData name="Alexandra Miles" userId="ab94794a-6e9f-4704-9f25-6cda48cdfd9d" providerId="ADAL" clId="{993CC15D-CB8A-409C-A2B5-A7AAB23EF295}" dt="2026-03-17T12:32:29.099" v="819" actId="1076"/>
        <pc:sldMkLst>
          <pc:docMk/>
          <pc:sldMk cId="1973809558" sldId="285"/>
        </pc:sldMkLst>
        <pc:spChg chg="mod">
          <ac:chgData name="Alexandra Miles" userId="ab94794a-6e9f-4704-9f25-6cda48cdfd9d" providerId="ADAL" clId="{993CC15D-CB8A-409C-A2B5-A7AAB23EF295}" dt="2026-03-17T12:14:43.797" v="599" actId="20577"/>
          <ac:spMkLst>
            <pc:docMk/>
            <pc:sldMk cId="1973809558" sldId="285"/>
            <ac:spMk id="3" creationId="{93B2D0C7-13A4-96F4-BC38-67F2ACFE7E3A}"/>
          </ac:spMkLst>
        </pc:spChg>
        <pc:spChg chg="mod">
          <ac:chgData name="Alexandra Miles" userId="ab94794a-6e9f-4704-9f25-6cda48cdfd9d" providerId="ADAL" clId="{993CC15D-CB8A-409C-A2B5-A7AAB23EF295}" dt="2026-03-16T15:06:53.270" v="579" actId="27636"/>
          <ac:spMkLst>
            <pc:docMk/>
            <pc:sldMk cId="1973809558" sldId="285"/>
            <ac:spMk id="4" creationId="{CAC000FB-C0B3-A91E-DC0B-C02BFB3DA16B}"/>
          </ac:spMkLst>
        </pc:spChg>
        <pc:spChg chg="add mod">
          <ac:chgData name="Alexandra Miles" userId="ab94794a-6e9f-4704-9f25-6cda48cdfd9d" providerId="ADAL" clId="{993CC15D-CB8A-409C-A2B5-A7AAB23EF295}" dt="2026-03-17T12:32:29.099" v="819" actId="1076"/>
          <ac:spMkLst>
            <pc:docMk/>
            <pc:sldMk cId="1973809558" sldId="285"/>
            <ac:spMk id="5" creationId="{86DA96FB-0B46-D62E-6E4B-5B9D5B0A97A9}"/>
          </ac:spMkLst>
        </pc:spChg>
      </pc:sldChg>
      <pc:sldChg chg="modSp mod">
        <pc:chgData name="Alexandra Miles" userId="ab94794a-6e9f-4704-9f25-6cda48cdfd9d" providerId="ADAL" clId="{993CC15D-CB8A-409C-A2B5-A7AAB23EF295}" dt="2026-03-17T12:13:44.898" v="585" actId="20577"/>
        <pc:sldMkLst>
          <pc:docMk/>
          <pc:sldMk cId="2107328658" sldId="288"/>
        </pc:sldMkLst>
        <pc:spChg chg="mod">
          <ac:chgData name="Alexandra Miles" userId="ab94794a-6e9f-4704-9f25-6cda48cdfd9d" providerId="ADAL" clId="{993CC15D-CB8A-409C-A2B5-A7AAB23EF295}" dt="2026-03-17T12:13:44.898" v="585" actId="20577"/>
          <ac:spMkLst>
            <pc:docMk/>
            <pc:sldMk cId="2107328658" sldId="288"/>
            <ac:spMk id="9" creationId="{FAE00F33-4DC5-EE90-00EB-924142200EEA}"/>
          </ac:spMkLst>
        </pc:spChg>
      </pc:sldChg>
      <pc:sldChg chg="addSp delSp modSp mod">
        <pc:chgData name="Alexandra Miles" userId="ab94794a-6e9f-4704-9f25-6cda48cdfd9d" providerId="ADAL" clId="{993CC15D-CB8A-409C-A2B5-A7AAB23EF295}" dt="2026-03-17T12:13:37.299" v="584" actId="20577"/>
        <pc:sldMkLst>
          <pc:docMk/>
          <pc:sldMk cId="1222092412" sldId="290"/>
        </pc:sldMkLst>
        <pc:spChg chg="mod">
          <ac:chgData name="Alexandra Miles" userId="ab94794a-6e9f-4704-9f25-6cda48cdfd9d" providerId="ADAL" clId="{993CC15D-CB8A-409C-A2B5-A7AAB23EF295}" dt="2026-03-17T12:13:37.299" v="584" actId="20577"/>
          <ac:spMkLst>
            <pc:docMk/>
            <pc:sldMk cId="1222092412" sldId="290"/>
            <ac:spMk id="2" creationId="{5D19A9ED-C98C-E6A0-46D7-F0AEDAF099D6}"/>
          </ac:spMkLst>
        </pc:spChg>
        <pc:spChg chg="mod">
          <ac:chgData name="Alexandra Miles" userId="ab94794a-6e9f-4704-9f25-6cda48cdfd9d" providerId="ADAL" clId="{993CC15D-CB8A-409C-A2B5-A7AAB23EF295}" dt="2026-03-04T16:37:51.687" v="37" actId="1076"/>
          <ac:spMkLst>
            <pc:docMk/>
            <pc:sldMk cId="1222092412" sldId="290"/>
            <ac:spMk id="4" creationId="{FAA4E852-34BA-DDCB-55F4-B477AD32A0EF}"/>
          </ac:spMkLst>
        </pc:spChg>
        <pc:spChg chg="mod">
          <ac:chgData name="Alexandra Miles" userId="ab94794a-6e9f-4704-9f25-6cda48cdfd9d" providerId="ADAL" clId="{993CC15D-CB8A-409C-A2B5-A7AAB23EF295}" dt="2026-03-04T16:38:44.665" v="38" actId="14100"/>
          <ac:spMkLst>
            <pc:docMk/>
            <pc:sldMk cId="1222092412" sldId="290"/>
            <ac:spMk id="9" creationId="{9345A35F-B0AC-AC34-AC89-ECD7A5AAEB65}"/>
          </ac:spMkLst>
        </pc:spChg>
        <pc:picChg chg="add mod modCrop">
          <ac:chgData name="Alexandra Miles" userId="ab94794a-6e9f-4704-9f25-6cda48cdfd9d" providerId="ADAL" clId="{993CC15D-CB8A-409C-A2B5-A7AAB23EF295}" dt="2026-03-04T16:37:45.027" v="35" actId="1076"/>
          <ac:picMkLst>
            <pc:docMk/>
            <pc:sldMk cId="1222092412" sldId="290"/>
            <ac:picMk id="6" creationId="{232404BF-83D9-6D38-E46A-15822734BDA1}"/>
          </ac:picMkLst>
        </pc:picChg>
      </pc:sldChg>
      <pc:sldChg chg="modSp mod">
        <pc:chgData name="Alexandra Miles" userId="ab94794a-6e9f-4704-9f25-6cda48cdfd9d" providerId="ADAL" clId="{993CC15D-CB8A-409C-A2B5-A7AAB23EF295}" dt="2026-03-17T12:14:53.167" v="602" actId="20577"/>
        <pc:sldMkLst>
          <pc:docMk/>
          <pc:sldMk cId="2094086489" sldId="296"/>
        </pc:sldMkLst>
        <pc:spChg chg="mod">
          <ac:chgData name="Alexandra Miles" userId="ab94794a-6e9f-4704-9f25-6cda48cdfd9d" providerId="ADAL" clId="{993CC15D-CB8A-409C-A2B5-A7AAB23EF295}" dt="2026-03-17T12:14:53.167" v="602" actId="20577"/>
          <ac:spMkLst>
            <pc:docMk/>
            <pc:sldMk cId="2094086489" sldId="296"/>
            <ac:spMk id="2" creationId="{529163A0-FBBA-15D8-9577-DCB2DD213D8B}"/>
          </ac:spMkLst>
        </pc:spChg>
      </pc:sldChg>
      <pc:sldChg chg="modSp mod">
        <pc:chgData name="Alexandra Miles" userId="ab94794a-6e9f-4704-9f25-6cda48cdfd9d" providerId="ADAL" clId="{993CC15D-CB8A-409C-A2B5-A7AAB23EF295}" dt="2026-03-17T12:14:01.091" v="588" actId="20577"/>
        <pc:sldMkLst>
          <pc:docMk/>
          <pc:sldMk cId="796957996" sldId="297"/>
        </pc:sldMkLst>
        <pc:spChg chg="mod">
          <ac:chgData name="Alexandra Miles" userId="ab94794a-6e9f-4704-9f25-6cda48cdfd9d" providerId="ADAL" clId="{993CC15D-CB8A-409C-A2B5-A7AAB23EF295}" dt="2026-03-17T12:14:01.091" v="588" actId="20577"/>
          <ac:spMkLst>
            <pc:docMk/>
            <pc:sldMk cId="796957996" sldId="297"/>
            <ac:spMk id="3" creationId="{70B181E9-469F-C265-18AD-2B43DA9FA3F2}"/>
          </ac:spMkLst>
        </pc:spChg>
      </pc:sldChg>
      <pc:sldChg chg="modSp mod">
        <pc:chgData name="Alexandra Miles" userId="ab94794a-6e9f-4704-9f25-6cda48cdfd9d" providerId="ADAL" clId="{993CC15D-CB8A-409C-A2B5-A7AAB23EF295}" dt="2026-03-17T12:15:10.627" v="607" actId="20577"/>
        <pc:sldMkLst>
          <pc:docMk/>
          <pc:sldMk cId="1994835949" sldId="298"/>
        </pc:sldMkLst>
        <pc:spChg chg="mod">
          <ac:chgData name="Alexandra Miles" userId="ab94794a-6e9f-4704-9f25-6cda48cdfd9d" providerId="ADAL" clId="{993CC15D-CB8A-409C-A2B5-A7AAB23EF295}" dt="2026-03-17T12:15:10.627" v="607" actId="20577"/>
          <ac:spMkLst>
            <pc:docMk/>
            <pc:sldMk cId="1994835949" sldId="298"/>
            <ac:spMk id="3" creationId="{2AB2C2B8-FFE8-AA67-CB33-02150AF7F92A}"/>
          </ac:spMkLst>
        </pc:spChg>
      </pc:sldChg>
      <pc:sldChg chg="modSp mod">
        <pc:chgData name="Alexandra Miles" userId="ab94794a-6e9f-4704-9f25-6cda48cdfd9d" providerId="ADAL" clId="{993CC15D-CB8A-409C-A2B5-A7AAB23EF295}" dt="2026-03-17T12:13:52.217" v="586" actId="20577"/>
        <pc:sldMkLst>
          <pc:docMk/>
          <pc:sldMk cId="1697409704" sldId="301"/>
        </pc:sldMkLst>
        <pc:spChg chg="mod">
          <ac:chgData name="Alexandra Miles" userId="ab94794a-6e9f-4704-9f25-6cda48cdfd9d" providerId="ADAL" clId="{993CC15D-CB8A-409C-A2B5-A7AAB23EF295}" dt="2026-03-17T12:13:52.217" v="586" actId="20577"/>
          <ac:spMkLst>
            <pc:docMk/>
            <pc:sldMk cId="1697409704" sldId="301"/>
            <ac:spMk id="9" creationId="{5F0BEF03-0893-2BAA-AEE9-D87D3362C270}"/>
          </ac:spMkLst>
        </pc:spChg>
      </pc:sldChg>
      <pc:sldChg chg="add">
        <pc:chgData name="Alexandra Miles" userId="ab94794a-6e9f-4704-9f25-6cda48cdfd9d" providerId="ADAL" clId="{993CC15D-CB8A-409C-A2B5-A7AAB23EF295}" dt="2026-03-16T15:05:23.415" v="454"/>
        <pc:sldMkLst>
          <pc:docMk/>
          <pc:sldMk cId="1554101443" sldId="302"/>
        </pc:sldMkLst>
      </pc:sldChg>
      <pc:sldChg chg="modSp add mod">
        <pc:chgData name="Alexandra Miles" userId="ab94794a-6e9f-4704-9f25-6cda48cdfd9d" providerId="ADAL" clId="{993CC15D-CB8A-409C-A2B5-A7AAB23EF295}" dt="2026-03-18T07:55:01.541" v="842" actId="20577"/>
        <pc:sldMkLst>
          <pc:docMk/>
          <pc:sldMk cId="1922149362" sldId="303"/>
        </pc:sldMkLst>
        <pc:spChg chg="mod">
          <ac:chgData name="Alexandra Miles" userId="ab94794a-6e9f-4704-9f25-6cda48cdfd9d" providerId="ADAL" clId="{993CC15D-CB8A-409C-A2B5-A7AAB23EF295}" dt="2026-03-18T07:55:01.541" v="842" actId="20577"/>
          <ac:spMkLst>
            <pc:docMk/>
            <pc:sldMk cId="1922149362" sldId="303"/>
            <ac:spMk id="2" creationId="{2B242365-17D2-0266-5B06-2C8BC29D31B5}"/>
          </ac:spMkLst>
        </pc:spChg>
        <pc:spChg chg="mod">
          <ac:chgData name="Alexandra Miles" userId="ab94794a-6e9f-4704-9f25-6cda48cdfd9d" providerId="ADAL" clId="{993CC15D-CB8A-409C-A2B5-A7AAB23EF295}" dt="2026-03-18T07:54:56.398" v="822" actId="404"/>
          <ac:spMkLst>
            <pc:docMk/>
            <pc:sldMk cId="1922149362" sldId="303"/>
            <ac:spMk id="3" creationId="{45DB4DC6-B706-CAAA-3FCB-A25C60839096}"/>
          </ac:spMkLst>
        </pc:spChg>
      </pc:sldChg>
      <pc:sldChg chg="add">
        <pc:chgData name="Alexandra Miles" userId="ab94794a-6e9f-4704-9f25-6cda48cdfd9d" providerId="ADAL" clId="{993CC15D-CB8A-409C-A2B5-A7AAB23EF295}" dt="2026-03-17T12:05:07.488" v="580"/>
        <pc:sldMkLst>
          <pc:docMk/>
          <pc:sldMk cId="3334110854" sldId="30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ccandpcc.sharepoint.com/sites/BusinessIntelligenceCCC/Shared%20Documents/Communities%20and%20Community%20Safety/Poverty/IMD%202025/Analysis/IMD%20and%20Domains%20by%20Distric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ccandpcc.sharepoint.com/sites/BusinessIntelligenceCCC/Shared%20Documents/Communities%20and%20Community%20Safety/Poverty/IMD%202025/Analysis/IMD%20and%20Domains%20by%20Distric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IDACI</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Cambridgeshire</c:v>
                </c:pt>
                <c:pt idx="1">
                  <c:v>Huntingdonshire</c:v>
                </c:pt>
                <c:pt idx="2">
                  <c:v>Fenland</c:v>
                </c:pt>
                <c:pt idx="3">
                  <c:v>East Cambridgeshire</c:v>
                </c:pt>
                <c:pt idx="4">
                  <c:v>Cambridge</c:v>
                </c:pt>
              </c:strCache>
            </c:strRef>
          </c:cat>
          <c:val>
            <c:numRef>
              <c:f>Sheet1!$B$2:$B$6</c:f>
              <c:numCache>
                <c:formatCode>0%</c:formatCode>
                <c:ptCount val="5"/>
                <c:pt idx="0">
                  <c:v>0.18</c:v>
                </c:pt>
                <c:pt idx="1">
                  <c:v>0.22700000000000001</c:v>
                </c:pt>
                <c:pt idx="2">
                  <c:v>0.39800000000000002</c:v>
                </c:pt>
                <c:pt idx="3">
                  <c:v>0.20699999999999999</c:v>
                </c:pt>
                <c:pt idx="4">
                  <c:v>0.253</c:v>
                </c:pt>
              </c:numCache>
            </c:numRef>
          </c:val>
          <c:extLst>
            <c:ext xmlns:c16="http://schemas.microsoft.com/office/drawing/2014/chart" uri="{C3380CC4-5D6E-409C-BE32-E72D297353CC}">
              <c16:uniqueId val="{00000000-526C-4C34-A3F7-AEC086F69093}"/>
            </c:ext>
          </c:extLst>
        </c:ser>
        <c:ser>
          <c:idx val="1"/>
          <c:order val="1"/>
          <c:tx>
            <c:strRef>
              <c:f>Sheet1!$C$1</c:f>
              <c:strCache>
                <c:ptCount val="1"/>
                <c:pt idx="0">
                  <c:v>IDAOPI</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Cambridgeshire</c:v>
                </c:pt>
                <c:pt idx="1">
                  <c:v>Huntingdonshire</c:v>
                </c:pt>
                <c:pt idx="2">
                  <c:v>Fenland</c:v>
                </c:pt>
                <c:pt idx="3">
                  <c:v>East Cambridgeshire</c:v>
                </c:pt>
                <c:pt idx="4">
                  <c:v>Cambridge</c:v>
                </c:pt>
              </c:strCache>
            </c:strRef>
          </c:cat>
          <c:val>
            <c:numRef>
              <c:f>Sheet1!$C$2:$C$6</c:f>
              <c:numCache>
                <c:formatCode>0%</c:formatCode>
                <c:ptCount val="5"/>
                <c:pt idx="0">
                  <c:v>9.0999999999999998E-2</c:v>
                </c:pt>
                <c:pt idx="1">
                  <c:v>9.8000000000000004E-2</c:v>
                </c:pt>
                <c:pt idx="2">
                  <c:v>0.161</c:v>
                </c:pt>
                <c:pt idx="3">
                  <c:v>0.11600000000000001</c:v>
                </c:pt>
                <c:pt idx="4">
                  <c:v>0.151</c:v>
                </c:pt>
              </c:numCache>
            </c:numRef>
          </c:val>
          <c:extLst>
            <c:ext xmlns:c16="http://schemas.microsoft.com/office/drawing/2014/chart" uri="{C3380CC4-5D6E-409C-BE32-E72D297353CC}">
              <c16:uniqueId val="{00000001-526C-4C34-A3F7-AEC086F69093}"/>
            </c:ext>
          </c:extLst>
        </c:ser>
        <c:ser>
          <c:idx val="2"/>
          <c:order val="2"/>
          <c:tx>
            <c:strRef>
              <c:f>Sheet1!$D$1</c:f>
              <c:strCache>
                <c:ptCount val="1"/>
                <c:pt idx="0">
                  <c:v>Income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Cambridgeshire</c:v>
                </c:pt>
                <c:pt idx="1">
                  <c:v>Huntingdonshire</c:v>
                </c:pt>
                <c:pt idx="2">
                  <c:v>Fenland</c:v>
                </c:pt>
                <c:pt idx="3">
                  <c:v>East Cambridgeshire</c:v>
                </c:pt>
                <c:pt idx="4">
                  <c:v>Cambridge</c:v>
                </c:pt>
              </c:strCache>
            </c:strRef>
          </c:cat>
          <c:val>
            <c:numRef>
              <c:f>Sheet1!$D$2:$D$6</c:f>
              <c:numCache>
                <c:formatCode>0%</c:formatCode>
                <c:ptCount val="5"/>
                <c:pt idx="0">
                  <c:v>0.11799999999999999</c:v>
                </c:pt>
                <c:pt idx="1">
                  <c:v>0.14199999999999999</c:v>
                </c:pt>
                <c:pt idx="2">
                  <c:v>0.23799999999999999</c:v>
                </c:pt>
                <c:pt idx="3">
                  <c:v>0.13700000000000001</c:v>
                </c:pt>
                <c:pt idx="4">
                  <c:v>0.13200000000000001</c:v>
                </c:pt>
              </c:numCache>
            </c:numRef>
          </c:val>
          <c:extLst>
            <c:ext xmlns:c16="http://schemas.microsoft.com/office/drawing/2014/chart" uri="{C3380CC4-5D6E-409C-BE32-E72D297353CC}">
              <c16:uniqueId val="{00000002-526C-4C34-A3F7-AEC086F69093}"/>
            </c:ext>
          </c:extLst>
        </c:ser>
        <c:dLbls>
          <c:dLblPos val="outEnd"/>
          <c:showLegendKey val="0"/>
          <c:showVal val="1"/>
          <c:showCatName val="0"/>
          <c:showSerName val="0"/>
          <c:showPercent val="0"/>
          <c:showBubbleSize val="0"/>
        </c:dLbls>
        <c:gapWidth val="219"/>
        <c:overlap val="-27"/>
        <c:axId val="622134367"/>
        <c:axId val="622135327"/>
      </c:barChart>
      <c:catAx>
        <c:axId val="622134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22135327"/>
        <c:crosses val="autoZero"/>
        <c:auto val="1"/>
        <c:lblAlgn val="ctr"/>
        <c:lblOffset val="100"/>
        <c:noMultiLvlLbl val="0"/>
      </c:catAx>
      <c:valAx>
        <c:axId val="6221353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22134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85000"/>
        </a:schemeClr>
      </a:solidFill>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IDACI</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Cambridgeshire</c:v>
                </c:pt>
                <c:pt idx="1">
                  <c:v>Huntingdonshire</c:v>
                </c:pt>
                <c:pt idx="2">
                  <c:v>Fenland</c:v>
                </c:pt>
                <c:pt idx="3">
                  <c:v>East Cambridgeshire</c:v>
                </c:pt>
                <c:pt idx="4">
                  <c:v>Cambridge</c:v>
                </c:pt>
              </c:strCache>
            </c:strRef>
          </c:cat>
          <c:val>
            <c:numRef>
              <c:f>Sheet1!$B$2:$B$6</c:f>
              <c:numCache>
                <c:formatCode>0%</c:formatCode>
                <c:ptCount val="5"/>
                <c:pt idx="0">
                  <c:v>0.18</c:v>
                </c:pt>
                <c:pt idx="1">
                  <c:v>0.22700000000000001</c:v>
                </c:pt>
                <c:pt idx="2">
                  <c:v>0.39800000000000002</c:v>
                </c:pt>
                <c:pt idx="3">
                  <c:v>0.20699999999999999</c:v>
                </c:pt>
                <c:pt idx="4">
                  <c:v>0.253</c:v>
                </c:pt>
              </c:numCache>
            </c:numRef>
          </c:val>
          <c:extLst>
            <c:ext xmlns:c16="http://schemas.microsoft.com/office/drawing/2014/chart" uri="{C3380CC4-5D6E-409C-BE32-E72D297353CC}">
              <c16:uniqueId val="{00000000-526C-4C34-A3F7-AEC086F69093}"/>
            </c:ext>
          </c:extLst>
        </c:ser>
        <c:ser>
          <c:idx val="1"/>
          <c:order val="1"/>
          <c:tx>
            <c:strRef>
              <c:f>Sheet1!$C$1</c:f>
              <c:strCache>
                <c:ptCount val="1"/>
                <c:pt idx="0">
                  <c:v>IDAOPI</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Cambridgeshire</c:v>
                </c:pt>
                <c:pt idx="1">
                  <c:v>Huntingdonshire</c:v>
                </c:pt>
                <c:pt idx="2">
                  <c:v>Fenland</c:v>
                </c:pt>
                <c:pt idx="3">
                  <c:v>East Cambridgeshire</c:v>
                </c:pt>
                <c:pt idx="4">
                  <c:v>Cambridge</c:v>
                </c:pt>
              </c:strCache>
            </c:strRef>
          </c:cat>
          <c:val>
            <c:numRef>
              <c:f>Sheet1!$C$2:$C$6</c:f>
              <c:numCache>
                <c:formatCode>0%</c:formatCode>
                <c:ptCount val="5"/>
                <c:pt idx="0">
                  <c:v>9.0999999999999998E-2</c:v>
                </c:pt>
                <c:pt idx="1">
                  <c:v>9.8000000000000004E-2</c:v>
                </c:pt>
                <c:pt idx="2">
                  <c:v>0.161</c:v>
                </c:pt>
                <c:pt idx="3">
                  <c:v>0.11600000000000001</c:v>
                </c:pt>
                <c:pt idx="4">
                  <c:v>0.151</c:v>
                </c:pt>
              </c:numCache>
            </c:numRef>
          </c:val>
          <c:extLst>
            <c:ext xmlns:c16="http://schemas.microsoft.com/office/drawing/2014/chart" uri="{C3380CC4-5D6E-409C-BE32-E72D297353CC}">
              <c16:uniqueId val="{00000001-526C-4C34-A3F7-AEC086F69093}"/>
            </c:ext>
          </c:extLst>
        </c:ser>
        <c:ser>
          <c:idx val="2"/>
          <c:order val="2"/>
          <c:tx>
            <c:strRef>
              <c:f>Sheet1!$D$1</c:f>
              <c:strCache>
                <c:ptCount val="1"/>
                <c:pt idx="0">
                  <c:v>Income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Cambridgeshire</c:v>
                </c:pt>
                <c:pt idx="1">
                  <c:v>Huntingdonshire</c:v>
                </c:pt>
                <c:pt idx="2">
                  <c:v>Fenland</c:v>
                </c:pt>
                <c:pt idx="3">
                  <c:v>East Cambridgeshire</c:v>
                </c:pt>
                <c:pt idx="4">
                  <c:v>Cambridge</c:v>
                </c:pt>
              </c:strCache>
            </c:strRef>
          </c:cat>
          <c:val>
            <c:numRef>
              <c:f>Sheet1!$D$2:$D$6</c:f>
              <c:numCache>
                <c:formatCode>0%</c:formatCode>
                <c:ptCount val="5"/>
                <c:pt idx="0">
                  <c:v>0.11799999999999999</c:v>
                </c:pt>
                <c:pt idx="1">
                  <c:v>0.14199999999999999</c:v>
                </c:pt>
                <c:pt idx="2">
                  <c:v>0.23799999999999999</c:v>
                </c:pt>
                <c:pt idx="3">
                  <c:v>0.13700000000000001</c:v>
                </c:pt>
                <c:pt idx="4">
                  <c:v>0.13200000000000001</c:v>
                </c:pt>
              </c:numCache>
            </c:numRef>
          </c:val>
          <c:extLst>
            <c:ext xmlns:c16="http://schemas.microsoft.com/office/drawing/2014/chart" uri="{C3380CC4-5D6E-409C-BE32-E72D297353CC}">
              <c16:uniqueId val="{00000002-526C-4C34-A3F7-AEC086F69093}"/>
            </c:ext>
          </c:extLst>
        </c:ser>
        <c:dLbls>
          <c:dLblPos val="outEnd"/>
          <c:showLegendKey val="0"/>
          <c:showVal val="1"/>
          <c:showCatName val="0"/>
          <c:showSerName val="0"/>
          <c:showPercent val="0"/>
          <c:showBubbleSize val="0"/>
        </c:dLbls>
        <c:gapWidth val="219"/>
        <c:overlap val="-27"/>
        <c:axId val="622134367"/>
        <c:axId val="622135327"/>
      </c:barChart>
      <c:catAx>
        <c:axId val="622134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22135327"/>
        <c:crosses val="autoZero"/>
        <c:auto val="1"/>
        <c:lblAlgn val="ctr"/>
        <c:lblOffset val="100"/>
        <c:noMultiLvlLbl val="0"/>
      </c:catAx>
      <c:valAx>
        <c:axId val="6221353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22134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85000"/>
        </a:schemeClr>
      </a:solidFill>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4A8FDB-FBB7-49E0-85C0-744B95A9ABBE}" type="datetimeFigureOut">
              <a:rPr lang="en-GB" smtClean="0"/>
              <a:t>18/03/2026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8F5038-8238-4B8E-839A-4BB64D05C841}" type="slidenum">
              <a:rPr lang="en-GB" smtClean="0"/>
              <a:t>‹#›</a:t>
            </a:fld>
            <a:endParaRPr lang="en-GB"/>
          </a:p>
        </p:txBody>
      </p:sp>
    </p:spTree>
    <p:extLst>
      <p:ext uri="{BB962C8B-B14F-4D97-AF65-F5344CB8AC3E}">
        <p14:creationId xmlns:p14="http://schemas.microsoft.com/office/powerpoint/2010/main" val="1583608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E19C1-FA09-AFED-B167-1F8550ED68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9FB49D-A4CE-1CB9-689A-C716A707B59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2820F63-44CE-D9A2-810A-12092226186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3373061-9788-1842-6974-807CAA4C330F}"/>
              </a:ext>
            </a:extLst>
          </p:cNvPr>
          <p:cNvSpPr>
            <a:spLocks noGrp="1"/>
          </p:cNvSpPr>
          <p:nvPr>
            <p:ph type="sldNum" sz="quarter" idx="5"/>
          </p:nvPr>
        </p:nvSpPr>
        <p:spPr/>
        <p:txBody>
          <a:bodyPr/>
          <a:lstStyle/>
          <a:p>
            <a:fld id="{638F5038-8238-4B8E-839A-4BB64D05C841}" type="slidenum">
              <a:rPr lang="en-GB" smtClean="0"/>
              <a:t>1</a:t>
            </a:fld>
            <a:endParaRPr lang="en-GB"/>
          </a:p>
        </p:txBody>
      </p:sp>
    </p:spTree>
    <p:extLst>
      <p:ext uri="{BB962C8B-B14F-4D97-AF65-F5344CB8AC3E}">
        <p14:creationId xmlns:p14="http://schemas.microsoft.com/office/powerpoint/2010/main" val="203953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33CB8-F9F4-6CEF-363D-AF7DBC49AC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E5539C-6DD2-6033-0113-F1ADED802D5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A32587D-4F2A-1B61-A200-7AB445D7337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D17CD40-2B71-65B9-ED94-8A6386DF7C72}"/>
              </a:ext>
            </a:extLst>
          </p:cNvPr>
          <p:cNvSpPr>
            <a:spLocks noGrp="1"/>
          </p:cNvSpPr>
          <p:nvPr>
            <p:ph type="sldNum" sz="quarter" idx="5"/>
          </p:nvPr>
        </p:nvSpPr>
        <p:spPr/>
        <p:txBody>
          <a:bodyPr/>
          <a:lstStyle/>
          <a:p>
            <a:fld id="{638F5038-8238-4B8E-839A-4BB64D05C841}" type="slidenum">
              <a:rPr lang="en-GB" smtClean="0"/>
              <a:t>10</a:t>
            </a:fld>
            <a:endParaRPr lang="en-GB"/>
          </a:p>
        </p:txBody>
      </p:sp>
    </p:spTree>
    <p:extLst>
      <p:ext uri="{BB962C8B-B14F-4D97-AF65-F5344CB8AC3E}">
        <p14:creationId xmlns:p14="http://schemas.microsoft.com/office/powerpoint/2010/main" val="1792081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A3969-98C8-832E-2789-9A6C4C8CE9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B6A255-EF2D-F67B-8F31-27213164459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3AFAB94-4376-89D6-CE17-D5A7154E618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BB95855-34B6-EF8A-99C1-1515D5FFBFB5}"/>
              </a:ext>
            </a:extLst>
          </p:cNvPr>
          <p:cNvSpPr>
            <a:spLocks noGrp="1"/>
          </p:cNvSpPr>
          <p:nvPr>
            <p:ph type="sldNum" sz="quarter" idx="5"/>
          </p:nvPr>
        </p:nvSpPr>
        <p:spPr/>
        <p:txBody>
          <a:bodyPr/>
          <a:lstStyle/>
          <a:p>
            <a:fld id="{638F5038-8238-4B8E-839A-4BB64D05C841}" type="slidenum">
              <a:rPr lang="en-GB" smtClean="0"/>
              <a:t>11</a:t>
            </a:fld>
            <a:endParaRPr lang="en-GB"/>
          </a:p>
        </p:txBody>
      </p:sp>
    </p:spTree>
    <p:extLst>
      <p:ext uri="{BB962C8B-B14F-4D97-AF65-F5344CB8AC3E}">
        <p14:creationId xmlns:p14="http://schemas.microsoft.com/office/powerpoint/2010/main" val="1506248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2F57A-3723-7602-8C30-429A0D90A5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FB3E0F-3F41-1500-75C7-F9E856AB881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CB8A0ED-377F-FFAF-32CA-E484BB2B1AE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E9AEDCD-4739-7768-2EF3-3330E7F56829}"/>
              </a:ext>
            </a:extLst>
          </p:cNvPr>
          <p:cNvSpPr>
            <a:spLocks noGrp="1"/>
          </p:cNvSpPr>
          <p:nvPr>
            <p:ph type="sldNum" sz="quarter" idx="5"/>
          </p:nvPr>
        </p:nvSpPr>
        <p:spPr/>
        <p:txBody>
          <a:bodyPr/>
          <a:lstStyle/>
          <a:p>
            <a:fld id="{638F5038-8238-4B8E-839A-4BB64D05C841}" type="slidenum">
              <a:rPr lang="en-GB" smtClean="0"/>
              <a:t>12</a:t>
            </a:fld>
            <a:endParaRPr lang="en-GB"/>
          </a:p>
        </p:txBody>
      </p:sp>
    </p:spTree>
    <p:extLst>
      <p:ext uri="{BB962C8B-B14F-4D97-AF65-F5344CB8AC3E}">
        <p14:creationId xmlns:p14="http://schemas.microsoft.com/office/powerpoint/2010/main" val="3373054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A955B-B380-A40F-117B-51C04F5912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258DD-C563-70C2-9357-9A34E94EAD4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CF086B4-94C6-FB8A-EB76-A47FC712029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681751B-37EA-905C-4781-F659101B25A9}"/>
              </a:ext>
            </a:extLst>
          </p:cNvPr>
          <p:cNvSpPr>
            <a:spLocks noGrp="1"/>
          </p:cNvSpPr>
          <p:nvPr>
            <p:ph type="sldNum" sz="quarter" idx="5"/>
          </p:nvPr>
        </p:nvSpPr>
        <p:spPr/>
        <p:txBody>
          <a:bodyPr/>
          <a:lstStyle/>
          <a:p>
            <a:fld id="{638F5038-8238-4B8E-839A-4BB64D05C841}" type="slidenum">
              <a:rPr lang="en-GB" smtClean="0"/>
              <a:t>13</a:t>
            </a:fld>
            <a:endParaRPr lang="en-GB"/>
          </a:p>
        </p:txBody>
      </p:sp>
    </p:spTree>
    <p:extLst>
      <p:ext uri="{BB962C8B-B14F-4D97-AF65-F5344CB8AC3E}">
        <p14:creationId xmlns:p14="http://schemas.microsoft.com/office/powerpoint/2010/main" val="3633842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1D128-116B-7CF9-CC97-12B5780DB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2225B9-DCB3-EC38-A365-827EEECBCE1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B18B2B3-AB72-B338-06E4-31E1DFFA138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47C9C05-2255-0F85-2975-B93D72027FD0}"/>
              </a:ext>
            </a:extLst>
          </p:cNvPr>
          <p:cNvSpPr>
            <a:spLocks noGrp="1"/>
          </p:cNvSpPr>
          <p:nvPr>
            <p:ph type="sldNum" sz="quarter" idx="5"/>
          </p:nvPr>
        </p:nvSpPr>
        <p:spPr/>
        <p:txBody>
          <a:bodyPr/>
          <a:lstStyle/>
          <a:p>
            <a:fld id="{638F5038-8238-4B8E-839A-4BB64D05C841}" type="slidenum">
              <a:rPr lang="en-GB" smtClean="0"/>
              <a:t>14</a:t>
            </a:fld>
            <a:endParaRPr lang="en-GB"/>
          </a:p>
        </p:txBody>
      </p:sp>
    </p:spTree>
    <p:extLst>
      <p:ext uri="{BB962C8B-B14F-4D97-AF65-F5344CB8AC3E}">
        <p14:creationId xmlns:p14="http://schemas.microsoft.com/office/powerpoint/2010/main" val="4017073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3718A-42D1-A9AF-2133-BE644E4A91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8E100-5766-F516-F0DA-3F24AFBFFA0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05B7FE9-A904-B4C8-3569-135341C2635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1924957-7AA3-4955-CFCE-44C80C055B25}"/>
              </a:ext>
            </a:extLst>
          </p:cNvPr>
          <p:cNvSpPr>
            <a:spLocks noGrp="1"/>
          </p:cNvSpPr>
          <p:nvPr>
            <p:ph type="sldNum" sz="quarter" idx="5"/>
          </p:nvPr>
        </p:nvSpPr>
        <p:spPr/>
        <p:txBody>
          <a:bodyPr/>
          <a:lstStyle/>
          <a:p>
            <a:fld id="{638F5038-8238-4B8E-839A-4BB64D05C841}" type="slidenum">
              <a:rPr lang="en-GB" smtClean="0"/>
              <a:t>15</a:t>
            </a:fld>
            <a:endParaRPr lang="en-GB"/>
          </a:p>
        </p:txBody>
      </p:sp>
    </p:spTree>
    <p:extLst>
      <p:ext uri="{BB962C8B-B14F-4D97-AF65-F5344CB8AC3E}">
        <p14:creationId xmlns:p14="http://schemas.microsoft.com/office/powerpoint/2010/main" val="2852307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409B3-C316-87BE-8704-7C1A0B8FBE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B8D6A-5EF6-0AE5-7670-73C7FFC08E2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3F2B2F9-FB53-133B-DE60-B585437532B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B200F74-2B4A-6929-A9D2-2BC77978988C}"/>
              </a:ext>
            </a:extLst>
          </p:cNvPr>
          <p:cNvSpPr>
            <a:spLocks noGrp="1"/>
          </p:cNvSpPr>
          <p:nvPr>
            <p:ph type="sldNum" sz="quarter" idx="5"/>
          </p:nvPr>
        </p:nvSpPr>
        <p:spPr/>
        <p:txBody>
          <a:bodyPr/>
          <a:lstStyle/>
          <a:p>
            <a:fld id="{638F5038-8238-4B8E-839A-4BB64D05C841}" type="slidenum">
              <a:rPr lang="en-GB" smtClean="0"/>
              <a:t>16</a:t>
            </a:fld>
            <a:endParaRPr lang="en-GB"/>
          </a:p>
        </p:txBody>
      </p:sp>
    </p:spTree>
    <p:extLst>
      <p:ext uri="{BB962C8B-B14F-4D97-AF65-F5344CB8AC3E}">
        <p14:creationId xmlns:p14="http://schemas.microsoft.com/office/powerpoint/2010/main" val="3524887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8F5038-8238-4B8E-839A-4BB64D05C841}" type="slidenum">
              <a:rPr lang="en-GB" smtClean="0"/>
              <a:t>17</a:t>
            </a:fld>
            <a:endParaRPr lang="en-GB"/>
          </a:p>
        </p:txBody>
      </p:sp>
    </p:spTree>
    <p:extLst>
      <p:ext uri="{BB962C8B-B14F-4D97-AF65-F5344CB8AC3E}">
        <p14:creationId xmlns:p14="http://schemas.microsoft.com/office/powerpoint/2010/main" val="3390629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16563-AF46-E78E-5397-92E577A965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A64F3F-0B24-C7BF-34C6-FBD93E24FF1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5B59DB0-1112-441A-26D8-0B4ED371BB3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0799BC5-1446-9E83-464F-0C3C85048BA0}"/>
              </a:ext>
            </a:extLst>
          </p:cNvPr>
          <p:cNvSpPr>
            <a:spLocks noGrp="1"/>
          </p:cNvSpPr>
          <p:nvPr>
            <p:ph type="sldNum" sz="quarter" idx="5"/>
          </p:nvPr>
        </p:nvSpPr>
        <p:spPr/>
        <p:txBody>
          <a:bodyPr/>
          <a:lstStyle/>
          <a:p>
            <a:fld id="{638F5038-8238-4B8E-839A-4BB64D05C841}" type="slidenum">
              <a:rPr lang="en-GB" smtClean="0"/>
              <a:t>18</a:t>
            </a:fld>
            <a:endParaRPr lang="en-GB"/>
          </a:p>
        </p:txBody>
      </p:sp>
    </p:spTree>
    <p:extLst>
      <p:ext uri="{BB962C8B-B14F-4D97-AF65-F5344CB8AC3E}">
        <p14:creationId xmlns:p14="http://schemas.microsoft.com/office/powerpoint/2010/main" val="3307821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EEBE3-782A-FFDD-5297-D1F5CA93CA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9330D2-8962-724F-3D15-0955D751043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AC9859C-944C-4F75-E4C8-AD2CA2E7C58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38598CC-A281-6A02-B897-88762A835904}"/>
              </a:ext>
            </a:extLst>
          </p:cNvPr>
          <p:cNvSpPr>
            <a:spLocks noGrp="1"/>
          </p:cNvSpPr>
          <p:nvPr>
            <p:ph type="sldNum" sz="quarter" idx="5"/>
          </p:nvPr>
        </p:nvSpPr>
        <p:spPr/>
        <p:txBody>
          <a:bodyPr/>
          <a:lstStyle/>
          <a:p>
            <a:fld id="{638F5038-8238-4B8E-839A-4BB64D05C841}" type="slidenum">
              <a:rPr lang="en-GB" smtClean="0"/>
              <a:t>21</a:t>
            </a:fld>
            <a:endParaRPr lang="en-GB"/>
          </a:p>
        </p:txBody>
      </p:sp>
    </p:spTree>
    <p:extLst>
      <p:ext uri="{BB962C8B-B14F-4D97-AF65-F5344CB8AC3E}">
        <p14:creationId xmlns:p14="http://schemas.microsoft.com/office/powerpoint/2010/main" val="1077084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51854-BEF9-D53B-C35B-E1AC270DAD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1108B8-B26A-1706-CB95-174A65651CB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3C6B9DA-28A8-DD19-31F7-62F05D3F87D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8E99633-276B-B3C5-47E7-0790D8A2F868}"/>
              </a:ext>
            </a:extLst>
          </p:cNvPr>
          <p:cNvSpPr>
            <a:spLocks noGrp="1"/>
          </p:cNvSpPr>
          <p:nvPr>
            <p:ph type="sldNum" sz="quarter" idx="5"/>
          </p:nvPr>
        </p:nvSpPr>
        <p:spPr/>
        <p:txBody>
          <a:bodyPr/>
          <a:lstStyle/>
          <a:p>
            <a:fld id="{638F5038-8238-4B8E-839A-4BB64D05C841}" type="slidenum">
              <a:rPr lang="en-GB" smtClean="0"/>
              <a:t>2</a:t>
            </a:fld>
            <a:endParaRPr lang="en-GB"/>
          </a:p>
        </p:txBody>
      </p:sp>
    </p:spTree>
    <p:extLst>
      <p:ext uri="{BB962C8B-B14F-4D97-AF65-F5344CB8AC3E}">
        <p14:creationId xmlns:p14="http://schemas.microsoft.com/office/powerpoint/2010/main" val="4029938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EBE2A-6E0F-E59A-B96E-94BAF97C02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440056-0BFF-0669-1B9D-AE123FB1906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0A3B4CD-9A3A-7CBE-673E-E213242090B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B45F5C3-4848-3B86-ACA9-648F0256180D}"/>
              </a:ext>
            </a:extLst>
          </p:cNvPr>
          <p:cNvSpPr>
            <a:spLocks noGrp="1"/>
          </p:cNvSpPr>
          <p:nvPr>
            <p:ph type="sldNum" sz="quarter" idx="5"/>
          </p:nvPr>
        </p:nvSpPr>
        <p:spPr/>
        <p:txBody>
          <a:bodyPr/>
          <a:lstStyle/>
          <a:p>
            <a:fld id="{638F5038-8238-4B8E-839A-4BB64D05C841}" type="slidenum">
              <a:rPr lang="en-GB" smtClean="0"/>
              <a:t>22</a:t>
            </a:fld>
            <a:endParaRPr lang="en-GB"/>
          </a:p>
        </p:txBody>
      </p:sp>
    </p:spTree>
    <p:extLst>
      <p:ext uri="{BB962C8B-B14F-4D97-AF65-F5344CB8AC3E}">
        <p14:creationId xmlns:p14="http://schemas.microsoft.com/office/powerpoint/2010/main" val="3142418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A7B1C-FECE-A84F-7D30-1A7972B7F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CF4484-2298-21EE-46C6-7C7F4A5928F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FCFA354-159C-A80D-74B1-C5C4AA658E3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BB5398E-8FB3-798D-0CB2-E959890041D5}"/>
              </a:ext>
            </a:extLst>
          </p:cNvPr>
          <p:cNvSpPr>
            <a:spLocks noGrp="1"/>
          </p:cNvSpPr>
          <p:nvPr>
            <p:ph type="sldNum" sz="quarter" idx="5"/>
          </p:nvPr>
        </p:nvSpPr>
        <p:spPr/>
        <p:txBody>
          <a:bodyPr/>
          <a:lstStyle/>
          <a:p>
            <a:fld id="{638F5038-8238-4B8E-839A-4BB64D05C841}" type="slidenum">
              <a:rPr lang="en-GB" smtClean="0"/>
              <a:t>23</a:t>
            </a:fld>
            <a:endParaRPr lang="en-GB"/>
          </a:p>
        </p:txBody>
      </p:sp>
    </p:spTree>
    <p:extLst>
      <p:ext uri="{BB962C8B-B14F-4D97-AF65-F5344CB8AC3E}">
        <p14:creationId xmlns:p14="http://schemas.microsoft.com/office/powerpoint/2010/main" val="137206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23796-D61C-1CD4-677D-D5681D5A40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9D0E32-2C2E-E555-2932-CFA6C035334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C88E30B-F2F5-45B4-9658-188E0CC66B9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74CCAB8-4182-FBD3-4CA2-0F1DBAF5D867}"/>
              </a:ext>
            </a:extLst>
          </p:cNvPr>
          <p:cNvSpPr>
            <a:spLocks noGrp="1"/>
          </p:cNvSpPr>
          <p:nvPr>
            <p:ph type="sldNum" sz="quarter" idx="5"/>
          </p:nvPr>
        </p:nvSpPr>
        <p:spPr/>
        <p:txBody>
          <a:bodyPr/>
          <a:lstStyle/>
          <a:p>
            <a:fld id="{638F5038-8238-4B8E-839A-4BB64D05C841}" type="slidenum">
              <a:rPr lang="en-GB" smtClean="0"/>
              <a:t>24</a:t>
            </a:fld>
            <a:endParaRPr lang="en-GB"/>
          </a:p>
        </p:txBody>
      </p:sp>
    </p:spTree>
    <p:extLst>
      <p:ext uri="{BB962C8B-B14F-4D97-AF65-F5344CB8AC3E}">
        <p14:creationId xmlns:p14="http://schemas.microsoft.com/office/powerpoint/2010/main" val="3451009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DE8C5-D082-0340-56BE-DB750119F2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087B30-7374-A846-3A72-E4015E5E670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7F180F2-CAC2-3162-8110-3BF0854DD27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F860BDC-466C-AA31-9990-5AEAEE27C8C2}"/>
              </a:ext>
            </a:extLst>
          </p:cNvPr>
          <p:cNvSpPr>
            <a:spLocks noGrp="1"/>
          </p:cNvSpPr>
          <p:nvPr>
            <p:ph type="sldNum" sz="quarter" idx="5"/>
          </p:nvPr>
        </p:nvSpPr>
        <p:spPr/>
        <p:txBody>
          <a:bodyPr/>
          <a:lstStyle/>
          <a:p>
            <a:fld id="{638F5038-8238-4B8E-839A-4BB64D05C841}" type="slidenum">
              <a:rPr lang="en-GB" smtClean="0"/>
              <a:t>25</a:t>
            </a:fld>
            <a:endParaRPr lang="en-GB"/>
          </a:p>
        </p:txBody>
      </p:sp>
    </p:spTree>
    <p:extLst>
      <p:ext uri="{BB962C8B-B14F-4D97-AF65-F5344CB8AC3E}">
        <p14:creationId xmlns:p14="http://schemas.microsoft.com/office/powerpoint/2010/main" val="3339339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FAC38-4DEF-83FC-8BF7-3DDDEF1F41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6B2117-12E5-0B00-C21D-E8DCA44A194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40E99AD-EE77-8C40-D019-DF85CB55592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76EEDDF-03EB-1AED-C694-FA6A43D107F3}"/>
              </a:ext>
            </a:extLst>
          </p:cNvPr>
          <p:cNvSpPr>
            <a:spLocks noGrp="1"/>
          </p:cNvSpPr>
          <p:nvPr>
            <p:ph type="sldNum" sz="quarter" idx="5"/>
          </p:nvPr>
        </p:nvSpPr>
        <p:spPr/>
        <p:txBody>
          <a:bodyPr/>
          <a:lstStyle/>
          <a:p>
            <a:fld id="{638F5038-8238-4B8E-839A-4BB64D05C841}" type="slidenum">
              <a:rPr lang="en-GB" smtClean="0"/>
              <a:t>26</a:t>
            </a:fld>
            <a:endParaRPr lang="en-GB"/>
          </a:p>
        </p:txBody>
      </p:sp>
    </p:spTree>
    <p:extLst>
      <p:ext uri="{BB962C8B-B14F-4D97-AF65-F5344CB8AC3E}">
        <p14:creationId xmlns:p14="http://schemas.microsoft.com/office/powerpoint/2010/main" val="3388818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6CCC0-4522-E0C1-1496-0C0F95A46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9CF933-817B-5A8F-AF81-F2BB9A48178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8DA6389-D7E3-EE04-65CB-51219403F3D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7833785-5551-E0F1-5AFE-FE916D54E9DA}"/>
              </a:ext>
            </a:extLst>
          </p:cNvPr>
          <p:cNvSpPr>
            <a:spLocks noGrp="1"/>
          </p:cNvSpPr>
          <p:nvPr>
            <p:ph type="sldNum" sz="quarter" idx="5"/>
          </p:nvPr>
        </p:nvSpPr>
        <p:spPr/>
        <p:txBody>
          <a:bodyPr/>
          <a:lstStyle/>
          <a:p>
            <a:fld id="{638F5038-8238-4B8E-839A-4BB64D05C841}" type="slidenum">
              <a:rPr lang="en-GB" smtClean="0"/>
              <a:t>3</a:t>
            </a:fld>
            <a:endParaRPr lang="en-GB"/>
          </a:p>
        </p:txBody>
      </p:sp>
    </p:spTree>
    <p:extLst>
      <p:ext uri="{BB962C8B-B14F-4D97-AF65-F5344CB8AC3E}">
        <p14:creationId xmlns:p14="http://schemas.microsoft.com/office/powerpoint/2010/main" val="2474236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AFA0D-B1B2-E2E6-6097-9C5638298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F4B2EC-F517-A853-A03A-9155FE436D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1A0A6E-4FCA-A6DE-B1CC-5C8D0D3A58E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C32C55C-E180-7907-58B2-85FF645B6A01}"/>
              </a:ext>
            </a:extLst>
          </p:cNvPr>
          <p:cNvSpPr>
            <a:spLocks noGrp="1"/>
          </p:cNvSpPr>
          <p:nvPr>
            <p:ph type="sldNum" sz="quarter" idx="5"/>
          </p:nvPr>
        </p:nvSpPr>
        <p:spPr/>
        <p:txBody>
          <a:bodyPr/>
          <a:lstStyle/>
          <a:p>
            <a:fld id="{638F5038-8238-4B8E-839A-4BB64D05C841}" type="slidenum">
              <a:rPr lang="en-GB" smtClean="0"/>
              <a:t>4</a:t>
            </a:fld>
            <a:endParaRPr lang="en-GB"/>
          </a:p>
        </p:txBody>
      </p:sp>
    </p:spTree>
    <p:extLst>
      <p:ext uri="{BB962C8B-B14F-4D97-AF65-F5344CB8AC3E}">
        <p14:creationId xmlns:p14="http://schemas.microsoft.com/office/powerpoint/2010/main" val="4056215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E16B1-7200-8355-FBD6-E31428B5D1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B4BEDB-B090-82AF-27A9-7B47A30A91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B6E811-54AF-6CE1-AC14-F4F3E1242369}"/>
              </a:ext>
            </a:extLst>
          </p:cNvPr>
          <p:cNvSpPr>
            <a:spLocks noGrp="1"/>
          </p:cNvSpPr>
          <p:nvPr>
            <p:ph type="body" idx="1"/>
          </p:nvPr>
        </p:nvSpPr>
        <p:spPr/>
        <p:txBody>
          <a:bodyPr/>
          <a:lstStyle/>
          <a:p>
            <a:r>
              <a:rPr lang="en-GB"/>
              <a:t>8 merged LSOAs – </a:t>
            </a:r>
          </a:p>
          <a:p>
            <a:r>
              <a:rPr lang="en-GB" sz="1200" b="0" i="0" u="none" strike="noStrike" kern="1200">
                <a:solidFill>
                  <a:schemeClr val="tx1"/>
                </a:solidFill>
                <a:effectLst/>
                <a:latin typeface="+mn-lt"/>
                <a:ea typeface="+mn-ea"/>
                <a:cs typeface="+mn-cs"/>
              </a:rPr>
              <a:t>Cambridge 005H (Trinity College to Castle Street) situated in Castle ward.</a:t>
            </a:r>
          </a:p>
          <a:p>
            <a:r>
              <a:rPr lang="en-GB" sz="1200" b="0" i="0" u="none" strike="noStrike" kern="1200">
                <a:solidFill>
                  <a:schemeClr val="tx1"/>
                </a:solidFill>
                <a:effectLst/>
                <a:latin typeface="+mn-lt"/>
                <a:ea typeface="+mn-ea"/>
                <a:cs typeface="+mn-cs"/>
              </a:rPr>
              <a:t>Cambridge 007I (West Cambridge to The Backs)</a:t>
            </a:r>
            <a:r>
              <a:rPr lang="en-GB">
                <a:effectLst/>
              </a:rPr>
              <a:t> situated in Newnham ward.</a:t>
            </a:r>
          </a:p>
          <a:p>
            <a:r>
              <a:rPr lang="en-GB" sz="1200" b="0" i="0" u="none" strike="noStrike" kern="1200">
                <a:solidFill>
                  <a:schemeClr val="tx1"/>
                </a:solidFill>
                <a:effectLst/>
                <a:latin typeface="+mn-lt"/>
                <a:ea typeface="+mn-ea"/>
                <a:cs typeface="+mn-cs"/>
              </a:rPr>
              <a:t>East Cambridgeshire 004H (West</a:t>
            </a:r>
            <a:r>
              <a:rPr lang="en-GB">
                <a:effectLst/>
              </a:rPr>
              <a:t> </a:t>
            </a:r>
            <a:r>
              <a:rPr lang="en-GB" sz="1200" b="0" i="0" u="none" strike="noStrike" kern="1200" err="1">
                <a:solidFill>
                  <a:schemeClr val="tx1"/>
                </a:solidFill>
                <a:effectLst/>
                <a:latin typeface="+mn-lt"/>
                <a:ea typeface="+mn-ea"/>
                <a:cs typeface="+mn-cs"/>
              </a:rPr>
              <a:t>Witchford</a:t>
            </a:r>
            <a:r>
              <a:rPr lang="en-GB" sz="1200" b="0" i="0" u="none" strike="noStrike" kern="1200">
                <a:solidFill>
                  <a:schemeClr val="tx1"/>
                </a:solidFill>
                <a:effectLst/>
                <a:latin typeface="+mn-lt"/>
                <a:ea typeface="+mn-ea"/>
                <a:cs typeface="+mn-cs"/>
              </a:rPr>
              <a:t> Services) situated in Ely West. </a:t>
            </a:r>
            <a:r>
              <a:rPr lang="en-GB">
                <a:effectLst/>
              </a:rPr>
              <a:t> </a:t>
            </a:r>
          </a:p>
          <a:p>
            <a:r>
              <a:rPr lang="en-GB">
                <a:effectLst/>
              </a:rPr>
              <a:t>South Cambridgeshire 022D (</a:t>
            </a:r>
            <a:r>
              <a:rPr lang="en-GB" sz="1200" b="0" i="0" u="none" strike="noStrike" kern="1200">
                <a:solidFill>
                  <a:schemeClr val="tx1"/>
                </a:solidFill>
                <a:effectLst/>
                <a:latin typeface="+mn-lt"/>
                <a:ea typeface="+mn-ea"/>
                <a:cs typeface="+mn-cs"/>
              </a:rPr>
              <a:t>Girton Village) situated in Girton ward.</a:t>
            </a:r>
            <a:endParaRPr lang="en-GB">
              <a:effectLst/>
            </a:endParaRPr>
          </a:p>
          <a:p>
            <a:endParaRPr lang="en-GB">
              <a:effectLst/>
            </a:endParaRPr>
          </a:p>
          <a:p>
            <a:r>
              <a:rPr lang="en-GB">
                <a:effectLst/>
              </a:rPr>
              <a:t>41 split LSOAs – </a:t>
            </a:r>
          </a:p>
          <a:p>
            <a:r>
              <a:rPr lang="en-GB">
                <a:effectLst/>
              </a:rPr>
              <a:t>18 in Cambridge City – 7 in Trumpington ward </a:t>
            </a:r>
          </a:p>
          <a:p>
            <a:r>
              <a:rPr lang="en-GB">
                <a:effectLst/>
              </a:rPr>
              <a:t>4 in East Cambridgeshire </a:t>
            </a:r>
          </a:p>
          <a:p>
            <a:r>
              <a:rPr lang="en-GB">
                <a:effectLst/>
              </a:rPr>
              <a:t>2 in Fenland</a:t>
            </a:r>
          </a:p>
          <a:p>
            <a:r>
              <a:rPr lang="en-GB">
                <a:effectLst/>
              </a:rPr>
              <a:t>11 in Huntingdonshire – 5 in St Neots area</a:t>
            </a:r>
          </a:p>
          <a:p>
            <a:r>
              <a:rPr lang="en-GB">
                <a:effectLst/>
              </a:rPr>
              <a:t>6 in South Cambridgeshire – 4 in </a:t>
            </a:r>
            <a:r>
              <a:rPr lang="en-GB" err="1">
                <a:effectLst/>
              </a:rPr>
              <a:t>Longstanton</a:t>
            </a:r>
            <a:r>
              <a:rPr lang="en-GB">
                <a:effectLst/>
              </a:rPr>
              <a:t>, where 1 LSOA from 2011 was split into 4</a:t>
            </a:r>
          </a:p>
          <a:p>
            <a:endParaRPr lang="en-GB">
              <a:effectLst/>
            </a:endParaRPr>
          </a:p>
        </p:txBody>
      </p:sp>
      <p:sp>
        <p:nvSpPr>
          <p:cNvPr id="4" name="Slide Number Placeholder 3">
            <a:extLst>
              <a:ext uri="{FF2B5EF4-FFF2-40B4-BE49-F238E27FC236}">
                <a16:creationId xmlns:a16="http://schemas.microsoft.com/office/drawing/2014/main" id="{2D709F4A-CD4D-9337-273D-DFA3B097CF6A}"/>
              </a:ext>
            </a:extLst>
          </p:cNvPr>
          <p:cNvSpPr>
            <a:spLocks noGrp="1"/>
          </p:cNvSpPr>
          <p:nvPr>
            <p:ph type="sldNum" sz="quarter" idx="5"/>
          </p:nvPr>
        </p:nvSpPr>
        <p:spPr/>
        <p:txBody>
          <a:bodyPr/>
          <a:lstStyle/>
          <a:p>
            <a:fld id="{638F5038-8238-4B8E-839A-4BB64D05C841}" type="slidenum">
              <a:rPr lang="en-GB" smtClean="0"/>
              <a:t>5</a:t>
            </a:fld>
            <a:endParaRPr lang="en-GB"/>
          </a:p>
        </p:txBody>
      </p:sp>
    </p:spTree>
    <p:extLst>
      <p:ext uri="{BB962C8B-B14F-4D97-AF65-F5344CB8AC3E}">
        <p14:creationId xmlns:p14="http://schemas.microsoft.com/office/powerpoint/2010/main" val="1512201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1CC9B-C498-BD3F-216D-09A1D48E38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69136C-188E-C146-2D74-82C4AABD88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7B6CFA-40D4-38E2-2E7E-C33C05B1241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8B7A06F-35AF-F386-A29A-B2FDBA5D8AF3}"/>
              </a:ext>
            </a:extLst>
          </p:cNvPr>
          <p:cNvSpPr>
            <a:spLocks noGrp="1"/>
          </p:cNvSpPr>
          <p:nvPr>
            <p:ph type="sldNum" sz="quarter" idx="5"/>
          </p:nvPr>
        </p:nvSpPr>
        <p:spPr/>
        <p:txBody>
          <a:bodyPr/>
          <a:lstStyle/>
          <a:p>
            <a:fld id="{638F5038-8238-4B8E-839A-4BB64D05C841}" type="slidenum">
              <a:rPr lang="en-GB" smtClean="0"/>
              <a:t>6</a:t>
            </a:fld>
            <a:endParaRPr lang="en-GB"/>
          </a:p>
        </p:txBody>
      </p:sp>
    </p:spTree>
    <p:extLst>
      <p:ext uri="{BB962C8B-B14F-4D97-AF65-F5344CB8AC3E}">
        <p14:creationId xmlns:p14="http://schemas.microsoft.com/office/powerpoint/2010/main" val="3498174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A760D-A88D-7874-24E1-6DE1EC5BFB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45753F-6BA3-3FC5-4AD8-811433797D5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3317E10-6369-46D8-7A49-C11F9A09FD4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369D9B5-E73A-C12F-DE19-6DF1BC542871}"/>
              </a:ext>
            </a:extLst>
          </p:cNvPr>
          <p:cNvSpPr>
            <a:spLocks noGrp="1"/>
          </p:cNvSpPr>
          <p:nvPr>
            <p:ph type="sldNum" sz="quarter" idx="5"/>
          </p:nvPr>
        </p:nvSpPr>
        <p:spPr/>
        <p:txBody>
          <a:bodyPr/>
          <a:lstStyle/>
          <a:p>
            <a:fld id="{638F5038-8238-4B8E-839A-4BB64D05C841}" type="slidenum">
              <a:rPr lang="en-GB" smtClean="0"/>
              <a:t>7</a:t>
            </a:fld>
            <a:endParaRPr lang="en-GB"/>
          </a:p>
        </p:txBody>
      </p:sp>
    </p:spTree>
    <p:extLst>
      <p:ext uri="{BB962C8B-B14F-4D97-AF65-F5344CB8AC3E}">
        <p14:creationId xmlns:p14="http://schemas.microsoft.com/office/powerpoint/2010/main" val="2146292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82269-C713-2F32-C57B-2CE849464F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307DC-5075-9765-0197-7E2422AAE6A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29113CD-5112-92EE-8C33-9A355911471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3907C0B-9260-C2F6-9F19-BF263D4F2061}"/>
              </a:ext>
            </a:extLst>
          </p:cNvPr>
          <p:cNvSpPr>
            <a:spLocks noGrp="1"/>
          </p:cNvSpPr>
          <p:nvPr>
            <p:ph type="sldNum" sz="quarter" idx="5"/>
          </p:nvPr>
        </p:nvSpPr>
        <p:spPr/>
        <p:txBody>
          <a:bodyPr/>
          <a:lstStyle/>
          <a:p>
            <a:fld id="{638F5038-8238-4B8E-839A-4BB64D05C841}" type="slidenum">
              <a:rPr lang="en-GB" smtClean="0"/>
              <a:t>8</a:t>
            </a:fld>
            <a:endParaRPr lang="en-GB"/>
          </a:p>
        </p:txBody>
      </p:sp>
    </p:spTree>
    <p:extLst>
      <p:ext uri="{BB962C8B-B14F-4D97-AF65-F5344CB8AC3E}">
        <p14:creationId xmlns:p14="http://schemas.microsoft.com/office/powerpoint/2010/main" val="2098498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447CE-DC27-8DFE-C342-D9C5E55F79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2A0581-D26E-0E28-B4A1-C61A8E7E456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3A425DA-4C5E-E6AF-4710-0B93760633D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EF7C425-72B1-06B4-625B-289CE72C2A33}"/>
              </a:ext>
            </a:extLst>
          </p:cNvPr>
          <p:cNvSpPr>
            <a:spLocks noGrp="1"/>
          </p:cNvSpPr>
          <p:nvPr>
            <p:ph type="sldNum" sz="quarter" idx="5"/>
          </p:nvPr>
        </p:nvSpPr>
        <p:spPr/>
        <p:txBody>
          <a:bodyPr/>
          <a:lstStyle/>
          <a:p>
            <a:fld id="{638F5038-8238-4B8E-839A-4BB64D05C841}" type="slidenum">
              <a:rPr lang="en-GB" smtClean="0"/>
              <a:t>9</a:t>
            </a:fld>
            <a:endParaRPr lang="en-GB"/>
          </a:p>
        </p:txBody>
      </p:sp>
    </p:spTree>
    <p:extLst>
      <p:ext uri="{BB962C8B-B14F-4D97-AF65-F5344CB8AC3E}">
        <p14:creationId xmlns:p14="http://schemas.microsoft.com/office/powerpoint/2010/main" val="2346220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847754B-379A-468E-882B-4F41674E57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 r="63377"/>
          <a:stretch/>
        </p:blipFill>
        <p:spPr bwMode="auto">
          <a:xfrm>
            <a:off x="8625457" y="6393219"/>
            <a:ext cx="3566543" cy="47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023FCEB-B5B3-99C9-AC74-96A76ABC75A0}"/>
              </a:ext>
            </a:extLst>
          </p:cNvPr>
          <p:cNvSpPr txBox="1">
            <a:spLocks noChangeArrowheads="1"/>
          </p:cNvSpPr>
          <p:nvPr/>
        </p:nvSpPr>
        <p:spPr bwMode="auto">
          <a:xfrm>
            <a:off x="9403530" y="6437013"/>
            <a:ext cx="2713038" cy="36988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b="1" err="1">
                <a:solidFill>
                  <a:schemeClr val="bg1"/>
                </a:solidFill>
              </a:rPr>
              <a:t>cambridgeshire.gov.uk</a:t>
            </a:r>
            <a:endParaRPr lang="en-US" altLang="en-US" b="1">
              <a:solidFill>
                <a:schemeClr val="bg1"/>
              </a:solidFill>
            </a:endParaRPr>
          </a:p>
        </p:txBody>
      </p:sp>
      <p:sp>
        <p:nvSpPr>
          <p:cNvPr id="2" name="Title 1"/>
          <p:cNvSpPr>
            <a:spLocks noGrp="1"/>
          </p:cNvSpPr>
          <p:nvPr>
            <p:ph type="ctrTitle"/>
          </p:nvPr>
        </p:nvSpPr>
        <p:spPr>
          <a:xfrm>
            <a:off x="623888" y="1122363"/>
            <a:ext cx="9144000" cy="2387600"/>
          </a:xfrm>
        </p:spPr>
        <p:txBody>
          <a:bodyPr anchor="b">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623888" y="3705726"/>
            <a:ext cx="9144000" cy="155207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ext Placeholder 16"/>
          <p:cNvSpPr>
            <a:spLocks noGrp="1"/>
          </p:cNvSpPr>
          <p:nvPr>
            <p:ph type="body" sz="quarter" idx="10"/>
          </p:nvPr>
        </p:nvSpPr>
        <p:spPr>
          <a:xfrm>
            <a:off x="623888" y="6326862"/>
            <a:ext cx="2632659" cy="276726"/>
          </a:xfrm>
        </p:spPr>
        <p:txBody>
          <a:bodyPr/>
          <a:lstStyle>
            <a:lvl1pPr marL="0" indent="0">
              <a:buNone/>
              <a:defRPr sz="1300" b="1">
                <a:solidFill>
                  <a:srgbClr val="002060"/>
                </a:solidFill>
              </a:defRPr>
            </a:lvl1pPr>
          </a:lstStyle>
          <a:p>
            <a:pPr lvl="0"/>
            <a:r>
              <a:rPr lang="en-US"/>
              <a:t>Click to edit Master text styles</a:t>
            </a:r>
          </a:p>
        </p:txBody>
      </p:sp>
      <p:grpSp>
        <p:nvGrpSpPr>
          <p:cNvPr id="13" name="Group 12">
            <a:extLst>
              <a:ext uri="{FF2B5EF4-FFF2-40B4-BE49-F238E27FC236}">
                <a16:creationId xmlns:a16="http://schemas.microsoft.com/office/drawing/2014/main" id="{72FF672F-6F2A-FB3F-3D46-D5AF8757DE20}"/>
              </a:ext>
            </a:extLst>
          </p:cNvPr>
          <p:cNvGrpSpPr/>
          <p:nvPr/>
        </p:nvGrpSpPr>
        <p:grpSpPr>
          <a:xfrm>
            <a:off x="10005207" y="518989"/>
            <a:ext cx="1811141" cy="551109"/>
            <a:chOff x="9987954" y="407566"/>
            <a:chExt cx="1811141" cy="551109"/>
          </a:xfrm>
        </p:grpSpPr>
        <p:pic>
          <p:nvPicPr>
            <p:cNvPr id="8" name="Picture 7" descr="A heart and arrows in a circle&#10;&#10;Description automatically generated">
              <a:extLst>
                <a:ext uri="{FF2B5EF4-FFF2-40B4-BE49-F238E27FC236}">
                  <a16:creationId xmlns:a16="http://schemas.microsoft.com/office/drawing/2014/main" id="{D345F36D-C037-7AA2-264E-C0B2B6FED359}"/>
                </a:ext>
              </a:extLst>
            </p:cNvPr>
            <p:cNvPicPr>
              <a:picLocks noChangeAspect="1"/>
            </p:cNvPicPr>
            <p:nvPr/>
          </p:nvPicPr>
          <p:blipFill>
            <a:blip r:embed="rId3"/>
            <a:stretch>
              <a:fillRect/>
            </a:stretch>
          </p:blipFill>
          <p:spPr>
            <a:xfrm>
              <a:off x="11249873" y="409453"/>
              <a:ext cx="549222" cy="549222"/>
            </a:xfrm>
            <a:prstGeom prst="rect">
              <a:avLst/>
            </a:prstGeom>
          </p:spPr>
        </p:pic>
        <p:pic>
          <p:nvPicPr>
            <p:cNvPr id="10" name="Picture 9" descr="A white person holding a weight scale&#10;&#10;Description automatically generated">
              <a:extLst>
                <a:ext uri="{FF2B5EF4-FFF2-40B4-BE49-F238E27FC236}">
                  <a16:creationId xmlns:a16="http://schemas.microsoft.com/office/drawing/2014/main" id="{A545C1CD-385A-1742-F52C-4A7515E8FA5B}"/>
                </a:ext>
              </a:extLst>
            </p:cNvPr>
            <p:cNvPicPr>
              <a:picLocks noChangeAspect="1"/>
            </p:cNvPicPr>
            <p:nvPr/>
          </p:nvPicPr>
          <p:blipFill>
            <a:blip r:embed="rId4"/>
            <a:stretch>
              <a:fillRect/>
            </a:stretch>
          </p:blipFill>
          <p:spPr>
            <a:xfrm>
              <a:off x="10618913" y="407566"/>
              <a:ext cx="549222" cy="551109"/>
            </a:xfrm>
            <a:prstGeom prst="rect">
              <a:avLst/>
            </a:prstGeom>
          </p:spPr>
        </p:pic>
        <p:pic>
          <p:nvPicPr>
            <p:cNvPr id="12" name="Picture 11" descr="A green circle with a white leaf and a cross&#10;&#10;Description automatically generated">
              <a:extLst>
                <a:ext uri="{FF2B5EF4-FFF2-40B4-BE49-F238E27FC236}">
                  <a16:creationId xmlns:a16="http://schemas.microsoft.com/office/drawing/2014/main" id="{0962598F-6667-0654-C0CB-58D0C7439C88}"/>
                </a:ext>
              </a:extLst>
            </p:cNvPr>
            <p:cNvPicPr>
              <a:picLocks noChangeAspect="1"/>
            </p:cNvPicPr>
            <p:nvPr/>
          </p:nvPicPr>
          <p:blipFill>
            <a:blip r:embed="rId5"/>
            <a:stretch>
              <a:fillRect/>
            </a:stretch>
          </p:blipFill>
          <p:spPr>
            <a:xfrm>
              <a:off x="9987954" y="409453"/>
              <a:ext cx="549222" cy="549222"/>
            </a:xfrm>
            <a:prstGeom prst="rect">
              <a:avLst/>
            </a:prstGeom>
          </p:spPr>
        </p:pic>
      </p:grpSp>
      <p:pic>
        <p:nvPicPr>
          <p:cNvPr id="9" name="Picture 8" descr="A logo on a black background&#10;&#10;Description automatically generated">
            <a:extLst>
              <a:ext uri="{FF2B5EF4-FFF2-40B4-BE49-F238E27FC236}">
                <a16:creationId xmlns:a16="http://schemas.microsoft.com/office/drawing/2014/main" id="{5A979563-65D3-1BF0-A7B7-AFC65907D063}"/>
              </a:ext>
            </a:extLst>
          </p:cNvPr>
          <p:cNvPicPr>
            <a:picLocks noChangeAspect="1"/>
          </p:cNvPicPr>
          <p:nvPr/>
        </p:nvPicPr>
        <p:blipFill>
          <a:blip r:embed="rId6"/>
          <a:stretch>
            <a:fillRect/>
          </a:stretch>
        </p:blipFill>
        <p:spPr>
          <a:xfrm>
            <a:off x="575013" y="-198839"/>
            <a:ext cx="3393746" cy="1908982"/>
          </a:xfrm>
          <a:prstGeom prst="rect">
            <a:avLst/>
          </a:prstGeom>
        </p:spPr>
      </p:pic>
    </p:spTree>
    <p:extLst>
      <p:ext uri="{BB962C8B-B14F-4D97-AF65-F5344CB8AC3E}">
        <p14:creationId xmlns:p14="http://schemas.microsoft.com/office/powerpoint/2010/main" val="25365583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3848B-B6FC-1A31-2AE4-96D1AD7F61C7}"/>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5" name="Footer Placeholder 4">
            <a:extLst>
              <a:ext uri="{FF2B5EF4-FFF2-40B4-BE49-F238E27FC236}">
                <a16:creationId xmlns:a16="http://schemas.microsoft.com/office/drawing/2014/main" id="{9C79D01D-74C0-C102-2A26-9EC994FD2355}"/>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C6098B0B-77D4-F4A1-7D16-FADE0E478FEC}"/>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30193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0DAA6-11F3-7B60-193C-7B1C9C780CB4}"/>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5" name="Footer Placeholder 4">
            <a:extLst>
              <a:ext uri="{FF2B5EF4-FFF2-40B4-BE49-F238E27FC236}">
                <a16:creationId xmlns:a16="http://schemas.microsoft.com/office/drawing/2014/main" id="{C3DFACB9-991B-300F-8B41-E5DB9B3E40B5}"/>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25060CB2-C95E-3D7E-8B4A-FF785D205AF2}"/>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2893172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7179B-D2B2-0ED3-63A1-A7BB45E826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4A2F15E-07D5-A768-2C2A-AB71F8E8A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CCD548F-3470-1B9A-FFCB-5D7999C45818}"/>
              </a:ext>
            </a:extLst>
          </p:cNvPr>
          <p:cNvSpPr>
            <a:spLocks noGrp="1"/>
          </p:cNvSpPr>
          <p:nvPr>
            <p:ph type="dt" sz="half" idx="10"/>
          </p:nvPr>
        </p:nvSpPr>
        <p:spPr/>
        <p:txBody>
          <a:bodyPr/>
          <a:lstStyle/>
          <a:p>
            <a:fld id="{9585549B-2863-405F-A6B4-B9886387630F}" type="datetimeFigureOut">
              <a:rPr lang="en-GB" smtClean="0"/>
              <a:t>18/03/2026</a:t>
            </a:fld>
            <a:endParaRPr lang="en-GB"/>
          </a:p>
        </p:txBody>
      </p:sp>
      <p:sp>
        <p:nvSpPr>
          <p:cNvPr id="5" name="Footer Placeholder 4">
            <a:extLst>
              <a:ext uri="{FF2B5EF4-FFF2-40B4-BE49-F238E27FC236}">
                <a16:creationId xmlns:a16="http://schemas.microsoft.com/office/drawing/2014/main" id="{CAFCF6BD-D816-D691-35E7-9376188540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87E0E8-FE24-071D-9A63-EAFF6AC8DC1F}"/>
              </a:ext>
            </a:extLst>
          </p:cNvPr>
          <p:cNvSpPr>
            <a:spLocks noGrp="1"/>
          </p:cNvSpPr>
          <p:nvPr>
            <p:ph type="sldNum" sz="quarter" idx="12"/>
          </p:nvPr>
        </p:nvSpPr>
        <p:spPr/>
        <p:txBody>
          <a:bodyPr/>
          <a:lstStyle/>
          <a:p>
            <a:fld id="{485E3034-D0F3-4A84-8EE2-EBEFAB4BB2AC}" type="slidenum">
              <a:rPr lang="en-GB" smtClean="0"/>
              <a:t>‹#›</a:t>
            </a:fld>
            <a:endParaRPr lang="en-GB"/>
          </a:p>
        </p:txBody>
      </p:sp>
    </p:spTree>
    <p:extLst>
      <p:ext uri="{BB962C8B-B14F-4D97-AF65-F5344CB8AC3E}">
        <p14:creationId xmlns:p14="http://schemas.microsoft.com/office/powerpoint/2010/main" val="374522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AECDD-00C9-4775-7561-0D05E1369F07}"/>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5" name="Footer Placeholder 4">
            <a:extLst>
              <a:ext uri="{FF2B5EF4-FFF2-40B4-BE49-F238E27FC236}">
                <a16:creationId xmlns:a16="http://schemas.microsoft.com/office/drawing/2014/main" id="{EF8C7857-67BB-5433-85F5-22ECF260DE6E}"/>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0CE25813-8D4D-5BBB-4923-2C02AC3FCC6D}"/>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4279149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89C1AD42-192B-113B-2122-8FC1B8E4EB69}"/>
              </a:ext>
            </a:extLst>
          </p:cNvPr>
          <p:cNvSpPr txBox="1">
            <a:spLocks noChangeArrowheads="1"/>
          </p:cNvSpPr>
          <p:nvPr/>
        </p:nvSpPr>
        <p:spPr bwMode="auto">
          <a:xfrm>
            <a:off x="0" y="0"/>
            <a:ext cx="12192000" cy="4411663"/>
          </a:xfrm>
          <a:prstGeom prst="rect">
            <a:avLst/>
          </a:prstGeom>
          <a:solidFill>
            <a:schemeClr val="accent2"/>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 name="Title 1"/>
          <p:cNvSpPr>
            <a:spLocks noGrp="1"/>
          </p:cNvSpPr>
          <p:nvPr>
            <p:ph type="title"/>
          </p:nvPr>
        </p:nvSpPr>
        <p:spPr>
          <a:xfrm>
            <a:off x="633101" y="1560471"/>
            <a:ext cx="10515600" cy="2701841"/>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33101"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EA488E67-91F2-C060-2DE6-89A21023C526}"/>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6" name="Footer Placeholder 4">
            <a:extLst>
              <a:ext uri="{FF2B5EF4-FFF2-40B4-BE49-F238E27FC236}">
                <a16:creationId xmlns:a16="http://schemas.microsoft.com/office/drawing/2014/main" id="{2ECBFDC6-BF6F-5FCB-929F-D2B9B045FD4D}"/>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D2322199-1DD4-40C8-47BD-7B208726B21A}"/>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grpSp>
        <p:nvGrpSpPr>
          <p:cNvPr id="8" name="Group 7">
            <a:extLst>
              <a:ext uri="{FF2B5EF4-FFF2-40B4-BE49-F238E27FC236}">
                <a16:creationId xmlns:a16="http://schemas.microsoft.com/office/drawing/2014/main" id="{0D164573-CA05-02BF-6824-A3F6DA0A0E4E}"/>
              </a:ext>
            </a:extLst>
          </p:cNvPr>
          <p:cNvGrpSpPr/>
          <p:nvPr/>
        </p:nvGrpSpPr>
        <p:grpSpPr>
          <a:xfrm>
            <a:off x="10005207" y="518989"/>
            <a:ext cx="1811141" cy="551109"/>
            <a:chOff x="9987954" y="407566"/>
            <a:chExt cx="1811141" cy="551109"/>
          </a:xfrm>
        </p:grpSpPr>
        <p:pic>
          <p:nvPicPr>
            <p:cNvPr id="9" name="Picture 8" descr="A heart and arrows in a circle&#10;&#10;Description automatically generated">
              <a:extLst>
                <a:ext uri="{FF2B5EF4-FFF2-40B4-BE49-F238E27FC236}">
                  <a16:creationId xmlns:a16="http://schemas.microsoft.com/office/drawing/2014/main" id="{44031280-BDB2-344A-2C50-D5B013DC11D6}"/>
                </a:ext>
              </a:extLst>
            </p:cNvPr>
            <p:cNvPicPr>
              <a:picLocks noChangeAspect="1"/>
            </p:cNvPicPr>
            <p:nvPr/>
          </p:nvPicPr>
          <p:blipFill>
            <a:blip r:embed="rId2"/>
            <a:stretch>
              <a:fillRect/>
            </a:stretch>
          </p:blipFill>
          <p:spPr>
            <a:xfrm>
              <a:off x="11249873" y="409453"/>
              <a:ext cx="549222" cy="549222"/>
            </a:xfrm>
            <a:prstGeom prst="rect">
              <a:avLst/>
            </a:prstGeom>
          </p:spPr>
        </p:pic>
        <p:pic>
          <p:nvPicPr>
            <p:cNvPr id="10" name="Picture 9" descr="A white person holding a weight scale&#10;&#10;Description automatically generated">
              <a:extLst>
                <a:ext uri="{FF2B5EF4-FFF2-40B4-BE49-F238E27FC236}">
                  <a16:creationId xmlns:a16="http://schemas.microsoft.com/office/drawing/2014/main" id="{B28D11F3-E16B-B910-B3E6-41A2ED5D6A85}"/>
                </a:ext>
              </a:extLst>
            </p:cNvPr>
            <p:cNvPicPr>
              <a:picLocks noChangeAspect="1"/>
            </p:cNvPicPr>
            <p:nvPr/>
          </p:nvPicPr>
          <p:blipFill>
            <a:blip r:embed="rId3"/>
            <a:stretch>
              <a:fillRect/>
            </a:stretch>
          </p:blipFill>
          <p:spPr>
            <a:xfrm>
              <a:off x="10618913" y="407566"/>
              <a:ext cx="549222" cy="551109"/>
            </a:xfrm>
            <a:prstGeom prst="rect">
              <a:avLst/>
            </a:prstGeom>
          </p:spPr>
        </p:pic>
        <p:pic>
          <p:nvPicPr>
            <p:cNvPr id="11" name="Picture 10" descr="A green circle with a white leaf and a cross&#10;&#10;Description automatically generated">
              <a:extLst>
                <a:ext uri="{FF2B5EF4-FFF2-40B4-BE49-F238E27FC236}">
                  <a16:creationId xmlns:a16="http://schemas.microsoft.com/office/drawing/2014/main" id="{FB7124E2-D1A3-98EE-BBE2-4D01B0710D0C}"/>
                </a:ext>
              </a:extLst>
            </p:cNvPr>
            <p:cNvPicPr>
              <a:picLocks noChangeAspect="1"/>
            </p:cNvPicPr>
            <p:nvPr/>
          </p:nvPicPr>
          <p:blipFill>
            <a:blip r:embed="rId4"/>
            <a:stretch>
              <a:fillRect/>
            </a:stretch>
          </p:blipFill>
          <p:spPr>
            <a:xfrm>
              <a:off x="9987954" y="409453"/>
              <a:ext cx="549222" cy="549222"/>
            </a:xfrm>
            <a:prstGeom prst="rect">
              <a:avLst/>
            </a:prstGeom>
          </p:spPr>
        </p:pic>
      </p:grpSp>
    </p:spTree>
    <p:extLst>
      <p:ext uri="{BB962C8B-B14F-4D97-AF65-F5344CB8AC3E}">
        <p14:creationId xmlns:p14="http://schemas.microsoft.com/office/powerpoint/2010/main" val="245893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A0143A0-3D75-6833-1E16-AEA74C76F625}"/>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6" name="Footer Placeholder 4">
            <a:extLst>
              <a:ext uri="{FF2B5EF4-FFF2-40B4-BE49-F238E27FC236}">
                <a16:creationId xmlns:a16="http://schemas.microsoft.com/office/drawing/2014/main" id="{E01AB4F1-A075-2B59-9599-824E1BE64A81}"/>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CA44A972-8B7A-4E8D-87CA-62EB5E60C843}"/>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3347005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068B47A-C2FC-45A5-EFAC-5E4C35580520}"/>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8" name="Footer Placeholder 4">
            <a:extLst>
              <a:ext uri="{FF2B5EF4-FFF2-40B4-BE49-F238E27FC236}">
                <a16:creationId xmlns:a16="http://schemas.microsoft.com/office/drawing/2014/main" id="{39509F71-24AA-E6EB-7571-5959AB1E4F73}"/>
              </a:ext>
            </a:extLst>
          </p:cNvPr>
          <p:cNvSpPr>
            <a:spLocks noGrp="1"/>
          </p:cNvSpPr>
          <p:nvPr>
            <p:ph type="ftr" sz="quarter" idx="11"/>
          </p:nvPr>
        </p:nvSpPr>
        <p:spPr/>
        <p:txBody>
          <a:bodyPr/>
          <a:lstStyle>
            <a:lvl1pPr>
              <a:defRPr/>
            </a:lvl1pPr>
          </a:lstStyle>
          <a:p>
            <a:endParaRPr lang="en-GB"/>
          </a:p>
        </p:txBody>
      </p:sp>
      <p:sp>
        <p:nvSpPr>
          <p:cNvPr id="9" name="Slide Number Placeholder 5">
            <a:extLst>
              <a:ext uri="{FF2B5EF4-FFF2-40B4-BE49-F238E27FC236}">
                <a16:creationId xmlns:a16="http://schemas.microsoft.com/office/drawing/2014/main" id="{CCC434C9-A4D1-6511-8F98-B712C5D56A08}"/>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2407666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8E45FF7-A589-E22C-B123-525CAB27DD2A}"/>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4" name="Footer Placeholder 4">
            <a:extLst>
              <a:ext uri="{FF2B5EF4-FFF2-40B4-BE49-F238E27FC236}">
                <a16:creationId xmlns:a16="http://schemas.microsoft.com/office/drawing/2014/main" id="{7874B44B-EF77-9510-2983-EDA9041C26F8}"/>
              </a:ext>
            </a:extLst>
          </p:cNvPr>
          <p:cNvSpPr>
            <a:spLocks noGrp="1"/>
          </p:cNvSpPr>
          <p:nvPr>
            <p:ph type="ftr" sz="quarter" idx="11"/>
          </p:nvPr>
        </p:nvSpPr>
        <p:spPr/>
        <p:txBody>
          <a:bodyPr/>
          <a:lstStyle>
            <a:lvl1pPr>
              <a:defRPr/>
            </a:lvl1pPr>
          </a:lstStyle>
          <a:p>
            <a:endParaRPr lang="en-GB"/>
          </a:p>
        </p:txBody>
      </p:sp>
      <p:sp>
        <p:nvSpPr>
          <p:cNvPr id="5" name="Slide Number Placeholder 5">
            <a:extLst>
              <a:ext uri="{FF2B5EF4-FFF2-40B4-BE49-F238E27FC236}">
                <a16:creationId xmlns:a16="http://schemas.microsoft.com/office/drawing/2014/main" id="{541C4901-707B-3D62-8878-438CDEFD77C3}"/>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3250881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B8B7A6B-7088-4D9D-D604-812063B9DBF6}"/>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3" name="Footer Placeholder 4">
            <a:extLst>
              <a:ext uri="{FF2B5EF4-FFF2-40B4-BE49-F238E27FC236}">
                <a16:creationId xmlns:a16="http://schemas.microsoft.com/office/drawing/2014/main" id="{FA1776D4-5F96-459F-BD59-11F9F5DBF25A}"/>
              </a:ext>
            </a:extLst>
          </p:cNvPr>
          <p:cNvSpPr>
            <a:spLocks noGrp="1"/>
          </p:cNvSpPr>
          <p:nvPr>
            <p:ph type="ftr" sz="quarter" idx="11"/>
          </p:nvPr>
        </p:nvSpPr>
        <p:spPr/>
        <p:txBody>
          <a:bodyPr/>
          <a:lstStyle>
            <a:lvl1pPr>
              <a:defRPr/>
            </a:lvl1pPr>
          </a:lstStyle>
          <a:p>
            <a:endParaRPr lang="en-GB"/>
          </a:p>
        </p:txBody>
      </p:sp>
      <p:sp>
        <p:nvSpPr>
          <p:cNvPr id="4" name="Slide Number Placeholder 5">
            <a:extLst>
              <a:ext uri="{FF2B5EF4-FFF2-40B4-BE49-F238E27FC236}">
                <a16:creationId xmlns:a16="http://schemas.microsoft.com/office/drawing/2014/main" id="{2CF6B32C-9472-2994-81BE-1150373C7687}"/>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271436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0B21A49-4092-F2DD-66B4-A08CE10E1488}"/>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6" name="Footer Placeholder 4">
            <a:extLst>
              <a:ext uri="{FF2B5EF4-FFF2-40B4-BE49-F238E27FC236}">
                <a16:creationId xmlns:a16="http://schemas.microsoft.com/office/drawing/2014/main" id="{F452939C-20BE-EBC9-BAD7-8D72FE8A2728}"/>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C9142A9A-2BA6-C263-0F84-A1C16E9FAFF8}"/>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155956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8BC2FF5-C930-8B6A-C6D5-40712F8F37B9}"/>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6" name="Footer Placeholder 4">
            <a:extLst>
              <a:ext uri="{FF2B5EF4-FFF2-40B4-BE49-F238E27FC236}">
                <a16:creationId xmlns:a16="http://schemas.microsoft.com/office/drawing/2014/main" id="{9135E582-6219-3FE1-EF59-8112F08FE382}"/>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3B01E52F-9D32-51C1-AA22-F6FF4214BCD2}"/>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27674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F6FF"/>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FBD4C22-16F1-1AD4-7C4D-D742668FFEB8}"/>
              </a:ext>
            </a:extLst>
          </p:cNvPr>
          <p:cNvSpPr>
            <a:spLocks noGrp="1" noChangeArrowheads="1"/>
          </p:cNvSpPr>
          <p:nvPr>
            <p:ph type="title"/>
          </p:nvPr>
        </p:nvSpPr>
        <p:spPr bwMode="auto">
          <a:xfrm>
            <a:off x="633413" y="476250"/>
            <a:ext cx="105156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47F0431-0798-88B4-7BDA-00AD5C6F58A8}"/>
              </a:ext>
            </a:extLst>
          </p:cNvPr>
          <p:cNvSpPr>
            <a:spLocks noGrp="1" noChangeArrowheads="1"/>
          </p:cNvSpPr>
          <p:nvPr>
            <p:ph type="body" idx="1"/>
          </p:nvPr>
        </p:nvSpPr>
        <p:spPr bwMode="auto">
          <a:xfrm>
            <a:off x="633413"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57DA964-A139-3FBA-892B-A15B57FCD164}"/>
              </a:ext>
            </a:extLst>
          </p:cNvPr>
          <p:cNvSpPr>
            <a:spLocks noGrp="1"/>
          </p:cNvSpPr>
          <p:nvPr>
            <p:ph type="dt" sz="half" idx="2"/>
          </p:nvPr>
        </p:nvSpPr>
        <p:spPr>
          <a:xfrm>
            <a:off x="6783388" y="6356350"/>
            <a:ext cx="1376362" cy="365125"/>
          </a:xfrm>
          <a:prstGeom prst="rect">
            <a:avLst/>
          </a:prstGeom>
        </p:spPr>
        <p:txBody>
          <a:bodyPr vert="horz" lIns="0" tIns="46800" rIns="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9585549B-2863-405F-A6B4-B9886387630F}" type="datetimeFigureOut">
              <a:rPr lang="en-GB" smtClean="0"/>
              <a:t>18/03/2026</a:t>
            </a:fld>
            <a:endParaRPr lang="en-GB"/>
          </a:p>
        </p:txBody>
      </p:sp>
      <p:sp>
        <p:nvSpPr>
          <p:cNvPr id="5" name="Footer Placeholder 4">
            <a:extLst>
              <a:ext uri="{FF2B5EF4-FFF2-40B4-BE49-F238E27FC236}">
                <a16:creationId xmlns:a16="http://schemas.microsoft.com/office/drawing/2014/main" id="{61866409-2B2A-21F1-0176-61413B751ADE}"/>
              </a:ext>
            </a:extLst>
          </p:cNvPr>
          <p:cNvSpPr>
            <a:spLocks noGrp="1"/>
          </p:cNvSpPr>
          <p:nvPr>
            <p:ph type="ftr" sz="quarter" idx="3"/>
          </p:nvPr>
        </p:nvSpPr>
        <p:spPr>
          <a:xfrm>
            <a:off x="1476375" y="6356350"/>
            <a:ext cx="5222875" cy="365125"/>
          </a:xfrm>
          <a:prstGeom prst="rect">
            <a:avLst/>
          </a:prstGeom>
        </p:spPr>
        <p:txBody>
          <a:bodyPr vert="horz" lIns="0" tIns="45720" rIns="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endParaRPr lang="en-GB"/>
          </a:p>
        </p:txBody>
      </p:sp>
      <p:sp>
        <p:nvSpPr>
          <p:cNvPr id="6" name="Slide Number Placeholder 5">
            <a:extLst>
              <a:ext uri="{FF2B5EF4-FFF2-40B4-BE49-F238E27FC236}">
                <a16:creationId xmlns:a16="http://schemas.microsoft.com/office/drawing/2014/main" id="{95A40F4B-48E3-ECE5-C2DB-B59321279B0E}"/>
              </a:ext>
            </a:extLst>
          </p:cNvPr>
          <p:cNvSpPr>
            <a:spLocks noGrp="1"/>
          </p:cNvSpPr>
          <p:nvPr>
            <p:ph type="sldNum" sz="quarter" idx="4"/>
          </p:nvPr>
        </p:nvSpPr>
        <p:spPr>
          <a:xfrm>
            <a:off x="633413" y="6356350"/>
            <a:ext cx="638175" cy="365125"/>
          </a:xfrm>
          <a:prstGeom prst="rect">
            <a:avLst/>
          </a:prstGeom>
        </p:spPr>
        <p:txBody>
          <a:bodyPr vert="horz" lIns="0" tIns="45720" rIns="0" bIns="45720" rtlCol="0" anchor="ctr"/>
          <a:lstStyle>
            <a:lvl1pPr algn="l" eaLnBrk="1" fontAlgn="auto" hangingPunct="1">
              <a:spcBef>
                <a:spcPts val="0"/>
              </a:spcBef>
              <a:spcAft>
                <a:spcPts val="0"/>
              </a:spcAft>
              <a:defRPr sz="1200" b="1">
                <a:solidFill>
                  <a:schemeClr val="tx2"/>
                </a:solidFill>
                <a:latin typeface="+mn-lt"/>
              </a:defRPr>
            </a:lvl1pPr>
          </a:lstStyle>
          <a:p>
            <a:fld id="{485E3034-D0F3-4A84-8EE2-EBEFAB4BB2AC}" type="slidenum">
              <a:rPr lang="en-GB" smtClean="0"/>
              <a:t>‹#›</a:t>
            </a:fld>
            <a:endParaRPr lang="en-GB"/>
          </a:p>
        </p:txBody>
      </p:sp>
      <p:pic>
        <p:nvPicPr>
          <p:cNvPr id="1031" name="Picture 7">
            <a:extLst>
              <a:ext uri="{FF2B5EF4-FFF2-40B4-BE49-F238E27FC236}">
                <a16:creationId xmlns:a16="http://schemas.microsoft.com/office/drawing/2014/main" id="{4B0A5A6B-0A1F-5DE9-C6FD-710FE1C4A7B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71000" y="6426200"/>
            <a:ext cx="2921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F7A93FE8-6245-5C9B-6325-697E07C08AAB}"/>
              </a:ext>
            </a:extLst>
          </p:cNvPr>
          <p:cNvGrpSpPr/>
          <p:nvPr/>
        </p:nvGrpSpPr>
        <p:grpSpPr>
          <a:xfrm>
            <a:off x="10005207" y="518989"/>
            <a:ext cx="1811141" cy="551109"/>
            <a:chOff x="9987954" y="407566"/>
            <a:chExt cx="1811141" cy="551109"/>
          </a:xfrm>
        </p:grpSpPr>
        <p:pic>
          <p:nvPicPr>
            <p:cNvPr id="3" name="Picture 2" descr="A heart and arrows in a circle&#10;&#10;Description automatically generated">
              <a:extLst>
                <a:ext uri="{FF2B5EF4-FFF2-40B4-BE49-F238E27FC236}">
                  <a16:creationId xmlns:a16="http://schemas.microsoft.com/office/drawing/2014/main" id="{0F7C5312-AB14-607B-3E36-465293C3DF66}"/>
                </a:ext>
              </a:extLst>
            </p:cNvPr>
            <p:cNvPicPr>
              <a:picLocks noChangeAspect="1"/>
            </p:cNvPicPr>
            <p:nvPr/>
          </p:nvPicPr>
          <p:blipFill>
            <a:blip r:embed="rId15"/>
            <a:stretch>
              <a:fillRect/>
            </a:stretch>
          </p:blipFill>
          <p:spPr>
            <a:xfrm>
              <a:off x="11249873" y="409453"/>
              <a:ext cx="549222" cy="549222"/>
            </a:xfrm>
            <a:prstGeom prst="rect">
              <a:avLst/>
            </a:prstGeom>
          </p:spPr>
        </p:pic>
        <p:pic>
          <p:nvPicPr>
            <p:cNvPr id="7" name="Picture 6" descr="A white person holding a weight scale&#10;&#10;Description automatically generated">
              <a:extLst>
                <a:ext uri="{FF2B5EF4-FFF2-40B4-BE49-F238E27FC236}">
                  <a16:creationId xmlns:a16="http://schemas.microsoft.com/office/drawing/2014/main" id="{00F1D35E-F26E-A07A-7942-214E36160113}"/>
                </a:ext>
              </a:extLst>
            </p:cNvPr>
            <p:cNvPicPr>
              <a:picLocks noChangeAspect="1"/>
            </p:cNvPicPr>
            <p:nvPr/>
          </p:nvPicPr>
          <p:blipFill>
            <a:blip r:embed="rId16"/>
            <a:stretch>
              <a:fillRect/>
            </a:stretch>
          </p:blipFill>
          <p:spPr>
            <a:xfrm>
              <a:off x="10618913" y="407566"/>
              <a:ext cx="549222" cy="551109"/>
            </a:xfrm>
            <a:prstGeom prst="rect">
              <a:avLst/>
            </a:prstGeom>
          </p:spPr>
        </p:pic>
        <p:pic>
          <p:nvPicPr>
            <p:cNvPr id="8" name="Picture 7" descr="A green circle with a white leaf and a cross&#10;&#10;Description automatically generated">
              <a:extLst>
                <a:ext uri="{FF2B5EF4-FFF2-40B4-BE49-F238E27FC236}">
                  <a16:creationId xmlns:a16="http://schemas.microsoft.com/office/drawing/2014/main" id="{0E4ED650-D194-5D29-0DE6-AF4E2034CB1A}"/>
                </a:ext>
              </a:extLst>
            </p:cNvPr>
            <p:cNvPicPr>
              <a:picLocks noChangeAspect="1"/>
            </p:cNvPicPr>
            <p:nvPr/>
          </p:nvPicPr>
          <p:blipFill>
            <a:blip r:embed="rId17"/>
            <a:stretch>
              <a:fillRect/>
            </a:stretch>
          </p:blipFill>
          <p:spPr>
            <a:xfrm>
              <a:off x="9987954" y="409453"/>
              <a:ext cx="549222" cy="549222"/>
            </a:xfrm>
            <a:prstGeom prst="rect">
              <a:avLst/>
            </a:prstGeom>
          </p:spPr>
        </p:pic>
      </p:grpSp>
    </p:spTree>
    <p:extLst>
      <p:ext uri="{BB962C8B-B14F-4D97-AF65-F5344CB8AC3E}">
        <p14:creationId xmlns:p14="http://schemas.microsoft.com/office/powerpoint/2010/main" val="8444198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fontAlgn="base" hangingPunct="1">
        <a:lnSpc>
          <a:spcPct val="90000"/>
        </a:lnSpc>
        <a:spcBef>
          <a:spcPct val="0"/>
        </a:spcBef>
        <a:spcAft>
          <a:spcPct val="0"/>
        </a:spcAft>
        <a:defRPr sz="4400" kern="1200">
          <a:solidFill>
            <a:schemeClr val="accent2"/>
          </a:solidFill>
          <a:latin typeface="+mj-lt"/>
          <a:ea typeface="+mj-ea"/>
          <a:cs typeface="+mj-cs"/>
        </a:defRPr>
      </a:lvl1pPr>
      <a:lvl2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ssets.publishing.service.gov.uk/media/5d8e26f6ed915d5570c6cc55/IoD2019_Statistical_Release.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gov.uk/government/statistics/english-indices-of-deprivation-2025/english-indices-of-deprivation-2025-statistical-release"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ambridgeshireinsight.org.uk/poverty/indices-of-multiple-deprivation-202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gov.uk/government/statistics/english-indices-of-deprivation-202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ssets.publishing.service.gov.uk/media/68ff59c80f801e57b5bef907/ID_2025_Technical_Report.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CCAED-3991-0E08-0A52-C80DB1CB113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4401A60-9872-910C-0618-350584DF871C}"/>
              </a:ext>
            </a:extLst>
          </p:cNvPr>
          <p:cNvSpPr txBox="1"/>
          <p:nvPr/>
        </p:nvSpPr>
        <p:spPr bwMode="auto">
          <a:xfrm>
            <a:off x="623888" y="1122363"/>
            <a:ext cx="9144000" cy="2387600"/>
          </a:xfrm>
          <a:prstGeom prst="rect">
            <a:avLst/>
          </a:prstGeom>
          <a:noFill/>
          <a:ln>
            <a:noFill/>
          </a:ln>
        </p:spPr>
        <p:txBody>
          <a:bodyPr vert="horz" wrap="square" lIns="0" tIns="0" rIns="0" bIns="0" numCol="1" rtlCol="0" anchor="b" anchorCtr="0" compatLnSpc="1">
            <a:prstTxWarp prst="textNoShape">
              <a:avLst/>
            </a:prstTxWarp>
            <a:normAutofit/>
          </a:bodyPr>
          <a:lstStyle/>
          <a:p>
            <a:pPr eaLnBrk="1" hangingPunct="1">
              <a:lnSpc>
                <a:spcPct val="90000"/>
              </a:lnSpc>
              <a:spcAft>
                <a:spcPts val="600"/>
              </a:spcAft>
            </a:pPr>
            <a:r>
              <a:rPr lang="en-US" sz="5400" b="1">
                <a:solidFill>
                  <a:schemeClr val="accent2"/>
                </a:solidFill>
                <a:latin typeface="+mj-lt"/>
                <a:ea typeface="+mj-ea"/>
                <a:cs typeface="+mj-cs"/>
              </a:rPr>
              <a:t>Fenland</a:t>
            </a:r>
            <a:endParaRPr lang="en-US" sz="5400" b="1" kern="1200">
              <a:solidFill>
                <a:schemeClr val="accent2"/>
              </a:solidFill>
              <a:latin typeface="+mj-lt"/>
              <a:ea typeface="+mj-ea"/>
              <a:cs typeface="+mj-cs"/>
            </a:endParaRPr>
          </a:p>
        </p:txBody>
      </p:sp>
      <p:sp>
        <p:nvSpPr>
          <p:cNvPr id="14" name="Subtitle 2">
            <a:extLst>
              <a:ext uri="{FF2B5EF4-FFF2-40B4-BE49-F238E27FC236}">
                <a16:creationId xmlns:a16="http://schemas.microsoft.com/office/drawing/2014/main" id="{83AC6443-FDAF-FCDE-811D-318D32B89B08}"/>
              </a:ext>
            </a:extLst>
          </p:cNvPr>
          <p:cNvSpPr>
            <a:spLocks noGrp="1"/>
          </p:cNvSpPr>
          <p:nvPr>
            <p:ph type="subTitle" idx="1"/>
          </p:nvPr>
        </p:nvSpPr>
        <p:spPr>
          <a:xfrm>
            <a:off x="623888" y="3705726"/>
            <a:ext cx="9144000" cy="1552074"/>
          </a:xfrm>
        </p:spPr>
        <p:txBody>
          <a:bodyPr/>
          <a:lstStyle/>
          <a:p>
            <a:r>
              <a:rPr lang="en-US" b="1" dirty="0">
                <a:solidFill>
                  <a:schemeClr val="tx2"/>
                </a:solidFill>
              </a:rPr>
              <a:t>Indices of Deprivation 2025 District Report</a:t>
            </a:r>
          </a:p>
          <a:p>
            <a:endParaRPr lang="en-US" b="1" dirty="0">
              <a:solidFill>
                <a:schemeClr val="tx2"/>
              </a:solidFill>
            </a:endParaRPr>
          </a:p>
          <a:p>
            <a:r>
              <a:rPr lang="en-US" sz="1800" dirty="0">
                <a:solidFill>
                  <a:schemeClr val="tx2"/>
                </a:solidFill>
              </a:rPr>
              <a:t>Published </a:t>
            </a:r>
            <a:r>
              <a:rPr lang="en-US" sz="1800">
                <a:solidFill>
                  <a:schemeClr val="tx2"/>
                </a:solidFill>
              </a:rPr>
              <a:t>on 17th </a:t>
            </a:r>
            <a:r>
              <a:rPr lang="en-US" sz="1800" dirty="0">
                <a:solidFill>
                  <a:schemeClr val="tx2"/>
                </a:solidFill>
              </a:rPr>
              <a:t>March 2026</a:t>
            </a:r>
          </a:p>
          <a:p>
            <a:endParaRPr lang="en-US" b="1" dirty="0">
              <a:solidFill>
                <a:schemeClr val="tx2"/>
              </a:solidFill>
            </a:endParaRPr>
          </a:p>
        </p:txBody>
      </p:sp>
      <p:sp>
        <p:nvSpPr>
          <p:cNvPr id="2" name="Text Placeholder 3">
            <a:extLst>
              <a:ext uri="{FF2B5EF4-FFF2-40B4-BE49-F238E27FC236}">
                <a16:creationId xmlns:a16="http://schemas.microsoft.com/office/drawing/2014/main" id="{03483EFC-2E8C-1325-0AAC-E02E9214D01E}"/>
              </a:ext>
            </a:extLst>
          </p:cNvPr>
          <p:cNvSpPr>
            <a:spLocks noGrp="1"/>
          </p:cNvSpPr>
          <p:nvPr>
            <p:ph type="body" sz="quarter" idx="10"/>
          </p:nvPr>
        </p:nvSpPr>
        <p:spPr>
          <a:xfrm>
            <a:off x="623888" y="6063344"/>
            <a:ext cx="4089626" cy="540244"/>
          </a:xfrm>
        </p:spPr>
        <p:txBody>
          <a:bodyPr/>
          <a:lstStyle/>
          <a:p>
            <a:r>
              <a:rPr lang="en-US" dirty="0"/>
              <a:t>Policy, Performance and Intelligence Service</a:t>
            </a:r>
          </a:p>
          <a:p>
            <a:r>
              <a:rPr lang="en-US" dirty="0"/>
              <a:t>policyandinsight@cambridgeshire.gov.uk</a:t>
            </a:r>
          </a:p>
        </p:txBody>
      </p:sp>
    </p:spTree>
    <p:extLst>
      <p:ext uri="{BB962C8B-B14F-4D97-AF65-F5344CB8AC3E}">
        <p14:creationId xmlns:p14="http://schemas.microsoft.com/office/powerpoint/2010/main" val="395148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E8F3A-DC21-5313-DC08-77F688F842C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C4DC052-0D47-D6DB-7F13-A040C1AC6D57}"/>
              </a:ext>
            </a:extLst>
          </p:cNvPr>
          <p:cNvSpPr txBox="1"/>
          <p:nvPr/>
        </p:nvSpPr>
        <p:spPr bwMode="auto">
          <a:xfrm>
            <a:off x="306842" y="214993"/>
            <a:ext cx="10067244"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600" b="1">
                <a:solidFill>
                  <a:schemeClr val="accent2"/>
                </a:solidFill>
                <a:latin typeface="+mj-lt"/>
                <a:ea typeface="+mj-ea"/>
                <a:cs typeface="+mj-cs"/>
              </a:rPr>
              <a:t>1.3. Analysis</a:t>
            </a:r>
            <a:r>
              <a:rPr lang="en-US" sz="3600" b="1" kern="1200">
                <a:solidFill>
                  <a:schemeClr val="accent2"/>
                </a:solidFill>
                <a:latin typeface="+mj-lt"/>
                <a:ea typeface="+mj-ea"/>
                <a:cs typeface="+mj-cs"/>
              </a:rPr>
              <a:t> of individual Lower Super Output Areas (LSOA) across </a:t>
            </a:r>
            <a:r>
              <a:rPr lang="en-US" sz="3600" b="1">
                <a:solidFill>
                  <a:schemeClr val="accent2"/>
                </a:solidFill>
              </a:rPr>
              <a:t>Fenland</a:t>
            </a:r>
          </a:p>
          <a:p>
            <a:pPr eaLnBrk="1" hangingPunct="1">
              <a:lnSpc>
                <a:spcPct val="90000"/>
              </a:lnSpc>
              <a:spcAft>
                <a:spcPts val="600"/>
              </a:spcAft>
            </a:pPr>
            <a:endParaRPr lang="en-US">
              <a:solidFill>
                <a:schemeClr val="accent2"/>
              </a:solidFill>
              <a:ea typeface="+mj-ea"/>
              <a:cs typeface="+mj-cs"/>
            </a:endParaRPr>
          </a:p>
        </p:txBody>
      </p:sp>
      <p:sp>
        <p:nvSpPr>
          <p:cNvPr id="9" name="Content Placeholder 2">
            <a:extLst>
              <a:ext uri="{FF2B5EF4-FFF2-40B4-BE49-F238E27FC236}">
                <a16:creationId xmlns:a16="http://schemas.microsoft.com/office/drawing/2014/main" id="{FA851197-81D2-AFAE-FB81-04929FA7965F}"/>
              </a:ext>
            </a:extLst>
          </p:cNvPr>
          <p:cNvSpPr>
            <a:spLocks noGrp="1"/>
          </p:cNvSpPr>
          <p:nvPr>
            <p:ph idx="1"/>
          </p:nvPr>
        </p:nvSpPr>
        <p:spPr>
          <a:xfrm>
            <a:off x="5712277" y="1661160"/>
            <a:ext cx="6144443" cy="5059400"/>
          </a:xfrm>
        </p:spPr>
        <p:txBody>
          <a:bodyPr/>
          <a:lstStyle/>
          <a:p>
            <a:r>
              <a:rPr lang="en-US" sz="1800"/>
              <a:t>Fenland has 56 Lower Super Output Areas (LSOAs).</a:t>
            </a:r>
          </a:p>
          <a:p>
            <a:r>
              <a:rPr lang="en-US" sz="1800"/>
              <a:t>There are no LSOAs in the highest 3 deciles (8-10). This is less LSOAs than IMD 2019, where there were 2 LSOAs in the highest 3 deciles. </a:t>
            </a:r>
          </a:p>
          <a:p>
            <a:r>
              <a:rPr lang="en-US" sz="1800"/>
              <a:t>There are 24 LSOAs in the lowest 3 deciles (1-3). This is more LSOAs than in IMD 2019, where there were 21 LSOAs in the lowest 3 deciles. See Appendix B for full list from IMD 2025.</a:t>
            </a:r>
          </a:p>
          <a:p>
            <a:r>
              <a:rPr lang="en-US" sz="1800"/>
              <a:t>5 LSOAs fall into the lowest decile (1), these include:</a:t>
            </a:r>
          </a:p>
          <a:p>
            <a:pPr lvl="1"/>
            <a:r>
              <a:rPr lang="en-US" sz="1600"/>
              <a:t>Southwell Road (Fenland 002D) situated in Wisbech North ward, </a:t>
            </a:r>
          </a:p>
          <a:p>
            <a:pPr lvl="1"/>
            <a:r>
              <a:rPr lang="en-US" sz="1600"/>
              <a:t>Smith’s Park (Fenland 007B) situated in March East, </a:t>
            </a:r>
          </a:p>
          <a:p>
            <a:pPr lvl="1"/>
            <a:r>
              <a:rPr lang="en-US" sz="1600"/>
              <a:t>Trinity Road (Fenland 003F) situated in Wisbech </a:t>
            </a:r>
            <a:r>
              <a:rPr lang="en-US" sz="1600" err="1"/>
              <a:t>Walsoken</a:t>
            </a:r>
            <a:r>
              <a:rPr lang="en-US" sz="1600"/>
              <a:t> &amp; </a:t>
            </a:r>
            <a:r>
              <a:rPr lang="en-US" sz="1600" err="1"/>
              <a:t>Waterlees</a:t>
            </a:r>
            <a:r>
              <a:rPr lang="en-US" sz="1600"/>
              <a:t> ward, </a:t>
            </a:r>
          </a:p>
          <a:p>
            <a:pPr lvl="1"/>
            <a:r>
              <a:rPr lang="en-US" sz="1600"/>
              <a:t>Mount Pleasant Cemetery (Fenland 002C) situated in Wisbech North ward, </a:t>
            </a:r>
          </a:p>
          <a:p>
            <a:pPr lvl="1"/>
            <a:r>
              <a:rPr lang="en-US" sz="1600"/>
              <a:t>and, Wisbech Town Centre (Fenland 003I) situated in Wisbech South ward.</a:t>
            </a:r>
          </a:p>
        </p:txBody>
      </p:sp>
      <p:sp>
        <p:nvSpPr>
          <p:cNvPr id="6" name="TextBox 5">
            <a:extLst>
              <a:ext uri="{FF2B5EF4-FFF2-40B4-BE49-F238E27FC236}">
                <a16:creationId xmlns:a16="http://schemas.microsoft.com/office/drawing/2014/main" id="{FFA2DBD5-61C3-EEF1-609B-531BAF288A15}"/>
              </a:ext>
            </a:extLst>
          </p:cNvPr>
          <p:cNvSpPr txBox="1"/>
          <p:nvPr/>
        </p:nvSpPr>
        <p:spPr>
          <a:xfrm>
            <a:off x="512061" y="1429431"/>
            <a:ext cx="4676776" cy="523220"/>
          </a:xfrm>
          <a:prstGeom prst="rect">
            <a:avLst/>
          </a:prstGeom>
          <a:noFill/>
        </p:spPr>
        <p:txBody>
          <a:bodyPr wrap="square" rtlCol="0">
            <a:spAutoFit/>
          </a:bodyPr>
          <a:lstStyle/>
          <a:p>
            <a:r>
              <a:rPr lang="en-GB" sz="1400" i="1" dirty="0"/>
              <a:t>Figure 3: National decile for overall relative deprivation in Fenland, IMD 2025</a:t>
            </a:r>
          </a:p>
        </p:txBody>
      </p:sp>
      <p:pic>
        <p:nvPicPr>
          <p:cNvPr id="3" name="Picture 2">
            <a:extLst>
              <a:ext uri="{FF2B5EF4-FFF2-40B4-BE49-F238E27FC236}">
                <a16:creationId xmlns:a16="http://schemas.microsoft.com/office/drawing/2014/main" id="{CDB7E44A-B226-52AE-8C39-8F7691AE44EC}"/>
              </a:ext>
            </a:extLst>
          </p:cNvPr>
          <p:cNvPicPr>
            <a:picLocks noChangeAspect="1"/>
          </p:cNvPicPr>
          <p:nvPr/>
        </p:nvPicPr>
        <p:blipFill>
          <a:blip r:embed="rId3">
            <a:extLst>
              <a:ext uri="{28A0092B-C50C-407E-A947-70E740481C1C}">
                <a14:useLocalDpi xmlns:a14="http://schemas.microsoft.com/office/drawing/2010/main" val="0"/>
              </a:ext>
            </a:extLst>
          </a:blip>
          <a:srcRect l="8467" t="9147" b="3135"/>
          <a:stretch>
            <a:fillRect/>
          </a:stretch>
        </p:blipFill>
        <p:spPr>
          <a:xfrm>
            <a:off x="512060" y="1952651"/>
            <a:ext cx="4676775" cy="4767909"/>
          </a:xfrm>
          <a:prstGeom prst="rect">
            <a:avLst/>
          </a:prstGeom>
        </p:spPr>
      </p:pic>
    </p:spTree>
    <p:extLst>
      <p:ext uri="{BB962C8B-B14F-4D97-AF65-F5344CB8AC3E}">
        <p14:creationId xmlns:p14="http://schemas.microsoft.com/office/powerpoint/2010/main" val="1471903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B20ED-E56B-3F40-F902-D82F1DE0AE8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CB6099F-B9A1-E418-3C40-4BFC4AC1C7B9}"/>
              </a:ext>
            </a:extLst>
          </p:cNvPr>
          <p:cNvSpPr txBox="1"/>
          <p:nvPr/>
        </p:nvSpPr>
        <p:spPr bwMode="auto">
          <a:xfrm>
            <a:off x="306842" y="214993"/>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600" b="1">
                <a:solidFill>
                  <a:schemeClr val="accent2"/>
                </a:solidFill>
                <a:latin typeface="+mj-lt"/>
                <a:ea typeface="+mj-ea"/>
                <a:cs typeface="+mj-cs"/>
              </a:rPr>
              <a:t>1.4. Analysis</a:t>
            </a:r>
            <a:r>
              <a:rPr lang="en-US" sz="3600" b="1" kern="1200">
                <a:solidFill>
                  <a:schemeClr val="accent2"/>
                </a:solidFill>
                <a:latin typeface="+mj-lt"/>
                <a:ea typeface="+mj-ea"/>
                <a:cs typeface="+mj-cs"/>
              </a:rPr>
              <a:t> of individual Lower Super Output Areas (LSOA) across </a:t>
            </a:r>
            <a:r>
              <a:rPr lang="en-US" sz="3600" b="1">
                <a:solidFill>
                  <a:schemeClr val="accent2"/>
                </a:solidFill>
              </a:rPr>
              <a:t>Fenland</a:t>
            </a:r>
          </a:p>
        </p:txBody>
      </p:sp>
      <p:sp>
        <p:nvSpPr>
          <p:cNvPr id="9" name="Content Placeholder 2">
            <a:extLst>
              <a:ext uri="{FF2B5EF4-FFF2-40B4-BE49-F238E27FC236}">
                <a16:creationId xmlns:a16="http://schemas.microsoft.com/office/drawing/2014/main" id="{3C23873B-6A1A-6E9F-0DDC-C80A459862C7}"/>
              </a:ext>
            </a:extLst>
          </p:cNvPr>
          <p:cNvSpPr>
            <a:spLocks noGrp="1"/>
          </p:cNvSpPr>
          <p:nvPr>
            <p:ph idx="1"/>
          </p:nvPr>
        </p:nvSpPr>
        <p:spPr>
          <a:xfrm>
            <a:off x="5900057" y="2373085"/>
            <a:ext cx="6019799" cy="3331029"/>
          </a:xfrm>
        </p:spPr>
        <p:txBody>
          <a:bodyPr/>
          <a:lstStyle/>
          <a:p>
            <a:r>
              <a:rPr lang="en-GB" sz="1800"/>
              <a:t>The map shows that notable changes in overall IMD deciles in Fenland have occurred between 2019 and 2025.</a:t>
            </a:r>
          </a:p>
          <a:p>
            <a:r>
              <a:rPr lang="en-GB" sz="1800"/>
              <a:t>No LSOAs moved by two or more deciles in the direction of lower relative deprivation since 2019. </a:t>
            </a:r>
            <a:endParaRPr lang="en-GB" sz="1800">
              <a:highlight>
                <a:srgbClr val="00FFFF"/>
              </a:highlight>
            </a:endParaRPr>
          </a:p>
          <a:p>
            <a:r>
              <a:rPr lang="en-GB" sz="1800"/>
              <a:t>As shown in Figure 2, Kings Dyke to West Snoots Estate (Fenland 006F), Manor Leisure Centre (Fenland 006H), and Manea (Fenland 010B) moved by two or more deciles in the direction of higher relative deprivation since 2019. </a:t>
            </a:r>
          </a:p>
        </p:txBody>
      </p:sp>
      <p:sp>
        <p:nvSpPr>
          <p:cNvPr id="2" name="TextBox 1">
            <a:extLst>
              <a:ext uri="{FF2B5EF4-FFF2-40B4-BE49-F238E27FC236}">
                <a16:creationId xmlns:a16="http://schemas.microsoft.com/office/drawing/2014/main" id="{D351936C-2ABD-5B9E-8467-2839B4B3E590}"/>
              </a:ext>
            </a:extLst>
          </p:cNvPr>
          <p:cNvSpPr txBox="1"/>
          <p:nvPr/>
        </p:nvSpPr>
        <p:spPr>
          <a:xfrm>
            <a:off x="575816" y="1449816"/>
            <a:ext cx="4762031" cy="523220"/>
          </a:xfrm>
          <a:prstGeom prst="rect">
            <a:avLst/>
          </a:prstGeom>
          <a:noFill/>
        </p:spPr>
        <p:txBody>
          <a:bodyPr wrap="square" rtlCol="0">
            <a:spAutoFit/>
          </a:bodyPr>
          <a:lstStyle/>
          <a:p>
            <a:r>
              <a:rPr lang="en-GB" sz="1400" i="1" dirty="0"/>
              <a:t>Figure 4: IMD decile change in Fenland between 2019 and 2025</a:t>
            </a:r>
          </a:p>
        </p:txBody>
      </p:sp>
      <p:pic>
        <p:nvPicPr>
          <p:cNvPr id="5" name="Picture 4">
            <a:extLst>
              <a:ext uri="{FF2B5EF4-FFF2-40B4-BE49-F238E27FC236}">
                <a16:creationId xmlns:a16="http://schemas.microsoft.com/office/drawing/2014/main" id="{8EED7AC6-7015-78DE-8839-32A099F4DA54}"/>
              </a:ext>
            </a:extLst>
          </p:cNvPr>
          <p:cNvPicPr>
            <a:picLocks noChangeAspect="1"/>
          </p:cNvPicPr>
          <p:nvPr/>
        </p:nvPicPr>
        <p:blipFill>
          <a:blip r:embed="rId3">
            <a:extLst>
              <a:ext uri="{28A0092B-C50C-407E-A947-70E740481C1C}">
                <a14:useLocalDpi xmlns:a14="http://schemas.microsoft.com/office/drawing/2010/main" val="0"/>
              </a:ext>
            </a:extLst>
          </a:blip>
          <a:srcRect l="3968" t="9931" b="3135"/>
          <a:stretch>
            <a:fillRect/>
          </a:stretch>
        </p:blipFill>
        <p:spPr>
          <a:xfrm>
            <a:off x="575817" y="1973036"/>
            <a:ext cx="4762030" cy="4716283"/>
          </a:xfrm>
          <a:prstGeom prst="rect">
            <a:avLst/>
          </a:prstGeom>
        </p:spPr>
      </p:pic>
    </p:spTree>
    <p:extLst>
      <p:ext uri="{BB962C8B-B14F-4D97-AF65-F5344CB8AC3E}">
        <p14:creationId xmlns:p14="http://schemas.microsoft.com/office/powerpoint/2010/main" val="35247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84B96-29F9-F67C-9E8E-C56E0FBCD16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60CA5EC-4A42-E2D0-1229-A59FA28263DF}"/>
              </a:ext>
            </a:extLst>
          </p:cNvPr>
          <p:cNvSpPr txBox="1"/>
          <p:nvPr/>
        </p:nvSpPr>
        <p:spPr bwMode="auto">
          <a:xfrm>
            <a:off x="119743" y="189352"/>
            <a:ext cx="9720943" cy="528335"/>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200" b="1">
                <a:solidFill>
                  <a:schemeClr val="accent2"/>
                </a:solidFill>
                <a:latin typeface="+mj-lt"/>
                <a:ea typeface="+mj-ea"/>
                <a:cs typeface="+mj-cs"/>
              </a:rPr>
              <a:t>2.1. District</a:t>
            </a:r>
            <a:r>
              <a:rPr lang="en-US" sz="3200" b="1" kern="1200">
                <a:solidFill>
                  <a:schemeClr val="accent2"/>
                </a:solidFill>
                <a:latin typeface="+mj-lt"/>
                <a:ea typeface="+mj-ea"/>
                <a:cs typeface="+mj-cs"/>
              </a:rPr>
              <a:t> Context - National Domain Ranking</a:t>
            </a:r>
          </a:p>
        </p:txBody>
      </p:sp>
      <p:sp>
        <p:nvSpPr>
          <p:cNvPr id="9" name="Content Placeholder 2">
            <a:extLst>
              <a:ext uri="{FF2B5EF4-FFF2-40B4-BE49-F238E27FC236}">
                <a16:creationId xmlns:a16="http://schemas.microsoft.com/office/drawing/2014/main" id="{08B17A51-592A-DE77-CB4A-913F49C64374}"/>
              </a:ext>
            </a:extLst>
          </p:cNvPr>
          <p:cNvSpPr>
            <a:spLocks noGrp="1"/>
          </p:cNvSpPr>
          <p:nvPr>
            <p:ph idx="1"/>
          </p:nvPr>
        </p:nvSpPr>
        <p:spPr>
          <a:xfrm>
            <a:off x="253238" y="1194978"/>
            <a:ext cx="11685524" cy="5342981"/>
          </a:xfrm>
        </p:spPr>
        <p:txBody>
          <a:bodyPr/>
          <a:lstStyle/>
          <a:p>
            <a:r>
              <a:rPr lang="en-GB" sz="1800" dirty="0"/>
              <a:t>The individual domain are ranked from lowest to highest at both district and LSOA. The ranks are based on comparisons between all of the local authority districts LADs nationally. There are 296 LADs. The table, on page 2.1.1., shows the deprivation domains for Fenland by rank (out of 296 nationally) where the lower the rank, the more deprived the domain (1 is the most deprived): </a:t>
            </a:r>
          </a:p>
          <a:p>
            <a:pPr marL="0" indent="0">
              <a:buNone/>
            </a:pPr>
            <a:endParaRPr lang="en-GB" sz="1800" dirty="0"/>
          </a:p>
          <a:p>
            <a:r>
              <a:rPr lang="en-GB" sz="1800" dirty="0"/>
              <a:t>The most deprived domain in Fenland was Education, Skills and Training. It is ranked as more deprived nationally compared to IMD 2019, from 3 to 1. This means that Fenland ranks most deprived local authority nationally for Education, Skills and Training domain.</a:t>
            </a:r>
            <a:endParaRPr lang="en-GB" sz="1800" dirty="0">
              <a:highlight>
                <a:srgbClr val="00FFFF"/>
              </a:highlight>
            </a:endParaRPr>
          </a:p>
          <a:p>
            <a:r>
              <a:rPr lang="en-GB" sz="1800" dirty="0"/>
              <a:t>Barriers to Housing and Services domain saw the most notable change in national rank between IMD 2019 and IMD 2025 (from 108 to 38), overall becoming more relatively deprived. There were a number of changes to this domain between 2019 and 2025 releases. Further analysis can be found on page 2.4. </a:t>
            </a:r>
          </a:p>
          <a:p>
            <a:r>
              <a:rPr lang="en-GB" sz="1800" dirty="0"/>
              <a:t>Living Environment domain saw considerable change in national rank between IMD 2019 and IMD 2025 (from 204 to 244), overall becoming less relatively deprived. </a:t>
            </a:r>
          </a:p>
          <a:p>
            <a:pPr lvl="1"/>
            <a:r>
              <a:rPr lang="en-GB" sz="1800" dirty="0"/>
              <a:t>13 LSOAs in Fenland saw an increase of two or more deciles in Living Environment between IMD 2019 and IMD 2025, becoming less deprived.</a:t>
            </a:r>
          </a:p>
          <a:p>
            <a:r>
              <a:rPr lang="en-GB" sz="1800" dirty="0"/>
              <a:t>Income Deprivation affecting Children (IDACI) domain nationally ranked less relatively deprived than IMD 2019 (from 46 to 67).</a:t>
            </a:r>
          </a:p>
          <a:p>
            <a:pPr marL="0" indent="0">
              <a:buNone/>
            </a:pPr>
            <a:endParaRPr lang="en-US" sz="1800" dirty="0"/>
          </a:p>
        </p:txBody>
      </p:sp>
    </p:spTree>
    <p:extLst>
      <p:ext uri="{BB962C8B-B14F-4D97-AF65-F5344CB8AC3E}">
        <p14:creationId xmlns:p14="http://schemas.microsoft.com/office/powerpoint/2010/main" val="2774042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C98FA-AADC-0F22-B760-3E97A5C0B05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AC000FB-C0B3-A91E-DC0B-C02BFB3DA16B}"/>
              </a:ext>
            </a:extLst>
          </p:cNvPr>
          <p:cNvSpPr txBox="1"/>
          <p:nvPr/>
        </p:nvSpPr>
        <p:spPr bwMode="auto">
          <a:xfrm>
            <a:off x="349250" y="232895"/>
            <a:ext cx="9720943" cy="528335"/>
          </a:xfrm>
          <a:prstGeom prst="rect">
            <a:avLst/>
          </a:prstGeom>
          <a:noFill/>
          <a:ln>
            <a:noFill/>
          </a:ln>
        </p:spPr>
        <p:txBody>
          <a:bodyPr vert="horz" wrap="square" lIns="0" tIns="0" rIns="0" bIns="0" numCol="1" rtlCol="0" anchor="t" anchorCtr="0" compatLnSpc="1">
            <a:prstTxWarp prst="textNoShape">
              <a:avLst/>
            </a:prstTxWarp>
            <a:normAutofit fontScale="85000" lnSpcReduction="10000"/>
          </a:bodyPr>
          <a:lstStyle/>
          <a:p>
            <a:pPr eaLnBrk="1" hangingPunct="1">
              <a:lnSpc>
                <a:spcPct val="90000"/>
              </a:lnSpc>
              <a:spcAft>
                <a:spcPts val="600"/>
              </a:spcAft>
            </a:pPr>
            <a:r>
              <a:rPr lang="en-US" sz="3600" b="1">
                <a:solidFill>
                  <a:schemeClr val="accent2"/>
                </a:solidFill>
                <a:latin typeface="+mj-lt"/>
                <a:ea typeface="+mj-ea"/>
                <a:cs typeface="+mj-cs"/>
              </a:rPr>
              <a:t>2.1.1. </a:t>
            </a:r>
            <a:r>
              <a:rPr lang="en-US" sz="3600" b="1" dirty="0">
                <a:solidFill>
                  <a:schemeClr val="accent2"/>
                </a:solidFill>
                <a:latin typeface="+mj-lt"/>
                <a:ea typeface="+mj-ea"/>
                <a:cs typeface="+mj-cs"/>
              </a:rPr>
              <a:t>District</a:t>
            </a:r>
            <a:r>
              <a:rPr lang="en-US" sz="3600" b="1" kern="1200" dirty="0">
                <a:solidFill>
                  <a:schemeClr val="accent2"/>
                </a:solidFill>
                <a:latin typeface="+mj-lt"/>
                <a:ea typeface="+mj-ea"/>
                <a:cs typeface="+mj-cs"/>
              </a:rPr>
              <a:t> Context - National Domain Ranking</a:t>
            </a:r>
          </a:p>
        </p:txBody>
      </p:sp>
      <p:sp>
        <p:nvSpPr>
          <p:cNvPr id="3" name="TextBox 2">
            <a:extLst>
              <a:ext uri="{FF2B5EF4-FFF2-40B4-BE49-F238E27FC236}">
                <a16:creationId xmlns:a16="http://schemas.microsoft.com/office/drawing/2014/main" id="{93B2D0C7-13A4-96F4-BC38-67F2ACFE7E3A}"/>
              </a:ext>
            </a:extLst>
          </p:cNvPr>
          <p:cNvSpPr txBox="1"/>
          <p:nvPr/>
        </p:nvSpPr>
        <p:spPr>
          <a:xfrm>
            <a:off x="349250" y="1521023"/>
            <a:ext cx="8570976" cy="307777"/>
          </a:xfrm>
          <a:prstGeom prst="rect">
            <a:avLst/>
          </a:prstGeom>
          <a:noFill/>
        </p:spPr>
        <p:txBody>
          <a:bodyPr wrap="square" rtlCol="0">
            <a:spAutoFit/>
          </a:bodyPr>
          <a:lstStyle/>
          <a:p>
            <a:r>
              <a:rPr lang="en-GB" sz="1400" i="1" dirty="0"/>
              <a:t>Table 4: National local authority rank by domain, IMD 2025</a:t>
            </a:r>
          </a:p>
        </p:txBody>
      </p:sp>
      <p:graphicFrame>
        <p:nvGraphicFramePr>
          <p:cNvPr id="2" name="Table 1">
            <a:extLst>
              <a:ext uri="{FF2B5EF4-FFF2-40B4-BE49-F238E27FC236}">
                <a16:creationId xmlns:a16="http://schemas.microsoft.com/office/drawing/2014/main" id="{9DD46270-06B0-F5E0-51BB-A9635D54C98D}"/>
              </a:ext>
            </a:extLst>
          </p:cNvPr>
          <p:cNvGraphicFramePr>
            <a:graphicFrameLocks noGrp="1"/>
          </p:cNvGraphicFramePr>
          <p:nvPr>
            <p:extLst>
              <p:ext uri="{D42A27DB-BD31-4B8C-83A1-F6EECF244321}">
                <p14:modId xmlns:p14="http://schemas.microsoft.com/office/powerpoint/2010/main" val="174896603"/>
              </p:ext>
            </p:extLst>
          </p:nvPr>
        </p:nvGraphicFramePr>
        <p:xfrm>
          <a:off x="349250" y="1954345"/>
          <a:ext cx="11419078" cy="3742368"/>
        </p:xfrm>
        <a:graphic>
          <a:graphicData uri="http://schemas.openxmlformats.org/drawingml/2006/table">
            <a:tbl>
              <a:tblPr/>
              <a:tblGrid>
                <a:gridCol w="3163885">
                  <a:extLst>
                    <a:ext uri="{9D8B030D-6E8A-4147-A177-3AD203B41FA5}">
                      <a16:colId xmlns:a16="http://schemas.microsoft.com/office/drawing/2014/main" val="3428639949"/>
                    </a:ext>
                  </a:extLst>
                </a:gridCol>
                <a:gridCol w="2751731">
                  <a:extLst>
                    <a:ext uri="{9D8B030D-6E8A-4147-A177-3AD203B41FA5}">
                      <a16:colId xmlns:a16="http://schemas.microsoft.com/office/drawing/2014/main" val="3589771452"/>
                    </a:ext>
                  </a:extLst>
                </a:gridCol>
                <a:gridCol w="2751731">
                  <a:extLst>
                    <a:ext uri="{9D8B030D-6E8A-4147-A177-3AD203B41FA5}">
                      <a16:colId xmlns:a16="http://schemas.microsoft.com/office/drawing/2014/main" val="267261195"/>
                    </a:ext>
                  </a:extLst>
                </a:gridCol>
                <a:gridCol w="2751731">
                  <a:extLst>
                    <a:ext uri="{9D8B030D-6E8A-4147-A177-3AD203B41FA5}">
                      <a16:colId xmlns:a16="http://schemas.microsoft.com/office/drawing/2014/main" val="4133527856"/>
                    </a:ext>
                  </a:extLst>
                </a:gridCol>
              </a:tblGrid>
              <a:tr h="489589">
                <a:tc>
                  <a:txBody>
                    <a:bodyPr/>
                    <a:lstStyle/>
                    <a:p>
                      <a:pPr>
                        <a:buNone/>
                      </a:pPr>
                      <a:r>
                        <a:rPr lang="en-GB" sz="1400" b="1">
                          <a:effectLst/>
                          <a:latin typeface="Arial"/>
                        </a:rPr>
                        <a:t>Domain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buNone/>
                      </a:pPr>
                      <a:r>
                        <a:rPr lang="en-GB" sz="1400" b="1">
                          <a:effectLst/>
                          <a:latin typeface="Arial"/>
                        </a:rPr>
                        <a:t>2025 National Local Authority Rank out of 296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buNone/>
                      </a:pPr>
                      <a:r>
                        <a:rPr lang="en-GB" sz="1400" b="1">
                          <a:effectLst/>
                          <a:latin typeface="Arial"/>
                        </a:rPr>
                        <a:t>2019 National Local Authority Rank out of 317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buNone/>
                      </a:pPr>
                      <a:r>
                        <a:rPr lang="en-GB" sz="1400" b="1">
                          <a:effectLst/>
                          <a:latin typeface="Arial"/>
                        </a:rPr>
                        <a:t>Change in Rank between 2019 and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976663"/>
                  </a:ext>
                </a:extLst>
              </a:tr>
              <a:tr h="251199">
                <a:tc>
                  <a:txBody>
                    <a:bodyPr/>
                    <a:lstStyle/>
                    <a:p>
                      <a:pPr algn="l" fontAlgn="b">
                        <a:buNone/>
                      </a:pPr>
                      <a:r>
                        <a:rPr lang="en-GB" sz="1400" b="0" i="0" u="none" strike="noStrike">
                          <a:effectLst/>
                          <a:latin typeface="Arial" panose="020B0604020202020204" pitchFamily="34" charset="0"/>
                        </a:rPr>
                        <a:t>Income</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76</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9F9"/>
                    </a:solidFill>
                  </a:tcPr>
                </a:tc>
                <a:tc>
                  <a:txBody>
                    <a:bodyPr/>
                    <a:lstStyle/>
                    <a:p>
                      <a:pPr algn="r" fontAlgn="b">
                        <a:buNone/>
                      </a:pPr>
                      <a:r>
                        <a:rPr lang="en-GB" sz="1400" b="0" i="0" u="none" strike="noStrike">
                          <a:effectLst/>
                          <a:latin typeface="Arial" panose="020B0604020202020204" pitchFamily="34" charset="0"/>
                        </a:rPr>
                        <a:t>56</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20</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4CB"/>
                    </a:solidFill>
                  </a:tcPr>
                </a:tc>
                <a:extLst>
                  <a:ext uri="{0D108BD9-81ED-4DB2-BD59-A6C34878D82A}">
                    <a16:rowId xmlns:a16="http://schemas.microsoft.com/office/drawing/2014/main" val="3093365982"/>
                  </a:ext>
                </a:extLst>
              </a:tr>
              <a:tr h="251199">
                <a:tc>
                  <a:txBody>
                    <a:bodyPr/>
                    <a:lstStyle/>
                    <a:p>
                      <a:pPr algn="l" fontAlgn="b">
                        <a:buNone/>
                      </a:pPr>
                      <a:r>
                        <a:rPr lang="en-GB" sz="1400" b="0" i="0" u="none" strike="noStrike">
                          <a:effectLst/>
                          <a:latin typeface="Arial" panose="020B0604020202020204" pitchFamily="34" charset="0"/>
                        </a:rPr>
                        <a:t>Employment</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51</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8DB"/>
                    </a:solidFill>
                  </a:tcPr>
                </a:tc>
                <a:tc>
                  <a:txBody>
                    <a:bodyPr/>
                    <a:lstStyle/>
                    <a:p>
                      <a:pPr algn="r" fontAlgn="b">
                        <a:buNone/>
                      </a:pPr>
                      <a:r>
                        <a:rPr lang="en-GB" sz="1400" b="0" i="0" u="none" strike="noStrike">
                          <a:effectLst/>
                          <a:latin typeface="Arial" panose="020B0604020202020204" pitchFamily="34" charset="0"/>
                        </a:rPr>
                        <a:t>54</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-3</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8EB"/>
                    </a:solidFill>
                  </a:tcPr>
                </a:tc>
                <a:extLst>
                  <a:ext uri="{0D108BD9-81ED-4DB2-BD59-A6C34878D82A}">
                    <a16:rowId xmlns:a16="http://schemas.microsoft.com/office/drawing/2014/main" val="2319231707"/>
                  </a:ext>
                </a:extLst>
              </a:tr>
              <a:tr h="251199">
                <a:tc>
                  <a:txBody>
                    <a:bodyPr/>
                    <a:lstStyle/>
                    <a:p>
                      <a:pPr algn="l" fontAlgn="b">
                        <a:buNone/>
                      </a:pPr>
                      <a:r>
                        <a:rPr lang="en-GB" sz="1400" b="0" i="0" u="none" strike="noStrike">
                          <a:effectLst/>
                          <a:latin typeface="Arial" panose="020B0604020202020204" pitchFamily="34" charset="0"/>
                        </a:rPr>
                        <a:t>Education, Skills and Training</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1</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fontAlgn="b">
                        <a:buNone/>
                      </a:pPr>
                      <a:r>
                        <a:rPr lang="en-GB" sz="1400" b="0" i="0" u="none" strike="noStrike">
                          <a:effectLst/>
                          <a:latin typeface="Arial" panose="020B0604020202020204" pitchFamily="34" charset="0"/>
                        </a:rPr>
                        <a:t>3</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-2</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AED"/>
                    </a:solidFill>
                  </a:tcPr>
                </a:tc>
                <a:extLst>
                  <a:ext uri="{0D108BD9-81ED-4DB2-BD59-A6C34878D82A}">
                    <a16:rowId xmlns:a16="http://schemas.microsoft.com/office/drawing/2014/main" val="2500319669"/>
                  </a:ext>
                </a:extLst>
              </a:tr>
              <a:tr h="251199">
                <a:tc>
                  <a:txBody>
                    <a:bodyPr/>
                    <a:lstStyle/>
                    <a:p>
                      <a:pPr algn="l" fontAlgn="b">
                        <a:buNone/>
                      </a:pPr>
                      <a:r>
                        <a:rPr lang="en-GB" sz="1400" b="0" i="0" u="none" strike="noStrike">
                          <a:effectLst/>
                          <a:latin typeface="Arial" panose="020B0604020202020204" pitchFamily="34" charset="0"/>
                        </a:rPr>
                        <a:t>Health Deprivation and Disability</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62</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0F3"/>
                    </a:solidFill>
                  </a:tcPr>
                </a:tc>
                <a:tc>
                  <a:txBody>
                    <a:bodyPr/>
                    <a:lstStyle/>
                    <a:p>
                      <a:pPr algn="r" fontAlgn="b">
                        <a:buNone/>
                      </a:pPr>
                      <a:r>
                        <a:rPr lang="en-GB" sz="1400" b="0" i="0" u="none" strike="noStrike">
                          <a:effectLst/>
                          <a:latin typeface="Arial" panose="020B0604020202020204" pitchFamily="34" charset="0"/>
                        </a:rPr>
                        <a:t>55</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7</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extLst>
                  <a:ext uri="{0D108BD9-81ED-4DB2-BD59-A6C34878D82A}">
                    <a16:rowId xmlns:a16="http://schemas.microsoft.com/office/drawing/2014/main" val="2811305749"/>
                  </a:ext>
                </a:extLst>
              </a:tr>
              <a:tr h="251199">
                <a:tc>
                  <a:txBody>
                    <a:bodyPr/>
                    <a:lstStyle/>
                    <a:p>
                      <a:pPr algn="l" fontAlgn="b">
                        <a:buNone/>
                      </a:pPr>
                      <a:r>
                        <a:rPr lang="en-GB" sz="1400" b="0" i="0" u="none" strike="noStrike">
                          <a:effectLst/>
                          <a:latin typeface="Arial" panose="020B0604020202020204" pitchFamily="34" charset="0"/>
                        </a:rPr>
                        <a:t>Living Environment</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244</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buNone/>
                      </a:pPr>
                      <a:r>
                        <a:rPr lang="en-GB" sz="1400" b="0" i="0" u="none" strike="noStrike">
                          <a:effectLst/>
                          <a:latin typeface="Arial" panose="020B0604020202020204" pitchFamily="34" charset="0"/>
                        </a:rPr>
                        <a:t>204</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40</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3562517548"/>
                  </a:ext>
                </a:extLst>
              </a:tr>
              <a:tr h="251199">
                <a:tc>
                  <a:txBody>
                    <a:bodyPr/>
                    <a:lstStyle/>
                    <a:p>
                      <a:pPr algn="l" fontAlgn="b">
                        <a:buNone/>
                      </a:pPr>
                      <a:r>
                        <a:rPr lang="en-GB" sz="1400" b="0" i="0" u="none" strike="noStrike">
                          <a:effectLst/>
                          <a:latin typeface="Arial" panose="020B0604020202020204" pitchFamily="34" charset="0"/>
                        </a:rPr>
                        <a:t>Crime</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120</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AD8"/>
                    </a:solidFill>
                  </a:tcPr>
                </a:tc>
                <a:tc>
                  <a:txBody>
                    <a:bodyPr/>
                    <a:lstStyle/>
                    <a:p>
                      <a:pPr algn="r" fontAlgn="b">
                        <a:buNone/>
                      </a:pPr>
                      <a:r>
                        <a:rPr lang="en-GB" sz="1400" b="0" i="0" u="none" strike="noStrike">
                          <a:effectLst/>
                          <a:latin typeface="Arial" panose="020B0604020202020204" pitchFamily="34" charset="0"/>
                        </a:rPr>
                        <a:t>136</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-16</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D0D2"/>
                    </a:solidFill>
                  </a:tcPr>
                </a:tc>
                <a:extLst>
                  <a:ext uri="{0D108BD9-81ED-4DB2-BD59-A6C34878D82A}">
                    <a16:rowId xmlns:a16="http://schemas.microsoft.com/office/drawing/2014/main" val="3286685544"/>
                  </a:ext>
                </a:extLst>
              </a:tr>
              <a:tr h="251199">
                <a:tc>
                  <a:txBody>
                    <a:bodyPr/>
                    <a:lstStyle/>
                    <a:p>
                      <a:pPr algn="l" fontAlgn="b">
                        <a:buNone/>
                      </a:pPr>
                      <a:r>
                        <a:rPr lang="en-GB" sz="1400" b="0" i="0" u="none" strike="noStrike">
                          <a:effectLst/>
                          <a:latin typeface="Arial" panose="020B0604020202020204" pitchFamily="34" charset="0"/>
                        </a:rPr>
                        <a:t>Barriers to Housing and Services</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38</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BBD"/>
                    </a:solidFill>
                  </a:tcPr>
                </a:tc>
                <a:tc>
                  <a:txBody>
                    <a:bodyPr/>
                    <a:lstStyle/>
                    <a:p>
                      <a:pPr algn="r" fontAlgn="b">
                        <a:buNone/>
                      </a:pPr>
                      <a:r>
                        <a:rPr lang="en-GB" sz="1400" b="0" i="0" u="none" strike="noStrike">
                          <a:effectLst/>
                          <a:latin typeface="Arial" panose="020B0604020202020204" pitchFamily="34" charset="0"/>
                        </a:rPr>
                        <a:t>108</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-70</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4003517045"/>
                  </a:ext>
                </a:extLst>
              </a:tr>
              <a:tr h="251199">
                <a:tc>
                  <a:txBody>
                    <a:bodyPr/>
                    <a:lstStyle/>
                    <a:p>
                      <a:pPr algn="l" fontAlgn="b">
                        <a:buNone/>
                      </a:pPr>
                      <a:endParaRPr lang="en-GB" sz="1400" b="0" i="0" u="none" strike="noStrike">
                        <a:effectLst/>
                        <a:latin typeface="Arial" panose="020B0604020202020204" pitchFamily="34" charset="0"/>
                      </a:endParaRP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endParaRPr lang="en-GB" sz="1400" b="0" i="0" u="none" strike="noStrike">
                        <a:effectLst/>
                        <a:latin typeface="Arial" panose="020B0604020202020204" pitchFamily="34" charset="0"/>
                      </a:endParaRP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endParaRPr lang="en-GB" sz="1400" b="0" i="0" u="none" strike="noStrike">
                        <a:effectLst/>
                        <a:latin typeface="Arial" panose="020B0604020202020204" pitchFamily="34" charset="0"/>
                      </a:endParaRP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endParaRPr lang="en-GB" sz="1400" b="0" i="0" u="none" strike="noStrike">
                        <a:effectLst/>
                        <a:latin typeface="Arial" panose="020B0604020202020204" pitchFamily="34" charset="0"/>
                      </a:endParaRP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6809825"/>
                  </a:ext>
                </a:extLst>
              </a:tr>
              <a:tr h="2511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mn-lt"/>
                          <a:ea typeface="+mn-ea"/>
                          <a:cs typeface="+mn-cs"/>
                        </a:rPr>
                        <a:t>Supplemental</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endParaRPr lang="en-GB" sz="1000" b="0" i="0" u="none" strike="noStrike">
                        <a:effectLst/>
                        <a:latin typeface="Arial" panose="020B0604020202020204" pitchFamily="34" charset="0"/>
                      </a:endParaRP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endParaRPr lang="en-GB" sz="1000" b="0" i="0" u="none" strike="noStrike">
                        <a:effectLst/>
                        <a:latin typeface="Arial" panose="020B0604020202020204" pitchFamily="34" charset="0"/>
                      </a:endParaRP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endParaRPr lang="en-GB" sz="1000" b="0" i="0" u="none" strike="noStrike">
                        <a:effectLst/>
                        <a:latin typeface="Arial" panose="020B0604020202020204" pitchFamily="34" charset="0"/>
                      </a:endParaRP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6738300"/>
                  </a:ext>
                </a:extLst>
              </a:tr>
              <a:tr h="495994">
                <a:tc>
                  <a:txBody>
                    <a:bodyPr/>
                    <a:lstStyle/>
                    <a:p>
                      <a:pPr algn="l" fontAlgn="b">
                        <a:buNone/>
                      </a:pPr>
                      <a:r>
                        <a:rPr lang="en-GB" sz="1400" b="0" i="0" u="none" strike="noStrike">
                          <a:effectLst/>
                          <a:latin typeface="Arial" panose="020B0604020202020204" pitchFamily="34" charset="0"/>
                        </a:rPr>
                        <a:t>Income Deprivation affecting Children (IDACI)</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67</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r" fontAlgn="b">
                        <a:buNone/>
                      </a:pPr>
                      <a:r>
                        <a:rPr lang="en-GB" sz="1400" b="0" i="0" u="none" strike="noStrike">
                          <a:effectLst/>
                          <a:latin typeface="Arial" panose="020B0604020202020204" pitchFamily="34" charset="0"/>
                        </a:rPr>
                        <a:t>46</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21</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E2C7"/>
                    </a:solidFill>
                  </a:tcPr>
                </a:tc>
                <a:extLst>
                  <a:ext uri="{0D108BD9-81ED-4DB2-BD59-A6C34878D82A}">
                    <a16:rowId xmlns:a16="http://schemas.microsoft.com/office/drawing/2014/main" val="2758590388"/>
                  </a:ext>
                </a:extLst>
              </a:tr>
              <a:tr h="495994">
                <a:tc>
                  <a:txBody>
                    <a:bodyPr/>
                    <a:lstStyle/>
                    <a:p>
                      <a:pPr algn="l" fontAlgn="b">
                        <a:buNone/>
                      </a:pPr>
                      <a:r>
                        <a:rPr lang="en-GB" sz="1400" b="0" i="0" u="none" strike="noStrike">
                          <a:effectLst/>
                          <a:latin typeface="Arial" panose="020B0604020202020204" pitchFamily="34" charset="0"/>
                        </a:rPr>
                        <a:t>Income Deprivation affecting Older People (IDAOPI)</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dirty="0">
                          <a:effectLst/>
                          <a:latin typeface="Arial" panose="020B0604020202020204" pitchFamily="34" charset="0"/>
                        </a:rPr>
                        <a:t>88</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5F0"/>
                    </a:solidFill>
                  </a:tcPr>
                </a:tc>
                <a:tc>
                  <a:txBody>
                    <a:bodyPr/>
                    <a:lstStyle/>
                    <a:p>
                      <a:pPr algn="r" fontAlgn="b">
                        <a:buNone/>
                      </a:pPr>
                      <a:r>
                        <a:rPr lang="en-GB" sz="1400" b="0" i="0" u="none" strike="noStrike">
                          <a:effectLst/>
                          <a:latin typeface="Arial" panose="020B0604020202020204" pitchFamily="34" charset="0"/>
                        </a:rPr>
                        <a:t>81</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dirty="0">
                          <a:effectLst/>
                          <a:latin typeface="Arial" panose="020B0604020202020204" pitchFamily="34" charset="0"/>
                        </a:rPr>
                        <a:t>7</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extLst>
                  <a:ext uri="{0D108BD9-81ED-4DB2-BD59-A6C34878D82A}">
                    <a16:rowId xmlns:a16="http://schemas.microsoft.com/office/drawing/2014/main" val="3640884195"/>
                  </a:ext>
                </a:extLst>
              </a:tr>
            </a:tbl>
          </a:graphicData>
        </a:graphic>
      </p:graphicFrame>
      <p:sp>
        <p:nvSpPr>
          <p:cNvPr id="5" name="TextBox 4">
            <a:extLst>
              <a:ext uri="{FF2B5EF4-FFF2-40B4-BE49-F238E27FC236}">
                <a16:creationId xmlns:a16="http://schemas.microsoft.com/office/drawing/2014/main" id="{86DA96FB-0B46-D62E-6E4B-5B9D5B0A97A9}"/>
              </a:ext>
            </a:extLst>
          </p:cNvPr>
          <p:cNvSpPr txBox="1"/>
          <p:nvPr/>
        </p:nvSpPr>
        <p:spPr>
          <a:xfrm>
            <a:off x="349250" y="5822258"/>
            <a:ext cx="10994571" cy="338554"/>
          </a:xfrm>
          <a:prstGeom prst="rect">
            <a:avLst/>
          </a:prstGeom>
          <a:noFill/>
        </p:spPr>
        <p:txBody>
          <a:bodyPr wrap="square" rtlCol="0">
            <a:spAutoFit/>
          </a:bodyPr>
          <a:lstStyle/>
          <a:p>
            <a:r>
              <a:rPr lang="en-GB" sz="1600" dirty="0"/>
              <a:t>*Supplemental measures are a subset of the income domain.</a:t>
            </a:r>
          </a:p>
        </p:txBody>
      </p:sp>
    </p:spTree>
    <p:extLst>
      <p:ext uri="{BB962C8B-B14F-4D97-AF65-F5344CB8AC3E}">
        <p14:creationId xmlns:p14="http://schemas.microsoft.com/office/powerpoint/2010/main" val="1973809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2A24D-E942-123A-5C81-F54C9E49242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9A39180-D6A7-32A9-325C-66329CF0DC94}"/>
              </a:ext>
            </a:extLst>
          </p:cNvPr>
          <p:cNvSpPr txBox="1"/>
          <p:nvPr/>
        </p:nvSpPr>
        <p:spPr bwMode="auto">
          <a:xfrm>
            <a:off x="175369" y="225421"/>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700" b="1">
                <a:solidFill>
                  <a:schemeClr val="accent2"/>
                </a:solidFill>
                <a:latin typeface="+mj-lt"/>
                <a:ea typeface="+mj-ea"/>
                <a:cs typeface="+mj-cs"/>
              </a:rPr>
              <a:t>2.2. Analysis</a:t>
            </a:r>
            <a:r>
              <a:rPr lang="en-US" sz="3700" b="1" kern="1200">
                <a:solidFill>
                  <a:schemeClr val="accent2"/>
                </a:solidFill>
                <a:latin typeface="+mj-lt"/>
                <a:ea typeface="+mj-ea"/>
                <a:cs typeface="+mj-cs"/>
              </a:rPr>
              <a:t> of individual deprivation domains across Fenland by decile </a:t>
            </a:r>
            <a:r>
              <a:rPr lang="en-US" sz="3700" b="1">
                <a:solidFill>
                  <a:schemeClr val="accent2"/>
                </a:solidFill>
                <a:latin typeface="+mj-lt"/>
                <a:ea typeface="+mj-ea"/>
                <a:cs typeface="+mj-cs"/>
              </a:rPr>
              <a:t>average</a:t>
            </a:r>
            <a:endParaRPr lang="en-US" sz="3700" b="1" kern="1200">
              <a:solidFill>
                <a:schemeClr val="accent2"/>
              </a:solidFill>
              <a:latin typeface="+mj-lt"/>
              <a:ea typeface="+mj-ea"/>
              <a:cs typeface="+mj-cs"/>
            </a:endParaRPr>
          </a:p>
        </p:txBody>
      </p:sp>
      <p:sp>
        <p:nvSpPr>
          <p:cNvPr id="9" name="Content Placeholder 2">
            <a:extLst>
              <a:ext uri="{FF2B5EF4-FFF2-40B4-BE49-F238E27FC236}">
                <a16:creationId xmlns:a16="http://schemas.microsoft.com/office/drawing/2014/main" id="{C4CD5D0B-AC4C-97F1-E28C-7C0FF3F4B310}"/>
              </a:ext>
            </a:extLst>
          </p:cNvPr>
          <p:cNvSpPr>
            <a:spLocks noGrp="1"/>
          </p:cNvSpPr>
          <p:nvPr>
            <p:ph idx="1"/>
          </p:nvPr>
        </p:nvSpPr>
        <p:spPr>
          <a:xfrm>
            <a:off x="175369" y="1589314"/>
            <a:ext cx="7103255" cy="4582886"/>
          </a:xfrm>
        </p:spPr>
        <p:txBody>
          <a:bodyPr/>
          <a:lstStyle/>
          <a:p>
            <a:pPr marL="0" indent="0">
              <a:buNone/>
            </a:pPr>
            <a:r>
              <a:rPr lang="en-GB" sz="1800" dirty="0"/>
              <a:t>On this page, the average decile is used. This is the decile of each LSOA combined and averaged to give an overall score for the district. This is to help identify the domains that have a much higher or lower level of deprivation and give a broader overview of the district/city as a whole, rather than the absolute ‘most’ and ‘least’ deprived domains.</a:t>
            </a:r>
          </a:p>
          <a:p>
            <a:pPr marL="0" indent="0">
              <a:buNone/>
            </a:pPr>
            <a:endParaRPr lang="en-US" sz="1800" u="sng" dirty="0"/>
          </a:p>
          <a:p>
            <a:pPr marL="0" indent="0">
              <a:buNone/>
            </a:pPr>
            <a:r>
              <a:rPr lang="en-US" sz="1800" u="sng" dirty="0"/>
              <a:t>Highest scoring domains (least deprived):</a:t>
            </a:r>
          </a:p>
          <a:p>
            <a:pPr marL="0" indent="0">
              <a:buNone/>
            </a:pPr>
            <a:r>
              <a:rPr lang="en-US" sz="1800" dirty="0"/>
              <a:t>Table 5 shows that Living Environment domain has the highest average decile of 7.</a:t>
            </a:r>
          </a:p>
          <a:p>
            <a:pPr marL="0" indent="0">
              <a:buNone/>
            </a:pPr>
            <a:endParaRPr lang="en-US" sz="1800" dirty="0">
              <a:highlight>
                <a:srgbClr val="00FFFF"/>
              </a:highlight>
            </a:endParaRPr>
          </a:p>
          <a:p>
            <a:pPr marL="0" indent="0">
              <a:buNone/>
            </a:pPr>
            <a:r>
              <a:rPr lang="en-US" sz="1800" u="sng" dirty="0"/>
              <a:t>Lowest scoring domains (most deprived):</a:t>
            </a:r>
          </a:p>
          <a:p>
            <a:pPr marL="0" indent="0">
              <a:buNone/>
            </a:pPr>
            <a:r>
              <a:rPr lang="en-US" sz="1800" dirty="0"/>
              <a:t>Education, Skills and Training has the lowest average decile amongst the domains (2).</a:t>
            </a:r>
          </a:p>
        </p:txBody>
      </p:sp>
      <p:graphicFrame>
        <p:nvGraphicFramePr>
          <p:cNvPr id="2" name="Table 1">
            <a:extLst>
              <a:ext uri="{FF2B5EF4-FFF2-40B4-BE49-F238E27FC236}">
                <a16:creationId xmlns:a16="http://schemas.microsoft.com/office/drawing/2014/main" id="{D2C5A650-CE24-5439-9D36-942B249FF3AA}"/>
              </a:ext>
            </a:extLst>
          </p:cNvPr>
          <p:cNvGraphicFramePr>
            <a:graphicFrameLocks noGrp="1"/>
          </p:cNvGraphicFramePr>
          <p:nvPr>
            <p:extLst>
              <p:ext uri="{D42A27DB-BD31-4B8C-83A1-F6EECF244321}">
                <p14:modId xmlns:p14="http://schemas.microsoft.com/office/powerpoint/2010/main" val="74138092"/>
              </p:ext>
            </p:extLst>
          </p:nvPr>
        </p:nvGraphicFramePr>
        <p:xfrm>
          <a:off x="7402286" y="1861457"/>
          <a:ext cx="4365876" cy="4325397"/>
        </p:xfrm>
        <a:graphic>
          <a:graphicData uri="http://schemas.openxmlformats.org/drawingml/2006/table">
            <a:tbl>
              <a:tblPr>
                <a:tableStyleId>{5940675A-B579-460E-94D1-54222C63F5DA}</a:tableStyleId>
              </a:tblPr>
              <a:tblGrid>
                <a:gridCol w="1995158">
                  <a:extLst>
                    <a:ext uri="{9D8B030D-6E8A-4147-A177-3AD203B41FA5}">
                      <a16:colId xmlns:a16="http://schemas.microsoft.com/office/drawing/2014/main" val="3024595454"/>
                    </a:ext>
                  </a:extLst>
                </a:gridCol>
                <a:gridCol w="1185359">
                  <a:extLst>
                    <a:ext uri="{9D8B030D-6E8A-4147-A177-3AD203B41FA5}">
                      <a16:colId xmlns:a16="http://schemas.microsoft.com/office/drawing/2014/main" val="3290365874"/>
                    </a:ext>
                  </a:extLst>
                </a:gridCol>
                <a:gridCol w="1185359">
                  <a:extLst>
                    <a:ext uri="{9D8B030D-6E8A-4147-A177-3AD203B41FA5}">
                      <a16:colId xmlns:a16="http://schemas.microsoft.com/office/drawing/2014/main" val="3099445336"/>
                    </a:ext>
                  </a:extLst>
                </a:gridCol>
              </a:tblGrid>
              <a:tr h="485143">
                <a:tc>
                  <a:txBody>
                    <a:bodyPr/>
                    <a:lstStyle/>
                    <a:p>
                      <a:pPr algn="l" fontAlgn="b">
                        <a:buNone/>
                      </a:pPr>
                      <a:r>
                        <a:rPr lang="en-GB" sz="1600" b="1" u="none" strike="noStrike">
                          <a:effectLst/>
                        </a:rPr>
                        <a:t>Domain</a:t>
                      </a:r>
                      <a:endParaRPr lang="en-GB" sz="1600" b="1" i="0" u="none" strike="noStrike">
                        <a:effectLst/>
                        <a:latin typeface="Arial" panose="020B0604020202020204" pitchFamily="34" charset="0"/>
                      </a:endParaRPr>
                    </a:p>
                  </a:txBody>
                  <a:tcPr marL="0" marR="0" marT="0" marB="0" anchor="b">
                    <a:solidFill>
                      <a:schemeClr val="bg1"/>
                    </a:solidFill>
                  </a:tcPr>
                </a:tc>
                <a:tc>
                  <a:txBody>
                    <a:bodyPr/>
                    <a:lstStyle/>
                    <a:p>
                      <a:pPr algn="l" fontAlgn="b">
                        <a:buNone/>
                      </a:pPr>
                      <a:r>
                        <a:rPr lang="en-GB" sz="1600" b="1" u="none" strike="noStrike">
                          <a:effectLst/>
                        </a:rPr>
                        <a:t>Average Decile</a:t>
                      </a:r>
                      <a:endParaRPr lang="en-GB" sz="1600" b="1" i="0" u="none" strike="noStrike">
                        <a:effectLst/>
                        <a:latin typeface="Arial" panose="020B0604020202020204" pitchFamily="34" charset="0"/>
                      </a:endParaRPr>
                    </a:p>
                  </a:txBody>
                  <a:tcPr marL="0" marR="0" marT="0" marB="0" anchor="b">
                    <a:solidFill>
                      <a:schemeClr val="bg1"/>
                    </a:solidFill>
                  </a:tcPr>
                </a:tc>
                <a:tc>
                  <a:txBody>
                    <a:bodyPr/>
                    <a:lstStyle/>
                    <a:p>
                      <a:pPr algn="l" fontAlgn="b">
                        <a:buNone/>
                      </a:pPr>
                      <a:r>
                        <a:rPr lang="en-GB" sz="1600" b="1" i="0" u="none" strike="noStrike">
                          <a:effectLst/>
                          <a:latin typeface="Arial" panose="020B0604020202020204" pitchFamily="34" charset="0"/>
                        </a:rPr>
                        <a:t>Range</a:t>
                      </a:r>
                    </a:p>
                  </a:txBody>
                  <a:tcPr marL="0" marR="0" marT="0" marB="0" anchor="b">
                    <a:solidFill>
                      <a:schemeClr val="bg1"/>
                    </a:solidFill>
                  </a:tcPr>
                </a:tc>
                <a:extLst>
                  <a:ext uri="{0D108BD9-81ED-4DB2-BD59-A6C34878D82A}">
                    <a16:rowId xmlns:a16="http://schemas.microsoft.com/office/drawing/2014/main" val="1431271470"/>
                  </a:ext>
                </a:extLst>
              </a:tr>
              <a:tr h="434274">
                <a:tc>
                  <a:txBody>
                    <a:bodyPr/>
                    <a:lstStyle/>
                    <a:p>
                      <a:pPr algn="l" fontAlgn="b">
                        <a:buNone/>
                      </a:pPr>
                      <a:r>
                        <a:rPr lang="en-GB" sz="1600" u="none" strike="noStrike">
                          <a:effectLst/>
                        </a:rPr>
                        <a:t>Living Environment</a:t>
                      </a:r>
                      <a:endParaRPr lang="en-GB" sz="16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600" u="none" strike="noStrike">
                          <a:effectLst/>
                        </a:rPr>
                        <a:t>7</a:t>
                      </a:r>
                      <a:endParaRPr lang="en-GB" sz="16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600" b="0" i="0" u="none" strike="noStrike">
                          <a:effectLst/>
                          <a:latin typeface="Arial" panose="020B0604020202020204" pitchFamily="34" charset="0"/>
                        </a:rPr>
                        <a:t>1-10</a:t>
                      </a:r>
                    </a:p>
                  </a:txBody>
                  <a:tcPr marL="0" marR="0" marT="0" marB="0" anchor="b">
                    <a:solidFill>
                      <a:schemeClr val="bg1"/>
                    </a:solidFill>
                  </a:tcPr>
                </a:tc>
                <a:extLst>
                  <a:ext uri="{0D108BD9-81ED-4DB2-BD59-A6C34878D82A}">
                    <a16:rowId xmlns:a16="http://schemas.microsoft.com/office/drawing/2014/main" val="673319593"/>
                  </a:ext>
                </a:extLst>
              </a:tr>
              <a:tr h="485143">
                <a:tc>
                  <a:txBody>
                    <a:bodyPr/>
                    <a:lstStyle/>
                    <a:p>
                      <a:pPr algn="l" fontAlgn="b">
                        <a:buNone/>
                      </a:pPr>
                      <a:r>
                        <a:rPr lang="en-GB" sz="1600" u="none" strike="noStrike">
                          <a:effectLst/>
                        </a:rPr>
                        <a:t>Crime</a:t>
                      </a:r>
                      <a:endParaRPr lang="en-GB" sz="16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600" b="0" i="0" u="none" strike="noStrike">
                          <a:effectLst/>
                          <a:latin typeface="Arial" panose="020B0604020202020204" pitchFamily="34" charset="0"/>
                        </a:rPr>
                        <a:t>5</a:t>
                      </a:r>
                    </a:p>
                  </a:txBody>
                  <a:tcPr marL="0" marR="0" marT="0" marB="0" anchor="b">
                    <a:solidFill>
                      <a:schemeClr val="bg1"/>
                    </a:solidFill>
                  </a:tcPr>
                </a:tc>
                <a:tc>
                  <a:txBody>
                    <a:bodyPr/>
                    <a:lstStyle/>
                    <a:p>
                      <a:pPr algn="r" fontAlgn="b">
                        <a:buNone/>
                      </a:pPr>
                      <a:r>
                        <a:rPr lang="en-GB" sz="1600" b="0" i="0" u="none" strike="noStrike">
                          <a:effectLst/>
                          <a:latin typeface="Arial" panose="020B0604020202020204" pitchFamily="34" charset="0"/>
                        </a:rPr>
                        <a:t>1-10</a:t>
                      </a:r>
                    </a:p>
                  </a:txBody>
                  <a:tcPr marL="0" marR="0" marT="0" marB="0" anchor="b">
                    <a:solidFill>
                      <a:schemeClr val="bg1"/>
                    </a:solidFill>
                  </a:tcPr>
                </a:tc>
                <a:extLst>
                  <a:ext uri="{0D108BD9-81ED-4DB2-BD59-A6C34878D82A}">
                    <a16:rowId xmlns:a16="http://schemas.microsoft.com/office/drawing/2014/main" val="3339531041"/>
                  </a:ext>
                </a:extLst>
              </a:tr>
              <a:tr h="510493">
                <a:tc>
                  <a:txBody>
                    <a:bodyPr/>
                    <a:lstStyle/>
                    <a:p>
                      <a:pPr algn="l" fontAlgn="b">
                        <a:buNone/>
                      </a:pPr>
                      <a:r>
                        <a:rPr lang="en-GB" sz="1600" u="none" strike="noStrike">
                          <a:effectLst/>
                        </a:rPr>
                        <a:t>Income</a:t>
                      </a:r>
                      <a:endParaRPr lang="en-GB" sz="16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600" b="0" i="0" u="none" strike="noStrike">
                          <a:effectLst/>
                          <a:latin typeface="Arial" panose="020B0604020202020204" pitchFamily="34" charset="0"/>
                        </a:rPr>
                        <a:t>5</a:t>
                      </a:r>
                    </a:p>
                  </a:txBody>
                  <a:tcPr marL="0" marR="0" marT="0" marB="0" anchor="b">
                    <a:solidFill>
                      <a:schemeClr val="bg1"/>
                    </a:solidFill>
                  </a:tcPr>
                </a:tc>
                <a:tc>
                  <a:txBody>
                    <a:bodyPr/>
                    <a:lstStyle/>
                    <a:p>
                      <a:pPr algn="r" fontAlgn="b">
                        <a:buNone/>
                      </a:pPr>
                      <a:r>
                        <a:rPr lang="en-GB" sz="1600" b="0" i="0" u="none" strike="noStrike">
                          <a:effectLst/>
                          <a:latin typeface="Arial" panose="020B0604020202020204" pitchFamily="34" charset="0"/>
                        </a:rPr>
                        <a:t>1-8</a:t>
                      </a:r>
                    </a:p>
                  </a:txBody>
                  <a:tcPr marL="0" marR="0" marT="0" marB="0" anchor="b">
                    <a:solidFill>
                      <a:schemeClr val="bg1"/>
                    </a:solidFill>
                  </a:tcPr>
                </a:tc>
                <a:extLst>
                  <a:ext uri="{0D108BD9-81ED-4DB2-BD59-A6C34878D82A}">
                    <a16:rowId xmlns:a16="http://schemas.microsoft.com/office/drawing/2014/main" val="1531817328"/>
                  </a:ext>
                </a:extLst>
              </a:tr>
              <a:tr h="510493">
                <a:tc>
                  <a:txBody>
                    <a:bodyPr/>
                    <a:lstStyle/>
                    <a:p>
                      <a:pPr algn="l" fontAlgn="b">
                        <a:buNone/>
                      </a:pPr>
                      <a:r>
                        <a:rPr lang="en-GB" sz="1600" b="0" i="0" u="none" strike="noStrike">
                          <a:effectLst/>
                          <a:latin typeface="Arial" panose="020B0604020202020204" pitchFamily="34" charset="0"/>
                        </a:rPr>
                        <a:t>Employment</a:t>
                      </a:r>
                    </a:p>
                  </a:txBody>
                  <a:tcPr marL="0" marR="0" marT="0" marB="0" anchor="b">
                    <a:solidFill>
                      <a:schemeClr val="bg1"/>
                    </a:solidFill>
                  </a:tcPr>
                </a:tc>
                <a:tc>
                  <a:txBody>
                    <a:bodyPr/>
                    <a:lstStyle/>
                    <a:p>
                      <a:pPr algn="r" fontAlgn="b">
                        <a:buNone/>
                      </a:pPr>
                      <a:r>
                        <a:rPr lang="en-GB" sz="1600" b="0" i="0" u="none" strike="noStrike">
                          <a:effectLst/>
                          <a:latin typeface="Arial" panose="020B0604020202020204" pitchFamily="34" charset="0"/>
                        </a:rPr>
                        <a:t>4</a:t>
                      </a:r>
                    </a:p>
                  </a:txBody>
                  <a:tcPr marL="0" marR="0" marT="0" marB="0" anchor="b">
                    <a:solidFill>
                      <a:schemeClr val="bg1"/>
                    </a:solidFill>
                  </a:tcPr>
                </a:tc>
                <a:tc>
                  <a:txBody>
                    <a:bodyPr/>
                    <a:lstStyle/>
                    <a:p>
                      <a:pPr algn="r" fontAlgn="b">
                        <a:buNone/>
                      </a:pPr>
                      <a:r>
                        <a:rPr lang="en-GB" sz="1600" b="0" i="0" u="none" strike="noStrike">
                          <a:effectLst/>
                          <a:latin typeface="Arial" panose="020B0604020202020204" pitchFamily="34" charset="0"/>
                        </a:rPr>
                        <a:t>1-7</a:t>
                      </a:r>
                    </a:p>
                  </a:txBody>
                  <a:tcPr marL="0" marR="0" marT="0" marB="0" anchor="b">
                    <a:solidFill>
                      <a:schemeClr val="bg1"/>
                    </a:solidFill>
                  </a:tcPr>
                </a:tc>
                <a:extLst>
                  <a:ext uri="{0D108BD9-81ED-4DB2-BD59-A6C34878D82A}">
                    <a16:rowId xmlns:a16="http://schemas.microsoft.com/office/drawing/2014/main" val="557786949"/>
                  </a:ext>
                </a:extLst>
              </a:tr>
              <a:tr h="434274">
                <a:tc>
                  <a:txBody>
                    <a:bodyPr/>
                    <a:lstStyle/>
                    <a:p>
                      <a:pPr algn="l" fontAlgn="b">
                        <a:buNone/>
                      </a:pPr>
                      <a:r>
                        <a:rPr lang="en-GB" sz="1600" u="none" strike="noStrike">
                          <a:effectLst/>
                        </a:rPr>
                        <a:t>Health Deprivation and Disability</a:t>
                      </a:r>
                    </a:p>
                  </a:txBody>
                  <a:tcPr marL="0" marR="0" marT="0" marB="0" anchor="b">
                    <a:solidFill>
                      <a:schemeClr val="bg1"/>
                    </a:solidFill>
                  </a:tcPr>
                </a:tc>
                <a:tc>
                  <a:txBody>
                    <a:bodyPr/>
                    <a:lstStyle/>
                    <a:p>
                      <a:pPr algn="r" fontAlgn="b">
                        <a:buNone/>
                      </a:pPr>
                      <a:r>
                        <a:rPr lang="en-GB" sz="1600" b="0" i="0" u="none" strike="noStrike">
                          <a:effectLst/>
                          <a:latin typeface="Arial" panose="020B0604020202020204" pitchFamily="34" charset="0"/>
                        </a:rPr>
                        <a:t>4</a:t>
                      </a:r>
                    </a:p>
                  </a:txBody>
                  <a:tcPr marL="0" marR="0" marT="0" marB="0" anchor="b">
                    <a:solidFill>
                      <a:schemeClr val="bg1"/>
                    </a:solidFill>
                  </a:tcPr>
                </a:tc>
                <a:tc>
                  <a:txBody>
                    <a:bodyPr/>
                    <a:lstStyle/>
                    <a:p>
                      <a:pPr algn="r" fontAlgn="b">
                        <a:buNone/>
                      </a:pPr>
                      <a:r>
                        <a:rPr lang="en-GB" sz="1600" b="0" i="0" u="none" strike="noStrike">
                          <a:effectLst/>
                          <a:latin typeface="Arial" panose="020B0604020202020204" pitchFamily="34" charset="0"/>
                        </a:rPr>
                        <a:t>1-6</a:t>
                      </a:r>
                    </a:p>
                  </a:txBody>
                  <a:tcPr marL="0" marR="0" marT="0" marB="0" anchor="b">
                    <a:solidFill>
                      <a:schemeClr val="bg1"/>
                    </a:solidFill>
                  </a:tcPr>
                </a:tc>
                <a:extLst>
                  <a:ext uri="{0D108BD9-81ED-4DB2-BD59-A6C34878D82A}">
                    <a16:rowId xmlns:a16="http://schemas.microsoft.com/office/drawing/2014/main" val="942783155"/>
                  </a:ext>
                </a:extLst>
              </a:tr>
              <a:tr h="4342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u="none" strike="noStrike">
                          <a:effectLst/>
                        </a:rPr>
                        <a:t>Barriers to Housing and Services</a:t>
                      </a:r>
                      <a:endParaRPr lang="en-GB" sz="16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600" b="0" i="0" u="none" strike="noStrike">
                          <a:effectLst/>
                          <a:latin typeface="Arial" panose="020B0604020202020204" pitchFamily="34" charset="0"/>
                        </a:rPr>
                        <a:t>3</a:t>
                      </a:r>
                    </a:p>
                  </a:txBody>
                  <a:tcPr marL="0" marR="0" marT="0" marB="0" anchor="b">
                    <a:solidFill>
                      <a:schemeClr val="bg1"/>
                    </a:solidFill>
                  </a:tcPr>
                </a:tc>
                <a:tc>
                  <a:txBody>
                    <a:bodyPr/>
                    <a:lstStyle/>
                    <a:p>
                      <a:pPr algn="r" fontAlgn="b">
                        <a:buNone/>
                      </a:pPr>
                      <a:r>
                        <a:rPr lang="en-GB" sz="1600" b="0" i="0" u="none" strike="noStrike">
                          <a:effectLst/>
                          <a:latin typeface="Arial" panose="020B0604020202020204" pitchFamily="34" charset="0"/>
                        </a:rPr>
                        <a:t>1-8</a:t>
                      </a:r>
                    </a:p>
                  </a:txBody>
                  <a:tcPr marL="0" marR="0" marT="0" marB="0" anchor="b">
                    <a:solidFill>
                      <a:schemeClr val="bg1"/>
                    </a:solidFill>
                  </a:tcPr>
                </a:tc>
                <a:extLst>
                  <a:ext uri="{0D108BD9-81ED-4DB2-BD59-A6C34878D82A}">
                    <a16:rowId xmlns:a16="http://schemas.microsoft.com/office/drawing/2014/main" val="896181342"/>
                  </a:ext>
                </a:extLst>
              </a:tr>
              <a:tr h="434274">
                <a:tc>
                  <a:txBody>
                    <a:bodyPr/>
                    <a:lstStyle/>
                    <a:p>
                      <a:pPr algn="l" fontAlgn="b">
                        <a:buNone/>
                      </a:pPr>
                      <a:r>
                        <a:rPr lang="en-GB" sz="1600" u="none" strike="noStrike">
                          <a:effectLst/>
                        </a:rPr>
                        <a:t>Education, Skills and Training</a:t>
                      </a:r>
                      <a:endParaRPr lang="en-GB" sz="16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600" b="0" i="0" u="none" strike="noStrike">
                          <a:effectLst/>
                          <a:latin typeface="Arial" panose="020B0604020202020204" pitchFamily="34" charset="0"/>
                        </a:rPr>
                        <a:t>2</a:t>
                      </a:r>
                    </a:p>
                  </a:txBody>
                  <a:tcPr marL="0" marR="0" marT="0" marB="0" anchor="b">
                    <a:solidFill>
                      <a:schemeClr val="bg1"/>
                    </a:solidFill>
                  </a:tcPr>
                </a:tc>
                <a:tc>
                  <a:txBody>
                    <a:bodyPr/>
                    <a:lstStyle/>
                    <a:p>
                      <a:pPr algn="r" fontAlgn="b">
                        <a:buNone/>
                      </a:pPr>
                      <a:r>
                        <a:rPr lang="en-GB" sz="1600" b="0" i="0" u="none" strike="noStrike">
                          <a:effectLst/>
                          <a:latin typeface="Arial" panose="020B0604020202020204" pitchFamily="34" charset="0"/>
                        </a:rPr>
                        <a:t>1-5</a:t>
                      </a:r>
                    </a:p>
                  </a:txBody>
                  <a:tcPr marL="0" marR="0" marT="0" marB="0" anchor="b">
                    <a:solidFill>
                      <a:schemeClr val="bg1"/>
                    </a:solidFill>
                  </a:tcPr>
                </a:tc>
                <a:extLst>
                  <a:ext uri="{0D108BD9-81ED-4DB2-BD59-A6C34878D82A}">
                    <a16:rowId xmlns:a16="http://schemas.microsoft.com/office/drawing/2014/main" val="3468335054"/>
                  </a:ext>
                </a:extLst>
              </a:tr>
              <a:tr h="434274">
                <a:tc>
                  <a:txBody>
                    <a:bodyPr/>
                    <a:lstStyle/>
                    <a:p>
                      <a:pPr algn="l" fontAlgn="b">
                        <a:buNone/>
                      </a:pPr>
                      <a:r>
                        <a:rPr lang="en-GB" sz="1600" b="1" i="0" u="none" strike="noStrike">
                          <a:effectLst/>
                          <a:latin typeface="Arial" panose="020B0604020202020204" pitchFamily="34" charset="0"/>
                        </a:rPr>
                        <a:t>Overall IMD</a:t>
                      </a:r>
                    </a:p>
                  </a:txBody>
                  <a:tcPr marL="0" marR="0" marT="0" marB="0" anchor="b">
                    <a:solidFill>
                      <a:schemeClr val="bg1"/>
                    </a:solidFill>
                  </a:tcPr>
                </a:tc>
                <a:tc>
                  <a:txBody>
                    <a:bodyPr/>
                    <a:lstStyle/>
                    <a:p>
                      <a:pPr algn="r" fontAlgn="b">
                        <a:buNone/>
                      </a:pPr>
                      <a:r>
                        <a:rPr lang="en-GB" sz="1600" b="1" i="0" u="none" strike="noStrike">
                          <a:effectLst/>
                          <a:latin typeface="Arial" panose="020B0604020202020204" pitchFamily="34" charset="0"/>
                        </a:rPr>
                        <a:t>4</a:t>
                      </a:r>
                    </a:p>
                  </a:txBody>
                  <a:tcPr marL="0" marR="0" marT="0" marB="0" anchor="b">
                    <a:solidFill>
                      <a:schemeClr val="bg1"/>
                    </a:solidFill>
                  </a:tcPr>
                </a:tc>
                <a:tc>
                  <a:txBody>
                    <a:bodyPr/>
                    <a:lstStyle/>
                    <a:p>
                      <a:pPr algn="r" fontAlgn="b">
                        <a:buNone/>
                      </a:pPr>
                      <a:r>
                        <a:rPr lang="en-GB" sz="1600" b="1" i="0" u="none" strike="noStrike">
                          <a:effectLst/>
                          <a:latin typeface="Arial" panose="020B0604020202020204" pitchFamily="34" charset="0"/>
                        </a:rPr>
                        <a:t>1-7</a:t>
                      </a:r>
                    </a:p>
                  </a:txBody>
                  <a:tcPr marL="0" marR="0" marT="0" marB="0" anchor="b">
                    <a:solidFill>
                      <a:schemeClr val="bg1"/>
                    </a:solidFill>
                  </a:tcPr>
                </a:tc>
                <a:extLst>
                  <a:ext uri="{0D108BD9-81ED-4DB2-BD59-A6C34878D82A}">
                    <a16:rowId xmlns:a16="http://schemas.microsoft.com/office/drawing/2014/main" val="2990948246"/>
                  </a:ext>
                </a:extLst>
              </a:tr>
            </a:tbl>
          </a:graphicData>
        </a:graphic>
      </p:graphicFrame>
      <p:sp>
        <p:nvSpPr>
          <p:cNvPr id="3" name="TextBox 2">
            <a:extLst>
              <a:ext uri="{FF2B5EF4-FFF2-40B4-BE49-F238E27FC236}">
                <a16:creationId xmlns:a16="http://schemas.microsoft.com/office/drawing/2014/main" id="{93DAF2CF-9C32-CF1F-4694-277E0C7DF246}"/>
              </a:ext>
            </a:extLst>
          </p:cNvPr>
          <p:cNvSpPr txBox="1"/>
          <p:nvPr/>
        </p:nvSpPr>
        <p:spPr>
          <a:xfrm>
            <a:off x="7490078" y="1418891"/>
            <a:ext cx="4571129" cy="338554"/>
          </a:xfrm>
          <a:prstGeom prst="rect">
            <a:avLst/>
          </a:prstGeom>
          <a:noFill/>
        </p:spPr>
        <p:txBody>
          <a:bodyPr wrap="square">
            <a:spAutoFit/>
          </a:bodyPr>
          <a:lstStyle/>
          <a:p>
            <a:r>
              <a:rPr lang="en-GB" sz="1600" i="1" dirty="0"/>
              <a:t>Table 5: Decile average by domain, IMD 2025</a:t>
            </a:r>
          </a:p>
        </p:txBody>
      </p:sp>
    </p:spTree>
    <p:extLst>
      <p:ext uri="{BB962C8B-B14F-4D97-AF65-F5344CB8AC3E}">
        <p14:creationId xmlns:p14="http://schemas.microsoft.com/office/powerpoint/2010/main" val="508968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94A82-74F4-11CB-59C8-43560CFBC3C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E96AC8E-0ED9-C4B5-3C9D-9EA5A7B66A2B}"/>
              </a:ext>
            </a:extLst>
          </p:cNvPr>
          <p:cNvSpPr txBox="1"/>
          <p:nvPr/>
        </p:nvSpPr>
        <p:spPr bwMode="auto">
          <a:xfrm>
            <a:off x="175369" y="225421"/>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700" b="1">
                <a:solidFill>
                  <a:schemeClr val="accent2"/>
                </a:solidFill>
                <a:latin typeface="+mj-lt"/>
                <a:ea typeface="+mj-ea"/>
                <a:cs typeface="+mj-cs"/>
              </a:rPr>
              <a:t>2.3. Analysis</a:t>
            </a:r>
            <a:r>
              <a:rPr lang="en-US" sz="3700" b="1" kern="1200">
                <a:solidFill>
                  <a:schemeClr val="accent2"/>
                </a:solidFill>
                <a:latin typeface="+mj-lt"/>
                <a:ea typeface="+mj-ea"/>
                <a:cs typeface="+mj-cs"/>
              </a:rPr>
              <a:t> of individual deprivation domains across Fenland</a:t>
            </a:r>
          </a:p>
        </p:txBody>
      </p:sp>
      <p:sp>
        <p:nvSpPr>
          <p:cNvPr id="9" name="Content Placeholder 2">
            <a:extLst>
              <a:ext uri="{FF2B5EF4-FFF2-40B4-BE49-F238E27FC236}">
                <a16:creationId xmlns:a16="http://schemas.microsoft.com/office/drawing/2014/main" id="{E086BE4E-96A0-CEA7-7953-BF5823954A92}"/>
              </a:ext>
            </a:extLst>
          </p:cNvPr>
          <p:cNvSpPr>
            <a:spLocks noGrp="1"/>
          </p:cNvSpPr>
          <p:nvPr>
            <p:ph idx="1"/>
          </p:nvPr>
        </p:nvSpPr>
        <p:spPr>
          <a:xfrm>
            <a:off x="8262257" y="1439859"/>
            <a:ext cx="3831772" cy="4732342"/>
          </a:xfrm>
        </p:spPr>
        <p:txBody>
          <a:bodyPr/>
          <a:lstStyle/>
          <a:p>
            <a:r>
              <a:rPr lang="en-US" sz="1800" dirty="0"/>
              <a:t>In Fenland, the most deprived domain is Education, Skills and Training, which includes factors such as pupil absence, adult skills, and entry to higher education. 80% of LSOAs in Fenland fall into the top 3 most deprived deciles (1-3, where 1 is the most deprived).</a:t>
            </a:r>
          </a:p>
          <a:p>
            <a:r>
              <a:rPr lang="en-US" sz="1800" dirty="0"/>
              <a:t>The lowest levels of relative deprivation is in the Living Environment domain, with 54% of LSOAs in Fenland falling into the top 3 least deprived deciles (8-10, where 10 is the least deprived).</a:t>
            </a:r>
          </a:p>
          <a:p>
            <a:r>
              <a:rPr lang="en-US" sz="1800" dirty="0"/>
              <a:t>Figure 3 breaks down LSOA national decile distribution by individual domain.</a:t>
            </a:r>
          </a:p>
        </p:txBody>
      </p:sp>
      <p:sp>
        <p:nvSpPr>
          <p:cNvPr id="6" name="TextBox 5">
            <a:extLst>
              <a:ext uri="{FF2B5EF4-FFF2-40B4-BE49-F238E27FC236}">
                <a16:creationId xmlns:a16="http://schemas.microsoft.com/office/drawing/2014/main" id="{932B783E-06FA-ABE4-5725-FA8EAE2F138C}"/>
              </a:ext>
            </a:extLst>
          </p:cNvPr>
          <p:cNvSpPr txBox="1"/>
          <p:nvPr/>
        </p:nvSpPr>
        <p:spPr>
          <a:xfrm>
            <a:off x="175368" y="5542894"/>
            <a:ext cx="7466404" cy="646331"/>
          </a:xfrm>
          <a:prstGeom prst="rect">
            <a:avLst/>
          </a:prstGeom>
          <a:noFill/>
        </p:spPr>
        <p:txBody>
          <a:bodyPr wrap="square" rtlCol="0">
            <a:spAutoFit/>
          </a:bodyPr>
          <a:lstStyle/>
          <a:p>
            <a:r>
              <a:rPr lang="en-GB"/>
              <a:t>See Appendix A for a breakdown of counts of proportions relevant to the graph.</a:t>
            </a:r>
          </a:p>
        </p:txBody>
      </p:sp>
      <p:sp>
        <p:nvSpPr>
          <p:cNvPr id="10" name="TextBox 9">
            <a:extLst>
              <a:ext uri="{FF2B5EF4-FFF2-40B4-BE49-F238E27FC236}">
                <a16:creationId xmlns:a16="http://schemas.microsoft.com/office/drawing/2014/main" id="{16B53215-BEFA-B185-8252-13FF09A55D10}"/>
              </a:ext>
            </a:extLst>
          </p:cNvPr>
          <p:cNvSpPr txBox="1"/>
          <p:nvPr/>
        </p:nvSpPr>
        <p:spPr>
          <a:xfrm>
            <a:off x="226159" y="1884268"/>
            <a:ext cx="7657240" cy="307777"/>
          </a:xfrm>
          <a:prstGeom prst="rect">
            <a:avLst/>
          </a:prstGeom>
          <a:noFill/>
        </p:spPr>
        <p:txBody>
          <a:bodyPr wrap="square" rtlCol="0">
            <a:spAutoFit/>
          </a:bodyPr>
          <a:lstStyle/>
          <a:p>
            <a:r>
              <a:rPr lang="en-GB" sz="1400" i="1" dirty="0"/>
              <a:t>Figure 5: Proportion of LSOAs which fall into each decile by domain, IMD 2025</a:t>
            </a:r>
          </a:p>
        </p:txBody>
      </p:sp>
      <p:pic>
        <p:nvPicPr>
          <p:cNvPr id="5" name="Picture 4">
            <a:extLst>
              <a:ext uri="{FF2B5EF4-FFF2-40B4-BE49-F238E27FC236}">
                <a16:creationId xmlns:a16="http://schemas.microsoft.com/office/drawing/2014/main" id="{3D3ADB39-7FEC-5E85-B6D4-4731A9EC4B5A}"/>
              </a:ext>
            </a:extLst>
          </p:cNvPr>
          <p:cNvPicPr>
            <a:picLocks noChangeAspect="1"/>
          </p:cNvPicPr>
          <p:nvPr/>
        </p:nvPicPr>
        <p:blipFill>
          <a:blip r:embed="rId3"/>
          <a:stretch>
            <a:fillRect/>
          </a:stretch>
        </p:blipFill>
        <p:spPr>
          <a:xfrm>
            <a:off x="226159" y="2192044"/>
            <a:ext cx="7608481" cy="3350849"/>
          </a:xfrm>
          <a:prstGeom prst="rect">
            <a:avLst/>
          </a:prstGeom>
        </p:spPr>
      </p:pic>
    </p:spTree>
    <p:extLst>
      <p:ext uri="{BB962C8B-B14F-4D97-AF65-F5344CB8AC3E}">
        <p14:creationId xmlns:p14="http://schemas.microsoft.com/office/powerpoint/2010/main" val="235275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7DF47-C7A4-959A-91A7-BE1410643E4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AA4E852-34BA-DDCB-55F4-B477AD32A0EF}"/>
              </a:ext>
            </a:extLst>
          </p:cNvPr>
          <p:cNvSpPr txBox="1"/>
          <p:nvPr/>
        </p:nvSpPr>
        <p:spPr bwMode="auto">
          <a:xfrm>
            <a:off x="218707" y="126859"/>
            <a:ext cx="9838644" cy="1214438"/>
          </a:xfrm>
          <a:prstGeom prst="rect">
            <a:avLst/>
          </a:prstGeom>
          <a:noFill/>
          <a:ln>
            <a:noFill/>
          </a:ln>
        </p:spPr>
        <p:txBody>
          <a:bodyPr vert="horz" wrap="square" lIns="0" tIns="0" rIns="0" bIns="0" numCol="1" rtlCol="0" anchor="t" anchorCtr="0" compatLnSpc="1">
            <a:prstTxWarp prst="textNoShape">
              <a:avLst/>
            </a:prstTxWarp>
            <a:normAutofit fontScale="92500" lnSpcReduction="10000"/>
          </a:bodyPr>
          <a:lstStyle/>
          <a:p>
            <a:pPr eaLnBrk="1" hangingPunct="1">
              <a:lnSpc>
                <a:spcPct val="90000"/>
              </a:lnSpc>
              <a:spcAft>
                <a:spcPts val="600"/>
              </a:spcAft>
            </a:pPr>
            <a:r>
              <a:rPr lang="en-US" sz="3200" b="1" dirty="0">
                <a:solidFill>
                  <a:schemeClr val="accent2"/>
                </a:solidFill>
                <a:latin typeface="+mj-lt"/>
                <a:ea typeface="+mj-ea"/>
                <a:cs typeface="+mj-cs"/>
              </a:rPr>
              <a:t>2.4. Analysis</a:t>
            </a:r>
            <a:r>
              <a:rPr lang="en-US" sz="3200" b="1" kern="1200" dirty="0">
                <a:solidFill>
                  <a:schemeClr val="accent2"/>
                </a:solidFill>
                <a:latin typeface="+mj-lt"/>
                <a:ea typeface="+mj-ea"/>
                <a:cs typeface="+mj-cs"/>
              </a:rPr>
              <a:t> of individual Lower Super Output Areas (LSOA) across Fenland for Barriers to Housing and Services</a:t>
            </a:r>
          </a:p>
        </p:txBody>
      </p:sp>
      <p:sp>
        <p:nvSpPr>
          <p:cNvPr id="9" name="Content Placeholder 2">
            <a:extLst>
              <a:ext uri="{FF2B5EF4-FFF2-40B4-BE49-F238E27FC236}">
                <a16:creationId xmlns:a16="http://schemas.microsoft.com/office/drawing/2014/main" id="{9345A35F-B0AC-AC34-AC89-ECD7A5AAEB65}"/>
              </a:ext>
            </a:extLst>
          </p:cNvPr>
          <p:cNvSpPr>
            <a:spLocks noGrp="1"/>
          </p:cNvSpPr>
          <p:nvPr>
            <p:ph idx="1"/>
          </p:nvPr>
        </p:nvSpPr>
        <p:spPr>
          <a:xfrm>
            <a:off x="5894025" y="1408547"/>
            <a:ext cx="6190246" cy="4937825"/>
          </a:xfrm>
        </p:spPr>
        <p:txBody>
          <a:bodyPr/>
          <a:lstStyle/>
          <a:p>
            <a:r>
              <a:rPr lang="en-GB" sz="1600" dirty="0"/>
              <a:t>The map shows that substantial changes in the Barriers to Housing and Services domain in Fenland have occurred from 2019 to 2025. </a:t>
            </a:r>
          </a:p>
          <a:p>
            <a:r>
              <a:rPr lang="en-GB" sz="1600" dirty="0"/>
              <a:t>3 LSOAs moved 2 or more deciles in the direction of relatively less deprived decile between IMD 2019 and IMD 2025. These are:</a:t>
            </a:r>
          </a:p>
          <a:p>
            <a:pPr lvl="1"/>
            <a:r>
              <a:rPr lang="en-GB" sz="1200" dirty="0"/>
              <a:t>South West Chatteris and Circle Walk (Fenland 011D) in Chatteris South ward.</a:t>
            </a:r>
          </a:p>
          <a:p>
            <a:pPr lvl="1"/>
            <a:r>
              <a:rPr lang="en-GB" sz="1200" dirty="0"/>
              <a:t>Elm Low Road (Fenland 003A) and South Brink (Fenland 003H) both in Wisbech South ward.</a:t>
            </a:r>
            <a:r>
              <a:rPr lang="en-GB" sz="1200" dirty="0">
                <a:highlight>
                  <a:srgbClr val="00FFFF"/>
                </a:highlight>
              </a:rPr>
              <a:t> </a:t>
            </a:r>
          </a:p>
          <a:p>
            <a:r>
              <a:rPr lang="en-GB" sz="1600" dirty="0"/>
              <a:t>21 LSOAs moved 2 or more deciles in the direction of relatively more deprived decile between IMD 2019 and IMD 2025. </a:t>
            </a:r>
            <a:r>
              <a:rPr lang="en-US" sz="1600" dirty="0"/>
              <a:t>See Appendix D for full list.</a:t>
            </a:r>
            <a:endParaRPr lang="en-GB" sz="1600" dirty="0"/>
          </a:p>
          <a:p>
            <a:r>
              <a:rPr lang="en-GB" sz="1600" dirty="0"/>
              <a:t>The lowest decile of which Fenland LSOAs fall into is 1. 31 LSOAs falls in the top 30% most deprived for this domain, a notable increase to that seen in IMD 2019, where 18 LSOAs were in the top 30% most deprived (1-3). </a:t>
            </a:r>
            <a:r>
              <a:rPr lang="en-US" sz="1600" dirty="0"/>
              <a:t>See Appendix C for full list.</a:t>
            </a:r>
            <a:endParaRPr lang="en-GB" sz="1600" dirty="0"/>
          </a:p>
          <a:p>
            <a:r>
              <a:rPr lang="en-GB" sz="1600" dirty="0"/>
              <a:t>The highest decile of which Fenland LSOAs fall into is 8, in IMD 2025. 1 LSOA (South Brink (Fenland 003H) in Wisbech South ward) falls in the top 30% least deprived for this domain, a notable difference to that seen in IMD 2019, where 8 LSOAs were in the top 30% least deprived (8-10).</a:t>
            </a:r>
            <a:endParaRPr lang="en-GB" sz="1400" dirty="0">
              <a:highlight>
                <a:srgbClr val="00FFFF"/>
              </a:highlight>
            </a:endParaRPr>
          </a:p>
        </p:txBody>
      </p:sp>
      <p:sp>
        <p:nvSpPr>
          <p:cNvPr id="2" name="TextBox 1">
            <a:extLst>
              <a:ext uri="{FF2B5EF4-FFF2-40B4-BE49-F238E27FC236}">
                <a16:creationId xmlns:a16="http://schemas.microsoft.com/office/drawing/2014/main" id="{5D19A9ED-C98C-E6A0-46D7-F0AEDAF099D6}"/>
              </a:ext>
            </a:extLst>
          </p:cNvPr>
          <p:cNvSpPr txBox="1"/>
          <p:nvPr/>
        </p:nvSpPr>
        <p:spPr>
          <a:xfrm>
            <a:off x="527394" y="1270096"/>
            <a:ext cx="4762031" cy="523220"/>
          </a:xfrm>
          <a:prstGeom prst="rect">
            <a:avLst/>
          </a:prstGeom>
          <a:noFill/>
        </p:spPr>
        <p:txBody>
          <a:bodyPr wrap="square" rtlCol="0">
            <a:spAutoFit/>
          </a:bodyPr>
          <a:lstStyle/>
          <a:p>
            <a:r>
              <a:rPr lang="en-GB" sz="1400" i="1" dirty="0"/>
              <a:t>Figure 6: Barriers to housing services decile change in Fenland between 2019 and 2025</a:t>
            </a:r>
          </a:p>
        </p:txBody>
      </p:sp>
      <p:pic>
        <p:nvPicPr>
          <p:cNvPr id="6" name="Picture 5">
            <a:extLst>
              <a:ext uri="{FF2B5EF4-FFF2-40B4-BE49-F238E27FC236}">
                <a16:creationId xmlns:a16="http://schemas.microsoft.com/office/drawing/2014/main" id="{232404BF-83D9-6D38-E46A-15822734BDA1}"/>
              </a:ext>
            </a:extLst>
          </p:cNvPr>
          <p:cNvPicPr>
            <a:picLocks noChangeAspect="1"/>
          </p:cNvPicPr>
          <p:nvPr/>
        </p:nvPicPr>
        <p:blipFill>
          <a:blip r:embed="rId3">
            <a:extLst>
              <a:ext uri="{28A0092B-C50C-407E-A947-70E740481C1C}">
                <a14:useLocalDpi xmlns:a14="http://schemas.microsoft.com/office/drawing/2010/main" val="0"/>
              </a:ext>
            </a:extLst>
          </a:blip>
          <a:srcRect l="4364" t="8836" r="814" b="3135"/>
          <a:stretch>
            <a:fillRect/>
          </a:stretch>
        </p:blipFill>
        <p:spPr>
          <a:xfrm>
            <a:off x="527394" y="1793316"/>
            <a:ext cx="4892905" cy="4937825"/>
          </a:xfrm>
          <a:prstGeom prst="rect">
            <a:avLst/>
          </a:prstGeom>
        </p:spPr>
      </p:pic>
    </p:spTree>
    <p:extLst>
      <p:ext uri="{BB962C8B-B14F-4D97-AF65-F5344CB8AC3E}">
        <p14:creationId xmlns:p14="http://schemas.microsoft.com/office/powerpoint/2010/main" val="1222092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C4B454A-E0CA-B6C3-3CBA-A9D38B47C1A9}"/>
              </a:ext>
            </a:extLst>
          </p:cNvPr>
          <p:cNvSpPr txBox="1"/>
          <p:nvPr/>
        </p:nvSpPr>
        <p:spPr bwMode="auto">
          <a:xfrm>
            <a:off x="391883" y="242342"/>
            <a:ext cx="9470573"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600" b="1">
                <a:solidFill>
                  <a:schemeClr val="accent2"/>
                </a:solidFill>
                <a:latin typeface="+mj-lt"/>
                <a:ea typeface="+mj-ea"/>
                <a:cs typeface="+mj-cs"/>
              </a:rPr>
              <a:t>3.1. Analysis</a:t>
            </a:r>
            <a:r>
              <a:rPr lang="en-US" sz="3600" b="1" kern="1200">
                <a:solidFill>
                  <a:schemeClr val="accent2"/>
                </a:solidFill>
                <a:latin typeface="+mj-lt"/>
                <a:ea typeface="+mj-ea"/>
                <a:cs typeface="+mj-cs"/>
              </a:rPr>
              <a:t> of income </a:t>
            </a:r>
            <a:r>
              <a:rPr lang="en-US" sz="3600" b="1">
                <a:solidFill>
                  <a:schemeClr val="accent2"/>
                </a:solidFill>
                <a:latin typeface="+mj-lt"/>
                <a:ea typeface="+mj-ea"/>
                <a:cs typeface="+mj-cs"/>
              </a:rPr>
              <a:t>s</a:t>
            </a:r>
            <a:r>
              <a:rPr lang="en-US" sz="3600" b="1" kern="1200">
                <a:solidFill>
                  <a:schemeClr val="accent2"/>
                </a:solidFill>
                <a:latin typeface="+mj-lt"/>
                <a:ea typeface="+mj-ea"/>
                <a:cs typeface="+mj-cs"/>
              </a:rPr>
              <a:t>cores across Fenland</a:t>
            </a:r>
          </a:p>
        </p:txBody>
      </p:sp>
      <p:sp>
        <p:nvSpPr>
          <p:cNvPr id="9" name="TextBox 8">
            <a:extLst>
              <a:ext uri="{FF2B5EF4-FFF2-40B4-BE49-F238E27FC236}">
                <a16:creationId xmlns:a16="http://schemas.microsoft.com/office/drawing/2014/main" id="{FAE00F33-4DC5-EE90-00EB-924142200EEA}"/>
              </a:ext>
            </a:extLst>
          </p:cNvPr>
          <p:cNvSpPr txBox="1"/>
          <p:nvPr/>
        </p:nvSpPr>
        <p:spPr>
          <a:xfrm>
            <a:off x="391884" y="1570121"/>
            <a:ext cx="6193973" cy="584775"/>
          </a:xfrm>
          <a:prstGeom prst="rect">
            <a:avLst/>
          </a:prstGeom>
          <a:noFill/>
        </p:spPr>
        <p:txBody>
          <a:bodyPr wrap="square">
            <a:spAutoFit/>
          </a:bodyPr>
          <a:lstStyle/>
          <a:p>
            <a:r>
              <a:rPr lang="en-GB" sz="1600" i="1" dirty="0"/>
              <a:t>Figure 7: Income, IDACI and IDAOPI proportions by district for Cambridgeshire districts</a:t>
            </a:r>
          </a:p>
        </p:txBody>
      </p:sp>
      <p:sp>
        <p:nvSpPr>
          <p:cNvPr id="3" name="Content Placeholder 7">
            <a:extLst>
              <a:ext uri="{FF2B5EF4-FFF2-40B4-BE49-F238E27FC236}">
                <a16:creationId xmlns:a16="http://schemas.microsoft.com/office/drawing/2014/main" id="{F76FA94C-1229-A6A7-4346-A4EB4BD15047}"/>
              </a:ext>
            </a:extLst>
          </p:cNvPr>
          <p:cNvSpPr>
            <a:spLocks noGrp="1"/>
          </p:cNvSpPr>
          <p:nvPr>
            <p:ph idx="1"/>
          </p:nvPr>
        </p:nvSpPr>
        <p:spPr>
          <a:xfrm>
            <a:off x="6770914" y="1862508"/>
            <a:ext cx="5421086" cy="4379686"/>
          </a:xfrm>
        </p:spPr>
        <p:txBody>
          <a:bodyPr/>
          <a:lstStyle/>
          <a:p>
            <a:r>
              <a:rPr lang="en-GB" sz="1800" dirty="0"/>
              <a:t>Income Deprivation Affecting Children Index (IDACI) and Income Deprivation Affecting Older People Index (IDAOPI) are supplementary indices which provide context but do not make up the overall IMD scores.</a:t>
            </a:r>
          </a:p>
          <a:p>
            <a:r>
              <a:rPr lang="en-GB" sz="1800" dirty="0"/>
              <a:t>Fenland had a score of 0.240 for income domain, meaning that 24% of the population were living in income deprivation. This is the highest proportion in Cambridgeshire. </a:t>
            </a:r>
          </a:p>
          <a:p>
            <a:r>
              <a:rPr lang="en-GB" sz="1800" dirty="0"/>
              <a:t>Mount Pleasant Cemetery (Fenland 002C) in Wisbech North ward had the highest income score of 0.518. This means 51.8% of the population are living in relative deprivation.</a:t>
            </a:r>
          </a:p>
        </p:txBody>
      </p:sp>
      <p:graphicFrame>
        <p:nvGraphicFramePr>
          <p:cNvPr id="4" name="Chart 3">
            <a:extLst>
              <a:ext uri="{FF2B5EF4-FFF2-40B4-BE49-F238E27FC236}">
                <a16:creationId xmlns:a16="http://schemas.microsoft.com/office/drawing/2014/main" id="{973D8EDB-4FA8-8397-D8BD-652AC1EE0262}"/>
              </a:ext>
            </a:extLst>
          </p:cNvPr>
          <p:cNvGraphicFramePr>
            <a:graphicFrameLocks/>
          </p:cNvGraphicFramePr>
          <p:nvPr>
            <p:extLst>
              <p:ext uri="{D42A27DB-BD31-4B8C-83A1-F6EECF244321}">
                <p14:modId xmlns:p14="http://schemas.microsoft.com/office/powerpoint/2010/main" val="1917383149"/>
              </p:ext>
            </p:extLst>
          </p:nvPr>
        </p:nvGraphicFramePr>
        <p:xfrm>
          <a:off x="391883" y="2268237"/>
          <a:ext cx="6193974" cy="36427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7328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28DAD-D615-307C-7747-2D34D48EEDD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E27F363-055E-E1B4-30AD-50D57A48E332}"/>
              </a:ext>
            </a:extLst>
          </p:cNvPr>
          <p:cNvSpPr txBox="1"/>
          <p:nvPr/>
        </p:nvSpPr>
        <p:spPr bwMode="auto">
          <a:xfrm>
            <a:off x="391883" y="242342"/>
            <a:ext cx="9470573"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600" b="1">
                <a:solidFill>
                  <a:schemeClr val="accent2"/>
                </a:solidFill>
                <a:latin typeface="+mj-lt"/>
                <a:ea typeface="+mj-ea"/>
                <a:cs typeface="+mj-cs"/>
              </a:rPr>
              <a:t>3.1. Analysis</a:t>
            </a:r>
            <a:r>
              <a:rPr lang="en-US" sz="3600" b="1" kern="1200">
                <a:solidFill>
                  <a:schemeClr val="accent2"/>
                </a:solidFill>
                <a:latin typeface="+mj-lt"/>
                <a:ea typeface="+mj-ea"/>
                <a:cs typeface="+mj-cs"/>
              </a:rPr>
              <a:t> of income </a:t>
            </a:r>
            <a:r>
              <a:rPr lang="en-US" sz="3600" b="1">
                <a:solidFill>
                  <a:schemeClr val="accent2"/>
                </a:solidFill>
                <a:latin typeface="+mj-lt"/>
                <a:ea typeface="+mj-ea"/>
                <a:cs typeface="+mj-cs"/>
              </a:rPr>
              <a:t>s</a:t>
            </a:r>
            <a:r>
              <a:rPr lang="en-US" sz="3600" b="1" kern="1200">
                <a:solidFill>
                  <a:schemeClr val="accent2"/>
                </a:solidFill>
                <a:latin typeface="+mj-lt"/>
                <a:ea typeface="+mj-ea"/>
                <a:cs typeface="+mj-cs"/>
              </a:rPr>
              <a:t>cores across Fenland</a:t>
            </a:r>
          </a:p>
        </p:txBody>
      </p:sp>
      <p:sp>
        <p:nvSpPr>
          <p:cNvPr id="9" name="TextBox 8">
            <a:extLst>
              <a:ext uri="{FF2B5EF4-FFF2-40B4-BE49-F238E27FC236}">
                <a16:creationId xmlns:a16="http://schemas.microsoft.com/office/drawing/2014/main" id="{5F0BEF03-0893-2BAA-AEE9-D87D3362C270}"/>
              </a:ext>
            </a:extLst>
          </p:cNvPr>
          <p:cNvSpPr txBox="1"/>
          <p:nvPr/>
        </p:nvSpPr>
        <p:spPr>
          <a:xfrm>
            <a:off x="391884" y="1570121"/>
            <a:ext cx="6193973" cy="584775"/>
          </a:xfrm>
          <a:prstGeom prst="rect">
            <a:avLst/>
          </a:prstGeom>
          <a:noFill/>
        </p:spPr>
        <p:txBody>
          <a:bodyPr wrap="square">
            <a:spAutoFit/>
          </a:bodyPr>
          <a:lstStyle/>
          <a:p>
            <a:r>
              <a:rPr lang="en-GB" sz="1600" i="1" dirty="0"/>
              <a:t>Figure 7: Income, IDACI and IDAOPI proportions by district for Cambridgeshire districts</a:t>
            </a:r>
          </a:p>
        </p:txBody>
      </p:sp>
      <p:sp>
        <p:nvSpPr>
          <p:cNvPr id="3" name="Content Placeholder 7">
            <a:extLst>
              <a:ext uri="{FF2B5EF4-FFF2-40B4-BE49-F238E27FC236}">
                <a16:creationId xmlns:a16="http://schemas.microsoft.com/office/drawing/2014/main" id="{D703F12A-DD4E-3134-B7C4-FC210A16E05D}"/>
              </a:ext>
            </a:extLst>
          </p:cNvPr>
          <p:cNvSpPr>
            <a:spLocks noGrp="1"/>
          </p:cNvSpPr>
          <p:nvPr>
            <p:ph idx="1"/>
          </p:nvPr>
        </p:nvSpPr>
        <p:spPr>
          <a:xfrm>
            <a:off x="6753981" y="2719446"/>
            <a:ext cx="5234819" cy="2740287"/>
          </a:xfrm>
        </p:spPr>
        <p:txBody>
          <a:bodyPr/>
          <a:lstStyle/>
          <a:p>
            <a:r>
              <a:rPr lang="en-GB" sz="1800" dirty="0"/>
              <a:t>Fenland had the highest score for the Income Deprivation Affecting Older People Index (IDAOPI) at 16%. </a:t>
            </a:r>
          </a:p>
          <a:p>
            <a:r>
              <a:rPr lang="en-GB" sz="1800" dirty="0"/>
              <a:t>IDACI scores across the county were notably high. Fenland had the highest score (40%) of children experiencing relative income deprivation. This score was 15 percentage points higher than Cambridge City, which was second highest in the county.</a:t>
            </a:r>
          </a:p>
        </p:txBody>
      </p:sp>
      <p:graphicFrame>
        <p:nvGraphicFramePr>
          <p:cNvPr id="4" name="Chart 3">
            <a:extLst>
              <a:ext uri="{FF2B5EF4-FFF2-40B4-BE49-F238E27FC236}">
                <a16:creationId xmlns:a16="http://schemas.microsoft.com/office/drawing/2014/main" id="{D83097CB-38A9-48A8-92F1-A08EA4A87909}"/>
              </a:ext>
            </a:extLst>
          </p:cNvPr>
          <p:cNvGraphicFramePr>
            <a:graphicFrameLocks/>
          </p:cNvGraphicFramePr>
          <p:nvPr/>
        </p:nvGraphicFramePr>
        <p:xfrm>
          <a:off x="391883" y="2268237"/>
          <a:ext cx="6193974" cy="36427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7409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EFDF5-B48C-16DA-87ED-CA6BE988660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47D8C39-A7CD-328B-31C8-4634CA6EA5E6}"/>
              </a:ext>
            </a:extLst>
          </p:cNvPr>
          <p:cNvSpPr txBox="1"/>
          <p:nvPr/>
        </p:nvSpPr>
        <p:spPr bwMode="auto">
          <a:xfrm>
            <a:off x="293914" y="302079"/>
            <a:ext cx="9294358"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600" b="1">
                <a:solidFill>
                  <a:schemeClr val="accent2"/>
                </a:solidFill>
                <a:latin typeface="+mj-lt"/>
                <a:ea typeface="+mj-ea"/>
                <a:cs typeface="+mj-cs"/>
              </a:rPr>
              <a:t>3.1. Analysis</a:t>
            </a:r>
            <a:r>
              <a:rPr lang="en-US" sz="3600" b="1" kern="1200">
                <a:solidFill>
                  <a:schemeClr val="accent2"/>
                </a:solidFill>
                <a:latin typeface="+mj-lt"/>
                <a:ea typeface="+mj-ea"/>
                <a:cs typeface="+mj-cs"/>
              </a:rPr>
              <a:t> of income </a:t>
            </a:r>
            <a:r>
              <a:rPr lang="en-US" sz="3600" b="1">
                <a:solidFill>
                  <a:schemeClr val="accent2"/>
                </a:solidFill>
                <a:latin typeface="+mj-lt"/>
                <a:ea typeface="+mj-ea"/>
                <a:cs typeface="+mj-cs"/>
              </a:rPr>
              <a:t>s</a:t>
            </a:r>
            <a:r>
              <a:rPr lang="en-US" sz="3600" b="1" kern="1200">
                <a:solidFill>
                  <a:schemeClr val="accent2"/>
                </a:solidFill>
                <a:latin typeface="+mj-lt"/>
                <a:ea typeface="+mj-ea"/>
                <a:cs typeface="+mj-cs"/>
              </a:rPr>
              <a:t>cores across Fenland</a:t>
            </a:r>
          </a:p>
        </p:txBody>
      </p:sp>
      <p:sp>
        <p:nvSpPr>
          <p:cNvPr id="8" name="Content Placeholder 7">
            <a:extLst>
              <a:ext uri="{FF2B5EF4-FFF2-40B4-BE49-F238E27FC236}">
                <a16:creationId xmlns:a16="http://schemas.microsoft.com/office/drawing/2014/main" id="{E2800120-A13B-7A38-5DCF-1B1768EFC6F5}"/>
              </a:ext>
            </a:extLst>
          </p:cNvPr>
          <p:cNvSpPr>
            <a:spLocks noGrp="1"/>
          </p:cNvSpPr>
          <p:nvPr>
            <p:ph idx="1"/>
          </p:nvPr>
        </p:nvSpPr>
        <p:spPr>
          <a:xfrm>
            <a:off x="7489371" y="2579914"/>
            <a:ext cx="4408715" cy="2318658"/>
          </a:xfrm>
        </p:spPr>
        <p:txBody>
          <a:bodyPr/>
          <a:lstStyle/>
          <a:p>
            <a:r>
              <a:rPr lang="en-GB" sz="2000" dirty="0"/>
              <a:t>IDACI saw the most notable change in Fenland between IMD 2019 and IMD 2025. This was an increase of 19.7pp. </a:t>
            </a:r>
          </a:p>
          <a:p>
            <a:r>
              <a:rPr lang="en-GB" sz="2000" dirty="0"/>
              <a:t>Proportions for both IDAOPI and income domain saw increases as well.</a:t>
            </a:r>
            <a:endParaRPr lang="en-GB" sz="2400" dirty="0"/>
          </a:p>
        </p:txBody>
      </p:sp>
      <p:graphicFrame>
        <p:nvGraphicFramePr>
          <p:cNvPr id="4" name="Table 3">
            <a:extLst>
              <a:ext uri="{FF2B5EF4-FFF2-40B4-BE49-F238E27FC236}">
                <a16:creationId xmlns:a16="http://schemas.microsoft.com/office/drawing/2014/main" id="{90761101-FBE6-02B4-65C9-D46AC2F4963E}"/>
              </a:ext>
            </a:extLst>
          </p:cNvPr>
          <p:cNvGraphicFramePr>
            <a:graphicFrameLocks noGrp="1"/>
          </p:cNvGraphicFramePr>
          <p:nvPr>
            <p:extLst>
              <p:ext uri="{D42A27DB-BD31-4B8C-83A1-F6EECF244321}">
                <p14:modId xmlns:p14="http://schemas.microsoft.com/office/powerpoint/2010/main" val="1174047748"/>
              </p:ext>
            </p:extLst>
          </p:nvPr>
        </p:nvGraphicFramePr>
        <p:xfrm>
          <a:off x="293914" y="2427513"/>
          <a:ext cx="6716487" cy="2281436"/>
        </p:xfrm>
        <a:graphic>
          <a:graphicData uri="http://schemas.openxmlformats.org/drawingml/2006/table">
            <a:tbl>
              <a:tblPr>
                <a:tableStyleId>{5940675A-B579-460E-94D1-54222C63F5DA}</a:tableStyleId>
              </a:tblPr>
              <a:tblGrid>
                <a:gridCol w="3735235">
                  <a:extLst>
                    <a:ext uri="{9D8B030D-6E8A-4147-A177-3AD203B41FA5}">
                      <a16:colId xmlns:a16="http://schemas.microsoft.com/office/drawing/2014/main" val="3130743794"/>
                    </a:ext>
                  </a:extLst>
                </a:gridCol>
                <a:gridCol w="1061228">
                  <a:extLst>
                    <a:ext uri="{9D8B030D-6E8A-4147-A177-3AD203B41FA5}">
                      <a16:colId xmlns:a16="http://schemas.microsoft.com/office/drawing/2014/main" val="3461343536"/>
                    </a:ext>
                  </a:extLst>
                </a:gridCol>
                <a:gridCol w="960012">
                  <a:extLst>
                    <a:ext uri="{9D8B030D-6E8A-4147-A177-3AD203B41FA5}">
                      <a16:colId xmlns:a16="http://schemas.microsoft.com/office/drawing/2014/main" val="560986605"/>
                    </a:ext>
                  </a:extLst>
                </a:gridCol>
                <a:gridCol w="960012">
                  <a:extLst>
                    <a:ext uri="{9D8B030D-6E8A-4147-A177-3AD203B41FA5}">
                      <a16:colId xmlns:a16="http://schemas.microsoft.com/office/drawing/2014/main" val="156565469"/>
                    </a:ext>
                  </a:extLst>
                </a:gridCol>
              </a:tblGrid>
              <a:tr h="323344">
                <a:tc>
                  <a:txBody>
                    <a:bodyPr/>
                    <a:lstStyle/>
                    <a:p>
                      <a:pPr algn="l" fontAlgn="b">
                        <a:buNone/>
                      </a:pPr>
                      <a:endParaRPr lang="en-GB" sz="1600" b="1" i="0" u="none" strike="noStrike">
                        <a:solidFill>
                          <a:srgbClr val="000000"/>
                        </a:solidFill>
                        <a:effectLst/>
                        <a:latin typeface="Aptos Narrow" panose="020B0004020202020204" pitchFamily="34" charset="0"/>
                      </a:endParaRPr>
                    </a:p>
                  </a:txBody>
                  <a:tcPr marL="6350" marR="6350" marT="6350" marB="0" anchor="b">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600" b="1" u="none" strike="noStrike">
                          <a:effectLst/>
                        </a:rPr>
                        <a:t>IMD 2019</a:t>
                      </a:r>
                      <a:endParaRPr lang="en-GB" sz="1600" b="1" i="0" u="none" strike="noStrike">
                        <a:solidFill>
                          <a:srgbClr val="000000"/>
                        </a:solidFill>
                        <a:effectLst/>
                        <a:latin typeface="Aptos Narrow" panose="020B0004020202020204" pitchFamily="34" charset="0"/>
                      </a:endParaRPr>
                    </a:p>
                  </a:txBody>
                  <a:tcPr marL="6350" marR="6350" marT="6350" marB="0" anchor="b">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600" b="1" u="none" strike="noStrike">
                          <a:effectLst/>
                        </a:rPr>
                        <a:t>IMD 2025</a:t>
                      </a:r>
                      <a:endParaRPr lang="en-GB" sz="1600" b="1" i="0" u="none" strike="noStrike">
                        <a:solidFill>
                          <a:srgbClr val="000000"/>
                        </a:solidFill>
                        <a:effectLst/>
                        <a:latin typeface="Aptos Narrow" panose="020B0004020202020204" pitchFamily="34" charset="0"/>
                      </a:endParaRPr>
                    </a:p>
                  </a:txBody>
                  <a:tcPr marL="6350" marR="6350" marT="6350" marB="0" anchor="b">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600" b="1" i="0" u="none" strike="noStrike">
                          <a:solidFill>
                            <a:srgbClr val="000000"/>
                          </a:solidFill>
                          <a:effectLst/>
                          <a:latin typeface="+mn-lt"/>
                        </a:rPr>
                        <a:t>Change</a:t>
                      </a:r>
                    </a:p>
                  </a:txBody>
                  <a:tcPr marL="6350" marR="6350" marT="6350" marB="0"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4422918"/>
                  </a:ext>
                </a:extLst>
              </a:tr>
              <a:tr h="323344">
                <a:tc>
                  <a:txBody>
                    <a:bodyPr/>
                    <a:lstStyle/>
                    <a:p>
                      <a:pPr algn="l" fontAlgn="b">
                        <a:buNone/>
                      </a:pPr>
                      <a:r>
                        <a:rPr lang="en-GB" sz="1600" b="1" u="none" strike="noStrike">
                          <a:effectLst/>
                        </a:rPr>
                        <a:t>Domain</a:t>
                      </a:r>
                      <a:endParaRPr lang="en-GB"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None/>
                      </a:pPr>
                      <a:r>
                        <a:rPr lang="en-GB" sz="1600" b="1" u="none" strike="noStrike">
                          <a:effectLst/>
                        </a:rPr>
                        <a:t> </a:t>
                      </a:r>
                      <a:endParaRPr lang="en-GB" sz="1600" b="1" i="0" u="none" strike="noStrike">
                        <a:solidFill>
                          <a:srgbClr val="000000"/>
                        </a:solidFill>
                        <a:effectLst/>
                        <a:latin typeface="Aptos Narrow" panose="020B0004020202020204" pitchFamily="34" charset="0"/>
                      </a:endParaRPr>
                    </a:p>
                  </a:txBody>
                  <a:tcPr marL="6350" marR="6350" marT="635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None/>
                      </a:pPr>
                      <a:r>
                        <a:rPr lang="en-GB" sz="1600" b="1" u="none" strike="noStrike">
                          <a:effectLst/>
                        </a:rPr>
                        <a:t> </a:t>
                      </a:r>
                      <a:endParaRPr lang="en-GB" sz="1600" b="1" i="0" u="none" strike="noStrike">
                        <a:solidFill>
                          <a:srgbClr val="000000"/>
                        </a:solidFill>
                        <a:effectLst/>
                        <a:latin typeface="Aptos Narrow" panose="020B0004020202020204" pitchFamily="34" charset="0"/>
                      </a:endParaRPr>
                    </a:p>
                  </a:txBody>
                  <a:tcPr marL="6350" marR="6350" marT="6350"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None/>
                      </a:pPr>
                      <a:endParaRPr lang="en-GB" sz="1600" b="1" i="0" u="none" strike="noStrike">
                        <a:solidFill>
                          <a:srgbClr val="000000"/>
                        </a:solidFill>
                        <a:effectLst/>
                        <a:latin typeface="Aptos Narrow" panose="020B0004020202020204" pitchFamily="34" charset="0"/>
                      </a:endParaRPr>
                    </a:p>
                  </a:txBody>
                  <a:tcPr marL="6350" marR="6350" marT="635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8486824"/>
                  </a:ext>
                </a:extLst>
              </a:tr>
              <a:tr h="323344">
                <a:tc>
                  <a:txBody>
                    <a:bodyPr/>
                    <a:lstStyle/>
                    <a:p>
                      <a:pPr algn="l" fontAlgn="b">
                        <a:buNone/>
                      </a:pPr>
                      <a:r>
                        <a:rPr lang="en-GB" sz="1600" u="none" strike="noStrike">
                          <a:effectLst/>
                        </a:rPr>
                        <a:t>Income </a:t>
                      </a:r>
                      <a:endParaRPr lang="en-GB" sz="1600" b="0" i="0" u="none" strike="noStrike">
                        <a:solidFill>
                          <a:srgbClr val="000000"/>
                        </a:solidFill>
                        <a:effectLst/>
                        <a:latin typeface="Aptos Narrow" panose="020B000402020202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a:effectLst/>
                        </a:rPr>
                        <a:t>14%</a:t>
                      </a:r>
                      <a:endParaRPr lang="en-GB" sz="1600" b="0" i="0" u="none" strike="noStrike">
                        <a:solidFill>
                          <a:srgbClr val="000000"/>
                        </a:solidFill>
                        <a:effectLst/>
                        <a:latin typeface="Aptos Narrow" panose="020B000402020202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a:effectLst/>
                        </a:rPr>
                        <a:t>23.8%</a:t>
                      </a:r>
                      <a:endParaRPr lang="en-GB" sz="1600" b="0" i="0" u="none" strike="noStrike">
                        <a:solidFill>
                          <a:srgbClr val="000000"/>
                        </a:solidFill>
                        <a:effectLst/>
                        <a:latin typeface="Aptos Narrow" panose="020B000402020202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b="0" i="0" u="none" strike="noStrike" dirty="0">
                          <a:solidFill>
                            <a:srgbClr val="000000"/>
                          </a:solidFill>
                          <a:effectLst/>
                          <a:latin typeface="+mn-lt"/>
                        </a:rPr>
                        <a:t>9.8pp</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3991951"/>
                  </a:ext>
                </a:extLst>
              </a:tr>
              <a:tr h="323344">
                <a:tc>
                  <a:txBody>
                    <a:bodyPr/>
                    <a:lstStyle/>
                    <a:p>
                      <a:pPr algn="l" fontAlgn="b">
                        <a:buNone/>
                      </a:pPr>
                      <a:r>
                        <a:rPr lang="en-GB" sz="1600" b="1" u="none" strike="noStrike">
                          <a:effectLst/>
                        </a:rPr>
                        <a:t>Supplementary Domain</a:t>
                      </a:r>
                      <a:endParaRPr lang="en-GB"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None/>
                      </a:pPr>
                      <a:r>
                        <a:rPr lang="en-GB" sz="1600" u="none" strike="noStrike">
                          <a:effectLst/>
                        </a:rPr>
                        <a:t> </a:t>
                      </a:r>
                      <a:endParaRPr lang="en-GB" sz="1600" b="0" i="0" u="none" strike="noStrike">
                        <a:solidFill>
                          <a:srgbClr val="000000"/>
                        </a:solidFill>
                        <a:effectLst/>
                        <a:latin typeface="Aptos Narrow" panose="020B0004020202020204" pitchFamily="34" charset="0"/>
                      </a:endParaRPr>
                    </a:p>
                  </a:txBody>
                  <a:tcPr marL="6350" marR="6350" marT="635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None/>
                      </a:pPr>
                      <a:r>
                        <a:rPr lang="en-GB" sz="1600" u="none" strike="noStrike">
                          <a:effectLst/>
                        </a:rPr>
                        <a:t> </a:t>
                      </a:r>
                      <a:endParaRPr lang="en-GB" sz="1600" b="0" i="0" u="none" strike="noStrike">
                        <a:solidFill>
                          <a:srgbClr val="000000"/>
                        </a:solidFill>
                        <a:effectLst/>
                        <a:latin typeface="Aptos Narrow" panose="020B0004020202020204" pitchFamily="34" charset="0"/>
                      </a:endParaRPr>
                    </a:p>
                  </a:txBody>
                  <a:tcPr marL="6350" marR="6350" marT="6350"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None/>
                      </a:pPr>
                      <a:endParaRPr lang="en-GB" sz="1600" b="0" i="0" u="none" strike="noStrike">
                        <a:solidFill>
                          <a:srgbClr val="000000"/>
                        </a:solidFill>
                        <a:effectLst/>
                        <a:latin typeface="+mn-lt"/>
                      </a:endParaRPr>
                    </a:p>
                  </a:txBody>
                  <a:tcPr marL="6350" marR="6350" marT="635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660038"/>
                  </a:ext>
                </a:extLst>
              </a:tr>
              <a:tr h="323344">
                <a:tc>
                  <a:txBody>
                    <a:bodyPr/>
                    <a:lstStyle/>
                    <a:p>
                      <a:pPr algn="l" fontAlgn="b">
                        <a:buNone/>
                      </a:pPr>
                      <a:r>
                        <a:rPr lang="en-GB" sz="1600" u="none" strike="noStrike">
                          <a:effectLst/>
                        </a:rPr>
                        <a:t>Income Deprivation Affecting Children Index</a:t>
                      </a:r>
                      <a:endParaRPr lang="en-GB" sz="1600" b="0" i="0" u="none" strike="noStrike">
                        <a:solidFill>
                          <a:srgbClr val="000000"/>
                        </a:solidFill>
                        <a:effectLst/>
                        <a:latin typeface="Aptos Narrow" panose="020B0004020202020204" pitchFamily="34" charset="0"/>
                      </a:endParaRPr>
                    </a:p>
                  </a:txBody>
                  <a:tcPr marL="6350" marR="6350" marT="6350" marB="0" anchor="b">
                    <a:lnT w="12700" cap="flat" cmpd="sng" algn="ctr">
                      <a:solidFill>
                        <a:schemeClr val="tx1"/>
                      </a:solidFill>
                      <a:prstDash val="solid"/>
                      <a:round/>
                      <a:headEnd type="none" w="med" len="med"/>
                      <a:tailEnd type="none" w="med" len="med"/>
                    </a:lnT>
                    <a:solidFill>
                      <a:schemeClr val="bg1"/>
                    </a:solidFill>
                  </a:tcPr>
                </a:tc>
                <a:tc>
                  <a:txBody>
                    <a:bodyPr/>
                    <a:lstStyle/>
                    <a:p>
                      <a:pPr algn="r" fontAlgn="b">
                        <a:buNone/>
                      </a:pPr>
                      <a:r>
                        <a:rPr lang="en-GB" sz="1600" u="none" strike="noStrike">
                          <a:effectLst/>
                        </a:rPr>
                        <a:t>20.1%</a:t>
                      </a:r>
                      <a:endParaRPr lang="en-GB" sz="1600" b="0" i="0" u="none" strike="noStrike">
                        <a:solidFill>
                          <a:srgbClr val="000000"/>
                        </a:solidFill>
                        <a:effectLst/>
                        <a:latin typeface="Aptos Narrow" panose="020B0004020202020204" pitchFamily="34" charset="0"/>
                      </a:endParaRPr>
                    </a:p>
                  </a:txBody>
                  <a:tcPr marL="6350" marR="6350" marT="6350" marB="0" anchor="b">
                    <a:lnT w="12700" cap="flat" cmpd="sng" algn="ctr">
                      <a:solidFill>
                        <a:schemeClr val="tx1"/>
                      </a:solidFill>
                      <a:prstDash val="solid"/>
                      <a:round/>
                      <a:headEnd type="none" w="med" len="med"/>
                      <a:tailEnd type="none" w="med" len="med"/>
                    </a:lnT>
                    <a:solidFill>
                      <a:schemeClr val="bg1"/>
                    </a:solidFill>
                  </a:tcPr>
                </a:tc>
                <a:tc>
                  <a:txBody>
                    <a:bodyPr/>
                    <a:lstStyle/>
                    <a:p>
                      <a:pPr algn="r" fontAlgn="b">
                        <a:buNone/>
                      </a:pPr>
                      <a:r>
                        <a:rPr lang="en-GB" sz="1600" u="none" strike="noStrike">
                          <a:effectLst/>
                        </a:rPr>
                        <a:t>39.8%</a:t>
                      </a:r>
                      <a:endParaRPr lang="en-GB" sz="1600" b="0" i="0" u="none" strike="noStrike">
                        <a:solidFill>
                          <a:srgbClr val="000000"/>
                        </a:solidFill>
                        <a:effectLst/>
                        <a:latin typeface="Aptos Narrow" panose="020B0004020202020204" pitchFamily="34" charset="0"/>
                      </a:endParaRPr>
                    </a:p>
                  </a:txBody>
                  <a:tcPr marL="6350" marR="6350" marT="6350" marB="0" anchor="b">
                    <a:lnT w="12700" cap="flat" cmpd="sng" algn="ctr">
                      <a:solidFill>
                        <a:schemeClr val="tx1"/>
                      </a:solidFill>
                      <a:prstDash val="solid"/>
                      <a:round/>
                      <a:headEnd type="none" w="med" len="med"/>
                      <a:tailEnd type="none" w="med" len="med"/>
                    </a:lnT>
                    <a:solidFill>
                      <a:schemeClr val="bg1"/>
                    </a:solidFill>
                  </a:tcPr>
                </a:tc>
                <a:tc>
                  <a:txBody>
                    <a:bodyPr/>
                    <a:lstStyle/>
                    <a:p>
                      <a:pPr algn="r" fontAlgn="b">
                        <a:buNone/>
                      </a:pPr>
                      <a:r>
                        <a:rPr lang="en-GB" sz="1600" b="0" i="0" u="none" strike="noStrike">
                          <a:solidFill>
                            <a:srgbClr val="000000"/>
                          </a:solidFill>
                          <a:effectLst/>
                          <a:latin typeface="+mn-lt"/>
                        </a:rPr>
                        <a:t>19.7pp</a:t>
                      </a:r>
                    </a:p>
                  </a:txBody>
                  <a:tcPr marL="6350" marR="6350" marT="6350" marB="0" anchor="b">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09993110"/>
                  </a:ext>
                </a:extLst>
              </a:tr>
              <a:tr h="386254">
                <a:tc>
                  <a:txBody>
                    <a:bodyPr/>
                    <a:lstStyle/>
                    <a:p>
                      <a:pPr algn="l" fontAlgn="b">
                        <a:buNone/>
                      </a:pPr>
                      <a:r>
                        <a:rPr lang="en-GB" sz="1600" u="none" strike="noStrike">
                          <a:effectLst/>
                        </a:rPr>
                        <a:t>Income Deprivation Affecting Older People Index</a:t>
                      </a:r>
                      <a:endParaRPr lang="en-GB" sz="16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r" fontAlgn="b">
                        <a:buNone/>
                      </a:pPr>
                      <a:r>
                        <a:rPr lang="en-GB" sz="1600" u="none" strike="noStrike">
                          <a:effectLst/>
                        </a:rPr>
                        <a:t>14.2%</a:t>
                      </a:r>
                      <a:endParaRPr lang="en-GB" sz="16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r" fontAlgn="b">
                        <a:buNone/>
                      </a:pPr>
                      <a:r>
                        <a:rPr lang="en-GB" sz="1600" u="none" strike="noStrike">
                          <a:effectLst/>
                        </a:rPr>
                        <a:t>16.1%</a:t>
                      </a:r>
                      <a:endParaRPr lang="en-GB" sz="16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r" fontAlgn="b">
                        <a:buNone/>
                      </a:pPr>
                      <a:r>
                        <a:rPr lang="en-GB" sz="1600" b="0" i="0" u="none" strike="noStrike" dirty="0">
                          <a:solidFill>
                            <a:srgbClr val="000000"/>
                          </a:solidFill>
                          <a:effectLst/>
                          <a:latin typeface="+mn-lt"/>
                        </a:rPr>
                        <a:t>1.9pp</a:t>
                      </a:r>
                    </a:p>
                  </a:txBody>
                  <a:tcPr marL="6350" marR="6350" marT="6350" marB="0" anchor="b">
                    <a:solidFill>
                      <a:schemeClr val="bg1"/>
                    </a:solidFill>
                  </a:tcPr>
                </a:tc>
                <a:extLst>
                  <a:ext uri="{0D108BD9-81ED-4DB2-BD59-A6C34878D82A}">
                    <a16:rowId xmlns:a16="http://schemas.microsoft.com/office/drawing/2014/main" val="2526302938"/>
                  </a:ext>
                </a:extLst>
              </a:tr>
            </a:tbl>
          </a:graphicData>
        </a:graphic>
      </p:graphicFrame>
      <p:sp>
        <p:nvSpPr>
          <p:cNvPr id="2" name="TextBox 1">
            <a:extLst>
              <a:ext uri="{FF2B5EF4-FFF2-40B4-BE49-F238E27FC236}">
                <a16:creationId xmlns:a16="http://schemas.microsoft.com/office/drawing/2014/main" id="{529163A0-FBBA-15D8-9577-DCB2DD213D8B}"/>
              </a:ext>
            </a:extLst>
          </p:cNvPr>
          <p:cNvSpPr txBox="1"/>
          <p:nvPr/>
        </p:nvSpPr>
        <p:spPr>
          <a:xfrm>
            <a:off x="326572" y="1842738"/>
            <a:ext cx="6683829" cy="584775"/>
          </a:xfrm>
          <a:prstGeom prst="rect">
            <a:avLst/>
          </a:prstGeom>
          <a:noFill/>
        </p:spPr>
        <p:txBody>
          <a:bodyPr wrap="square">
            <a:spAutoFit/>
          </a:bodyPr>
          <a:lstStyle/>
          <a:p>
            <a:r>
              <a:rPr lang="en-GB" sz="1600" i="1" dirty="0"/>
              <a:t>Table 6: Income, IDACI and IDAOPI proportions for Fenland, IMD 2019 and IMD 2025</a:t>
            </a:r>
          </a:p>
        </p:txBody>
      </p:sp>
    </p:spTree>
    <p:extLst>
      <p:ext uri="{BB962C8B-B14F-4D97-AF65-F5344CB8AC3E}">
        <p14:creationId xmlns:p14="http://schemas.microsoft.com/office/powerpoint/2010/main" val="2094086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88505-3622-9651-4A32-BEF51D5715E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D83DA38-ACC9-9B67-EA45-61F0610B1A99}"/>
              </a:ext>
            </a:extLst>
          </p:cNvPr>
          <p:cNvSpPr txBox="1"/>
          <p:nvPr/>
        </p:nvSpPr>
        <p:spPr bwMode="auto">
          <a:xfrm>
            <a:off x="633413" y="476250"/>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Contents</a:t>
            </a:r>
          </a:p>
        </p:txBody>
      </p:sp>
      <p:sp>
        <p:nvSpPr>
          <p:cNvPr id="6" name="Rectangle 5">
            <a:extLst>
              <a:ext uri="{FF2B5EF4-FFF2-40B4-BE49-F238E27FC236}">
                <a16:creationId xmlns:a16="http://schemas.microsoft.com/office/drawing/2014/main" id="{548916F5-2E71-9322-8958-E80E79D6EAE6}"/>
              </a:ext>
            </a:extLst>
          </p:cNvPr>
          <p:cNvSpPr/>
          <p:nvPr/>
        </p:nvSpPr>
        <p:spPr bwMode="auto">
          <a:xfrm>
            <a:off x="633413" y="1252538"/>
            <a:ext cx="11049000" cy="53324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numCol="1" rtlCol="0" anchor="t" anchorCtr="0" compatLnSpc="1">
            <a:prstTxWarp prst="textNoShape">
              <a:avLst/>
            </a:prstTxWarp>
            <a:noAutofit/>
          </a:bodyPr>
          <a:lstStyle/>
          <a:p>
            <a:pPr lvl="0" eaLnBrk="1" hangingPunct="1">
              <a:lnSpc>
                <a:spcPct val="90000"/>
              </a:lnSpc>
              <a:spcBef>
                <a:spcPts val="1000"/>
              </a:spcBef>
              <a:defRPr/>
            </a:pPr>
            <a:r>
              <a:rPr lang="en-US" sz="1400">
                <a:solidFill>
                  <a:schemeClr val="tx1"/>
                </a:solidFill>
              </a:rPr>
              <a:t>Background</a:t>
            </a:r>
            <a:endParaRPr lang="en-US" sz="1400">
              <a:solidFill>
                <a:schemeClr val="tx1"/>
              </a:solidFill>
              <a:cs typeface="Arial"/>
            </a:endParaRPr>
          </a:p>
          <a:p>
            <a:pPr>
              <a:lnSpc>
                <a:spcPct val="90000"/>
              </a:lnSpc>
              <a:spcBef>
                <a:spcPts val="1000"/>
              </a:spcBef>
              <a:defRPr/>
            </a:pPr>
            <a:r>
              <a:rPr lang="en-US" sz="1400">
                <a:solidFill>
                  <a:schemeClr val="tx1"/>
                </a:solidFill>
                <a:cs typeface="Arial"/>
              </a:rPr>
              <a:t>Key Findings</a:t>
            </a:r>
          </a:p>
          <a:p>
            <a:pPr marL="457200" indent="-457200">
              <a:lnSpc>
                <a:spcPct val="90000"/>
              </a:lnSpc>
              <a:spcBef>
                <a:spcPts val="1000"/>
              </a:spcBef>
              <a:buAutoNum type="arabicPeriod"/>
              <a:defRPr/>
            </a:pPr>
            <a:r>
              <a:rPr lang="en-US" sz="1400" b="1">
                <a:solidFill>
                  <a:schemeClr val="tx1"/>
                </a:solidFill>
              </a:rPr>
              <a:t>Overall IMD</a:t>
            </a:r>
          </a:p>
          <a:p>
            <a:pPr lvl="1">
              <a:lnSpc>
                <a:spcPct val="90000"/>
              </a:lnSpc>
              <a:spcBef>
                <a:spcPts val="1000"/>
              </a:spcBef>
              <a:defRPr/>
            </a:pPr>
            <a:r>
              <a:rPr lang="en-US" sz="1400" b="1">
                <a:solidFill>
                  <a:schemeClr val="tx1"/>
                </a:solidFill>
              </a:rPr>
              <a:t>1.1. </a:t>
            </a:r>
            <a:r>
              <a:rPr lang="en-US" sz="1400">
                <a:solidFill>
                  <a:schemeClr val="tx1"/>
                </a:solidFill>
              </a:rPr>
              <a:t>District – National Ranking</a:t>
            </a:r>
          </a:p>
          <a:p>
            <a:pPr lvl="1">
              <a:lnSpc>
                <a:spcPct val="90000"/>
              </a:lnSpc>
              <a:spcBef>
                <a:spcPts val="1000"/>
              </a:spcBef>
              <a:defRPr/>
            </a:pPr>
            <a:r>
              <a:rPr lang="en-US" sz="1400" b="1">
                <a:solidFill>
                  <a:schemeClr val="tx1"/>
                </a:solidFill>
                <a:cs typeface="Arial" panose="020B0604020202020204"/>
              </a:rPr>
              <a:t>1.2. </a:t>
            </a:r>
            <a:r>
              <a:rPr lang="en-US" sz="1400">
                <a:solidFill>
                  <a:schemeClr val="tx1"/>
                </a:solidFill>
                <a:cs typeface="Arial" panose="020B0604020202020204"/>
              </a:rPr>
              <a:t>Ward – Average Decile</a:t>
            </a:r>
          </a:p>
          <a:p>
            <a:pPr lvl="1">
              <a:lnSpc>
                <a:spcPct val="90000"/>
              </a:lnSpc>
              <a:spcBef>
                <a:spcPts val="1000"/>
              </a:spcBef>
              <a:defRPr/>
            </a:pPr>
            <a:r>
              <a:rPr lang="en-US" sz="1400" b="1">
                <a:solidFill>
                  <a:schemeClr val="tx1"/>
                </a:solidFill>
                <a:cs typeface="Arial" panose="020B0604020202020204"/>
              </a:rPr>
              <a:t>1.3. </a:t>
            </a:r>
            <a:r>
              <a:rPr lang="en-US" sz="1400">
                <a:solidFill>
                  <a:schemeClr val="tx1"/>
                </a:solidFill>
                <a:cs typeface="Arial" panose="020B0604020202020204"/>
              </a:rPr>
              <a:t>LSOA – Decile</a:t>
            </a:r>
          </a:p>
          <a:p>
            <a:pPr lvl="1">
              <a:lnSpc>
                <a:spcPct val="90000"/>
              </a:lnSpc>
              <a:spcBef>
                <a:spcPts val="1000"/>
              </a:spcBef>
              <a:defRPr/>
            </a:pPr>
            <a:r>
              <a:rPr lang="en-US" sz="1400" b="1">
                <a:solidFill>
                  <a:schemeClr val="tx1"/>
                </a:solidFill>
                <a:cs typeface="Arial" panose="020B0604020202020204"/>
              </a:rPr>
              <a:t>1.4. </a:t>
            </a:r>
            <a:r>
              <a:rPr lang="en-US" sz="1400">
                <a:solidFill>
                  <a:schemeClr val="tx1"/>
                </a:solidFill>
                <a:cs typeface="Arial" panose="020B0604020202020204"/>
              </a:rPr>
              <a:t>LSOA – Decile change</a:t>
            </a:r>
          </a:p>
          <a:p>
            <a:pPr marL="457200" indent="-457200">
              <a:lnSpc>
                <a:spcPct val="90000"/>
              </a:lnSpc>
              <a:spcBef>
                <a:spcPts val="1000"/>
              </a:spcBef>
              <a:buAutoNum type="arabicPeriod"/>
              <a:defRPr/>
            </a:pPr>
            <a:r>
              <a:rPr lang="en-US" sz="1400" b="1">
                <a:solidFill>
                  <a:schemeClr val="tx1"/>
                </a:solidFill>
                <a:cs typeface="Arial" panose="020B0604020202020204"/>
              </a:rPr>
              <a:t>Domains by Deciles</a:t>
            </a:r>
          </a:p>
          <a:p>
            <a:pPr lvl="1">
              <a:lnSpc>
                <a:spcPct val="90000"/>
              </a:lnSpc>
              <a:spcBef>
                <a:spcPts val="1000"/>
              </a:spcBef>
              <a:defRPr/>
            </a:pPr>
            <a:r>
              <a:rPr lang="en-US" sz="1400" b="1">
                <a:solidFill>
                  <a:schemeClr val="tx1"/>
                </a:solidFill>
                <a:cs typeface="Arial" panose="020B0604020202020204"/>
              </a:rPr>
              <a:t>2.1. </a:t>
            </a:r>
            <a:r>
              <a:rPr lang="en-US" sz="1400">
                <a:solidFill>
                  <a:schemeClr val="tx1"/>
                </a:solidFill>
                <a:cs typeface="Arial"/>
              </a:rPr>
              <a:t>District – National Domain Ranking and Change</a:t>
            </a:r>
          </a:p>
          <a:p>
            <a:pPr lvl="1">
              <a:lnSpc>
                <a:spcPct val="90000"/>
              </a:lnSpc>
              <a:spcBef>
                <a:spcPts val="1000"/>
              </a:spcBef>
              <a:defRPr/>
            </a:pPr>
            <a:r>
              <a:rPr lang="en-US" sz="1400" b="1">
                <a:solidFill>
                  <a:schemeClr val="tx1"/>
                </a:solidFill>
                <a:cs typeface="Arial"/>
              </a:rPr>
              <a:t>2.2. </a:t>
            </a:r>
            <a:r>
              <a:rPr lang="en-US" sz="1400">
                <a:solidFill>
                  <a:schemeClr val="tx1"/>
                </a:solidFill>
                <a:cs typeface="Arial"/>
              </a:rPr>
              <a:t>Ward – Average Decile</a:t>
            </a:r>
          </a:p>
          <a:p>
            <a:pPr lvl="1">
              <a:lnSpc>
                <a:spcPct val="90000"/>
              </a:lnSpc>
              <a:spcBef>
                <a:spcPts val="1000"/>
              </a:spcBef>
              <a:defRPr/>
            </a:pPr>
            <a:r>
              <a:rPr lang="en-US" sz="1400" b="1">
                <a:solidFill>
                  <a:schemeClr val="tx1"/>
                </a:solidFill>
                <a:cs typeface="Arial"/>
              </a:rPr>
              <a:t>2.3. </a:t>
            </a:r>
            <a:r>
              <a:rPr lang="en-US" sz="1400">
                <a:solidFill>
                  <a:schemeClr val="tx1"/>
                </a:solidFill>
                <a:cs typeface="Arial"/>
              </a:rPr>
              <a:t>LSOAs</a:t>
            </a:r>
          </a:p>
          <a:p>
            <a:pPr lvl="1">
              <a:lnSpc>
                <a:spcPct val="90000"/>
              </a:lnSpc>
              <a:spcBef>
                <a:spcPts val="1000"/>
              </a:spcBef>
              <a:defRPr/>
            </a:pPr>
            <a:r>
              <a:rPr lang="en-US" sz="1400" b="1">
                <a:solidFill>
                  <a:schemeClr val="tx1"/>
                </a:solidFill>
                <a:cs typeface="Arial"/>
              </a:rPr>
              <a:t>2.4. </a:t>
            </a:r>
            <a:r>
              <a:rPr lang="en-US" sz="1400">
                <a:solidFill>
                  <a:schemeClr val="tx1"/>
                </a:solidFill>
                <a:cs typeface="Arial"/>
              </a:rPr>
              <a:t>Most Notable Domain Decile Change – Barriers to Housing</a:t>
            </a:r>
            <a:endParaRPr lang="en-US" sz="1400" b="1">
              <a:solidFill>
                <a:schemeClr val="tx1"/>
              </a:solidFill>
              <a:cs typeface="Arial" panose="020B0604020202020204"/>
            </a:endParaRPr>
          </a:p>
          <a:p>
            <a:pPr marL="457200" indent="-457200">
              <a:lnSpc>
                <a:spcPct val="90000"/>
              </a:lnSpc>
              <a:spcBef>
                <a:spcPts val="1000"/>
              </a:spcBef>
              <a:buAutoNum type="arabicPeriod"/>
              <a:defRPr/>
            </a:pPr>
            <a:r>
              <a:rPr lang="en-US" sz="1400" b="1">
                <a:solidFill>
                  <a:schemeClr val="tx1"/>
                </a:solidFill>
                <a:cs typeface="Arial" panose="020B0604020202020204"/>
              </a:rPr>
              <a:t>Domains by Scores</a:t>
            </a:r>
          </a:p>
          <a:p>
            <a:pPr lvl="1">
              <a:lnSpc>
                <a:spcPct val="90000"/>
              </a:lnSpc>
              <a:spcBef>
                <a:spcPts val="1000"/>
              </a:spcBef>
              <a:defRPr/>
            </a:pPr>
            <a:r>
              <a:rPr lang="en-US" sz="1400" b="1">
                <a:solidFill>
                  <a:schemeClr val="tx1"/>
                </a:solidFill>
                <a:cs typeface="Arial" panose="020B0604020202020204"/>
              </a:rPr>
              <a:t>3.1. </a:t>
            </a:r>
            <a:r>
              <a:rPr lang="en-US" sz="1400">
                <a:solidFill>
                  <a:schemeClr val="tx1"/>
                </a:solidFill>
                <a:cs typeface="Arial" panose="020B0604020202020204"/>
              </a:rPr>
              <a:t>Income Domain</a:t>
            </a:r>
          </a:p>
          <a:p>
            <a:pPr lvl="1">
              <a:lnSpc>
                <a:spcPct val="90000"/>
              </a:lnSpc>
              <a:spcBef>
                <a:spcPts val="1000"/>
              </a:spcBef>
              <a:defRPr/>
            </a:pPr>
            <a:r>
              <a:rPr lang="en-US" sz="1400" b="1">
                <a:solidFill>
                  <a:schemeClr val="tx1"/>
                </a:solidFill>
                <a:cs typeface="Arial" panose="020B0604020202020204"/>
              </a:rPr>
              <a:t>3.2. </a:t>
            </a:r>
            <a:r>
              <a:rPr lang="en-US" sz="1400">
                <a:solidFill>
                  <a:schemeClr val="tx1"/>
                </a:solidFill>
                <a:cs typeface="Arial" panose="020B0604020202020204"/>
              </a:rPr>
              <a:t>Employment Domain</a:t>
            </a:r>
          </a:p>
          <a:p>
            <a:pPr eaLnBrk="1" hangingPunct="1">
              <a:lnSpc>
                <a:spcPct val="90000"/>
              </a:lnSpc>
              <a:spcBef>
                <a:spcPts val="1000"/>
              </a:spcBef>
              <a:defRPr/>
            </a:pPr>
            <a:r>
              <a:rPr lang="en-US" sz="1400">
                <a:solidFill>
                  <a:schemeClr val="tx1"/>
                </a:solidFill>
              </a:rPr>
              <a:t>References</a:t>
            </a:r>
            <a:endParaRPr lang="en-US" sz="1400">
              <a:solidFill>
                <a:schemeClr val="tx1"/>
              </a:solidFill>
              <a:cs typeface="Arial" panose="020B0604020202020204"/>
            </a:endParaRPr>
          </a:p>
          <a:p>
            <a:pPr eaLnBrk="1" hangingPunct="1">
              <a:lnSpc>
                <a:spcPct val="90000"/>
              </a:lnSpc>
              <a:spcBef>
                <a:spcPts val="1000"/>
              </a:spcBef>
              <a:defRPr/>
            </a:pPr>
            <a:r>
              <a:rPr lang="en-US" sz="1400">
                <a:solidFill>
                  <a:schemeClr val="tx1"/>
                </a:solidFill>
              </a:rPr>
              <a:t>Appendix</a:t>
            </a:r>
            <a:endParaRPr lang="en-US" sz="1400">
              <a:solidFill>
                <a:schemeClr val="tx1"/>
              </a:solidFill>
              <a:cs typeface="Arial" panose="020B0604020202020204"/>
            </a:endParaRPr>
          </a:p>
        </p:txBody>
      </p:sp>
    </p:spTree>
    <p:extLst>
      <p:ext uri="{BB962C8B-B14F-4D97-AF65-F5344CB8AC3E}">
        <p14:creationId xmlns:p14="http://schemas.microsoft.com/office/powerpoint/2010/main" val="1822353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1D8DA-AB00-EC62-5FDA-0F0C35E4190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AC22E5D-72FA-2D87-524B-F2CAE71C316C}"/>
              </a:ext>
            </a:extLst>
          </p:cNvPr>
          <p:cNvSpPr txBox="1"/>
          <p:nvPr/>
        </p:nvSpPr>
        <p:spPr bwMode="auto">
          <a:xfrm>
            <a:off x="383041" y="214993"/>
            <a:ext cx="10154329"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600" b="1">
                <a:solidFill>
                  <a:schemeClr val="accent2"/>
                </a:solidFill>
                <a:latin typeface="+mj-lt"/>
                <a:ea typeface="+mj-ea"/>
                <a:cs typeface="+mj-cs"/>
              </a:rPr>
              <a:t>3.2. Analysis</a:t>
            </a:r>
            <a:r>
              <a:rPr lang="en-US" sz="3600" b="1" kern="1200">
                <a:solidFill>
                  <a:schemeClr val="accent2"/>
                </a:solidFill>
                <a:latin typeface="+mj-lt"/>
                <a:ea typeface="+mj-ea"/>
                <a:cs typeface="+mj-cs"/>
              </a:rPr>
              <a:t> of employment </a:t>
            </a:r>
            <a:r>
              <a:rPr lang="en-US" sz="3600" b="1">
                <a:solidFill>
                  <a:schemeClr val="accent2"/>
                </a:solidFill>
                <a:latin typeface="+mj-lt"/>
                <a:ea typeface="+mj-ea"/>
                <a:cs typeface="+mj-cs"/>
              </a:rPr>
              <a:t>s</a:t>
            </a:r>
            <a:r>
              <a:rPr lang="en-US" sz="3600" b="1" kern="1200">
                <a:solidFill>
                  <a:schemeClr val="accent2"/>
                </a:solidFill>
                <a:latin typeface="+mj-lt"/>
                <a:ea typeface="+mj-ea"/>
                <a:cs typeface="+mj-cs"/>
              </a:rPr>
              <a:t>cores across Fenland</a:t>
            </a:r>
          </a:p>
        </p:txBody>
      </p:sp>
      <p:sp>
        <p:nvSpPr>
          <p:cNvPr id="8" name="Content Placeholder 7">
            <a:extLst>
              <a:ext uri="{FF2B5EF4-FFF2-40B4-BE49-F238E27FC236}">
                <a16:creationId xmlns:a16="http://schemas.microsoft.com/office/drawing/2014/main" id="{BAB0F330-1A97-A6A0-02A1-45B490D74661}"/>
              </a:ext>
            </a:extLst>
          </p:cNvPr>
          <p:cNvSpPr>
            <a:spLocks noGrp="1"/>
          </p:cNvSpPr>
          <p:nvPr>
            <p:ph idx="1"/>
          </p:nvPr>
        </p:nvSpPr>
        <p:spPr>
          <a:xfrm>
            <a:off x="293914" y="2085462"/>
            <a:ext cx="5943600" cy="4012720"/>
          </a:xfrm>
        </p:spPr>
        <p:txBody>
          <a:bodyPr/>
          <a:lstStyle/>
          <a:p>
            <a:r>
              <a:rPr lang="en-GB" sz="1800" dirty="0"/>
              <a:t>Fenland had a score of 0.150 in the employment domain; this means that 15% of the population are in relative employment deprivation.</a:t>
            </a:r>
          </a:p>
          <a:p>
            <a:r>
              <a:rPr lang="en-GB" sz="1800" dirty="0"/>
              <a:t>The score for Fenland has slightly increased between IMD 2019 and IMD 2025, by 3.8pp (from 11.2% to 15%).</a:t>
            </a:r>
          </a:p>
          <a:p>
            <a:r>
              <a:rPr lang="en-GB" sz="1800" dirty="0"/>
              <a:t>Of all Cambridgeshire districts, this was the highest change in percentage points.</a:t>
            </a:r>
          </a:p>
          <a:p>
            <a:r>
              <a:rPr lang="en-GB" sz="1800" dirty="0"/>
              <a:t>Smith's Park (Fenland 007B) in March East ward had the highest employment score of 0.305. This means 30.5% of the population are living in relative deprivation affecting older people</a:t>
            </a:r>
            <a:r>
              <a:rPr lang="en-GB" sz="1800" b="1" dirty="0"/>
              <a:t>.</a:t>
            </a:r>
            <a:endParaRPr lang="en-GB" sz="1800" dirty="0"/>
          </a:p>
        </p:txBody>
      </p:sp>
      <p:sp>
        <p:nvSpPr>
          <p:cNvPr id="3" name="TextBox 2">
            <a:extLst>
              <a:ext uri="{FF2B5EF4-FFF2-40B4-BE49-F238E27FC236}">
                <a16:creationId xmlns:a16="http://schemas.microsoft.com/office/drawing/2014/main" id="{70B181E9-469F-C265-18AD-2B43DA9FA3F2}"/>
              </a:ext>
            </a:extLst>
          </p:cNvPr>
          <p:cNvSpPr txBox="1"/>
          <p:nvPr/>
        </p:nvSpPr>
        <p:spPr>
          <a:xfrm>
            <a:off x="6738443" y="1219801"/>
            <a:ext cx="5070515" cy="307777"/>
          </a:xfrm>
          <a:prstGeom prst="rect">
            <a:avLst/>
          </a:prstGeom>
          <a:noFill/>
        </p:spPr>
        <p:txBody>
          <a:bodyPr wrap="square" rtlCol="0">
            <a:spAutoFit/>
          </a:bodyPr>
          <a:lstStyle/>
          <a:p>
            <a:r>
              <a:rPr lang="en-GB" sz="1400" i="1" dirty="0"/>
              <a:t>Figure 8: Employment score by LSOA in Fenland, IMD 2025</a:t>
            </a:r>
          </a:p>
        </p:txBody>
      </p:sp>
      <p:pic>
        <p:nvPicPr>
          <p:cNvPr id="5" name="Picture 4">
            <a:extLst>
              <a:ext uri="{FF2B5EF4-FFF2-40B4-BE49-F238E27FC236}">
                <a16:creationId xmlns:a16="http://schemas.microsoft.com/office/drawing/2014/main" id="{0FEBA5EE-52CD-172C-5993-272B78328B60}"/>
              </a:ext>
            </a:extLst>
          </p:cNvPr>
          <p:cNvPicPr>
            <a:picLocks noChangeAspect="1"/>
          </p:cNvPicPr>
          <p:nvPr/>
        </p:nvPicPr>
        <p:blipFill>
          <a:blip r:embed="rId2">
            <a:extLst>
              <a:ext uri="{28A0092B-C50C-407E-A947-70E740481C1C}">
                <a14:useLocalDpi xmlns:a14="http://schemas.microsoft.com/office/drawing/2010/main" val="0"/>
              </a:ext>
            </a:extLst>
          </a:blip>
          <a:srcRect l="7355" t="8414" b="3135"/>
          <a:stretch>
            <a:fillRect/>
          </a:stretch>
        </p:blipFill>
        <p:spPr>
          <a:xfrm>
            <a:off x="6738443" y="1625726"/>
            <a:ext cx="4907416" cy="4726049"/>
          </a:xfrm>
          <a:prstGeom prst="rect">
            <a:avLst/>
          </a:prstGeom>
        </p:spPr>
      </p:pic>
    </p:spTree>
    <p:extLst>
      <p:ext uri="{BB962C8B-B14F-4D97-AF65-F5344CB8AC3E}">
        <p14:creationId xmlns:p14="http://schemas.microsoft.com/office/powerpoint/2010/main" val="796957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279EF-BFCA-CCAB-736A-F641DBB9FE9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24DFB13-255A-5C47-0810-D8FC7CCC6FD4}"/>
              </a:ext>
            </a:extLst>
          </p:cNvPr>
          <p:cNvSpPr txBox="1"/>
          <p:nvPr/>
        </p:nvSpPr>
        <p:spPr bwMode="auto">
          <a:xfrm>
            <a:off x="633413" y="476250"/>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References</a:t>
            </a:r>
          </a:p>
        </p:txBody>
      </p:sp>
      <p:sp>
        <p:nvSpPr>
          <p:cNvPr id="2" name="Content Placeholder 2">
            <a:extLst>
              <a:ext uri="{FF2B5EF4-FFF2-40B4-BE49-F238E27FC236}">
                <a16:creationId xmlns:a16="http://schemas.microsoft.com/office/drawing/2014/main" id="{D0E55755-6186-639C-9D66-7E3769AED7B3}"/>
              </a:ext>
            </a:extLst>
          </p:cNvPr>
          <p:cNvSpPr>
            <a:spLocks noGrp="1"/>
          </p:cNvSpPr>
          <p:nvPr>
            <p:ph idx="1"/>
          </p:nvPr>
        </p:nvSpPr>
        <p:spPr>
          <a:xfrm>
            <a:off x="539145" y="1580528"/>
            <a:ext cx="10515600" cy="4351338"/>
          </a:xfrm>
        </p:spPr>
        <p:txBody>
          <a:bodyPr/>
          <a:lstStyle/>
          <a:p>
            <a:r>
              <a:rPr lang="en-GB"/>
              <a:t>MHCLG. (2019, September 26). English indices of deprivation 2019: statistical release - main findings. Retrieved from </a:t>
            </a:r>
            <a:r>
              <a:rPr lang="en-GB">
                <a:hlinkClick r:id="rId3"/>
              </a:rPr>
              <a:t>https://assets.publishing.service.gov.uk/media/5d8e26f6ed915d5570c6cc55/IoD2019_Statistical_Release.pdf</a:t>
            </a:r>
            <a:endParaRPr lang="en-GB"/>
          </a:p>
          <a:p>
            <a:endParaRPr lang="en-GB"/>
          </a:p>
          <a:p>
            <a:r>
              <a:rPr lang="en-GB"/>
              <a:t>MHCLG. (2025, October 30). English indices of deprivation 2025: statistical release. Retrieved from </a:t>
            </a:r>
            <a:r>
              <a:rPr lang="en-GB">
                <a:hlinkClick r:id="rId4"/>
              </a:rPr>
              <a:t>https://www.gov.uk/government/statistics/english-indices-of-deprivation-2025/english-indices-of-deprivation-2025-statistical-release</a:t>
            </a:r>
            <a:endParaRPr lang="en-GB"/>
          </a:p>
          <a:p>
            <a:endParaRPr lang="en-GB"/>
          </a:p>
          <a:p>
            <a:endParaRPr lang="en-GB"/>
          </a:p>
          <a:p>
            <a:endParaRPr lang="en-US"/>
          </a:p>
        </p:txBody>
      </p:sp>
    </p:spTree>
    <p:extLst>
      <p:ext uri="{BB962C8B-B14F-4D97-AF65-F5344CB8AC3E}">
        <p14:creationId xmlns:p14="http://schemas.microsoft.com/office/powerpoint/2010/main" val="4011789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64C91-2DD3-22B1-4FF1-75252D14F43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92F1616-1FF8-1DF8-B29A-9E1BE6E8E0BC}"/>
              </a:ext>
            </a:extLst>
          </p:cNvPr>
          <p:cNvSpPr txBox="1"/>
          <p:nvPr/>
        </p:nvSpPr>
        <p:spPr bwMode="auto">
          <a:xfrm>
            <a:off x="275770" y="241297"/>
            <a:ext cx="10515600" cy="736601"/>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Appendix A</a:t>
            </a:r>
          </a:p>
        </p:txBody>
      </p:sp>
      <p:graphicFrame>
        <p:nvGraphicFramePr>
          <p:cNvPr id="2" name="Table 1">
            <a:extLst>
              <a:ext uri="{FF2B5EF4-FFF2-40B4-BE49-F238E27FC236}">
                <a16:creationId xmlns:a16="http://schemas.microsoft.com/office/drawing/2014/main" id="{0F862534-7C6A-4793-F5DE-203109EC3CBD}"/>
              </a:ext>
            </a:extLst>
          </p:cNvPr>
          <p:cNvGraphicFramePr>
            <a:graphicFrameLocks noGrp="1"/>
          </p:cNvGraphicFramePr>
          <p:nvPr>
            <p:extLst>
              <p:ext uri="{D42A27DB-BD31-4B8C-83A1-F6EECF244321}">
                <p14:modId xmlns:p14="http://schemas.microsoft.com/office/powerpoint/2010/main" val="4187145147"/>
              </p:ext>
            </p:extLst>
          </p:nvPr>
        </p:nvGraphicFramePr>
        <p:xfrm>
          <a:off x="275769" y="1302655"/>
          <a:ext cx="11524347" cy="2316848"/>
        </p:xfrm>
        <a:graphic>
          <a:graphicData uri="http://schemas.openxmlformats.org/drawingml/2006/table">
            <a:tbl>
              <a:tblPr>
                <a:tableStyleId>{5940675A-B579-460E-94D1-54222C63F5DA}</a:tableStyleId>
              </a:tblPr>
              <a:tblGrid>
                <a:gridCol w="3666837">
                  <a:extLst>
                    <a:ext uri="{9D8B030D-6E8A-4147-A177-3AD203B41FA5}">
                      <a16:colId xmlns:a16="http://schemas.microsoft.com/office/drawing/2014/main" val="1125362573"/>
                    </a:ext>
                  </a:extLst>
                </a:gridCol>
                <a:gridCol w="785751">
                  <a:extLst>
                    <a:ext uri="{9D8B030D-6E8A-4147-A177-3AD203B41FA5}">
                      <a16:colId xmlns:a16="http://schemas.microsoft.com/office/drawing/2014/main" val="3915894577"/>
                    </a:ext>
                  </a:extLst>
                </a:gridCol>
                <a:gridCol w="785751">
                  <a:extLst>
                    <a:ext uri="{9D8B030D-6E8A-4147-A177-3AD203B41FA5}">
                      <a16:colId xmlns:a16="http://schemas.microsoft.com/office/drawing/2014/main" val="735407535"/>
                    </a:ext>
                  </a:extLst>
                </a:gridCol>
                <a:gridCol w="785751">
                  <a:extLst>
                    <a:ext uri="{9D8B030D-6E8A-4147-A177-3AD203B41FA5}">
                      <a16:colId xmlns:a16="http://schemas.microsoft.com/office/drawing/2014/main" val="3609606678"/>
                    </a:ext>
                  </a:extLst>
                </a:gridCol>
                <a:gridCol w="785751">
                  <a:extLst>
                    <a:ext uri="{9D8B030D-6E8A-4147-A177-3AD203B41FA5}">
                      <a16:colId xmlns:a16="http://schemas.microsoft.com/office/drawing/2014/main" val="3822233855"/>
                    </a:ext>
                  </a:extLst>
                </a:gridCol>
                <a:gridCol w="785751">
                  <a:extLst>
                    <a:ext uri="{9D8B030D-6E8A-4147-A177-3AD203B41FA5}">
                      <a16:colId xmlns:a16="http://schemas.microsoft.com/office/drawing/2014/main" val="1382348097"/>
                    </a:ext>
                  </a:extLst>
                </a:gridCol>
                <a:gridCol w="785751">
                  <a:extLst>
                    <a:ext uri="{9D8B030D-6E8A-4147-A177-3AD203B41FA5}">
                      <a16:colId xmlns:a16="http://schemas.microsoft.com/office/drawing/2014/main" val="3094974764"/>
                    </a:ext>
                  </a:extLst>
                </a:gridCol>
                <a:gridCol w="785751">
                  <a:extLst>
                    <a:ext uri="{9D8B030D-6E8A-4147-A177-3AD203B41FA5}">
                      <a16:colId xmlns:a16="http://schemas.microsoft.com/office/drawing/2014/main" val="3441268158"/>
                    </a:ext>
                  </a:extLst>
                </a:gridCol>
                <a:gridCol w="785751">
                  <a:extLst>
                    <a:ext uri="{9D8B030D-6E8A-4147-A177-3AD203B41FA5}">
                      <a16:colId xmlns:a16="http://schemas.microsoft.com/office/drawing/2014/main" val="1666997239"/>
                    </a:ext>
                  </a:extLst>
                </a:gridCol>
                <a:gridCol w="785751">
                  <a:extLst>
                    <a:ext uri="{9D8B030D-6E8A-4147-A177-3AD203B41FA5}">
                      <a16:colId xmlns:a16="http://schemas.microsoft.com/office/drawing/2014/main" val="3810443094"/>
                    </a:ext>
                  </a:extLst>
                </a:gridCol>
                <a:gridCol w="785751">
                  <a:extLst>
                    <a:ext uri="{9D8B030D-6E8A-4147-A177-3AD203B41FA5}">
                      <a16:colId xmlns:a16="http://schemas.microsoft.com/office/drawing/2014/main" val="3449682479"/>
                    </a:ext>
                  </a:extLst>
                </a:gridCol>
              </a:tblGrid>
              <a:tr h="285909">
                <a:tc>
                  <a:txBody>
                    <a:bodyPr/>
                    <a:lstStyle/>
                    <a:p>
                      <a:pPr algn="l" fontAlgn="b">
                        <a:buNone/>
                      </a:pPr>
                      <a:r>
                        <a:rPr lang="en-GB" sz="1400" b="1" u="none" strike="noStrike">
                          <a:effectLst/>
                        </a:rPr>
                        <a:t>Domain</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1</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2</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3</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4</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5</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6</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7</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8</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9</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10</a:t>
                      </a:r>
                      <a:endParaRPr lang="en-GB" sz="1400" b="1" i="0" u="none" strike="noStrike">
                        <a:effectLst/>
                        <a:latin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2532882976"/>
                  </a:ext>
                </a:extLst>
              </a:tr>
              <a:tr h="285909">
                <a:tc>
                  <a:txBody>
                    <a:bodyPr/>
                    <a:lstStyle/>
                    <a:p>
                      <a:pPr algn="l" fontAlgn="b">
                        <a:buNone/>
                      </a:pPr>
                      <a:r>
                        <a:rPr lang="en-GB" sz="1400" u="none" strike="noStrike">
                          <a:effectLst/>
                        </a:rPr>
                        <a:t>Income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mn-lt"/>
                        </a:rPr>
                        <a:t>2%</a:t>
                      </a:r>
                    </a:p>
                  </a:txBody>
                  <a:tcPr marL="0" marR="0" marT="0" marB="0" anchor="b">
                    <a:solidFill>
                      <a:schemeClr val="bg1"/>
                    </a:solidFill>
                  </a:tcPr>
                </a:tc>
                <a:tc>
                  <a:txBody>
                    <a:bodyPr/>
                    <a:lstStyle/>
                    <a:p>
                      <a:pPr algn="r" fontAlgn="b">
                        <a:buNone/>
                      </a:pPr>
                      <a:r>
                        <a:rPr lang="en-GB" sz="1400" b="0" i="0" u="none" strike="noStrike">
                          <a:effectLst/>
                          <a:latin typeface="+mn-lt"/>
                        </a:rPr>
                        <a:t>9%</a:t>
                      </a:r>
                    </a:p>
                  </a:txBody>
                  <a:tcPr marL="0" marR="0" marT="0" marB="0" anchor="b">
                    <a:solidFill>
                      <a:schemeClr val="bg1"/>
                    </a:solidFill>
                  </a:tcPr>
                </a:tc>
                <a:tc>
                  <a:txBody>
                    <a:bodyPr/>
                    <a:lstStyle/>
                    <a:p>
                      <a:pPr algn="r" fontAlgn="b">
                        <a:buNone/>
                      </a:pPr>
                      <a:r>
                        <a:rPr lang="en-GB" sz="1400" b="0" i="0" u="none" strike="noStrike">
                          <a:effectLst/>
                          <a:latin typeface="+mn-lt"/>
                        </a:rPr>
                        <a:t>11%</a:t>
                      </a:r>
                    </a:p>
                  </a:txBody>
                  <a:tcPr marL="0" marR="0" marT="0" marB="0" anchor="b">
                    <a:solidFill>
                      <a:schemeClr val="bg1"/>
                    </a:solidFill>
                  </a:tcPr>
                </a:tc>
                <a:tc>
                  <a:txBody>
                    <a:bodyPr/>
                    <a:lstStyle/>
                    <a:p>
                      <a:pPr algn="r" fontAlgn="b">
                        <a:buNone/>
                      </a:pPr>
                      <a:r>
                        <a:rPr lang="en-GB" sz="1400" b="0" i="0" u="none" strike="noStrike">
                          <a:effectLst/>
                          <a:latin typeface="+mn-lt"/>
                        </a:rPr>
                        <a:t>27%</a:t>
                      </a:r>
                    </a:p>
                  </a:txBody>
                  <a:tcPr marL="0" marR="0" marT="0" marB="0" anchor="b">
                    <a:solidFill>
                      <a:schemeClr val="bg1"/>
                    </a:solidFill>
                  </a:tcPr>
                </a:tc>
                <a:tc>
                  <a:txBody>
                    <a:bodyPr/>
                    <a:lstStyle/>
                    <a:p>
                      <a:pPr algn="r" fontAlgn="b">
                        <a:buNone/>
                      </a:pPr>
                      <a:r>
                        <a:rPr lang="en-GB" sz="1400" b="0" i="0" u="none" strike="noStrike">
                          <a:effectLst/>
                          <a:latin typeface="+mn-lt"/>
                        </a:rPr>
                        <a:t>16%</a:t>
                      </a:r>
                    </a:p>
                  </a:txBody>
                  <a:tcPr marL="0" marR="0" marT="0" marB="0" anchor="b">
                    <a:solidFill>
                      <a:schemeClr val="bg1"/>
                    </a:solidFill>
                  </a:tcPr>
                </a:tc>
                <a:tc>
                  <a:txBody>
                    <a:bodyPr/>
                    <a:lstStyle/>
                    <a:p>
                      <a:pPr algn="r" fontAlgn="b">
                        <a:buNone/>
                      </a:pPr>
                      <a:r>
                        <a:rPr lang="en-GB" sz="1400" b="0" i="0" u="none" strike="noStrike">
                          <a:effectLst/>
                          <a:latin typeface="+mn-lt"/>
                        </a:rPr>
                        <a:t>25%</a:t>
                      </a:r>
                    </a:p>
                  </a:txBody>
                  <a:tcPr marL="0" marR="0" marT="0" marB="0" anchor="b">
                    <a:solidFill>
                      <a:schemeClr val="bg1"/>
                    </a:solidFill>
                  </a:tcPr>
                </a:tc>
                <a:tc>
                  <a:txBody>
                    <a:bodyPr/>
                    <a:lstStyle/>
                    <a:p>
                      <a:pPr algn="r" fontAlgn="b">
                        <a:buNone/>
                      </a:pPr>
                      <a:r>
                        <a:rPr lang="en-GB" sz="1400" b="0" i="0" u="none" strike="noStrike">
                          <a:effectLst/>
                          <a:latin typeface="+mn-lt"/>
                        </a:rPr>
                        <a:t>4%</a:t>
                      </a:r>
                    </a:p>
                  </a:txBody>
                  <a:tcPr marL="0" marR="0" marT="0" marB="0" anchor="b">
                    <a:solidFill>
                      <a:schemeClr val="bg1"/>
                    </a:solidFill>
                  </a:tcPr>
                </a:tc>
                <a:tc>
                  <a:txBody>
                    <a:bodyPr/>
                    <a:lstStyle/>
                    <a:p>
                      <a:pPr algn="r" fontAlgn="b">
                        <a:buNone/>
                      </a:pPr>
                      <a:r>
                        <a:rPr lang="en-GB" sz="1400" b="0" i="0" u="none" strike="noStrike">
                          <a:effectLst/>
                          <a:latin typeface="+mn-lt"/>
                        </a:rPr>
                        <a:t>7%</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extLst>
                  <a:ext uri="{0D108BD9-81ED-4DB2-BD59-A6C34878D82A}">
                    <a16:rowId xmlns:a16="http://schemas.microsoft.com/office/drawing/2014/main" val="12000265"/>
                  </a:ext>
                </a:extLst>
              </a:tr>
              <a:tr h="315485">
                <a:tc>
                  <a:txBody>
                    <a:bodyPr/>
                    <a:lstStyle/>
                    <a:p>
                      <a:pPr algn="l" fontAlgn="b">
                        <a:buNone/>
                      </a:pPr>
                      <a:r>
                        <a:rPr lang="en-GB" sz="1400" u="none" strike="noStrike">
                          <a:effectLst/>
                        </a:rPr>
                        <a:t>Employment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mn-lt"/>
                        </a:rPr>
                        <a:t>5%</a:t>
                      </a:r>
                    </a:p>
                  </a:txBody>
                  <a:tcPr marL="0" marR="0" marT="0" marB="0" anchor="b">
                    <a:solidFill>
                      <a:schemeClr val="bg1"/>
                    </a:solidFill>
                  </a:tcPr>
                </a:tc>
                <a:tc>
                  <a:txBody>
                    <a:bodyPr/>
                    <a:lstStyle/>
                    <a:p>
                      <a:pPr algn="r" fontAlgn="b">
                        <a:buNone/>
                      </a:pPr>
                      <a:r>
                        <a:rPr lang="en-GB" sz="1400" b="0" i="0" u="none" strike="noStrike">
                          <a:effectLst/>
                          <a:latin typeface="+mn-lt"/>
                        </a:rPr>
                        <a:t>9%</a:t>
                      </a:r>
                    </a:p>
                  </a:txBody>
                  <a:tcPr marL="0" marR="0" marT="0" marB="0" anchor="b">
                    <a:solidFill>
                      <a:schemeClr val="bg1"/>
                    </a:solidFill>
                  </a:tcPr>
                </a:tc>
                <a:tc>
                  <a:txBody>
                    <a:bodyPr/>
                    <a:lstStyle/>
                    <a:p>
                      <a:pPr algn="r" fontAlgn="b">
                        <a:buNone/>
                      </a:pPr>
                      <a:r>
                        <a:rPr lang="en-GB" sz="1400" b="0" i="0" u="none" strike="noStrike">
                          <a:effectLst/>
                          <a:latin typeface="+mn-lt"/>
                        </a:rPr>
                        <a:t>21%</a:t>
                      </a:r>
                    </a:p>
                  </a:txBody>
                  <a:tcPr marL="0" marR="0" marT="0" marB="0" anchor="b">
                    <a:solidFill>
                      <a:schemeClr val="bg1"/>
                    </a:solidFill>
                  </a:tcPr>
                </a:tc>
                <a:tc>
                  <a:txBody>
                    <a:bodyPr/>
                    <a:lstStyle/>
                    <a:p>
                      <a:pPr algn="r" fontAlgn="b">
                        <a:buNone/>
                      </a:pPr>
                      <a:r>
                        <a:rPr lang="en-GB" sz="1400" b="0" i="0" u="none" strike="noStrike">
                          <a:effectLst/>
                          <a:latin typeface="+mn-lt"/>
                        </a:rPr>
                        <a:t>23%</a:t>
                      </a:r>
                    </a:p>
                  </a:txBody>
                  <a:tcPr marL="0" marR="0" marT="0" marB="0" anchor="b">
                    <a:solidFill>
                      <a:schemeClr val="bg1"/>
                    </a:solidFill>
                  </a:tcPr>
                </a:tc>
                <a:tc>
                  <a:txBody>
                    <a:bodyPr/>
                    <a:lstStyle/>
                    <a:p>
                      <a:pPr algn="r" fontAlgn="b">
                        <a:buNone/>
                      </a:pPr>
                      <a:r>
                        <a:rPr lang="en-GB" sz="1400" b="0" i="0" u="none" strike="noStrike">
                          <a:effectLst/>
                          <a:latin typeface="+mn-lt"/>
                        </a:rPr>
                        <a:t>20%</a:t>
                      </a:r>
                    </a:p>
                  </a:txBody>
                  <a:tcPr marL="0" marR="0" marT="0" marB="0" anchor="b">
                    <a:solidFill>
                      <a:schemeClr val="bg1"/>
                    </a:solidFill>
                  </a:tcPr>
                </a:tc>
                <a:tc>
                  <a:txBody>
                    <a:bodyPr/>
                    <a:lstStyle/>
                    <a:p>
                      <a:pPr algn="r" fontAlgn="b">
                        <a:buNone/>
                      </a:pPr>
                      <a:r>
                        <a:rPr lang="en-GB" sz="1400" b="0" i="0" u="none" strike="noStrike">
                          <a:effectLst/>
                          <a:latin typeface="+mn-lt"/>
                        </a:rPr>
                        <a:t>20%</a:t>
                      </a:r>
                    </a:p>
                  </a:txBody>
                  <a:tcPr marL="0" marR="0" marT="0" marB="0" anchor="b">
                    <a:solidFill>
                      <a:schemeClr val="bg1"/>
                    </a:solidFill>
                  </a:tcPr>
                </a:tc>
                <a:tc>
                  <a:txBody>
                    <a:bodyPr/>
                    <a:lstStyle/>
                    <a:p>
                      <a:pPr algn="r" fontAlgn="b">
                        <a:buNone/>
                      </a:pPr>
                      <a:r>
                        <a:rPr lang="en-GB" sz="1400" b="0" i="0" u="none" strike="noStrike">
                          <a:effectLst/>
                          <a:latin typeface="+mn-lt"/>
                        </a:rPr>
                        <a:t>2%</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extLst>
                  <a:ext uri="{0D108BD9-81ED-4DB2-BD59-A6C34878D82A}">
                    <a16:rowId xmlns:a16="http://schemas.microsoft.com/office/drawing/2014/main" val="3497313442"/>
                  </a:ext>
                </a:extLst>
              </a:tr>
              <a:tr h="285909">
                <a:tc>
                  <a:txBody>
                    <a:bodyPr/>
                    <a:lstStyle/>
                    <a:p>
                      <a:pPr algn="l" fontAlgn="b">
                        <a:buNone/>
                      </a:pPr>
                      <a:r>
                        <a:rPr lang="en-GB" sz="1400" u="none" strike="noStrike">
                          <a:effectLst/>
                        </a:rPr>
                        <a:t>Education, Skills and Training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mn-lt"/>
                        </a:rPr>
                        <a:t>25%</a:t>
                      </a:r>
                    </a:p>
                  </a:txBody>
                  <a:tcPr marL="0" marR="0" marT="0" marB="0" anchor="b">
                    <a:solidFill>
                      <a:schemeClr val="bg1"/>
                    </a:solidFill>
                  </a:tcPr>
                </a:tc>
                <a:tc>
                  <a:txBody>
                    <a:bodyPr/>
                    <a:lstStyle/>
                    <a:p>
                      <a:pPr algn="r" fontAlgn="b">
                        <a:buNone/>
                      </a:pPr>
                      <a:r>
                        <a:rPr lang="en-GB" sz="1400" b="0" i="0" u="none" strike="noStrike">
                          <a:effectLst/>
                          <a:latin typeface="+mn-lt"/>
                        </a:rPr>
                        <a:t>29%</a:t>
                      </a:r>
                    </a:p>
                  </a:txBody>
                  <a:tcPr marL="0" marR="0" marT="0" marB="0" anchor="b">
                    <a:solidFill>
                      <a:schemeClr val="bg1"/>
                    </a:solidFill>
                  </a:tcPr>
                </a:tc>
                <a:tc>
                  <a:txBody>
                    <a:bodyPr/>
                    <a:lstStyle/>
                    <a:p>
                      <a:pPr algn="r" fontAlgn="b">
                        <a:buNone/>
                      </a:pPr>
                      <a:r>
                        <a:rPr lang="en-GB" sz="1400" b="0" i="0" u="none" strike="noStrike">
                          <a:effectLst/>
                          <a:latin typeface="+mn-lt"/>
                        </a:rPr>
                        <a:t>27%</a:t>
                      </a:r>
                    </a:p>
                  </a:txBody>
                  <a:tcPr marL="0" marR="0" marT="0" marB="0" anchor="b">
                    <a:solidFill>
                      <a:schemeClr val="bg1"/>
                    </a:solidFill>
                  </a:tcPr>
                </a:tc>
                <a:tc>
                  <a:txBody>
                    <a:bodyPr/>
                    <a:lstStyle/>
                    <a:p>
                      <a:pPr algn="r" fontAlgn="b">
                        <a:buNone/>
                      </a:pPr>
                      <a:r>
                        <a:rPr lang="en-GB" sz="1400" b="0" i="0" u="none" strike="noStrike">
                          <a:effectLst/>
                          <a:latin typeface="+mn-lt"/>
                        </a:rPr>
                        <a:t>14%</a:t>
                      </a:r>
                    </a:p>
                  </a:txBody>
                  <a:tcPr marL="0" marR="0" marT="0" marB="0" anchor="b">
                    <a:solidFill>
                      <a:schemeClr val="bg1"/>
                    </a:solidFill>
                  </a:tcPr>
                </a:tc>
                <a:tc>
                  <a:txBody>
                    <a:bodyPr/>
                    <a:lstStyle/>
                    <a:p>
                      <a:pPr algn="r" fontAlgn="b">
                        <a:buNone/>
                      </a:pPr>
                      <a:r>
                        <a:rPr lang="en-GB" sz="1400" b="0" i="0" u="none" strike="noStrike">
                          <a:effectLst/>
                          <a:latin typeface="+mn-lt"/>
                        </a:rPr>
                        <a:t>5%</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extLst>
                  <a:ext uri="{0D108BD9-81ED-4DB2-BD59-A6C34878D82A}">
                    <a16:rowId xmlns:a16="http://schemas.microsoft.com/office/drawing/2014/main" val="3682572976"/>
                  </a:ext>
                </a:extLst>
              </a:tr>
              <a:tr h="285909">
                <a:tc>
                  <a:txBody>
                    <a:bodyPr/>
                    <a:lstStyle/>
                    <a:p>
                      <a:pPr algn="l" fontAlgn="b">
                        <a:buNone/>
                      </a:pPr>
                      <a:r>
                        <a:rPr lang="en-GB" sz="1400" u="none" strike="noStrike">
                          <a:effectLst/>
                        </a:rPr>
                        <a:t>Health Deprivation and Disability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mn-lt"/>
                        </a:rPr>
                        <a:t>4%</a:t>
                      </a:r>
                    </a:p>
                  </a:txBody>
                  <a:tcPr marL="0" marR="0" marT="0" marB="0" anchor="b">
                    <a:solidFill>
                      <a:schemeClr val="bg1"/>
                    </a:solidFill>
                  </a:tcPr>
                </a:tc>
                <a:tc>
                  <a:txBody>
                    <a:bodyPr/>
                    <a:lstStyle/>
                    <a:p>
                      <a:pPr algn="r" fontAlgn="b">
                        <a:buNone/>
                      </a:pPr>
                      <a:r>
                        <a:rPr lang="en-GB" sz="1400" b="0" i="0" u="none" strike="noStrike">
                          <a:effectLst/>
                          <a:latin typeface="+mn-lt"/>
                        </a:rPr>
                        <a:t>11%</a:t>
                      </a:r>
                    </a:p>
                  </a:txBody>
                  <a:tcPr marL="0" marR="0" marT="0" marB="0" anchor="b">
                    <a:solidFill>
                      <a:schemeClr val="bg1"/>
                    </a:solidFill>
                  </a:tcPr>
                </a:tc>
                <a:tc>
                  <a:txBody>
                    <a:bodyPr/>
                    <a:lstStyle/>
                    <a:p>
                      <a:pPr algn="r" fontAlgn="b">
                        <a:buNone/>
                      </a:pPr>
                      <a:r>
                        <a:rPr lang="en-GB" sz="1400" b="0" i="0" u="none" strike="noStrike">
                          <a:effectLst/>
                          <a:latin typeface="+mn-lt"/>
                        </a:rPr>
                        <a:t>23%</a:t>
                      </a:r>
                    </a:p>
                  </a:txBody>
                  <a:tcPr marL="0" marR="0" marT="0" marB="0" anchor="b">
                    <a:solidFill>
                      <a:schemeClr val="bg1"/>
                    </a:solidFill>
                  </a:tcPr>
                </a:tc>
                <a:tc>
                  <a:txBody>
                    <a:bodyPr/>
                    <a:lstStyle/>
                    <a:p>
                      <a:pPr algn="r" fontAlgn="b">
                        <a:buNone/>
                      </a:pPr>
                      <a:r>
                        <a:rPr lang="en-GB" sz="1400" b="0" i="0" u="none" strike="noStrike">
                          <a:effectLst/>
                          <a:latin typeface="+mn-lt"/>
                        </a:rPr>
                        <a:t>27%</a:t>
                      </a:r>
                    </a:p>
                  </a:txBody>
                  <a:tcPr marL="0" marR="0" marT="0" marB="0" anchor="b">
                    <a:solidFill>
                      <a:schemeClr val="bg1"/>
                    </a:solidFill>
                  </a:tcPr>
                </a:tc>
                <a:tc>
                  <a:txBody>
                    <a:bodyPr/>
                    <a:lstStyle/>
                    <a:p>
                      <a:pPr algn="r" fontAlgn="b">
                        <a:buNone/>
                      </a:pPr>
                      <a:r>
                        <a:rPr lang="en-GB" sz="1400" b="0" i="0" u="none" strike="noStrike">
                          <a:effectLst/>
                          <a:latin typeface="+mn-lt"/>
                        </a:rPr>
                        <a:t>21%</a:t>
                      </a:r>
                    </a:p>
                  </a:txBody>
                  <a:tcPr marL="0" marR="0" marT="0" marB="0" anchor="b">
                    <a:solidFill>
                      <a:schemeClr val="bg1"/>
                    </a:solidFill>
                  </a:tcPr>
                </a:tc>
                <a:tc>
                  <a:txBody>
                    <a:bodyPr/>
                    <a:lstStyle/>
                    <a:p>
                      <a:pPr algn="r" fontAlgn="b">
                        <a:buNone/>
                      </a:pPr>
                      <a:r>
                        <a:rPr lang="en-GB" sz="1400" b="0" i="0" u="none" strike="noStrike">
                          <a:effectLst/>
                          <a:latin typeface="+mn-lt"/>
                        </a:rPr>
                        <a:t>14%</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extLst>
                  <a:ext uri="{0D108BD9-81ED-4DB2-BD59-A6C34878D82A}">
                    <a16:rowId xmlns:a16="http://schemas.microsoft.com/office/drawing/2014/main" val="4230035584"/>
                  </a:ext>
                </a:extLst>
              </a:tr>
              <a:tr h="285909">
                <a:tc>
                  <a:txBody>
                    <a:bodyPr/>
                    <a:lstStyle/>
                    <a:p>
                      <a:pPr algn="l" fontAlgn="b">
                        <a:buNone/>
                      </a:pPr>
                      <a:r>
                        <a:rPr lang="en-GB" sz="1400" u="none" strike="noStrike">
                          <a:effectLst/>
                        </a:rPr>
                        <a:t>Crime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mn-lt"/>
                        </a:rPr>
                        <a:t>2%</a:t>
                      </a:r>
                    </a:p>
                  </a:txBody>
                  <a:tcPr marL="0" marR="0" marT="0" marB="0" anchor="b">
                    <a:solidFill>
                      <a:schemeClr val="bg1"/>
                    </a:solidFill>
                  </a:tcPr>
                </a:tc>
                <a:tc>
                  <a:txBody>
                    <a:bodyPr/>
                    <a:lstStyle/>
                    <a:p>
                      <a:pPr algn="r" fontAlgn="b">
                        <a:buNone/>
                      </a:pPr>
                      <a:r>
                        <a:rPr lang="en-GB" sz="1400" b="0" i="0" u="none" strike="noStrike">
                          <a:effectLst/>
                          <a:latin typeface="+mn-lt"/>
                        </a:rPr>
                        <a:t>9%</a:t>
                      </a:r>
                    </a:p>
                  </a:txBody>
                  <a:tcPr marL="0" marR="0" marT="0" marB="0" anchor="b">
                    <a:solidFill>
                      <a:schemeClr val="bg1"/>
                    </a:solidFill>
                  </a:tcPr>
                </a:tc>
                <a:tc>
                  <a:txBody>
                    <a:bodyPr/>
                    <a:lstStyle/>
                    <a:p>
                      <a:pPr algn="r" fontAlgn="b">
                        <a:buNone/>
                      </a:pPr>
                      <a:r>
                        <a:rPr lang="en-GB" sz="1400" b="0" i="0" u="none" strike="noStrike">
                          <a:effectLst/>
                          <a:latin typeface="+mn-lt"/>
                        </a:rPr>
                        <a:t>14%</a:t>
                      </a:r>
                    </a:p>
                  </a:txBody>
                  <a:tcPr marL="0" marR="0" marT="0" marB="0" anchor="b">
                    <a:solidFill>
                      <a:schemeClr val="bg1"/>
                    </a:solidFill>
                  </a:tcPr>
                </a:tc>
                <a:tc>
                  <a:txBody>
                    <a:bodyPr/>
                    <a:lstStyle/>
                    <a:p>
                      <a:pPr algn="r" fontAlgn="b">
                        <a:buNone/>
                      </a:pPr>
                      <a:r>
                        <a:rPr lang="en-GB" sz="1400" b="0" i="0" u="none" strike="noStrike">
                          <a:effectLst/>
                          <a:latin typeface="+mn-lt"/>
                        </a:rPr>
                        <a:t>13%</a:t>
                      </a:r>
                    </a:p>
                  </a:txBody>
                  <a:tcPr marL="0" marR="0" marT="0" marB="0" anchor="b">
                    <a:solidFill>
                      <a:schemeClr val="bg1"/>
                    </a:solidFill>
                  </a:tcPr>
                </a:tc>
                <a:tc>
                  <a:txBody>
                    <a:bodyPr/>
                    <a:lstStyle/>
                    <a:p>
                      <a:pPr algn="r" fontAlgn="b">
                        <a:buNone/>
                      </a:pPr>
                      <a:r>
                        <a:rPr lang="en-GB" sz="1400" b="0" i="0" u="none" strike="noStrike">
                          <a:effectLst/>
                          <a:latin typeface="+mn-lt"/>
                        </a:rPr>
                        <a:t>11%</a:t>
                      </a:r>
                    </a:p>
                  </a:txBody>
                  <a:tcPr marL="0" marR="0" marT="0" marB="0" anchor="b">
                    <a:solidFill>
                      <a:schemeClr val="bg1"/>
                    </a:solidFill>
                  </a:tcPr>
                </a:tc>
                <a:tc>
                  <a:txBody>
                    <a:bodyPr/>
                    <a:lstStyle/>
                    <a:p>
                      <a:pPr algn="r" fontAlgn="b">
                        <a:buNone/>
                      </a:pPr>
                      <a:r>
                        <a:rPr lang="en-GB" sz="1400" b="0" i="0" u="none" strike="noStrike">
                          <a:effectLst/>
                          <a:latin typeface="+mn-lt"/>
                        </a:rPr>
                        <a:t>16%</a:t>
                      </a:r>
                    </a:p>
                  </a:txBody>
                  <a:tcPr marL="0" marR="0" marT="0" marB="0" anchor="b">
                    <a:solidFill>
                      <a:schemeClr val="bg1"/>
                    </a:solidFill>
                  </a:tcPr>
                </a:tc>
                <a:tc>
                  <a:txBody>
                    <a:bodyPr/>
                    <a:lstStyle/>
                    <a:p>
                      <a:pPr algn="r" fontAlgn="b">
                        <a:buNone/>
                      </a:pPr>
                      <a:r>
                        <a:rPr lang="en-GB" sz="1400" b="0" i="0" u="none" strike="noStrike">
                          <a:effectLst/>
                          <a:latin typeface="+mn-lt"/>
                        </a:rPr>
                        <a:t>18%</a:t>
                      </a:r>
                    </a:p>
                  </a:txBody>
                  <a:tcPr marL="0" marR="0" marT="0" marB="0" anchor="b">
                    <a:solidFill>
                      <a:schemeClr val="bg1"/>
                    </a:solidFill>
                  </a:tcPr>
                </a:tc>
                <a:tc>
                  <a:txBody>
                    <a:bodyPr/>
                    <a:lstStyle/>
                    <a:p>
                      <a:pPr algn="r" fontAlgn="b">
                        <a:buNone/>
                      </a:pPr>
                      <a:r>
                        <a:rPr lang="en-GB" sz="1400" b="0" i="0" u="none" strike="noStrike">
                          <a:effectLst/>
                          <a:latin typeface="+mn-lt"/>
                        </a:rPr>
                        <a:t>13%</a:t>
                      </a:r>
                    </a:p>
                  </a:txBody>
                  <a:tcPr marL="0" marR="0" marT="0" marB="0" anchor="b">
                    <a:solidFill>
                      <a:schemeClr val="bg1"/>
                    </a:solidFill>
                  </a:tcPr>
                </a:tc>
                <a:tc>
                  <a:txBody>
                    <a:bodyPr/>
                    <a:lstStyle/>
                    <a:p>
                      <a:pPr algn="r" fontAlgn="b">
                        <a:buNone/>
                      </a:pPr>
                      <a:r>
                        <a:rPr lang="en-GB" sz="1400" b="0" i="0" u="none" strike="noStrike">
                          <a:effectLst/>
                          <a:latin typeface="+mn-lt"/>
                        </a:rPr>
                        <a:t>4%</a:t>
                      </a:r>
                    </a:p>
                  </a:txBody>
                  <a:tcPr marL="0" marR="0" marT="0" marB="0" anchor="b">
                    <a:solidFill>
                      <a:schemeClr val="bg1"/>
                    </a:solidFill>
                  </a:tcPr>
                </a:tc>
                <a:tc>
                  <a:txBody>
                    <a:bodyPr/>
                    <a:lstStyle/>
                    <a:p>
                      <a:pPr algn="r" fontAlgn="b">
                        <a:buNone/>
                      </a:pPr>
                      <a:r>
                        <a:rPr lang="en-GB" sz="1400" b="0" i="0" u="none" strike="noStrike">
                          <a:effectLst/>
                          <a:latin typeface="+mn-lt"/>
                        </a:rPr>
                        <a:t>2%</a:t>
                      </a:r>
                    </a:p>
                  </a:txBody>
                  <a:tcPr marL="0" marR="0" marT="0" marB="0" anchor="b">
                    <a:solidFill>
                      <a:schemeClr val="bg1"/>
                    </a:solidFill>
                  </a:tcPr>
                </a:tc>
                <a:extLst>
                  <a:ext uri="{0D108BD9-81ED-4DB2-BD59-A6C34878D82A}">
                    <a16:rowId xmlns:a16="http://schemas.microsoft.com/office/drawing/2014/main" val="3883199851"/>
                  </a:ext>
                </a:extLst>
              </a:tr>
              <a:tr h="285909">
                <a:tc>
                  <a:txBody>
                    <a:bodyPr/>
                    <a:lstStyle/>
                    <a:p>
                      <a:pPr algn="l" fontAlgn="b">
                        <a:buNone/>
                      </a:pPr>
                      <a:r>
                        <a:rPr lang="en-GB" sz="1400" u="none" strike="noStrike">
                          <a:effectLst/>
                        </a:rPr>
                        <a:t>Barriers to Housing Services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mn-lt"/>
                        </a:rPr>
                        <a:t>21%</a:t>
                      </a:r>
                    </a:p>
                  </a:txBody>
                  <a:tcPr marL="0" marR="0" marT="0" marB="0" anchor="b">
                    <a:solidFill>
                      <a:schemeClr val="bg1"/>
                    </a:solidFill>
                  </a:tcPr>
                </a:tc>
                <a:tc>
                  <a:txBody>
                    <a:bodyPr/>
                    <a:lstStyle/>
                    <a:p>
                      <a:pPr algn="r" fontAlgn="b">
                        <a:buNone/>
                      </a:pPr>
                      <a:r>
                        <a:rPr lang="en-GB" sz="1400" b="0" i="0" u="none" strike="noStrike">
                          <a:effectLst/>
                          <a:latin typeface="+mn-lt"/>
                        </a:rPr>
                        <a:t>16%</a:t>
                      </a:r>
                    </a:p>
                  </a:txBody>
                  <a:tcPr marL="0" marR="0" marT="0" marB="0" anchor="b">
                    <a:solidFill>
                      <a:schemeClr val="bg1"/>
                    </a:solidFill>
                  </a:tcPr>
                </a:tc>
                <a:tc>
                  <a:txBody>
                    <a:bodyPr/>
                    <a:lstStyle/>
                    <a:p>
                      <a:pPr algn="r" fontAlgn="b">
                        <a:buNone/>
                      </a:pPr>
                      <a:r>
                        <a:rPr lang="en-GB" sz="1400" b="0" i="0" u="none" strike="noStrike">
                          <a:effectLst/>
                          <a:latin typeface="+mn-lt"/>
                        </a:rPr>
                        <a:t>18%</a:t>
                      </a:r>
                    </a:p>
                  </a:txBody>
                  <a:tcPr marL="0" marR="0" marT="0" marB="0" anchor="b">
                    <a:solidFill>
                      <a:schemeClr val="bg1"/>
                    </a:solidFill>
                  </a:tcPr>
                </a:tc>
                <a:tc>
                  <a:txBody>
                    <a:bodyPr/>
                    <a:lstStyle/>
                    <a:p>
                      <a:pPr algn="r" fontAlgn="b">
                        <a:buNone/>
                      </a:pPr>
                      <a:r>
                        <a:rPr lang="en-GB" sz="1400" b="0" i="0" u="none" strike="noStrike">
                          <a:effectLst/>
                          <a:latin typeface="+mn-lt"/>
                        </a:rPr>
                        <a:t>18%</a:t>
                      </a:r>
                    </a:p>
                  </a:txBody>
                  <a:tcPr marL="0" marR="0" marT="0" marB="0" anchor="b">
                    <a:solidFill>
                      <a:schemeClr val="bg1"/>
                    </a:solidFill>
                  </a:tcPr>
                </a:tc>
                <a:tc>
                  <a:txBody>
                    <a:bodyPr/>
                    <a:lstStyle/>
                    <a:p>
                      <a:pPr algn="r" fontAlgn="b">
                        <a:buNone/>
                      </a:pPr>
                      <a:r>
                        <a:rPr lang="en-GB" sz="1400" b="0" i="0" u="none" strike="noStrike">
                          <a:effectLst/>
                          <a:latin typeface="+mn-lt"/>
                        </a:rPr>
                        <a:t>14%</a:t>
                      </a:r>
                    </a:p>
                  </a:txBody>
                  <a:tcPr marL="0" marR="0" marT="0" marB="0" anchor="b">
                    <a:solidFill>
                      <a:schemeClr val="bg1"/>
                    </a:solidFill>
                  </a:tcPr>
                </a:tc>
                <a:tc>
                  <a:txBody>
                    <a:bodyPr/>
                    <a:lstStyle/>
                    <a:p>
                      <a:pPr algn="r" fontAlgn="b">
                        <a:buNone/>
                      </a:pPr>
                      <a:r>
                        <a:rPr lang="en-GB" sz="1400" b="0" i="0" u="none" strike="noStrike">
                          <a:effectLst/>
                          <a:latin typeface="+mn-lt"/>
                        </a:rPr>
                        <a:t>5%</a:t>
                      </a:r>
                    </a:p>
                  </a:txBody>
                  <a:tcPr marL="0" marR="0" marT="0" marB="0" anchor="b">
                    <a:solidFill>
                      <a:schemeClr val="bg1"/>
                    </a:solidFill>
                  </a:tcPr>
                </a:tc>
                <a:tc>
                  <a:txBody>
                    <a:bodyPr/>
                    <a:lstStyle/>
                    <a:p>
                      <a:pPr algn="r" fontAlgn="b">
                        <a:buNone/>
                      </a:pPr>
                      <a:r>
                        <a:rPr lang="en-GB" sz="1400" b="0" i="0" u="none" strike="noStrike">
                          <a:effectLst/>
                          <a:latin typeface="+mn-lt"/>
                        </a:rPr>
                        <a:t>5%</a:t>
                      </a:r>
                    </a:p>
                  </a:txBody>
                  <a:tcPr marL="0" marR="0" marT="0" marB="0" anchor="b">
                    <a:solidFill>
                      <a:schemeClr val="bg1"/>
                    </a:solidFill>
                  </a:tcPr>
                </a:tc>
                <a:tc>
                  <a:txBody>
                    <a:bodyPr/>
                    <a:lstStyle/>
                    <a:p>
                      <a:pPr algn="r" fontAlgn="b">
                        <a:buNone/>
                      </a:pPr>
                      <a:r>
                        <a:rPr lang="en-GB" sz="1400" b="0" i="0" u="none" strike="noStrike">
                          <a:effectLst/>
                          <a:latin typeface="+mn-lt"/>
                        </a:rPr>
                        <a:t>2%</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extLst>
                  <a:ext uri="{0D108BD9-81ED-4DB2-BD59-A6C34878D82A}">
                    <a16:rowId xmlns:a16="http://schemas.microsoft.com/office/drawing/2014/main" val="309982259"/>
                  </a:ext>
                </a:extLst>
              </a:tr>
              <a:tr h="285909">
                <a:tc>
                  <a:txBody>
                    <a:bodyPr/>
                    <a:lstStyle/>
                    <a:p>
                      <a:pPr algn="l" fontAlgn="b">
                        <a:buNone/>
                      </a:pPr>
                      <a:r>
                        <a:rPr lang="en-GB" sz="1400" u="none" strike="noStrike">
                          <a:effectLst/>
                        </a:rPr>
                        <a:t>Living Environment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mn-lt"/>
                        </a:rPr>
                        <a:t>2%</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9%</a:t>
                      </a:r>
                    </a:p>
                  </a:txBody>
                  <a:tcPr marL="0" marR="0" marT="0" marB="0" anchor="b">
                    <a:solidFill>
                      <a:schemeClr val="bg1"/>
                    </a:solidFill>
                  </a:tcPr>
                </a:tc>
                <a:tc>
                  <a:txBody>
                    <a:bodyPr/>
                    <a:lstStyle/>
                    <a:p>
                      <a:pPr algn="r" fontAlgn="b">
                        <a:buNone/>
                      </a:pPr>
                      <a:r>
                        <a:rPr lang="en-GB" sz="1400" b="0" i="0" u="none" strike="noStrike">
                          <a:effectLst/>
                          <a:latin typeface="+mn-lt"/>
                        </a:rPr>
                        <a:t>13%</a:t>
                      </a:r>
                    </a:p>
                  </a:txBody>
                  <a:tcPr marL="0" marR="0" marT="0" marB="0" anchor="b">
                    <a:solidFill>
                      <a:schemeClr val="bg1"/>
                    </a:solidFill>
                  </a:tcPr>
                </a:tc>
                <a:tc>
                  <a:txBody>
                    <a:bodyPr/>
                    <a:lstStyle/>
                    <a:p>
                      <a:pPr algn="r" fontAlgn="b">
                        <a:buNone/>
                      </a:pPr>
                      <a:r>
                        <a:rPr lang="en-GB" sz="1400" b="0" i="0" u="none" strike="noStrike">
                          <a:effectLst/>
                          <a:latin typeface="+mn-lt"/>
                        </a:rPr>
                        <a:t>9%</a:t>
                      </a:r>
                    </a:p>
                  </a:txBody>
                  <a:tcPr marL="0" marR="0" marT="0" marB="0" anchor="b">
                    <a:solidFill>
                      <a:schemeClr val="bg1"/>
                    </a:solidFill>
                  </a:tcPr>
                </a:tc>
                <a:tc>
                  <a:txBody>
                    <a:bodyPr/>
                    <a:lstStyle/>
                    <a:p>
                      <a:pPr algn="r" fontAlgn="b">
                        <a:buNone/>
                      </a:pPr>
                      <a:r>
                        <a:rPr lang="en-GB" sz="1400" b="0" i="0" u="none" strike="noStrike">
                          <a:effectLst/>
                          <a:latin typeface="+mn-lt"/>
                        </a:rPr>
                        <a:t>5%</a:t>
                      </a:r>
                    </a:p>
                  </a:txBody>
                  <a:tcPr marL="0" marR="0" marT="0" marB="0" anchor="b">
                    <a:solidFill>
                      <a:schemeClr val="bg1"/>
                    </a:solidFill>
                  </a:tcPr>
                </a:tc>
                <a:tc>
                  <a:txBody>
                    <a:bodyPr/>
                    <a:lstStyle/>
                    <a:p>
                      <a:pPr algn="r" fontAlgn="b">
                        <a:buNone/>
                      </a:pPr>
                      <a:r>
                        <a:rPr lang="en-GB" sz="1400" b="0" i="0" u="none" strike="noStrike">
                          <a:effectLst/>
                          <a:latin typeface="+mn-lt"/>
                        </a:rPr>
                        <a:t>9%</a:t>
                      </a:r>
                    </a:p>
                  </a:txBody>
                  <a:tcPr marL="0" marR="0" marT="0" marB="0" anchor="b">
                    <a:solidFill>
                      <a:schemeClr val="bg1"/>
                    </a:solidFill>
                  </a:tcPr>
                </a:tc>
                <a:tc>
                  <a:txBody>
                    <a:bodyPr/>
                    <a:lstStyle/>
                    <a:p>
                      <a:pPr algn="r" fontAlgn="b">
                        <a:buNone/>
                      </a:pPr>
                      <a:r>
                        <a:rPr lang="en-GB" sz="1400" b="0" i="0" u="none" strike="noStrike">
                          <a:effectLst/>
                          <a:latin typeface="+mn-lt"/>
                        </a:rPr>
                        <a:t>13%</a:t>
                      </a:r>
                    </a:p>
                  </a:txBody>
                  <a:tcPr marL="0" marR="0" marT="0" marB="0" anchor="b">
                    <a:solidFill>
                      <a:schemeClr val="bg1"/>
                    </a:solidFill>
                  </a:tcPr>
                </a:tc>
                <a:tc>
                  <a:txBody>
                    <a:bodyPr/>
                    <a:lstStyle/>
                    <a:p>
                      <a:pPr algn="r" fontAlgn="b">
                        <a:buNone/>
                      </a:pPr>
                      <a:r>
                        <a:rPr lang="en-GB" sz="1400" b="0" i="0" u="none" strike="noStrike">
                          <a:effectLst/>
                          <a:latin typeface="+mn-lt"/>
                        </a:rPr>
                        <a:t>20%</a:t>
                      </a:r>
                    </a:p>
                  </a:txBody>
                  <a:tcPr marL="0" marR="0" marT="0" marB="0" anchor="b">
                    <a:solidFill>
                      <a:schemeClr val="bg1"/>
                    </a:solidFill>
                  </a:tcPr>
                </a:tc>
                <a:tc>
                  <a:txBody>
                    <a:bodyPr/>
                    <a:lstStyle/>
                    <a:p>
                      <a:pPr algn="r" fontAlgn="b">
                        <a:buNone/>
                      </a:pPr>
                      <a:r>
                        <a:rPr lang="en-GB" sz="1400" b="0" i="0" u="none" strike="noStrike">
                          <a:effectLst/>
                          <a:latin typeface="+mn-lt"/>
                        </a:rPr>
                        <a:t>21%</a:t>
                      </a:r>
                    </a:p>
                  </a:txBody>
                  <a:tcPr marL="0" marR="0" marT="0" marB="0" anchor="b">
                    <a:solidFill>
                      <a:schemeClr val="bg1"/>
                    </a:solidFill>
                  </a:tcPr>
                </a:tc>
                <a:extLst>
                  <a:ext uri="{0D108BD9-81ED-4DB2-BD59-A6C34878D82A}">
                    <a16:rowId xmlns:a16="http://schemas.microsoft.com/office/drawing/2014/main" val="3862961425"/>
                  </a:ext>
                </a:extLst>
              </a:tr>
            </a:tbl>
          </a:graphicData>
        </a:graphic>
      </p:graphicFrame>
      <p:graphicFrame>
        <p:nvGraphicFramePr>
          <p:cNvPr id="3" name="Table 2">
            <a:extLst>
              <a:ext uri="{FF2B5EF4-FFF2-40B4-BE49-F238E27FC236}">
                <a16:creationId xmlns:a16="http://schemas.microsoft.com/office/drawing/2014/main" id="{F7D90265-7529-C252-EE49-93B0691F298B}"/>
              </a:ext>
            </a:extLst>
          </p:cNvPr>
          <p:cNvGraphicFramePr>
            <a:graphicFrameLocks noGrp="1"/>
          </p:cNvGraphicFramePr>
          <p:nvPr>
            <p:extLst>
              <p:ext uri="{D42A27DB-BD31-4B8C-83A1-F6EECF244321}">
                <p14:modId xmlns:p14="http://schemas.microsoft.com/office/powerpoint/2010/main" val="1924824082"/>
              </p:ext>
            </p:extLst>
          </p:nvPr>
        </p:nvGraphicFramePr>
        <p:xfrm>
          <a:off x="275770" y="4104369"/>
          <a:ext cx="11524347" cy="2144032"/>
        </p:xfrm>
        <a:graphic>
          <a:graphicData uri="http://schemas.openxmlformats.org/drawingml/2006/table">
            <a:tbl>
              <a:tblPr>
                <a:tableStyleId>{5940675A-B579-460E-94D1-54222C63F5DA}</a:tableStyleId>
              </a:tblPr>
              <a:tblGrid>
                <a:gridCol w="3666837">
                  <a:extLst>
                    <a:ext uri="{9D8B030D-6E8A-4147-A177-3AD203B41FA5}">
                      <a16:colId xmlns:a16="http://schemas.microsoft.com/office/drawing/2014/main" val="588211455"/>
                    </a:ext>
                  </a:extLst>
                </a:gridCol>
                <a:gridCol w="785751">
                  <a:extLst>
                    <a:ext uri="{9D8B030D-6E8A-4147-A177-3AD203B41FA5}">
                      <a16:colId xmlns:a16="http://schemas.microsoft.com/office/drawing/2014/main" val="245574477"/>
                    </a:ext>
                  </a:extLst>
                </a:gridCol>
                <a:gridCol w="785751">
                  <a:extLst>
                    <a:ext uri="{9D8B030D-6E8A-4147-A177-3AD203B41FA5}">
                      <a16:colId xmlns:a16="http://schemas.microsoft.com/office/drawing/2014/main" val="943744985"/>
                    </a:ext>
                  </a:extLst>
                </a:gridCol>
                <a:gridCol w="785751">
                  <a:extLst>
                    <a:ext uri="{9D8B030D-6E8A-4147-A177-3AD203B41FA5}">
                      <a16:colId xmlns:a16="http://schemas.microsoft.com/office/drawing/2014/main" val="803120103"/>
                    </a:ext>
                  </a:extLst>
                </a:gridCol>
                <a:gridCol w="785751">
                  <a:extLst>
                    <a:ext uri="{9D8B030D-6E8A-4147-A177-3AD203B41FA5}">
                      <a16:colId xmlns:a16="http://schemas.microsoft.com/office/drawing/2014/main" val="2946250017"/>
                    </a:ext>
                  </a:extLst>
                </a:gridCol>
                <a:gridCol w="785751">
                  <a:extLst>
                    <a:ext uri="{9D8B030D-6E8A-4147-A177-3AD203B41FA5}">
                      <a16:colId xmlns:a16="http://schemas.microsoft.com/office/drawing/2014/main" val="3207927449"/>
                    </a:ext>
                  </a:extLst>
                </a:gridCol>
                <a:gridCol w="785751">
                  <a:extLst>
                    <a:ext uri="{9D8B030D-6E8A-4147-A177-3AD203B41FA5}">
                      <a16:colId xmlns:a16="http://schemas.microsoft.com/office/drawing/2014/main" val="389836202"/>
                    </a:ext>
                  </a:extLst>
                </a:gridCol>
                <a:gridCol w="785751">
                  <a:extLst>
                    <a:ext uri="{9D8B030D-6E8A-4147-A177-3AD203B41FA5}">
                      <a16:colId xmlns:a16="http://schemas.microsoft.com/office/drawing/2014/main" val="655112815"/>
                    </a:ext>
                  </a:extLst>
                </a:gridCol>
                <a:gridCol w="785751">
                  <a:extLst>
                    <a:ext uri="{9D8B030D-6E8A-4147-A177-3AD203B41FA5}">
                      <a16:colId xmlns:a16="http://schemas.microsoft.com/office/drawing/2014/main" val="288891190"/>
                    </a:ext>
                  </a:extLst>
                </a:gridCol>
                <a:gridCol w="785751">
                  <a:extLst>
                    <a:ext uri="{9D8B030D-6E8A-4147-A177-3AD203B41FA5}">
                      <a16:colId xmlns:a16="http://schemas.microsoft.com/office/drawing/2014/main" val="289041949"/>
                    </a:ext>
                  </a:extLst>
                </a:gridCol>
                <a:gridCol w="785751">
                  <a:extLst>
                    <a:ext uri="{9D8B030D-6E8A-4147-A177-3AD203B41FA5}">
                      <a16:colId xmlns:a16="http://schemas.microsoft.com/office/drawing/2014/main" val="3103081543"/>
                    </a:ext>
                  </a:extLst>
                </a:gridCol>
              </a:tblGrid>
              <a:tr h="268004">
                <a:tc>
                  <a:txBody>
                    <a:bodyPr/>
                    <a:lstStyle/>
                    <a:p>
                      <a:pPr algn="l" fontAlgn="b">
                        <a:buNone/>
                      </a:pPr>
                      <a:r>
                        <a:rPr lang="en-GB" sz="1400" b="1" u="none" strike="noStrike">
                          <a:effectLst/>
                        </a:rPr>
                        <a:t>Domain</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1</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2</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3</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4</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5</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6</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7</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8</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9</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10</a:t>
                      </a:r>
                      <a:endParaRPr lang="en-GB" sz="1400" b="1" i="0" u="none" strike="noStrike">
                        <a:effectLst/>
                        <a:latin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3546153517"/>
                  </a:ext>
                </a:extLst>
              </a:tr>
              <a:tr h="268004">
                <a:tc>
                  <a:txBody>
                    <a:bodyPr/>
                    <a:lstStyle/>
                    <a:p>
                      <a:pPr algn="l" fontAlgn="b">
                        <a:buNone/>
                      </a:pPr>
                      <a:r>
                        <a:rPr lang="en-GB" sz="1400" u="none" strike="noStrike">
                          <a:effectLst/>
                        </a:rPr>
                        <a:t>Income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mn-lt"/>
                        </a:rPr>
                        <a:t>1</a:t>
                      </a:r>
                    </a:p>
                  </a:txBody>
                  <a:tcPr marL="0" marR="0" marT="0" marB="0" anchor="b">
                    <a:solidFill>
                      <a:schemeClr val="bg1"/>
                    </a:solidFill>
                  </a:tcPr>
                </a:tc>
                <a:tc>
                  <a:txBody>
                    <a:bodyPr/>
                    <a:lstStyle/>
                    <a:p>
                      <a:pPr algn="r" fontAlgn="b">
                        <a:buNone/>
                      </a:pPr>
                      <a:r>
                        <a:rPr lang="en-GB" sz="1400" b="0" i="0" u="none" strike="noStrike">
                          <a:effectLst/>
                          <a:latin typeface="+mn-lt"/>
                        </a:rPr>
                        <a:t>5</a:t>
                      </a:r>
                    </a:p>
                  </a:txBody>
                  <a:tcPr marL="0" marR="0" marT="0" marB="0" anchor="b">
                    <a:solidFill>
                      <a:schemeClr val="bg1"/>
                    </a:solidFill>
                  </a:tcPr>
                </a:tc>
                <a:tc>
                  <a:txBody>
                    <a:bodyPr/>
                    <a:lstStyle/>
                    <a:p>
                      <a:pPr algn="r" fontAlgn="b">
                        <a:buNone/>
                      </a:pPr>
                      <a:r>
                        <a:rPr lang="en-GB" sz="1400" b="0" i="0" u="none" strike="noStrike">
                          <a:effectLst/>
                          <a:latin typeface="+mn-lt"/>
                        </a:rPr>
                        <a:t>6</a:t>
                      </a:r>
                    </a:p>
                  </a:txBody>
                  <a:tcPr marL="0" marR="0" marT="0" marB="0" anchor="b">
                    <a:solidFill>
                      <a:schemeClr val="bg1"/>
                    </a:solidFill>
                  </a:tcPr>
                </a:tc>
                <a:tc>
                  <a:txBody>
                    <a:bodyPr/>
                    <a:lstStyle/>
                    <a:p>
                      <a:pPr algn="r" fontAlgn="b">
                        <a:buNone/>
                      </a:pPr>
                      <a:r>
                        <a:rPr lang="en-GB" sz="1400" b="0" i="0" u="none" strike="noStrike">
                          <a:effectLst/>
                          <a:latin typeface="+mn-lt"/>
                        </a:rPr>
                        <a:t>15</a:t>
                      </a:r>
                    </a:p>
                  </a:txBody>
                  <a:tcPr marL="0" marR="0" marT="0" marB="0" anchor="b">
                    <a:solidFill>
                      <a:schemeClr val="bg1"/>
                    </a:solidFill>
                  </a:tcPr>
                </a:tc>
                <a:tc>
                  <a:txBody>
                    <a:bodyPr/>
                    <a:lstStyle/>
                    <a:p>
                      <a:pPr algn="r" fontAlgn="b">
                        <a:buNone/>
                      </a:pPr>
                      <a:r>
                        <a:rPr lang="en-GB" sz="1400" b="0" i="0" u="none" strike="noStrike">
                          <a:effectLst/>
                          <a:latin typeface="+mn-lt"/>
                        </a:rPr>
                        <a:t>9</a:t>
                      </a:r>
                    </a:p>
                  </a:txBody>
                  <a:tcPr marL="0" marR="0" marT="0" marB="0" anchor="b">
                    <a:solidFill>
                      <a:schemeClr val="bg1"/>
                    </a:solidFill>
                  </a:tcPr>
                </a:tc>
                <a:tc>
                  <a:txBody>
                    <a:bodyPr/>
                    <a:lstStyle/>
                    <a:p>
                      <a:pPr algn="r" fontAlgn="b">
                        <a:buNone/>
                      </a:pPr>
                      <a:r>
                        <a:rPr lang="en-GB" sz="1400" b="0" i="0" u="none" strike="noStrike">
                          <a:effectLst/>
                          <a:latin typeface="+mn-lt"/>
                        </a:rPr>
                        <a:t>14</a:t>
                      </a:r>
                    </a:p>
                  </a:txBody>
                  <a:tcPr marL="0" marR="0" marT="0" marB="0" anchor="b">
                    <a:solidFill>
                      <a:schemeClr val="bg1"/>
                    </a:solidFill>
                  </a:tcPr>
                </a:tc>
                <a:tc>
                  <a:txBody>
                    <a:bodyPr/>
                    <a:lstStyle/>
                    <a:p>
                      <a:pPr algn="r" fontAlgn="b">
                        <a:buNone/>
                      </a:pPr>
                      <a:r>
                        <a:rPr lang="en-GB" sz="1400" b="0" i="0" u="none" strike="noStrike">
                          <a:effectLst/>
                          <a:latin typeface="+mn-lt"/>
                        </a:rPr>
                        <a:t>2</a:t>
                      </a:r>
                    </a:p>
                  </a:txBody>
                  <a:tcPr marL="0" marR="0" marT="0" marB="0" anchor="b">
                    <a:solidFill>
                      <a:schemeClr val="bg1"/>
                    </a:solidFill>
                  </a:tcPr>
                </a:tc>
                <a:tc>
                  <a:txBody>
                    <a:bodyPr/>
                    <a:lstStyle/>
                    <a:p>
                      <a:pPr algn="r" fontAlgn="b">
                        <a:buNone/>
                      </a:pPr>
                      <a:r>
                        <a:rPr lang="en-GB" sz="1400" b="0" i="0" u="none" strike="noStrike">
                          <a:effectLst/>
                          <a:latin typeface="+mn-lt"/>
                        </a:rPr>
                        <a:t>4</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extLst>
                  <a:ext uri="{0D108BD9-81ED-4DB2-BD59-A6C34878D82A}">
                    <a16:rowId xmlns:a16="http://schemas.microsoft.com/office/drawing/2014/main" val="3123605271"/>
                  </a:ext>
                </a:extLst>
              </a:tr>
              <a:tr h="268004">
                <a:tc>
                  <a:txBody>
                    <a:bodyPr/>
                    <a:lstStyle/>
                    <a:p>
                      <a:pPr algn="l" fontAlgn="b">
                        <a:buNone/>
                      </a:pPr>
                      <a:r>
                        <a:rPr lang="en-GB" sz="1400" u="none" strike="noStrike">
                          <a:effectLst/>
                        </a:rPr>
                        <a:t>Employment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mn-lt"/>
                        </a:rPr>
                        <a:t>3</a:t>
                      </a:r>
                    </a:p>
                  </a:txBody>
                  <a:tcPr marL="0" marR="0" marT="0" marB="0" anchor="b">
                    <a:solidFill>
                      <a:schemeClr val="bg1"/>
                    </a:solidFill>
                  </a:tcPr>
                </a:tc>
                <a:tc>
                  <a:txBody>
                    <a:bodyPr/>
                    <a:lstStyle/>
                    <a:p>
                      <a:pPr algn="r" fontAlgn="b">
                        <a:buNone/>
                      </a:pPr>
                      <a:r>
                        <a:rPr lang="en-GB" sz="1400" b="0" i="0" u="none" strike="noStrike">
                          <a:effectLst/>
                          <a:latin typeface="+mn-lt"/>
                        </a:rPr>
                        <a:t>5</a:t>
                      </a:r>
                    </a:p>
                  </a:txBody>
                  <a:tcPr marL="0" marR="0" marT="0" marB="0" anchor="b">
                    <a:solidFill>
                      <a:schemeClr val="bg1"/>
                    </a:solidFill>
                  </a:tcPr>
                </a:tc>
                <a:tc>
                  <a:txBody>
                    <a:bodyPr/>
                    <a:lstStyle/>
                    <a:p>
                      <a:pPr algn="r" fontAlgn="b">
                        <a:buNone/>
                      </a:pPr>
                      <a:r>
                        <a:rPr lang="en-GB" sz="1400" b="0" i="0" u="none" strike="noStrike">
                          <a:effectLst/>
                          <a:latin typeface="+mn-lt"/>
                        </a:rPr>
                        <a:t>12</a:t>
                      </a:r>
                    </a:p>
                  </a:txBody>
                  <a:tcPr marL="0" marR="0" marT="0" marB="0" anchor="b">
                    <a:solidFill>
                      <a:schemeClr val="bg1"/>
                    </a:solidFill>
                  </a:tcPr>
                </a:tc>
                <a:tc>
                  <a:txBody>
                    <a:bodyPr/>
                    <a:lstStyle/>
                    <a:p>
                      <a:pPr algn="r" fontAlgn="b">
                        <a:buNone/>
                      </a:pPr>
                      <a:r>
                        <a:rPr lang="en-GB" sz="1400" b="0" i="0" u="none" strike="noStrike">
                          <a:effectLst/>
                          <a:latin typeface="+mn-lt"/>
                        </a:rPr>
                        <a:t>13</a:t>
                      </a:r>
                    </a:p>
                  </a:txBody>
                  <a:tcPr marL="0" marR="0" marT="0" marB="0" anchor="b">
                    <a:solidFill>
                      <a:schemeClr val="bg1"/>
                    </a:solidFill>
                  </a:tcPr>
                </a:tc>
                <a:tc>
                  <a:txBody>
                    <a:bodyPr/>
                    <a:lstStyle/>
                    <a:p>
                      <a:pPr algn="r" fontAlgn="b">
                        <a:buNone/>
                      </a:pPr>
                      <a:r>
                        <a:rPr lang="en-GB" sz="1400" b="0" i="0" u="none" strike="noStrike">
                          <a:effectLst/>
                          <a:latin typeface="+mn-lt"/>
                        </a:rPr>
                        <a:t>11</a:t>
                      </a:r>
                    </a:p>
                  </a:txBody>
                  <a:tcPr marL="0" marR="0" marT="0" marB="0" anchor="b">
                    <a:solidFill>
                      <a:schemeClr val="bg1"/>
                    </a:solidFill>
                  </a:tcPr>
                </a:tc>
                <a:tc>
                  <a:txBody>
                    <a:bodyPr/>
                    <a:lstStyle/>
                    <a:p>
                      <a:pPr algn="r" fontAlgn="b">
                        <a:buNone/>
                      </a:pPr>
                      <a:r>
                        <a:rPr lang="en-GB" sz="1400" b="0" i="0" u="none" strike="noStrike">
                          <a:effectLst/>
                          <a:latin typeface="+mn-lt"/>
                        </a:rPr>
                        <a:t>11</a:t>
                      </a:r>
                    </a:p>
                  </a:txBody>
                  <a:tcPr marL="0" marR="0" marT="0" marB="0" anchor="b">
                    <a:solidFill>
                      <a:schemeClr val="bg1"/>
                    </a:solidFill>
                  </a:tcPr>
                </a:tc>
                <a:tc>
                  <a:txBody>
                    <a:bodyPr/>
                    <a:lstStyle/>
                    <a:p>
                      <a:pPr algn="r" fontAlgn="b">
                        <a:buNone/>
                      </a:pPr>
                      <a:r>
                        <a:rPr lang="en-GB" sz="1400" b="0" i="0" u="none" strike="noStrike">
                          <a:effectLst/>
                          <a:latin typeface="+mn-lt"/>
                        </a:rPr>
                        <a:t>1</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extLst>
                  <a:ext uri="{0D108BD9-81ED-4DB2-BD59-A6C34878D82A}">
                    <a16:rowId xmlns:a16="http://schemas.microsoft.com/office/drawing/2014/main" val="675735247"/>
                  </a:ext>
                </a:extLst>
              </a:tr>
              <a:tr h="268004">
                <a:tc>
                  <a:txBody>
                    <a:bodyPr/>
                    <a:lstStyle/>
                    <a:p>
                      <a:pPr algn="l" fontAlgn="b">
                        <a:buNone/>
                      </a:pPr>
                      <a:r>
                        <a:rPr lang="en-GB" sz="1400" u="none" strike="noStrike">
                          <a:effectLst/>
                        </a:rPr>
                        <a:t>Education, Skills and Training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mn-lt"/>
                        </a:rPr>
                        <a:t>14</a:t>
                      </a:r>
                    </a:p>
                  </a:txBody>
                  <a:tcPr marL="0" marR="0" marT="0" marB="0" anchor="b">
                    <a:solidFill>
                      <a:schemeClr val="bg1"/>
                    </a:solidFill>
                  </a:tcPr>
                </a:tc>
                <a:tc>
                  <a:txBody>
                    <a:bodyPr/>
                    <a:lstStyle/>
                    <a:p>
                      <a:pPr algn="r" fontAlgn="b">
                        <a:buNone/>
                      </a:pPr>
                      <a:r>
                        <a:rPr lang="en-GB" sz="1400" b="0" i="0" u="none" strike="noStrike">
                          <a:effectLst/>
                          <a:latin typeface="+mn-lt"/>
                        </a:rPr>
                        <a:t>16</a:t>
                      </a:r>
                    </a:p>
                  </a:txBody>
                  <a:tcPr marL="0" marR="0" marT="0" marB="0" anchor="b">
                    <a:solidFill>
                      <a:schemeClr val="bg1"/>
                    </a:solidFill>
                  </a:tcPr>
                </a:tc>
                <a:tc>
                  <a:txBody>
                    <a:bodyPr/>
                    <a:lstStyle/>
                    <a:p>
                      <a:pPr algn="r" fontAlgn="b">
                        <a:buNone/>
                      </a:pPr>
                      <a:r>
                        <a:rPr lang="en-GB" sz="1400" b="0" i="0" u="none" strike="noStrike">
                          <a:effectLst/>
                          <a:latin typeface="+mn-lt"/>
                        </a:rPr>
                        <a:t>15</a:t>
                      </a:r>
                    </a:p>
                  </a:txBody>
                  <a:tcPr marL="0" marR="0" marT="0" marB="0" anchor="b">
                    <a:solidFill>
                      <a:schemeClr val="bg1"/>
                    </a:solidFill>
                  </a:tcPr>
                </a:tc>
                <a:tc>
                  <a:txBody>
                    <a:bodyPr/>
                    <a:lstStyle/>
                    <a:p>
                      <a:pPr algn="r" fontAlgn="b">
                        <a:buNone/>
                      </a:pPr>
                      <a:r>
                        <a:rPr lang="en-GB" sz="1400" b="0" i="0" u="none" strike="noStrike">
                          <a:effectLst/>
                          <a:latin typeface="+mn-lt"/>
                        </a:rPr>
                        <a:t>8</a:t>
                      </a:r>
                    </a:p>
                  </a:txBody>
                  <a:tcPr marL="0" marR="0" marT="0" marB="0" anchor="b">
                    <a:solidFill>
                      <a:schemeClr val="bg1"/>
                    </a:solidFill>
                  </a:tcPr>
                </a:tc>
                <a:tc>
                  <a:txBody>
                    <a:bodyPr/>
                    <a:lstStyle/>
                    <a:p>
                      <a:pPr algn="r" fontAlgn="b">
                        <a:buNone/>
                      </a:pPr>
                      <a:r>
                        <a:rPr lang="en-GB" sz="1400" b="0" i="0" u="none" strike="noStrike">
                          <a:effectLst/>
                          <a:latin typeface="+mn-lt"/>
                        </a:rPr>
                        <a:t>3</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extLst>
                  <a:ext uri="{0D108BD9-81ED-4DB2-BD59-A6C34878D82A}">
                    <a16:rowId xmlns:a16="http://schemas.microsoft.com/office/drawing/2014/main" val="1041712530"/>
                  </a:ext>
                </a:extLst>
              </a:tr>
              <a:tr h="268004">
                <a:tc>
                  <a:txBody>
                    <a:bodyPr/>
                    <a:lstStyle/>
                    <a:p>
                      <a:pPr algn="l" fontAlgn="b">
                        <a:buNone/>
                      </a:pPr>
                      <a:r>
                        <a:rPr lang="en-GB" sz="1400" u="none" strike="noStrike">
                          <a:effectLst/>
                        </a:rPr>
                        <a:t>Health Deprivation and Disability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mn-lt"/>
                        </a:rPr>
                        <a:t>2</a:t>
                      </a:r>
                    </a:p>
                  </a:txBody>
                  <a:tcPr marL="0" marR="0" marT="0" marB="0" anchor="b">
                    <a:solidFill>
                      <a:schemeClr val="bg1"/>
                    </a:solidFill>
                  </a:tcPr>
                </a:tc>
                <a:tc>
                  <a:txBody>
                    <a:bodyPr/>
                    <a:lstStyle/>
                    <a:p>
                      <a:pPr algn="r" fontAlgn="b">
                        <a:buNone/>
                      </a:pPr>
                      <a:r>
                        <a:rPr lang="en-GB" sz="1400" b="0" i="0" u="none" strike="noStrike">
                          <a:effectLst/>
                          <a:latin typeface="+mn-lt"/>
                        </a:rPr>
                        <a:t>6</a:t>
                      </a:r>
                    </a:p>
                  </a:txBody>
                  <a:tcPr marL="0" marR="0" marT="0" marB="0" anchor="b">
                    <a:solidFill>
                      <a:schemeClr val="bg1"/>
                    </a:solidFill>
                  </a:tcPr>
                </a:tc>
                <a:tc>
                  <a:txBody>
                    <a:bodyPr/>
                    <a:lstStyle/>
                    <a:p>
                      <a:pPr algn="r" fontAlgn="b">
                        <a:buNone/>
                      </a:pPr>
                      <a:r>
                        <a:rPr lang="en-GB" sz="1400" b="0" i="0" u="none" strike="noStrike">
                          <a:effectLst/>
                          <a:latin typeface="+mn-lt"/>
                        </a:rPr>
                        <a:t>13</a:t>
                      </a:r>
                    </a:p>
                  </a:txBody>
                  <a:tcPr marL="0" marR="0" marT="0" marB="0" anchor="b">
                    <a:solidFill>
                      <a:schemeClr val="bg1"/>
                    </a:solidFill>
                  </a:tcPr>
                </a:tc>
                <a:tc>
                  <a:txBody>
                    <a:bodyPr/>
                    <a:lstStyle/>
                    <a:p>
                      <a:pPr algn="r" fontAlgn="b">
                        <a:buNone/>
                      </a:pPr>
                      <a:r>
                        <a:rPr lang="en-GB" sz="1400" b="0" i="0" u="none" strike="noStrike">
                          <a:effectLst/>
                          <a:latin typeface="+mn-lt"/>
                        </a:rPr>
                        <a:t>15</a:t>
                      </a:r>
                    </a:p>
                  </a:txBody>
                  <a:tcPr marL="0" marR="0" marT="0" marB="0" anchor="b">
                    <a:solidFill>
                      <a:schemeClr val="bg1"/>
                    </a:solidFill>
                  </a:tcPr>
                </a:tc>
                <a:tc>
                  <a:txBody>
                    <a:bodyPr/>
                    <a:lstStyle/>
                    <a:p>
                      <a:pPr algn="r" fontAlgn="b">
                        <a:buNone/>
                      </a:pPr>
                      <a:r>
                        <a:rPr lang="en-GB" sz="1400" b="0" i="0" u="none" strike="noStrike">
                          <a:effectLst/>
                          <a:latin typeface="+mn-lt"/>
                        </a:rPr>
                        <a:t>12</a:t>
                      </a:r>
                    </a:p>
                  </a:txBody>
                  <a:tcPr marL="0" marR="0" marT="0" marB="0" anchor="b">
                    <a:solidFill>
                      <a:schemeClr val="bg1"/>
                    </a:solidFill>
                  </a:tcPr>
                </a:tc>
                <a:tc>
                  <a:txBody>
                    <a:bodyPr/>
                    <a:lstStyle/>
                    <a:p>
                      <a:pPr algn="r" fontAlgn="b">
                        <a:buNone/>
                      </a:pPr>
                      <a:r>
                        <a:rPr lang="en-GB" sz="1400" b="0" i="0" u="none" strike="noStrike">
                          <a:effectLst/>
                          <a:latin typeface="+mn-lt"/>
                        </a:rPr>
                        <a:t>8</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extLst>
                  <a:ext uri="{0D108BD9-81ED-4DB2-BD59-A6C34878D82A}">
                    <a16:rowId xmlns:a16="http://schemas.microsoft.com/office/drawing/2014/main" val="2603898603"/>
                  </a:ext>
                </a:extLst>
              </a:tr>
              <a:tr h="268004">
                <a:tc>
                  <a:txBody>
                    <a:bodyPr/>
                    <a:lstStyle/>
                    <a:p>
                      <a:pPr algn="l" fontAlgn="b">
                        <a:buNone/>
                      </a:pPr>
                      <a:r>
                        <a:rPr lang="en-GB" sz="1400" u="none" strike="noStrike">
                          <a:effectLst/>
                        </a:rPr>
                        <a:t>Crime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mn-lt"/>
                        </a:rPr>
                        <a:t>1</a:t>
                      </a:r>
                    </a:p>
                  </a:txBody>
                  <a:tcPr marL="0" marR="0" marT="0" marB="0" anchor="b">
                    <a:solidFill>
                      <a:schemeClr val="bg1"/>
                    </a:solidFill>
                  </a:tcPr>
                </a:tc>
                <a:tc>
                  <a:txBody>
                    <a:bodyPr/>
                    <a:lstStyle/>
                    <a:p>
                      <a:pPr algn="r" fontAlgn="b">
                        <a:buNone/>
                      </a:pPr>
                      <a:r>
                        <a:rPr lang="en-GB" sz="1400" b="0" i="0" u="none" strike="noStrike">
                          <a:effectLst/>
                          <a:latin typeface="+mn-lt"/>
                        </a:rPr>
                        <a:t>5</a:t>
                      </a:r>
                    </a:p>
                  </a:txBody>
                  <a:tcPr marL="0" marR="0" marT="0" marB="0" anchor="b">
                    <a:solidFill>
                      <a:schemeClr val="bg1"/>
                    </a:solidFill>
                  </a:tcPr>
                </a:tc>
                <a:tc>
                  <a:txBody>
                    <a:bodyPr/>
                    <a:lstStyle/>
                    <a:p>
                      <a:pPr algn="r" fontAlgn="b">
                        <a:buNone/>
                      </a:pPr>
                      <a:r>
                        <a:rPr lang="en-GB" sz="1400" b="0" i="0" u="none" strike="noStrike">
                          <a:effectLst/>
                          <a:latin typeface="+mn-lt"/>
                        </a:rPr>
                        <a:t>8</a:t>
                      </a:r>
                    </a:p>
                  </a:txBody>
                  <a:tcPr marL="0" marR="0" marT="0" marB="0" anchor="b">
                    <a:solidFill>
                      <a:schemeClr val="bg1"/>
                    </a:solidFill>
                  </a:tcPr>
                </a:tc>
                <a:tc>
                  <a:txBody>
                    <a:bodyPr/>
                    <a:lstStyle/>
                    <a:p>
                      <a:pPr algn="r" fontAlgn="b">
                        <a:buNone/>
                      </a:pPr>
                      <a:r>
                        <a:rPr lang="en-GB" sz="1400" b="0" i="0" u="none" strike="noStrike">
                          <a:effectLst/>
                          <a:latin typeface="+mn-lt"/>
                        </a:rPr>
                        <a:t>7</a:t>
                      </a:r>
                    </a:p>
                  </a:txBody>
                  <a:tcPr marL="0" marR="0" marT="0" marB="0" anchor="b">
                    <a:solidFill>
                      <a:schemeClr val="bg1"/>
                    </a:solidFill>
                  </a:tcPr>
                </a:tc>
                <a:tc>
                  <a:txBody>
                    <a:bodyPr/>
                    <a:lstStyle/>
                    <a:p>
                      <a:pPr algn="r" fontAlgn="b">
                        <a:buNone/>
                      </a:pPr>
                      <a:r>
                        <a:rPr lang="en-GB" sz="1400" b="0" i="0" u="none" strike="noStrike">
                          <a:effectLst/>
                          <a:latin typeface="+mn-lt"/>
                        </a:rPr>
                        <a:t>6</a:t>
                      </a:r>
                    </a:p>
                  </a:txBody>
                  <a:tcPr marL="0" marR="0" marT="0" marB="0" anchor="b">
                    <a:solidFill>
                      <a:schemeClr val="bg1"/>
                    </a:solidFill>
                  </a:tcPr>
                </a:tc>
                <a:tc>
                  <a:txBody>
                    <a:bodyPr/>
                    <a:lstStyle/>
                    <a:p>
                      <a:pPr algn="r" fontAlgn="b">
                        <a:buNone/>
                      </a:pPr>
                      <a:r>
                        <a:rPr lang="en-GB" sz="1400" b="0" i="0" u="none" strike="noStrike">
                          <a:effectLst/>
                          <a:latin typeface="+mn-lt"/>
                        </a:rPr>
                        <a:t>9</a:t>
                      </a:r>
                    </a:p>
                  </a:txBody>
                  <a:tcPr marL="0" marR="0" marT="0" marB="0" anchor="b">
                    <a:solidFill>
                      <a:schemeClr val="bg1"/>
                    </a:solidFill>
                  </a:tcPr>
                </a:tc>
                <a:tc>
                  <a:txBody>
                    <a:bodyPr/>
                    <a:lstStyle/>
                    <a:p>
                      <a:pPr algn="r" fontAlgn="b">
                        <a:buNone/>
                      </a:pPr>
                      <a:r>
                        <a:rPr lang="en-GB" sz="1400" b="0" i="0" u="none" strike="noStrike">
                          <a:effectLst/>
                          <a:latin typeface="+mn-lt"/>
                        </a:rPr>
                        <a:t>10</a:t>
                      </a:r>
                    </a:p>
                  </a:txBody>
                  <a:tcPr marL="0" marR="0" marT="0" marB="0" anchor="b">
                    <a:solidFill>
                      <a:schemeClr val="bg1"/>
                    </a:solidFill>
                  </a:tcPr>
                </a:tc>
                <a:tc>
                  <a:txBody>
                    <a:bodyPr/>
                    <a:lstStyle/>
                    <a:p>
                      <a:pPr algn="r" fontAlgn="b">
                        <a:buNone/>
                      </a:pPr>
                      <a:r>
                        <a:rPr lang="en-GB" sz="1400" b="0" i="0" u="none" strike="noStrike">
                          <a:effectLst/>
                          <a:latin typeface="+mn-lt"/>
                        </a:rPr>
                        <a:t>7</a:t>
                      </a:r>
                    </a:p>
                  </a:txBody>
                  <a:tcPr marL="0" marR="0" marT="0" marB="0" anchor="b">
                    <a:solidFill>
                      <a:schemeClr val="bg1"/>
                    </a:solidFill>
                  </a:tcPr>
                </a:tc>
                <a:tc>
                  <a:txBody>
                    <a:bodyPr/>
                    <a:lstStyle/>
                    <a:p>
                      <a:pPr algn="r" fontAlgn="b">
                        <a:buNone/>
                      </a:pPr>
                      <a:r>
                        <a:rPr lang="en-GB" sz="1400" b="0" i="0" u="none" strike="noStrike">
                          <a:effectLst/>
                          <a:latin typeface="+mn-lt"/>
                        </a:rPr>
                        <a:t>2</a:t>
                      </a:r>
                    </a:p>
                  </a:txBody>
                  <a:tcPr marL="0" marR="0" marT="0" marB="0" anchor="b">
                    <a:solidFill>
                      <a:schemeClr val="bg1"/>
                    </a:solidFill>
                  </a:tcPr>
                </a:tc>
                <a:tc>
                  <a:txBody>
                    <a:bodyPr/>
                    <a:lstStyle/>
                    <a:p>
                      <a:pPr algn="r" fontAlgn="b">
                        <a:buNone/>
                      </a:pPr>
                      <a:r>
                        <a:rPr lang="en-GB" sz="1400" b="0" i="0" u="none" strike="noStrike">
                          <a:effectLst/>
                          <a:latin typeface="+mn-lt"/>
                        </a:rPr>
                        <a:t>1</a:t>
                      </a:r>
                    </a:p>
                  </a:txBody>
                  <a:tcPr marL="0" marR="0" marT="0" marB="0" anchor="b">
                    <a:solidFill>
                      <a:schemeClr val="bg1"/>
                    </a:solidFill>
                  </a:tcPr>
                </a:tc>
                <a:extLst>
                  <a:ext uri="{0D108BD9-81ED-4DB2-BD59-A6C34878D82A}">
                    <a16:rowId xmlns:a16="http://schemas.microsoft.com/office/drawing/2014/main" val="1737875558"/>
                  </a:ext>
                </a:extLst>
              </a:tr>
              <a:tr h="268004">
                <a:tc>
                  <a:txBody>
                    <a:bodyPr/>
                    <a:lstStyle/>
                    <a:p>
                      <a:pPr algn="l" fontAlgn="b">
                        <a:buNone/>
                      </a:pPr>
                      <a:r>
                        <a:rPr lang="en-GB" sz="1400" u="none" strike="noStrike">
                          <a:effectLst/>
                        </a:rPr>
                        <a:t>Barriers to Housing Services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mn-lt"/>
                        </a:rPr>
                        <a:t>12</a:t>
                      </a:r>
                    </a:p>
                  </a:txBody>
                  <a:tcPr marL="0" marR="0" marT="0" marB="0" anchor="b">
                    <a:solidFill>
                      <a:schemeClr val="bg1"/>
                    </a:solidFill>
                  </a:tcPr>
                </a:tc>
                <a:tc>
                  <a:txBody>
                    <a:bodyPr/>
                    <a:lstStyle/>
                    <a:p>
                      <a:pPr algn="r" fontAlgn="b">
                        <a:buNone/>
                      </a:pPr>
                      <a:r>
                        <a:rPr lang="en-GB" sz="1400" b="0" i="0" u="none" strike="noStrike">
                          <a:effectLst/>
                          <a:latin typeface="+mn-lt"/>
                        </a:rPr>
                        <a:t>9</a:t>
                      </a:r>
                    </a:p>
                  </a:txBody>
                  <a:tcPr marL="0" marR="0" marT="0" marB="0" anchor="b">
                    <a:solidFill>
                      <a:schemeClr val="bg1"/>
                    </a:solidFill>
                  </a:tcPr>
                </a:tc>
                <a:tc>
                  <a:txBody>
                    <a:bodyPr/>
                    <a:lstStyle/>
                    <a:p>
                      <a:pPr algn="r" fontAlgn="b">
                        <a:buNone/>
                      </a:pPr>
                      <a:r>
                        <a:rPr lang="en-GB" sz="1400" b="0" i="0" u="none" strike="noStrike">
                          <a:effectLst/>
                          <a:latin typeface="+mn-lt"/>
                        </a:rPr>
                        <a:t>10</a:t>
                      </a:r>
                    </a:p>
                  </a:txBody>
                  <a:tcPr marL="0" marR="0" marT="0" marB="0" anchor="b">
                    <a:solidFill>
                      <a:schemeClr val="bg1"/>
                    </a:solidFill>
                  </a:tcPr>
                </a:tc>
                <a:tc>
                  <a:txBody>
                    <a:bodyPr/>
                    <a:lstStyle/>
                    <a:p>
                      <a:pPr algn="r" fontAlgn="b">
                        <a:buNone/>
                      </a:pPr>
                      <a:r>
                        <a:rPr lang="en-GB" sz="1400" b="0" i="0" u="none" strike="noStrike">
                          <a:effectLst/>
                          <a:latin typeface="+mn-lt"/>
                        </a:rPr>
                        <a:t>10</a:t>
                      </a:r>
                    </a:p>
                  </a:txBody>
                  <a:tcPr marL="0" marR="0" marT="0" marB="0" anchor="b">
                    <a:solidFill>
                      <a:schemeClr val="bg1"/>
                    </a:solidFill>
                  </a:tcPr>
                </a:tc>
                <a:tc>
                  <a:txBody>
                    <a:bodyPr/>
                    <a:lstStyle/>
                    <a:p>
                      <a:pPr algn="r" fontAlgn="b">
                        <a:buNone/>
                      </a:pPr>
                      <a:r>
                        <a:rPr lang="en-GB" sz="1400" b="0" i="0" u="none" strike="noStrike">
                          <a:effectLst/>
                          <a:latin typeface="+mn-lt"/>
                        </a:rPr>
                        <a:t>8</a:t>
                      </a:r>
                    </a:p>
                  </a:txBody>
                  <a:tcPr marL="0" marR="0" marT="0" marB="0" anchor="b">
                    <a:solidFill>
                      <a:schemeClr val="bg1"/>
                    </a:solidFill>
                  </a:tcPr>
                </a:tc>
                <a:tc>
                  <a:txBody>
                    <a:bodyPr/>
                    <a:lstStyle/>
                    <a:p>
                      <a:pPr algn="r" fontAlgn="b">
                        <a:buNone/>
                      </a:pPr>
                      <a:r>
                        <a:rPr lang="en-GB" sz="1400" b="0" i="0" u="none" strike="noStrike">
                          <a:effectLst/>
                          <a:latin typeface="+mn-lt"/>
                        </a:rPr>
                        <a:t>3</a:t>
                      </a:r>
                    </a:p>
                  </a:txBody>
                  <a:tcPr marL="0" marR="0" marT="0" marB="0" anchor="b">
                    <a:solidFill>
                      <a:schemeClr val="bg1"/>
                    </a:solidFill>
                  </a:tcPr>
                </a:tc>
                <a:tc>
                  <a:txBody>
                    <a:bodyPr/>
                    <a:lstStyle/>
                    <a:p>
                      <a:pPr algn="r" fontAlgn="b">
                        <a:buNone/>
                      </a:pPr>
                      <a:r>
                        <a:rPr lang="en-GB" sz="1400" b="0" i="0" u="none" strike="noStrike">
                          <a:effectLst/>
                          <a:latin typeface="+mn-lt"/>
                        </a:rPr>
                        <a:t>3</a:t>
                      </a:r>
                    </a:p>
                  </a:txBody>
                  <a:tcPr marL="0" marR="0" marT="0" marB="0" anchor="b">
                    <a:solidFill>
                      <a:schemeClr val="bg1"/>
                    </a:solidFill>
                  </a:tcPr>
                </a:tc>
                <a:tc>
                  <a:txBody>
                    <a:bodyPr/>
                    <a:lstStyle/>
                    <a:p>
                      <a:pPr algn="r" fontAlgn="b">
                        <a:buNone/>
                      </a:pPr>
                      <a:r>
                        <a:rPr lang="en-GB" sz="1400" b="0" i="0" u="none" strike="noStrike">
                          <a:effectLst/>
                          <a:latin typeface="+mn-lt"/>
                        </a:rPr>
                        <a:t>1</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extLst>
                  <a:ext uri="{0D108BD9-81ED-4DB2-BD59-A6C34878D82A}">
                    <a16:rowId xmlns:a16="http://schemas.microsoft.com/office/drawing/2014/main" val="4269388172"/>
                  </a:ext>
                </a:extLst>
              </a:tr>
              <a:tr h="268004">
                <a:tc>
                  <a:txBody>
                    <a:bodyPr/>
                    <a:lstStyle/>
                    <a:p>
                      <a:pPr algn="l" fontAlgn="b">
                        <a:buNone/>
                      </a:pPr>
                      <a:r>
                        <a:rPr lang="en-GB" sz="1400" u="none" strike="noStrike">
                          <a:effectLst/>
                        </a:rPr>
                        <a:t>Living Environment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mn-lt"/>
                        </a:rPr>
                        <a:t>1</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5</a:t>
                      </a:r>
                    </a:p>
                  </a:txBody>
                  <a:tcPr marL="0" marR="0" marT="0" marB="0" anchor="b">
                    <a:solidFill>
                      <a:schemeClr val="bg1"/>
                    </a:solidFill>
                  </a:tcPr>
                </a:tc>
                <a:tc>
                  <a:txBody>
                    <a:bodyPr/>
                    <a:lstStyle/>
                    <a:p>
                      <a:pPr algn="r" fontAlgn="b">
                        <a:buNone/>
                      </a:pPr>
                      <a:r>
                        <a:rPr lang="en-GB" sz="1400" b="0" i="0" u="none" strike="noStrike">
                          <a:effectLst/>
                          <a:latin typeface="+mn-lt"/>
                        </a:rPr>
                        <a:t>7</a:t>
                      </a:r>
                    </a:p>
                  </a:txBody>
                  <a:tcPr marL="0" marR="0" marT="0" marB="0" anchor="b">
                    <a:solidFill>
                      <a:schemeClr val="bg1"/>
                    </a:solidFill>
                  </a:tcPr>
                </a:tc>
                <a:tc>
                  <a:txBody>
                    <a:bodyPr/>
                    <a:lstStyle/>
                    <a:p>
                      <a:pPr algn="r" fontAlgn="b">
                        <a:buNone/>
                      </a:pPr>
                      <a:r>
                        <a:rPr lang="en-GB" sz="1400" b="0" i="0" u="none" strike="noStrike">
                          <a:effectLst/>
                          <a:latin typeface="+mn-lt"/>
                        </a:rPr>
                        <a:t>5</a:t>
                      </a:r>
                    </a:p>
                  </a:txBody>
                  <a:tcPr marL="0" marR="0" marT="0" marB="0" anchor="b">
                    <a:solidFill>
                      <a:schemeClr val="bg1"/>
                    </a:solidFill>
                  </a:tcPr>
                </a:tc>
                <a:tc>
                  <a:txBody>
                    <a:bodyPr/>
                    <a:lstStyle/>
                    <a:p>
                      <a:pPr algn="r" fontAlgn="b">
                        <a:buNone/>
                      </a:pPr>
                      <a:r>
                        <a:rPr lang="en-GB" sz="1400" b="0" i="0" u="none" strike="noStrike">
                          <a:effectLst/>
                          <a:latin typeface="+mn-lt"/>
                        </a:rPr>
                        <a:t>3</a:t>
                      </a:r>
                    </a:p>
                  </a:txBody>
                  <a:tcPr marL="0" marR="0" marT="0" marB="0" anchor="b">
                    <a:solidFill>
                      <a:schemeClr val="bg1"/>
                    </a:solidFill>
                  </a:tcPr>
                </a:tc>
                <a:tc>
                  <a:txBody>
                    <a:bodyPr/>
                    <a:lstStyle/>
                    <a:p>
                      <a:pPr algn="r" fontAlgn="b">
                        <a:buNone/>
                      </a:pPr>
                      <a:r>
                        <a:rPr lang="en-GB" sz="1400" b="0" i="0" u="none" strike="noStrike">
                          <a:effectLst/>
                          <a:latin typeface="+mn-lt"/>
                        </a:rPr>
                        <a:t>5</a:t>
                      </a:r>
                    </a:p>
                  </a:txBody>
                  <a:tcPr marL="0" marR="0" marT="0" marB="0" anchor="b">
                    <a:solidFill>
                      <a:schemeClr val="bg1"/>
                    </a:solidFill>
                  </a:tcPr>
                </a:tc>
                <a:tc>
                  <a:txBody>
                    <a:bodyPr/>
                    <a:lstStyle/>
                    <a:p>
                      <a:pPr algn="r" fontAlgn="b">
                        <a:buNone/>
                      </a:pPr>
                      <a:r>
                        <a:rPr lang="en-GB" sz="1400" b="0" i="0" u="none" strike="noStrike">
                          <a:effectLst/>
                          <a:latin typeface="+mn-lt"/>
                        </a:rPr>
                        <a:t>7</a:t>
                      </a:r>
                    </a:p>
                  </a:txBody>
                  <a:tcPr marL="0" marR="0" marT="0" marB="0" anchor="b">
                    <a:solidFill>
                      <a:schemeClr val="bg1"/>
                    </a:solidFill>
                  </a:tcPr>
                </a:tc>
                <a:tc>
                  <a:txBody>
                    <a:bodyPr/>
                    <a:lstStyle/>
                    <a:p>
                      <a:pPr algn="r" fontAlgn="b">
                        <a:buNone/>
                      </a:pPr>
                      <a:r>
                        <a:rPr lang="en-GB" sz="1400" b="0" i="0" u="none" strike="noStrike">
                          <a:effectLst/>
                          <a:latin typeface="+mn-lt"/>
                        </a:rPr>
                        <a:t>11</a:t>
                      </a:r>
                    </a:p>
                  </a:txBody>
                  <a:tcPr marL="0" marR="0" marT="0" marB="0" anchor="b">
                    <a:solidFill>
                      <a:schemeClr val="bg1"/>
                    </a:solidFill>
                  </a:tcPr>
                </a:tc>
                <a:tc>
                  <a:txBody>
                    <a:bodyPr/>
                    <a:lstStyle/>
                    <a:p>
                      <a:pPr algn="r" fontAlgn="b">
                        <a:buNone/>
                      </a:pPr>
                      <a:r>
                        <a:rPr lang="en-GB" sz="1400" b="0" i="0" u="none" strike="noStrike">
                          <a:effectLst/>
                          <a:latin typeface="+mn-lt"/>
                        </a:rPr>
                        <a:t>12</a:t>
                      </a:r>
                    </a:p>
                  </a:txBody>
                  <a:tcPr marL="0" marR="0" marT="0" marB="0" anchor="b">
                    <a:solidFill>
                      <a:schemeClr val="bg1"/>
                    </a:solidFill>
                  </a:tcPr>
                </a:tc>
                <a:extLst>
                  <a:ext uri="{0D108BD9-81ED-4DB2-BD59-A6C34878D82A}">
                    <a16:rowId xmlns:a16="http://schemas.microsoft.com/office/drawing/2014/main" val="402030229"/>
                  </a:ext>
                </a:extLst>
              </a:tr>
            </a:tbl>
          </a:graphicData>
        </a:graphic>
      </p:graphicFrame>
      <p:sp>
        <p:nvSpPr>
          <p:cNvPr id="5" name="TextBox 4">
            <a:extLst>
              <a:ext uri="{FF2B5EF4-FFF2-40B4-BE49-F238E27FC236}">
                <a16:creationId xmlns:a16="http://schemas.microsoft.com/office/drawing/2014/main" id="{C1C8BC35-8A16-AE5A-0146-371C4AFF3F46}"/>
              </a:ext>
            </a:extLst>
          </p:cNvPr>
          <p:cNvSpPr txBox="1"/>
          <p:nvPr/>
        </p:nvSpPr>
        <p:spPr>
          <a:xfrm>
            <a:off x="275769" y="984569"/>
            <a:ext cx="8732520" cy="307777"/>
          </a:xfrm>
          <a:prstGeom prst="rect">
            <a:avLst/>
          </a:prstGeom>
          <a:noFill/>
        </p:spPr>
        <p:txBody>
          <a:bodyPr wrap="square">
            <a:spAutoFit/>
          </a:bodyPr>
          <a:lstStyle/>
          <a:p>
            <a:r>
              <a:rPr lang="en-GB" sz="1400" i="1" dirty="0"/>
              <a:t>Table 7: Proportion of LSOAs which fall into each decile by domain, IMD 2025</a:t>
            </a:r>
          </a:p>
        </p:txBody>
      </p:sp>
      <p:sp>
        <p:nvSpPr>
          <p:cNvPr id="6" name="TextBox 5">
            <a:extLst>
              <a:ext uri="{FF2B5EF4-FFF2-40B4-BE49-F238E27FC236}">
                <a16:creationId xmlns:a16="http://schemas.microsoft.com/office/drawing/2014/main" id="{03830218-6943-8910-F4E6-B4D0ED838626}"/>
              </a:ext>
            </a:extLst>
          </p:cNvPr>
          <p:cNvSpPr txBox="1"/>
          <p:nvPr/>
        </p:nvSpPr>
        <p:spPr>
          <a:xfrm>
            <a:off x="275769" y="3790371"/>
            <a:ext cx="8732520" cy="307777"/>
          </a:xfrm>
          <a:prstGeom prst="rect">
            <a:avLst/>
          </a:prstGeom>
          <a:noFill/>
        </p:spPr>
        <p:txBody>
          <a:bodyPr wrap="square">
            <a:spAutoFit/>
          </a:bodyPr>
          <a:lstStyle/>
          <a:p>
            <a:r>
              <a:rPr lang="en-GB" sz="1400" i="1" dirty="0"/>
              <a:t>Table 8: Count of LSOAs which fall into each decile by domain, IMD 2025</a:t>
            </a:r>
          </a:p>
        </p:txBody>
      </p:sp>
    </p:spTree>
    <p:extLst>
      <p:ext uri="{BB962C8B-B14F-4D97-AF65-F5344CB8AC3E}">
        <p14:creationId xmlns:p14="http://schemas.microsoft.com/office/powerpoint/2010/main" val="1579721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428CF-5E76-15CF-C0DF-519EE05C84D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37AB76A-17C7-310F-E83B-2C3DEA0FEB85}"/>
              </a:ext>
            </a:extLst>
          </p:cNvPr>
          <p:cNvSpPr txBox="1"/>
          <p:nvPr/>
        </p:nvSpPr>
        <p:spPr bwMode="auto">
          <a:xfrm>
            <a:off x="9760688" y="3265714"/>
            <a:ext cx="2333342" cy="787174"/>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300" b="1" kern="1200">
                <a:solidFill>
                  <a:schemeClr val="accent2"/>
                </a:solidFill>
                <a:latin typeface="+mj-lt"/>
                <a:ea typeface="+mj-ea"/>
                <a:cs typeface="+mj-cs"/>
              </a:rPr>
              <a:t>Appendix B</a:t>
            </a:r>
          </a:p>
        </p:txBody>
      </p:sp>
      <p:graphicFrame>
        <p:nvGraphicFramePr>
          <p:cNvPr id="2" name="Table 1">
            <a:extLst>
              <a:ext uri="{FF2B5EF4-FFF2-40B4-BE49-F238E27FC236}">
                <a16:creationId xmlns:a16="http://schemas.microsoft.com/office/drawing/2014/main" id="{83848E43-1F3A-FC9A-7448-B0724D81DF72}"/>
              </a:ext>
            </a:extLst>
          </p:cNvPr>
          <p:cNvGraphicFramePr>
            <a:graphicFrameLocks noGrp="1"/>
          </p:cNvGraphicFramePr>
          <p:nvPr>
            <p:extLst>
              <p:ext uri="{D42A27DB-BD31-4B8C-83A1-F6EECF244321}">
                <p14:modId xmlns:p14="http://schemas.microsoft.com/office/powerpoint/2010/main" val="2350464934"/>
              </p:ext>
            </p:extLst>
          </p:nvPr>
        </p:nvGraphicFramePr>
        <p:xfrm>
          <a:off x="97970" y="340176"/>
          <a:ext cx="9588291" cy="6018100"/>
        </p:xfrm>
        <a:graphic>
          <a:graphicData uri="http://schemas.openxmlformats.org/drawingml/2006/table">
            <a:tbl>
              <a:tblPr/>
              <a:tblGrid>
                <a:gridCol w="1184184">
                  <a:extLst>
                    <a:ext uri="{9D8B030D-6E8A-4147-A177-3AD203B41FA5}">
                      <a16:colId xmlns:a16="http://schemas.microsoft.com/office/drawing/2014/main" val="2477934366"/>
                    </a:ext>
                  </a:extLst>
                </a:gridCol>
                <a:gridCol w="4266262">
                  <a:extLst>
                    <a:ext uri="{9D8B030D-6E8A-4147-A177-3AD203B41FA5}">
                      <a16:colId xmlns:a16="http://schemas.microsoft.com/office/drawing/2014/main" val="3483406318"/>
                    </a:ext>
                  </a:extLst>
                </a:gridCol>
                <a:gridCol w="2726823">
                  <a:extLst>
                    <a:ext uri="{9D8B030D-6E8A-4147-A177-3AD203B41FA5}">
                      <a16:colId xmlns:a16="http://schemas.microsoft.com/office/drawing/2014/main" val="59912633"/>
                    </a:ext>
                  </a:extLst>
                </a:gridCol>
                <a:gridCol w="1411022">
                  <a:extLst>
                    <a:ext uri="{9D8B030D-6E8A-4147-A177-3AD203B41FA5}">
                      <a16:colId xmlns:a16="http://schemas.microsoft.com/office/drawing/2014/main" val="1196891608"/>
                    </a:ext>
                  </a:extLst>
                </a:gridCol>
              </a:tblGrid>
              <a:tr h="240724">
                <a:tc>
                  <a:txBody>
                    <a:bodyPr/>
                    <a:lstStyle/>
                    <a:p>
                      <a:pPr algn="l" fontAlgn="b">
                        <a:buNone/>
                      </a:pPr>
                      <a:r>
                        <a:rPr lang="en-GB" sz="1400" b="1" i="0" u="none" strike="noStrike">
                          <a:solidFill>
                            <a:srgbClr val="000000"/>
                          </a:solidFill>
                          <a:effectLst/>
                          <a:latin typeface="Arial" panose="020B0604020202020204" pitchFamily="34" charset="0"/>
                        </a:rPr>
                        <a:t>LSOA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1" i="0" u="none" strike="noStrike">
                          <a:solidFill>
                            <a:srgbClr val="000000"/>
                          </a:solidFill>
                          <a:effectLst/>
                          <a:latin typeface="Arial" panose="020B0604020202020204" pitchFamily="34" charset="0"/>
                        </a:rPr>
                        <a:t>LSOA Local Name</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1" i="0" u="none" strike="noStrike">
                          <a:solidFill>
                            <a:srgbClr val="000000"/>
                          </a:solidFill>
                          <a:effectLst/>
                          <a:latin typeface="Arial" panose="020B0604020202020204" pitchFamily="34" charset="0"/>
                        </a:rPr>
                        <a:t>Ward</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1" i="0" u="none" strike="noStrike">
                          <a:solidFill>
                            <a:srgbClr val="000000"/>
                          </a:solidFill>
                          <a:effectLst/>
                          <a:latin typeface="Arial" panose="020B0604020202020204" pitchFamily="34" charset="0"/>
                        </a:rPr>
                        <a:t>IMD 2025 Decile</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12749577"/>
                  </a:ext>
                </a:extLst>
              </a:tr>
              <a:tr h="240724">
                <a:tc>
                  <a:txBody>
                    <a:bodyPr/>
                    <a:lstStyle/>
                    <a:p>
                      <a:pPr algn="l" fontAlgn="b">
                        <a:buNone/>
                      </a:pPr>
                      <a:r>
                        <a:rPr lang="en-GB" sz="1400" b="0" i="0" u="none" strike="noStrike">
                          <a:solidFill>
                            <a:srgbClr val="000000"/>
                          </a:solidFill>
                          <a:effectLst/>
                          <a:latin typeface="Arial" panose="020B0604020202020204" pitchFamily="34" charset="0"/>
                        </a:rPr>
                        <a:t>Fenland 002D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Southwell Road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Wisbech North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37523541"/>
                  </a:ext>
                </a:extLst>
              </a:tr>
              <a:tr h="240724">
                <a:tc>
                  <a:txBody>
                    <a:bodyPr/>
                    <a:lstStyle/>
                    <a:p>
                      <a:pPr algn="l" fontAlgn="b">
                        <a:buNone/>
                      </a:pPr>
                      <a:r>
                        <a:rPr lang="en-GB" sz="1400" b="0" i="0" u="none" strike="noStrike">
                          <a:solidFill>
                            <a:srgbClr val="000000"/>
                          </a:solidFill>
                          <a:effectLst/>
                          <a:latin typeface="Arial" panose="020B0604020202020204" pitchFamily="34" charset="0"/>
                        </a:rPr>
                        <a:t>Fenland 007B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Smith's Park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March East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9008955"/>
                  </a:ext>
                </a:extLst>
              </a:tr>
              <a:tr h="240724">
                <a:tc>
                  <a:txBody>
                    <a:bodyPr/>
                    <a:lstStyle/>
                    <a:p>
                      <a:pPr algn="l" fontAlgn="b">
                        <a:buNone/>
                      </a:pPr>
                      <a:r>
                        <a:rPr lang="en-GB" sz="1400" b="0" i="0" u="none" strike="noStrike">
                          <a:solidFill>
                            <a:srgbClr val="000000"/>
                          </a:solidFill>
                          <a:effectLst/>
                          <a:latin typeface="Arial" panose="020B0604020202020204" pitchFamily="34" charset="0"/>
                        </a:rPr>
                        <a:t>Fenland 003F</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Trinity Road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Wisbech Walsoken &amp; Waterlees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18522354"/>
                  </a:ext>
                </a:extLst>
              </a:tr>
              <a:tr h="240724">
                <a:tc>
                  <a:txBody>
                    <a:bodyPr/>
                    <a:lstStyle/>
                    <a:p>
                      <a:pPr algn="l" fontAlgn="b">
                        <a:buNone/>
                      </a:pPr>
                      <a:r>
                        <a:rPr lang="en-GB" sz="1400" b="0" i="0" u="none" strike="noStrike">
                          <a:solidFill>
                            <a:srgbClr val="000000"/>
                          </a:solidFill>
                          <a:effectLst/>
                          <a:latin typeface="Arial" panose="020B0604020202020204" pitchFamily="34" charset="0"/>
                        </a:rPr>
                        <a:t>Fenland 002C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Mount Pleasant Cemetery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Wisbech North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61229983"/>
                  </a:ext>
                </a:extLst>
              </a:tr>
              <a:tr h="240724">
                <a:tc>
                  <a:txBody>
                    <a:bodyPr/>
                    <a:lstStyle/>
                    <a:p>
                      <a:pPr algn="l" fontAlgn="b">
                        <a:buNone/>
                      </a:pPr>
                      <a:r>
                        <a:rPr lang="en-GB" sz="1400" b="0" i="0" u="none" strike="noStrike">
                          <a:solidFill>
                            <a:srgbClr val="000000"/>
                          </a:solidFill>
                          <a:effectLst/>
                          <a:latin typeface="Arial" panose="020B0604020202020204" pitchFamily="34" charset="0"/>
                        </a:rPr>
                        <a:t>Fenland 003I</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Wisbech Town Centre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Wishbech South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01422075"/>
                  </a:ext>
                </a:extLst>
              </a:tr>
              <a:tr h="240724">
                <a:tc>
                  <a:txBody>
                    <a:bodyPr/>
                    <a:lstStyle/>
                    <a:p>
                      <a:pPr algn="l" fontAlgn="b">
                        <a:buNone/>
                      </a:pPr>
                      <a:r>
                        <a:rPr lang="en-GB" sz="1400" b="0" i="0" u="none" strike="noStrike">
                          <a:solidFill>
                            <a:srgbClr val="000000"/>
                          </a:solidFill>
                          <a:effectLst/>
                          <a:latin typeface="Arial" panose="020B0604020202020204" pitchFamily="34" charset="0"/>
                        </a:rPr>
                        <a:t>Fenland 004C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Coldham and Christchurch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Elm &amp; Christchurch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16191314"/>
                  </a:ext>
                </a:extLst>
              </a:tr>
              <a:tr h="240724">
                <a:tc>
                  <a:txBody>
                    <a:bodyPr/>
                    <a:lstStyle/>
                    <a:p>
                      <a:pPr algn="l" fontAlgn="b">
                        <a:buNone/>
                      </a:pPr>
                      <a:r>
                        <a:rPr lang="en-GB" sz="1400" b="0" i="0" u="none" strike="noStrike">
                          <a:solidFill>
                            <a:srgbClr val="000000"/>
                          </a:solidFill>
                          <a:effectLst/>
                          <a:latin typeface="Arial" panose="020B0604020202020204" pitchFamily="34" charset="0"/>
                        </a:rPr>
                        <a:t>Fenland 006D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New Road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Whittlesey Lattersey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91755838"/>
                  </a:ext>
                </a:extLst>
              </a:tr>
              <a:tr h="240724">
                <a:tc>
                  <a:txBody>
                    <a:bodyPr/>
                    <a:lstStyle/>
                    <a:p>
                      <a:pPr algn="l" fontAlgn="b">
                        <a:buNone/>
                      </a:pPr>
                      <a:r>
                        <a:rPr lang="en-GB" sz="1400" b="0" i="0" u="none" strike="noStrike">
                          <a:solidFill>
                            <a:srgbClr val="000000"/>
                          </a:solidFill>
                          <a:effectLst/>
                          <a:latin typeface="Arial" panose="020B0604020202020204" pitchFamily="34" charset="0"/>
                        </a:rPr>
                        <a:t>Fenland 002A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Wisbech Park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Wisbech Riverside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66489273"/>
                  </a:ext>
                </a:extLst>
              </a:tr>
              <a:tr h="240724">
                <a:tc>
                  <a:txBody>
                    <a:bodyPr/>
                    <a:lstStyle/>
                    <a:p>
                      <a:pPr algn="l" fontAlgn="b">
                        <a:buNone/>
                      </a:pPr>
                      <a:r>
                        <a:rPr lang="en-GB" sz="1400" b="0" i="0" u="none" strike="noStrike">
                          <a:solidFill>
                            <a:srgbClr val="000000"/>
                          </a:solidFill>
                          <a:effectLst/>
                          <a:latin typeface="Arial" panose="020B0604020202020204" pitchFamily="34" charset="0"/>
                        </a:rPr>
                        <a:t>Fenland 001B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err="1">
                          <a:solidFill>
                            <a:srgbClr val="000000"/>
                          </a:solidFill>
                          <a:effectLst/>
                          <a:latin typeface="Arial" panose="020B0604020202020204" pitchFamily="34" charset="0"/>
                        </a:rPr>
                        <a:t>Gorefield</a:t>
                      </a:r>
                      <a:r>
                        <a:rPr lang="en-GB" sz="1400" b="0" i="0" u="none" strike="noStrike">
                          <a:solidFill>
                            <a:srgbClr val="000000"/>
                          </a:solidFill>
                          <a:effectLst/>
                          <a:latin typeface="Arial" panose="020B0604020202020204" pitchFamily="34" charset="0"/>
                        </a:rPr>
                        <a:t> and Newton South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Parson Drove &amp; Wisbech St Mary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46799924"/>
                  </a:ext>
                </a:extLst>
              </a:tr>
              <a:tr h="240724">
                <a:tc>
                  <a:txBody>
                    <a:bodyPr/>
                    <a:lstStyle/>
                    <a:p>
                      <a:pPr algn="l" fontAlgn="b">
                        <a:buNone/>
                      </a:pPr>
                      <a:r>
                        <a:rPr lang="en-GB" sz="1400" b="0" i="0" u="none" strike="noStrike">
                          <a:solidFill>
                            <a:srgbClr val="000000"/>
                          </a:solidFill>
                          <a:effectLst/>
                          <a:latin typeface="Arial" panose="020B0604020202020204" pitchFamily="34" charset="0"/>
                        </a:rPr>
                        <a:t>Fenland 011G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Chatteris Industrial Estate and Bartlett Business Park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Chatteris South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60471350"/>
                  </a:ext>
                </a:extLst>
              </a:tr>
              <a:tr h="240724">
                <a:tc>
                  <a:txBody>
                    <a:bodyPr/>
                    <a:lstStyle/>
                    <a:p>
                      <a:pPr algn="l" fontAlgn="b">
                        <a:buNone/>
                      </a:pPr>
                      <a:r>
                        <a:rPr lang="en-GB" sz="1400" b="0" i="0" u="none" strike="noStrike">
                          <a:solidFill>
                            <a:srgbClr val="000000"/>
                          </a:solidFill>
                          <a:effectLst/>
                          <a:latin typeface="Arial" panose="020B0604020202020204" pitchFamily="34" charset="0"/>
                        </a:rPr>
                        <a:t>Fenland 007A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Elwyn Road to </a:t>
                      </a:r>
                      <a:r>
                        <a:rPr lang="en-GB" sz="1400" b="0" i="0" u="none" strike="noStrike" err="1">
                          <a:solidFill>
                            <a:srgbClr val="000000"/>
                          </a:solidFill>
                          <a:effectLst/>
                          <a:latin typeface="Arial" panose="020B0604020202020204" pitchFamily="34" charset="0"/>
                        </a:rPr>
                        <a:t>Badgeney</a:t>
                      </a:r>
                      <a:r>
                        <a:rPr lang="en-GB" sz="1400" b="0" i="0" u="none" strike="noStrike">
                          <a:solidFill>
                            <a:srgbClr val="000000"/>
                          </a:solidFill>
                          <a:effectLst/>
                          <a:latin typeface="Arial" panose="020B0604020202020204" pitchFamily="34" charset="0"/>
                        </a:rPr>
                        <a:t> Road T Junction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March East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36247430"/>
                  </a:ext>
                </a:extLst>
              </a:tr>
              <a:tr h="240724">
                <a:tc>
                  <a:txBody>
                    <a:bodyPr/>
                    <a:lstStyle/>
                    <a:p>
                      <a:pPr algn="l" fontAlgn="b">
                        <a:buNone/>
                      </a:pPr>
                      <a:r>
                        <a:rPr lang="en-GB" sz="1400" b="0" i="0" u="none" strike="noStrike">
                          <a:solidFill>
                            <a:srgbClr val="000000"/>
                          </a:solidFill>
                          <a:effectLst/>
                          <a:latin typeface="Arial" panose="020B0604020202020204" pitchFamily="34" charset="0"/>
                        </a:rPr>
                        <a:t>Fenland 001D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Tydd St Giles and Newton North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Leverington &amp; Wisbech Rural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20719998"/>
                  </a:ext>
                </a:extLst>
              </a:tr>
              <a:tr h="240724">
                <a:tc>
                  <a:txBody>
                    <a:bodyPr/>
                    <a:lstStyle/>
                    <a:p>
                      <a:pPr algn="l" fontAlgn="b">
                        <a:buNone/>
                      </a:pPr>
                      <a:r>
                        <a:rPr lang="en-GB" sz="1400" b="0" i="0" u="none" strike="noStrike">
                          <a:solidFill>
                            <a:srgbClr val="000000"/>
                          </a:solidFill>
                          <a:effectLst/>
                          <a:latin typeface="Arial" panose="020B0604020202020204" pitchFamily="34" charset="0"/>
                        </a:rPr>
                        <a:t>Fenland 003C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Mount Drive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Wishbech South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33900279"/>
                  </a:ext>
                </a:extLst>
              </a:tr>
              <a:tr h="240724">
                <a:tc>
                  <a:txBody>
                    <a:bodyPr/>
                    <a:lstStyle/>
                    <a:p>
                      <a:pPr algn="l" fontAlgn="b">
                        <a:buNone/>
                      </a:pPr>
                      <a:r>
                        <a:rPr lang="en-GB" sz="1400" b="0" i="0" u="none" strike="noStrike">
                          <a:solidFill>
                            <a:srgbClr val="000000"/>
                          </a:solidFill>
                          <a:effectLst/>
                          <a:latin typeface="Arial" panose="020B0604020202020204" pitchFamily="34" charset="0"/>
                        </a:rPr>
                        <a:t>Fenland 003H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South Brink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Wishbech South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71506369"/>
                  </a:ext>
                </a:extLst>
              </a:tr>
              <a:tr h="240724">
                <a:tc>
                  <a:txBody>
                    <a:bodyPr/>
                    <a:lstStyle/>
                    <a:p>
                      <a:pPr algn="l" fontAlgn="b">
                        <a:buNone/>
                      </a:pPr>
                      <a:r>
                        <a:rPr lang="en-GB" sz="1400" b="0" i="0" u="none" strike="noStrike">
                          <a:solidFill>
                            <a:srgbClr val="000000"/>
                          </a:solidFill>
                          <a:effectLst/>
                          <a:latin typeface="Arial" panose="020B0604020202020204" pitchFamily="34" charset="0"/>
                        </a:rPr>
                        <a:t>Fenland 003B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Wisbech Retail Park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Wishbech South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63302083"/>
                  </a:ext>
                </a:extLst>
              </a:tr>
              <a:tr h="240724">
                <a:tc>
                  <a:txBody>
                    <a:bodyPr/>
                    <a:lstStyle/>
                    <a:p>
                      <a:pPr algn="l" fontAlgn="b">
                        <a:buNone/>
                      </a:pPr>
                      <a:r>
                        <a:rPr lang="en-GB" sz="1400" b="0" i="0" u="none" strike="noStrike">
                          <a:solidFill>
                            <a:srgbClr val="000000"/>
                          </a:solidFill>
                          <a:effectLst/>
                          <a:latin typeface="Arial" panose="020B0604020202020204" pitchFamily="34" charset="0"/>
                        </a:rPr>
                        <a:t>Fenland 002B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St Peters Junior School and </a:t>
                      </a:r>
                      <a:r>
                        <a:rPr lang="en-GB" sz="1400" b="0" i="0" u="none" strike="noStrike" err="1">
                          <a:solidFill>
                            <a:srgbClr val="000000"/>
                          </a:solidFill>
                          <a:effectLst/>
                          <a:latin typeface="Arial" panose="020B0604020202020204" pitchFamily="34" charset="0"/>
                        </a:rPr>
                        <a:t>Walsoken</a:t>
                      </a:r>
                      <a:r>
                        <a:rPr lang="en-GB" sz="1400" b="0" i="0" u="none" strike="noStrike">
                          <a:solidFill>
                            <a:srgbClr val="000000"/>
                          </a:solidFill>
                          <a:effectLst/>
                          <a:latin typeface="Arial" panose="020B0604020202020204" pitchFamily="34" charset="0"/>
                        </a:rPr>
                        <a:t> Village Hall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Wisbech Walsoken &amp; Waterlees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34227494"/>
                  </a:ext>
                </a:extLst>
              </a:tr>
              <a:tr h="240724">
                <a:tc>
                  <a:txBody>
                    <a:bodyPr/>
                    <a:lstStyle/>
                    <a:p>
                      <a:pPr algn="l" fontAlgn="b">
                        <a:buNone/>
                      </a:pPr>
                      <a:r>
                        <a:rPr lang="en-GB" sz="1400" b="0" i="0" u="none" strike="noStrike">
                          <a:solidFill>
                            <a:srgbClr val="000000"/>
                          </a:solidFill>
                          <a:effectLst/>
                          <a:latin typeface="Arial" panose="020B0604020202020204" pitchFamily="34" charset="0"/>
                        </a:rPr>
                        <a:t>Fenland 003E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Barton Road and North Brink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Wisbech Riverside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66545345"/>
                  </a:ext>
                </a:extLst>
              </a:tr>
              <a:tr h="240724">
                <a:tc>
                  <a:txBody>
                    <a:bodyPr/>
                    <a:lstStyle/>
                    <a:p>
                      <a:pPr algn="l" fontAlgn="b">
                        <a:buNone/>
                      </a:pPr>
                      <a:r>
                        <a:rPr lang="en-GB" sz="1400" b="0" i="0" u="none" strike="noStrike">
                          <a:solidFill>
                            <a:srgbClr val="000000"/>
                          </a:solidFill>
                          <a:effectLst/>
                          <a:latin typeface="Arial" panose="020B0604020202020204" pitchFamily="34" charset="0"/>
                        </a:rPr>
                        <a:t>Fenland 001A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Leverington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Leverington &amp; Wisbech Rural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26265517"/>
                  </a:ext>
                </a:extLst>
              </a:tr>
              <a:tr h="240724">
                <a:tc>
                  <a:txBody>
                    <a:bodyPr/>
                    <a:lstStyle/>
                    <a:p>
                      <a:pPr algn="l" fontAlgn="b">
                        <a:buNone/>
                      </a:pPr>
                      <a:r>
                        <a:rPr lang="en-GB" sz="1400" b="0" i="0" u="none" strike="noStrike">
                          <a:solidFill>
                            <a:srgbClr val="000000"/>
                          </a:solidFill>
                          <a:effectLst/>
                          <a:latin typeface="Arial" panose="020B0604020202020204" pitchFamily="34" charset="0"/>
                        </a:rPr>
                        <a:t>Fenland 002E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The Spinney Adventure Park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Wisbech Walsoken &amp; Waterlees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48371690"/>
                  </a:ext>
                </a:extLst>
              </a:tr>
              <a:tr h="240724">
                <a:tc>
                  <a:txBody>
                    <a:bodyPr/>
                    <a:lstStyle/>
                    <a:p>
                      <a:pPr algn="l" fontAlgn="b">
                        <a:buNone/>
                      </a:pPr>
                      <a:r>
                        <a:rPr lang="en-GB" sz="1400" b="0" i="0" u="none" strike="noStrike">
                          <a:solidFill>
                            <a:srgbClr val="000000"/>
                          </a:solidFill>
                          <a:effectLst/>
                          <a:latin typeface="Arial" panose="020B0604020202020204" pitchFamily="34" charset="0"/>
                        </a:rPr>
                        <a:t>Fenland 009B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March West and Marina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March West &amp; Benwick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24631997"/>
                  </a:ext>
                </a:extLst>
              </a:tr>
              <a:tr h="240724">
                <a:tc>
                  <a:txBody>
                    <a:bodyPr/>
                    <a:lstStyle/>
                    <a:p>
                      <a:pPr algn="l" fontAlgn="b">
                        <a:buNone/>
                      </a:pPr>
                      <a:r>
                        <a:rPr lang="en-GB" sz="1400" b="0" i="0" u="none" strike="noStrike">
                          <a:solidFill>
                            <a:srgbClr val="000000"/>
                          </a:solidFill>
                          <a:effectLst/>
                          <a:latin typeface="Arial" panose="020B0604020202020204" pitchFamily="34" charset="0"/>
                        </a:rPr>
                        <a:t>Fenland 004D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Parson Drove and Murrow</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Parson Drove &amp; Wisbech St Mary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13330834"/>
                  </a:ext>
                </a:extLst>
              </a:tr>
              <a:tr h="240724">
                <a:tc>
                  <a:txBody>
                    <a:bodyPr/>
                    <a:lstStyle/>
                    <a:p>
                      <a:pPr algn="l" fontAlgn="b">
                        <a:buNone/>
                      </a:pPr>
                      <a:r>
                        <a:rPr lang="en-GB" sz="1400" b="0" i="0" u="none" strike="noStrike">
                          <a:solidFill>
                            <a:srgbClr val="000000"/>
                          </a:solidFill>
                          <a:effectLst/>
                          <a:latin typeface="Arial" panose="020B0604020202020204" pitchFamily="34" charset="0"/>
                        </a:rPr>
                        <a:t>Fenland 004A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Friday Bridge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Elm &amp; Christchurch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3611722"/>
                  </a:ext>
                </a:extLst>
              </a:tr>
              <a:tr h="240724">
                <a:tc>
                  <a:txBody>
                    <a:bodyPr/>
                    <a:lstStyle/>
                    <a:p>
                      <a:pPr algn="l" fontAlgn="b">
                        <a:buNone/>
                      </a:pPr>
                      <a:r>
                        <a:rPr lang="en-GB" sz="1400" b="0" i="0" u="none" strike="noStrike">
                          <a:solidFill>
                            <a:srgbClr val="000000"/>
                          </a:solidFill>
                          <a:effectLst/>
                          <a:latin typeface="Arial" panose="020B0604020202020204" pitchFamily="34" charset="0"/>
                        </a:rPr>
                        <a:t>Fenland 004E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err="1">
                          <a:solidFill>
                            <a:srgbClr val="000000"/>
                          </a:solidFill>
                          <a:effectLst/>
                          <a:latin typeface="Arial" panose="020B0604020202020204" pitchFamily="34" charset="0"/>
                        </a:rPr>
                        <a:t>Guyhirn</a:t>
                      </a:r>
                      <a:r>
                        <a:rPr lang="en-GB" sz="1400" b="0" i="0" u="none" strike="noStrike">
                          <a:solidFill>
                            <a:srgbClr val="000000"/>
                          </a:solidFill>
                          <a:effectLst/>
                          <a:latin typeface="Arial" panose="020B0604020202020204" pitchFamily="34" charset="0"/>
                        </a:rPr>
                        <a:t> to Thorney Toll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Parson Drove &amp; Wisbech St Mary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71484210"/>
                  </a:ext>
                </a:extLst>
              </a:tr>
              <a:tr h="240724">
                <a:tc>
                  <a:txBody>
                    <a:bodyPr/>
                    <a:lstStyle/>
                    <a:p>
                      <a:pPr algn="l" fontAlgn="b">
                        <a:buNone/>
                      </a:pPr>
                      <a:r>
                        <a:rPr lang="en-GB" sz="1400" b="0" i="0" u="none" strike="noStrike">
                          <a:solidFill>
                            <a:srgbClr val="000000"/>
                          </a:solidFill>
                          <a:effectLst/>
                          <a:latin typeface="Arial" panose="020B0604020202020204" pitchFamily="34" charset="0"/>
                        </a:rPr>
                        <a:t>Fenland 004F</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Wisbech St Mary and </a:t>
                      </a:r>
                      <a:r>
                        <a:rPr lang="en-GB" sz="1400" b="0" i="0" u="none" strike="noStrike" err="1">
                          <a:solidFill>
                            <a:srgbClr val="000000"/>
                          </a:solidFill>
                          <a:effectLst/>
                          <a:latin typeface="Arial" panose="020B0604020202020204" pitchFamily="34" charset="0"/>
                        </a:rPr>
                        <a:t>Tholomas</a:t>
                      </a:r>
                      <a:r>
                        <a:rPr lang="en-GB" sz="1400" b="0" i="0" u="none" strike="noStrike">
                          <a:solidFill>
                            <a:srgbClr val="000000"/>
                          </a:solidFill>
                          <a:effectLst/>
                          <a:latin typeface="Arial" panose="020B0604020202020204" pitchFamily="34" charset="0"/>
                        </a:rPr>
                        <a:t> Drove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Arial" panose="020B0604020202020204" pitchFamily="34" charset="0"/>
                        </a:rPr>
                        <a:t>Parson Drove &amp; Wisbech St Mary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Arial" panose="020B060402020202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03309915"/>
                  </a:ext>
                </a:extLst>
              </a:tr>
            </a:tbl>
          </a:graphicData>
        </a:graphic>
      </p:graphicFrame>
      <p:sp>
        <p:nvSpPr>
          <p:cNvPr id="3" name="TextBox 2">
            <a:extLst>
              <a:ext uri="{FF2B5EF4-FFF2-40B4-BE49-F238E27FC236}">
                <a16:creationId xmlns:a16="http://schemas.microsoft.com/office/drawing/2014/main" id="{D51F1349-2485-FC99-A728-F982054DE793}"/>
              </a:ext>
            </a:extLst>
          </p:cNvPr>
          <p:cNvSpPr txBox="1"/>
          <p:nvPr/>
        </p:nvSpPr>
        <p:spPr>
          <a:xfrm>
            <a:off x="9686260" y="4052888"/>
            <a:ext cx="2407770" cy="738664"/>
          </a:xfrm>
          <a:prstGeom prst="rect">
            <a:avLst/>
          </a:prstGeom>
          <a:noFill/>
        </p:spPr>
        <p:txBody>
          <a:bodyPr wrap="square">
            <a:spAutoFit/>
          </a:bodyPr>
          <a:lstStyle/>
          <a:p>
            <a:r>
              <a:rPr lang="en-GB" sz="1400" i="1" dirty="0"/>
              <a:t>Table 9: Top 30% most deprived LSOAs in Fenland, IMD 2025</a:t>
            </a:r>
          </a:p>
        </p:txBody>
      </p:sp>
    </p:spTree>
    <p:extLst>
      <p:ext uri="{BB962C8B-B14F-4D97-AF65-F5344CB8AC3E}">
        <p14:creationId xmlns:p14="http://schemas.microsoft.com/office/powerpoint/2010/main" val="1928393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B2992-D4D3-EA32-FEEC-CFA459E8E6E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8EA0300-46B2-CF62-1980-D74933C6467D}"/>
              </a:ext>
            </a:extLst>
          </p:cNvPr>
          <p:cNvSpPr txBox="1"/>
          <p:nvPr/>
        </p:nvSpPr>
        <p:spPr bwMode="auto">
          <a:xfrm>
            <a:off x="97970" y="0"/>
            <a:ext cx="2333342" cy="787174"/>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300" b="1" kern="1200">
                <a:solidFill>
                  <a:schemeClr val="accent2"/>
                </a:solidFill>
                <a:latin typeface="+mj-lt"/>
                <a:ea typeface="+mj-ea"/>
                <a:cs typeface="+mj-cs"/>
              </a:rPr>
              <a:t>Appendix </a:t>
            </a:r>
            <a:r>
              <a:rPr lang="en-US" sz="3300" b="1">
                <a:solidFill>
                  <a:schemeClr val="accent2"/>
                </a:solidFill>
                <a:latin typeface="+mj-lt"/>
                <a:ea typeface="+mj-ea"/>
                <a:cs typeface="+mj-cs"/>
              </a:rPr>
              <a:t>C</a:t>
            </a:r>
            <a:endParaRPr lang="en-US" sz="3300" b="1" kern="1200">
              <a:solidFill>
                <a:schemeClr val="accent2"/>
              </a:solidFill>
              <a:latin typeface="+mj-lt"/>
              <a:ea typeface="+mj-ea"/>
              <a:cs typeface="+mj-cs"/>
            </a:endParaRPr>
          </a:p>
        </p:txBody>
      </p:sp>
      <p:graphicFrame>
        <p:nvGraphicFramePr>
          <p:cNvPr id="2" name="Table 1">
            <a:extLst>
              <a:ext uri="{FF2B5EF4-FFF2-40B4-BE49-F238E27FC236}">
                <a16:creationId xmlns:a16="http://schemas.microsoft.com/office/drawing/2014/main" id="{CB99ADCB-6593-DB88-A273-DBC446E2D81A}"/>
              </a:ext>
            </a:extLst>
          </p:cNvPr>
          <p:cNvGraphicFramePr>
            <a:graphicFrameLocks noGrp="1"/>
          </p:cNvGraphicFramePr>
          <p:nvPr>
            <p:extLst>
              <p:ext uri="{D42A27DB-BD31-4B8C-83A1-F6EECF244321}">
                <p14:modId xmlns:p14="http://schemas.microsoft.com/office/powerpoint/2010/main" val="3658330283"/>
              </p:ext>
            </p:extLst>
          </p:nvPr>
        </p:nvGraphicFramePr>
        <p:xfrm>
          <a:off x="97969" y="800625"/>
          <a:ext cx="9588291" cy="5599709"/>
        </p:xfrm>
        <a:graphic>
          <a:graphicData uri="http://schemas.openxmlformats.org/drawingml/2006/table">
            <a:tbl>
              <a:tblPr/>
              <a:tblGrid>
                <a:gridCol w="1184184">
                  <a:extLst>
                    <a:ext uri="{9D8B030D-6E8A-4147-A177-3AD203B41FA5}">
                      <a16:colId xmlns:a16="http://schemas.microsoft.com/office/drawing/2014/main" val="2477934366"/>
                    </a:ext>
                  </a:extLst>
                </a:gridCol>
                <a:gridCol w="4266262">
                  <a:extLst>
                    <a:ext uri="{9D8B030D-6E8A-4147-A177-3AD203B41FA5}">
                      <a16:colId xmlns:a16="http://schemas.microsoft.com/office/drawing/2014/main" val="3483406318"/>
                    </a:ext>
                  </a:extLst>
                </a:gridCol>
                <a:gridCol w="2726823">
                  <a:extLst>
                    <a:ext uri="{9D8B030D-6E8A-4147-A177-3AD203B41FA5}">
                      <a16:colId xmlns:a16="http://schemas.microsoft.com/office/drawing/2014/main" val="59912633"/>
                    </a:ext>
                  </a:extLst>
                </a:gridCol>
                <a:gridCol w="1411022">
                  <a:extLst>
                    <a:ext uri="{9D8B030D-6E8A-4147-A177-3AD203B41FA5}">
                      <a16:colId xmlns:a16="http://schemas.microsoft.com/office/drawing/2014/main" val="1196891608"/>
                    </a:ext>
                  </a:extLst>
                </a:gridCol>
              </a:tblGrid>
              <a:tr h="240724">
                <a:tc>
                  <a:txBody>
                    <a:bodyPr/>
                    <a:lstStyle/>
                    <a:p>
                      <a:pPr algn="l" fontAlgn="b">
                        <a:lnSpc>
                          <a:spcPct val="150000"/>
                        </a:lnSpc>
                        <a:buNone/>
                      </a:pPr>
                      <a:r>
                        <a:rPr lang="en-GB" sz="1400" b="1" i="0" u="none" strike="noStrike">
                          <a:solidFill>
                            <a:srgbClr val="000000"/>
                          </a:solidFill>
                          <a:effectLst/>
                          <a:latin typeface="+mn-lt"/>
                        </a:rPr>
                        <a:t>LSOA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1" i="0" u="none" strike="noStrike">
                          <a:solidFill>
                            <a:srgbClr val="000000"/>
                          </a:solidFill>
                          <a:effectLst/>
                          <a:latin typeface="+mn-lt"/>
                        </a:rPr>
                        <a:t>LSOA Local Name</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1" i="0" u="none" strike="noStrike">
                          <a:solidFill>
                            <a:srgbClr val="000000"/>
                          </a:solidFill>
                          <a:effectLst/>
                          <a:latin typeface="+mn-lt"/>
                        </a:rPr>
                        <a:t>Ward</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1" i="0" u="none" strike="noStrike">
                          <a:solidFill>
                            <a:srgbClr val="000000"/>
                          </a:solidFill>
                          <a:effectLst/>
                          <a:latin typeface="+mn-lt"/>
                        </a:rPr>
                        <a:t>IMD 2025 Decile</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12749577"/>
                  </a:ext>
                </a:extLst>
              </a:tr>
              <a:tr h="240724">
                <a:tc>
                  <a:txBody>
                    <a:bodyPr/>
                    <a:lstStyle/>
                    <a:p>
                      <a:pPr algn="l" fontAlgn="b">
                        <a:lnSpc>
                          <a:spcPct val="150000"/>
                        </a:lnSpc>
                        <a:buNone/>
                      </a:pPr>
                      <a:r>
                        <a:rPr lang="en-GB" sz="1400" b="0" i="0" u="none" strike="noStrike">
                          <a:solidFill>
                            <a:srgbClr val="000000"/>
                          </a:solidFill>
                          <a:effectLst/>
                          <a:latin typeface="+mn-lt"/>
                        </a:rPr>
                        <a:t>Fenland 010B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Manea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Chatteris North &amp; Manea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150000"/>
                        </a:lnSpc>
                        <a:buNone/>
                      </a:pPr>
                      <a:r>
                        <a:rPr lang="en-GB" sz="140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37523541"/>
                  </a:ext>
                </a:extLst>
              </a:tr>
              <a:tr h="240724">
                <a:tc>
                  <a:txBody>
                    <a:bodyPr/>
                    <a:lstStyle/>
                    <a:p>
                      <a:pPr algn="l" fontAlgn="b">
                        <a:lnSpc>
                          <a:spcPct val="150000"/>
                        </a:lnSpc>
                        <a:buNone/>
                      </a:pPr>
                      <a:r>
                        <a:rPr lang="en-GB" sz="1400" b="0" i="0" u="none" strike="noStrike">
                          <a:solidFill>
                            <a:srgbClr val="000000"/>
                          </a:solidFill>
                          <a:effectLst/>
                          <a:latin typeface="+mn-lt"/>
                        </a:rPr>
                        <a:t>Fenland 004A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Friday Bridge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Elm &amp; Christchurch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150000"/>
                        </a:lnSpc>
                        <a:buNone/>
                      </a:pPr>
                      <a:r>
                        <a:rPr lang="en-GB" sz="140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9008955"/>
                  </a:ext>
                </a:extLst>
              </a:tr>
              <a:tr h="240724">
                <a:tc>
                  <a:txBody>
                    <a:bodyPr/>
                    <a:lstStyle/>
                    <a:p>
                      <a:pPr algn="l" fontAlgn="b">
                        <a:lnSpc>
                          <a:spcPct val="150000"/>
                        </a:lnSpc>
                        <a:buNone/>
                      </a:pPr>
                      <a:r>
                        <a:rPr lang="en-GB" sz="1400" b="0" i="0" u="none" strike="noStrike">
                          <a:solidFill>
                            <a:srgbClr val="000000"/>
                          </a:solidFill>
                          <a:effectLst/>
                          <a:latin typeface="+mn-lt"/>
                        </a:rPr>
                        <a:t>Fenland 001A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Leverington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Leverington &amp; Wisbech Rural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150000"/>
                        </a:lnSpc>
                        <a:buNone/>
                      </a:pPr>
                      <a:r>
                        <a:rPr lang="en-GB" sz="140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18522354"/>
                  </a:ext>
                </a:extLst>
              </a:tr>
              <a:tr h="240724">
                <a:tc>
                  <a:txBody>
                    <a:bodyPr/>
                    <a:lstStyle/>
                    <a:p>
                      <a:pPr algn="l" fontAlgn="b">
                        <a:lnSpc>
                          <a:spcPct val="150000"/>
                        </a:lnSpc>
                        <a:buNone/>
                      </a:pPr>
                      <a:r>
                        <a:rPr lang="en-GB" sz="1400" b="0" i="0" u="none" strike="noStrike">
                          <a:solidFill>
                            <a:srgbClr val="000000"/>
                          </a:solidFill>
                          <a:effectLst/>
                          <a:latin typeface="+mn-lt"/>
                        </a:rPr>
                        <a:t>Fenland 004F</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Wisbech St Mary and Tholomas Drove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Parson Drove &amp; Wisbech St Mary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150000"/>
                        </a:lnSpc>
                        <a:buNone/>
                      </a:pPr>
                      <a:r>
                        <a:rPr lang="en-GB" sz="140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61229983"/>
                  </a:ext>
                </a:extLst>
              </a:tr>
              <a:tr h="240724">
                <a:tc>
                  <a:txBody>
                    <a:bodyPr/>
                    <a:lstStyle/>
                    <a:p>
                      <a:pPr algn="l" fontAlgn="b">
                        <a:lnSpc>
                          <a:spcPct val="150000"/>
                        </a:lnSpc>
                        <a:buNone/>
                      </a:pPr>
                      <a:r>
                        <a:rPr lang="en-GB" sz="1400" b="0" i="0" u="none" strike="noStrike">
                          <a:solidFill>
                            <a:srgbClr val="000000"/>
                          </a:solidFill>
                          <a:effectLst/>
                          <a:latin typeface="+mn-lt"/>
                        </a:rPr>
                        <a:t>Fenland 008D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North </a:t>
                      </a:r>
                      <a:r>
                        <a:rPr lang="en-GB" sz="1400" b="0" i="0" u="none" strike="noStrike" err="1">
                          <a:solidFill>
                            <a:srgbClr val="000000"/>
                          </a:solidFill>
                          <a:effectLst/>
                          <a:latin typeface="+mn-lt"/>
                        </a:rPr>
                        <a:t>Estrea</a:t>
                      </a:r>
                      <a:r>
                        <a:rPr lang="en-GB" sz="1400" b="0" i="0" u="none" strike="noStrike">
                          <a:solidFill>
                            <a:srgbClr val="000000"/>
                          </a:solidFill>
                          <a:effectLst/>
                          <a:latin typeface="+mn-lt"/>
                        </a:rPr>
                        <a:t> and Coates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Whittlesey East &amp; Villages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150000"/>
                        </a:lnSpc>
                        <a:buNone/>
                      </a:pPr>
                      <a:r>
                        <a:rPr lang="en-GB" sz="140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01422075"/>
                  </a:ext>
                </a:extLst>
              </a:tr>
              <a:tr h="240724">
                <a:tc>
                  <a:txBody>
                    <a:bodyPr/>
                    <a:lstStyle/>
                    <a:p>
                      <a:pPr algn="l" fontAlgn="b">
                        <a:lnSpc>
                          <a:spcPct val="150000"/>
                        </a:lnSpc>
                        <a:buNone/>
                      </a:pPr>
                      <a:r>
                        <a:rPr lang="en-GB" sz="1400" b="0" i="0" u="none" strike="noStrike">
                          <a:solidFill>
                            <a:srgbClr val="000000"/>
                          </a:solidFill>
                          <a:effectLst/>
                          <a:latin typeface="+mn-lt"/>
                        </a:rPr>
                        <a:t>Fenland 004D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Parson Drove and Murrow</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Parson Drove &amp; Wisbech St Mary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150000"/>
                        </a:lnSpc>
                        <a:buNone/>
                      </a:pPr>
                      <a:r>
                        <a:rPr lang="en-GB" sz="140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16191314"/>
                  </a:ext>
                </a:extLst>
              </a:tr>
              <a:tr h="240724">
                <a:tc>
                  <a:txBody>
                    <a:bodyPr/>
                    <a:lstStyle/>
                    <a:p>
                      <a:pPr algn="l" fontAlgn="b">
                        <a:lnSpc>
                          <a:spcPct val="150000"/>
                        </a:lnSpc>
                        <a:buNone/>
                      </a:pPr>
                      <a:r>
                        <a:rPr lang="en-GB" sz="1400" b="0" i="0" u="none" strike="noStrike">
                          <a:solidFill>
                            <a:srgbClr val="000000"/>
                          </a:solidFill>
                          <a:effectLst/>
                          <a:latin typeface="+mn-lt"/>
                        </a:rPr>
                        <a:t>Fenland 001B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Gorefield and Newton South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Parson Drove &amp; Wisbech St Mary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150000"/>
                        </a:lnSpc>
                        <a:buNone/>
                      </a:pPr>
                      <a:r>
                        <a:rPr lang="en-GB" sz="140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91755838"/>
                  </a:ext>
                </a:extLst>
              </a:tr>
              <a:tr h="240724">
                <a:tc>
                  <a:txBody>
                    <a:bodyPr/>
                    <a:lstStyle/>
                    <a:p>
                      <a:pPr algn="l" fontAlgn="b">
                        <a:lnSpc>
                          <a:spcPct val="150000"/>
                        </a:lnSpc>
                        <a:buNone/>
                      </a:pPr>
                      <a:r>
                        <a:rPr lang="en-GB" sz="1400" b="0" i="0" u="none" strike="noStrike">
                          <a:solidFill>
                            <a:srgbClr val="000000"/>
                          </a:solidFill>
                          <a:effectLst/>
                          <a:latin typeface="+mn-lt"/>
                        </a:rPr>
                        <a:t>Fenland 001D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Tydd St Giles and Newton North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Leverington &amp; Wisbech Rural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150000"/>
                        </a:lnSpc>
                        <a:buNone/>
                      </a:pPr>
                      <a:r>
                        <a:rPr lang="en-GB" sz="140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66489273"/>
                  </a:ext>
                </a:extLst>
              </a:tr>
              <a:tr h="240724">
                <a:tc>
                  <a:txBody>
                    <a:bodyPr/>
                    <a:lstStyle/>
                    <a:p>
                      <a:pPr algn="l" fontAlgn="b">
                        <a:lnSpc>
                          <a:spcPct val="150000"/>
                        </a:lnSpc>
                        <a:buNone/>
                      </a:pPr>
                      <a:r>
                        <a:rPr lang="en-GB" sz="1400" b="0" i="0" u="none" strike="noStrike">
                          <a:solidFill>
                            <a:srgbClr val="000000"/>
                          </a:solidFill>
                          <a:effectLst/>
                          <a:latin typeface="+mn-lt"/>
                        </a:rPr>
                        <a:t>Fenland 004C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Coldham and Christchurch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Elm &amp; Christchurch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150000"/>
                        </a:lnSpc>
                        <a:buNone/>
                      </a:pPr>
                      <a:r>
                        <a:rPr lang="en-GB" sz="140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46799924"/>
                  </a:ext>
                </a:extLst>
              </a:tr>
              <a:tr h="240724">
                <a:tc>
                  <a:txBody>
                    <a:bodyPr/>
                    <a:lstStyle/>
                    <a:p>
                      <a:pPr algn="l" fontAlgn="b">
                        <a:lnSpc>
                          <a:spcPct val="150000"/>
                        </a:lnSpc>
                        <a:buNone/>
                      </a:pPr>
                      <a:r>
                        <a:rPr lang="en-GB" sz="1400" b="0" i="0" u="none" strike="noStrike">
                          <a:solidFill>
                            <a:srgbClr val="000000"/>
                          </a:solidFill>
                          <a:effectLst/>
                          <a:latin typeface="+mn-lt"/>
                        </a:rPr>
                        <a:t>Fenland 004E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err="1">
                          <a:solidFill>
                            <a:srgbClr val="000000"/>
                          </a:solidFill>
                          <a:effectLst/>
                          <a:latin typeface="+mn-lt"/>
                        </a:rPr>
                        <a:t>Guyhirn</a:t>
                      </a:r>
                      <a:r>
                        <a:rPr lang="en-GB" sz="1400" b="0" i="0" u="none" strike="noStrike">
                          <a:solidFill>
                            <a:srgbClr val="000000"/>
                          </a:solidFill>
                          <a:effectLst/>
                          <a:latin typeface="+mn-lt"/>
                        </a:rPr>
                        <a:t> to Thorney Toll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Parson Drove &amp; Wisbech St Mary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150000"/>
                        </a:lnSpc>
                        <a:buNone/>
                      </a:pPr>
                      <a:r>
                        <a:rPr lang="en-GB" sz="140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60471350"/>
                  </a:ext>
                </a:extLst>
              </a:tr>
              <a:tr h="240724">
                <a:tc>
                  <a:txBody>
                    <a:bodyPr/>
                    <a:lstStyle/>
                    <a:p>
                      <a:pPr algn="l" fontAlgn="b">
                        <a:lnSpc>
                          <a:spcPct val="150000"/>
                        </a:lnSpc>
                        <a:buNone/>
                      </a:pPr>
                      <a:r>
                        <a:rPr lang="en-GB" sz="1400" b="0" i="0" u="none" strike="noStrike">
                          <a:solidFill>
                            <a:srgbClr val="000000"/>
                          </a:solidFill>
                          <a:effectLst/>
                          <a:latin typeface="+mn-lt"/>
                        </a:rPr>
                        <a:t>Fenland 008B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South </a:t>
                      </a:r>
                      <a:r>
                        <a:rPr lang="en-GB" sz="1400" b="0" i="0" u="none" strike="noStrike" err="1">
                          <a:solidFill>
                            <a:srgbClr val="000000"/>
                          </a:solidFill>
                          <a:effectLst/>
                          <a:latin typeface="+mn-lt"/>
                        </a:rPr>
                        <a:t>Estrea</a:t>
                      </a:r>
                      <a:r>
                        <a:rPr lang="en-GB" sz="1400" b="0" i="0" u="none" strike="noStrike">
                          <a:solidFill>
                            <a:srgbClr val="000000"/>
                          </a:solidFill>
                          <a:effectLst/>
                          <a:latin typeface="+mn-lt"/>
                        </a:rPr>
                        <a:t> to </a:t>
                      </a:r>
                      <a:r>
                        <a:rPr lang="en-GB" sz="1400" b="0" i="0" u="none" strike="noStrike" err="1">
                          <a:solidFill>
                            <a:srgbClr val="000000"/>
                          </a:solidFill>
                          <a:effectLst/>
                          <a:latin typeface="+mn-lt"/>
                        </a:rPr>
                        <a:t>Pondersbridge</a:t>
                      </a:r>
                      <a:endParaRPr lang="en-GB" sz="1400" b="0" i="0" u="none" strike="noStrike">
                        <a:solidFill>
                          <a:srgbClr val="000000"/>
                        </a:solidFill>
                        <a:effectLst/>
                        <a:latin typeface="+mn-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Whittlesey East &amp; Villages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150000"/>
                        </a:lnSpc>
                        <a:buNone/>
                      </a:pPr>
                      <a:r>
                        <a:rPr lang="en-GB" sz="140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36247430"/>
                  </a:ext>
                </a:extLst>
              </a:tr>
              <a:tr h="240724">
                <a:tc>
                  <a:txBody>
                    <a:bodyPr/>
                    <a:lstStyle/>
                    <a:p>
                      <a:pPr algn="l" fontAlgn="b">
                        <a:lnSpc>
                          <a:spcPct val="150000"/>
                        </a:lnSpc>
                        <a:buNone/>
                      </a:pPr>
                      <a:r>
                        <a:rPr lang="en-GB" sz="1400" b="0" i="0" u="none" strike="noStrike">
                          <a:solidFill>
                            <a:srgbClr val="000000"/>
                          </a:solidFill>
                          <a:effectLst/>
                          <a:latin typeface="+mn-lt"/>
                        </a:rPr>
                        <a:t>Fenland 008C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Eldernell, Turves and Benwick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March West &amp; Benwick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150000"/>
                        </a:lnSpc>
                        <a:buNone/>
                      </a:pPr>
                      <a:r>
                        <a:rPr lang="en-GB" sz="140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20719998"/>
                  </a:ext>
                </a:extLst>
              </a:tr>
              <a:tr h="240724">
                <a:tc>
                  <a:txBody>
                    <a:bodyPr/>
                    <a:lstStyle/>
                    <a:p>
                      <a:pPr algn="l" fontAlgn="b">
                        <a:lnSpc>
                          <a:spcPct val="150000"/>
                        </a:lnSpc>
                        <a:buNone/>
                      </a:pPr>
                      <a:r>
                        <a:rPr lang="en-GB" sz="1400" b="0" i="0" u="none" strike="noStrike">
                          <a:solidFill>
                            <a:srgbClr val="000000"/>
                          </a:solidFill>
                          <a:effectLst/>
                          <a:latin typeface="+mn-lt"/>
                        </a:rPr>
                        <a:t>Fenland 010A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Doddington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Doddington &amp; Wimblington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150000"/>
                        </a:lnSpc>
                        <a:buNone/>
                      </a:pPr>
                      <a:r>
                        <a:rPr lang="en-GB" sz="14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33900279"/>
                  </a:ext>
                </a:extLst>
              </a:tr>
              <a:tr h="240724">
                <a:tc>
                  <a:txBody>
                    <a:bodyPr/>
                    <a:lstStyle/>
                    <a:p>
                      <a:pPr algn="l" fontAlgn="b">
                        <a:lnSpc>
                          <a:spcPct val="150000"/>
                        </a:lnSpc>
                        <a:buNone/>
                      </a:pPr>
                      <a:r>
                        <a:rPr lang="en-GB" sz="1400" b="0" i="0" u="none" strike="noStrike">
                          <a:solidFill>
                            <a:srgbClr val="000000"/>
                          </a:solidFill>
                          <a:effectLst/>
                          <a:latin typeface="+mn-lt"/>
                        </a:rPr>
                        <a:t>Fenland 004B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Elm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Elm &amp; Christchurch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150000"/>
                        </a:lnSpc>
                        <a:buNone/>
                      </a:pPr>
                      <a:r>
                        <a:rPr lang="en-GB" sz="14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71506369"/>
                  </a:ext>
                </a:extLst>
              </a:tr>
              <a:tr h="240724">
                <a:tc>
                  <a:txBody>
                    <a:bodyPr/>
                    <a:lstStyle/>
                    <a:p>
                      <a:pPr algn="l" fontAlgn="b">
                        <a:lnSpc>
                          <a:spcPct val="150000"/>
                        </a:lnSpc>
                        <a:buNone/>
                      </a:pPr>
                      <a:r>
                        <a:rPr lang="en-GB" sz="1400" b="0" i="0" u="none" strike="noStrike">
                          <a:solidFill>
                            <a:srgbClr val="000000"/>
                          </a:solidFill>
                          <a:effectLst/>
                          <a:latin typeface="+mn-lt"/>
                        </a:rPr>
                        <a:t>Fenland 010C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Wimblington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Doddington &amp; Wimblington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150000"/>
                        </a:lnSpc>
                        <a:buNone/>
                      </a:pPr>
                      <a:r>
                        <a:rPr lang="en-GB" sz="14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63302083"/>
                  </a:ext>
                </a:extLst>
              </a:tr>
              <a:tr h="240724">
                <a:tc>
                  <a:txBody>
                    <a:bodyPr/>
                    <a:lstStyle/>
                    <a:p>
                      <a:pPr algn="l" fontAlgn="b">
                        <a:lnSpc>
                          <a:spcPct val="150000"/>
                        </a:lnSpc>
                        <a:buNone/>
                      </a:pPr>
                      <a:r>
                        <a:rPr lang="en-GB" sz="1400" b="0" i="0" u="none" strike="noStrike">
                          <a:solidFill>
                            <a:srgbClr val="000000"/>
                          </a:solidFill>
                          <a:effectLst/>
                          <a:latin typeface="+mn-lt"/>
                        </a:rPr>
                        <a:t>Fenland 003F</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Trinity Road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Wisbech </a:t>
                      </a:r>
                      <a:r>
                        <a:rPr lang="en-GB" sz="1400" b="0" i="0" u="none" strike="noStrike" err="1">
                          <a:solidFill>
                            <a:srgbClr val="000000"/>
                          </a:solidFill>
                          <a:effectLst/>
                          <a:latin typeface="+mn-lt"/>
                        </a:rPr>
                        <a:t>Walsoken</a:t>
                      </a:r>
                      <a:r>
                        <a:rPr lang="en-GB" sz="1400" b="0" i="0" u="none" strike="noStrike">
                          <a:solidFill>
                            <a:srgbClr val="000000"/>
                          </a:solidFill>
                          <a:effectLst/>
                          <a:latin typeface="+mn-lt"/>
                        </a:rPr>
                        <a:t> &amp; </a:t>
                      </a:r>
                      <a:r>
                        <a:rPr lang="en-GB" sz="1400" b="0" i="0" u="none" strike="noStrike" err="1">
                          <a:solidFill>
                            <a:srgbClr val="000000"/>
                          </a:solidFill>
                          <a:effectLst/>
                          <a:latin typeface="+mn-lt"/>
                        </a:rPr>
                        <a:t>Waterlees</a:t>
                      </a:r>
                      <a:endParaRPr lang="en-GB" sz="1400" b="0" i="0" u="none" strike="noStrike">
                        <a:solidFill>
                          <a:srgbClr val="000000"/>
                        </a:solidFill>
                        <a:effectLst/>
                        <a:latin typeface="+mn-lt"/>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150000"/>
                        </a:lnSpc>
                        <a:buNone/>
                      </a:pPr>
                      <a:r>
                        <a:rPr lang="en-GB" sz="14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34227494"/>
                  </a:ext>
                </a:extLst>
              </a:tr>
              <a:tr h="240724">
                <a:tc>
                  <a:txBody>
                    <a:bodyPr/>
                    <a:lstStyle/>
                    <a:p>
                      <a:pPr algn="l" fontAlgn="b">
                        <a:lnSpc>
                          <a:spcPct val="150000"/>
                        </a:lnSpc>
                        <a:buNone/>
                      </a:pPr>
                      <a:r>
                        <a:rPr lang="en-GB" sz="1400" b="0" i="0" u="none" strike="noStrike">
                          <a:solidFill>
                            <a:srgbClr val="000000"/>
                          </a:solidFill>
                          <a:effectLst/>
                          <a:latin typeface="+mn-lt"/>
                        </a:rPr>
                        <a:t>Fenland 001C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Outer Leverington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Leverington &amp; Wisbech Rural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150000"/>
                        </a:lnSpc>
                        <a:buNone/>
                      </a:pPr>
                      <a:r>
                        <a:rPr lang="en-GB" sz="14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66545345"/>
                  </a:ext>
                </a:extLst>
              </a:tr>
              <a:tr h="240724">
                <a:tc>
                  <a:txBody>
                    <a:bodyPr/>
                    <a:lstStyle/>
                    <a:p>
                      <a:pPr algn="l" fontAlgn="b">
                        <a:lnSpc>
                          <a:spcPct val="150000"/>
                        </a:lnSpc>
                        <a:buNone/>
                      </a:pPr>
                      <a:r>
                        <a:rPr lang="en-GB" sz="1400" b="0" i="0" u="none" strike="noStrike">
                          <a:solidFill>
                            <a:srgbClr val="000000"/>
                          </a:solidFill>
                          <a:effectLst/>
                          <a:latin typeface="+mn-lt"/>
                        </a:rPr>
                        <a:t>Fenland 005A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Westry and HMP Whitemoor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March West &amp; Benwick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150000"/>
                        </a:lnSpc>
                        <a:buNone/>
                      </a:pPr>
                      <a:r>
                        <a:rPr lang="en-GB" sz="14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26265517"/>
                  </a:ext>
                </a:extLst>
              </a:tr>
              <a:tr h="240724">
                <a:tc>
                  <a:txBody>
                    <a:bodyPr/>
                    <a:lstStyle/>
                    <a:p>
                      <a:pPr algn="l" fontAlgn="b">
                        <a:lnSpc>
                          <a:spcPct val="150000"/>
                        </a:lnSpc>
                        <a:buNone/>
                      </a:pPr>
                      <a:r>
                        <a:rPr lang="en-GB" sz="1400" b="0" i="0" u="none" strike="noStrike">
                          <a:solidFill>
                            <a:srgbClr val="000000"/>
                          </a:solidFill>
                          <a:effectLst/>
                          <a:latin typeface="+mn-lt"/>
                        </a:rPr>
                        <a:t>Fenland 007B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Smith's Park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March East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150000"/>
                        </a:lnSpc>
                        <a:buNone/>
                      </a:pPr>
                      <a:r>
                        <a:rPr lang="en-GB" sz="14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48371690"/>
                  </a:ext>
                </a:extLst>
              </a:tr>
              <a:tr h="240724">
                <a:tc>
                  <a:txBody>
                    <a:bodyPr/>
                    <a:lstStyle/>
                    <a:p>
                      <a:pPr algn="l" fontAlgn="b">
                        <a:lnSpc>
                          <a:spcPct val="150000"/>
                        </a:lnSpc>
                        <a:buNone/>
                      </a:pPr>
                      <a:r>
                        <a:rPr lang="en-GB" sz="1400" b="0" i="0" u="none" strike="noStrike">
                          <a:solidFill>
                            <a:srgbClr val="000000"/>
                          </a:solidFill>
                          <a:effectLst/>
                          <a:latin typeface="+mn-lt"/>
                        </a:rPr>
                        <a:t>Fenland 009B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March West and Marina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0" i="0" u="none" strike="noStrike">
                          <a:solidFill>
                            <a:srgbClr val="000000"/>
                          </a:solidFill>
                          <a:effectLst/>
                          <a:latin typeface="+mn-lt"/>
                        </a:rPr>
                        <a:t>March West &amp; Benwick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150000"/>
                        </a:lnSpc>
                        <a:buNone/>
                      </a:pPr>
                      <a:r>
                        <a:rPr lang="en-GB" sz="14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24631997"/>
                  </a:ext>
                </a:extLst>
              </a:tr>
            </a:tbl>
          </a:graphicData>
        </a:graphic>
      </p:graphicFrame>
      <p:sp>
        <p:nvSpPr>
          <p:cNvPr id="3" name="TextBox 2">
            <a:extLst>
              <a:ext uri="{FF2B5EF4-FFF2-40B4-BE49-F238E27FC236}">
                <a16:creationId xmlns:a16="http://schemas.microsoft.com/office/drawing/2014/main" id="{2AB2C2B8-FFE8-AA67-CB33-02150AF7F92A}"/>
              </a:ext>
            </a:extLst>
          </p:cNvPr>
          <p:cNvSpPr txBox="1"/>
          <p:nvPr/>
        </p:nvSpPr>
        <p:spPr>
          <a:xfrm>
            <a:off x="0" y="419963"/>
            <a:ext cx="9696661" cy="307777"/>
          </a:xfrm>
          <a:prstGeom prst="rect">
            <a:avLst/>
          </a:prstGeom>
          <a:noFill/>
        </p:spPr>
        <p:txBody>
          <a:bodyPr wrap="square">
            <a:spAutoFit/>
          </a:bodyPr>
          <a:lstStyle/>
          <a:p>
            <a:r>
              <a:rPr lang="en-GB" sz="1400" i="1" dirty="0"/>
              <a:t>Table 10: Top 30% most deprived LSOAs for Barriers to Housing and Services in Fenland, IMD 2025</a:t>
            </a:r>
          </a:p>
        </p:txBody>
      </p:sp>
    </p:spTree>
    <p:extLst>
      <p:ext uri="{BB962C8B-B14F-4D97-AF65-F5344CB8AC3E}">
        <p14:creationId xmlns:p14="http://schemas.microsoft.com/office/powerpoint/2010/main" val="1994835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DF810-DED2-D37B-E7FE-82503B84C38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32125E7-E457-5225-877B-07D3824BBB24}"/>
              </a:ext>
            </a:extLst>
          </p:cNvPr>
          <p:cNvSpPr txBox="1"/>
          <p:nvPr/>
        </p:nvSpPr>
        <p:spPr bwMode="auto">
          <a:xfrm>
            <a:off x="282608" y="77584"/>
            <a:ext cx="5291715" cy="818209"/>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300" b="1" kern="1200">
                <a:solidFill>
                  <a:schemeClr val="accent2"/>
                </a:solidFill>
                <a:latin typeface="+mj-lt"/>
                <a:ea typeface="+mj-ea"/>
                <a:cs typeface="+mj-cs"/>
              </a:rPr>
              <a:t>Appendix </a:t>
            </a:r>
            <a:r>
              <a:rPr lang="en-US" sz="3300" b="1">
                <a:solidFill>
                  <a:schemeClr val="accent2"/>
                </a:solidFill>
                <a:latin typeface="+mj-lt"/>
                <a:ea typeface="+mj-ea"/>
                <a:cs typeface="+mj-cs"/>
              </a:rPr>
              <a:t>C </a:t>
            </a:r>
            <a:r>
              <a:rPr lang="en-US" sz="3200" b="1">
                <a:solidFill>
                  <a:schemeClr val="accent2"/>
                </a:solidFill>
              </a:rPr>
              <a:t>(continued)</a:t>
            </a:r>
          </a:p>
          <a:p>
            <a:pPr eaLnBrk="1" hangingPunct="1">
              <a:lnSpc>
                <a:spcPct val="90000"/>
              </a:lnSpc>
              <a:spcAft>
                <a:spcPts val="600"/>
              </a:spcAft>
            </a:pPr>
            <a:endParaRPr lang="en-US" sz="3300" b="1" kern="1200">
              <a:solidFill>
                <a:schemeClr val="accent2"/>
              </a:solidFill>
              <a:latin typeface="+mj-lt"/>
              <a:ea typeface="+mj-ea"/>
              <a:cs typeface="+mj-cs"/>
            </a:endParaRPr>
          </a:p>
        </p:txBody>
      </p:sp>
      <p:graphicFrame>
        <p:nvGraphicFramePr>
          <p:cNvPr id="2" name="Table 1">
            <a:extLst>
              <a:ext uri="{FF2B5EF4-FFF2-40B4-BE49-F238E27FC236}">
                <a16:creationId xmlns:a16="http://schemas.microsoft.com/office/drawing/2014/main" id="{133CD952-4591-9DDF-76FE-5460F357ED78}"/>
              </a:ext>
            </a:extLst>
          </p:cNvPr>
          <p:cNvGraphicFramePr>
            <a:graphicFrameLocks noGrp="1"/>
          </p:cNvGraphicFramePr>
          <p:nvPr>
            <p:extLst>
              <p:ext uri="{D42A27DB-BD31-4B8C-83A1-F6EECF244321}">
                <p14:modId xmlns:p14="http://schemas.microsoft.com/office/powerpoint/2010/main" val="2947994158"/>
              </p:ext>
            </p:extLst>
          </p:nvPr>
        </p:nvGraphicFramePr>
        <p:xfrm>
          <a:off x="282608" y="1235624"/>
          <a:ext cx="9588291" cy="3144376"/>
        </p:xfrm>
        <a:graphic>
          <a:graphicData uri="http://schemas.openxmlformats.org/drawingml/2006/table">
            <a:tbl>
              <a:tblPr/>
              <a:tblGrid>
                <a:gridCol w="1184184">
                  <a:extLst>
                    <a:ext uri="{9D8B030D-6E8A-4147-A177-3AD203B41FA5}">
                      <a16:colId xmlns:a16="http://schemas.microsoft.com/office/drawing/2014/main" val="2477934366"/>
                    </a:ext>
                  </a:extLst>
                </a:gridCol>
                <a:gridCol w="4266262">
                  <a:extLst>
                    <a:ext uri="{9D8B030D-6E8A-4147-A177-3AD203B41FA5}">
                      <a16:colId xmlns:a16="http://schemas.microsoft.com/office/drawing/2014/main" val="3483406318"/>
                    </a:ext>
                  </a:extLst>
                </a:gridCol>
                <a:gridCol w="2726823">
                  <a:extLst>
                    <a:ext uri="{9D8B030D-6E8A-4147-A177-3AD203B41FA5}">
                      <a16:colId xmlns:a16="http://schemas.microsoft.com/office/drawing/2014/main" val="59912633"/>
                    </a:ext>
                  </a:extLst>
                </a:gridCol>
                <a:gridCol w="1411022">
                  <a:extLst>
                    <a:ext uri="{9D8B030D-6E8A-4147-A177-3AD203B41FA5}">
                      <a16:colId xmlns:a16="http://schemas.microsoft.com/office/drawing/2014/main" val="1196891608"/>
                    </a:ext>
                  </a:extLst>
                </a:gridCol>
              </a:tblGrid>
              <a:tr h="260725">
                <a:tc>
                  <a:txBody>
                    <a:bodyPr/>
                    <a:lstStyle/>
                    <a:p>
                      <a:pPr algn="l" fontAlgn="b">
                        <a:lnSpc>
                          <a:spcPct val="150000"/>
                        </a:lnSpc>
                        <a:buNone/>
                      </a:pPr>
                      <a:r>
                        <a:rPr lang="en-GB" sz="1400" b="1" i="0" u="none" strike="noStrike">
                          <a:solidFill>
                            <a:srgbClr val="000000"/>
                          </a:solidFill>
                          <a:effectLst/>
                          <a:latin typeface="+mn-lt"/>
                        </a:rPr>
                        <a:t>LSOA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1" i="0" u="none" strike="noStrike">
                          <a:solidFill>
                            <a:srgbClr val="000000"/>
                          </a:solidFill>
                          <a:effectLst/>
                          <a:latin typeface="+mn-lt"/>
                        </a:rPr>
                        <a:t>LSOA Local Name</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1" i="0" u="none" strike="noStrike">
                          <a:solidFill>
                            <a:srgbClr val="000000"/>
                          </a:solidFill>
                          <a:effectLst/>
                          <a:latin typeface="+mn-lt"/>
                        </a:rPr>
                        <a:t>Ward</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buNone/>
                      </a:pPr>
                      <a:r>
                        <a:rPr lang="en-GB" sz="1400" b="1" i="0" u="none" strike="noStrike">
                          <a:solidFill>
                            <a:srgbClr val="000000"/>
                          </a:solidFill>
                          <a:effectLst/>
                          <a:latin typeface="+mn-lt"/>
                        </a:rPr>
                        <a:t>IMD 2025 Decile</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12749577"/>
                  </a:ext>
                </a:extLst>
              </a:tr>
              <a:tr h="261697">
                <a:tc>
                  <a:txBody>
                    <a:bodyPr/>
                    <a:lstStyle/>
                    <a:p>
                      <a:pPr algn="l" fontAlgn="b">
                        <a:buNone/>
                      </a:pPr>
                      <a:r>
                        <a:rPr lang="en-GB" sz="1400" b="0" i="0" u="none" strike="noStrike">
                          <a:solidFill>
                            <a:srgbClr val="000000"/>
                          </a:solidFill>
                          <a:effectLst/>
                          <a:latin typeface="+mn-lt"/>
                        </a:rPr>
                        <a:t>Fenland 005D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March Train Station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March North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37523541"/>
                  </a:ext>
                </a:extLst>
              </a:tr>
              <a:tr h="261697">
                <a:tc>
                  <a:txBody>
                    <a:bodyPr/>
                    <a:lstStyle/>
                    <a:p>
                      <a:pPr algn="l" fontAlgn="b">
                        <a:buNone/>
                      </a:pPr>
                      <a:r>
                        <a:rPr lang="en-GB" sz="1400" b="0" i="0" u="none" strike="noStrike">
                          <a:solidFill>
                            <a:srgbClr val="000000"/>
                          </a:solidFill>
                          <a:effectLst/>
                          <a:latin typeface="+mn-lt"/>
                        </a:rPr>
                        <a:t>Fenland 006B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The Avenues and Whittlesey Green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Whittlesey East &amp; Villages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9008955"/>
                  </a:ext>
                </a:extLst>
              </a:tr>
              <a:tr h="261697">
                <a:tc>
                  <a:txBody>
                    <a:bodyPr/>
                    <a:lstStyle/>
                    <a:p>
                      <a:pPr algn="l" fontAlgn="b">
                        <a:buNone/>
                      </a:pPr>
                      <a:r>
                        <a:rPr lang="en-GB" sz="1400" b="0" i="0" u="none" strike="noStrike">
                          <a:solidFill>
                            <a:srgbClr val="000000"/>
                          </a:solidFill>
                          <a:effectLst/>
                          <a:latin typeface="+mn-lt"/>
                        </a:rPr>
                        <a:t>Fenland 006A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Glenfields and Snowley Park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Whittlesey North West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18522354"/>
                  </a:ext>
                </a:extLst>
              </a:tr>
              <a:tr h="261697">
                <a:tc>
                  <a:txBody>
                    <a:bodyPr/>
                    <a:lstStyle/>
                    <a:p>
                      <a:pPr algn="l" fontAlgn="b">
                        <a:buNone/>
                      </a:pPr>
                      <a:r>
                        <a:rPr lang="en-GB" sz="1400" b="0" i="0" u="none" strike="noStrike">
                          <a:solidFill>
                            <a:srgbClr val="000000"/>
                          </a:solidFill>
                          <a:effectLst/>
                          <a:latin typeface="+mn-lt"/>
                        </a:rPr>
                        <a:t>Fenland 007C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Eastwood Cemetery and St Peter's Road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March East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61229983"/>
                  </a:ext>
                </a:extLst>
              </a:tr>
              <a:tr h="261697">
                <a:tc>
                  <a:txBody>
                    <a:bodyPr/>
                    <a:lstStyle/>
                    <a:p>
                      <a:pPr algn="l" fontAlgn="b">
                        <a:buNone/>
                      </a:pPr>
                      <a:r>
                        <a:rPr lang="en-GB" sz="1400" b="0" i="0" u="none" strike="noStrike">
                          <a:solidFill>
                            <a:srgbClr val="000000"/>
                          </a:solidFill>
                          <a:effectLst/>
                          <a:latin typeface="+mn-lt"/>
                        </a:rPr>
                        <a:t>Fenland 009A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March Cricket Club to St Wendreda's Church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March South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01422075"/>
                  </a:ext>
                </a:extLst>
              </a:tr>
              <a:tr h="261697">
                <a:tc>
                  <a:txBody>
                    <a:bodyPr/>
                    <a:lstStyle/>
                    <a:p>
                      <a:pPr algn="l" fontAlgn="b">
                        <a:buNone/>
                      </a:pPr>
                      <a:r>
                        <a:rPr lang="en-GB" sz="1400" b="0" i="0" u="none" strike="noStrike">
                          <a:solidFill>
                            <a:srgbClr val="000000"/>
                          </a:solidFill>
                          <a:effectLst/>
                          <a:latin typeface="+mn-lt"/>
                        </a:rPr>
                        <a:t>Fenland 006D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New Road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Whittlesey Lattersey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16191314"/>
                  </a:ext>
                </a:extLst>
              </a:tr>
              <a:tr h="261697">
                <a:tc>
                  <a:txBody>
                    <a:bodyPr/>
                    <a:lstStyle/>
                    <a:p>
                      <a:pPr algn="l" fontAlgn="b">
                        <a:buNone/>
                      </a:pPr>
                      <a:r>
                        <a:rPr lang="en-GB" sz="1400" b="0" i="0" u="none" strike="noStrike">
                          <a:solidFill>
                            <a:srgbClr val="000000"/>
                          </a:solidFill>
                          <a:effectLst/>
                          <a:latin typeface="+mn-lt"/>
                        </a:rPr>
                        <a:t>Fenland 007D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March Cemetery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March North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91755838"/>
                  </a:ext>
                </a:extLst>
              </a:tr>
              <a:tr h="261697">
                <a:tc>
                  <a:txBody>
                    <a:bodyPr/>
                    <a:lstStyle/>
                    <a:p>
                      <a:pPr algn="l" fontAlgn="b">
                        <a:buNone/>
                      </a:pPr>
                      <a:r>
                        <a:rPr lang="en-GB" sz="1400" b="0" i="0" u="none" strike="noStrike">
                          <a:solidFill>
                            <a:srgbClr val="000000"/>
                          </a:solidFill>
                          <a:effectLst/>
                          <a:latin typeface="+mn-lt"/>
                        </a:rPr>
                        <a:t>Fenland 008A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The Birds Estate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Whittlesey East &amp; Villages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66489273"/>
                  </a:ext>
                </a:extLst>
              </a:tr>
              <a:tr h="261697">
                <a:tc>
                  <a:txBody>
                    <a:bodyPr/>
                    <a:lstStyle/>
                    <a:p>
                      <a:pPr algn="l" fontAlgn="b">
                        <a:buNone/>
                      </a:pPr>
                      <a:r>
                        <a:rPr lang="en-GB" sz="1400" b="0" i="0" u="none" strike="noStrike">
                          <a:solidFill>
                            <a:srgbClr val="000000"/>
                          </a:solidFill>
                          <a:effectLst/>
                          <a:latin typeface="+mn-lt"/>
                        </a:rPr>
                        <a:t>Fenland 009D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Neale Wade Academy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March East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46799924"/>
                  </a:ext>
                </a:extLst>
              </a:tr>
              <a:tr h="261697">
                <a:tc>
                  <a:txBody>
                    <a:bodyPr/>
                    <a:lstStyle/>
                    <a:p>
                      <a:pPr algn="l" fontAlgn="b">
                        <a:buNone/>
                      </a:pPr>
                      <a:r>
                        <a:rPr lang="en-GB" sz="1400" b="0" i="0" u="none" strike="noStrike">
                          <a:solidFill>
                            <a:srgbClr val="000000"/>
                          </a:solidFill>
                          <a:effectLst/>
                          <a:latin typeface="+mn-lt"/>
                        </a:rPr>
                        <a:t>Fenland 002D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Southwell Road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Wisbech North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60471350"/>
                  </a:ext>
                </a:extLst>
              </a:tr>
              <a:tr h="261697">
                <a:tc>
                  <a:txBody>
                    <a:bodyPr/>
                    <a:lstStyle/>
                    <a:p>
                      <a:pPr algn="l" fontAlgn="b">
                        <a:buNone/>
                      </a:pPr>
                      <a:r>
                        <a:rPr lang="en-GB" sz="1400" b="0" i="0" u="none" strike="noStrike">
                          <a:solidFill>
                            <a:srgbClr val="000000"/>
                          </a:solidFill>
                          <a:effectLst/>
                          <a:latin typeface="+mn-lt"/>
                        </a:rPr>
                        <a:t>Fenland 003E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Barton Road and North Brink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Wisbech Riverside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36247430"/>
                  </a:ext>
                </a:extLst>
              </a:tr>
            </a:tbl>
          </a:graphicData>
        </a:graphic>
      </p:graphicFrame>
      <p:sp>
        <p:nvSpPr>
          <p:cNvPr id="3" name="TextBox 2">
            <a:extLst>
              <a:ext uri="{FF2B5EF4-FFF2-40B4-BE49-F238E27FC236}">
                <a16:creationId xmlns:a16="http://schemas.microsoft.com/office/drawing/2014/main" id="{118F1E43-7099-0169-9159-5DB552907219}"/>
              </a:ext>
            </a:extLst>
          </p:cNvPr>
          <p:cNvSpPr txBox="1"/>
          <p:nvPr/>
        </p:nvSpPr>
        <p:spPr>
          <a:xfrm>
            <a:off x="174238" y="741904"/>
            <a:ext cx="9696661" cy="307777"/>
          </a:xfrm>
          <a:prstGeom prst="rect">
            <a:avLst/>
          </a:prstGeom>
          <a:noFill/>
        </p:spPr>
        <p:txBody>
          <a:bodyPr wrap="square">
            <a:spAutoFit/>
          </a:bodyPr>
          <a:lstStyle/>
          <a:p>
            <a:r>
              <a:rPr lang="en-GB" sz="1400" i="1"/>
              <a:t>Table 10: Top 30% most deprived LSOAs for Barriers to Housing and Services in Fenland, IMD 2025</a:t>
            </a:r>
          </a:p>
        </p:txBody>
      </p:sp>
    </p:spTree>
    <p:extLst>
      <p:ext uri="{BB962C8B-B14F-4D97-AF65-F5344CB8AC3E}">
        <p14:creationId xmlns:p14="http://schemas.microsoft.com/office/powerpoint/2010/main" val="486156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1138B-7294-FD5C-561B-452561FE124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DE9468A-297A-9175-396C-517CE2182732}"/>
              </a:ext>
            </a:extLst>
          </p:cNvPr>
          <p:cNvSpPr txBox="1"/>
          <p:nvPr/>
        </p:nvSpPr>
        <p:spPr bwMode="auto">
          <a:xfrm>
            <a:off x="278455" y="64598"/>
            <a:ext cx="10515600" cy="803910"/>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Appendix D</a:t>
            </a:r>
          </a:p>
        </p:txBody>
      </p:sp>
      <p:graphicFrame>
        <p:nvGraphicFramePr>
          <p:cNvPr id="3" name="Table 2">
            <a:extLst>
              <a:ext uri="{FF2B5EF4-FFF2-40B4-BE49-F238E27FC236}">
                <a16:creationId xmlns:a16="http://schemas.microsoft.com/office/drawing/2014/main" id="{CD31BFCA-A87C-B497-DE8C-92E989862522}"/>
              </a:ext>
            </a:extLst>
          </p:cNvPr>
          <p:cNvGraphicFramePr>
            <a:graphicFrameLocks noGrp="1"/>
          </p:cNvGraphicFramePr>
          <p:nvPr>
            <p:extLst>
              <p:ext uri="{D42A27DB-BD31-4B8C-83A1-F6EECF244321}">
                <p14:modId xmlns:p14="http://schemas.microsoft.com/office/powerpoint/2010/main" val="3477599019"/>
              </p:ext>
            </p:extLst>
          </p:nvPr>
        </p:nvGraphicFramePr>
        <p:xfrm>
          <a:off x="199324" y="1288380"/>
          <a:ext cx="8953468" cy="5346652"/>
        </p:xfrm>
        <a:graphic>
          <a:graphicData uri="http://schemas.openxmlformats.org/drawingml/2006/table">
            <a:tbl>
              <a:tblPr/>
              <a:tblGrid>
                <a:gridCol w="998671">
                  <a:extLst>
                    <a:ext uri="{9D8B030D-6E8A-4147-A177-3AD203B41FA5}">
                      <a16:colId xmlns:a16="http://schemas.microsoft.com/office/drawing/2014/main" val="2915274703"/>
                    </a:ext>
                  </a:extLst>
                </a:gridCol>
                <a:gridCol w="3187700">
                  <a:extLst>
                    <a:ext uri="{9D8B030D-6E8A-4147-A177-3AD203B41FA5}">
                      <a16:colId xmlns:a16="http://schemas.microsoft.com/office/drawing/2014/main" val="3844537588"/>
                    </a:ext>
                  </a:extLst>
                </a:gridCol>
                <a:gridCol w="2036763">
                  <a:extLst>
                    <a:ext uri="{9D8B030D-6E8A-4147-A177-3AD203B41FA5}">
                      <a16:colId xmlns:a16="http://schemas.microsoft.com/office/drawing/2014/main" val="3482296647"/>
                    </a:ext>
                  </a:extLst>
                </a:gridCol>
                <a:gridCol w="1058863">
                  <a:extLst>
                    <a:ext uri="{9D8B030D-6E8A-4147-A177-3AD203B41FA5}">
                      <a16:colId xmlns:a16="http://schemas.microsoft.com/office/drawing/2014/main" val="3337955103"/>
                    </a:ext>
                  </a:extLst>
                </a:gridCol>
                <a:gridCol w="1058863">
                  <a:extLst>
                    <a:ext uri="{9D8B030D-6E8A-4147-A177-3AD203B41FA5}">
                      <a16:colId xmlns:a16="http://schemas.microsoft.com/office/drawing/2014/main" val="2063195072"/>
                    </a:ext>
                  </a:extLst>
                </a:gridCol>
                <a:gridCol w="612608">
                  <a:extLst>
                    <a:ext uri="{9D8B030D-6E8A-4147-A177-3AD203B41FA5}">
                      <a16:colId xmlns:a16="http://schemas.microsoft.com/office/drawing/2014/main" val="2479522072"/>
                    </a:ext>
                  </a:extLst>
                </a:gridCol>
              </a:tblGrid>
              <a:tr h="240542">
                <a:tc>
                  <a:txBody>
                    <a:bodyPr/>
                    <a:lstStyle/>
                    <a:p>
                      <a:pPr algn="l" fontAlgn="b">
                        <a:buNone/>
                      </a:pPr>
                      <a:r>
                        <a:rPr lang="en-GB" sz="1050" b="1" i="0" u="none" strike="noStrike">
                          <a:solidFill>
                            <a:srgbClr val="000000"/>
                          </a:solidFill>
                          <a:effectLst/>
                          <a:latin typeface="+mn-lt"/>
                        </a:rPr>
                        <a:t>LSOA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1" i="0" u="none" strike="noStrike">
                          <a:solidFill>
                            <a:srgbClr val="000000"/>
                          </a:solidFill>
                          <a:effectLst/>
                          <a:latin typeface="+mn-lt"/>
                        </a:rPr>
                        <a:t>LSOA Local Name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1" i="0" u="none" strike="noStrike">
                          <a:solidFill>
                            <a:srgbClr val="000000"/>
                          </a:solidFill>
                          <a:effectLst/>
                          <a:latin typeface="+mn-lt"/>
                        </a:rPr>
                        <a:t>Ward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1" i="0" u="none" strike="noStrike">
                          <a:solidFill>
                            <a:srgbClr val="000000"/>
                          </a:solidFill>
                          <a:effectLst/>
                          <a:latin typeface="+mn-lt"/>
                        </a:rPr>
                        <a:t>IMD 2025 Decile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1" i="0" u="none" strike="noStrike">
                          <a:solidFill>
                            <a:srgbClr val="000000"/>
                          </a:solidFill>
                          <a:effectLst/>
                          <a:latin typeface="+mn-lt"/>
                        </a:rPr>
                        <a:t>IMD 2019 Decile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1" i="0" u="none" strike="noStrike">
                          <a:solidFill>
                            <a:srgbClr val="000000"/>
                          </a:solidFill>
                          <a:effectLst/>
                          <a:latin typeface="+mn-lt"/>
                        </a:rPr>
                        <a:t>Change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83091261"/>
                  </a:ext>
                </a:extLst>
              </a:tr>
              <a:tr h="295270">
                <a:tc>
                  <a:txBody>
                    <a:bodyPr/>
                    <a:lstStyle/>
                    <a:p>
                      <a:pPr algn="l" fontAlgn="b">
                        <a:buNone/>
                      </a:pPr>
                      <a:r>
                        <a:rPr lang="en-GB" sz="1050" b="0" i="0" u="none" strike="noStrike">
                          <a:solidFill>
                            <a:srgbClr val="000000"/>
                          </a:solidFill>
                          <a:effectLst/>
                          <a:latin typeface="+mn-lt"/>
                        </a:rPr>
                        <a:t>Fenland 010B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Manea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Chatteris North &amp; Manea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70823093"/>
                  </a:ext>
                </a:extLst>
              </a:tr>
              <a:tr h="240542">
                <a:tc>
                  <a:txBody>
                    <a:bodyPr/>
                    <a:lstStyle/>
                    <a:p>
                      <a:pPr algn="l" fontAlgn="b">
                        <a:buNone/>
                      </a:pPr>
                      <a:r>
                        <a:rPr lang="en-GB" sz="1050" b="0" i="0" u="none" strike="noStrike">
                          <a:solidFill>
                            <a:srgbClr val="000000"/>
                          </a:solidFill>
                          <a:effectLst/>
                          <a:latin typeface="+mn-lt"/>
                        </a:rPr>
                        <a:t>Fenland 010A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Doddington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Doddington &amp; Wimblington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89045095"/>
                  </a:ext>
                </a:extLst>
              </a:tr>
              <a:tr h="240542">
                <a:tc>
                  <a:txBody>
                    <a:bodyPr/>
                    <a:lstStyle/>
                    <a:p>
                      <a:pPr algn="l" fontAlgn="b">
                        <a:buNone/>
                      </a:pPr>
                      <a:r>
                        <a:rPr lang="en-GB" sz="1050" b="0" i="0" u="none" strike="noStrike">
                          <a:solidFill>
                            <a:srgbClr val="000000"/>
                          </a:solidFill>
                          <a:effectLst/>
                          <a:latin typeface="+mn-lt"/>
                        </a:rPr>
                        <a:t>Fenland 004A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Friday Bridge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Elm &amp; Christchurch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6454451"/>
                  </a:ext>
                </a:extLst>
              </a:tr>
              <a:tr h="240542">
                <a:tc>
                  <a:txBody>
                    <a:bodyPr/>
                    <a:lstStyle/>
                    <a:p>
                      <a:pPr algn="l" fontAlgn="b">
                        <a:buNone/>
                      </a:pPr>
                      <a:r>
                        <a:rPr lang="en-GB" sz="1050" b="0" i="0" u="none" strike="noStrike">
                          <a:solidFill>
                            <a:srgbClr val="000000"/>
                          </a:solidFill>
                          <a:effectLst/>
                          <a:latin typeface="+mn-lt"/>
                        </a:rPr>
                        <a:t>Fenland 006E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East Snoots Estate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Whittlesey South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85303639"/>
                  </a:ext>
                </a:extLst>
              </a:tr>
              <a:tr h="240542">
                <a:tc>
                  <a:txBody>
                    <a:bodyPr/>
                    <a:lstStyle/>
                    <a:p>
                      <a:pPr algn="l" fontAlgn="b">
                        <a:buNone/>
                      </a:pPr>
                      <a:r>
                        <a:rPr lang="en-GB" sz="1050" b="0" i="0" u="none" strike="noStrike">
                          <a:solidFill>
                            <a:srgbClr val="000000"/>
                          </a:solidFill>
                          <a:effectLst/>
                          <a:latin typeface="+mn-lt"/>
                        </a:rPr>
                        <a:t>Fenland 006H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Manor Leisure Centre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Whittlesey South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30697902"/>
                  </a:ext>
                </a:extLst>
              </a:tr>
              <a:tr h="240542">
                <a:tc>
                  <a:txBody>
                    <a:bodyPr/>
                    <a:lstStyle/>
                    <a:p>
                      <a:pPr algn="l" fontAlgn="b">
                        <a:buNone/>
                      </a:pPr>
                      <a:r>
                        <a:rPr lang="en-GB" sz="1050" b="0" i="0" u="none" strike="noStrike">
                          <a:solidFill>
                            <a:srgbClr val="000000"/>
                          </a:solidFill>
                          <a:effectLst/>
                          <a:latin typeface="+mn-lt"/>
                        </a:rPr>
                        <a:t>Fenland 004B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Elm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Elm &amp; Christchurch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97335897"/>
                  </a:ext>
                </a:extLst>
              </a:tr>
              <a:tr h="240542">
                <a:tc>
                  <a:txBody>
                    <a:bodyPr/>
                    <a:lstStyle/>
                    <a:p>
                      <a:pPr algn="l" fontAlgn="b">
                        <a:buNone/>
                      </a:pPr>
                      <a:r>
                        <a:rPr lang="en-GB" sz="1050" b="0" i="0" u="none" strike="noStrike">
                          <a:solidFill>
                            <a:srgbClr val="000000"/>
                          </a:solidFill>
                          <a:effectLst/>
                          <a:latin typeface="+mn-lt"/>
                        </a:rPr>
                        <a:t>Fenland 010C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Wimblington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Doddington &amp; Wimblington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47335253"/>
                  </a:ext>
                </a:extLst>
              </a:tr>
              <a:tr h="240542">
                <a:tc>
                  <a:txBody>
                    <a:bodyPr/>
                    <a:lstStyle/>
                    <a:p>
                      <a:pPr algn="l" fontAlgn="b">
                        <a:buNone/>
                      </a:pPr>
                      <a:r>
                        <a:rPr lang="en-GB" sz="1050" b="0" i="0" u="none" strike="noStrike">
                          <a:solidFill>
                            <a:srgbClr val="000000"/>
                          </a:solidFill>
                          <a:effectLst/>
                          <a:latin typeface="+mn-lt"/>
                        </a:rPr>
                        <a:t>Fenland 005B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Maple Grove Area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March North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188672"/>
                  </a:ext>
                </a:extLst>
              </a:tr>
              <a:tr h="240542">
                <a:tc>
                  <a:txBody>
                    <a:bodyPr/>
                    <a:lstStyle/>
                    <a:p>
                      <a:pPr algn="l" fontAlgn="b">
                        <a:buNone/>
                      </a:pPr>
                      <a:r>
                        <a:rPr lang="en-GB" sz="1050" b="0" i="0" u="none" strike="noStrike">
                          <a:solidFill>
                            <a:srgbClr val="000000"/>
                          </a:solidFill>
                          <a:effectLst/>
                          <a:latin typeface="+mn-lt"/>
                        </a:rPr>
                        <a:t>Fenland 003F</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Trinity Road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Wisbech Walsoken &amp; Waterlees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95536071"/>
                  </a:ext>
                </a:extLst>
              </a:tr>
              <a:tr h="240542">
                <a:tc>
                  <a:txBody>
                    <a:bodyPr/>
                    <a:lstStyle/>
                    <a:p>
                      <a:pPr algn="l" fontAlgn="b">
                        <a:buNone/>
                      </a:pPr>
                      <a:r>
                        <a:rPr lang="en-GB" sz="1050" b="0" i="0" u="none" strike="noStrike">
                          <a:solidFill>
                            <a:srgbClr val="000000"/>
                          </a:solidFill>
                          <a:effectLst/>
                          <a:latin typeface="+mn-lt"/>
                        </a:rPr>
                        <a:t>Fenland 006B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The Avenues and Whittlesey Green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Whittlesey East &amp; Villages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48195161"/>
                  </a:ext>
                </a:extLst>
              </a:tr>
              <a:tr h="240542">
                <a:tc>
                  <a:txBody>
                    <a:bodyPr/>
                    <a:lstStyle/>
                    <a:p>
                      <a:pPr algn="l" fontAlgn="b">
                        <a:buNone/>
                      </a:pPr>
                      <a:r>
                        <a:rPr lang="en-GB" sz="1050" b="0" i="0" u="none" strike="noStrike">
                          <a:solidFill>
                            <a:srgbClr val="000000"/>
                          </a:solidFill>
                          <a:effectLst/>
                          <a:latin typeface="+mn-lt"/>
                        </a:rPr>
                        <a:t>Fenland 001A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Leverington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Leverington &amp; Wisbech Rural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44053367"/>
                  </a:ext>
                </a:extLst>
              </a:tr>
              <a:tr h="240542">
                <a:tc>
                  <a:txBody>
                    <a:bodyPr/>
                    <a:lstStyle/>
                    <a:p>
                      <a:pPr algn="l" fontAlgn="b">
                        <a:buNone/>
                      </a:pPr>
                      <a:r>
                        <a:rPr lang="en-GB" sz="1050" b="0" i="0" u="none" strike="noStrike">
                          <a:solidFill>
                            <a:srgbClr val="000000"/>
                          </a:solidFill>
                          <a:effectLst/>
                          <a:latin typeface="+mn-lt"/>
                        </a:rPr>
                        <a:t>Fenland 004F</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Wisbech St Mary and </a:t>
                      </a:r>
                      <a:r>
                        <a:rPr lang="en-GB" sz="1050" b="0" i="0" u="none" strike="noStrike" err="1">
                          <a:solidFill>
                            <a:srgbClr val="000000"/>
                          </a:solidFill>
                          <a:effectLst/>
                          <a:latin typeface="+mn-lt"/>
                        </a:rPr>
                        <a:t>Tholomas</a:t>
                      </a:r>
                      <a:r>
                        <a:rPr lang="en-GB" sz="1050" b="0" i="0" u="none" strike="noStrike">
                          <a:solidFill>
                            <a:srgbClr val="000000"/>
                          </a:solidFill>
                          <a:effectLst/>
                          <a:latin typeface="+mn-lt"/>
                        </a:rPr>
                        <a:t> Drove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Parson Drove &amp; Wisbech St Mary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73875293"/>
                  </a:ext>
                </a:extLst>
              </a:tr>
              <a:tr h="240542">
                <a:tc>
                  <a:txBody>
                    <a:bodyPr/>
                    <a:lstStyle/>
                    <a:p>
                      <a:pPr algn="l" fontAlgn="b">
                        <a:buNone/>
                      </a:pPr>
                      <a:r>
                        <a:rPr lang="en-GB" sz="1050" b="0" i="0" u="none" strike="noStrike">
                          <a:solidFill>
                            <a:srgbClr val="000000"/>
                          </a:solidFill>
                          <a:effectLst/>
                          <a:latin typeface="+mn-lt"/>
                        </a:rPr>
                        <a:t>Fenland 008D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North </a:t>
                      </a:r>
                      <a:r>
                        <a:rPr lang="en-GB" sz="1050" b="0" i="0" u="none" strike="noStrike" err="1">
                          <a:solidFill>
                            <a:srgbClr val="000000"/>
                          </a:solidFill>
                          <a:effectLst/>
                          <a:latin typeface="+mn-lt"/>
                        </a:rPr>
                        <a:t>Estrea</a:t>
                      </a:r>
                      <a:r>
                        <a:rPr lang="en-GB" sz="1050" b="0" i="0" u="none" strike="noStrike">
                          <a:solidFill>
                            <a:srgbClr val="000000"/>
                          </a:solidFill>
                          <a:effectLst/>
                          <a:latin typeface="+mn-lt"/>
                        </a:rPr>
                        <a:t> and Coates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Whittlesey East &amp; Villages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72353392"/>
                  </a:ext>
                </a:extLst>
              </a:tr>
              <a:tr h="240542">
                <a:tc>
                  <a:txBody>
                    <a:bodyPr/>
                    <a:lstStyle/>
                    <a:p>
                      <a:pPr algn="l" fontAlgn="b">
                        <a:buNone/>
                      </a:pPr>
                      <a:r>
                        <a:rPr lang="en-GB" sz="1050" b="0" i="0" u="none" strike="noStrike">
                          <a:solidFill>
                            <a:srgbClr val="000000"/>
                          </a:solidFill>
                          <a:effectLst/>
                          <a:latin typeface="+mn-lt"/>
                        </a:rPr>
                        <a:t>Fenland 005C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err="1">
                          <a:solidFill>
                            <a:srgbClr val="000000"/>
                          </a:solidFill>
                          <a:effectLst/>
                          <a:latin typeface="+mn-lt"/>
                        </a:rPr>
                        <a:t>Norwoodside</a:t>
                      </a:r>
                      <a:r>
                        <a:rPr lang="en-GB" sz="1050" b="0" i="0" u="none" strike="noStrike">
                          <a:solidFill>
                            <a:srgbClr val="000000"/>
                          </a:solidFill>
                          <a:effectLst/>
                          <a:latin typeface="+mn-lt"/>
                        </a:rPr>
                        <a:t> and </a:t>
                      </a:r>
                      <a:r>
                        <a:rPr lang="en-GB" sz="1050" b="0" i="0" u="none" strike="noStrike" err="1">
                          <a:solidFill>
                            <a:srgbClr val="000000"/>
                          </a:solidFill>
                          <a:effectLst/>
                          <a:latin typeface="+mn-lt"/>
                        </a:rPr>
                        <a:t>Robingoodfellow's</a:t>
                      </a:r>
                      <a:r>
                        <a:rPr lang="en-GB" sz="1050" b="0" i="0" u="none" strike="noStrike">
                          <a:solidFill>
                            <a:srgbClr val="000000"/>
                          </a:solidFill>
                          <a:effectLst/>
                          <a:latin typeface="+mn-lt"/>
                        </a:rPr>
                        <a:t> Park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March North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36516674"/>
                  </a:ext>
                </a:extLst>
              </a:tr>
              <a:tr h="240542">
                <a:tc>
                  <a:txBody>
                    <a:bodyPr/>
                    <a:lstStyle/>
                    <a:p>
                      <a:pPr algn="l" fontAlgn="b">
                        <a:buNone/>
                      </a:pPr>
                      <a:r>
                        <a:rPr lang="en-GB" sz="1050" b="0" i="0" u="none" strike="noStrike">
                          <a:solidFill>
                            <a:srgbClr val="000000"/>
                          </a:solidFill>
                          <a:effectLst/>
                          <a:latin typeface="+mn-lt"/>
                        </a:rPr>
                        <a:t>Fenland 006F</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Kings Dyke to West Snoots Estate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Whittlesey North West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54451810"/>
                  </a:ext>
                </a:extLst>
              </a:tr>
              <a:tr h="240542">
                <a:tc>
                  <a:txBody>
                    <a:bodyPr/>
                    <a:lstStyle/>
                    <a:p>
                      <a:pPr algn="l" fontAlgn="b">
                        <a:buNone/>
                      </a:pPr>
                      <a:r>
                        <a:rPr lang="en-GB" sz="1050" b="0" i="0" u="none" strike="noStrike">
                          <a:solidFill>
                            <a:srgbClr val="000000"/>
                          </a:solidFill>
                          <a:effectLst/>
                          <a:latin typeface="+mn-lt"/>
                        </a:rPr>
                        <a:t>Fenland 006A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Glenfields and Snowley Park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Whittlesey North West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82034179"/>
                  </a:ext>
                </a:extLst>
              </a:tr>
              <a:tr h="240542">
                <a:tc>
                  <a:txBody>
                    <a:bodyPr/>
                    <a:lstStyle/>
                    <a:p>
                      <a:pPr algn="l" fontAlgn="b">
                        <a:buNone/>
                      </a:pPr>
                      <a:r>
                        <a:rPr lang="en-GB" sz="1050" b="0" i="0" u="none" strike="noStrike">
                          <a:solidFill>
                            <a:srgbClr val="000000"/>
                          </a:solidFill>
                          <a:effectLst/>
                          <a:latin typeface="+mn-lt"/>
                        </a:rPr>
                        <a:t>Fenland 004D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Parson Drove and Murrow</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Parson Drove &amp; Wisbech St Mary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10220307"/>
                  </a:ext>
                </a:extLst>
              </a:tr>
              <a:tr h="240542">
                <a:tc>
                  <a:txBody>
                    <a:bodyPr/>
                    <a:lstStyle/>
                    <a:p>
                      <a:pPr algn="l" fontAlgn="b">
                        <a:buNone/>
                      </a:pPr>
                      <a:r>
                        <a:rPr lang="en-GB" sz="1050" b="0" i="0" u="none" strike="noStrike">
                          <a:solidFill>
                            <a:srgbClr val="000000"/>
                          </a:solidFill>
                          <a:effectLst/>
                          <a:latin typeface="+mn-lt"/>
                        </a:rPr>
                        <a:t>Fenland 011G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Chatteris Industrial Estate and Bartlett Business Park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Chatteris South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95882610"/>
                  </a:ext>
                </a:extLst>
              </a:tr>
              <a:tr h="240542">
                <a:tc>
                  <a:txBody>
                    <a:bodyPr/>
                    <a:lstStyle/>
                    <a:p>
                      <a:pPr algn="l" fontAlgn="b">
                        <a:buNone/>
                      </a:pPr>
                      <a:r>
                        <a:rPr lang="en-GB" sz="1050" b="0" i="0" u="none" strike="noStrike">
                          <a:solidFill>
                            <a:srgbClr val="000000"/>
                          </a:solidFill>
                          <a:effectLst/>
                          <a:latin typeface="+mn-lt"/>
                        </a:rPr>
                        <a:t>Fenland 006G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Whittlesey Town Centre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Whittlesey North West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43585031"/>
                  </a:ext>
                </a:extLst>
              </a:tr>
              <a:tr h="240542">
                <a:tc>
                  <a:txBody>
                    <a:bodyPr/>
                    <a:lstStyle/>
                    <a:p>
                      <a:pPr algn="l" fontAlgn="b">
                        <a:buNone/>
                      </a:pPr>
                      <a:r>
                        <a:rPr lang="en-GB" sz="1050" b="0" i="0" u="none" strike="noStrike">
                          <a:solidFill>
                            <a:srgbClr val="000000"/>
                          </a:solidFill>
                          <a:effectLst/>
                          <a:latin typeface="+mn-lt"/>
                        </a:rPr>
                        <a:t>Fenland 007C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Eastwood Cemetery and St Peter's Road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March East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60856486"/>
                  </a:ext>
                </a:extLst>
              </a:tr>
              <a:tr h="240542">
                <a:tc>
                  <a:txBody>
                    <a:bodyPr/>
                    <a:lstStyle/>
                    <a:p>
                      <a:pPr algn="l" fontAlgn="b">
                        <a:buNone/>
                      </a:pPr>
                      <a:r>
                        <a:rPr lang="en-GB" sz="1050" b="0" i="0" u="none" strike="noStrike">
                          <a:solidFill>
                            <a:srgbClr val="000000"/>
                          </a:solidFill>
                          <a:effectLst/>
                          <a:latin typeface="+mn-lt"/>
                        </a:rPr>
                        <a:t>Fenland 009A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March Cricket Club to St Wendreda's Church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050" b="0" i="0" u="none" strike="noStrike">
                          <a:solidFill>
                            <a:srgbClr val="000000"/>
                          </a:solidFill>
                          <a:effectLst/>
                          <a:latin typeface="+mn-lt"/>
                        </a:rPr>
                        <a:t>March South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05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96561136"/>
                  </a:ext>
                </a:extLst>
              </a:tr>
            </a:tbl>
          </a:graphicData>
        </a:graphic>
      </p:graphicFrame>
      <p:sp>
        <p:nvSpPr>
          <p:cNvPr id="2" name="TextBox 1">
            <a:extLst>
              <a:ext uri="{FF2B5EF4-FFF2-40B4-BE49-F238E27FC236}">
                <a16:creationId xmlns:a16="http://schemas.microsoft.com/office/drawing/2014/main" id="{765AFB03-3181-EFED-709A-DB273B0F3C0E}"/>
              </a:ext>
            </a:extLst>
          </p:cNvPr>
          <p:cNvSpPr txBox="1"/>
          <p:nvPr/>
        </p:nvSpPr>
        <p:spPr>
          <a:xfrm>
            <a:off x="128986" y="668445"/>
            <a:ext cx="8732520" cy="523220"/>
          </a:xfrm>
          <a:prstGeom prst="rect">
            <a:avLst/>
          </a:prstGeom>
          <a:noFill/>
        </p:spPr>
        <p:txBody>
          <a:bodyPr wrap="square">
            <a:spAutoFit/>
          </a:bodyPr>
          <a:lstStyle/>
          <a:p>
            <a:r>
              <a:rPr lang="en-GB" sz="1400" i="1"/>
              <a:t>Table 11: LSOAs in Fenland that moved by two or more deciles in the direction of higher relative deprivation since 2019 for Barriers to Housing and Services Domain</a:t>
            </a:r>
          </a:p>
        </p:txBody>
      </p:sp>
    </p:spTree>
    <p:extLst>
      <p:ext uri="{BB962C8B-B14F-4D97-AF65-F5344CB8AC3E}">
        <p14:creationId xmlns:p14="http://schemas.microsoft.com/office/powerpoint/2010/main" val="2415027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12B0A-D6C2-AA21-C863-61C7ACAA2ED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CA19F3E-37C4-45F5-74B1-C4365E789EEE}"/>
              </a:ext>
            </a:extLst>
          </p:cNvPr>
          <p:cNvSpPr txBox="1"/>
          <p:nvPr/>
        </p:nvSpPr>
        <p:spPr bwMode="auto">
          <a:xfrm>
            <a:off x="633413" y="476250"/>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Background</a:t>
            </a:r>
          </a:p>
        </p:txBody>
      </p:sp>
      <p:sp>
        <p:nvSpPr>
          <p:cNvPr id="2" name="TextBox 1">
            <a:extLst>
              <a:ext uri="{FF2B5EF4-FFF2-40B4-BE49-F238E27FC236}">
                <a16:creationId xmlns:a16="http://schemas.microsoft.com/office/drawing/2014/main" id="{D5D6EA36-0BD5-B125-2464-D8B6E26C6FDD}"/>
              </a:ext>
            </a:extLst>
          </p:cNvPr>
          <p:cNvSpPr txBox="1"/>
          <p:nvPr/>
        </p:nvSpPr>
        <p:spPr bwMode="auto">
          <a:xfrm>
            <a:off x="633413" y="1502229"/>
            <a:ext cx="11232016" cy="4674734"/>
          </a:xfrm>
          <a:prstGeom prst="rect">
            <a:avLst/>
          </a:prstGeom>
          <a:noFill/>
          <a:ln>
            <a:noFill/>
          </a:ln>
        </p:spPr>
        <p:txBody>
          <a:bodyPr vert="horz" wrap="square" lIns="0" tIns="0" rIns="0" bIns="0" numCol="1" rtlCol="0" anchor="t" anchorCtr="0" compatLnSpc="1">
            <a:prstTxWarp prst="textNoShape">
              <a:avLst/>
            </a:prstTxWarp>
            <a:normAutofit/>
          </a:bodyPr>
          <a:lstStyle/>
          <a:p>
            <a:pPr marL="228600" indent="-228600" eaLnBrk="1" hangingPunct="1">
              <a:lnSpc>
                <a:spcPct val="90000"/>
              </a:lnSpc>
              <a:spcBef>
                <a:spcPts val="1000"/>
              </a:spcBef>
              <a:buFont typeface="Arial" panose="020B0604020202020204" pitchFamily="34" charset="0"/>
              <a:buChar char="•"/>
            </a:pPr>
            <a:r>
              <a:rPr lang="en-US" sz="1600" dirty="0">
                <a:latin typeface="+mn-lt"/>
              </a:rPr>
              <a:t>The Index of Multiple Deprivation 2025 (</a:t>
            </a:r>
            <a:r>
              <a:rPr lang="en-US" sz="1600" dirty="0" err="1">
                <a:latin typeface="+mn-lt"/>
              </a:rPr>
              <a:t>IoD</a:t>
            </a:r>
            <a:r>
              <a:rPr lang="en-US" sz="1600" dirty="0">
                <a:latin typeface="+mn-lt"/>
              </a:rPr>
              <a:t> 2025) is the official measure of relative deprivation for small area geographies called Lower-layer Super Output Areas (LSOAs), in England. It has been produced every 3 to 5 years since 1970s. Lower Layer Super Output Areas are a geographic hierarchy designed to improve the reporting of small area statistics in England and Wales. The Minimum population of an LSOA is 1,000 and the average is 1,500. As of the Census 2021, there is a total of 35,672 LSOAs nationally. </a:t>
            </a:r>
          </a:p>
          <a:p>
            <a:pPr marL="228600" indent="-228600" eaLnBrk="1" hangingPunct="1">
              <a:lnSpc>
                <a:spcPct val="90000"/>
              </a:lnSpc>
              <a:spcBef>
                <a:spcPts val="1000"/>
              </a:spcBef>
              <a:buFont typeface="Arial" panose="020B0604020202020204" pitchFamily="34" charset="0"/>
              <a:buChar char="•"/>
            </a:pPr>
            <a:endParaRPr lang="en-US" sz="1600" dirty="0">
              <a:latin typeface="+mn-lt"/>
            </a:endParaRPr>
          </a:p>
          <a:p>
            <a:pPr marL="228600" indent="-228600" eaLnBrk="1" hangingPunct="1">
              <a:lnSpc>
                <a:spcPct val="90000"/>
              </a:lnSpc>
              <a:spcBef>
                <a:spcPts val="1000"/>
              </a:spcBef>
              <a:buFont typeface="Arial" panose="020B0604020202020204" pitchFamily="34" charset="0"/>
              <a:buChar char="•"/>
            </a:pPr>
            <a:r>
              <a:rPr lang="en-US" sz="1600" dirty="0"/>
              <a:t>For more information, please refer to the Cambridgeshire and Peterborough </a:t>
            </a:r>
            <a:r>
              <a:rPr lang="en-US" sz="1600" dirty="0" err="1"/>
              <a:t>IoD</a:t>
            </a:r>
            <a:r>
              <a:rPr lang="en-US" sz="1600" dirty="0"/>
              <a:t> 2025 Summary Document, produced by Cambridgeshire County Council: Policy, Performance and Intelligence Service. This document is available </a:t>
            </a:r>
            <a:r>
              <a:rPr lang="en-US" sz="1600" dirty="0">
                <a:hlinkClick r:id="rId3"/>
              </a:rPr>
              <a:t>here</a:t>
            </a:r>
            <a:r>
              <a:rPr lang="en-US" sz="1600" dirty="0"/>
              <a:t>, alongside an interactive dashboard specific to Cambridgeshire and Peterborough. </a:t>
            </a:r>
          </a:p>
          <a:p>
            <a:pPr marL="228600" indent="-228600" eaLnBrk="1" hangingPunct="1">
              <a:lnSpc>
                <a:spcPct val="90000"/>
              </a:lnSpc>
              <a:spcBef>
                <a:spcPts val="1000"/>
              </a:spcBef>
              <a:buFont typeface="Arial" panose="020B0604020202020204" pitchFamily="34" charset="0"/>
              <a:buChar char="•"/>
            </a:pPr>
            <a:endParaRPr lang="en-US" sz="1600" dirty="0">
              <a:latin typeface="+mn-lt"/>
            </a:endParaRPr>
          </a:p>
          <a:p>
            <a:pPr marL="228600" indent="-228600" eaLnBrk="1" hangingPunct="1">
              <a:lnSpc>
                <a:spcPct val="90000"/>
              </a:lnSpc>
              <a:spcBef>
                <a:spcPts val="1000"/>
              </a:spcBef>
              <a:buFont typeface="Arial" panose="020B0604020202020204" pitchFamily="34" charset="0"/>
              <a:buChar char="•"/>
            </a:pPr>
            <a:r>
              <a:rPr lang="en-US" sz="1600" dirty="0">
                <a:latin typeface="+mn-lt"/>
              </a:rPr>
              <a:t>The data is compiled by the Ministry of Housing, Communities and Local Government (MHCLG) and can be accessed here:  </a:t>
            </a:r>
            <a:r>
              <a:rPr lang="en-US" sz="1600" u="sng" dirty="0">
                <a:latin typeface="+mn-lt"/>
                <a:hlinkClick r:id="rId4">
                  <a:extLst>
                    <a:ext uri="{A12FA001-AC4F-418D-AE19-62706E023703}">
                      <ahyp:hlinkClr xmlns:ahyp="http://schemas.microsoft.com/office/drawing/2018/hyperlinkcolor" val="tx"/>
                    </a:ext>
                  </a:extLst>
                </a:hlinkClick>
              </a:rPr>
              <a:t>English indices of deprivation 2025 - Accredited official statistics announcement - GOV.UK</a:t>
            </a:r>
            <a:endParaRPr lang="en-US" sz="1600" dirty="0">
              <a:latin typeface="+mn-lt"/>
              <a:cs typeface="Arial" panose="020B0604020202020204"/>
            </a:endParaRPr>
          </a:p>
          <a:p>
            <a:pPr eaLnBrk="1" hangingPunct="1">
              <a:lnSpc>
                <a:spcPct val="90000"/>
              </a:lnSpc>
              <a:spcBef>
                <a:spcPts val="1000"/>
              </a:spcBef>
            </a:pPr>
            <a:endParaRPr lang="en-US" sz="1600" dirty="0">
              <a:latin typeface="+mn-lt"/>
              <a:cs typeface="Arial" panose="020B0604020202020204"/>
            </a:endParaRPr>
          </a:p>
        </p:txBody>
      </p:sp>
    </p:spTree>
    <p:extLst>
      <p:ext uri="{BB962C8B-B14F-4D97-AF65-F5344CB8AC3E}">
        <p14:creationId xmlns:p14="http://schemas.microsoft.com/office/powerpoint/2010/main" val="20237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23F25-F04B-CF60-829A-E558DEEBFD2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E6DC8C3-2ED1-5D61-4A89-BBF405291113}"/>
              </a:ext>
            </a:extLst>
          </p:cNvPr>
          <p:cNvSpPr txBox="1"/>
          <p:nvPr/>
        </p:nvSpPr>
        <p:spPr bwMode="auto">
          <a:xfrm>
            <a:off x="237628" y="168918"/>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Background</a:t>
            </a:r>
          </a:p>
        </p:txBody>
      </p:sp>
      <p:pic>
        <p:nvPicPr>
          <p:cNvPr id="3" name="Picture 2">
            <a:extLst>
              <a:ext uri="{FF2B5EF4-FFF2-40B4-BE49-F238E27FC236}">
                <a16:creationId xmlns:a16="http://schemas.microsoft.com/office/drawing/2014/main" id="{8C6B2CF8-B799-151D-943D-54534F9E443C}"/>
              </a:ext>
            </a:extLst>
          </p:cNvPr>
          <p:cNvPicPr>
            <a:picLocks noChangeAspect="1"/>
          </p:cNvPicPr>
          <p:nvPr/>
        </p:nvPicPr>
        <p:blipFill>
          <a:blip r:embed="rId3"/>
          <a:stretch>
            <a:fillRect/>
          </a:stretch>
        </p:blipFill>
        <p:spPr>
          <a:xfrm>
            <a:off x="5518520" y="1620259"/>
            <a:ext cx="6309562" cy="4571083"/>
          </a:xfrm>
          <a:prstGeom prst="rect">
            <a:avLst/>
          </a:prstGeom>
        </p:spPr>
      </p:pic>
      <p:sp>
        <p:nvSpPr>
          <p:cNvPr id="6" name="TextBox 5">
            <a:extLst>
              <a:ext uri="{FF2B5EF4-FFF2-40B4-BE49-F238E27FC236}">
                <a16:creationId xmlns:a16="http://schemas.microsoft.com/office/drawing/2014/main" id="{700A5DCD-6BC7-2FF5-A861-B0F8E6CCD066}"/>
              </a:ext>
            </a:extLst>
          </p:cNvPr>
          <p:cNvSpPr txBox="1"/>
          <p:nvPr/>
        </p:nvSpPr>
        <p:spPr>
          <a:xfrm>
            <a:off x="237628" y="1986300"/>
            <a:ext cx="4752368" cy="3839000"/>
          </a:xfrm>
          <a:prstGeom prst="rect">
            <a:avLst/>
          </a:prstGeom>
          <a:noFill/>
        </p:spPr>
        <p:txBody>
          <a:bodyPr wrap="square">
            <a:spAutoFit/>
          </a:bodyPr>
          <a:lstStyle/>
          <a:p>
            <a:pPr marL="285750" indent="-285750" eaLnBrk="1" hangingPunct="1">
              <a:lnSpc>
                <a:spcPct val="90000"/>
              </a:lnSpc>
              <a:spcBef>
                <a:spcPts val="1000"/>
              </a:spcBef>
              <a:buFont typeface="Arial" panose="020B0604020202020204" pitchFamily="34" charset="0"/>
              <a:buChar char="•"/>
            </a:pPr>
            <a:r>
              <a:rPr lang="en-US" dirty="0">
                <a:latin typeface="+mn-lt"/>
              </a:rPr>
              <a:t>Within the IoD25, there are seven standalone indexes or domains and two supplementary indices, as seen in Figure 1. </a:t>
            </a:r>
          </a:p>
          <a:p>
            <a:pPr marL="285750" indent="-285750" eaLnBrk="1" hangingPunct="1">
              <a:lnSpc>
                <a:spcPct val="90000"/>
              </a:lnSpc>
              <a:spcBef>
                <a:spcPts val="1000"/>
              </a:spcBef>
              <a:buFont typeface="Arial" panose="020B0604020202020204" pitchFamily="34" charset="0"/>
              <a:buChar char="•"/>
            </a:pPr>
            <a:endParaRPr lang="en-US" dirty="0">
              <a:latin typeface="+mn-lt"/>
            </a:endParaRPr>
          </a:p>
          <a:p>
            <a:pPr marL="285750" indent="-285750" eaLnBrk="1" hangingPunct="1">
              <a:lnSpc>
                <a:spcPct val="90000"/>
              </a:lnSpc>
              <a:spcBef>
                <a:spcPts val="1000"/>
              </a:spcBef>
              <a:buFont typeface="Arial" panose="020B0604020202020204" pitchFamily="34" charset="0"/>
              <a:buChar char="•"/>
            </a:pPr>
            <a:r>
              <a:rPr lang="en-US" dirty="0">
                <a:latin typeface="+mn-lt"/>
              </a:rPr>
              <a:t>The IMD25 combines these seven domains into a single overall score. Each domain contributes a fixed proportion (shown in figure 1) to the final IMD score. The two supplementary indices do not contribute to the overall IMD score but are reported alongside it. These supplementary indices are relevant to the income domain. </a:t>
            </a:r>
          </a:p>
        </p:txBody>
      </p:sp>
      <p:sp>
        <p:nvSpPr>
          <p:cNvPr id="8" name="TextBox 7">
            <a:extLst>
              <a:ext uri="{FF2B5EF4-FFF2-40B4-BE49-F238E27FC236}">
                <a16:creationId xmlns:a16="http://schemas.microsoft.com/office/drawing/2014/main" id="{E56F7BAE-A2A1-698A-8D05-FF463235598D}"/>
              </a:ext>
            </a:extLst>
          </p:cNvPr>
          <p:cNvSpPr txBox="1"/>
          <p:nvPr/>
        </p:nvSpPr>
        <p:spPr>
          <a:xfrm>
            <a:off x="5518520" y="1229467"/>
            <a:ext cx="6309562" cy="307777"/>
          </a:xfrm>
          <a:prstGeom prst="rect">
            <a:avLst/>
          </a:prstGeom>
          <a:noFill/>
        </p:spPr>
        <p:txBody>
          <a:bodyPr wrap="square">
            <a:spAutoFit/>
          </a:bodyPr>
          <a:lstStyle/>
          <a:p>
            <a:r>
              <a:rPr lang="en-GB" sz="1400" i="1" dirty="0"/>
              <a:t>Figure 1: Seven domains of deprivation alongside two supplementary indices</a:t>
            </a:r>
          </a:p>
        </p:txBody>
      </p:sp>
    </p:spTree>
    <p:extLst>
      <p:ext uri="{BB962C8B-B14F-4D97-AF65-F5344CB8AC3E}">
        <p14:creationId xmlns:p14="http://schemas.microsoft.com/office/powerpoint/2010/main" val="1554101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94060-E16E-43D5-B7B9-F86F53020633}"/>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D5A12E30-66F9-0DC4-A9FB-A451897355E8}"/>
              </a:ext>
            </a:extLst>
          </p:cNvPr>
          <p:cNvPicPr>
            <a:picLocks noChangeAspect="1"/>
          </p:cNvPicPr>
          <p:nvPr/>
        </p:nvPicPr>
        <p:blipFill>
          <a:blip r:embed="rId3"/>
          <a:stretch>
            <a:fillRect/>
          </a:stretch>
        </p:blipFill>
        <p:spPr>
          <a:xfrm>
            <a:off x="274184" y="1195770"/>
            <a:ext cx="7862228" cy="5456081"/>
          </a:xfrm>
          <a:prstGeom prst="rect">
            <a:avLst/>
          </a:prstGeom>
        </p:spPr>
      </p:pic>
      <p:sp>
        <p:nvSpPr>
          <p:cNvPr id="4" name="TextBox 3">
            <a:extLst>
              <a:ext uri="{FF2B5EF4-FFF2-40B4-BE49-F238E27FC236}">
                <a16:creationId xmlns:a16="http://schemas.microsoft.com/office/drawing/2014/main" id="{DD874FBE-D6C1-5976-0816-5B12ED03C2C4}"/>
              </a:ext>
            </a:extLst>
          </p:cNvPr>
          <p:cNvSpPr txBox="1"/>
          <p:nvPr/>
        </p:nvSpPr>
        <p:spPr bwMode="auto">
          <a:xfrm>
            <a:off x="274184" y="206149"/>
            <a:ext cx="939233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600" b="1" kern="1200" dirty="0">
                <a:solidFill>
                  <a:schemeClr val="accent2"/>
                </a:solidFill>
                <a:latin typeface="+mj-lt"/>
                <a:ea typeface="+mj-ea"/>
                <a:cs typeface="+mj-cs"/>
              </a:rPr>
              <a:t>Methodology changes – LSOA boundaries</a:t>
            </a:r>
          </a:p>
        </p:txBody>
      </p:sp>
      <p:sp>
        <p:nvSpPr>
          <p:cNvPr id="3" name="TextBox 2">
            <a:extLst>
              <a:ext uri="{FF2B5EF4-FFF2-40B4-BE49-F238E27FC236}">
                <a16:creationId xmlns:a16="http://schemas.microsoft.com/office/drawing/2014/main" id="{45DB4DC6-B706-CAAA-3FCB-A25C60839096}"/>
              </a:ext>
            </a:extLst>
          </p:cNvPr>
          <p:cNvSpPr txBox="1"/>
          <p:nvPr/>
        </p:nvSpPr>
        <p:spPr>
          <a:xfrm>
            <a:off x="8430357" y="1196176"/>
            <a:ext cx="3572345" cy="5078313"/>
          </a:xfrm>
          <a:prstGeom prst="rect">
            <a:avLst/>
          </a:prstGeom>
          <a:noFill/>
        </p:spPr>
        <p:txBody>
          <a:bodyPr wrap="square" lIns="91440" tIns="45720" rIns="91440" bIns="45720" rtlCol="0" anchor="t">
            <a:spAutoFit/>
          </a:bodyPr>
          <a:lstStyle/>
          <a:p>
            <a:r>
              <a:rPr lang="en-GB" sz="1600" dirty="0">
                <a:latin typeface="Arial"/>
                <a:cs typeface="Arial"/>
              </a:rPr>
              <a:t>Since IMD 2019, there have been some changes to LSOA boundaries. IMD 2019 used 2011 LSOA boundaries and new boundaries came into effect during the latest Census in 2021. </a:t>
            </a:r>
          </a:p>
          <a:p>
            <a:endParaRPr lang="en-GB" sz="1600" dirty="0"/>
          </a:p>
          <a:p>
            <a:r>
              <a:rPr lang="en-GB" sz="1600" dirty="0"/>
              <a:t>The majority of LSOAs remained unchanged during this change in Cambridgeshire. The changes were as follows:</a:t>
            </a:r>
          </a:p>
          <a:p>
            <a:endParaRPr lang="en-GB" sz="1600" dirty="0"/>
          </a:p>
          <a:p>
            <a:pPr marL="285750" indent="-285750">
              <a:buFont typeface="Arial" panose="020B0604020202020204" pitchFamily="34" charset="0"/>
              <a:buChar char="•"/>
            </a:pPr>
            <a:r>
              <a:rPr lang="en-GB" sz="1600" dirty="0"/>
              <a:t>8 LSOAs changing only names and not boundaries.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8 LSOAs in 2011 were merged into 4 LSOAs in 2021.</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17 2011 LSOAs were split into 41 2021 LSOAs. </a:t>
            </a:r>
          </a:p>
        </p:txBody>
      </p:sp>
      <p:sp>
        <p:nvSpPr>
          <p:cNvPr id="2" name="TextBox 1">
            <a:extLst>
              <a:ext uri="{FF2B5EF4-FFF2-40B4-BE49-F238E27FC236}">
                <a16:creationId xmlns:a16="http://schemas.microsoft.com/office/drawing/2014/main" id="{2B242365-17D2-0266-5B06-2C8BC29D31B5}"/>
              </a:ext>
            </a:extLst>
          </p:cNvPr>
          <p:cNvSpPr txBox="1"/>
          <p:nvPr/>
        </p:nvSpPr>
        <p:spPr>
          <a:xfrm>
            <a:off x="274184" y="887993"/>
            <a:ext cx="6309562" cy="307777"/>
          </a:xfrm>
          <a:prstGeom prst="rect">
            <a:avLst/>
          </a:prstGeom>
          <a:noFill/>
        </p:spPr>
        <p:txBody>
          <a:bodyPr wrap="square">
            <a:spAutoFit/>
          </a:bodyPr>
          <a:lstStyle/>
          <a:p>
            <a:r>
              <a:rPr lang="en-GB" sz="1400" i="1" dirty="0"/>
              <a:t>Figure 2: LSOA changes from 2011 to 2021 </a:t>
            </a:r>
            <a:r>
              <a:rPr lang="en-GB" sz="1400" i="1"/>
              <a:t>in Cambridgeshire </a:t>
            </a:r>
            <a:endParaRPr lang="en-GB" sz="1400" i="1" dirty="0"/>
          </a:p>
        </p:txBody>
      </p:sp>
    </p:spTree>
    <p:extLst>
      <p:ext uri="{BB962C8B-B14F-4D97-AF65-F5344CB8AC3E}">
        <p14:creationId xmlns:p14="http://schemas.microsoft.com/office/powerpoint/2010/main" val="1922149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E5638-0BE3-4928-D570-9C74A965EE8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A05C6DF-D383-7E16-5E4C-50EC6968763A}"/>
              </a:ext>
            </a:extLst>
          </p:cNvPr>
          <p:cNvSpPr txBox="1"/>
          <p:nvPr/>
        </p:nvSpPr>
        <p:spPr>
          <a:xfrm>
            <a:off x="9648383" y="5644421"/>
            <a:ext cx="232668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latin typeface="Arial"/>
                <a:cs typeface="Arial"/>
                <a:hlinkClick r:id="rId3"/>
              </a:rPr>
              <a:t>Source: page 12 of English indices of deprivation 2025: technical report</a:t>
            </a:r>
            <a:endParaRPr lang="en-US" sz="1200" dirty="0">
              <a:latin typeface="Arial"/>
            </a:endParaRPr>
          </a:p>
        </p:txBody>
      </p:sp>
      <p:sp>
        <p:nvSpPr>
          <p:cNvPr id="2" name="TextBox 1">
            <a:extLst>
              <a:ext uri="{FF2B5EF4-FFF2-40B4-BE49-F238E27FC236}">
                <a16:creationId xmlns:a16="http://schemas.microsoft.com/office/drawing/2014/main" id="{2E4BC5AF-DA66-307D-C710-458C7D7CBFF3}"/>
              </a:ext>
            </a:extLst>
          </p:cNvPr>
          <p:cNvSpPr txBox="1"/>
          <p:nvPr/>
        </p:nvSpPr>
        <p:spPr bwMode="auto">
          <a:xfrm>
            <a:off x="217342" y="157654"/>
            <a:ext cx="939233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dirty="0">
                <a:solidFill>
                  <a:schemeClr val="accent2"/>
                </a:solidFill>
                <a:latin typeface="+mj-lt"/>
                <a:ea typeface="+mj-ea"/>
                <a:cs typeface="+mj-cs"/>
              </a:rPr>
              <a:t>Methodology changes – Indicators</a:t>
            </a:r>
          </a:p>
        </p:txBody>
      </p:sp>
      <p:sp>
        <p:nvSpPr>
          <p:cNvPr id="5" name="TextBox 4">
            <a:extLst>
              <a:ext uri="{FF2B5EF4-FFF2-40B4-BE49-F238E27FC236}">
                <a16:creationId xmlns:a16="http://schemas.microsoft.com/office/drawing/2014/main" id="{29576246-F911-6588-963B-DD528F884CE6}"/>
              </a:ext>
            </a:extLst>
          </p:cNvPr>
          <p:cNvSpPr txBox="1"/>
          <p:nvPr/>
        </p:nvSpPr>
        <p:spPr bwMode="auto">
          <a:xfrm>
            <a:off x="255644" y="890413"/>
            <a:ext cx="10556081" cy="693785"/>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Bef>
                <a:spcPts val="1000"/>
              </a:spcBef>
            </a:pPr>
            <a:r>
              <a:rPr lang="en-US" sz="1200" dirty="0">
                <a:latin typeface="+mn-lt"/>
              </a:rPr>
              <a:t>There are 55 indicators for the IMD 2025 – this compares to 39 indicators in IMD 2019. </a:t>
            </a:r>
          </a:p>
          <a:p>
            <a:pPr eaLnBrk="1" hangingPunct="1">
              <a:lnSpc>
                <a:spcPct val="90000"/>
              </a:lnSpc>
              <a:spcBef>
                <a:spcPts val="1000"/>
              </a:spcBef>
            </a:pPr>
            <a:r>
              <a:rPr lang="en-US" sz="1200" dirty="0">
                <a:latin typeface="+mn-lt"/>
              </a:rPr>
              <a:t>For IMD 2025, 20 new indicators have been added, 14 indicators have been updated and significantly modified, and 21 indicators have been updated without significant modifications. Below are a list of the 20 new indicators.</a:t>
            </a:r>
          </a:p>
          <a:p>
            <a:pPr lvl="1" eaLnBrk="1" hangingPunct="1">
              <a:lnSpc>
                <a:spcPct val="90000"/>
              </a:lnSpc>
              <a:spcBef>
                <a:spcPts val="1000"/>
              </a:spcBef>
            </a:pPr>
            <a:endParaRPr lang="en-US" sz="1200" dirty="0">
              <a:latin typeface="+mn-lt"/>
            </a:endParaRPr>
          </a:p>
        </p:txBody>
      </p:sp>
      <p:sp>
        <p:nvSpPr>
          <p:cNvPr id="11" name="TextBox 10">
            <a:extLst>
              <a:ext uri="{FF2B5EF4-FFF2-40B4-BE49-F238E27FC236}">
                <a16:creationId xmlns:a16="http://schemas.microsoft.com/office/drawing/2014/main" id="{CCB365EF-D015-DF6E-4B1F-518E8C4B9C73}"/>
              </a:ext>
            </a:extLst>
          </p:cNvPr>
          <p:cNvSpPr txBox="1"/>
          <p:nvPr/>
        </p:nvSpPr>
        <p:spPr>
          <a:xfrm>
            <a:off x="9756648" y="3236976"/>
            <a:ext cx="2068842" cy="738664"/>
          </a:xfrm>
          <a:prstGeom prst="rect">
            <a:avLst/>
          </a:prstGeom>
          <a:noFill/>
        </p:spPr>
        <p:txBody>
          <a:bodyPr wrap="square">
            <a:spAutoFit/>
          </a:bodyPr>
          <a:lstStyle/>
          <a:p>
            <a:r>
              <a:rPr lang="en-GB" sz="1400" i="1" dirty="0"/>
              <a:t>Table 1: Methodology changes between </a:t>
            </a:r>
            <a:r>
              <a:rPr lang="en-GB" sz="1400" i="1" dirty="0" err="1"/>
              <a:t>IoD</a:t>
            </a:r>
            <a:r>
              <a:rPr lang="en-GB" sz="1400" i="1" dirty="0"/>
              <a:t> 2019 and </a:t>
            </a:r>
            <a:r>
              <a:rPr lang="en-GB" sz="1400" i="1" dirty="0" err="1"/>
              <a:t>IoD</a:t>
            </a:r>
            <a:r>
              <a:rPr lang="en-GB" sz="1400" i="1" dirty="0"/>
              <a:t> 2025</a:t>
            </a:r>
          </a:p>
        </p:txBody>
      </p:sp>
      <p:graphicFrame>
        <p:nvGraphicFramePr>
          <p:cNvPr id="12" name="Table 11">
            <a:extLst>
              <a:ext uri="{FF2B5EF4-FFF2-40B4-BE49-F238E27FC236}">
                <a16:creationId xmlns:a16="http://schemas.microsoft.com/office/drawing/2014/main" id="{204080DC-23FE-1448-DC8B-12FA74511CC8}"/>
              </a:ext>
            </a:extLst>
          </p:cNvPr>
          <p:cNvGraphicFramePr>
            <a:graphicFrameLocks noGrp="1"/>
          </p:cNvGraphicFramePr>
          <p:nvPr/>
        </p:nvGraphicFramePr>
        <p:xfrm>
          <a:off x="255644" y="1584198"/>
          <a:ext cx="9235828" cy="5177789"/>
        </p:xfrm>
        <a:graphic>
          <a:graphicData uri="http://schemas.openxmlformats.org/drawingml/2006/table">
            <a:tbl>
              <a:tblPr firstRow="1" bandRow="1">
                <a:tableStyleId>{5940675A-B579-460E-94D1-54222C63F5DA}</a:tableStyleId>
              </a:tblPr>
              <a:tblGrid>
                <a:gridCol w="2653974">
                  <a:extLst>
                    <a:ext uri="{9D8B030D-6E8A-4147-A177-3AD203B41FA5}">
                      <a16:colId xmlns:a16="http://schemas.microsoft.com/office/drawing/2014/main" val="4190903284"/>
                    </a:ext>
                  </a:extLst>
                </a:gridCol>
                <a:gridCol w="6581854">
                  <a:extLst>
                    <a:ext uri="{9D8B030D-6E8A-4147-A177-3AD203B41FA5}">
                      <a16:colId xmlns:a16="http://schemas.microsoft.com/office/drawing/2014/main" val="3893228923"/>
                    </a:ext>
                  </a:extLst>
                </a:gridCol>
              </a:tblGrid>
              <a:tr h="232963">
                <a:tc>
                  <a:txBody>
                    <a:bodyPr/>
                    <a:lstStyle/>
                    <a:p>
                      <a:r>
                        <a:rPr lang="en-GB" sz="900" b="1">
                          <a:latin typeface="+mn-lt"/>
                        </a:rPr>
                        <a:t>Domains</a:t>
                      </a:r>
                    </a:p>
                  </a:txBody>
                  <a:tcPr/>
                </a:tc>
                <a:tc>
                  <a:txBody>
                    <a:bodyPr/>
                    <a:lstStyle/>
                    <a:p>
                      <a:r>
                        <a:rPr lang="en-GB" sz="900" b="1">
                          <a:latin typeface="+mn-lt"/>
                        </a:rPr>
                        <a:t>New Indicators for IMD 2025</a:t>
                      </a:r>
                    </a:p>
                  </a:txBody>
                  <a:tcPr/>
                </a:tc>
                <a:extLst>
                  <a:ext uri="{0D108BD9-81ED-4DB2-BD59-A6C34878D82A}">
                    <a16:rowId xmlns:a16="http://schemas.microsoft.com/office/drawing/2014/main" val="2314426744"/>
                  </a:ext>
                </a:extLst>
              </a:tr>
              <a:tr h="375746">
                <a:tc>
                  <a:txBody>
                    <a:bodyPr/>
                    <a:lstStyle/>
                    <a:p>
                      <a:pPr lvl="0">
                        <a:buNone/>
                      </a:pPr>
                      <a:r>
                        <a:rPr lang="en-GB" sz="900" b="0" i="0" u="none" strike="noStrike" noProof="0">
                          <a:latin typeface="+mn-lt"/>
                        </a:rPr>
                        <a:t>Income Deprivation 22.5%</a:t>
                      </a:r>
                      <a:endParaRPr lang="en-US" sz="900">
                        <a:latin typeface="+mn-lt"/>
                      </a:endParaRPr>
                    </a:p>
                  </a:txBody>
                  <a:tcPr/>
                </a:tc>
                <a:tc>
                  <a:txBody>
                    <a:bodyPr/>
                    <a:lstStyle/>
                    <a:p>
                      <a:pPr lvl="0">
                        <a:buNone/>
                      </a:pPr>
                      <a:r>
                        <a:rPr lang="en-GB" sz="900" b="0" i="0" u="none" strike="noStrike" noProof="0" dirty="0">
                          <a:latin typeface="+mn-lt"/>
                        </a:rPr>
                        <a:t>Adults and children in Housing Benefit claimant benefit units with monthly equivalised income of less than 70% median equivalised monthly income after housing costs </a:t>
                      </a:r>
                    </a:p>
                  </a:txBody>
                  <a:tcPr/>
                </a:tc>
                <a:extLst>
                  <a:ext uri="{0D108BD9-81ED-4DB2-BD59-A6C34878D82A}">
                    <a16:rowId xmlns:a16="http://schemas.microsoft.com/office/drawing/2014/main" val="1190778550"/>
                  </a:ext>
                </a:extLst>
              </a:tr>
              <a:tr h="232963">
                <a:tc rowSpan="5">
                  <a:txBody>
                    <a:bodyPr/>
                    <a:lstStyle/>
                    <a:p>
                      <a:pPr lvl="0">
                        <a:buNone/>
                      </a:pPr>
                      <a:r>
                        <a:rPr lang="en-GB" sz="900" b="0" i="0" u="none" strike="noStrike" noProof="0">
                          <a:latin typeface="+mn-lt"/>
                        </a:rPr>
                        <a:t>Employment Deprivation 22.5%</a:t>
                      </a:r>
                      <a:endParaRPr lang="en-US" sz="900">
                        <a:latin typeface="+mn-lt"/>
                      </a:endParaRPr>
                    </a:p>
                  </a:txBody>
                  <a:tcPr/>
                </a:tc>
                <a:tc>
                  <a:txBody>
                    <a:bodyPr/>
                    <a:lstStyle/>
                    <a:p>
                      <a:pPr lvl="0">
                        <a:buNone/>
                      </a:pPr>
                      <a:r>
                        <a:rPr lang="en-GB" sz="900" b="0" i="0" u="none" strike="noStrike" noProof="0">
                          <a:latin typeface="+mn-lt"/>
                        </a:rPr>
                        <a:t>Claimants of New Style Jobseeker’s Allowance</a:t>
                      </a:r>
                      <a:endParaRPr lang="en-US" sz="900">
                        <a:latin typeface="+mn-lt"/>
                      </a:endParaRPr>
                    </a:p>
                  </a:txBody>
                  <a:tcPr/>
                </a:tc>
                <a:extLst>
                  <a:ext uri="{0D108BD9-81ED-4DB2-BD59-A6C34878D82A}">
                    <a16:rowId xmlns:a16="http://schemas.microsoft.com/office/drawing/2014/main" val="2092060571"/>
                  </a:ext>
                </a:extLst>
              </a:tr>
              <a:tr h="232963">
                <a:tc vMerge="1">
                  <a:txBody>
                    <a:bodyPr/>
                    <a:lstStyle/>
                    <a:p>
                      <a:endParaRPr lang="en-US"/>
                    </a:p>
                  </a:txBody>
                  <a:tcPr/>
                </a:tc>
                <a:tc>
                  <a:txBody>
                    <a:bodyPr/>
                    <a:lstStyle/>
                    <a:p>
                      <a:pPr lvl="0">
                        <a:buNone/>
                      </a:pPr>
                      <a:r>
                        <a:rPr lang="en-GB" sz="900" b="0" i="0" u="none" strike="noStrike" noProof="0">
                          <a:latin typeface="+mn-lt"/>
                        </a:rPr>
                        <a:t>Claimants of New Style Employment and Support Allowance</a:t>
                      </a:r>
                      <a:endParaRPr lang="en-US" sz="900">
                        <a:latin typeface="+mn-lt"/>
                      </a:endParaRPr>
                    </a:p>
                  </a:txBody>
                  <a:tcPr/>
                </a:tc>
                <a:extLst>
                  <a:ext uri="{0D108BD9-81ED-4DB2-BD59-A6C34878D82A}">
                    <a16:rowId xmlns:a16="http://schemas.microsoft.com/office/drawing/2014/main" val="2001316973"/>
                  </a:ext>
                </a:extLst>
              </a:tr>
              <a:tr h="232963">
                <a:tc vMerge="1">
                  <a:txBody>
                    <a:bodyPr/>
                    <a:lstStyle/>
                    <a:p>
                      <a:endParaRPr lang="en-US"/>
                    </a:p>
                  </a:txBody>
                  <a:tcPr/>
                </a:tc>
                <a:tc>
                  <a:txBody>
                    <a:bodyPr/>
                    <a:lstStyle/>
                    <a:p>
                      <a:pPr lvl="0">
                        <a:buNone/>
                      </a:pPr>
                      <a:r>
                        <a:rPr lang="en-GB" sz="900" b="0" i="0" u="none" strike="noStrike" noProof="0">
                          <a:latin typeface="+mn-lt"/>
                        </a:rPr>
                        <a:t>Claimants of Income Support</a:t>
                      </a:r>
                      <a:endParaRPr lang="en-US" sz="900">
                        <a:latin typeface="+mn-lt"/>
                      </a:endParaRPr>
                    </a:p>
                  </a:txBody>
                  <a:tcPr/>
                </a:tc>
                <a:extLst>
                  <a:ext uri="{0D108BD9-81ED-4DB2-BD59-A6C34878D82A}">
                    <a16:rowId xmlns:a16="http://schemas.microsoft.com/office/drawing/2014/main" val="4134808136"/>
                  </a:ext>
                </a:extLst>
              </a:tr>
              <a:tr h="232963">
                <a:tc vMerge="1">
                  <a:txBody>
                    <a:bodyPr/>
                    <a:lstStyle/>
                    <a:p>
                      <a:endParaRPr lang="en-US"/>
                    </a:p>
                  </a:txBody>
                  <a:tcPr/>
                </a:tc>
                <a:tc>
                  <a:txBody>
                    <a:bodyPr/>
                    <a:lstStyle/>
                    <a:p>
                      <a:pPr lvl="0">
                        <a:buNone/>
                      </a:pPr>
                      <a:r>
                        <a:rPr lang="en-GB" sz="900" b="0" i="0" u="none" strike="noStrike" noProof="0">
                          <a:latin typeface="+mn-lt"/>
                        </a:rPr>
                        <a:t>Claimants of Universal Credit 'Planning for work ' conditionality group</a:t>
                      </a:r>
                      <a:endParaRPr lang="en-US" sz="900">
                        <a:latin typeface="+mn-lt"/>
                      </a:endParaRPr>
                    </a:p>
                  </a:txBody>
                  <a:tcPr/>
                </a:tc>
                <a:extLst>
                  <a:ext uri="{0D108BD9-81ED-4DB2-BD59-A6C34878D82A}">
                    <a16:rowId xmlns:a16="http://schemas.microsoft.com/office/drawing/2014/main" val="791288633"/>
                  </a:ext>
                </a:extLst>
              </a:tr>
              <a:tr h="232963">
                <a:tc vMerge="1">
                  <a:txBody>
                    <a:bodyPr/>
                    <a:lstStyle/>
                    <a:p>
                      <a:endParaRPr lang="en-US"/>
                    </a:p>
                  </a:txBody>
                  <a:tcPr/>
                </a:tc>
                <a:tc>
                  <a:txBody>
                    <a:bodyPr/>
                    <a:lstStyle/>
                    <a:p>
                      <a:pPr lvl="0">
                        <a:buNone/>
                      </a:pPr>
                      <a:r>
                        <a:rPr lang="en-GB" sz="900" b="0" i="0" u="none" strike="noStrike" noProof="0">
                          <a:latin typeface="+mn-lt"/>
                        </a:rPr>
                        <a:t>Claimants of Universal Credit 'Preparing for work ' conditionality group </a:t>
                      </a:r>
                      <a:endParaRPr lang="en-US" sz="900">
                        <a:latin typeface="+mn-lt"/>
                      </a:endParaRPr>
                    </a:p>
                  </a:txBody>
                  <a:tcPr/>
                </a:tc>
                <a:extLst>
                  <a:ext uri="{0D108BD9-81ED-4DB2-BD59-A6C34878D82A}">
                    <a16:rowId xmlns:a16="http://schemas.microsoft.com/office/drawing/2014/main" val="1264135503"/>
                  </a:ext>
                </a:extLst>
              </a:tr>
              <a:tr h="375746">
                <a:tc>
                  <a:txBody>
                    <a:bodyPr/>
                    <a:lstStyle/>
                    <a:p>
                      <a:pPr lvl="0">
                        <a:buNone/>
                      </a:pPr>
                      <a:r>
                        <a:rPr lang="en-GB" sz="900" b="0" i="0" u="none" strike="noStrike" noProof="0">
                          <a:latin typeface="+mn-lt"/>
                        </a:rPr>
                        <a:t>Education, Skills &amp; Training Deprivation 13.5%</a:t>
                      </a:r>
                      <a:endParaRPr lang="en-US" sz="900">
                        <a:latin typeface="+mn-lt"/>
                      </a:endParaRPr>
                    </a:p>
                  </a:txBody>
                  <a:tcPr/>
                </a:tc>
                <a:tc>
                  <a:txBody>
                    <a:bodyPr/>
                    <a:lstStyle/>
                    <a:p>
                      <a:pPr lvl="0">
                        <a:buNone/>
                      </a:pPr>
                      <a:r>
                        <a:rPr lang="en-GB" sz="900" b="0" i="0" u="none" strike="noStrike" noProof="0">
                          <a:latin typeface="+mn-lt"/>
                        </a:rPr>
                        <a:t>Persistent pupil absence</a:t>
                      </a:r>
                      <a:endParaRPr lang="en-US" sz="900">
                        <a:latin typeface="+mn-lt"/>
                      </a:endParaRPr>
                    </a:p>
                  </a:txBody>
                  <a:tcPr/>
                </a:tc>
                <a:extLst>
                  <a:ext uri="{0D108BD9-81ED-4DB2-BD59-A6C34878D82A}">
                    <a16:rowId xmlns:a16="http://schemas.microsoft.com/office/drawing/2014/main" val="1409272386"/>
                  </a:ext>
                </a:extLst>
              </a:tr>
              <a:tr h="232963">
                <a:tc>
                  <a:txBody>
                    <a:bodyPr/>
                    <a:lstStyle/>
                    <a:p>
                      <a:pPr lvl="0">
                        <a:buNone/>
                      </a:pPr>
                      <a:r>
                        <a:rPr lang="en-GB" sz="900" b="0" i="0" u="none" strike="noStrike" noProof="0">
                          <a:latin typeface="+mn-lt"/>
                        </a:rPr>
                        <a:t>Health Deprivation &amp; Disability 13.5%</a:t>
                      </a:r>
                      <a:endParaRPr lang="en-US" sz="900">
                        <a:latin typeface="+mn-lt"/>
                      </a:endParaRPr>
                    </a:p>
                  </a:txBody>
                  <a:tcPr/>
                </a:tc>
                <a:tc>
                  <a:txBody>
                    <a:bodyPr/>
                    <a:lstStyle/>
                    <a:p>
                      <a:pPr lvl="0">
                        <a:buNone/>
                      </a:pPr>
                      <a:r>
                        <a:rPr lang="en-GB" sz="900" b="0" i="0" u="none" strike="noStrike" noProof="0">
                          <a:latin typeface="+mn-lt"/>
                        </a:rPr>
                        <a:t>Mental health composite indicator - Health benefits</a:t>
                      </a:r>
                      <a:endParaRPr lang="en-GB" sz="900">
                        <a:latin typeface="+mn-lt"/>
                      </a:endParaRPr>
                    </a:p>
                  </a:txBody>
                  <a:tcPr/>
                </a:tc>
                <a:extLst>
                  <a:ext uri="{0D108BD9-81ED-4DB2-BD59-A6C34878D82A}">
                    <a16:rowId xmlns:a16="http://schemas.microsoft.com/office/drawing/2014/main" val="2004999650"/>
                  </a:ext>
                </a:extLst>
              </a:tr>
              <a:tr h="232963">
                <a:tc rowSpan="5">
                  <a:txBody>
                    <a:bodyPr/>
                    <a:lstStyle/>
                    <a:p>
                      <a:pPr lvl="0">
                        <a:buNone/>
                      </a:pPr>
                      <a:r>
                        <a:rPr lang="en-GB" sz="900" b="0" i="0" u="none" strike="noStrike" noProof="0">
                          <a:latin typeface="+mn-lt"/>
                        </a:rPr>
                        <a:t>Crime 9.3%</a:t>
                      </a:r>
                      <a:endParaRPr lang="en-US" sz="900">
                        <a:latin typeface="+mn-lt"/>
                      </a:endParaRPr>
                    </a:p>
                  </a:txBody>
                  <a:tcPr/>
                </a:tc>
                <a:tc>
                  <a:txBody>
                    <a:bodyPr/>
                    <a:lstStyle/>
                    <a:p>
                      <a:pPr lvl="0">
                        <a:buNone/>
                      </a:pPr>
                      <a:r>
                        <a:rPr lang="en-GB" sz="900" b="0" i="0" u="none" strike="noStrike" noProof="0">
                          <a:latin typeface="+mn-lt"/>
                        </a:rPr>
                        <a:t>Violence with injury</a:t>
                      </a:r>
                      <a:endParaRPr lang="en-US" sz="900">
                        <a:latin typeface="+mn-lt"/>
                      </a:endParaRPr>
                    </a:p>
                  </a:txBody>
                  <a:tcPr/>
                </a:tc>
                <a:extLst>
                  <a:ext uri="{0D108BD9-81ED-4DB2-BD59-A6C34878D82A}">
                    <a16:rowId xmlns:a16="http://schemas.microsoft.com/office/drawing/2014/main" val="4010761826"/>
                  </a:ext>
                </a:extLst>
              </a:tr>
              <a:tr h="232963">
                <a:tc vMerge="1">
                  <a:txBody>
                    <a:bodyPr/>
                    <a:lstStyle/>
                    <a:p>
                      <a:pPr lvl="0">
                        <a:buNone/>
                      </a:pPr>
                      <a:endParaRPr lang="en-GB" sz="1000">
                        <a:latin typeface="+mn-lt"/>
                      </a:endParaRPr>
                    </a:p>
                  </a:txBody>
                  <a:tcPr/>
                </a:tc>
                <a:tc>
                  <a:txBody>
                    <a:bodyPr/>
                    <a:lstStyle/>
                    <a:p>
                      <a:pPr lvl="0">
                        <a:buNone/>
                      </a:pPr>
                      <a:r>
                        <a:rPr lang="en-GB" sz="900" b="0" i="0" u="none" strike="noStrike" noProof="0">
                          <a:latin typeface="+mn-lt"/>
                        </a:rPr>
                        <a:t>Violence without injury</a:t>
                      </a:r>
                      <a:endParaRPr lang="en-US" sz="900">
                        <a:latin typeface="+mn-lt"/>
                      </a:endParaRPr>
                    </a:p>
                  </a:txBody>
                  <a:tcPr/>
                </a:tc>
                <a:extLst>
                  <a:ext uri="{0D108BD9-81ED-4DB2-BD59-A6C34878D82A}">
                    <a16:rowId xmlns:a16="http://schemas.microsoft.com/office/drawing/2014/main" val="3070581661"/>
                  </a:ext>
                </a:extLst>
              </a:tr>
              <a:tr h="232963">
                <a:tc vMerge="1">
                  <a:txBody>
                    <a:bodyPr/>
                    <a:lstStyle/>
                    <a:p>
                      <a:pPr lvl="0">
                        <a:buNone/>
                      </a:pPr>
                      <a:endParaRPr lang="en-GB" sz="1000">
                        <a:latin typeface="+mn-lt"/>
                      </a:endParaRPr>
                    </a:p>
                  </a:txBody>
                  <a:tcPr/>
                </a:tc>
                <a:tc>
                  <a:txBody>
                    <a:bodyPr/>
                    <a:lstStyle/>
                    <a:p>
                      <a:pPr lvl="0">
                        <a:buNone/>
                      </a:pPr>
                      <a:r>
                        <a:rPr lang="en-GB" sz="900" b="0" i="0" u="none" strike="noStrike" noProof="0">
                          <a:latin typeface="+mn-lt"/>
                        </a:rPr>
                        <a:t>Stalking and harassment</a:t>
                      </a:r>
                      <a:endParaRPr lang="en-US" sz="900">
                        <a:latin typeface="+mn-lt"/>
                      </a:endParaRPr>
                    </a:p>
                  </a:txBody>
                  <a:tcPr/>
                </a:tc>
                <a:extLst>
                  <a:ext uri="{0D108BD9-81ED-4DB2-BD59-A6C34878D82A}">
                    <a16:rowId xmlns:a16="http://schemas.microsoft.com/office/drawing/2014/main" val="1144234980"/>
                  </a:ext>
                </a:extLst>
              </a:tr>
              <a:tr h="232963">
                <a:tc vMerge="1">
                  <a:txBody>
                    <a:bodyPr/>
                    <a:lstStyle/>
                    <a:p>
                      <a:pPr lvl="0">
                        <a:buNone/>
                      </a:pPr>
                      <a:endParaRPr lang="en-GB" sz="1000">
                        <a:latin typeface="+mn-lt"/>
                      </a:endParaRPr>
                    </a:p>
                  </a:txBody>
                  <a:tcPr/>
                </a:tc>
                <a:tc>
                  <a:txBody>
                    <a:bodyPr/>
                    <a:lstStyle/>
                    <a:p>
                      <a:pPr lvl="0">
                        <a:buNone/>
                      </a:pPr>
                      <a:r>
                        <a:rPr lang="en-GB" sz="900" b="0" i="0" u="none" strike="noStrike" noProof="0">
                          <a:latin typeface="+mn-lt"/>
                        </a:rPr>
                        <a:t>Public order and Possession of weapons</a:t>
                      </a:r>
                      <a:endParaRPr lang="en-US" sz="900">
                        <a:latin typeface="+mn-lt"/>
                      </a:endParaRPr>
                    </a:p>
                  </a:txBody>
                  <a:tcPr/>
                </a:tc>
                <a:extLst>
                  <a:ext uri="{0D108BD9-81ED-4DB2-BD59-A6C34878D82A}">
                    <a16:rowId xmlns:a16="http://schemas.microsoft.com/office/drawing/2014/main" val="960085610"/>
                  </a:ext>
                </a:extLst>
              </a:tr>
              <a:tr h="232963">
                <a:tc vMerge="1">
                  <a:txBody>
                    <a:bodyPr/>
                    <a:lstStyle/>
                    <a:p>
                      <a:pPr lvl="0">
                        <a:buNone/>
                      </a:pPr>
                      <a:endParaRPr lang="en-GB" sz="1000">
                        <a:latin typeface="+mn-lt"/>
                      </a:endParaRPr>
                    </a:p>
                  </a:txBody>
                  <a:tcPr/>
                </a:tc>
                <a:tc>
                  <a:txBody>
                    <a:bodyPr/>
                    <a:lstStyle/>
                    <a:p>
                      <a:pPr lvl="0">
                        <a:buNone/>
                      </a:pPr>
                      <a:r>
                        <a:rPr lang="en-GB" sz="900" b="0" i="0" u="none" strike="noStrike" noProof="0">
                          <a:latin typeface="+mn-lt"/>
                        </a:rPr>
                        <a:t>Anti-social behaviour</a:t>
                      </a:r>
                      <a:endParaRPr lang="en-US" sz="900">
                        <a:latin typeface="+mn-lt"/>
                      </a:endParaRPr>
                    </a:p>
                  </a:txBody>
                  <a:tcPr/>
                </a:tc>
                <a:extLst>
                  <a:ext uri="{0D108BD9-81ED-4DB2-BD59-A6C34878D82A}">
                    <a16:rowId xmlns:a16="http://schemas.microsoft.com/office/drawing/2014/main" val="1698059448"/>
                  </a:ext>
                </a:extLst>
              </a:tr>
              <a:tr h="232963">
                <a:tc rowSpan="4">
                  <a:txBody>
                    <a:bodyPr/>
                    <a:lstStyle/>
                    <a:p>
                      <a:pPr lvl="0">
                        <a:buNone/>
                      </a:pPr>
                      <a:r>
                        <a:rPr lang="en-GB" sz="900" b="0" i="0" u="none" strike="noStrike" noProof="0">
                          <a:latin typeface="+mn-lt"/>
                        </a:rPr>
                        <a:t>Barriers to Housing &amp; Services 9.3%</a:t>
                      </a:r>
                      <a:endParaRPr lang="en-US" sz="900">
                        <a:latin typeface="+mn-lt"/>
                      </a:endParaRPr>
                    </a:p>
                  </a:txBody>
                  <a:tcPr/>
                </a:tc>
                <a:tc>
                  <a:txBody>
                    <a:bodyPr/>
                    <a:lstStyle/>
                    <a:p>
                      <a:pPr lvl="0">
                        <a:buNone/>
                      </a:pPr>
                      <a:r>
                        <a:rPr lang="en-GB" sz="900" b="0" i="0" u="none" strike="noStrike" noProof="0">
                          <a:latin typeface="+mn-lt"/>
                        </a:rPr>
                        <a:t>Geographical Barriers: Connectivity Score</a:t>
                      </a:r>
                      <a:endParaRPr lang="en-US" sz="900">
                        <a:latin typeface="+mn-lt"/>
                      </a:endParaRPr>
                    </a:p>
                  </a:txBody>
                  <a:tcPr/>
                </a:tc>
                <a:extLst>
                  <a:ext uri="{0D108BD9-81ED-4DB2-BD59-A6C34878D82A}">
                    <a16:rowId xmlns:a16="http://schemas.microsoft.com/office/drawing/2014/main" val="2916344942"/>
                  </a:ext>
                </a:extLst>
              </a:tr>
              <a:tr h="232963">
                <a:tc vMerge="1">
                  <a:txBody>
                    <a:bodyPr/>
                    <a:lstStyle/>
                    <a:p>
                      <a:pPr lvl="0">
                        <a:buNone/>
                      </a:pPr>
                      <a:endParaRPr lang="en-GB" sz="1000" b="0" i="0" u="none" strike="noStrike" noProof="0">
                        <a:latin typeface="+mn-lt"/>
                      </a:endParaRPr>
                    </a:p>
                  </a:txBody>
                  <a:tcPr/>
                </a:tc>
                <a:tc>
                  <a:txBody>
                    <a:bodyPr/>
                    <a:lstStyle/>
                    <a:p>
                      <a:pPr lvl="0">
                        <a:buNone/>
                      </a:pPr>
                      <a:r>
                        <a:rPr lang="en-GB" sz="900">
                          <a:latin typeface="+mn-lt"/>
                        </a:rPr>
                        <a:t>Core Homelessness</a:t>
                      </a:r>
                      <a:endParaRPr lang="en-GB" sz="900" b="0" i="0" u="none" strike="noStrike" noProof="0">
                        <a:latin typeface="+mn-lt"/>
                      </a:endParaRPr>
                    </a:p>
                  </a:txBody>
                  <a:tcPr/>
                </a:tc>
                <a:extLst>
                  <a:ext uri="{0D108BD9-81ED-4DB2-BD59-A6C34878D82A}">
                    <a16:rowId xmlns:a16="http://schemas.microsoft.com/office/drawing/2014/main" val="2753601893"/>
                  </a:ext>
                </a:extLst>
              </a:tr>
              <a:tr h="232963">
                <a:tc vMerge="1">
                  <a:txBody>
                    <a:bodyPr/>
                    <a:lstStyle/>
                    <a:p>
                      <a:pPr lvl="0">
                        <a:buNone/>
                      </a:pPr>
                      <a:endParaRPr lang="en-GB" sz="1000" b="0" i="0" u="none" strike="noStrike" noProof="0">
                        <a:latin typeface="+mn-lt"/>
                      </a:endParaRPr>
                    </a:p>
                  </a:txBody>
                  <a:tcPr/>
                </a:tc>
                <a:tc>
                  <a:txBody>
                    <a:bodyPr/>
                    <a:lstStyle/>
                    <a:p>
                      <a:pPr lvl="0">
                        <a:buNone/>
                      </a:pPr>
                      <a:r>
                        <a:rPr lang="en-GB" sz="900">
                          <a:latin typeface="+mn-lt"/>
                        </a:rPr>
                        <a:t>Broadband speed</a:t>
                      </a:r>
                      <a:endParaRPr lang="en-GB" sz="900" b="0" i="0" u="none" strike="noStrike" noProof="0">
                        <a:latin typeface="+mn-lt"/>
                      </a:endParaRPr>
                    </a:p>
                  </a:txBody>
                  <a:tcPr/>
                </a:tc>
                <a:extLst>
                  <a:ext uri="{0D108BD9-81ED-4DB2-BD59-A6C34878D82A}">
                    <a16:rowId xmlns:a16="http://schemas.microsoft.com/office/drawing/2014/main" val="1721766920"/>
                  </a:ext>
                </a:extLst>
              </a:tr>
              <a:tr h="232963">
                <a:tc vMerge="1">
                  <a:txBody>
                    <a:bodyPr/>
                    <a:lstStyle/>
                    <a:p>
                      <a:pPr lvl="0">
                        <a:buNone/>
                      </a:pPr>
                      <a:endParaRPr lang="en-GB" sz="1000" b="0" i="0" u="none" strike="noStrike" noProof="0">
                        <a:latin typeface="+mn-lt"/>
                      </a:endParaRPr>
                    </a:p>
                  </a:txBody>
                  <a:tcPr/>
                </a:tc>
                <a:tc>
                  <a:txBody>
                    <a:bodyPr/>
                    <a:lstStyle/>
                    <a:p>
                      <a:pPr lvl="0">
                        <a:buNone/>
                      </a:pPr>
                      <a:r>
                        <a:rPr lang="en-GB" sz="900"/>
                        <a:t>Patient-to-GP ratio</a:t>
                      </a:r>
                      <a:endParaRPr lang="en-GB" sz="900" b="0" i="0" u="none" strike="noStrike" noProof="0">
                        <a:latin typeface="+mn-lt"/>
                      </a:endParaRPr>
                    </a:p>
                  </a:txBody>
                  <a:tcPr/>
                </a:tc>
                <a:extLst>
                  <a:ext uri="{0D108BD9-81ED-4DB2-BD59-A6C34878D82A}">
                    <a16:rowId xmlns:a16="http://schemas.microsoft.com/office/drawing/2014/main" val="1484833821"/>
                  </a:ext>
                </a:extLst>
              </a:tr>
              <a:tr h="232963">
                <a:tc rowSpan="3">
                  <a:txBody>
                    <a:bodyPr/>
                    <a:lstStyle/>
                    <a:p>
                      <a:pPr lvl="0">
                        <a:buNone/>
                      </a:pPr>
                      <a:r>
                        <a:rPr lang="en-GB" sz="900" dirty="0"/>
                        <a:t>Living Environment Deprivation 9.3%</a:t>
                      </a:r>
                      <a:endParaRPr lang="en-GB" sz="900" b="0" i="0" u="none" strike="noStrike" noProof="0" dirty="0">
                        <a:latin typeface="+mn-lt"/>
                      </a:endParaRPr>
                    </a:p>
                  </a:txBody>
                  <a:tcPr/>
                </a:tc>
                <a:tc>
                  <a:txBody>
                    <a:bodyPr/>
                    <a:lstStyle/>
                    <a:p>
                      <a:pPr lvl="0">
                        <a:buNone/>
                      </a:pPr>
                      <a:r>
                        <a:rPr lang="en-GB" sz="900"/>
                        <a:t>Housing Energy Performance Score</a:t>
                      </a:r>
                      <a:endParaRPr lang="en-GB" sz="900" b="0" i="0" u="none" strike="noStrike" noProof="0">
                        <a:latin typeface="+mn-lt"/>
                      </a:endParaRPr>
                    </a:p>
                  </a:txBody>
                  <a:tcPr/>
                </a:tc>
                <a:extLst>
                  <a:ext uri="{0D108BD9-81ED-4DB2-BD59-A6C34878D82A}">
                    <a16:rowId xmlns:a16="http://schemas.microsoft.com/office/drawing/2014/main" val="311784636"/>
                  </a:ext>
                </a:extLst>
              </a:tr>
              <a:tr h="232963">
                <a:tc vMerge="1">
                  <a:txBody>
                    <a:bodyPr/>
                    <a:lstStyle/>
                    <a:p>
                      <a:pPr lvl="0">
                        <a:buNone/>
                      </a:pPr>
                      <a:endParaRPr lang="en-GB" sz="1000" b="0" i="0" u="none" strike="noStrike" noProof="0">
                        <a:latin typeface="+mn-lt"/>
                      </a:endParaRPr>
                    </a:p>
                  </a:txBody>
                  <a:tcPr/>
                </a:tc>
                <a:tc>
                  <a:txBody>
                    <a:bodyPr/>
                    <a:lstStyle/>
                    <a:p>
                      <a:pPr lvl="0">
                        <a:buNone/>
                      </a:pPr>
                      <a:r>
                        <a:rPr lang="en-GB" sz="900"/>
                        <a:t>Housing lacking private outdoor space</a:t>
                      </a:r>
                      <a:endParaRPr lang="en-GB" sz="900" b="0" i="0" u="none" strike="noStrike" noProof="0">
                        <a:latin typeface="+mn-lt"/>
                      </a:endParaRPr>
                    </a:p>
                  </a:txBody>
                  <a:tcPr/>
                </a:tc>
                <a:extLst>
                  <a:ext uri="{0D108BD9-81ED-4DB2-BD59-A6C34878D82A}">
                    <a16:rowId xmlns:a16="http://schemas.microsoft.com/office/drawing/2014/main" val="3431026334"/>
                  </a:ext>
                </a:extLst>
              </a:tr>
              <a:tr h="232963">
                <a:tc vMerge="1">
                  <a:txBody>
                    <a:bodyPr/>
                    <a:lstStyle/>
                    <a:p>
                      <a:pPr lvl="0">
                        <a:buNone/>
                      </a:pPr>
                      <a:endParaRPr lang="en-GB" sz="1000" b="0" i="0" u="none" strike="noStrike" noProof="0">
                        <a:latin typeface="+mn-lt"/>
                      </a:endParaRPr>
                    </a:p>
                  </a:txBody>
                  <a:tcPr/>
                </a:tc>
                <a:tc>
                  <a:txBody>
                    <a:bodyPr/>
                    <a:lstStyle/>
                    <a:p>
                      <a:pPr lvl="0">
                        <a:buNone/>
                      </a:pPr>
                      <a:r>
                        <a:rPr lang="en-GB" sz="900" dirty="0"/>
                        <a:t>Noise pollution</a:t>
                      </a:r>
                      <a:endParaRPr lang="en-GB" sz="900" b="0" i="0" u="none" strike="noStrike" noProof="0" dirty="0">
                        <a:latin typeface="+mn-lt"/>
                      </a:endParaRPr>
                    </a:p>
                  </a:txBody>
                  <a:tcPr/>
                </a:tc>
                <a:extLst>
                  <a:ext uri="{0D108BD9-81ED-4DB2-BD59-A6C34878D82A}">
                    <a16:rowId xmlns:a16="http://schemas.microsoft.com/office/drawing/2014/main" val="3370393454"/>
                  </a:ext>
                </a:extLst>
              </a:tr>
            </a:tbl>
          </a:graphicData>
        </a:graphic>
      </p:graphicFrame>
    </p:spTree>
    <p:extLst>
      <p:ext uri="{BB962C8B-B14F-4D97-AF65-F5344CB8AC3E}">
        <p14:creationId xmlns:p14="http://schemas.microsoft.com/office/powerpoint/2010/main" val="3334110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1AE26-ADF3-190C-87FA-CC7B838F510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2BEF03A-00AC-C3C0-264B-414D85C3B404}"/>
              </a:ext>
            </a:extLst>
          </p:cNvPr>
          <p:cNvSpPr txBox="1"/>
          <p:nvPr/>
        </p:nvSpPr>
        <p:spPr bwMode="auto">
          <a:xfrm>
            <a:off x="655185" y="430947"/>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lvl="1" eaLnBrk="1" hangingPunct="1">
              <a:lnSpc>
                <a:spcPct val="90000"/>
              </a:lnSpc>
              <a:spcAft>
                <a:spcPts val="600"/>
              </a:spcAft>
            </a:pPr>
            <a:r>
              <a:rPr lang="en-US" sz="4400" b="1">
                <a:solidFill>
                  <a:schemeClr val="accent2"/>
                </a:solidFill>
                <a:latin typeface="+mj-lt"/>
                <a:ea typeface="+mj-ea"/>
                <a:cs typeface="+mj-cs"/>
              </a:rPr>
              <a:t>Key Findings</a:t>
            </a:r>
            <a:endParaRPr lang="en-US" sz="4400" b="1" kern="1200">
              <a:solidFill>
                <a:schemeClr val="accent2"/>
              </a:solidFill>
              <a:latin typeface="+mj-lt"/>
              <a:ea typeface="+mj-ea"/>
              <a:cs typeface="+mj-cs"/>
            </a:endParaRPr>
          </a:p>
        </p:txBody>
      </p:sp>
      <p:sp>
        <p:nvSpPr>
          <p:cNvPr id="6" name="TextBox 5">
            <a:extLst>
              <a:ext uri="{FF2B5EF4-FFF2-40B4-BE49-F238E27FC236}">
                <a16:creationId xmlns:a16="http://schemas.microsoft.com/office/drawing/2014/main" id="{58079BC1-2A6C-22E9-34F6-1C3DD263C87C}"/>
              </a:ext>
            </a:extLst>
          </p:cNvPr>
          <p:cNvSpPr txBox="1"/>
          <p:nvPr/>
        </p:nvSpPr>
        <p:spPr>
          <a:xfrm>
            <a:off x="232410" y="1218112"/>
            <a:ext cx="11727179" cy="4524315"/>
          </a:xfrm>
          <a:prstGeom prst="rect">
            <a:avLst/>
          </a:prstGeom>
          <a:noFill/>
        </p:spPr>
        <p:txBody>
          <a:bodyPr wrap="square">
            <a:spAutoFit/>
          </a:bodyPr>
          <a:lstStyle/>
          <a:p>
            <a:pPr marL="285750" indent="-285750">
              <a:buFont typeface="Arial" panose="020B0604020202020204" pitchFamily="34" charset="0"/>
              <a:buChar char="•"/>
            </a:pPr>
            <a:r>
              <a:rPr lang="en-GB" dirty="0"/>
              <a:t>Fenland is relatively deprived nationally, ranking 42 out of 296 local authorities (1 = most deprived), the most relatively deprived district in Cambridgeshire.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Ward‑level deprivation varies considerably, with Wisbech North the most deprived ward (decile 1) and areas such as Doddington &amp; </a:t>
            </a:r>
            <a:r>
              <a:rPr lang="en-GB" dirty="0" err="1"/>
              <a:t>Wimblington</a:t>
            </a:r>
            <a:r>
              <a:rPr lang="en-GB" dirty="0"/>
              <a:t>, March South, and Whittlesey North West/South among the least deprived (decile 6). Decile 1 representing the most deprived, and decile 10 representing the least deprived.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 significant number of Fenland’s LSOAs fall into the top 30% most deprived deciles, including 24 LSOAs in deciles 1 to 3, and 5 LSOAs in decile 1, an increase compared with IMD 2019.</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Education, Skills &amp; Training is the most deprived domain, with Fenland ranking 1st (most deprived) nationally; meanwhile Living Environment is the least deprived domain (rank from 204 to 244). </a:t>
            </a:r>
          </a:p>
          <a:p>
            <a:endParaRPr lang="en-GB" dirty="0"/>
          </a:p>
          <a:p>
            <a:pPr marL="285750" indent="-285750">
              <a:buFont typeface="Arial" panose="020B0604020202020204" pitchFamily="34" charset="0"/>
              <a:buChar char="•"/>
            </a:pPr>
            <a:r>
              <a:rPr lang="en-GB" dirty="0"/>
              <a:t>Fenland had the highest proportion of those living in relative deprivation in Cambridgeshire, with 24% of residents. Child poverty (IDACI) and older‑people income deprivation (IDAOPI) rates are also notably high.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205631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3C4CD-DFD3-409E-8130-5796033684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801F293-CFFE-61B1-9687-62E369C04F74}"/>
              </a:ext>
            </a:extLst>
          </p:cNvPr>
          <p:cNvSpPr txBox="1"/>
          <p:nvPr/>
        </p:nvSpPr>
        <p:spPr bwMode="auto">
          <a:xfrm>
            <a:off x="272143" y="441551"/>
            <a:ext cx="10297886" cy="799420"/>
          </a:xfrm>
          <a:prstGeom prst="rect">
            <a:avLst/>
          </a:prstGeom>
          <a:noFill/>
          <a:ln>
            <a:noFill/>
          </a:ln>
        </p:spPr>
        <p:txBody>
          <a:bodyPr vert="horz" wrap="square" lIns="0" tIns="0" rIns="0" bIns="0" numCol="1" rtlCol="0" anchor="t" anchorCtr="0" compatLnSpc="1">
            <a:prstTxWarp prst="textNoShape">
              <a:avLst/>
            </a:prstTxWarp>
            <a:normAutofit fontScale="92500"/>
          </a:bodyPr>
          <a:lstStyle/>
          <a:p>
            <a:pPr eaLnBrk="1" hangingPunct="1">
              <a:lnSpc>
                <a:spcPct val="90000"/>
              </a:lnSpc>
              <a:spcAft>
                <a:spcPts val="600"/>
              </a:spcAft>
            </a:pPr>
            <a:r>
              <a:rPr lang="en-US" sz="4400" b="1">
                <a:solidFill>
                  <a:schemeClr val="accent2"/>
                </a:solidFill>
                <a:latin typeface="+mj-lt"/>
                <a:ea typeface="+mj-ea"/>
                <a:cs typeface="+mj-cs"/>
              </a:rPr>
              <a:t>1.1. District</a:t>
            </a:r>
            <a:r>
              <a:rPr lang="en-US" sz="4400" b="1" kern="1200">
                <a:solidFill>
                  <a:schemeClr val="accent2"/>
                </a:solidFill>
                <a:latin typeface="+mj-lt"/>
                <a:ea typeface="+mj-ea"/>
                <a:cs typeface="+mj-cs"/>
              </a:rPr>
              <a:t> Context - National Ranking</a:t>
            </a:r>
            <a:endParaRPr lang="en-US">
              <a:solidFill>
                <a:schemeClr val="accent2"/>
              </a:solidFill>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548EF2CE-B0AC-A6F2-3E20-6A1DFC8B63F4}"/>
              </a:ext>
            </a:extLst>
          </p:cNvPr>
          <p:cNvSpPr>
            <a:spLocks noGrp="1"/>
          </p:cNvSpPr>
          <p:nvPr>
            <p:ph idx="1"/>
          </p:nvPr>
        </p:nvSpPr>
        <p:spPr>
          <a:xfrm>
            <a:off x="666070" y="2013857"/>
            <a:ext cx="4863873" cy="4163105"/>
          </a:xfrm>
        </p:spPr>
        <p:txBody>
          <a:bodyPr/>
          <a:lstStyle/>
          <a:p>
            <a:r>
              <a:rPr lang="en-GB" sz="1600"/>
              <a:t>Fenland is ranked 42/296 of all local authorities nationally, based on local authority score, where 1 is most deprived (meaning Fenland is the 254th least deprived of the 296 English Local Authorities). </a:t>
            </a:r>
            <a:endParaRPr lang="en-GB" sz="1600">
              <a:cs typeface="Arial"/>
            </a:endParaRPr>
          </a:p>
          <a:p>
            <a:r>
              <a:rPr lang="en-GB" sz="1600"/>
              <a:t>This compares to:</a:t>
            </a:r>
            <a:endParaRPr lang="en-GB" sz="1600">
              <a:cs typeface="Arial"/>
            </a:endParaRPr>
          </a:p>
          <a:p>
            <a:pPr lvl="1"/>
            <a:r>
              <a:rPr lang="en-GB" sz="1600"/>
              <a:t>South Cambridgeshire which is 281/296 (15th least deprived),</a:t>
            </a:r>
          </a:p>
          <a:p>
            <a:pPr lvl="1"/>
            <a:r>
              <a:rPr lang="en-GB" sz="1600"/>
              <a:t>Cambridge City which is 255/296 (41st least deprived), </a:t>
            </a:r>
          </a:p>
          <a:p>
            <a:pPr lvl="1"/>
            <a:r>
              <a:rPr lang="en-GB" sz="1600"/>
              <a:t>Huntingdonshire which is 249/296 (47th least deprived),</a:t>
            </a:r>
            <a:endParaRPr lang="en-GB" sz="1600">
              <a:cs typeface="Arial"/>
            </a:endParaRPr>
          </a:p>
          <a:p>
            <a:pPr lvl="1"/>
            <a:r>
              <a:rPr lang="en-GB" sz="1600"/>
              <a:t>East Cambridgeshire which is 242/296 (54th least deprived), </a:t>
            </a:r>
            <a:endParaRPr lang="en-GB" sz="1600">
              <a:cs typeface="Arial"/>
            </a:endParaRPr>
          </a:p>
          <a:p>
            <a:pPr lvl="1"/>
            <a:r>
              <a:rPr lang="en-GB" sz="1600"/>
              <a:t>and Peterborough which is 51/296 (245th least deprived).</a:t>
            </a:r>
            <a:endParaRPr lang="en-US" sz="1600"/>
          </a:p>
        </p:txBody>
      </p:sp>
      <p:graphicFrame>
        <p:nvGraphicFramePr>
          <p:cNvPr id="3" name="Table 2">
            <a:extLst>
              <a:ext uri="{FF2B5EF4-FFF2-40B4-BE49-F238E27FC236}">
                <a16:creationId xmlns:a16="http://schemas.microsoft.com/office/drawing/2014/main" id="{5EF706A9-54E5-0172-4950-F752AA71CAAB}"/>
              </a:ext>
            </a:extLst>
          </p:cNvPr>
          <p:cNvGraphicFramePr>
            <a:graphicFrameLocks noGrp="1"/>
          </p:cNvGraphicFramePr>
          <p:nvPr>
            <p:extLst>
              <p:ext uri="{D42A27DB-BD31-4B8C-83A1-F6EECF244321}">
                <p14:modId xmlns:p14="http://schemas.microsoft.com/office/powerpoint/2010/main" val="1884995796"/>
              </p:ext>
            </p:extLst>
          </p:nvPr>
        </p:nvGraphicFramePr>
        <p:xfrm>
          <a:off x="6019798" y="2166257"/>
          <a:ext cx="5685693" cy="2867706"/>
        </p:xfrm>
        <a:graphic>
          <a:graphicData uri="http://schemas.openxmlformats.org/drawingml/2006/table">
            <a:tbl>
              <a:tblPr bandRow="1">
                <a:tableStyleId>{5C22544A-7EE6-4342-B048-85BDC9FD1C3A}</a:tableStyleId>
              </a:tblPr>
              <a:tblGrid>
                <a:gridCol w="2841441">
                  <a:extLst>
                    <a:ext uri="{9D8B030D-6E8A-4147-A177-3AD203B41FA5}">
                      <a16:colId xmlns:a16="http://schemas.microsoft.com/office/drawing/2014/main" val="520184273"/>
                    </a:ext>
                  </a:extLst>
                </a:gridCol>
                <a:gridCol w="2844252">
                  <a:extLst>
                    <a:ext uri="{9D8B030D-6E8A-4147-A177-3AD203B41FA5}">
                      <a16:colId xmlns:a16="http://schemas.microsoft.com/office/drawing/2014/main" val="876198805"/>
                    </a:ext>
                  </a:extLst>
                </a:gridCol>
              </a:tblGrid>
              <a:tr h="926184">
                <a:tc>
                  <a:txBody>
                    <a:bodyPr/>
                    <a:lstStyle/>
                    <a:p>
                      <a:pPr>
                        <a:buNone/>
                      </a:pPr>
                      <a:r>
                        <a:rPr lang="en-GB" b="1">
                          <a:effectLst/>
                        </a:rPr>
                        <a:t>District</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buNone/>
                      </a:pPr>
                      <a:r>
                        <a:rPr lang="en-GB" b="1">
                          <a:effectLst/>
                        </a:rPr>
                        <a:t>IMD - Rank of average rank out of 296 (2025)</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703837"/>
                  </a:ext>
                </a:extLst>
              </a:tr>
              <a:tr h="294342">
                <a:tc>
                  <a:txBody>
                    <a:bodyPr/>
                    <a:lstStyle/>
                    <a:p>
                      <a:pPr>
                        <a:buNone/>
                      </a:pPr>
                      <a:r>
                        <a:rPr lang="en-GB">
                          <a:effectLst/>
                        </a:rPr>
                        <a:t>Fenland</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r">
                        <a:buNone/>
                      </a:pPr>
                      <a:r>
                        <a:rPr lang="en-GB">
                          <a:effectLst/>
                        </a:rPr>
                        <a:t>42</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486707661"/>
                  </a:ext>
                </a:extLst>
              </a:tr>
              <a:tr h="294342">
                <a:tc>
                  <a:txBody>
                    <a:bodyPr/>
                    <a:lstStyle/>
                    <a:p>
                      <a:pPr>
                        <a:buNone/>
                      </a:pPr>
                      <a:r>
                        <a:rPr lang="en-GB">
                          <a:effectLst/>
                        </a:rPr>
                        <a:t>Peterborough</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r">
                        <a:buNone/>
                      </a:pPr>
                      <a:r>
                        <a:rPr lang="en-GB">
                          <a:effectLst/>
                        </a:rPr>
                        <a:t>51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574359557"/>
                  </a:ext>
                </a:extLst>
              </a:tr>
              <a:tr h="352832">
                <a:tc>
                  <a:txBody>
                    <a:bodyPr/>
                    <a:lstStyle/>
                    <a:p>
                      <a:pPr>
                        <a:buNone/>
                      </a:pPr>
                      <a:r>
                        <a:rPr lang="en-GB">
                          <a:effectLst/>
                        </a:rPr>
                        <a:t>East Cambridgeshire</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r">
                        <a:buNone/>
                      </a:pPr>
                      <a:r>
                        <a:rPr lang="en-GB">
                          <a:effectLst/>
                        </a:rPr>
                        <a:t>242</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532466378"/>
                  </a:ext>
                </a:extLst>
              </a:tr>
              <a:tr h="352832">
                <a:tc>
                  <a:txBody>
                    <a:bodyPr/>
                    <a:lstStyle/>
                    <a:p>
                      <a:pPr>
                        <a:buNone/>
                      </a:pPr>
                      <a:r>
                        <a:rPr lang="en-GB">
                          <a:effectLst/>
                        </a:rPr>
                        <a:t>Huntingdonshire</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r">
                        <a:buNone/>
                      </a:pPr>
                      <a:r>
                        <a:rPr lang="en-GB">
                          <a:effectLst/>
                        </a:rPr>
                        <a:t>249</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648141550"/>
                  </a:ext>
                </a:extLst>
              </a:tr>
              <a:tr h="294342">
                <a:tc>
                  <a:txBody>
                    <a:bodyPr/>
                    <a:lstStyle/>
                    <a:p>
                      <a:pPr>
                        <a:buNone/>
                      </a:pPr>
                      <a:r>
                        <a:rPr lang="en-GB">
                          <a:effectLst/>
                        </a:rPr>
                        <a:t>Cambridge</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r">
                        <a:buNone/>
                      </a:pPr>
                      <a:r>
                        <a:rPr lang="en-GB">
                          <a:effectLst/>
                        </a:rPr>
                        <a:t>255</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112186774"/>
                  </a:ext>
                </a:extLst>
              </a:tr>
              <a:tr h="352832">
                <a:tc>
                  <a:txBody>
                    <a:bodyPr/>
                    <a:lstStyle/>
                    <a:p>
                      <a:pPr>
                        <a:buNone/>
                      </a:pPr>
                      <a:r>
                        <a:rPr lang="en-GB">
                          <a:effectLst/>
                        </a:rPr>
                        <a:t>South Cambridgeshire</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r">
                        <a:buNone/>
                      </a:pPr>
                      <a:r>
                        <a:rPr lang="en-GB">
                          <a:effectLst/>
                        </a:rPr>
                        <a:t>281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311531420"/>
                  </a:ext>
                </a:extLst>
              </a:tr>
            </a:tbl>
          </a:graphicData>
        </a:graphic>
      </p:graphicFrame>
      <p:sp>
        <p:nvSpPr>
          <p:cNvPr id="5" name="TextBox 4">
            <a:extLst>
              <a:ext uri="{FF2B5EF4-FFF2-40B4-BE49-F238E27FC236}">
                <a16:creationId xmlns:a16="http://schemas.microsoft.com/office/drawing/2014/main" id="{D310BAD4-3EAC-3CA4-59E8-CCBDA4910F29}"/>
              </a:ext>
            </a:extLst>
          </p:cNvPr>
          <p:cNvSpPr txBox="1"/>
          <p:nvPr/>
        </p:nvSpPr>
        <p:spPr>
          <a:xfrm>
            <a:off x="6019798" y="1796925"/>
            <a:ext cx="5685693" cy="369332"/>
          </a:xfrm>
          <a:prstGeom prst="rect">
            <a:avLst/>
          </a:prstGeom>
          <a:noFill/>
        </p:spPr>
        <p:txBody>
          <a:bodyPr wrap="square">
            <a:spAutoFit/>
          </a:bodyPr>
          <a:lstStyle/>
          <a:p>
            <a:r>
              <a:rPr lang="en-GB" sz="1800" i="1" dirty="0"/>
              <a:t>Table 2: </a:t>
            </a:r>
            <a:r>
              <a:rPr lang="en-GB" i="1" dirty="0"/>
              <a:t>District by overall IMD national rank</a:t>
            </a:r>
            <a:endParaRPr lang="en-GB" sz="1800" i="1" dirty="0"/>
          </a:p>
        </p:txBody>
      </p:sp>
    </p:spTree>
    <p:extLst>
      <p:ext uri="{BB962C8B-B14F-4D97-AF65-F5344CB8AC3E}">
        <p14:creationId xmlns:p14="http://schemas.microsoft.com/office/powerpoint/2010/main" val="410884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DC638-6605-D91F-951B-94294816104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DAFD503-DB22-2318-415A-F3511F380FB7}"/>
              </a:ext>
            </a:extLst>
          </p:cNvPr>
          <p:cNvSpPr txBox="1"/>
          <p:nvPr/>
        </p:nvSpPr>
        <p:spPr bwMode="auto">
          <a:xfrm>
            <a:off x="262428" y="218479"/>
            <a:ext cx="9867219"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a:solidFill>
                  <a:schemeClr val="accent2"/>
                </a:solidFill>
                <a:latin typeface="+mj-lt"/>
                <a:ea typeface="+mj-ea"/>
                <a:cs typeface="+mj-cs"/>
              </a:rPr>
              <a:t>1.2. Analysis</a:t>
            </a:r>
            <a:r>
              <a:rPr lang="en-US" sz="4400" b="1" kern="1200">
                <a:solidFill>
                  <a:schemeClr val="accent2"/>
                </a:solidFill>
                <a:latin typeface="+mj-lt"/>
                <a:ea typeface="+mj-ea"/>
                <a:cs typeface="+mj-cs"/>
              </a:rPr>
              <a:t> of overall deprivation across Fenland wards</a:t>
            </a:r>
            <a:endParaRPr lang="en-US">
              <a:solidFill>
                <a:schemeClr val="accent2"/>
              </a:solidFill>
              <a:ea typeface="+mj-ea"/>
              <a:cs typeface="+mj-cs"/>
            </a:endParaRPr>
          </a:p>
        </p:txBody>
      </p:sp>
      <p:sp>
        <p:nvSpPr>
          <p:cNvPr id="7" name="TextBox 6">
            <a:extLst>
              <a:ext uri="{FF2B5EF4-FFF2-40B4-BE49-F238E27FC236}">
                <a16:creationId xmlns:a16="http://schemas.microsoft.com/office/drawing/2014/main" id="{F5E51FBF-4E6F-1AFC-72C2-723ED7DEB1A1}"/>
              </a:ext>
            </a:extLst>
          </p:cNvPr>
          <p:cNvSpPr txBox="1"/>
          <p:nvPr/>
        </p:nvSpPr>
        <p:spPr>
          <a:xfrm>
            <a:off x="329103" y="1917706"/>
            <a:ext cx="6190488" cy="4524315"/>
          </a:xfrm>
          <a:prstGeom prst="rect">
            <a:avLst/>
          </a:prstGeom>
          <a:noFill/>
        </p:spPr>
        <p:txBody>
          <a:bodyPr wrap="square">
            <a:spAutoFit/>
          </a:bodyPr>
          <a:lstStyle/>
          <a:p>
            <a:pPr marL="0" indent="0">
              <a:buNone/>
            </a:pPr>
            <a:r>
              <a:rPr lang="en-GB" sz="1600" dirty="0"/>
              <a:t>On this page, the average decile is used. This is the decile of each LSOA combined and averaged to give an overall score for the ward. This is to help identify the domains that have a much higher or lower level of deprivation and give a broader overview of the ward as a whole, rather than the absolute ‘most’ and ‘least’ deprived domains. It should be noted that LSOA and ward boundaries are not co-terminus and therefore a ‘best fit’ lookup has been used to determine which LSOAs fall into each ward. </a:t>
            </a:r>
          </a:p>
          <a:p>
            <a:pPr marL="0" indent="0">
              <a:buNone/>
            </a:pPr>
            <a:endParaRPr lang="en-GB" sz="1600" dirty="0"/>
          </a:p>
          <a:p>
            <a:pPr marL="0" indent="0">
              <a:buNone/>
            </a:pPr>
            <a:r>
              <a:rPr lang="en-US" sz="1600" u="sng" dirty="0"/>
              <a:t>Highest scoring wards (least deprived):</a:t>
            </a:r>
          </a:p>
          <a:p>
            <a:r>
              <a:rPr lang="en-GB" sz="1600" dirty="0"/>
              <a:t>As shown in Table 3, Doddington &amp; </a:t>
            </a:r>
            <a:r>
              <a:rPr lang="en-GB" sz="1600" dirty="0" err="1"/>
              <a:t>Wimblington</a:t>
            </a:r>
            <a:r>
              <a:rPr lang="en-GB" sz="1600" dirty="0"/>
              <a:t>, March South, Whittlesey North West, and Whittlesey South wards fall within the highest decile out of all other wards in Fenland (6).</a:t>
            </a:r>
            <a:endParaRPr lang="en-US" sz="1600" dirty="0"/>
          </a:p>
          <a:p>
            <a:pPr marL="0" indent="0">
              <a:buNone/>
            </a:pPr>
            <a:endParaRPr lang="en-US" sz="1600" dirty="0">
              <a:highlight>
                <a:srgbClr val="00FFFF"/>
              </a:highlight>
            </a:endParaRPr>
          </a:p>
          <a:p>
            <a:pPr marL="0" indent="0">
              <a:buNone/>
            </a:pPr>
            <a:r>
              <a:rPr lang="en-US" sz="1600" u="sng" dirty="0"/>
              <a:t>Lowest scoring ward (most deprived):</a:t>
            </a:r>
          </a:p>
          <a:p>
            <a:pPr marL="0" indent="0">
              <a:buNone/>
            </a:pPr>
            <a:r>
              <a:rPr lang="en-US" sz="1600" dirty="0"/>
              <a:t>Wisbech North fall into the lowest decile out of all other wards in Fenland (1). Both LSOAs situated in Wisbech North fall into the most deprived decile (1).</a:t>
            </a:r>
          </a:p>
        </p:txBody>
      </p:sp>
      <p:sp>
        <p:nvSpPr>
          <p:cNvPr id="2" name="TextBox 1">
            <a:extLst>
              <a:ext uri="{FF2B5EF4-FFF2-40B4-BE49-F238E27FC236}">
                <a16:creationId xmlns:a16="http://schemas.microsoft.com/office/drawing/2014/main" id="{CF6004F6-D575-6A82-A99C-F60BC754CE97}"/>
              </a:ext>
            </a:extLst>
          </p:cNvPr>
          <p:cNvSpPr txBox="1"/>
          <p:nvPr/>
        </p:nvSpPr>
        <p:spPr>
          <a:xfrm>
            <a:off x="6775556" y="1239031"/>
            <a:ext cx="5087340" cy="523220"/>
          </a:xfrm>
          <a:prstGeom prst="rect">
            <a:avLst/>
          </a:prstGeom>
          <a:noFill/>
        </p:spPr>
        <p:txBody>
          <a:bodyPr wrap="square" rtlCol="0">
            <a:spAutoFit/>
          </a:bodyPr>
          <a:lstStyle/>
          <a:p>
            <a:r>
              <a:rPr lang="en-GB" sz="1400" i="1" dirty="0"/>
              <a:t>Table 3: Decile average and range of LSOA deciles by ward, IMD 2025</a:t>
            </a:r>
          </a:p>
        </p:txBody>
      </p:sp>
      <p:graphicFrame>
        <p:nvGraphicFramePr>
          <p:cNvPr id="5" name="Table 4">
            <a:extLst>
              <a:ext uri="{FF2B5EF4-FFF2-40B4-BE49-F238E27FC236}">
                <a16:creationId xmlns:a16="http://schemas.microsoft.com/office/drawing/2014/main" id="{33C7770A-6AA7-F506-530D-E4B2F023D16E}"/>
              </a:ext>
            </a:extLst>
          </p:cNvPr>
          <p:cNvGraphicFramePr>
            <a:graphicFrameLocks noGrp="1"/>
          </p:cNvGraphicFramePr>
          <p:nvPr>
            <p:extLst>
              <p:ext uri="{D42A27DB-BD31-4B8C-83A1-F6EECF244321}">
                <p14:modId xmlns:p14="http://schemas.microsoft.com/office/powerpoint/2010/main" val="710217585"/>
              </p:ext>
            </p:extLst>
          </p:nvPr>
        </p:nvGraphicFramePr>
        <p:xfrm>
          <a:off x="6655981" y="1762251"/>
          <a:ext cx="5403157" cy="4616450"/>
        </p:xfrm>
        <a:graphic>
          <a:graphicData uri="http://schemas.openxmlformats.org/drawingml/2006/table">
            <a:tbl>
              <a:tblPr>
                <a:tableStyleId>{5C22544A-7EE6-4342-B048-85BDC9FD1C3A}</a:tableStyleId>
              </a:tblPr>
              <a:tblGrid>
                <a:gridCol w="3030279">
                  <a:extLst>
                    <a:ext uri="{9D8B030D-6E8A-4147-A177-3AD203B41FA5}">
                      <a16:colId xmlns:a16="http://schemas.microsoft.com/office/drawing/2014/main" val="1522527434"/>
                    </a:ext>
                  </a:extLst>
                </a:gridCol>
                <a:gridCol w="1541721">
                  <a:extLst>
                    <a:ext uri="{9D8B030D-6E8A-4147-A177-3AD203B41FA5}">
                      <a16:colId xmlns:a16="http://schemas.microsoft.com/office/drawing/2014/main" val="2496777962"/>
                    </a:ext>
                  </a:extLst>
                </a:gridCol>
                <a:gridCol w="831157">
                  <a:extLst>
                    <a:ext uri="{9D8B030D-6E8A-4147-A177-3AD203B41FA5}">
                      <a16:colId xmlns:a16="http://schemas.microsoft.com/office/drawing/2014/main" val="1523227843"/>
                    </a:ext>
                  </a:extLst>
                </a:gridCol>
              </a:tblGrid>
              <a:tr h="245197">
                <a:tc>
                  <a:txBody>
                    <a:bodyPr/>
                    <a:lstStyle/>
                    <a:p>
                      <a:pPr algn="l" fontAlgn="b">
                        <a:buNone/>
                      </a:pPr>
                      <a:r>
                        <a:rPr lang="en-GB" sz="1600" b="1" u="none" strike="noStrike">
                          <a:effectLst/>
                        </a:rPr>
                        <a:t>Ward</a:t>
                      </a:r>
                      <a:endParaRPr lang="en-GB" sz="1600" b="1"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600" b="1" u="none" strike="noStrike">
                          <a:effectLst/>
                        </a:rPr>
                        <a:t>Average Decile</a:t>
                      </a:r>
                      <a:endParaRPr lang="en-GB" sz="1600" b="1"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600" b="1" u="none" strike="noStrike">
                          <a:effectLst/>
                        </a:rPr>
                        <a:t>Range</a:t>
                      </a:r>
                      <a:endParaRPr lang="en-GB"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8999130"/>
                  </a:ext>
                </a:extLst>
              </a:tr>
              <a:tr h="237729">
                <a:tc>
                  <a:txBody>
                    <a:bodyPr/>
                    <a:lstStyle/>
                    <a:p>
                      <a:pPr algn="l" fontAlgn="b">
                        <a:buNone/>
                      </a:pPr>
                      <a:r>
                        <a:rPr lang="en-GB" sz="1550" u="none" strike="noStrike">
                          <a:effectLst/>
                        </a:rPr>
                        <a:t>Chatteris North &amp; Manea</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550" u="none" strike="noStrike">
                          <a:effectLst/>
                        </a:rPr>
                        <a:t>4</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550" u="none" strike="noStrike">
                          <a:effectLst/>
                        </a:rPr>
                        <a:t>4 - 5</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2346605"/>
                  </a:ext>
                </a:extLst>
              </a:tr>
              <a:tr h="237729">
                <a:tc>
                  <a:txBody>
                    <a:bodyPr/>
                    <a:lstStyle/>
                    <a:p>
                      <a:pPr algn="l" fontAlgn="b">
                        <a:buNone/>
                      </a:pPr>
                      <a:r>
                        <a:rPr lang="en-GB" sz="1550" u="none" strike="noStrike">
                          <a:effectLst/>
                        </a:rPr>
                        <a:t>Chatteris South</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550" u="none" strike="noStrike">
                          <a:effectLst/>
                        </a:rPr>
                        <a:t>5</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550" u="none" strike="noStrike">
                          <a:effectLst/>
                        </a:rPr>
                        <a:t>3 - 7</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4649691"/>
                  </a:ext>
                </a:extLst>
              </a:tr>
              <a:tr h="237729">
                <a:tc>
                  <a:txBody>
                    <a:bodyPr/>
                    <a:lstStyle/>
                    <a:p>
                      <a:pPr algn="l" fontAlgn="b">
                        <a:buNone/>
                      </a:pPr>
                      <a:r>
                        <a:rPr lang="en-GB" sz="1550" u="none" strike="noStrike">
                          <a:effectLst/>
                        </a:rPr>
                        <a:t>Doddington &amp; Wimblington</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550" u="none" strike="noStrike">
                          <a:effectLst/>
                        </a:rPr>
                        <a:t>6</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550" u="none" strike="noStrike">
                          <a:effectLst/>
                        </a:rPr>
                        <a:t>5 - 6</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723277"/>
                  </a:ext>
                </a:extLst>
              </a:tr>
              <a:tr h="237729">
                <a:tc>
                  <a:txBody>
                    <a:bodyPr/>
                    <a:lstStyle/>
                    <a:p>
                      <a:pPr algn="l" fontAlgn="b">
                        <a:buNone/>
                      </a:pPr>
                      <a:r>
                        <a:rPr lang="en-GB" sz="1550" u="none" strike="noStrike">
                          <a:effectLst/>
                        </a:rPr>
                        <a:t>Elm &amp; Christchurch</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550" u="none" strike="noStrike">
                          <a:effectLst/>
                        </a:rPr>
                        <a:t>3</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550" u="none" strike="noStrike">
                          <a:effectLst/>
                        </a:rPr>
                        <a:t>2 - 5</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555020"/>
                  </a:ext>
                </a:extLst>
              </a:tr>
              <a:tr h="237729">
                <a:tc>
                  <a:txBody>
                    <a:bodyPr/>
                    <a:lstStyle/>
                    <a:p>
                      <a:pPr algn="l" fontAlgn="b">
                        <a:buNone/>
                      </a:pPr>
                      <a:r>
                        <a:rPr lang="en-GB" sz="1550" u="none" strike="noStrike">
                          <a:effectLst/>
                        </a:rPr>
                        <a:t>Leverington &amp; Wisbech Rural</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550" u="none" strike="noStrike">
                          <a:effectLst/>
                        </a:rPr>
                        <a:t>4</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550" u="none" strike="noStrike">
                          <a:effectLst/>
                        </a:rPr>
                        <a:t>3 - 5</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846499"/>
                  </a:ext>
                </a:extLst>
              </a:tr>
              <a:tr h="237729">
                <a:tc>
                  <a:txBody>
                    <a:bodyPr/>
                    <a:lstStyle/>
                    <a:p>
                      <a:pPr algn="l" fontAlgn="b">
                        <a:buNone/>
                      </a:pPr>
                      <a:r>
                        <a:rPr lang="en-GB" sz="1550" u="none" strike="noStrike">
                          <a:effectLst/>
                        </a:rPr>
                        <a:t>March East</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550" u="none" strike="noStrike">
                          <a:effectLst/>
                        </a:rPr>
                        <a:t>4</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550" u="none" strike="noStrike">
                          <a:effectLst/>
                        </a:rPr>
                        <a:t>1 - 6</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9864998"/>
                  </a:ext>
                </a:extLst>
              </a:tr>
              <a:tr h="237729">
                <a:tc>
                  <a:txBody>
                    <a:bodyPr/>
                    <a:lstStyle/>
                    <a:p>
                      <a:pPr algn="l" fontAlgn="b">
                        <a:buNone/>
                      </a:pPr>
                      <a:r>
                        <a:rPr lang="en-GB" sz="1550" u="none" strike="noStrike">
                          <a:effectLst/>
                        </a:rPr>
                        <a:t>March North</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550" u="none" strike="noStrike">
                          <a:effectLst/>
                        </a:rPr>
                        <a:t>5</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550" u="none" strike="noStrike">
                          <a:effectLst/>
                        </a:rPr>
                        <a:t>4 - 5</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0241432"/>
                  </a:ext>
                </a:extLst>
              </a:tr>
              <a:tr h="237729">
                <a:tc>
                  <a:txBody>
                    <a:bodyPr/>
                    <a:lstStyle/>
                    <a:p>
                      <a:pPr algn="l" fontAlgn="b">
                        <a:buNone/>
                      </a:pPr>
                      <a:r>
                        <a:rPr lang="en-GB" sz="1550" u="none" strike="noStrike">
                          <a:effectLst/>
                        </a:rPr>
                        <a:t>March South</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550" u="none" strike="noStrike">
                          <a:effectLst/>
                        </a:rPr>
                        <a:t>6</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550" u="none" strike="noStrike">
                          <a:effectLst/>
                        </a:rPr>
                        <a:t>4 - 7</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9918336"/>
                  </a:ext>
                </a:extLst>
              </a:tr>
              <a:tr h="237729">
                <a:tc>
                  <a:txBody>
                    <a:bodyPr/>
                    <a:lstStyle/>
                    <a:p>
                      <a:pPr algn="l" fontAlgn="b">
                        <a:buNone/>
                      </a:pPr>
                      <a:r>
                        <a:rPr lang="en-GB" sz="1550" u="none" strike="noStrike">
                          <a:effectLst/>
                        </a:rPr>
                        <a:t>March West &amp; Benwick</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550" u="none" strike="noStrike">
                          <a:effectLst/>
                        </a:rPr>
                        <a:t>4</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550" u="none" strike="noStrike">
                          <a:effectLst/>
                        </a:rPr>
                        <a:t>3 - 4</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3470266"/>
                  </a:ext>
                </a:extLst>
              </a:tr>
              <a:tr h="237729">
                <a:tc>
                  <a:txBody>
                    <a:bodyPr/>
                    <a:lstStyle/>
                    <a:p>
                      <a:pPr algn="l" fontAlgn="b">
                        <a:buNone/>
                      </a:pPr>
                      <a:r>
                        <a:rPr lang="en-GB" sz="1550" u="none" strike="noStrike">
                          <a:effectLst/>
                        </a:rPr>
                        <a:t>Parson Drove &amp; Wisbech St Mary</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550" u="none" strike="noStrike">
                          <a:effectLst/>
                        </a:rPr>
                        <a:t>3</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550" u="none" strike="noStrike">
                          <a:effectLst/>
                        </a:rPr>
                        <a:t>3 - 3</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5916711"/>
                  </a:ext>
                </a:extLst>
              </a:tr>
              <a:tr h="237729">
                <a:tc>
                  <a:txBody>
                    <a:bodyPr/>
                    <a:lstStyle/>
                    <a:p>
                      <a:pPr algn="l" fontAlgn="b">
                        <a:buNone/>
                      </a:pPr>
                      <a:r>
                        <a:rPr lang="en-GB" sz="1550" u="none" strike="noStrike">
                          <a:effectLst/>
                        </a:rPr>
                        <a:t>Whittlesey East &amp; Villages</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550" u="none" strike="noStrike">
                          <a:effectLst/>
                        </a:rPr>
                        <a:t>5</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550" u="none" strike="noStrike">
                          <a:effectLst/>
                        </a:rPr>
                        <a:t>4 - 7</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3188072"/>
                  </a:ext>
                </a:extLst>
              </a:tr>
              <a:tr h="237729">
                <a:tc>
                  <a:txBody>
                    <a:bodyPr/>
                    <a:lstStyle/>
                    <a:p>
                      <a:pPr algn="l" fontAlgn="b">
                        <a:buNone/>
                      </a:pPr>
                      <a:r>
                        <a:rPr lang="en-GB" sz="1550" u="none" strike="noStrike">
                          <a:effectLst/>
                        </a:rPr>
                        <a:t>Whittlesey Lattersey</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550" u="none" strike="noStrike">
                          <a:effectLst/>
                        </a:rPr>
                        <a:t>4</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550" u="none" strike="noStrike">
                          <a:effectLst/>
                        </a:rPr>
                        <a:t>2 - 6</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0995448"/>
                  </a:ext>
                </a:extLst>
              </a:tr>
              <a:tr h="237729">
                <a:tc>
                  <a:txBody>
                    <a:bodyPr/>
                    <a:lstStyle/>
                    <a:p>
                      <a:pPr algn="l" fontAlgn="b">
                        <a:buNone/>
                      </a:pPr>
                      <a:r>
                        <a:rPr lang="en-GB" sz="1550" u="none" strike="noStrike">
                          <a:effectLst/>
                        </a:rPr>
                        <a:t>Whittlesey North West</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550" u="none" strike="noStrike">
                          <a:effectLst/>
                        </a:rPr>
                        <a:t>6</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550" u="none" strike="noStrike">
                          <a:effectLst/>
                        </a:rPr>
                        <a:t>4 - 7</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4750611"/>
                  </a:ext>
                </a:extLst>
              </a:tr>
              <a:tr h="237729">
                <a:tc>
                  <a:txBody>
                    <a:bodyPr/>
                    <a:lstStyle/>
                    <a:p>
                      <a:pPr algn="l" fontAlgn="b">
                        <a:buNone/>
                      </a:pPr>
                      <a:r>
                        <a:rPr lang="en-GB" sz="1550" u="none" strike="noStrike">
                          <a:effectLst/>
                        </a:rPr>
                        <a:t>Whittlesey South</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550" u="none" strike="noStrike">
                          <a:effectLst/>
                        </a:rPr>
                        <a:t>6</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550" u="none" strike="noStrike">
                          <a:effectLst/>
                        </a:rPr>
                        <a:t>5 - 7</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404305"/>
                  </a:ext>
                </a:extLst>
              </a:tr>
              <a:tr h="237729">
                <a:tc>
                  <a:txBody>
                    <a:bodyPr/>
                    <a:lstStyle/>
                    <a:p>
                      <a:pPr algn="l" fontAlgn="b">
                        <a:buNone/>
                      </a:pPr>
                      <a:r>
                        <a:rPr lang="en-GB" sz="1550" u="none" strike="noStrike">
                          <a:effectLst/>
                        </a:rPr>
                        <a:t>Wisbech North</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550" u="none" strike="noStrike">
                          <a:effectLst/>
                        </a:rPr>
                        <a:t>1</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550" u="none" strike="noStrike">
                          <a:effectLst/>
                        </a:rPr>
                        <a:t>1 - 1</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9470962"/>
                  </a:ext>
                </a:extLst>
              </a:tr>
              <a:tr h="237729">
                <a:tc>
                  <a:txBody>
                    <a:bodyPr/>
                    <a:lstStyle/>
                    <a:p>
                      <a:pPr algn="l" fontAlgn="b">
                        <a:buNone/>
                      </a:pPr>
                      <a:r>
                        <a:rPr lang="en-GB" sz="1550" u="none" strike="noStrike">
                          <a:effectLst/>
                        </a:rPr>
                        <a:t>Wisbech Riverside</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550" u="none" strike="noStrike">
                          <a:effectLst/>
                        </a:rPr>
                        <a:t>3</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550" u="none" strike="noStrike">
                          <a:effectLst/>
                        </a:rPr>
                        <a:t>2 - 3</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677004"/>
                  </a:ext>
                </a:extLst>
              </a:tr>
              <a:tr h="237729">
                <a:tc>
                  <a:txBody>
                    <a:bodyPr/>
                    <a:lstStyle/>
                    <a:p>
                      <a:pPr algn="l" fontAlgn="b">
                        <a:buNone/>
                      </a:pPr>
                      <a:r>
                        <a:rPr lang="en-GB" sz="1550" u="none" strike="noStrike">
                          <a:effectLst/>
                        </a:rPr>
                        <a:t>Wisbech Walsoken &amp; Waterlees</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550" u="none" strike="noStrike">
                          <a:effectLst/>
                        </a:rPr>
                        <a:t>3</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550" u="none" strike="noStrike">
                          <a:effectLst/>
                        </a:rPr>
                        <a:t>1 - 4</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2254453"/>
                  </a:ext>
                </a:extLst>
              </a:tr>
              <a:tr h="237729">
                <a:tc>
                  <a:txBody>
                    <a:bodyPr/>
                    <a:lstStyle/>
                    <a:p>
                      <a:pPr algn="l" fontAlgn="b">
                        <a:buNone/>
                      </a:pPr>
                      <a:r>
                        <a:rPr lang="en-GB" sz="1550" u="none" strike="noStrike">
                          <a:effectLst/>
                        </a:rPr>
                        <a:t>Wisbech South</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550" u="none" strike="noStrike">
                          <a:effectLst/>
                        </a:rPr>
                        <a:t>3</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550" u="none" strike="noStrike">
                          <a:effectLst/>
                        </a:rPr>
                        <a:t>1 - 6</a:t>
                      </a:r>
                      <a:endParaRPr lang="en-GB" sz="155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826625"/>
                  </a:ext>
                </a:extLst>
              </a:tr>
            </a:tbl>
          </a:graphicData>
        </a:graphic>
      </p:graphicFrame>
    </p:spTree>
    <p:extLst>
      <p:ext uri="{BB962C8B-B14F-4D97-AF65-F5344CB8AC3E}">
        <p14:creationId xmlns:p14="http://schemas.microsoft.com/office/powerpoint/2010/main" val="3332062973"/>
      </p:ext>
    </p:extLst>
  </p:cSld>
  <p:clrMapOvr>
    <a:masterClrMapping/>
  </p:clrMapOvr>
</p:sld>
</file>

<file path=ppt/theme/theme1.xml><?xml version="1.0" encoding="utf-8"?>
<a:theme xmlns:a="http://schemas.openxmlformats.org/drawingml/2006/main" name="CCC Powerpoint Theme">
  <a:themeElements>
    <a:clrScheme name="CCC PP slides">
      <a:dk1>
        <a:srgbClr val="000000"/>
      </a:dk1>
      <a:lt1>
        <a:srgbClr val="FFFFFF"/>
      </a:lt1>
      <a:dk2>
        <a:srgbClr val="0B3153"/>
      </a:dk2>
      <a:lt2>
        <a:srgbClr val="E7E6E6"/>
      </a:lt2>
      <a:accent1>
        <a:srgbClr val="00A0E2"/>
      </a:accent1>
      <a:accent2>
        <a:srgbClr val="0B3153"/>
      </a:accent2>
      <a:accent3>
        <a:srgbClr val="7A9B48"/>
      </a:accent3>
      <a:accent4>
        <a:srgbClr val="F18B20"/>
      </a:accent4>
      <a:accent5>
        <a:srgbClr val="AA1C53"/>
      </a:accent5>
      <a:accent6>
        <a:srgbClr val="752E8A"/>
      </a:accent6>
      <a:hlink>
        <a:srgbClr val="0B3153"/>
      </a:hlink>
      <a:folHlink>
        <a:srgbClr val="905A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 Powerpoint Theme" id="{78830DB7-D01F-4433-BE75-DEBD1E092EEB}" vid="{9CA837A1-15EC-4E54-B7E8-A85C34B149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8160366-bcfb-49fe-ae5b-ebd90b6ce091">
      <Terms xmlns="http://schemas.microsoft.com/office/infopath/2007/PartnerControls"/>
    </lcf76f155ced4ddcb4097134ff3c332f>
    <TestExpiryDate xmlns="38160366-bcfb-49fe-ae5b-ebd90b6ce091" xsi:nil="true"/>
    <TaxCatchAll xmlns="d2c5561e-d5a1-4761-9d3e-caffcd84e59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67DB035DBAC944ADE7D0414AF03238" ma:contentTypeVersion="19" ma:contentTypeDescription="Create a new document." ma:contentTypeScope="" ma:versionID="d10306e037c954fde2a2bb4dcf5ffc7f">
  <xsd:schema xmlns:xsd="http://www.w3.org/2001/XMLSchema" xmlns:xs="http://www.w3.org/2001/XMLSchema" xmlns:p="http://schemas.microsoft.com/office/2006/metadata/properties" xmlns:ns2="38160366-bcfb-49fe-ae5b-ebd90b6ce091" xmlns:ns3="d2c5561e-d5a1-4761-9d3e-caffcd84e59f" targetNamespace="http://schemas.microsoft.com/office/2006/metadata/properties" ma:root="true" ma:fieldsID="36fb942e04885eef61b0fee6e6ccc12e" ns2:_="" ns3:_="">
    <xsd:import namespace="38160366-bcfb-49fe-ae5b-ebd90b6ce091"/>
    <xsd:import namespace="d2c5561e-d5a1-4761-9d3e-caffcd84e5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ServiceSearchProperties" minOccurs="0"/>
                <xsd:element ref="ns2:TestExpiryDat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160366-bcfb-49fe-ae5b-ebd90b6ce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TestExpiryDate" ma:index="23" nillable="true" ma:displayName="Test Expiry Date" ma:description="TEst-  date document wouild be due to expire" ma:format="DateTime" ma:internalName="TestExpiryDate">
      <xsd:simpleType>
        <xsd:restriction base="dms:DateTim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c5561e-d5a1-4761-9d3e-caffcd84e5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e3b12a5-4582-46ba-9309-d972dc8876db}" ma:internalName="TaxCatchAll" ma:showField="CatchAllData" ma:web="d2c5561e-d5a1-4761-9d3e-caffcd84e5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52EB4B-4119-4BD8-9E0C-D73BBDDCDE38}">
  <ds:schemaRefs>
    <ds:schemaRef ds:uri="http://schemas.openxmlformats.org/package/2006/metadata/core-properties"/>
    <ds:schemaRef ds:uri="http://purl.org/dc/elements/1.1/"/>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d2c5561e-d5a1-4761-9d3e-caffcd84e59f"/>
    <ds:schemaRef ds:uri="38160366-bcfb-49fe-ae5b-ebd90b6ce091"/>
    <ds:schemaRef ds:uri="http://purl.org/dc/dcmitype/"/>
    <ds:schemaRef ds:uri="http://purl.org/dc/terms/"/>
  </ds:schemaRefs>
</ds:datastoreItem>
</file>

<file path=customXml/itemProps2.xml><?xml version="1.0" encoding="utf-8"?>
<ds:datastoreItem xmlns:ds="http://schemas.openxmlformats.org/officeDocument/2006/customXml" ds:itemID="{CFE1743C-9CC8-4366-A28E-7540EDF22D2B}">
  <ds:schemaRefs>
    <ds:schemaRef ds:uri="38160366-bcfb-49fe-ae5b-ebd90b6ce091"/>
    <ds:schemaRef ds:uri="d2c5561e-d5a1-4761-9d3e-caffcd84e5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1EA2077-1AFE-4C43-B8D8-AB4B1B61EC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TotalTime>
  <Words>4524</Words>
  <Application>Microsoft Office PowerPoint</Application>
  <PresentationFormat>Widescreen</PresentationFormat>
  <Paragraphs>930</Paragraphs>
  <Slides>26</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Aptos</vt:lpstr>
      <vt:lpstr>Aptos Narrow</vt:lpstr>
      <vt:lpstr>Arial</vt:lpstr>
      <vt:lpstr>CCC Powerpoint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Alexandra Miles</dc:creator>
  <cp:lastModifiedBy>Alexandra Miles</cp:lastModifiedBy>
  <cp:revision>2</cp:revision>
  <dcterms:created xsi:type="dcterms:W3CDTF">2025-08-20T09:25:09Z</dcterms:created>
  <dcterms:modified xsi:type="dcterms:W3CDTF">2026-03-18T07:55:03Z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0x0101006467DB035DBAC944ADE7D0414AF03238</vt:lpwstr>
  </property>
  <property fmtid="{D5CDD505-2E9C-101B-9397-08002B2CF9AE}" pid="3" name="MediaServiceImageTags">
    <vt:lpwstr/>
  </property>
</Properties>
</file>