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9"/>
  </p:notesMasterIdLst>
  <p:sldIdLst>
    <p:sldId id="269" r:id="rId5"/>
    <p:sldId id="258" r:id="rId6"/>
    <p:sldId id="263" r:id="rId7"/>
    <p:sldId id="301" r:id="rId8"/>
    <p:sldId id="300" r:id="rId9"/>
    <p:sldId id="302" r:id="rId10"/>
    <p:sldId id="268" r:id="rId11"/>
    <p:sldId id="261" r:id="rId12"/>
    <p:sldId id="276" r:id="rId13"/>
    <p:sldId id="275" r:id="rId14"/>
    <p:sldId id="279" r:id="rId15"/>
    <p:sldId id="274" r:id="rId16"/>
    <p:sldId id="285" r:id="rId17"/>
    <p:sldId id="278" r:id="rId18"/>
    <p:sldId id="270" r:id="rId19"/>
    <p:sldId id="290" r:id="rId20"/>
    <p:sldId id="288" r:id="rId21"/>
    <p:sldId id="296" r:id="rId22"/>
    <p:sldId id="297" r:id="rId23"/>
    <p:sldId id="260" r:id="rId24"/>
    <p:sldId id="277" r:id="rId25"/>
    <p:sldId id="286" r:id="rId26"/>
    <p:sldId id="298" r:id="rId27"/>
    <p:sldId id="299"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E8BBED0-B0E7-E1F8-42C9-10A35FC77154}" name="Michael Yates" initials="MY" userId="S::michael.yates@cambridgeshire.gov.uk::06a0a663-53fd-4d24-9a36-524d3b59d61e"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CBC7F-4766-440B-888A-AEC5E2BC44A6}" v="23" dt="2026-03-18T07:56:16.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iles" userId="ab94794a-6e9f-4704-9f25-6cda48cdfd9d" providerId="ADAL" clId="{993CC15D-CB8A-409C-A2B5-A7AAB23EF295}"/>
    <pc:docChg chg="custSel addSld delSld modSld">
      <pc:chgData name="Alexandra Miles" userId="ab94794a-6e9f-4704-9f25-6cda48cdfd9d" providerId="ADAL" clId="{993CC15D-CB8A-409C-A2B5-A7AAB23EF295}" dt="2026-03-18T07:56:25.165" v="658" actId="20577"/>
      <pc:docMkLst>
        <pc:docMk/>
      </pc:docMkLst>
      <pc:sldChg chg="modSp mod">
        <pc:chgData name="Alexandra Miles" userId="ab94794a-6e9f-4704-9f25-6cda48cdfd9d" providerId="ADAL" clId="{993CC15D-CB8A-409C-A2B5-A7AAB23EF295}" dt="2026-03-17T11:52:58.372" v="578" actId="20577"/>
        <pc:sldMkLst>
          <pc:docMk/>
          <pc:sldMk cId="410884104" sldId="261"/>
        </pc:sldMkLst>
        <pc:spChg chg="mod">
          <ac:chgData name="Alexandra Miles" userId="ab94794a-6e9f-4704-9f25-6cda48cdfd9d" providerId="ADAL" clId="{993CC15D-CB8A-409C-A2B5-A7AAB23EF295}" dt="2026-03-17T11:52:58.372" v="578" actId="20577"/>
          <ac:spMkLst>
            <pc:docMk/>
            <pc:sldMk cId="410884104" sldId="261"/>
            <ac:spMk id="5" creationId="{D310BAD4-3EAC-3CA4-59E8-CCBDA4910F29}"/>
          </ac:spMkLst>
        </pc:spChg>
      </pc:sldChg>
      <pc:sldChg chg="modSp mod modCm">
        <pc:chgData name="Alexandra Miles" userId="ab94794a-6e9f-4704-9f25-6cda48cdfd9d" providerId="ADAL" clId="{993CC15D-CB8A-409C-A2B5-A7AAB23EF295}" dt="2026-03-16T14:53:25.151" v="431" actId="20577"/>
        <pc:sldMkLst>
          <pc:docMk/>
          <pc:sldMk cId="202372244" sldId="263"/>
        </pc:sldMkLst>
        <pc:spChg chg="mod">
          <ac:chgData name="Alexandra Miles" userId="ab94794a-6e9f-4704-9f25-6cda48cdfd9d" providerId="ADAL" clId="{993CC15D-CB8A-409C-A2B5-A7AAB23EF295}" dt="2026-03-16T14:53:25.151" v="431" actId="20577"/>
          <ac:spMkLst>
            <pc:docMk/>
            <pc:sldMk cId="202372244" sldId="263"/>
            <ac:spMk id="2" creationId="{D5D6EA36-0BD5-B125-2464-D8B6E26C6FDD}"/>
          </ac:spMkLst>
        </pc:spChg>
        <pc:extLst>
          <p:ext xmlns:p="http://schemas.openxmlformats.org/presentationml/2006/main" uri="{D6D511B9-2390-475A-947B-AFAB55BFBCF1}">
            <pc226:cmChg xmlns:pc226="http://schemas.microsoft.com/office/powerpoint/2022/06/main/command" chg="mod">
              <pc226:chgData name="Alexandra Miles" userId="ab94794a-6e9f-4704-9f25-6cda48cdfd9d" providerId="ADAL" clId="{993CC15D-CB8A-409C-A2B5-A7AAB23EF295}" dt="2026-03-16T14:53:25.151" v="431" actId="20577"/>
              <pc2:cmMkLst xmlns:pc2="http://schemas.microsoft.com/office/powerpoint/2019/9/main/command">
                <pc:docMk/>
                <pc:sldMk cId="202372244" sldId="263"/>
                <pc2:cmMk id="{CC4832A3-B2EA-4F81-B091-69B0D91D5B72}"/>
              </pc2:cmMkLst>
            </pc226:cmChg>
          </p:ext>
        </pc:extLst>
      </pc:sldChg>
      <pc:sldChg chg="addSp delSp modSp mod">
        <pc:chgData name="Alexandra Miles" userId="ab94794a-6e9f-4704-9f25-6cda48cdfd9d" providerId="ADAL" clId="{993CC15D-CB8A-409C-A2B5-A7AAB23EF295}" dt="2026-03-17T11:25:14.238" v="570" actId="20577"/>
        <pc:sldMkLst>
          <pc:docMk/>
          <pc:sldMk cId="3205631400" sldId="268"/>
        </pc:sldMkLst>
        <pc:spChg chg="add mod">
          <ac:chgData name="Alexandra Miles" userId="ab94794a-6e9f-4704-9f25-6cda48cdfd9d" providerId="ADAL" clId="{993CC15D-CB8A-409C-A2B5-A7AAB23EF295}" dt="2026-03-17T11:25:14.238" v="570" actId="20577"/>
          <ac:spMkLst>
            <pc:docMk/>
            <pc:sldMk cId="3205631400" sldId="268"/>
            <ac:spMk id="6" creationId="{59C88B09-7396-B1B4-6FE9-EDAC0C54F1FA}"/>
          </ac:spMkLst>
        </pc:spChg>
      </pc:sldChg>
      <pc:sldChg chg="addSp delSp modSp mod">
        <pc:chgData name="Alexandra Miles" userId="ab94794a-6e9f-4704-9f25-6cda48cdfd9d" providerId="ADAL" clId="{993CC15D-CB8A-409C-A2B5-A7AAB23EF295}" dt="2026-03-17T12:24:12.446" v="638" actId="20577"/>
        <pc:sldMkLst>
          <pc:docMk/>
          <pc:sldMk cId="3951484599" sldId="269"/>
        </pc:sldMkLst>
        <pc:spChg chg="add mod">
          <ac:chgData name="Alexandra Miles" userId="ab94794a-6e9f-4704-9f25-6cda48cdfd9d" providerId="ADAL" clId="{993CC15D-CB8A-409C-A2B5-A7AAB23EF295}" dt="2026-03-16T15:04:58.013" v="488"/>
          <ac:spMkLst>
            <pc:docMk/>
            <pc:sldMk cId="3951484599" sldId="269"/>
            <ac:spMk id="2" creationId="{3F1E0842-F125-7CF3-0A3C-105306E1C82B}"/>
          </ac:spMkLst>
        </pc:spChg>
        <pc:spChg chg="mod">
          <ac:chgData name="Alexandra Miles" userId="ab94794a-6e9f-4704-9f25-6cda48cdfd9d" providerId="ADAL" clId="{993CC15D-CB8A-409C-A2B5-A7AAB23EF295}" dt="2026-03-17T12:24:12.446" v="638" actId="20577"/>
          <ac:spMkLst>
            <pc:docMk/>
            <pc:sldMk cId="3951484599" sldId="269"/>
            <ac:spMk id="14" creationId="{83AC6443-FDAF-FCDE-811D-318D32B89B08}"/>
          </ac:spMkLst>
        </pc:spChg>
      </pc:sldChg>
      <pc:sldChg chg="modSp mod">
        <pc:chgData name="Alexandra Miles" userId="ab94794a-6e9f-4704-9f25-6cda48cdfd9d" providerId="ADAL" clId="{993CC15D-CB8A-409C-A2B5-A7AAB23EF295}" dt="2026-03-17T12:02:08.326" v="629" actId="20577"/>
        <pc:sldMkLst>
          <pc:docMk/>
          <pc:sldMk cId="235275296" sldId="270"/>
        </pc:sldMkLst>
        <pc:spChg chg="mod">
          <ac:chgData name="Alexandra Miles" userId="ab94794a-6e9f-4704-9f25-6cda48cdfd9d" providerId="ADAL" clId="{993CC15D-CB8A-409C-A2B5-A7AAB23EF295}" dt="2026-03-17T12:02:08.326" v="629" actId="20577"/>
          <ac:spMkLst>
            <pc:docMk/>
            <pc:sldMk cId="235275296" sldId="270"/>
            <ac:spMk id="9" creationId="{E086BE4E-96A0-CEA7-7953-BF5823954A92}"/>
          </ac:spMkLst>
        </pc:spChg>
        <pc:spChg chg="mod">
          <ac:chgData name="Alexandra Miles" userId="ab94794a-6e9f-4704-9f25-6cda48cdfd9d" providerId="ADAL" clId="{993CC15D-CB8A-409C-A2B5-A7AAB23EF295}" dt="2026-03-17T12:02:06.387" v="628" actId="20577"/>
          <ac:spMkLst>
            <pc:docMk/>
            <pc:sldMk cId="235275296" sldId="270"/>
            <ac:spMk id="10" creationId="{16B53215-BEFA-B185-8252-13FF09A55D10}"/>
          </ac:spMkLst>
        </pc:spChg>
      </pc:sldChg>
      <pc:sldChg chg="modSp mod">
        <pc:chgData name="Alexandra Miles" userId="ab94794a-6e9f-4704-9f25-6cda48cdfd9d" providerId="ADAL" clId="{993CC15D-CB8A-409C-A2B5-A7AAB23EF295}" dt="2026-03-17T11:53:43.740" v="612" actId="20577"/>
        <pc:sldMkLst>
          <pc:docMk/>
          <pc:sldMk cId="2774042528" sldId="274"/>
        </pc:sldMkLst>
        <pc:spChg chg="mod">
          <ac:chgData name="Alexandra Miles" userId="ab94794a-6e9f-4704-9f25-6cda48cdfd9d" providerId="ADAL" clId="{993CC15D-CB8A-409C-A2B5-A7AAB23EF295}" dt="2026-03-17T11:53:43.740" v="612" actId="20577"/>
          <ac:spMkLst>
            <pc:docMk/>
            <pc:sldMk cId="2774042528" sldId="274"/>
            <ac:spMk id="9" creationId="{08B17A51-592A-DE77-CB4A-913F49C64374}"/>
          </ac:spMkLst>
        </pc:spChg>
      </pc:sldChg>
      <pc:sldChg chg="modSp mod">
        <pc:chgData name="Alexandra Miles" userId="ab94794a-6e9f-4704-9f25-6cda48cdfd9d" providerId="ADAL" clId="{993CC15D-CB8A-409C-A2B5-A7AAB23EF295}" dt="2026-03-17T12:01:55.029" v="624" actId="20577"/>
        <pc:sldMkLst>
          <pc:docMk/>
          <pc:sldMk cId="1471903881" sldId="275"/>
        </pc:sldMkLst>
        <pc:spChg chg="mod">
          <ac:chgData name="Alexandra Miles" userId="ab94794a-6e9f-4704-9f25-6cda48cdfd9d" providerId="ADAL" clId="{993CC15D-CB8A-409C-A2B5-A7AAB23EF295}" dt="2026-03-17T12:01:55.029" v="624" actId="20577"/>
          <ac:spMkLst>
            <pc:docMk/>
            <pc:sldMk cId="1471903881" sldId="275"/>
            <ac:spMk id="6" creationId="{FFA2DBD5-61C3-EEF1-609B-531BAF288A15}"/>
          </ac:spMkLst>
        </pc:spChg>
      </pc:sldChg>
      <pc:sldChg chg="modSp mod">
        <pc:chgData name="Alexandra Miles" userId="ab94794a-6e9f-4704-9f25-6cda48cdfd9d" providerId="ADAL" clId="{993CC15D-CB8A-409C-A2B5-A7AAB23EF295}" dt="2026-03-17T11:53:01.873" v="580" actId="20577"/>
        <pc:sldMkLst>
          <pc:docMk/>
          <pc:sldMk cId="3332062973" sldId="276"/>
        </pc:sldMkLst>
        <pc:spChg chg="mod">
          <ac:chgData name="Alexandra Miles" userId="ab94794a-6e9f-4704-9f25-6cda48cdfd9d" providerId="ADAL" clId="{993CC15D-CB8A-409C-A2B5-A7AAB23EF295}" dt="2026-03-17T11:53:01.873" v="580" actId="20577"/>
          <ac:spMkLst>
            <pc:docMk/>
            <pc:sldMk cId="3332062973" sldId="276"/>
            <ac:spMk id="2" creationId="{CF6004F6-D575-6A82-A99C-F60BC754CE97}"/>
          </ac:spMkLst>
        </pc:spChg>
      </pc:sldChg>
      <pc:sldChg chg="modSp mod">
        <pc:chgData name="Alexandra Miles" userId="ab94794a-6e9f-4704-9f25-6cda48cdfd9d" providerId="ADAL" clId="{993CC15D-CB8A-409C-A2B5-A7AAB23EF295}" dt="2026-03-17T12:01:21.750" v="619" actId="20577"/>
        <pc:sldMkLst>
          <pc:docMk/>
          <pc:sldMk cId="1579721413" sldId="277"/>
        </pc:sldMkLst>
        <pc:spChg chg="mod">
          <ac:chgData name="Alexandra Miles" userId="ab94794a-6e9f-4704-9f25-6cda48cdfd9d" providerId="ADAL" clId="{993CC15D-CB8A-409C-A2B5-A7AAB23EF295}" dt="2026-03-17T12:01:18.923" v="618" actId="20577"/>
          <ac:spMkLst>
            <pc:docMk/>
            <pc:sldMk cId="1579721413" sldId="277"/>
            <ac:spMk id="5" creationId="{C1C8BC35-8A16-AE5A-0146-371C4AFF3F46}"/>
          </ac:spMkLst>
        </pc:spChg>
        <pc:spChg chg="mod">
          <ac:chgData name="Alexandra Miles" userId="ab94794a-6e9f-4704-9f25-6cda48cdfd9d" providerId="ADAL" clId="{993CC15D-CB8A-409C-A2B5-A7AAB23EF295}" dt="2026-03-17T12:01:21.750" v="619" actId="20577"/>
          <ac:spMkLst>
            <pc:docMk/>
            <pc:sldMk cId="1579721413" sldId="277"/>
            <ac:spMk id="6" creationId="{03830218-6943-8910-F4E6-B4D0ED838626}"/>
          </ac:spMkLst>
        </pc:spChg>
      </pc:sldChg>
      <pc:sldChg chg="modSp mod">
        <pc:chgData name="Alexandra Miles" userId="ab94794a-6e9f-4704-9f25-6cda48cdfd9d" providerId="ADAL" clId="{993CC15D-CB8A-409C-A2B5-A7AAB23EF295}" dt="2026-03-17T11:53:55.126" v="615" actId="20577"/>
        <pc:sldMkLst>
          <pc:docMk/>
          <pc:sldMk cId="508968304" sldId="278"/>
        </pc:sldMkLst>
        <pc:spChg chg="mod">
          <ac:chgData name="Alexandra Miles" userId="ab94794a-6e9f-4704-9f25-6cda48cdfd9d" providerId="ADAL" clId="{993CC15D-CB8A-409C-A2B5-A7AAB23EF295}" dt="2026-03-17T11:53:52.780" v="614" actId="20577"/>
          <ac:spMkLst>
            <pc:docMk/>
            <pc:sldMk cId="508968304" sldId="278"/>
            <ac:spMk id="3" creationId="{93DAF2CF-9C32-CF1F-4694-277E0C7DF246}"/>
          </ac:spMkLst>
        </pc:spChg>
        <pc:spChg chg="mod">
          <ac:chgData name="Alexandra Miles" userId="ab94794a-6e9f-4704-9f25-6cda48cdfd9d" providerId="ADAL" clId="{993CC15D-CB8A-409C-A2B5-A7AAB23EF295}" dt="2026-03-17T11:53:55.126" v="615" actId="20577"/>
          <ac:spMkLst>
            <pc:docMk/>
            <pc:sldMk cId="508968304" sldId="278"/>
            <ac:spMk id="9" creationId="{C4CD5D0B-AC4C-97F1-E28C-7C0FF3F4B310}"/>
          </ac:spMkLst>
        </pc:spChg>
      </pc:sldChg>
      <pc:sldChg chg="modSp mod">
        <pc:chgData name="Alexandra Miles" userId="ab94794a-6e9f-4704-9f25-6cda48cdfd9d" providerId="ADAL" clId="{993CC15D-CB8A-409C-A2B5-A7AAB23EF295}" dt="2026-03-17T12:01:59.889" v="625" actId="20577"/>
        <pc:sldMkLst>
          <pc:docMk/>
          <pc:sldMk cId="35247129" sldId="279"/>
        </pc:sldMkLst>
        <pc:spChg chg="mod">
          <ac:chgData name="Alexandra Miles" userId="ab94794a-6e9f-4704-9f25-6cda48cdfd9d" providerId="ADAL" clId="{993CC15D-CB8A-409C-A2B5-A7AAB23EF295}" dt="2026-03-17T12:01:59.889" v="625" actId="20577"/>
          <ac:spMkLst>
            <pc:docMk/>
            <pc:sldMk cId="35247129" sldId="279"/>
            <ac:spMk id="2" creationId="{D351936C-2ABD-5B9E-8467-2839B4B3E590}"/>
          </ac:spMkLst>
        </pc:spChg>
      </pc:sldChg>
      <pc:sldChg chg="modSp del mod">
        <pc:chgData name="Alexandra Miles" userId="ab94794a-6e9f-4704-9f25-6cda48cdfd9d" providerId="ADAL" clId="{993CC15D-CB8A-409C-A2B5-A7AAB23EF295}" dt="2026-03-17T11:52:34.398" v="573" actId="2696"/>
        <pc:sldMkLst>
          <pc:docMk/>
          <pc:sldMk cId="760671629" sldId="284"/>
        </pc:sldMkLst>
        <pc:spChg chg="mod">
          <ac:chgData name="Alexandra Miles" userId="ab94794a-6e9f-4704-9f25-6cda48cdfd9d" providerId="ADAL" clId="{993CC15D-CB8A-409C-A2B5-A7AAB23EF295}" dt="2026-03-17T11:28:48.929" v="571" actId="20577"/>
          <ac:spMkLst>
            <pc:docMk/>
            <pc:sldMk cId="760671629" sldId="284"/>
            <ac:spMk id="7" creationId="{BA05C6DF-D383-7E16-5E4C-50EC6968763A}"/>
          </ac:spMkLst>
        </pc:spChg>
      </pc:sldChg>
      <pc:sldChg chg="addSp modSp mod">
        <pc:chgData name="Alexandra Miles" userId="ab94794a-6e9f-4704-9f25-6cda48cdfd9d" providerId="ADAL" clId="{993CC15D-CB8A-409C-A2B5-A7AAB23EF295}" dt="2026-03-17T11:53:07.267" v="582" actId="20577"/>
        <pc:sldMkLst>
          <pc:docMk/>
          <pc:sldMk cId="1973809558" sldId="285"/>
        </pc:sldMkLst>
        <pc:spChg chg="mod">
          <ac:chgData name="Alexandra Miles" userId="ab94794a-6e9f-4704-9f25-6cda48cdfd9d" providerId="ADAL" clId="{993CC15D-CB8A-409C-A2B5-A7AAB23EF295}" dt="2026-03-17T11:53:07.267" v="582" actId="20577"/>
          <ac:spMkLst>
            <pc:docMk/>
            <pc:sldMk cId="1973809558" sldId="285"/>
            <ac:spMk id="3" creationId="{93B2D0C7-13A4-96F4-BC38-67F2ACFE7E3A}"/>
          </ac:spMkLst>
        </pc:spChg>
        <pc:spChg chg="mod">
          <ac:chgData name="Alexandra Miles" userId="ab94794a-6e9f-4704-9f25-6cda48cdfd9d" providerId="ADAL" clId="{993CC15D-CB8A-409C-A2B5-A7AAB23EF295}" dt="2026-03-16T14:54:27.698" v="448" actId="27636"/>
          <ac:spMkLst>
            <pc:docMk/>
            <pc:sldMk cId="1973809558" sldId="285"/>
            <ac:spMk id="4" creationId="{CAC000FB-C0B3-A91E-DC0B-C02BFB3DA16B}"/>
          </ac:spMkLst>
        </pc:spChg>
        <pc:spChg chg="add mod">
          <ac:chgData name="Alexandra Miles" userId="ab94794a-6e9f-4704-9f25-6cda48cdfd9d" providerId="ADAL" clId="{993CC15D-CB8A-409C-A2B5-A7AAB23EF295}" dt="2026-03-17T11:23:23.725" v="493" actId="1076"/>
          <ac:spMkLst>
            <pc:docMk/>
            <pc:sldMk cId="1973809558" sldId="285"/>
            <ac:spMk id="5" creationId="{CF7B1A9D-5DCA-A5CC-0043-D5B546510D38}"/>
          </ac:spMkLst>
        </pc:spChg>
        <pc:graphicFrameChg chg="modGraphic">
          <ac:chgData name="Alexandra Miles" userId="ab94794a-6e9f-4704-9f25-6cda48cdfd9d" providerId="ADAL" clId="{993CC15D-CB8A-409C-A2B5-A7AAB23EF295}" dt="2026-03-17T11:23:18.519" v="492" actId="2164"/>
          <ac:graphicFrameMkLst>
            <pc:docMk/>
            <pc:sldMk cId="1973809558" sldId="285"/>
            <ac:graphicFrameMk id="2" creationId="{32646E25-28D7-5885-4FFF-17B9980C9ED1}"/>
          </ac:graphicFrameMkLst>
        </pc:graphicFrameChg>
      </pc:sldChg>
      <pc:sldChg chg="modSp mod">
        <pc:chgData name="Alexandra Miles" userId="ab94794a-6e9f-4704-9f25-6cda48cdfd9d" providerId="ADAL" clId="{993CC15D-CB8A-409C-A2B5-A7AAB23EF295}" dt="2026-03-17T12:01:25.427" v="620" actId="20577"/>
        <pc:sldMkLst>
          <pc:docMk/>
          <pc:sldMk cId="737844227" sldId="286"/>
        </pc:sldMkLst>
        <pc:spChg chg="mod">
          <ac:chgData name="Alexandra Miles" userId="ab94794a-6e9f-4704-9f25-6cda48cdfd9d" providerId="ADAL" clId="{993CC15D-CB8A-409C-A2B5-A7AAB23EF295}" dt="2026-03-17T12:01:25.427" v="620" actId="20577"/>
          <ac:spMkLst>
            <pc:docMk/>
            <pc:sldMk cId="737844227" sldId="286"/>
            <ac:spMk id="3" creationId="{1E0EE6FA-6D4C-6446-519D-178D436EDAAA}"/>
          </ac:spMkLst>
        </pc:spChg>
      </pc:sldChg>
      <pc:sldChg chg="modSp mod">
        <pc:chgData name="Alexandra Miles" userId="ab94794a-6e9f-4704-9f25-6cda48cdfd9d" providerId="ADAL" clId="{993CC15D-CB8A-409C-A2B5-A7AAB23EF295}" dt="2026-03-17T12:02:19.814" v="633" actId="20577"/>
        <pc:sldMkLst>
          <pc:docMk/>
          <pc:sldMk cId="2107328658" sldId="288"/>
        </pc:sldMkLst>
        <pc:spChg chg="mod">
          <ac:chgData name="Alexandra Miles" userId="ab94794a-6e9f-4704-9f25-6cda48cdfd9d" providerId="ADAL" clId="{993CC15D-CB8A-409C-A2B5-A7AAB23EF295}" dt="2026-03-17T12:02:19.814" v="633" actId="20577"/>
          <ac:spMkLst>
            <pc:docMk/>
            <pc:sldMk cId="2107328658" sldId="288"/>
            <ac:spMk id="9" creationId="{FAE00F33-4DC5-EE90-00EB-924142200EEA}"/>
          </ac:spMkLst>
        </pc:spChg>
      </pc:sldChg>
      <pc:sldChg chg="addSp delSp modSp mod">
        <pc:chgData name="Alexandra Miles" userId="ab94794a-6e9f-4704-9f25-6cda48cdfd9d" providerId="ADAL" clId="{993CC15D-CB8A-409C-A2B5-A7AAB23EF295}" dt="2026-03-17T12:02:13.480" v="630" actId="20577"/>
        <pc:sldMkLst>
          <pc:docMk/>
          <pc:sldMk cId="1222092412" sldId="290"/>
        </pc:sldMkLst>
        <pc:spChg chg="mod">
          <ac:chgData name="Alexandra Miles" userId="ab94794a-6e9f-4704-9f25-6cda48cdfd9d" providerId="ADAL" clId="{993CC15D-CB8A-409C-A2B5-A7AAB23EF295}" dt="2026-03-17T12:02:13.480" v="630" actId="20577"/>
          <ac:spMkLst>
            <pc:docMk/>
            <pc:sldMk cId="1222092412" sldId="290"/>
            <ac:spMk id="2" creationId="{5D19A9ED-C98C-E6A0-46D7-F0AEDAF099D6}"/>
          </ac:spMkLst>
        </pc:spChg>
        <pc:spChg chg="mod">
          <ac:chgData name="Alexandra Miles" userId="ab94794a-6e9f-4704-9f25-6cda48cdfd9d" providerId="ADAL" clId="{993CC15D-CB8A-409C-A2B5-A7AAB23EF295}" dt="2026-03-04T16:30:13.558" v="35" actId="20577"/>
          <ac:spMkLst>
            <pc:docMk/>
            <pc:sldMk cId="1222092412" sldId="290"/>
            <ac:spMk id="9" creationId="{9345A35F-B0AC-AC34-AC89-ECD7A5AAEB65}"/>
          </ac:spMkLst>
        </pc:spChg>
        <pc:picChg chg="add mod modCrop">
          <ac:chgData name="Alexandra Miles" userId="ab94794a-6e9f-4704-9f25-6cda48cdfd9d" providerId="ADAL" clId="{993CC15D-CB8A-409C-A2B5-A7AAB23EF295}" dt="2026-03-04T16:29:33.865" v="28" actId="1076"/>
          <ac:picMkLst>
            <pc:docMk/>
            <pc:sldMk cId="1222092412" sldId="290"/>
            <ac:picMk id="6" creationId="{78EAFA8F-39B9-1221-62EA-9A66258650ED}"/>
          </ac:picMkLst>
        </pc:picChg>
      </pc:sldChg>
      <pc:sldChg chg="modSp mod">
        <pc:chgData name="Alexandra Miles" userId="ab94794a-6e9f-4704-9f25-6cda48cdfd9d" providerId="ADAL" clId="{993CC15D-CB8A-409C-A2B5-A7AAB23EF295}" dt="2026-03-17T11:54:04.929" v="616" actId="20577"/>
        <pc:sldMkLst>
          <pc:docMk/>
          <pc:sldMk cId="2094086489" sldId="296"/>
        </pc:sldMkLst>
        <pc:spChg chg="mod">
          <ac:chgData name="Alexandra Miles" userId="ab94794a-6e9f-4704-9f25-6cda48cdfd9d" providerId="ADAL" clId="{993CC15D-CB8A-409C-A2B5-A7AAB23EF295}" dt="2026-03-17T11:54:04.929" v="616" actId="20577"/>
          <ac:spMkLst>
            <pc:docMk/>
            <pc:sldMk cId="2094086489" sldId="296"/>
            <ac:spMk id="2" creationId="{529163A0-FBBA-15D8-9577-DCB2DD213D8B}"/>
          </ac:spMkLst>
        </pc:spChg>
      </pc:sldChg>
      <pc:sldChg chg="modSp mod">
        <pc:chgData name="Alexandra Miles" userId="ab94794a-6e9f-4704-9f25-6cda48cdfd9d" providerId="ADAL" clId="{993CC15D-CB8A-409C-A2B5-A7AAB23EF295}" dt="2026-03-17T12:02:25.913" v="634" actId="20577"/>
        <pc:sldMkLst>
          <pc:docMk/>
          <pc:sldMk cId="796957996" sldId="297"/>
        </pc:sldMkLst>
        <pc:spChg chg="mod">
          <ac:chgData name="Alexandra Miles" userId="ab94794a-6e9f-4704-9f25-6cda48cdfd9d" providerId="ADAL" clId="{993CC15D-CB8A-409C-A2B5-A7AAB23EF295}" dt="2026-03-17T12:02:25.913" v="634" actId="20577"/>
          <ac:spMkLst>
            <pc:docMk/>
            <pc:sldMk cId="796957996" sldId="297"/>
            <ac:spMk id="3" creationId="{70B181E9-469F-C265-18AD-2B43DA9FA3F2}"/>
          </ac:spMkLst>
        </pc:spChg>
      </pc:sldChg>
      <pc:sldChg chg="modSp mod">
        <pc:chgData name="Alexandra Miles" userId="ab94794a-6e9f-4704-9f25-6cda48cdfd9d" providerId="ADAL" clId="{993CC15D-CB8A-409C-A2B5-A7AAB23EF295}" dt="2026-03-17T12:01:30.009" v="622" actId="20577"/>
        <pc:sldMkLst>
          <pc:docMk/>
          <pc:sldMk cId="3538772783" sldId="298"/>
        </pc:sldMkLst>
        <pc:spChg chg="mod">
          <ac:chgData name="Alexandra Miles" userId="ab94794a-6e9f-4704-9f25-6cda48cdfd9d" providerId="ADAL" clId="{993CC15D-CB8A-409C-A2B5-A7AAB23EF295}" dt="2026-03-17T12:01:30.009" v="622" actId="20577"/>
          <ac:spMkLst>
            <pc:docMk/>
            <pc:sldMk cId="3538772783" sldId="298"/>
            <ac:spMk id="6" creationId="{D6704965-35A7-1BB8-76C3-4E998A0972A3}"/>
          </ac:spMkLst>
        </pc:spChg>
      </pc:sldChg>
      <pc:sldChg chg="modSp mod">
        <pc:chgData name="Alexandra Miles" userId="ab94794a-6e9f-4704-9f25-6cda48cdfd9d" providerId="ADAL" clId="{993CC15D-CB8A-409C-A2B5-A7AAB23EF295}" dt="2026-03-17T12:01:33.095" v="623" actId="20577"/>
        <pc:sldMkLst>
          <pc:docMk/>
          <pc:sldMk cId="2249729684" sldId="299"/>
        </pc:sldMkLst>
        <pc:spChg chg="mod">
          <ac:chgData name="Alexandra Miles" userId="ab94794a-6e9f-4704-9f25-6cda48cdfd9d" providerId="ADAL" clId="{993CC15D-CB8A-409C-A2B5-A7AAB23EF295}" dt="2026-03-17T12:01:33.095" v="623" actId="20577"/>
          <ac:spMkLst>
            <pc:docMk/>
            <pc:sldMk cId="2249729684" sldId="299"/>
            <ac:spMk id="6" creationId="{69729A77-4AC5-F890-F113-DAD897B0ADFB}"/>
          </ac:spMkLst>
        </pc:spChg>
      </pc:sldChg>
      <pc:sldChg chg="addSp modSp add mod">
        <pc:chgData name="Alexandra Miles" userId="ab94794a-6e9f-4704-9f25-6cda48cdfd9d" providerId="ADAL" clId="{993CC15D-CB8A-409C-A2B5-A7AAB23EF295}" dt="2026-03-18T07:56:25.165" v="658" actId="20577"/>
        <pc:sldMkLst>
          <pc:docMk/>
          <pc:sldMk cId="1922149362" sldId="300"/>
        </pc:sldMkLst>
        <pc:spChg chg="add mod">
          <ac:chgData name="Alexandra Miles" userId="ab94794a-6e9f-4704-9f25-6cda48cdfd9d" providerId="ADAL" clId="{993CC15D-CB8A-409C-A2B5-A7AAB23EF295}" dt="2026-03-18T07:56:25.165" v="658" actId="20577"/>
          <ac:spMkLst>
            <pc:docMk/>
            <pc:sldMk cId="1922149362" sldId="300"/>
            <ac:spMk id="2" creationId="{0ADDDFE2-4431-C6BB-2543-1001F243C547}"/>
          </ac:spMkLst>
        </pc:spChg>
        <pc:spChg chg="mod">
          <ac:chgData name="Alexandra Miles" userId="ab94794a-6e9f-4704-9f25-6cda48cdfd9d" providerId="ADAL" clId="{993CC15D-CB8A-409C-A2B5-A7AAB23EF295}" dt="2026-03-18T07:56:20.974" v="641" actId="404"/>
          <ac:spMkLst>
            <pc:docMk/>
            <pc:sldMk cId="1922149362" sldId="300"/>
            <ac:spMk id="3" creationId="{45DB4DC6-B706-CAAA-3FCB-A25C60839096}"/>
          </ac:spMkLst>
        </pc:spChg>
        <pc:picChg chg="mod">
          <ac:chgData name="Alexandra Miles" userId="ab94794a-6e9f-4704-9f25-6cda48cdfd9d" providerId="ADAL" clId="{993CC15D-CB8A-409C-A2B5-A7AAB23EF295}" dt="2026-03-17T11:52:52.728" v="576" actId="1076"/>
          <ac:picMkLst>
            <pc:docMk/>
            <pc:sldMk cId="1922149362" sldId="300"/>
            <ac:picMk id="10" creationId="{D5A12E30-66F9-0DC4-A9FB-A451897355E8}"/>
          </ac:picMkLst>
        </pc:picChg>
      </pc:sldChg>
      <pc:sldChg chg="add">
        <pc:chgData name="Alexandra Miles" userId="ab94794a-6e9f-4704-9f25-6cda48cdfd9d" providerId="ADAL" clId="{993CC15D-CB8A-409C-A2B5-A7AAB23EF295}" dt="2026-03-16T14:54:08.466" v="433"/>
        <pc:sldMkLst>
          <pc:docMk/>
          <pc:sldMk cId="1554101443" sldId="301"/>
        </pc:sldMkLst>
      </pc:sldChg>
      <pc:sldChg chg="addSp modSp add">
        <pc:chgData name="Alexandra Miles" userId="ab94794a-6e9f-4704-9f25-6cda48cdfd9d" providerId="ADAL" clId="{993CC15D-CB8A-409C-A2B5-A7AAB23EF295}" dt="2026-03-17T11:52:29.124" v="572"/>
        <pc:sldMkLst>
          <pc:docMk/>
          <pc:sldMk cId="4143089067" sldId="302"/>
        </pc:sldMkLst>
        <pc:spChg chg="add mod">
          <ac:chgData name="Alexandra Miles" userId="ab94794a-6e9f-4704-9f25-6cda48cdfd9d" providerId="ADAL" clId="{993CC15D-CB8A-409C-A2B5-A7AAB23EF295}" dt="2026-03-17T11:52:29.124" v="572"/>
          <ac:spMkLst>
            <pc:docMk/>
            <pc:sldMk cId="4143089067" sldId="302"/>
            <ac:spMk id="5" creationId="{2FA5711A-9EE4-A362-68B3-F212C059B816}"/>
          </ac:spMkLst>
        </pc:spChg>
        <pc:spChg chg="add mod">
          <ac:chgData name="Alexandra Miles" userId="ab94794a-6e9f-4704-9f25-6cda48cdfd9d" providerId="ADAL" clId="{993CC15D-CB8A-409C-A2B5-A7AAB23EF295}" dt="2026-03-17T11:52:29.124" v="572"/>
          <ac:spMkLst>
            <pc:docMk/>
            <pc:sldMk cId="4143089067" sldId="302"/>
            <ac:spMk id="6" creationId="{295AED13-B7B3-BE86-361A-1BF4F738F6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BusinessIntelligenceCCC/Shared%20Documents/Communities%20and%20Community%20Safety/Poverty/IMD%202025/Analysis/IMD%20and%20Domains%20by%20Distri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IDACI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Sheet1!$B$2:$B$6</c:f>
              <c:numCache>
                <c:formatCode>0%</c:formatCode>
                <c:ptCount val="5"/>
                <c:pt idx="0">
                  <c:v>0.18</c:v>
                </c:pt>
                <c:pt idx="1">
                  <c:v>0.22700000000000001</c:v>
                </c:pt>
                <c:pt idx="2">
                  <c:v>0.39800000000000002</c:v>
                </c:pt>
                <c:pt idx="3">
                  <c:v>0.20699999999999999</c:v>
                </c:pt>
                <c:pt idx="4">
                  <c:v>0.253</c:v>
                </c:pt>
              </c:numCache>
            </c:numRef>
          </c:val>
          <c:extLst>
            <c:ext xmlns:c16="http://schemas.microsoft.com/office/drawing/2014/chart" uri="{C3380CC4-5D6E-409C-BE32-E72D297353CC}">
              <c16:uniqueId val="{00000000-526C-4C34-A3F7-AEC086F69093}"/>
            </c:ext>
          </c:extLst>
        </c:ser>
        <c:ser>
          <c:idx val="1"/>
          <c:order val="1"/>
          <c:tx>
            <c:strRef>
              <c:f>Sheet1!$C$1</c:f>
              <c:strCache>
                <c:ptCount val="1"/>
                <c:pt idx="0">
                  <c:v>IDAOPI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Sheet1!$C$2:$C$6</c:f>
              <c:numCache>
                <c:formatCode>0%</c:formatCode>
                <c:ptCount val="5"/>
                <c:pt idx="0">
                  <c:v>9.0999999999999998E-2</c:v>
                </c:pt>
                <c:pt idx="1">
                  <c:v>9.8000000000000004E-2</c:v>
                </c:pt>
                <c:pt idx="2">
                  <c:v>0.161</c:v>
                </c:pt>
                <c:pt idx="3">
                  <c:v>0.11600000000000001</c:v>
                </c:pt>
                <c:pt idx="4">
                  <c:v>0.151</c:v>
                </c:pt>
              </c:numCache>
            </c:numRef>
          </c:val>
          <c:extLst>
            <c:ext xmlns:c16="http://schemas.microsoft.com/office/drawing/2014/chart" uri="{C3380CC4-5D6E-409C-BE32-E72D297353CC}">
              <c16:uniqueId val="{00000001-526C-4C34-A3F7-AEC086F69093}"/>
            </c:ext>
          </c:extLst>
        </c:ser>
        <c:ser>
          <c:idx val="2"/>
          <c:order val="2"/>
          <c:tx>
            <c:strRef>
              <c:f>Sheet1!$D$1</c:f>
              <c:strCache>
                <c:ptCount val="1"/>
                <c:pt idx="0">
                  <c:v>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Sheet1!$D$2:$D$6</c:f>
              <c:numCache>
                <c:formatCode>0%</c:formatCode>
                <c:ptCount val="5"/>
                <c:pt idx="0">
                  <c:v>0.11799999999999999</c:v>
                </c:pt>
                <c:pt idx="1">
                  <c:v>0.14199999999999999</c:v>
                </c:pt>
                <c:pt idx="2">
                  <c:v>0.23799999999999999</c:v>
                </c:pt>
                <c:pt idx="3">
                  <c:v>0.13700000000000001</c:v>
                </c:pt>
                <c:pt idx="4">
                  <c:v>0.13200000000000001</c:v>
                </c:pt>
              </c:numCache>
            </c:numRef>
          </c:val>
          <c:extLst>
            <c:ext xmlns:c16="http://schemas.microsoft.com/office/drawing/2014/chart" uri="{C3380CC4-5D6E-409C-BE32-E72D297353CC}">
              <c16:uniqueId val="{00000002-526C-4C34-A3F7-AEC086F69093}"/>
            </c:ext>
          </c:extLst>
        </c:ser>
        <c:dLbls>
          <c:dLblPos val="outEnd"/>
          <c:showLegendKey val="0"/>
          <c:showVal val="1"/>
          <c:showCatName val="0"/>
          <c:showSerName val="0"/>
          <c:showPercent val="0"/>
          <c:showBubbleSize val="0"/>
        </c:dLbls>
        <c:gapWidth val="219"/>
        <c:overlap val="-27"/>
        <c:axId val="622134367"/>
        <c:axId val="622135327"/>
      </c:barChart>
      <c:catAx>
        <c:axId val="6221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5327"/>
        <c:crosses val="autoZero"/>
        <c:auto val="1"/>
        <c:lblAlgn val="ctr"/>
        <c:lblOffset val="100"/>
        <c:noMultiLvlLbl val="0"/>
      </c:catAx>
      <c:valAx>
        <c:axId val="622135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A8FDB-FBB7-49E0-85C0-744B95A9ABBE}"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F5038-8238-4B8E-839A-4BB64D05C841}" type="slidenum">
              <a:rPr lang="en-GB" smtClean="0"/>
              <a:t>‹#›</a:t>
            </a:fld>
            <a:endParaRPr lang="en-GB"/>
          </a:p>
        </p:txBody>
      </p:sp>
    </p:spTree>
    <p:extLst>
      <p:ext uri="{BB962C8B-B14F-4D97-AF65-F5344CB8AC3E}">
        <p14:creationId xmlns:p14="http://schemas.microsoft.com/office/powerpoint/2010/main" val="15836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19C1-FA09-AFED-B167-1F8550ED6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FB49D-A4CE-1CB9-689A-C716A707B5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820F63-44CE-D9A2-810A-1209222618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373061-9788-1842-6974-807CAA4C330F}"/>
              </a:ext>
            </a:extLst>
          </p:cNvPr>
          <p:cNvSpPr>
            <a:spLocks noGrp="1"/>
          </p:cNvSpPr>
          <p:nvPr>
            <p:ph type="sldNum" sz="quarter" idx="5"/>
          </p:nvPr>
        </p:nvSpPr>
        <p:spPr/>
        <p:txBody>
          <a:bodyPr/>
          <a:lstStyle/>
          <a:p>
            <a:fld id="{638F5038-8238-4B8E-839A-4BB64D05C841}" type="slidenum">
              <a:rPr lang="en-GB" smtClean="0"/>
              <a:t>1</a:t>
            </a:fld>
            <a:endParaRPr lang="en-GB"/>
          </a:p>
        </p:txBody>
      </p:sp>
    </p:spTree>
    <p:extLst>
      <p:ext uri="{BB962C8B-B14F-4D97-AF65-F5344CB8AC3E}">
        <p14:creationId xmlns:p14="http://schemas.microsoft.com/office/powerpoint/2010/main" val="20395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CB8-F9F4-6CEF-363D-AF7DBC4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5539C-6DD2-6033-0113-F1ADED802D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A32587D-4F2A-1B61-A200-7AB445D733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17CD40-2B71-65B9-ED94-8A6386DF7C72}"/>
              </a:ext>
            </a:extLst>
          </p:cNvPr>
          <p:cNvSpPr>
            <a:spLocks noGrp="1"/>
          </p:cNvSpPr>
          <p:nvPr>
            <p:ph type="sldNum" sz="quarter" idx="5"/>
          </p:nvPr>
        </p:nvSpPr>
        <p:spPr/>
        <p:txBody>
          <a:bodyPr/>
          <a:lstStyle/>
          <a:p>
            <a:fld id="{638F5038-8238-4B8E-839A-4BB64D05C841}" type="slidenum">
              <a:rPr lang="en-GB" smtClean="0"/>
              <a:t>10</a:t>
            </a:fld>
            <a:endParaRPr lang="en-GB"/>
          </a:p>
        </p:txBody>
      </p:sp>
    </p:spTree>
    <p:extLst>
      <p:ext uri="{BB962C8B-B14F-4D97-AF65-F5344CB8AC3E}">
        <p14:creationId xmlns:p14="http://schemas.microsoft.com/office/powerpoint/2010/main" val="179208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3969-98C8-832E-2789-9A6C4C8CE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A255-EF2D-F67B-8F31-27213164459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AFAB94-4376-89D6-CE17-D5A7154E61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B95855-34B6-EF8A-99C1-1515D5FFBFB5}"/>
              </a:ext>
            </a:extLst>
          </p:cNvPr>
          <p:cNvSpPr>
            <a:spLocks noGrp="1"/>
          </p:cNvSpPr>
          <p:nvPr>
            <p:ph type="sldNum" sz="quarter" idx="5"/>
          </p:nvPr>
        </p:nvSpPr>
        <p:spPr/>
        <p:txBody>
          <a:bodyPr/>
          <a:lstStyle/>
          <a:p>
            <a:fld id="{638F5038-8238-4B8E-839A-4BB64D05C841}" type="slidenum">
              <a:rPr lang="en-GB" smtClean="0"/>
              <a:t>11</a:t>
            </a:fld>
            <a:endParaRPr lang="en-GB"/>
          </a:p>
        </p:txBody>
      </p:sp>
    </p:spTree>
    <p:extLst>
      <p:ext uri="{BB962C8B-B14F-4D97-AF65-F5344CB8AC3E}">
        <p14:creationId xmlns:p14="http://schemas.microsoft.com/office/powerpoint/2010/main" val="150624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F57A-3723-7602-8C30-429A0D90A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B3E0F-3F41-1500-75C7-F9E856AB88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B8A0ED-377F-FFAF-32CA-E484BB2B1A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9AEDCD-4739-7768-2EF3-3330E7F56829}"/>
              </a:ext>
            </a:extLst>
          </p:cNvPr>
          <p:cNvSpPr>
            <a:spLocks noGrp="1"/>
          </p:cNvSpPr>
          <p:nvPr>
            <p:ph type="sldNum" sz="quarter" idx="5"/>
          </p:nvPr>
        </p:nvSpPr>
        <p:spPr/>
        <p:txBody>
          <a:bodyPr/>
          <a:lstStyle/>
          <a:p>
            <a:fld id="{638F5038-8238-4B8E-839A-4BB64D05C841}" type="slidenum">
              <a:rPr lang="en-GB" smtClean="0"/>
              <a:t>12</a:t>
            </a:fld>
            <a:endParaRPr lang="en-GB"/>
          </a:p>
        </p:txBody>
      </p:sp>
    </p:spTree>
    <p:extLst>
      <p:ext uri="{BB962C8B-B14F-4D97-AF65-F5344CB8AC3E}">
        <p14:creationId xmlns:p14="http://schemas.microsoft.com/office/powerpoint/2010/main" val="33730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955B-B380-A40F-117B-51C04F591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58DD-C563-70C2-9357-9A34E94EAD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F086B4-94C6-FB8A-EB76-A47FC71202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81751B-37EA-905C-4781-F659101B25A9}"/>
              </a:ext>
            </a:extLst>
          </p:cNvPr>
          <p:cNvSpPr>
            <a:spLocks noGrp="1"/>
          </p:cNvSpPr>
          <p:nvPr>
            <p:ph type="sldNum" sz="quarter" idx="5"/>
          </p:nvPr>
        </p:nvSpPr>
        <p:spPr/>
        <p:txBody>
          <a:bodyPr/>
          <a:lstStyle/>
          <a:p>
            <a:fld id="{638F5038-8238-4B8E-839A-4BB64D05C841}" type="slidenum">
              <a:rPr lang="en-GB" smtClean="0"/>
              <a:t>13</a:t>
            </a:fld>
            <a:endParaRPr lang="en-GB"/>
          </a:p>
        </p:txBody>
      </p:sp>
    </p:spTree>
    <p:extLst>
      <p:ext uri="{BB962C8B-B14F-4D97-AF65-F5344CB8AC3E}">
        <p14:creationId xmlns:p14="http://schemas.microsoft.com/office/powerpoint/2010/main" val="36338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D128-116B-7CF9-CC97-12B5780DB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25B9-DCB3-EC38-A365-827EEECBCE1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18B2B3-AB72-B338-06E4-31E1DFFA1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7C9C05-2255-0F85-2975-B93D72027FD0}"/>
              </a:ext>
            </a:extLst>
          </p:cNvPr>
          <p:cNvSpPr>
            <a:spLocks noGrp="1"/>
          </p:cNvSpPr>
          <p:nvPr>
            <p:ph type="sldNum" sz="quarter" idx="5"/>
          </p:nvPr>
        </p:nvSpPr>
        <p:spPr/>
        <p:txBody>
          <a:bodyPr/>
          <a:lstStyle/>
          <a:p>
            <a:fld id="{638F5038-8238-4B8E-839A-4BB64D05C841}" type="slidenum">
              <a:rPr lang="en-GB" smtClean="0"/>
              <a:t>14</a:t>
            </a:fld>
            <a:endParaRPr lang="en-GB"/>
          </a:p>
        </p:txBody>
      </p:sp>
    </p:spTree>
    <p:extLst>
      <p:ext uri="{BB962C8B-B14F-4D97-AF65-F5344CB8AC3E}">
        <p14:creationId xmlns:p14="http://schemas.microsoft.com/office/powerpoint/2010/main" val="401707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718A-42D1-A9AF-2133-BE644E4A9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8E100-5766-F516-F0DA-3F24AFBFFA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5B7FE9-A904-B4C8-3569-135341C263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924957-7AA3-4955-CFCE-44C80C055B25}"/>
              </a:ext>
            </a:extLst>
          </p:cNvPr>
          <p:cNvSpPr>
            <a:spLocks noGrp="1"/>
          </p:cNvSpPr>
          <p:nvPr>
            <p:ph type="sldNum" sz="quarter" idx="5"/>
          </p:nvPr>
        </p:nvSpPr>
        <p:spPr/>
        <p:txBody>
          <a:bodyPr/>
          <a:lstStyle/>
          <a:p>
            <a:fld id="{638F5038-8238-4B8E-839A-4BB64D05C841}" type="slidenum">
              <a:rPr lang="en-GB" smtClean="0"/>
              <a:t>15</a:t>
            </a:fld>
            <a:endParaRPr lang="en-GB"/>
          </a:p>
        </p:txBody>
      </p:sp>
    </p:spTree>
    <p:extLst>
      <p:ext uri="{BB962C8B-B14F-4D97-AF65-F5344CB8AC3E}">
        <p14:creationId xmlns:p14="http://schemas.microsoft.com/office/powerpoint/2010/main" val="285230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09B3-C316-87BE-8704-7C1A0B8FB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B8D6A-5EF6-0AE5-7670-73C7FFC08E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3F2B2F9-FB53-133B-DE60-B585437532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200F74-2B4A-6929-A9D2-2BC77978988C}"/>
              </a:ext>
            </a:extLst>
          </p:cNvPr>
          <p:cNvSpPr>
            <a:spLocks noGrp="1"/>
          </p:cNvSpPr>
          <p:nvPr>
            <p:ph type="sldNum" sz="quarter" idx="5"/>
          </p:nvPr>
        </p:nvSpPr>
        <p:spPr/>
        <p:txBody>
          <a:bodyPr/>
          <a:lstStyle/>
          <a:p>
            <a:fld id="{638F5038-8238-4B8E-839A-4BB64D05C841}" type="slidenum">
              <a:rPr lang="en-GB" smtClean="0"/>
              <a:t>16</a:t>
            </a:fld>
            <a:endParaRPr lang="en-GB"/>
          </a:p>
        </p:txBody>
      </p:sp>
    </p:spTree>
    <p:extLst>
      <p:ext uri="{BB962C8B-B14F-4D97-AF65-F5344CB8AC3E}">
        <p14:creationId xmlns:p14="http://schemas.microsoft.com/office/powerpoint/2010/main" val="35248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8F5038-8238-4B8E-839A-4BB64D05C841}" type="slidenum">
              <a:rPr lang="en-GB" smtClean="0"/>
              <a:t>17</a:t>
            </a:fld>
            <a:endParaRPr lang="en-GB"/>
          </a:p>
        </p:txBody>
      </p:sp>
    </p:spTree>
    <p:extLst>
      <p:ext uri="{BB962C8B-B14F-4D97-AF65-F5344CB8AC3E}">
        <p14:creationId xmlns:p14="http://schemas.microsoft.com/office/powerpoint/2010/main" val="339062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EBE3-782A-FFDD-5297-D1F5CA93C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30D2-8962-724F-3D15-0955D751043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AC9859C-944C-4F75-E4C8-AD2CA2E7C5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598CC-A281-6A02-B897-88762A835904}"/>
              </a:ext>
            </a:extLst>
          </p:cNvPr>
          <p:cNvSpPr>
            <a:spLocks noGrp="1"/>
          </p:cNvSpPr>
          <p:nvPr>
            <p:ph type="sldNum" sz="quarter" idx="5"/>
          </p:nvPr>
        </p:nvSpPr>
        <p:spPr/>
        <p:txBody>
          <a:bodyPr/>
          <a:lstStyle/>
          <a:p>
            <a:fld id="{638F5038-8238-4B8E-839A-4BB64D05C841}" type="slidenum">
              <a:rPr lang="en-GB" smtClean="0"/>
              <a:t>20</a:t>
            </a:fld>
            <a:endParaRPr lang="en-GB"/>
          </a:p>
        </p:txBody>
      </p:sp>
    </p:spTree>
    <p:extLst>
      <p:ext uri="{BB962C8B-B14F-4D97-AF65-F5344CB8AC3E}">
        <p14:creationId xmlns:p14="http://schemas.microsoft.com/office/powerpoint/2010/main" val="107708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BE2A-6E0F-E59A-B96E-94BAF97C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40056-0BFF-0669-1B9D-AE123FB1906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A3B4CD-9A3A-7CBE-673E-E213242090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45F5C3-4848-3B86-ACA9-648F0256180D}"/>
              </a:ext>
            </a:extLst>
          </p:cNvPr>
          <p:cNvSpPr>
            <a:spLocks noGrp="1"/>
          </p:cNvSpPr>
          <p:nvPr>
            <p:ph type="sldNum" sz="quarter" idx="5"/>
          </p:nvPr>
        </p:nvSpPr>
        <p:spPr/>
        <p:txBody>
          <a:bodyPr/>
          <a:lstStyle/>
          <a:p>
            <a:fld id="{638F5038-8238-4B8E-839A-4BB64D05C841}" type="slidenum">
              <a:rPr lang="en-GB" smtClean="0"/>
              <a:t>21</a:t>
            </a:fld>
            <a:endParaRPr lang="en-GB"/>
          </a:p>
        </p:txBody>
      </p:sp>
    </p:spTree>
    <p:extLst>
      <p:ext uri="{BB962C8B-B14F-4D97-AF65-F5344CB8AC3E}">
        <p14:creationId xmlns:p14="http://schemas.microsoft.com/office/powerpoint/2010/main" val="31424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1854-BEF9-D53B-C35B-E1AC270DA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108B8-B26A-1706-CB95-174A65651CB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3C6B9DA-28A8-DD19-31F7-62F05D3F87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E99633-276B-B3C5-47E7-0790D8A2F868}"/>
              </a:ext>
            </a:extLst>
          </p:cNvPr>
          <p:cNvSpPr>
            <a:spLocks noGrp="1"/>
          </p:cNvSpPr>
          <p:nvPr>
            <p:ph type="sldNum" sz="quarter" idx="5"/>
          </p:nvPr>
        </p:nvSpPr>
        <p:spPr/>
        <p:txBody>
          <a:bodyPr/>
          <a:lstStyle/>
          <a:p>
            <a:fld id="{638F5038-8238-4B8E-839A-4BB64D05C841}" type="slidenum">
              <a:rPr lang="en-GB" smtClean="0"/>
              <a:t>2</a:t>
            </a:fld>
            <a:endParaRPr lang="en-GB"/>
          </a:p>
        </p:txBody>
      </p:sp>
    </p:spTree>
    <p:extLst>
      <p:ext uri="{BB962C8B-B14F-4D97-AF65-F5344CB8AC3E}">
        <p14:creationId xmlns:p14="http://schemas.microsoft.com/office/powerpoint/2010/main" val="402993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83F8-3C0A-C439-4E0D-095035888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CFCBD-2570-F826-BF5D-2A7F35C7DA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CE24A8D-D283-806C-19D8-CA1D31B4A8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0764A5-0DA9-C746-E5F8-EB1871AC263E}"/>
              </a:ext>
            </a:extLst>
          </p:cNvPr>
          <p:cNvSpPr>
            <a:spLocks noGrp="1"/>
          </p:cNvSpPr>
          <p:nvPr>
            <p:ph type="sldNum" sz="quarter" idx="5"/>
          </p:nvPr>
        </p:nvSpPr>
        <p:spPr/>
        <p:txBody>
          <a:bodyPr/>
          <a:lstStyle/>
          <a:p>
            <a:fld id="{638F5038-8238-4B8E-839A-4BB64D05C841}" type="slidenum">
              <a:rPr lang="en-GB" smtClean="0"/>
              <a:t>22</a:t>
            </a:fld>
            <a:endParaRPr lang="en-GB"/>
          </a:p>
        </p:txBody>
      </p:sp>
    </p:spTree>
    <p:extLst>
      <p:ext uri="{BB962C8B-B14F-4D97-AF65-F5344CB8AC3E}">
        <p14:creationId xmlns:p14="http://schemas.microsoft.com/office/powerpoint/2010/main" val="324929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197E-0553-5E78-E7E6-8261415F2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BB57B-27B9-4D48-9FB4-7019B703A3F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AAA5AD0-06CE-BC04-4D64-3B73B3979B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AD8D40-44B4-C14C-EA6B-5EBED7A2F1D5}"/>
              </a:ext>
            </a:extLst>
          </p:cNvPr>
          <p:cNvSpPr>
            <a:spLocks noGrp="1"/>
          </p:cNvSpPr>
          <p:nvPr>
            <p:ph type="sldNum" sz="quarter" idx="5"/>
          </p:nvPr>
        </p:nvSpPr>
        <p:spPr/>
        <p:txBody>
          <a:bodyPr/>
          <a:lstStyle/>
          <a:p>
            <a:fld id="{638F5038-8238-4B8E-839A-4BB64D05C841}" type="slidenum">
              <a:rPr lang="en-GB" smtClean="0"/>
              <a:t>23</a:t>
            </a:fld>
            <a:endParaRPr lang="en-GB"/>
          </a:p>
        </p:txBody>
      </p:sp>
    </p:spTree>
    <p:extLst>
      <p:ext uri="{BB962C8B-B14F-4D97-AF65-F5344CB8AC3E}">
        <p14:creationId xmlns:p14="http://schemas.microsoft.com/office/powerpoint/2010/main" val="1168942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20089-3753-1F4C-4C6A-4A3CDF751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640B5-F1B9-11D2-92E5-3A3FC55297E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90B3FF5-807C-DD62-604D-876BDE07B32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3C4BB83-503F-5EBE-2801-6C7EF493F35C}"/>
              </a:ext>
            </a:extLst>
          </p:cNvPr>
          <p:cNvSpPr>
            <a:spLocks noGrp="1"/>
          </p:cNvSpPr>
          <p:nvPr>
            <p:ph type="sldNum" sz="quarter" idx="5"/>
          </p:nvPr>
        </p:nvSpPr>
        <p:spPr/>
        <p:txBody>
          <a:bodyPr/>
          <a:lstStyle/>
          <a:p>
            <a:fld id="{638F5038-8238-4B8E-839A-4BB64D05C841}" type="slidenum">
              <a:rPr lang="en-GB" smtClean="0"/>
              <a:t>24</a:t>
            </a:fld>
            <a:endParaRPr lang="en-GB"/>
          </a:p>
        </p:txBody>
      </p:sp>
    </p:spTree>
    <p:extLst>
      <p:ext uri="{BB962C8B-B14F-4D97-AF65-F5344CB8AC3E}">
        <p14:creationId xmlns:p14="http://schemas.microsoft.com/office/powerpoint/2010/main" val="117629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CCC0-4522-E0C1-1496-0C0F95A4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F933-817B-5A8F-AF81-F2BB9A4817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8DA6389-D7E3-EE04-65CB-51219403F3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833785-5551-E0F1-5AFE-FE916D54E9DA}"/>
              </a:ext>
            </a:extLst>
          </p:cNvPr>
          <p:cNvSpPr>
            <a:spLocks noGrp="1"/>
          </p:cNvSpPr>
          <p:nvPr>
            <p:ph type="sldNum" sz="quarter" idx="5"/>
          </p:nvPr>
        </p:nvSpPr>
        <p:spPr/>
        <p:txBody>
          <a:bodyPr/>
          <a:lstStyle/>
          <a:p>
            <a:fld id="{638F5038-8238-4B8E-839A-4BB64D05C841}" type="slidenum">
              <a:rPr lang="en-GB" smtClean="0"/>
              <a:t>3</a:t>
            </a:fld>
            <a:endParaRPr lang="en-GB"/>
          </a:p>
        </p:txBody>
      </p:sp>
    </p:spTree>
    <p:extLst>
      <p:ext uri="{BB962C8B-B14F-4D97-AF65-F5344CB8AC3E}">
        <p14:creationId xmlns:p14="http://schemas.microsoft.com/office/powerpoint/2010/main" val="247423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FA0D-B1B2-E2E6-6097-9C563829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B2EC-F517-A853-A03A-9155FE436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A0A6E-4FCA-A6DE-B1CC-5C8D0D3A58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32C55C-E180-7907-58B2-85FF645B6A01}"/>
              </a:ext>
            </a:extLst>
          </p:cNvPr>
          <p:cNvSpPr>
            <a:spLocks noGrp="1"/>
          </p:cNvSpPr>
          <p:nvPr>
            <p:ph type="sldNum" sz="quarter" idx="5"/>
          </p:nvPr>
        </p:nvSpPr>
        <p:spPr/>
        <p:txBody>
          <a:bodyPr/>
          <a:lstStyle/>
          <a:p>
            <a:fld id="{638F5038-8238-4B8E-839A-4BB64D05C841}" type="slidenum">
              <a:rPr lang="en-GB" smtClean="0"/>
              <a:t>4</a:t>
            </a:fld>
            <a:endParaRPr lang="en-GB"/>
          </a:p>
        </p:txBody>
      </p:sp>
    </p:spTree>
    <p:extLst>
      <p:ext uri="{BB962C8B-B14F-4D97-AF65-F5344CB8AC3E}">
        <p14:creationId xmlns:p14="http://schemas.microsoft.com/office/powerpoint/2010/main" val="405621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16B1-7200-8355-FBD6-E31428B5D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BEDB-B090-82AF-27A9-7B47A30A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6E811-54AF-6CE1-AC14-F4F3E1242369}"/>
              </a:ext>
            </a:extLst>
          </p:cNvPr>
          <p:cNvSpPr>
            <a:spLocks noGrp="1"/>
          </p:cNvSpPr>
          <p:nvPr>
            <p:ph type="body" idx="1"/>
          </p:nvPr>
        </p:nvSpPr>
        <p:spPr/>
        <p:txBody>
          <a:bodyPr/>
          <a:lstStyle/>
          <a:p>
            <a:r>
              <a:rPr lang="en-GB"/>
              <a:t>8 merged LSOAs – </a:t>
            </a:r>
          </a:p>
          <a:p>
            <a:r>
              <a:rPr lang="en-GB" sz="1200" b="0" i="0" u="none" strike="noStrike" kern="1200">
                <a:solidFill>
                  <a:schemeClr val="tx1"/>
                </a:solidFill>
                <a:effectLst/>
                <a:latin typeface="+mn-lt"/>
                <a:ea typeface="+mn-ea"/>
                <a:cs typeface="+mn-cs"/>
              </a:rPr>
              <a:t>Cambridge 005H (Trinity College to Castle Street) situated in Castle ward.</a:t>
            </a:r>
          </a:p>
          <a:p>
            <a:r>
              <a:rPr lang="en-GB" sz="1200" b="0" i="0" u="none" strike="noStrike" kern="1200">
                <a:solidFill>
                  <a:schemeClr val="tx1"/>
                </a:solidFill>
                <a:effectLst/>
                <a:latin typeface="+mn-lt"/>
                <a:ea typeface="+mn-ea"/>
                <a:cs typeface="+mn-cs"/>
              </a:rPr>
              <a:t>Cambridge 007I (West Cambridge to The Backs)</a:t>
            </a:r>
            <a:r>
              <a:rPr lang="en-GB">
                <a:effectLst/>
              </a:rPr>
              <a:t> situated in Newnham ward.</a:t>
            </a:r>
          </a:p>
          <a:p>
            <a:r>
              <a:rPr lang="en-GB" sz="1200" b="0" i="0" u="none" strike="noStrike" kern="1200">
                <a:solidFill>
                  <a:schemeClr val="tx1"/>
                </a:solidFill>
                <a:effectLst/>
                <a:latin typeface="+mn-lt"/>
                <a:ea typeface="+mn-ea"/>
                <a:cs typeface="+mn-cs"/>
              </a:rPr>
              <a:t>East Cambridgeshire 004H (West</a:t>
            </a:r>
            <a:r>
              <a:rPr lang="en-GB">
                <a:effectLst/>
              </a:rPr>
              <a:t> </a:t>
            </a:r>
            <a:r>
              <a:rPr lang="en-GB" sz="1200" b="0" i="0" u="none" strike="noStrike" kern="1200" err="1">
                <a:solidFill>
                  <a:schemeClr val="tx1"/>
                </a:solidFill>
                <a:effectLst/>
                <a:latin typeface="+mn-lt"/>
                <a:ea typeface="+mn-ea"/>
                <a:cs typeface="+mn-cs"/>
              </a:rPr>
              <a:t>Witchford</a:t>
            </a:r>
            <a:r>
              <a:rPr lang="en-GB" sz="1200" b="0" i="0" u="none" strike="noStrike" kern="1200">
                <a:solidFill>
                  <a:schemeClr val="tx1"/>
                </a:solidFill>
                <a:effectLst/>
                <a:latin typeface="+mn-lt"/>
                <a:ea typeface="+mn-ea"/>
                <a:cs typeface="+mn-cs"/>
              </a:rPr>
              <a:t> Services) situated in Ely West. </a:t>
            </a:r>
            <a:r>
              <a:rPr lang="en-GB">
                <a:effectLst/>
              </a:rPr>
              <a:t> </a:t>
            </a:r>
          </a:p>
          <a:p>
            <a:r>
              <a:rPr lang="en-GB">
                <a:effectLst/>
              </a:rPr>
              <a:t>South Cambridgeshire 022D (</a:t>
            </a:r>
            <a:r>
              <a:rPr lang="en-GB" sz="1200" b="0" i="0" u="none" strike="noStrike" kern="1200">
                <a:solidFill>
                  <a:schemeClr val="tx1"/>
                </a:solidFill>
                <a:effectLst/>
                <a:latin typeface="+mn-lt"/>
                <a:ea typeface="+mn-ea"/>
                <a:cs typeface="+mn-cs"/>
              </a:rPr>
              <a:t>Girton Village) situated in Girton ward.</a:t>
            </a:r>
            <a:endParaRPr lang="en-GB">
              <a:effectLst/>
            </a:endParaRPr>
          </a:p>
          <a:p>
            <a:endParaRPr lang="en-GB">
              <a:effectLst/>
            </a:endParaRPr>
          </a:p>
          <a:p>
            <a:r>
              <a:rPr lang="en-GB">
                <a:effectLst/>
              </a:rPr>
              <a:t>41 split LSOAs – </a:t>
            </a:r>
          </a:p>
          <a:p>
            <a:r>
              <a:rPr lang="en-GB">
                <a:effectLst/>
              </a:rPr>
              <a:t>18 in Cambridge City – 7 in Trumpington ward </a:t>
            </a:r>
          </a:p>
          <a:p>
            <a:r>
              <a:rPr lang="en-GB">
                <a:effectLst/>
              </a:rPr>
              <a:t>4 in East Cambridgeshire </a:t>
            </a:r>
          </a:p>
          <a:p>
            <a:r>
              <a:rPr lang="en-GB">
                <a:effectLst/>
              </a:rPr>
              <a:t>2 in Fenland</a:t>
            </a:r>
          </a:p>
          <a:p>
            <a:r>
              <a:rPr lang="en-GB">
                <a:effectLst/>
              </a:rPr>
              <a:t>11 in Huntingdonshire – 5 in St Neots area</a:t>
            </a:r>
          </a:p>
          <a:p>
            <a:r>
              <a:rPr lang="en-GB">
                <a:effectLst/>
              </a:rPr>
              <a:t>6 in South Cambridgeshire – 4 in </a:t>
            </a:r>
            <a:r>
              <a:rPr lang="en-GB" err="1">
                <a:effectLst/>
              </a:rPr>
              <a:t>Longstanton</a:t>
            </a:r>
            <a:r>
              <a:rPr lang="en-GB">
                <a:effectLst/>
              </a:rPr>
              <a:t>, where 1 LSOA from 2011 was split into 4</a:t>
            </a:r>
          </a:p>
          <a:p>
            <a:endParaRPr lang="en-GB">
              <a:effectLst/>
            </a:endParaRPr>
          </a:p>
        </p:txBody>
      </p:sp>
      <p:sp>
        <p:nvSpPr>
          <p:cNvPr id="4" name="Slide Number Placeholder 3">
            <a:extLst>
              <a:ext uri="{FF2B5EF4-FFF2-40B4-BE49-F238E27FC236}">
                <a16:creationId xmlns:a16="http://schemas.microsoft.com/office/drawing/2014/main" id="{2D709F4A-CD4D-9337-273D-DFA3B097CF6A}"/>
              </a:ext>
            </a:extLst>
          </p:cNvPr>
          <p:cNvSpPr>
            <a:spLocks noGrp="1"/>
          </p:cNvSpPr>
          <p:nvPr>
            <p:ph type="sldNum" sz="quarter" idx="5"/>
          </p:nvPr>
        </p:nvSpPr>
        <p:spPr/>
        <p:txBody>
          <a:bodyPr/>
          <a:lstStyle/>
          <a:p>
            <a:fld id="{638F5038-8238-4B8E-839A-4BB64D05C841}" type="slidenum">
              <a:rPr lang="en-GB" smtClean="0"/>
              <a:t>5</a:t>
            </a:fld>
            <a:endParaRPr lang="en-GB"/>
          </a:p>
        </p:txBody>
      </p:sp>
    </p:spTree>
    <p:extLst>
      <p:ext uri="{BB962C8B-B14F-4D97-AF65-F5344CB8AC3E}">
        <p14:creationId xmlns:p14="http://schemas.microsoft.com/office/powerpoint/2010/main" val="151220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B5F4C-FD37-EFB8-5E2E-5190044F1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15706-AC42-5659-6742-B80B8907E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83CC3-F1CD-A7AE-EC47-13BFD004D2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697BB0-BBB5-FB5A-0C81-25A6877674CB}"/>
              </a:ext>
            </a:extLst>
          </p:cNvPr>
          <p:cNvSpPr>
            <a:spLocks noGrp="1"/>
          </p:cNvSpPr>
          <p:nvPr>
            <p:ph type="sldNum" sz="quarter" idx="5"/>
          </p:nvPr>
        </p:nvSpPr>
        <p:spPr/>
        <p:txBody>
          <a:bodyPr/>
          <a:lstStyle/>
          <a:p>
            <a:fld id="{638F5038-8238-4B8E-839A-4BB64D05C841}" type="slidenum">
              <a:rPr lang="en-GB" smtClean="0"/>
              <a:t>6</a:t>
            </a:fld>
            <a:endParaRPr lang="en-GB"/>
          </a:p>
        </p:txBody>
      </p:sp>
    </p:spTree>
    <p:extLst>
      <p:ext uri="{BB962C8B-B14F-4D97-AF65-F5344CB8AC3E}">
        <p14:creationId xmlns:p14="http://schemas.microsoft.com/office/powerpoint/2010/main" val="13946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760D-A88D-7874-24E1-6DE1EC5B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5753F-6BA3-3FC5-4AD8-811433797D5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3317E10-6369-46D8-7A49-C11F9A09FD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69D9B5-E73A-C12F-DE19-6DF1BC542871}"/>
              </a:ext>
            </a:extLst>
          </p:cNvPr>
          <p:cNvSpPr>
            <a:spLocks noGrp="1"/>
          </p:cNvSpPr>
          <p:nvPr>
            <p:ph type="sldNum" sz="quarter" idx="5"/>
          </p:nvPr>
        </p:nvSpPr>
        <p:spPr/>
        <p:txBody>
          <a:bodyPr/>
          <a:lstStyle/>
          <a:p>
            <a:fld id="{638F5038-8238-4B8E-839A-4BB64D05C841}" type="slidenum">
              <a:rPr lang="en-GB" smtClean="0"/>
              <a:t>7</a:t>
            </a:fld>
            <a:endParaRPr lang="en-GB"/>
          </a:p>
        </p:txBody>
      </p:sp>
    </p:spTree>
    <p:extLst>
      <p:ext uri="{BB962C8B-B14F-4D97-AF65-F5344CB8AC3E}">
        <p14:creationId xmlns:p14="http://schemas.microsoft.com/office/powerpoint/2010/main" val="214629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2269-C713-2F32-C57B-2CE849464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307DC-5075-9765-0197-7E2422AAE6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9113CD-5112-92EE-8C33-9A35591147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907C0B-9260-C2F6-9F19-BF263D4F2061}"/>
              </a:ext>
            </a:extLst>
          </p:cNvPr>
          <p:cNvSpPr>
            <a:spLocks noGrp="1"/>
          </p:cNvSpPr>
          <p:nvPr>
            <p:ph type="sldNum" sz="quarter" idx="5"/>
          </p:nvPr>
        </p:nvSpPr>
        <p:spPr/>
        <p:txBody>
          <a:bodyPr/>
          <a:lstStyle/>
          <a:p>
            <a:fld id="{638F5038-8238-4B8E-839A-4BB64D05C841}" type="slidenum">
              <a:rPr lang="en-GB" smtClean="0"/>
              <a:t>8</a:t>
            </a:fld>
            <a:endParaRPr lang="en-GB"/>
          </a:p>
        </p:txBody>
      </p:sp>
    </p:spTree>
    <p:extLst>
      <p:ext uri="{BB962C8B-B14F-4D97-AF65-F5344CB8AC3E}">
        <p14:creationId xmlns:p14="http://schemas.microsoft.com/office/powerpoint/2010/main" val="209849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47CE-DC27-8DFE-C342-D9C5E55F7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A0581-D26E-0E28-B4A1-C61A8E7E456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A425DA-4C5E-E6AF-4710-0B93760633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7C425-72B1-06B4-625B-289CE72C2A33}"/>
              </a:ext>
            </a:extLst>
          </p:cNvPr>
          <p:cNvSpPr>
            <a:spLocks noGrp="1"/>
          </p:cNvSpPr>
          <p:nvPr>
            <p:ph type="sldNum" sz="quarter" idx="5"/>
          </p:nvPr>
        </p:nvSpPr>
        <p:spPr/>
        <p:txBody>
          <a:bodyPr/>
          <a:lstStyle/>
          <a:p>
            <a:fld id="{638F5038-8238-4B8E-839A-4BB64D05C841}" type="slidenum">
              <a:rPr lang="en-GB" smtClean="0"/>
              <a:t>9</a:t>
            </a:fld>
            <a:endParaRPr lang="en-GB"/>
          </a:p>
        </p:txBody>
      </p:sp>
    </p:spTree>
    <p:extLst>
      <p:ext uri="{BB962C8B-B14F-4D97-AF65-F5344CB8AC3E}">
        <p14:creationId xmlns:p14="http://schemas.microsoft.com/office/powerpoint/2010/main" val="23462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2536558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0193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89317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179B-D2B2-0ED3-63A1-A7BB45E82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2F15E-07D5-A768-2C2A-AB71F8E8A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CD548F-3470-1B9A-FFCB-5D7999C45818}"/>
              </a:ext>
            </a:extLst>
          </p:cNvPr>
          <p:cNvSpPr>
            <a:spLocks noGrp="1"/>
          </p:cNvSpPr>
          <p:nvPr>
            <p:ph type="dt" sz="half" idx="10"/>
          </p:nvPr>
        </p:nvSpPr>
        <p:spPr/>
        <p:txBody>
          <a:body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AFCF6BD-D816-D691-35E7-937618854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7E0E8-FE24-071D-9A63-EAFF6AC8DC1F}"/>
              </a:ext>
            </a:extLst>
          </p:cNvPr>
          <p:cNvSpPr>
            <a:spLocks noGrp="1"/>
          </p:cNvSpPr>
          <p:nvPr>
            <p:ph type="sldNum" sz="quarter" idx="12"/>
          </p:nvPr>
        </p:nvSpPr>
        <p:spPr/>
        <p:txBody>
          <a:bodyPr/>
          <a:lstStyle/>
          <a:p>
            <a:fld id="{485E3034-D0F3-4A84-8EE2-EBEFAB4BB2AC}" type="slidenum">
              <a:rPr lang="en-GB" smtClean="0"/>
              <a:t>‹#›</a:t>
            </a:fld>
            <a:endParaRPr lang="en-GB"/>
          </a:p>
        </p:txBody>
      </p:sp>
    </p:spTree>
    <p:extLst>
      <p:ext uri="{BB962C8B-B14F-4D97-AF65-F5344CB8AC3E}">
        <p14:creationId xmlns:p14="http://schemas.microsoft.com/office/powerpoint/2010/main" val="374522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42791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589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34700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4076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25088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143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155956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674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85E3034-D0F3-4A84-8EE2-EBEFAB4BB2AC}"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844419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16.xml"/><Relationship Id="rId2" Type="http://schemas.openxmlformats.org/officeDocument/2006/relationships/notesSlide" Target="../notesSlides/notesSlide2.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5d8e26f6ed915d5570c6cc55/IoD2019_Statistical_Releas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english-indices-of-deprivation-2025-statistical-relea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statistics/announcements/english-indices-of-deprivation-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8ff59c80f801e57b5bef907/ID_2025_Technic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CAED-3991-0E08-0A52-C80DB1CB11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401A60-9872-910C-0618-350584DF871C}"/>
              </a:ext>
            </a:extLst>
          </p:cNvPr>
          <p:cNvSpPr txBox="1"/>
          <p:nvPr/>
        </p:nvSpPr>
        <p:spPr bwMode="auto">
          <a:xfrm>
            <a:off x="623888" y="1122363"/>
            <a:ext cx="9144000" cy="2387600"/>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Aft>
                <a:spcPts val="600"/>
              </a:spcAft>
            </a:pPr>
            <a:r>
              <a:rPr lang="en-US" sz="5400" b="1" kern="1200">
                <a:solidFill>
                  <a:schemeClr val="accent2"/>
                </a:solidFill>
                <a:latin typeface="+mj-lt"/>
                <a:ea typeface="+mj-ea"/>
                <a:cs typeface="+mj-cs"/>
              </a:rPr>
              <a:t>East Cambridgeshire</a:t>
            </a:r>
          </a:p>
        </p:txBody>
      </p:sp>
      <p:sp>
        <p:nvSpPr>
          <p:cNvPr id="14" name="Subtitle 2">
            <a:extLst>
              <a:ext uri="{FF2B5EF4-FFF2-40B4-BE49-F238E27FC236}">
                <a16:creationId xmlns:a16="http://schemas.microsoft.com/office/drawing/2014/main" id="{83AC6443-FDAF-FCDE-811D-318D32B89B08}"/>
              </a:ext>
            </a:extLst>
          </p:cNvPr>
          <p:cNvSpPr>
            <a:spLocks noGrp="1"/>
          </p:cNvSpPr>
          <p:nvPr>
            <p:ph type="subTitle" idx="1"/>
          </p:nvPr>
        </p:nvSpPr>
        <p:spPr>
          <a:xfrm>
            <a:off x="623888" y="3705726"/>
            <a:ext cx="9144000" cy="1552074"/>
          </a:xfrm>
        </p:spPr>
        <p:txBody>
          <a:bodyPr/>
          <a:lstStyle/>
          <a:p>
            <a:r>
              <a:rPr lang="en-US" b="1" dirty="0">
                <a:solidFill>
                  <a:schemeClr val="tx2"/>
                </a:solidFill>
              </a:rPr>
              <a:t>Indices of Deprivation 2025 District Report</a:t>
            </a:r>
          </a:p>
          <a:p>
            <a:endParaRPr lang="en-US" b="1" dirty="0">
              <a:solidFill>
                <a:schemeClr val="tx2"/>
              </a:solidFill>
            </a:endParaRPr>
          </a:p>
          <a:p>
            <a:r>
              <a:rPr lang="en-GB" sz="1800" dirty="0">
                <a:solidFill>
                  <a:schemeClr val="tx2"/>
                </a:solidFill>
              </a:rPr>
              <a:t>Published </a:t>
            </a:r>
            <a:r>
              <a:rPr lang="en-GB" sz="1800">
                <a:solidFill>
                  <a:schemeClr val="tx2"/>
                </a:solidFill>
              </a:rPr>
              <a:t>on 17th </a:t>
            </a:r>
            <a:r>
              <a:rPr lang="en-GB" sz="1800" dirty="0">
                <a:solidFill>
                  <a:schemeClr val="tx2"/>
                </a:solidFill>
              </a:rPr>
              <a:t>March 2026</a:t>
            </a:r>
          </a:p>
          <a:p>
            <a:endParaRPr lang="en-US" b="1" dirty="0">
              <a:solidFill>
                <a:schemeClr val="tx2"/>
              </a:solidFill>
            </a:endParaRPr>
          </a:p>
        </p:txBody>
      </p:sp>
      <p:sp>
        <p:nvSpPr>
          <p:cNvPr id="2" name="Text Placeholder 3">
            <a:extLst>
              <a:ext uri="{FF2B5EF4-FFF2-40B4-BE49-F238E27FC236}">
                <a16:creationId xmlns:a16="http://schemas.microsoft.com/office/drawing/2014/main" id="{3F1E0842-F125-7CF3-0A3C-105306E1C82B}"/>
              </a:ext>
            </a:extLst>
          </p:cNvPr>
          <p:cNvSpPr>
            <a:spLocks noGrp="1"/>
          </p:cNvSpPr>
          <p:nvPr>
            <p:ph type="body" sz="quarter" idx="10"/>
          </p:nvPr>
        </p:nvSpPr>
        <p:spPr>
          <a:xfrm>
            <a:off x="623888" y="6041570"/>
            <a:ext cx="4100512" cy="562017"/>
          </a:xfrm>
        </p:spPr>
        <p:txBody>
          <a:bodyPr/>
          <a:lstStyle/>
          <a:p>
            <a:r>
              <a:rPr lang="en-US" dirty="0"/>
              <a:t>Policy, Performance and Intelligence Service</a:t>
            </a:r>
          </a:p>
          <a:p>
            <a:r>
              <a:rPr lang="en-US" dirty="0"/>
              <a:t>policyandinsight@cambridgeshire.gov.uk</a:t>
            </a:r>
          </a:p>
          <a:p>
            <a:endParaRPr lang="en-US" dirty="0"/>
          </a:p>
        </p:txBody>
      </p:sp>
    </p:spTree>
    <p:extLst>
      <p:ext uri="{BB962C8B-B14F-4D97-AF65-F5344CB8AC3E}">
        <p14:creationId xmlns:p14="http://schemas.microsoft.com/office/powerpoint/2010/main" val="395148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F3A-DC21-5313-DC08-77F688F842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4DC052-0D47-D6DB-7F13-A040C1AC6D57}"/>
              </a:ext>
            </a:extLst>
          </p:cNvPr>
          <p:cNvSpPr txBox="1"/>
          <p:nvPr/>
        </p:nvSpPr>
        <p:spPr bwMode="auto">
          <a:xfrm>
            <a:off x="306842" y="214993"/>
            <a:ext cx="10067244" cy="1214438"/>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3600" b="1">
                <a:solidFill>
                  <a:schemeClr val="accent2"/>
                </a:solidFill>
                <a:latin typeface="+mj-lt"/>
                <a:ea typeface="+mj-ea"/>
                <a:cs typeface="+mj-cs"/>
              </a:rPr>
              <a:t>1.3. Analysis</a:t>
            </a:r>
            <a:r>
              <a:rPr lang="en-US" sz="3600" b="1" kern="1200">
                <a:solidFill>
                  <a:schemeClr val="accent2"/>
                </a:solidFill>
                <a:latin typeface="+mj-lt"/>
                <a:ea typeface="+mj-ea"/>
                <a:cs typeface="+mj-cs"/>
              </a:rPr>
              <a:t> of individual Lower Super Output Areas (LSOA) across </a:t>
            </a:r>
            <a:r>
              <a:rPr lang="en-US" sz="3600" b="1">
                <a:solidFill>
                  <a:schemeClr val="accent2"/>
                </a:solidFill>
              </a:rPr>
              <a:t>East Cambridgeshire </a:t>
            </a:r>
            <a:endParaRPr lang="en-US">
              <a:solidFill>
                <a:schemeClr val="accent2"/>
              </a:solidFill>
              <a:ea typeface="+mj-ea"/>
              <a:cs typeface="+mj-cs"/>
            </a:endParaRPr>
          </a:p>
        </p:txBody>
      </p:sp>
      <p:sp>
        <p:nvSpPr>
          <p:cNvPr id="9" name="Content Placeholder 2">
            <a:extLst>
              <a:ext uri="{FF2B5EF4-FFF2-40B4-BE49-F238E27FC236}">
                <a16:creationId xmlns:a16="http://schemas.microsoft.com/office/drawing/2014/main" id="{FA851197-81D2-AFAE-FB81-04929FA7965F}"/>
              </a:ext>
            </a:extLst>
          </p:cNvPr>
          <p:cNvSpPr>
            <a:spLocks noGrp="1"/>
          </p:cNvSpPr>
          <p:nvPr>
            <p:ph idx="1"/>
          </p:nvPr>
        </p:nvSpPr>
        <p:spPr>
          <a:xfrm>
            <a:off x="5727247" y="2114550"/>
            <a:ext cx="6172881" cy="3600449"/>
          </a:xfrm>
        </p:spPr>
        <p:txBody>
          <a:bodyPr/>
          <a:lstStyle/>
          <a:p>
            <a:r>
              <a:rPr lang="en-US" sz="2000"/>
              <a:t>East Cambridgeshire has 51 Lower Super Output Areas (LSOAs).</a:t>
            </a:r>
          </a:p>
          <a:p>
            <a:r>
              <a:rPr lang="en-US" sz="2000"/>
              <a:t>There are 22 LSOAs in the highest 3 deciles (8-10). This is less LSOAs than IMD 2019, where there were 26 LSOAs in the highest 3 deciles. See Appendix B for full list.</a:t>
            </a:r>
          </a:p>
          <a:p>
            <a:r>
              <a:rPr lang="en-US" sz="2000"/>
              <a:t>There is 1 LSOA in the lowest 3 deciles (1-3). This is higher than in IMD 2019, where there were no LSOAs in the lowest 3 deciles. </a:t>
            </a:r>
          </a:p>
          <a:p>
            <a:pPr lvl="1"/>
            <a:r>
              <a:rPr lang="en-GB" sz="1800"/>
              <a:t>Littleport Youth and Community Centre (</a:t>
            </a:r>
            <a:r>
              <a:rPr lang="en-US" sz="1800"/>
              <a:t>East Cambridgeshire 001F) situated in Littleport ward and is the only LSOA in the lowest decile (3). </a:t>
            </a:r>
          </a:p>
        </p:txBody>
      </p:sp>
      <p:sp>
        <p:nvSpPr>
          <p:cNvPr id="6" name="TextBox 5">
            <a:extLst>
              <a:ext uri="{FF2B5EF4-FFF2-40B4-BE49-F238E27FC236}">
                <a16:creationId xmlns:a16="http://schemas.microsoft.com/office/drawing/2014/main" id="{FFA2DBD5-61C3-EEF1-609B-531BAF288A15}"/>
              </a:ext>
            </a:extLst>
          </p:cNvPr>
          <p:cNvSpPr txBox="1"/>
          <p:nvPr/>
        </p:nvSpPr>
        <p:spPr>
          <a:xfrm>
            <a:off x="512061" y="1429431"/>
            <a:ext cx="4676776" cy="523220"/>
          </a:xfrm>
          <a:prstGeom prst="rect">
            <a:avLst/>
          </a:prstGeom>
          <a:noFill/>
        </p:spPr>
        <p:txBody>
          <a:bodyPr wrap="square" rtlCol="0">
            <a:spAutoFit/>
          </a:bodyPr>
          <a:lstStyle/>
          <a:p>
            <a:r>
              <a:rPr lang="en-GB" sz="1400" i="1" dirty="0"/>
              <a:t>Figure 3: National decile for overall relative deprivation in East Cambridgeshire, IMD 2025</a:t>
            </a:r>
          </a:p>
        </p:txBody>
      </p:sp>
      <p:pic>
        <p:nvPicPr>
          <p:cNvPr id="3" name="Picture 2">
            <a:extLst>
              <a:ext uri="{FF2B5EF4-FFF2-40B4-BE49-F238E27FC236}">
                <a16:creationId xmlns:a16="http://schemas.microsoft.com/office/drawing/2014/main" id="{BFFF6AC2-EFDE-8927-1997-B125139C58A5}"/>
              </a:ext>
            </a:extLst>
          </p:cNvPr>
          <p:cNvPicPr>
            <a:picLocks noChangeAspect="1"/>
          </p:cNvPicPr>
          <p:nvPr/>
        </p:nvPicPr>
        <p:blipFill>
          <a:blip r:embed="rId3">
            <a:extLst>
              <a:ext uri="{28A0092B-C50C-407E-A947-70E740481C1C}">
                <a14:useLocalDpi xmlns:a14="http://schemas.microsoft.com/office/drawing/2010/main" val="0"/>
              </a:ext>
            </a:extLst>
          </a:blip>
          <a:srcRect t="7301" b="3492"/>
          <a:stretch>
            <a:fillRect/>
          </a:stretch>
        </p:blipFill>
        <p:spPr>
          <a:xfrm>
            <a:off x="515172" y="1952651"/>
            <a:ext cx="4673665" cy="4760826"/>
          </a:xfrm>
          <a:prstGeom prst="rect">
            <a:avLst/>
          </a:prstGeom>
        </p:spPr>
      </p:pic>
    </p:spTree>
    <p:extLst>
      <p:ext uri="{BB962C8B-B14F-4D97-AF65-F5344CB8AC3E}">
        <p14:creationId xmlns:p14="http://schemas.microsoft.com/office/powerpoint/2010/main" val="147190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20ED-E56B-3F40-F902-D82F1DE0AE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B6099F-B9A1-E418-3C40-4BFC4AC1C7B9}"/>
              </a:ext>
            </a:extLst>
          </p:cNvPr>
          <p:cNvSpPr txBox="1"/>
          <p:nvPr/>
        </p:nvSpPr>
        <p:spPr bwMode="auto">
          <a:xfrm>
            <a:off x="306842" y="214993"/>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1.4. Analysis</a:t>
            </a:r>
            <a:r>
              <a:rPr lang="en-US" sz="3600" b="1" kern="1200">
                <a:solidFill>
                  <a:schemeClr val="accent2"/>
                </a:solidFill>
                <a:latin typeface="+mj-lt"/>
                <a:ea typeface="+mj-ea"/>
                <a:cs typeface="+mj-cs"/>
              </a:rPr>
              <a:t> of individual Lower Super Output Areas (LSOA) across </a:t>
            </a:r>
            <a:r>
              <a:rPr lang="en-US" sz="3600" b="1">
                <a:solidFill>
                  <a:schemeClr val="accent2"/>
                </a:solidFill>
              </a:rPr>
              <a:t>East Cambridgeshire </a:t>
            </a:r>
            <a:endParaRPr lang="en-US" sz="36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3C23873B-6A1A-6E9F-0DDC-C80A459862C7}"/>
              </a:ext>
            </a:extLst>
          </p:cNvPr>
          <p:cNvSpPr>
            <a:spLocks noGrp="1"/>
          </p:cNvSpPr>
          <p:nvPr>
            <p:ph idx="1"/>
          </p:nvPr>
        </p:nvSpPr>
        <p:spPr>
          <a:xfrm>
            <a:off x="5900057" y="2373085"/>
            <a:ext cx="6019799" cy="3803877"/>
          </a:xfrm>
        </p:spPr>
        <p:txBody>
          <a:bodyPr/>
          <a:lstStyle/>
          <a:p>
            <a:r>
              <a:rPr lang="en-GB" sz="2000"/>
              <a:t>The map shows changes in the overall IMD deciles in East Cambridgeshire have occurred from 2019 to 2025. </a:t>
            </a:r>
          </a:p>
          <a:p>
            <a:r>
              <a:rPr lang="en-GB" sz="2000"/>
              <a:t>Woodfen Road (East Cambridgeshire 001G), situated</a:t>
            </a:r>
            <a:r>
              <a:rPr lang="en-US" sz="2000"/>
              <a:t> in Littleport ward, is the only LSOA that moved by two or more </a:t>
            </a:r>
            <a:r>
              <a:rPr lang="en-GB" sz="2000"/>
              <a:t>deciles in the direction of lower relative deprivation since 2019 (+2 deciles).</a:t>
            </a:r>
          </a:p>
          <a:p>
            <a:r>
              <a:rPr lang="en-GB" sz="2000"/>
              <a:t>5 LSOAs in East Cambridgeshire moved by two or more deciles in the direction of higher relative deprivation since 2019. </a:t>
            </a:r>
            <a:r>
              <a:rPr lang="en-US" sz="2000"/>
              <a:t>See Appendix C for full list.</a:t>
            </a:r>
            <a:endParaRPr lang="en-GB" sz="2000">
              <a:solidFill>
                <a:srgbClr val="FF0000"/>
              </a:solidFill>
            </a:endParaRPr>
          </a:p>
        </p:txBody>
      </p:sp>
      <p:sp>
        <p:nvSpPr>
          <p:cNvPr id="2" name="TextBox 1">
            <a:extLst>
              <a:ext uri="{FF2B5EF4-FFF2-40B4-BE49-F238E27FC236}">
                <a16:creationId xmlns:a16="http://schemas.microsoft.com/office/drawing/2014/main" id="{D351936C-2ABD-5B9E-8467-2839B4B3E590}"/>
              </a:ext>
            </a:extLst>
          </p:cNvPr>
          <p:cNvSpPr txBox="1"/>
          <p:nvPr/>
        </p:nvSpPr>
        <p:spPr>
          <a:xfrm>
            <a:off x="575816" y="1449816"/>
            <a:ext cx="4687772" cy="523220"/>
          </a:xfrm>
          <a:prstGeom prst="rect">
            <a:avLst/>
          </a:prstGeom>
          <a:noFill/>
        </p:spPr>
        <p:txBody>
          <a:bodyPr wrap="square" rtlCol="0">
            <a:spAutoFit/>
          </a:bodyPr>
          <a:lstStyle/>
          <a:p>
            <a:r>
              <a:rPr lang="en-GB" sz="1400" i="1" dirty="0"/>
              <a:t>Figure 4: IMD decile change in East Cambridgeshire between 2019 and 2025</a:t>
            </a:r>
          </a:p>
        </p:txBody>
      </p:sp>
      <p:pic>
        <p:nvPicPr>
          <p:cNvPr id="5" name="Picture 4">
            <a:extLst>
              <a:ext uri="{FF2B5EF4-FFF2-40B4-BE49-F238E27FC236}">
                <a16:creationId xmlns:a16="http://schemas.microsoft.com/office/drawing/2014/main" id="{F741584B-6DE5-A3DF-3A78-4F55F633B99E}"/>
              </a:ext>
            </a:extLst>
          </p:cNvPr>
          <p:cNvPicPr>
            <a:picLocks noChangeAspect="1"/>
          </p:cNvPicPr>
          <p:nvPr/>
        </p:nvPicPr>
        <p:blipFill>
          <a:blip r:embed="rId3">
            <a:extLst>
              <a:ext uri="{28A0092B-C50C-407E-A947-70E740481C1C}">
                <a14:useLocalDpi xmlns:a14="http://schemas.microsoft.com/office/drawing/2010/main" val="0"/>
              </a:ext>
            </a:extLst>
          </a:blip>
          <a:srcRect l="7318" t="9931" b="4603"/>
          <a:stretch>
            <a:fillRect/>
          </a:stretch>
        </p:blipFill>
        <p:spPr>
          <a:xfrm>
            <a:off x="575816" y="1993421"/>
            <a:ext cx="4687772" cy="4649586"/>
          </a:xfrm>
          <a:prstGeom prst="rect">
            <a:avLst/>
          </a:prstGeom>
        </p:spPr>
      </p:pic>
    </p:spTree>
    <p:extLst>
      <p:ext uri="{BB962C8B-B14F-4D97-AF65-F5344CB8AC3E}">
        <p14:creationId xmlns:p14="http://schemas.microsoft.com/office/powerpoint/2010/main" val="352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4B96-29F9-F67C-9E8E-C56E0FBCD1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0CA5EC-4A42-E2D0-1229-A59FA28263DF}"/>
              </a:ext>
            </a:extLst>
          </p:cNvPr>
          <p:cNvSpPr txBox="1"/>
          <p:nvPr/>
        </p:nvSpPr>
        <p:spPr bwMode="auto">
          <a:xfrm>
            <a:off x="119743" y="189352"/>
            <a:ext cx="9720943" cy="52833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200" b="1">
                <a:solidFill>
                  <a:schemeClr val="accent2"/>
                </a:solidFill>
                <a:latin typeface="+mj-lt"/>
                <a:ea typeface="+mj-ea"/>
                <a:cs typeface="+mj-cs"/>
              </a:rPr>
              <a:t>2.1. District</a:t>
            </a:r>
            <a:r>
              <a:rPr lang="en-US" sz="3200" b="1" kern="1200">
                <a:solidFill>
                  <a:schemeClr val="accent2"/>
                </a:solidFill>
                <a:latin typeface="+mj-lt"/>
                <a:ea typeface="+mj-ea"/>
                <a:cs typeface="+mj-cs"/>
              </a:rPr>
              <a:t> Context - National Domain Ranking</a:t>
            </a:r>
          </a:p>
        </p:txBody>
      </p:sp>
      <p:sp>
        <p:nvSpPr>
          <p:cNvPr id="9" name="Content Placeholder 2">
            <a:extLst>
              <a:ext uri="{FF2B5EF4-FFF2-40B4-BE49-F238E27FC236}">
                <a16:creationId xmlns:a16="http://schemas.microsoft.com/office/drawing/2014/main" id="{08B17A51-592A-DE77-CB4A-913F49C64374}"/>
              </a:ext>
            </a:extLst>
          </p:cNvPr>
          <p:cNvSpPr>
            <a:spLocks noGrp="1"/>
          </p:cNvSpPr>
          <p:nvPr>
            <p:ph idx="1"/>
          </p:nvPr>
        </p:nvSpPr>
        <p:spPr>
          <a:xfrm>
            <a:off x="253238" y="1194979"/>
            <a:ext cx="11685524" cy="5303792"/>
          </a:xfrm>
        </p:spPr>
        <p:txBody>
          <a:bodyPr/>
          <a:lstStyle/>
          <a:p>
            <a:r>
              <a:rPr lang="en-GB" sz="1800" dirty="0"/>
              <a:t>The individual domain are ranked from lowest to highest at both district and LSOA. The ranks are based on comparisons between all of the local authority districts LADs nationally. There are 296 LADs. The table, on page 2.1.1., shows the deprivation domains for East Cambridgeshire by rank (out of 296 nationally) where the lower the rank, the more deprived the domain (1 is the most deprived): </a:t>
            </a:r>
          </a:p>
          <a:p>
            <a:pPr marL="0" indent="0">
              <a:buNone/>
            </a:pPr>
            <a:endParaRPr lang="en-GB" sz="1800" dirty="0"/>
          </a:p>
          <a:p>
            <a:r>
              <a:rPr lang="en-GB" sz="1800" dirty="0"/>
              <a:t>The most deprived domain in East Cambridgeshire was Barriers to Housing and Services. However, despite being the most deprived domain, this domain ranks nationally less deprived than IMD 2019, from 46 to 71.</a:t>
            </a:r>
            <a:endParaRPr lang="en-GB" sz="1800" dirty="0">
              <a:solidFill>
                <a:srgbClr val="FF0000"/>
              </a:solidFill>
            </a:endParaRPr>
          </a:p>
          <a:p>
            <a:r>
              <a:rPr lang="en-GB" sz="1800" dirty="0"/>
              <a:t>Health Deprivation and Disability domain saw the most notable change in national rank between IMD 2019 and IMD 2025 (from 288 to 247), overall becoming more relatively deprived. Further analysis can be found on page 2.4. </a:t>
            </a:r>
          </a:p>
          <a:p>
            <a:r>
              <a:rPr lang="en-GB" sz="1800" dirty="0"/>
              <a:t>Education, Skills and Training also saw a notable change in national rank between IMD 2019 and IMD 2025 (from 195 to 224), becoming less deprived. </a:t>
            </a:r>
          </a:p>
          <a:p>
            <a:pPr lvl="1"/>
            <a:r>
              <a:rPr lang="en-GB" sz="1600" dirty="0"/>
              <a:t>11 LSOAs had an increase of 2 or 3 decile between IMD 2019 and IMD 2025.</a:t>
            </a:r>
            <a:endParaRPr lang="en-GB" sz="1600" dirty="0">
              <a:highlight>
                <a:srgbClr val="00FFFF"/>
              </a:highlight>
            </a:endParaRPr>
          </a:p>
          <a:p>
            <a:r>
              <a:rPr lang="en-GB" sz="1800" dirty="0"/>
              <a:t>Income Deprivation affecting Older People (IDAOPI) domain nationally ranked more relatively deprived than IMD 2019 (from 211 to 184).</a:t>
            </a:r>
          </a:p>
        </p:txBody>
      </p:sp>
    </p:spTree>
    <p:extLst>
      <p:ext uri="{BB962C8B-B14F-4D97-AF65-F5344CB8AC3E}">
        <p14:creationId xmlns:p14="http://schemas.microsoft.com/office/powerpoint/2010/main" val="277404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98FA-AADC-0F22-B760-3E97A5C0B0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000FB-C0B3-A91E-DC0B-C02BFB3DA16B}"/>
              </a:ext>
            </a:extLst>
          </p:cNvPr>
          <p:cNvSpPr txBox="1"/>
          <p:nvPr/>
        </p:nvSpPr>
        <p:spPr bwMode="auto">
          <a:xfrm>
            <a:off x="349250" y="232895"/>
            <a:ext cx="9720943" cy="528335"/>
          </a:xfrm>
          <a:prstGeom prst="rect">
            <a:avLst/>
          </a:prstGeom>
          <a:noFill/>
          <a:ln>
            <a:noFill/>
          </a:ln>
        </p:spPr>
        <p:txBody>
          <a:bodyPr vert="horz" wrap="square" lIns="0" tIns="0" rIns="0" bIns="0" numCol="1" rtlCol="0" anchor="t" anchorCtr="0" compatLnSpc="1">
            <a:prstTxWarp prst="textNoShape">
              <a:avLst/>
            </a:prstTxWarp>
            <a:normAutofit fontScale="85000" lnSpcReduction="10000"/>
          </a:bodyPr>
          <a:lstStyle/>
          <a:p>
            <a:pPr eaLnBrk="1" hangingPunct="1">
              <a:lnSpc>
                <a:spcPct val="90000"/>
              </a:lnSpc>
              <a:spcAft>
                <a:spcPts val="600"/>
              </a:spcAft>
            </a:pPr>
            <a:r>
              <a:rPr lang="en-US" sz="3600" b="1" dirty="0">
                <a:solidFill>
                  <a:schemeClr val="accent2"/>
                </a:solidFill>
                <a:latin typeface="+mj-lt"/>
                <a:ea typeface="+mj-ea"/>
                <a:cs typeface="+mj-cs"/>
              </a:rPr>
              <a:t>2.1.1. District</a:t>
            </a:r>
            <a:r>
              <a:rPr lang="en-US" sz="3600" b="1" kern="1200" dirty="0">
                <a:solidFill>
                  <a:schemeClr val="accent2"/>
                </a:solidFill>
                <a:latin typeface="+mj-lt"/>
                <a:ea typeface="+mj-ea"/>
                <a:cs typeface="+mj-cs"/>
              </a:rPr>
              <a:t> Context - National Domain Ranking</a:t>
            </a:r>
          </a:p>
        </p:txBody>
      </p:sp>
      <p:sp>
        <p:nvSpPr>
          <p:cNvPr id="3" name="TextBox 2">
            <a:extLst>
              <a:ext uri="{FF2B5EF4-FFF2-40B4-BE49-F238E27FC236}">
                <a16:creationId xmlns:a16="http://schemas.microsoft.com/office/drawing/2014/main" id="{93B2D0C7-13A4-96F4-BC38-67F2ACFE7E3A}"/>
              </a:ext>
            </a:extLst>
          </p:cNvPr>
          <p:cNvSpPr txBox="1"/>
          <p:nvPr/>
        </p:nvSpPr>
        <p:spPr>
          <a:xfrm>
            <a:off x="349250" y="1521023"/>
            <a:ext cx="8570976" cy="307777"/>
          </a:xfrm>
          <a:prstGeom prst="rect">
            <a:avLst/>
          </a:prstGeom>
          <a:noFill/>
        </p:spPr>
        <p:txBody>
          <a:bodyPr wrap="square" rtlCol="0">
            <a:spAutoFit/>
          </a:bodyPr>
          <a:lstStyle/>
          <a:p>
            <a:r>
              <a:rPr lang="en-GB" sz="1400" i="1" dirty="0"/>
              <a:t>Table 4: National local authority rank by domain, IMD 2025</a:t>
            </a:r>
          </a:p>
        </p:txBody>
      </p:sp>
      <p:graphicFrame>
        <p:nvGraphicFramePr>
          <p:cNvPr id="2" name="Table 1">
            <a:extLst>
              <a:ext uri="{FF2B5EF4-FFF2-40B4-BE49-F238E27FC236}">
                <a16:creationId xmlns:a16="http://schemas.microsoft.com/office/drawing/2014/main" id="{32646E25-28D7-5885-4FFF-17B9980C9ED1}"/>
              </a:ext>
            </a:extLst>
          </p:cNvPr>
          <p:cNvGraphicFramePr>
            <a:graphicFrameLocks noGrp="1"/>
          </p:cNvGraphicFramePr>
          <p:nvPr>
            <p:extLst>
              <p:ext uri="{D42A27DB-BD31-4B8C-83A1-F6EECF244321}">
                <p14:modId xmlns:p14="http://schemas.microsoft.com/office/powerpoint/2010/main" val="3530201403"/>
              </p:ext>
            </p:extLst>
          </p:nvPr>
        </p:nvGraphicFramePr>
        <p:xfrm>
          <a:off x="349249" y="1828799"/>
          <a:ext cx="11646806" cy="3889377"/>
        </p:xfrm>
        <a:graphic>
          <a:graphicData uri="http://schemas.openxmlformats.org/drawingml/2006/table">
            <a:tbl>
              <a:tblPr/>
              <a:tblGrid>
                <a:gridCol w="3226982">
                  <a:extLst>
                    <a:ext uri="{9D8B030D-6E8A-4147-A177-3AD203B41FA5}">
                      <a16:colId xmlns:a16="http://schemas.microsoft.com/office/drawing/2014/main" val="893751048"/>
                    </a:ext>
                  </a:extLst>
                </a:gridCol>
                <a:gridCol w="2806608">
                  <a:extLst>
                    <a:ext uri="{9D8B030D-6E8A-4147-A177-3AD203B41FA5}">
                      <a16:colId xmlns:a16="http://schemas.microsoft.com/office/drawing/2014/main" val="2621255477"/>
                    </a:ext>
                  </a:extLst>
                </a:gridCol>
                <a:gridCol w="2806608">
                  <a:extLst>
                    <a:ext uri="{9D8B030D-6E8A-4147-A177-3AD203B41FA5}">
                      <a16:colId xmlns:a16="http://schemas.microsoft.com/office/drawing/2014/main" val="357953600"/>
                    </a:ext>
                  </a:extLst>
                </a:gridCol>
                <a:gridCol w="2806608">
                  <a:extLst>
                    <a:ext uri="{9D8B030D-6E8A-4147-A177-3AD203B41FA5}">
                      <a16:colId xmlns:a16="http://schemas.microsoft.com/office/drawing/2014/main" val="1448169142"/>
                    </a:ext>
                  </a:extLst>
                </a:gridCol>
              </a:tblGrid>
              <a:tr h="545433">
                <a:tc>
                  <a:txBody>
                    <a:bodyPr/>
                    <a:lstStyle/>
                    <a:p>
                      <a:pPr>
                        <a:buNone/>
                      </a:pPr>
                      <a:r>
                        <a:rPr lang="en-GB" sz="1400" b="1" dirty="0">
                          <a:effectLst/>
                          <a:latin typeface="Arial"/>
                        </a:rPr>
                        <a:t>Domain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Arial"/>
                        </a:rPr>
                        <a:t>2025 National Local Authority Rank out of 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Arial"/>
                        </a:rPr>
                        <a:t>2019 National Local Authority Rank out of 317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400" b="1">
                          <a:effectLst/>
                          <a:latin typeface="Arial"/>
                        </a:rPr>
                        <a:t>Change in Rank between 2019 and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6600354"/>
                  </a:ext>
                </a:extLst>
              </a:tr>
              <a:tr h="279851">
                <a:tc>
                  <a:txBody>
                    <a:bodyPr/>
                    <a:lstStyle/>
                    <a:p>
                      <a:pPr algn="l" fontAlgn="b">
                        <a:buNone/>
                      </a:pPr>
                      <a:r>
                        <a:rPr lang="en-GB" sz="1400" b="0" i="0" u="none" strike="noStrike">
                          <a:effectLst/>
                          <a:latin typeface="Arial" panose="020B0604020202020204" pitchFamily="34" charset="0"/>
                        </a:rPr>
                        <a:t>Income</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239</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tc>
                  <a:txBody>
                    <a:bodyPr/>
                    <a:lstStyle/>
                    <a:p>
                      <a:pPr algn="r" fontAlgn="b">
                        <a:buNone/>
                      </a:pPr>
                      <a:r>
                        <a:rPr lang="en-GB" sz="1400" b="0" i="0" u="none" strike="noStrike">
                          <a:effectLst/>
                          <a:latin typeface="Arial" panose="020B0604020202020204" pitchFamily="34" charset="0"/>
                        </a:rPr>
                        <a:t>259</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-20</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1708911770"/>
                  </a:ext>
                </a:extLst>
              </a:tr>
              <a:tr h="279851">
                <a:tc>
                  <a:txBody>
                    <a:bodyPr/>
                    <a:lstStyle/>
                    <a:p>
                      <a:pPr algn="l" fontAlgn="b">
                        <a:buNone/>
                      </a:pPr>
                      <a:r>
                        <a:rPr lang="en-GB" sz="1400" b="0" i="0" u="none" strike="noStrike">
                          <a:effectLst/>
                          <a:latin typeface="Arial" panose="020B0604020202020204" pitchFamily="34" charset="0"/>
                        </a:rPr>
                        <a:t>Employment</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254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D2A6"/>
                    </a:solidFill>
                  </a:tcPr>
                </a:tc>
                <a:tc>
                  <a:txBody>
                    <a:bodyPr/>
                    <a:lstStyle/>
                    <a:p>
                      <a:pPr algn="r" fontAlgn="b">
                        <a:buNone/>
                      </a:pPr>
                      <a:r>
                        <a:rPr lang="en-GB" sz="1400" b="0" i="0" u="none" strike="noStrike">
                          <a:effectLst/>
                          <a:latin typeface="Arial" panose="020B0604020202020204" pitchFamily="34" charset="0"/>
                        </a:rPr>
                        <a:t>274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-20</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691974744"/>
                  </a:ext>
                </a:extLst>
              </a:tr>
              <a:tr h="279851">
                <a:tc>
                  <a:txBody>
                    <a:bodyPr/>
                    <a:lstStyle/>
                    <a:p>
                      <a:pPr algn="l" fontAlgn="b">
                        <a:buNone/>
                      </a:pPr>
                      <a:r>
                        <a:rPr lang="en-GB" sz="1400" b="0" i="0" u="none" strike="noStrike">
                          <a:effectLst/>
                          <a:latin typeface="Arial" panose="020B0604020202020204" pitchFamily="34" charset="0"/>
                        </a:rPr>
                        <a:t>Education, Skills and Training</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224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EF1"/>
                    </a:solidFill>
                  </a:tcPr>
                </a:tc>
                <a:tc>
                  <a:txBody>
                    <a:bodyPr/>
                    <a:lstStyle/>
                    <a:p>
                      <a:pPr algn="r" fontAlgn="b">
                        <a:buNone/>
                      </a:pPr>
                      <a:r>
                        <a:rPr lang="en-GB" sz="1400" b="0" i="0" u="none" strike="noStrike">
                          <a:effectLst/>
                          <a:latin typeface="Arial" panose="020B0604020202020204" pitchFamily="34" charset="0"/>
                        </a:rPr>
                        <a:t>195</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29</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2933982141"/>
                  </a:ext>
                </a:extLst>
              </a:tr>
              <a:tr h="279851">
                <a:tc>
                  <a:txBody>
                    <a:bodyPr/>
                    <a:lstStyle/>
                    <a:p>
                      <a:pPr algn="l" fontAlgn="b">
                        <a:buNone/>
                      </a:pPr>
                      <a:r>
                        <a:rPr lang="en-GB" sz="1400" b="0" i="0" u="none" strike="noStrike">
                          <a:effectLst/>
                          <a:latin typeface="Arial" panose="020B0604020202020204" pitchFamily="34" charset="0"/>
                        </a:rPr>
                        <a:t>Health Deprivation and Disability</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247</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6CF"/>
                    </a:solidFill>
                  </a:tcPr>
                </a:tc>
                <a:tc>
                  <a:txBody>
                    <a:bodyPr/>
                    <a:lstStyle/>
                    <a:p>
                      <a:pPr algn="r" fontAlgn="b">
                        <a:buNone/>
                      </a:pPr>
                      <a:r>
                        <a:rPr lang="en-GB" sz="1400" b="0" i="0" u="none" strike="noStrike">
                          <a:effectLst/>
                          <a:latin typeface="Arial" panose="020B0604020202020204" pitchFamily="34" charset="0"/>
                        </a:rPr>
                        <a:t>288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-41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873017677"/>
                  </a:ext>
                </a:extLst>
              </a:tr>
              <a:tr h="279851">
                <a:tc>
                  <a:txBody>
                    <a:bodyPr/>
                    <a:lstStyle/>
                    <a:p>
                      <a:pPr algn="l" fontAlgn="b">
                        <a:buNone/>
                      </a:pPr>
                      <a:r>
                        <a:rPr lang="en-GB" sz="1400" b="0" i="0" u="none" strike="noStrike">
                          <a:effectLst/>
                          <a:latin typeface="Arial" panose="020B0604020202020204" pitchFamily="34" charset="0"/>
                        </a:rPr>
                        <a:t>Living Environment</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203</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CDF"/>
                    </a:solidFill>
                  </a:tcPr>
                </a:tc>
                <a:tc>
                  <a:txBody>
                    <a:bodyPr/>
                    <a:lstStyle/>
                    <a:p>
                      <a:pPr algn="r" fontAlgn="b">
                        <a:buNone/>
                      </a:pPr>
                      <a:r>
                        <a:rPr lang="en-GB" sz="1400" b="0" i="0" u="none" strike="noStrike">
                          <a:effectLst/>
                          <a:latin typeface="Arial" panose="020B0604020202020204" pitchFamily="34" charset="0"/>
                        </a:rPr>
                        <a:t>216</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-13</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4ED"/>
                    </a:solidFill>
                  </a:tcPr>
                </a:tc>
                <a:extLst>
                  <a:ext uri="{0D108BD9-81ED-4DB2-BD59-A6C34878D82A}">
                    <a16:rowId xmlns:a16="http://schemas.microsoft.com/office/drawing/2014/main" val="4194117749"/>
                  </a:ext>
                </a:extLst>
              </a:tr>
              <a:tr h="279851">
                <a:tc>
                  <a:txBody>
                    <a:bodyPr/>
                    <a:lstStyle/>
                    <a:p>
                      <a:pPr algn="l" fontAlgn="b">
                        <a:buNone/>
                      </a:pPr>
                      <a:r>
                        <a:rPr lang="en-GB" sz="1400" b="0" i="0" u="none" strike="noStrike">
                          <a:effectLst/>
                          <a:latin typeface="Arial" panose="020B0604020202020204" pitchFamily="34" charset="0"/>
                        </a:rPr>
                        <a:t>Crime</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261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buNone/>
                      </a:pPr>
                      <a:r>
                        <a:rPr lang="en-GB" sz="1400" b="0" i="0" u="none" strike="noStrike">
                          <a:effectLst/>
                          <a:latin typeface="Arial" panose="020B0604020202020204" pitchFamily="34" charset="0"/>
                        </a:rPr>
                        <a:t>286</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-25</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DB"/>
                    </a:solidFill>
                  </a:tcPr>
                </a:tc>
                <a:extLst>
                  <a:ext uri="{0D108BD9-81ED-4DB2-BD59-A6C34878D82A}">
                    <a16:rowId xmlns:a16="http://schemas.microsoft.com/office/drawing/2014/main" val="986876722"/>
                  </a:ext>
                </a:extLst>
              </a:tr>
              <a:tr h="279851">
                <a:tc>
                  <a:txBody>
                    <a:bodyPr/>
                    <a:lstStyle/>
                    <a:p>
                      <a:pPr algn="l" fontAlgn="b">
                        <a:buNone/>
                      </a:pPr>
                      <a:r>
                        <a:rPr lang="en-GB" sz="1400" b="0" i="0" u="none" strike="noStrike">
                          <a:effectLst/>
                          <a:latin typeface="Arial" panose="020B0604020202020204" pitchFamily="34" charset="0"/>
                        </a:rPr>
                        <a:t>Barriers to Housing and Services</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71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buNone/>
                      </a:pPr>
                      <a:r>
                        <a:rPr lang="en-GB" sz="1400" b="0" i="0" u="none" strike="noStrike">
                          <a:effectLst/>
                          <a:latin typeface="Arial" panose="020B0604020202020204" pitchFamily="34" charset="0"/>
                        </a:rPr>
                        <a:t>46</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25</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C486"/>
                    </a:solidFill>
                  </a:tcPr>
                </a:tc>
                <a:extLst>
                  <a:ext uri="{0D108BD9-81ED-4DB2-BD59-A6C34878D82A}">
                    <a16:rowId xmlns:a16="http://schemas.microsoft.com/office/drawing/2014/main" val="1340669434"/>
                  </a:ext>
                </a:extLst>
              </a:tr>
              <a:tr h="279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mn-lt"/>
                          <a:ea typeface="+mn-ea"/>
                          <a:cs typeface="+mn-cs"/>
                        </a:rPr>
                        <a:t>Supplemental</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Arial" panose="020B0604020202020204" pitchFamily="34" charset="0"/>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a:effectLst/>
                        <a:latin typeface="Arial" panose="020B0604020202020204" pitchFamily="34" charset="0"/>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endParaRPr lang="en-GB" sz="1400" b="0" i="0" u="none" strike="noStrike" dirty="0">
                        <a:effectLst/>
                        <a:latin typeface="Arial" panose="020B0604020202020204" pitchFamily="34" charset="0"/>
                      </a:endParaRP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90134"/>
                  </a:ext>
                </a:extLst>
              </a:tr>
              <a:tr h="552568">
                <a:tc>
                  <a:txBody>
                    <a:bodyPr/>
                    <a:lstStyle/>
                    <a:p>
                      <a:pPr algn="l" fontAlgn="b">
                        <a:buNone/>
                      </a:pPr>
                      <a:r>
                        <a:rPr lang="en-GB" sz="1400" b="0" i="0" u="none" strike="noStrike">
                          <a:effectLst/>
                          <a:latin typeface="Arial" panose="020B0604020202020204" pitchFamily="34" charset="0"/>
                        </a:rPr>
                        <a:t>Income Deprivation affecting Children (IDACI)</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257</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FCA93"/>
                    </a:solidFill>
                  </a:tcPr>
                </a:tc>
                <a:tc>
                  <a:txBody>
                    <a:bodyPr/>
                    <a:lstStyle/>
                    <a:p>
                      <a:pPr algn="r" fontAlgn="b">
                        <a:buNone/>
                      </a:pPr>
                      <a:r>
                        <a:rPr lang="en-GB" sz="1400" b="0" i="0" u="none" strike="noStrike">
                          <a:effectLst/>
                          <a:latin typeface="Arial" panose="020B0604020202020204" pitchFamily="34" charset="0"/>
                        </a:rPr>
                        <a:t>278</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5F7"/>
                    </a:solidFill>
                  </a:tcPr>
                </a:tc>
                <a:extLst>
                  <a:ext uri="{0D108BD9-81ED-4DB2-BD59-A6C34878D82A}">
                    <a16:rowId xmlns:a16="http://schemas.microsoft.com/office/drawing/2014/main" val="3819275040"/>
                  </a:ext>
                </a:extLst>
              </a:tr>
              <a:tr h="552568">
                <a:tc>
                  <a:txBody>
                    <a:bodyPr/>
                    <a:lstStyle/>
                    <a:p>
                      <a:pPr algn="l" fontAlgn="b">
                        <a:buNone/>
                      </a:pPr>
                      <a:r>
                        <a:rPr lang="en-GB" sz="1400" b="0" i="0" u="none" strike="noStrike">
                          <a:effectLst/>
                          <a:latin typeface="Arial" panose="020B0604020202020204" pitchFamily="34" charset="0"/>
                        </a:rPr>
                        <a:t>Income Deprivation affecting Older People (IDAOPI)</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184</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BCE"/>
                    </a:solidFill>
                  </a:tcPr>
                </a:tc>
                <a:tc>
                  <a:txBody>
                    <a:bodyPr/>
                    <a:lstStyle/>
                    <a:p>
                      <a:pPr algn="r" fontAlgn="b">
                        <a:buNone/>
                      </a:pPr>
                      <a:r>
                        <a:rPr lang="en-GB" sz="1400" b="0" i="0" u="none" strike="noStrike">
                          <a:effectLst/>
                          <a:latin typeface="Arial" panose="020B0604020202020204" pitchFamily="34" charset="0"/>
                        </a:rPr>
                        <a:t>211</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dirty="0">
                          <a:effectLst/>
                          <a:latin typeface="Arial" panose="020B0604020202020204" pitchFamily="34" charset="0"/>
                        </a:rPr>
                        <a:t>-27</a:t>
                      </a:r>
                    </a:p>
                  </a:txBody>
                  <a:tcPr marL="5582" marR="5582" marT="55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BCD"/>
                    </a:solidFill>
                  </a:tcPr>
                </a:tc>
                <a:extLst>
                  <a:ext uri="{0D108BD9-81ED-4DB2-BD59-A6C34878D82A}">
                    <a16:rowId xmlns:a16="http://schemas.microsoft.com/office/drawing/2014/main" val="1885636414"/>
                  </a:ext>
                </a:extLst>
              </a:tr>
            </a:tbl>
          </a:graphicData>
        </a:graphic>
      </p:graphicFrame>
      <p:sp>
        <p:nvSpPr>
          <p:cNvPr id="5" name="TextBox 4">
            <a:extLst>
              <a:ext uri="{FF2B5EF4-FFF2-40B4-BE49-F238E27FC236}">
                <a16:creationId xmlns:a16="http://schemas.microsoft.com/office/drawing/2014/main" id="{CF7B1A9D-5DCA-A5CC-0043-D5B546510D38}"/>
              </a:ext>
            </a:extLst>
          </p:cNvPr>
          <p:cNvSpPr txBox="1"/>
          <p:nvPr/>
        </p:nvSpPr>
        <p:spPr>
          <a:xfrm>
            <a:off x="349248" y="5795736"/>
            <a:ext cx="10994571" cy="338554"/>
          </a:xfrm>
          <a:prstGeom prst="rect">
            <a:avLst/>
          </a:prstGeom>
          <a:noFill/>
        </p:spPr>
        <p:txBody>
          <a:bodyPr wrap="square" rtlCol="0">
            <a:spAutoFit/>
          </a:bodyPr>
          <a:lstStyle/>
          <a:p>
            <a:r>
              <a:rPr lang="en-GB" sz="1600" dirty="0"/>
              <a:t>*Supplemental measures are a subset of the income domain.</a:t>
            </a:r>
          </a:p>
        </p:txBody>
      </p:sp>
    </p:spTree>
    <p:extLst>
      <p:ext uri="{BB962C8B-B14F-4D97-AF65-F5344CB8AC3E}">
        <p14:creationId xmlns:p14="http://schemas.microsoft.com/office/powerpoint/2010/main" val="197380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A24D-E942-123A-5C81-F54C9E4924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A39180-D6A7-32A9-325C-66329CF0DC94}"/>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3700" b="1">
                <a:solidFill>
                  <a:schemeClr val="accent2"/>
                </a:solidFill>
                <a:latin typeface="+mj-lt"/>
                <a:ea typeface="+mj-ea"/>
                <a:cs typeface="+mj-cs"/>
              </a:rPr>
              <a:t>2.2. Analysis</a:t>
            </a:r>
            <a:r>
              <a:rPr lang="en-US" sz="3700" b="1" kern="1200">
                <a:solidFill>
                  <a:schemeClr val="accent2"/>
                </a:solidFill>
                <a:latin typeface="+mj-lt"/>
                <a:ea typeface="+mj-ea"/>
                <a:cs typeface="+mj-cs"/>
              </a:rPr>
              <a:t> of individual deprivation domains across </a:t>
            </a:r>
            <a:r>
              <a:rPr lang="en-US" sz="4000" b="1">
                <a:solidFill>
                  <a:schemeClr val="accent2"/>
                </a:solidFill>
              </a:rPr>
              <a:t>East Cambridgeshire </a:t>
            </a:r>
            <a:r>
              <a:rPr lang="en-US" sz="3700" b="1" kern="1200">
                <a:solidFill>
                  <a:schemeClr val="accent2"/>
                </a:solidFill>
                <a:latin typeface="+mj-lt"/>
                <a:ea typeface="+mj-ea"/>
                <a:cs typeface="+mj-cs"/>
              </a:rPr>
              <a:t>by decile </a:t>
            </a:r>
            <a:r>
              <a:rPr lang="en-US" sz="3700" b="1">
                <a:solidFill>
                  <a:schemeClr val="accent2"/>
                </a:solidFill>
                <a:latin typeface="+mj-lt"/>
                <a:ea typeface="+mj-ea"/>
                <a:cs typeface="+mj-cs"/>
              </a:rPr>
              <a:t>average</a:t>
            </a:r>
            <a:endParaRPr lang="en-US" sz="37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C4CD5D0B-AC4C-97F1-E28C-7C0FF3F4B310}"/>
              </a:ext>
            </a:extLst>
          </p:cNvPr>
          <p:cNvSpPr>
            <a:spLocks noGrp="1"/>
          </p:cNvSpPr>
          <p:nvPr>
            <p:ph idx="1"/>
          </p:nvPr>
        </p:nvSpPr>
        <p:spPr>
          <a:xfrm>
            <a:off x="175369" y="1589314"/>
            <a:ext cx="7103255" cy="4582886"/>
          </a:xfrm>
        </p:spPr>
        <p:txBody>
          <a:bodyPr/>
          <a:lstStyle/>
          <a:p>
            <a:pPr marL="0" indent="0">
              <a:buNone/>
            </a:pPr>
            <a:r>
              <a:rPr lang="en-GB" sz="1800" dirty="0"/>
              <a:t>On this page, the average decile is used. This is the decile of each LSOA combined and averaged to give an overall score for the district. This is to help identify the domains that have a much higher or lower level of deprivation and give a broader overview of the district/city as a whole, rather than the absolute ‘most’ and ‘least’ deprived domains.</a:t>
            </a:r>
          </a:p>
          <a:p>
            <a:pPr marL="0" indent="0">
              <a:buNone/>
            </a:pPr>
            <a:endParaRPr lang="en-US" sz="1800" u="sng" dirty="0"/>
          </a:p>
          <a:p>
            <a:pPr marL="0" indent="0">
              <a:buNone/>
            </a:pPr>
            <a:r>
              <a:rPr lang="en-US" sz="1800" u="sng" dirty="0"/>
              <a:t>Highest scoring domains (least deprived):</a:t>
            </a:r>
          </a:p>
          <a:p>
            <a:pPr marL="0" indent="0">
              <a:buNone/>
            </a:pPr>
            <a:r>
              <a:rPr lang="en-US" sz="1800" dirty="0"/>
              <a:t>As seen in Table 5, Health Deprivation and Disability, and Employment domains have the highest average decile of 8.</a:t>
            </a:r>
          </a:p>
          <a:p>
            <a:pPr marL="0" indent="0">
              <a:buNone/>
            </a:pPr>
            <a:endParaRPr lang="en-US" sz="1800" dirty="0"/>
          </a:p>
          <a:p>
            <a:pPr marL="0" indent="0">
              <a:buNone/>
            </a:pPr>
            <a:r>
              <a:rPr lang="en-US" sz="1800" u="sng" dirty="0"/>
              <a:t>Lowest scoring domains (most deprived):</a:t>
            </a:r>
          </a:p>
          <a:p>
            <a:pPr marL="0" indent="0">
              <a:buNone/>
            </a:pPr>
            <a:r>
              <a:rPr lang="en-US" sz="1800" dirty="0"/>
              <a:t>Barriers to Housing and Services has the lowest average decile amongst the domains (4).</a:t>
            </a:r>
          </a:p>
        </p:txBody>
      </p:sp>
      <p:graphicFrame>
        <p:nvGraphicFramePr>
          <p:cNvPr id="2" name="Table 1">
            <a:extLst>
              <a:ext uri="{FF2B5EF4-FFF2-40B4-BE49-F238E27FC236}">
                <a16:creationId xmlns:a16="http://schemas.microsoft.com/office/drawing/2014/main" id="{D2C5A650-CE24-5439-9D36-942B249FF3AA}"/>
              </a:ext>
            </a:extLst>
          </p:cNvPr>
          <p:cNvGraphicFramePr>
            <a:graphicFrameLocks noGrp="1"/>
          </p:cNvGraphicFramePr>
          <p:nvPr>
            <p:extLst>
              <p:ext uri="{D42A27DB-BD31-4B8C-83A1-F6EECF244321}">
                <p14:modId xmlns:p14="http://schemas.microsoft.com/office/powerpoint/2010/main" val="182796408"/>
              </p:ext>
            </p:extLst>
          </p:nvPr>
        </p:nvGraphicFramePr>
        <p:xfrm>
          <a:off x="7402286" y="1861457"/>
          <a:ext cx="4365876" cy="4481607"/>
        </p:xfrm>
        <a:graphic>
          <a:graphicData uri="http://schemas.openxmlformats.org/drawingml/2006/table">
            <a:tbl>
              <a:tblPr>
                <a:tableStyleId>{5940675A-B579-460E-94D1-54222C63F5DA}</a:tableStyleId>
              </a:tblPr>
              <a:tblGrid>
                <a:gridCol w="1995158">
                  <a:extLst>
                    <a:ext uri="{9D8B030D-6E8A-4147-A177-3AD203B41FA5}">
                      <a16:colId xmlns:a16="http://schemas.microsoft.com/office/drawing/2014/main" val="3024595454"/>
                    </a:ext>
                  </a:extLst>
                </a:gridCol>
                <a:gridCol w="1185359">
                  <a:extLst>
                    <a:ext uri="{9D8B030D-6E8A-4147-A177-3AD203B41FA5}">
                      <a16:colId xmlns:a16="http://schemas.microsoft.com/office/drawing/2014/main" val="3290365874"/>
                    </a:ext>
                  </a:extLst>
                </a:gridCol>
                <a:gridCol w="1185359">
                  <a:extLst>
                    <a:ext uri="{9D8B030D-6E8A-4147-A177-3AD203B41FA5}">
                      <a16:colId xmlns:a16="http://schemas.microsoft.com/office/drawing/2014/main" val="3099445336"/>
                    </a:ext>
                  </a:extLst>
                </a:gridCol>
              </a:tblGrid>
              <a:tr h="485143">
                <a:tc>
                  <a:txBody>
                    <a:bodyPr/>
                    <a:lstStyle/>
                    <a:p>
                      <a:pPr algn="l" fontAlgn="b">
                        <a:buNone/>
                      </a:pPr>
                      <a:r>
                        <a:rPr lang="en-GB" sz="1600" b="1" u="none" strike="noStrike">
                          <a:effectLst/>
                        </a:rPr>
                        <a:t>Domain</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u="none" strike="noStrike">
                          <a:effectLst/>
                        </a:rPr>
                        <a:t>Average Decile</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i="0" u="none" strike="noStrike">
                          <a:effectLst/>
                          <a:latin typeface="Arial" panose="020B0604020202020204" pitchFamily="34" charset="0"/>
                        </a:rPr>
                        <a:t>Range</a:t>
                      </a:r>
                    </a:p>
                  </a:txBody>
                  <a:tcPr marL="0" marR="0" marT="0" marB="0" anchor="b">
                    <a:solidFill>
                      <a:schemeClr val="bg1"/>
                    </a:solidFill>
                  </a:tcPr>
                </a:tc>
                <a:extLst>
                  <a:ext uri="{0D108BD9-81ED-4DB2-BD59-A6C34878D82A}">
                    <a16:rowId xmlns:a16="http://schemas.microsoft.com/office/drawing/2014/main" val="1431271470"/>
                  </a:ext>
                </a:extLst>
              </a:tr>
              <a:tr h="434274">
                <a:tc>
                  <a:txBody>
                    <a:bodyPr/>
                    <a:lstStyle/>
                    <a:p>
                      <a:pPr algn="l" fontAlgn="b">
                        <a:buNone/>
                      </a:pPr>
                      <a:r>
                        <a:rPr lang="en-GB" sz="1600" b="0" i="0" u="none" strike="noStrike">
                          <a:effectLst/>
                          <a:latin typeface="Arial" panose="020B0604020202020204" pitchFamily="34" charset="0"/>
                        </a:rPr>
                        <a:t>Health Deprivation and Disability</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8</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3 – 10</a:t>
                      </a:r>
                    </a:p>
                  </a:txBody>
                  <a:tcPr marL="6350" marR="6350" marT="6350" anchor="b">
                    <a:solidFill>
                      <a:schemeClr val="bg1"/>
                    </a:solidFill>
                  </a:tcPr>
                </a:tc>
                <a:extLst>
                  <a:ext uri="{0D108BD9-81ED-4DB2-BD59-A6C34878D82A}">
                    <a16:rowId xmlns:a16="http://schemas.microsoft.com/office/drawing/2014/main" val="673319593"/>
                  </a:ext>
                </a:extLst>
              </a:tr>
              <a:tr h="485143">
                <a:tc>
                  <a:txBody>
                    <a:bodyPr/>
                    <a:lstStyle/>
                    <a:p>
                      <a:pPr algn="l" fontAlgn="b">
                        <a:buNone/>
                      </a:pPr>
                      <a:r>
                        <a:rPr lang="en-GB" sz="1600" b="0" i="0" u="none" strike="noStrike">
                          <a:effectLst/>
                          <a:latin typeface="Arial" panose="020B0604020202020204" pitchFamily="34" charset="0"/>
                        </a:rPr>
                        <a:t>Employment</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8</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2 – 10</a:t>
                      </a:r>
                    </a:p>
                  </a:txBody>
                  <a:tcPr marL="6350" marR="6350" marT="6350" anchor="b">
                    <a:solidFill>
                      <a:schemeClr val="bg1"/>
                    </a:solidFill>
                  </a:tcPr>
                </a:tc>
                <a:extLst>
                  <a:ext uri="{0D108BD9-81ED-4DB2-BD59-A6C34878D82A}">
                    <a16:rowId xmlns:a16="http://schemas.microsoft.com/office/drawing/2014/main" val="3339531041"/>
                  </a:ext>
                </a:extLst>
              </a:tr>
              <a:tr h="510493">
                <a:tc>
                  <a:txBody>
                    <a:bodyPr/>
                    <a:lstStyle/>
                    <a:p>
                      <a:pPr algn="l" fontAlgn="b">
                        <a:buNone/>
                      </a:pPr>
                      <a:r>
                        <a:rPr lang="en-GB" sz="1600" b="0" i="0" u="none" strike="noStrike">
                          <a:effectLst/>
                          <a:latin typeface="Arial" panose="020B0604020202020204" pitchFamily="34" charset="0"/>
                        </a:rPr>
                        <a:t>Living Environment</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7</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2 – 10</a:t>
                      </a:r>
                    </a:p>
                  </a:txBody>
                  <a:tcPr marL="6350" marR="6350" marT="6350" anchor="b">
                    <a:solidFill>
                      <a:schemeClr val="bg1"/>
                    </a:solidFill>
                  </a:tcPr>
                </a:tc>
                <a:extLst>
                  <a:ext uri="{0D108BD9-81ED-4DB2-BD59-A6C34878D82A}">
                    <a16:rowId xmlns:a16="http://schemas.microsoft.com/office/drawing/2014/main" val="1531817328"/>
                  </a:ext>
                </a:extLst>
              </a:tr>
              <a:tr h="510493">
                <a:tc>
                  <a:txBody>
                    <a:bodyPr/>
                    <a:lstStyle/>
                    <a:p>
                      <a:pPr algn="l" fontAlgn="b">
                        <a:buNone/>
                      </a:pPr>
                      <a:r>
                        <a:rPr lang="en-GB" sz="1600" b="0" i="0" u="none" strike="noStrike">
                          <a:effectLst/>
                          <a:latin typeface="Arial" panose="020B0604020202020204" pitchFamily="34" charset="0"/>
                        </a:rPr>
                        <a:t>Income</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7</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3 – 10</a:t>
                      </a:r>
                    </a:p>
                  </a:txBody>
                  <a:tcPr marL="6350" marR="6350" marT="6350" anchor="b">
                    <a:solidFill>
                      <a:schemeClr val="bg1"/>
                    </a:solidFill>
                  </a:tcPr>
                </a:tc>
                <a:extLst>
                  <a:ext uri="{0D108BD9-81ED-4DB2-BD59-A6C34878D82A}">
                    <a16:rowId xmlns:a16="http://schemas.microsoft.com/office/drawing/2014/main" val="557786949"/>
                  </a:ext>
                </a:extLst>
              </a:tr>
              <a:tr h="434274">
                <a:tc>
                  <a:txBody>
                    <a:bodyPr/>
                    <a:lstStyle/>
                    <a:p>
                      <a:pPr algn="l" fontAlgn="b">
                        <a:buNone/>
                      </a:pPr>
                      <a:r>
                        <a:rPr lang="en-GB" sz="1600" b="0" i="0" u="none" strike="noStrike">
                          <a:effectLst/>
                          <a:latin typeface="Arial" panose="020B0604020202020204" pitchFamily="34" charset="0"/>
                        </a:rPr>
                        <a:t>Education, Skills and Training</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7</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2 –10</a:t>
                      </a:r>
                    </a:p>
                  </a:txBody>
                  <a:tcPr marL="6350" marR="6350" marT="6350" anchor="b">
                    <a:solidFill>
                      <a:schemeClr val="bg1"/>
                    </a:solidFill>
                  </a:tcPr>
                </a:tc>
                <a:extLst>
                  <a:ext uri="{0D108BD9-81ED-4DB2-BD59-A6C34878D82A}">
                    <a16:rowId xmlns:a16="http://schemas.microsoft.com/office/drawing/2014/main" val="942783155"/>
                  </a:ext>
                </a:extLst>
              </a:tr>
              <a:tr h="434274">
                <a:tc>
                  <a:txBody>
                    <a:bodyPr/>
                    <a:lstStyle/>
                    <a:p>
                      <a:pPr algn="l" fontAlgn="b">
                        <a:buNone/>
                      </a:pPr>
                      <a:r>
                        <a:rPr lang="en-GB" sz="1600" b="0" i="0" u="none" strike="noStrike">
                          <a:effectLst/>
                          <a:latin typeface="Arial" panose="020B0604020202020204" pitchFamily="34" charset="0"/>
                        </a:rPr>
                        <a:t>Crime</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7</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3 – 10</a:t>
                      </a:r>
                    </a:p>
                  </a:txBody>
                  <a:tcPr marL="6350" marR="6350" marT="6350" anchor="b">
                    <a:solidFill>
                      <a:schemeClr val="bg1"/>
                    </a:solidFill>
                  </a:tcPr>
                </a:tc>
                <a:extLst>
                  <a:ext uri="{0D108BD9-81ED-4DB2-BD59-A6C34878D82A}">
                    <a16:rowId xmlns:a16="http://schemas.microsoft.com/office/drawing/2014/main" val="896181342"/>
                  </a:ext>
                </a:extLst>
              </a:tr>
              <a:tr h="434274">
                <a:tc>
                  <a:txBody>
                    <a:bodyPr/>
                    <a:lstStyle/>
                    <a:p>
                      <a:pPr algn="l" fontAlgn="b">
                        <a:buNone/>
                      </a:pPr>
                      <a:r>
                        <a:rPr lang="en-GB" sz="1600" b="0" i="0" u="none" strike="noStrike">
                          <a:effectLst/>
                          <a:latin typeface="Arial" panose="020B0604020202020204" pitchFamily="34" charset="0"/>
                        </a:rPr>
                        <a:t>Barriers to Housing and Services</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4</a:t>
                      </a:r>
                    </a:p>
                  </a:txBody>
                  <a:tcPr marL="6350" marR="6350" marT="6350" anchor="b">
                    <a:solidFill>
                      <a:schemeClr val="bg1"/>
                    </a:solidFill>
                  </a:tcPr>
                </a:tc>
                <a:tc>
                  <a:txBody>
                    <a:bodyPr/>
                    <a:lstStyle/>
                    <a:p>
                      <a:pPr algn="r" fontAlgn="b">
                        <a:buNone/>
                      </a:pPr>
                      <a:r>
                        <a:rPr lang="en-GB" sz="1600" b="0" i="0" u="none" strike="noStrike">
                          <a:effectLst/>
                          <a:latin typeface="Arial" panose="020B0604020202020204" pitchFamily="34" charset="0"/>
                        </a:rPr>
                        <a:t>1 – 10</a:t>
                      </a:r>
                    </a:p>
                  </a:txBody>
                  <a:tcPr marL="6350" marR="6350" marT="6350" anchor="b">
                    <a:solidFill>
                      <a:schemeClr val="bg1"/>
                    </a:solidFill>
                  </a:tcPr>
                </a:tc>
                <a:extLst>
                  <a:ext uri="{0D108BD9-81ED-4DB2-BD59-A6C34878D82A}">
                    <a16:rowId xmlns:a16="http://schemas.microsoft.com/office/drawing/2014/main" val="3468335054"/>
                  </a:ext>
                </a:extLst>
              </a:tr>
              <a:tr h="434274">
                <a:tc>
                  <a:txBody>
                    <a:bodyPr/>
                    <a:lstStyle/>
                    <a:p>
                      <a:pPr algn="l" fontAlgn="b">
                        <a:buNone/>
                      </a:pPr>
                      <a:r>
                        <a:rPr lang="en-GB" sz="1600" b="1" i="0" u="none" strike="noStrike">
                          <a:effectLst/>
                          <a:latin typeface="Arial" panose="020B0604020202020204" pitchFamily="34" charset="0"/>
                        </a:rPr>
                        <a:t>Overall IMD</a:t>
                      </a:r>
                    </a:p>
                  </a:txBody>
                  <a:tcPr marL="6350" marR="6350" marT="6350" anchor="b">
                    <a:solidFill>
                      <a:schemeClr val="bg1"/>
                    </a:solidFill>
                  </a:tcPr>
                </a:tc>
                <a:tc>
                  <a:txBody>
                    <a:bodyPr/>
                    <a:lstStyle/>
                    <a:p>
                      <a:pPr algn="r" fontAlgn="b">
                        <a:buNone/>
                      </a:pPr>
                      <a:r>
                        <a:rPr lang="en-GB" sz="1600" b="1" i="0" u="none" strike="noStrike">
                          <a:effectLst/>
                          <a:latin typeface="Arial" panose="020B0604020202020204" pitchFamily="34" charset="0"/>
                        </a:rPr>
                        <a:t>7</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600" b="1" i="0" u="none" strike="noStrike">
                          <a:effectLst/>
                          <a:latin typeface="Arial" panose="020B0604020202020204" pitchFamily="34" charset="0"/>
                        </a:rPr>
                        <a:t>3 – 10</a:t>
                      </a:r>
                    </a:p>
                  </a:txBody>
                  <a:tcPr marL="6350" marR="6350" marT="6350" anchor="b">
                    <a:solidFill>
                      <a:schemeClr val="bg1"/>
                    </a:solidFill>
                  </a:tcPr>
                </a:tc>
                <a:extLst>
                  <a:ext uri="{0D108BD9-81ED-4DB2-BD59-A6C34878D82A}">
                    <a16:rowId xmlns:a16="http://schemas.microsoft.com/office/drawing/2014/main" val="2990948246"/>
                  </a:ext>
                </a:extLst>
              </a:tr>
            </a:tbl>
          </a:graphicData>
        </a:graphic>
      </p:graphicFrame>
      <p:sp>
        <p:nvSpPr>
          <p:cNvPr id="3" name="TextBox 2">
            <a:extLst>
              <a:ext uri="{FF2B5EF4-FFF2-40B4-BE49-F238E27FC236}">
                <a16:creationId xmlns:a16="http://schemas.microsoft.com/office/drawing/2014/main" id="{93DAF2CF-9C32-CF1F-4694-277E0C7DF246}"/>
              </a:ext>
            </a:extLst>
          </p:cNvPr>
          <p:cNvSpPr txBox="1"/>
          <p:nvPr/>
        </p:nvSpPr>
        <p:spPr>
          <a:xfrm>
            <a:off x="7490078" y="1418891"/>
            <a:ext cx="4571129" cy="338554"/>
          </a:xfrm>
          <a:prstGeom prst="rect">
            <a:avLst/>
          </a:prstGeom>
          <a:noFill/>
        </p:spPr>
        <p:txBody>
          <a:bodyPr wrap="square">
            <a:spAutoFit/>
          </a:bodyPr>
          <a:lstStyle/>
          <a:p>
            <a:r>
              <a:rPr lang="en-GB" sz="1600" i="1" dirty="0"/>
              <a:t>Table 5: Decile average by domain, IMD 2025</a:t>
            </a:r>
          </a:p>
        </p:txBody>
      </p:sp>
    </p:spTree>
    <p:extLst>
      <p:ext uri="{BB962C8B-B14F-4D97-AF65-F5344CB8AC3E}">
        <p14:creationId xmlns:p14="http://schemas.microsoft.com/office/powerpoint/2010/main" val="50896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4A82-74F4-11CB-59C8-43560CFBC3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96AC8E-0ED9-C4B5-3C9D-9EA5A7B66A2B}"/>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a:solidFill>
                  <a:schemeClr val="accent2"/>
                </a:solidFill>
                <a:latin typeface="+mj-lt"/>
                <a:ea typeface="+mj-ea"/>
                <a:cs typeface="+mj-cs"/>
              </a:rPr>
              <a:t>2.3. Analysis</a:t>
            </a:r>
            <a:r>
              <a:rPr lang="en-US" sz="3700" b="1" kern="1200">
                <a:solidFill>
                  <a:schemeClr val="accent2"/>
                </a:solidFill>
                <a:latin typeface="+mj-lt"/>
                <a:ea typeface="+mj-ea"/>
                <a:cs typeface="+mj-cs"/>
              </a:rPr>
              <a:t> of individual deprivation domains across </a:t>
            </a:r>
            <a:r>
              <a:rPr lang="en-US" sz="3600" b="1">
                <a:solidFill>
                  <a:schemeClr val="accent2"/>
                </a:solidFill>
              </a:rPr>
              <a:t>East Cambridgeshire </a:t>
            </a:r>
            <a:endParaRPr lang="en-US" sz="3700" b="1" kern="120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E086BE4E-96A0-CEA7-7953-BF5823954A92}"/>
              </a:ext>
            </a:extLst>
          </p:cNvPr>
          <p:cNvSpPr>
            <a:spLocks noGrp="1"/>
          </p:cNvSpPr>
          <p:nvPr>
            <p:ph idx="1"/>
          </p:nvPr>
        </p:nvSpPr>
        <p:spPr>
          <a:xfrm>
            <a:off x="8257824" y="1200909"/>
            <a:ext cx="3831772" cy="5189005"/>
          </a:xfrm>
        </p:spPr>
        <p:txBody>
          <a:bodyPr/>
          <a:lstStyle/>
          <a:p>
            <a:r>
              <a:rPr lang="en-US" sz="1800" dirty="0"/>
              <a:t>In East Cambridgeshire, the most deprived domain is </a:t>
            </a:r>
            <a:r>
              <a:rPr lang="en-GB" sz="1800" dirty="0"/>
              <a:t>Barriers to Housing and Services</a:t>
            </a:r>
            <a:r>
              <a:rPr lang="en-US" sz="1800" dirty="0"/>
              <a:t>, which includes factors such as housing affordability and household overcrowding. 55% of LSOAs in East Cambridgeshire fall into the domains top 3 most deprived deciles (1-3, where 1 is the most deprived).</a:t>
            </a:r>
          </a:p>
          <a:p>
            <a:r>
              <a:rPr lang="en-US" sz="1800" dirty="0"/>
              <a:t>The lowest levels of relative deprivation is in the Crime domain, with 57% of LSOAs in East Cambridgeshire falling into the domains top 3 least deprived deciles (8-10, where 10 is the least deprived).</a:t>
            </a:r>
          </a:p>
          <a:p>
            <a:r>
              <a:rPr lang="en-US" sz="1800" dirty="0"/>
              <a:t>Figure 5 breaks down LSOA national decile distribution by individual domain.</a:t>
            </a:r>
          </a:p>
        </p:txBody>
      </p:sp>
      <p:sp>
        <p:nvSpPr>
          <p:cNvPr id="6" name="TextBox 5">
            <a:extLst>
              <a:ext uri="{FF2B5EF4-FFF2-40B4-BE49-F238E27FC236}">
                <a16:creationId xmlns:a16="http://schemas.microsoft.com/office/drawing/2014/main" id="{932B783E-06FA-ABE4-5725-FA8EAE2F138C}"/>
              </a:ext>
            </a:extLst>
          </p:cNvPr>
          <p:cNvSpPr txBox="1"/>
          <p:nvPr/>
        </p:nvSpPr>
        <p:spPr>
          <a:xfrm>
            <a:off x="175368" y="5542894"/>
            <a:ext cx="7466404" cy="646331"/>
          </a:xfrm>
          <a:prstGeom prst="rect">
            <a:avLst/>
          </a:prstGeom>
          <a:noFill/>
        </p:spPr>
        <p:txBody>
          <a:bodyPr wrap="square" rtlCol="0">
            <a:spAutoFit/>
          </a:bodyPr>
          <a:lstStyle/>
          <a:p>
            <a:r>
              <a:rPr lang="en-GB"/>
              <a:t>See Appendix A for a breakdown of counts of proportions relevant to the graph.</a:t>
            </a:r>
          </a:p>
        </p:txBody>
      </p:sp>
      <p:sp>
        <p:nvSpPr>
          <p:cNvPr id="10" name="TextBox 9">
            <a:extLst>
              <a:ext uri="{FF2B5EF4-FFF2-40B4-BE49-F238E27FC236}">
                <a16:creationId xmlns:a16="http://schemas.microsoft.com/office/drawing/2014/main" id="{16B53215-BEFA-B185-8252-13FF09A55D10}"/>
              </a:ext>
            </a:extLst>
          </p:cNvPr>
          <p:cNvSpPr txBox="1"/>
          <p:nvPr/>
        </p:nvSpPr>
        <p:spPr>
          <a:xfrm>
            <a:off x="226159" y="1884268"/>
            <a:ext cx="7657240" cy="307777"/>
          </a:xfrm>
          <a:prstGeom prst="rect">
            <a:avLst/>
          </a:prstGeom>
          <a:noFill/>
        </p:spPr>
        <p:txBody>
          <a:bodyPr wrap="square" rtlCol="0">
            <a:spAutoFit/>
          </a:bodyPr>
          <a:lstStyle/>
          <a:p>
            <a:r>
              <a:rPr lang="en-GB" sz="1400" i="1" dirty="0"/>
              <a:t>Figure 5: Proportion of LSOAs which fall into each decile by domain, IMD 2025</a:t>
            </a:r>
          </a:p>
        </p:txBody>
      </p:sp>
      <p:pic>
        <p:nvPicPr>
          <p:cNvPr id="3" name="Picture 2">
            <a:extLst>
              <a:ext uri="{FF2B5EF4-FFF2-40B4-BE49-F238E27FC236}">
                <a16:creationId xmlns:a16="http://schemas.microsoft.com/office/drawing/2014/main" id="{4C2DC8B5-4F32-7B94-2F35-D437B496C33E}"/>
              </a:ext>
            </a:extLst>
          </p:cNvPr>
          <p:cNvPicPr>
            <a:picLocks noChangeAspect="1"/>
          </p:cNvPicPr>
          <p:nvPr/>
        </p:nvPicPr>
        <p:blipFill>
          <a:blip r:embed="rId3"/>
          <a:stretch>
            <a:fillRect/>
          </a:stretch>
        </p:blipFill>
        <p:spPr>
          <a:xfrm>
            <a:off x="175368" y="2192045"/>
            <a:ext cx="8031665" cy="2956898"/>
          </a:xfrm>
          <a:prstGeom prst="rect">
            <a:avLst/>
          </a:prstGeom>
        </p:spPr>
      </p:pic>
    </p:spTree>
    <p:extLst>
      <p:ext uri="{BB962C8B-B14F-4D97-AF65-F5344CB8AC3E}">
        <p14:creationId xmlns:p14="http://schemas.microsoft.com/office/powerpoint/2010/main" val="2352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DF47-C7A4-959A-91A7-BE1410643E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A4E852-34BA-DDCB-55F4-B477AD32A0EF}"/>
              </a:ext>
            </a:extLst>
          </p:cNvPr>
          <p:cNvSpPr txBox="1"/>
          <p:nvPr/>
        </p:nvSpPr>
        <p:spPr bwMode="auto">
          <a:xfrm>
            <a:off x="306842" y="214993"/>
            <a:ext cx="9838644" cy="1214438"/>
          </a:xfrm>
          <a:prstGeom prst="rect">
            <a:avLst/>
          </a:prstGeom>
          <a:noFill/>
          <a:ln>
            <a:noFill/>
          </a:ln>
        </p:spPr>
        <p:txBody>
          <a:bodyPr vert="horz" wrap="square" lIns="0" tIns="0" rIns="0" bIns="0" numCol="1" rtlCol="0" anchor="t" anchorCtr="0" compatLnSpc="1">
            <a:prstTxWarp prst="textNoShape">
              <a:avLst/>
            </a:prstTxWarp>
            <a:normAutofit fontScale="92500" lnSpcReduction="10000"/>
          </a:bodyPr>
          <a:lstStyle/>
          <a:p>
            <a:pPr eaLnBrk="1" hangingPunct="1">
              <a:lnSpc>
                <a:spcPct val="90000"/>
              </a:lnSpc>
              <a:spcAft>
                <a:spcPts val="600"/>
              </a:spcAft>
            </a:pPr>
            <a:r>
              <a:rPr lang="en-US" sz="3200" b="1" dirty="0">
                <a:solidFill>
                  <a:schemeClr val="accent2"/>
                </a:solidFill>
                <a:latin typeface="+mj-lt"/>
                <a:ea typeface="+mj-ea"/>
                <a:cs typeface="+mj-cs"/>
              </a:rPr>
              <a:t>2.4. Analysis</a:t>
            </a:r>
            <a:r>
              <a:rPr lang="en-US" sz="3200" b="1" kern="1200" dirty="0">
                <a:solidFill>
                  <a:schemeClr val="accent2"/>
                </a:solidFill>
                <a:latin typeface="+mj-lt"/>
                <a:ea typeface="+mj-ea"/>
                <a:cs typeface="+mj-cs"/>
              </a:rPr>
              <a:t> of individual Lower Super Output Areas (LSOA) across </a:t>
            </a:r>
            <a:r>
              <a:rPr lang="en-US" sz="3200" b="1" dirty="0">
                <a:solidFill>
                  <a:schemeClr val="accent2"/>
                </a:solidFill>
              </a:rPr>
              <a:t>East Cambridgeshire</a:t>
            </a:r>
            <a:r>
              <a:rPr lang="en-US" sz="3200" b="1" kern="1200" dirty="0">
                <a:solidFill>
                  <a:schemeClr val="accent2"/>
                </a:solidFill>
                <a:latin typeface="+mj-lt"/>
                <a:ea typeface="+mj-ea"/>
                <a:cs typeface="+mj-cs"/>
              </a:rPr>
              <a:t> for Health Deprivation and Disability </a:t>
            </a:r>
          </a:p>
        </p:txBody>
      </p:sp>
      <p:sp>
        <p:nvSpPr>
          <p:cNvPr id="9" name="Content Placeholder 2">
            <a:extLst>
              <a:ext uri="{FF2B5EF4-FFF2-40B4-BE49-F238E27FC236}">
                <a16:creationId xmlns:a16="http://schemas.microsoft.com/office/drawing/2014/main" id="{9345A35F-B0AC-AC34-AC89-ECD7A5AAEB65}"/>
              </a:ext>
            </a:extLst>
          </p:cNvPr>
          <p:cNvSpPr>
            <a:spLocks noGrp="1"/>
          </p:cNvSpPr>
          <p:nvPr>
            <p:ph idx="1"/>
          </p:nvPr>
        </p:nvSpPr>
        <p:spPr>
          <a:xfrm>
            <a:off x="5421086" y="1429431"/>
            <a:ext cx="6576098" cy="4877982"/>
          </a:xfrm>
        </p:spPr>
        <p:txBody>
          <a:bodyPr/>
          <a:lstStyle/>
          <a:p>
            <a:r>
              <a:rPr lang="en-GB" sz="1600" dirty="0"/>
              <a:t>The map shows substantial changes in the Health Deprivation and Disability domain in East Cambridgeshire from 2019 to 2025. </a:t>
            </a:r>
          </a:p>
          <a:p>
            <a:r>
              <a:rPr lang="en-GB" sz="1600" dirty="0"/>
              <a:t>2 LSOAs moved by 2 deciles in the direction of relatively less deprived decile between IMD 2019 and IMD 2025. These are:</a:t>
            </a:r>
          </a:p>
          <a:p>
            <a:pPr lvl="1"/>
            <a:r>
              <a:rPr lang="en-GB" sz="1400" dirty="0" err="1"/>
              <a:t>Woodfen</a:t>
            </a:r>
            <a:r>
              <a:rPr lang="en-GB" sz="1400" dirty="0"/>
              <a:t> Road (East Cambridgeshire 001G) situated in Littleport ward, and,</a:t>
            </a:r>
          </a:p>
          <a:p>
            <a:pPr lvl="1"/>
            <a:r>
              <a:rPr lang="en-GB" sz="1400" dirty="0"/>
              <a:t>Ditton Lodge Primary School (East Cambridgeshire 011B) in </a:t>
            </a:r>
            <a:r>
              <a:rPr lang="en-GB" sz="1400" dirty="0" err="1"/>
              <a:t>Woodditton</a:t>
            </a:r>
            <a:r>
              <a:rPr lang="en-GB" sz="1400" dirty="0"/>
              <a:t> ward.</a:t>
            </a:r>
          </a:p>
          <a:p>
            <a:r>
              <a:rPr lang="en-GB" sz="1600" dirty="0"/>
              <a:t>17 LSOAs moved by 2  or more in the direction of relatively more deprived decile between IMD 2019 and IMD 2025. </a:t>
            </a:r>
            <a:r>
              <a:rPr lang="en-US" sz="1600" dirty="0"/>
              <a:t>See Appendix D for full list.</a:t>
            </a:r>
            <a:endParaRPr lang="en-GB" sz="1600" dirty="0"/>
          </a:p>
          <a:p>
            <a:r>
              <a:rPr lang="en-GB" sz="1600" dirty="0"/>
              <a:t>The lowest decile of which East Cambridgeshire LSOAs fall into is 3, in IMD 2025. 1 LSOA (Littleport Youth and Community Centre (East Cambridgeshire 001F) falls in the top 30% most deprived for this domain. This was slightly different to IMD 2019, where no LSOAs were in the top 30% most deprived (1-3).</a:t>
            </a:r>
          </a:p>
          <a:p>
            <a:r>
              <a:rPr lang="en-GB" sz="1600" dirty="0"/>
              <a:t>The highest decile of which East Cambridgeshire LSOAs fall into is 10, in IMD 2025. 27 LSOAs falls in the top 30% least deprived for this domain, a notable difference to that seen in IMD 2019, where 43 LSOAs were in the top 30% least deprived (8-10).</a:t>
            </a:r>
          </a:p>
          <a:p>
            <a:endParaRPr lang="en-GB" sz="1600" dirty="0">
              <a:solidFill>
                <a:srgbClr val="FF0000"/>
              </a:solidFill>
            </a:endParaRPr>
          </a:p>
        </p:txBody>
      </p:sp>
      <p:sp>
        <p:nvSpPr>
          <p:cNvPr id="2" name="TextBox 1">
            <a:extLst>
              <a:ext uri="{FF2B5EF4-FFF2-40B4-BE49-F238E27FC236}">
                <a16:creationId xmlns:a16="http://schemas.microsoft.com/office/drawing/2014/main" id="{5D19A9ED-C98C-E6A0-46D7-F0AEDAF099D6}"/>
              </a:ext>
            </a:extLst>
          </p:cNvPr>
          <p:cNvSpPr txBox="1"/>
          <p:nvPr/>
        </p:nvSpPr>
        <p:spPr>
          <a:xfrm>
            <a:off x="194816" y="1498495"/>
            <a:ext cx="4762031" cy="523220"/>
          </a:xfrm>
          <a:prstGeom prst="rect">
            <a:avLst/>
          </a:prstGeom>
          <a:noFill/>
        </p:spPr>
        <p:txBody>
          <a:bodyPr wrap="square" rtlCol="0">
            <a:spAutoFit/>
          </a:bodyPr>
          <a:lstStyle/>
          <a:p>
            <a:r>
              <a:rPr lang="en-GB" sz="1400" i="1" dirty="0"/>
              <a:t>Figure 6: Health Deprivation and Disability decile change in East Cambridgeshire  between 2019 and 2025</a:t>
            </a:r>
          </a:p>
        </p:txBody>
      </p:sp>
      <p:pic>
        <p:nvPicPr>
          <p:cNvPr id="6" name="Picture 5">
            <a:extLst>
              <a:ext uri="{FF2B5EF4-FFF2-40B4-BE49-F238E27FC236}">
                <a16:creationId xmlns:a16="http://schemas.microsoft.com/office/drawing/2014/main" id="{78EAFA8F-39B9-1221-62EA-9A66258650ED}"/>
              </a:ext>
            </a:extLst>
          </p:cNvPr>
          <p:cNvPicPr>
            <a:picLocks noChangeAspect="1"/>
          </p:cNvPicPr>
          <p:nvPr/>
        </p:nvPicPr>
        <p:blipFill>
          <a:blip r:embed="rId3">
            <a:extLst>
              <a:ext uri="{28A0092B-C50C-407E-A947-70E740481C1C}">
                <a14:useLocalDpi xmlns:a14="http://schemas.microsoft.com/office/drawing/2010/main" val="0"/>
              </a:ext>
            </a:extLst>
          </a:blip>
          <a:srcRect l="3921" t="5714" r="594" b="3135"/>
          <a:stretch>
            <a:fillRect/>
          </a:stretch>
        </p:blipFill>
        <p:spPr>
          <a:xfrm>
            <a:off x="194816" y="1992086"/>
            <a:ext cx="4648897" cy="4650921"/>
          </a:xfrm>
          <a:prstGeom prst="rect">
            <a:avLst/>
          </a:prstGeom>
        </p:spPr>
      </p:pic>
    </p:spTree>
    <p:extLst>
      <p:ext uri="{BB962C8B-B14F-4D97-AF65-F5344CB8AC3E}">
        <p14:creationId xmlns:p14="http://schemas.microsoft.com/office/powerpoint/2010/main" val="12220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4B454A-E0CA-B6C3-3CBA-A9D38B47C1A9}"/>
              </a:ext>
            </a:extLst>
          </p:cNvPr>
          <p:cNvSpPr txBox="1"/>
          <p:nvPr/>
        </p:nvSpPr>
        <p:spPr bwMode="auto">
          <a:xfrm>
            <a:off x="391883" y="242342"/>
            <a:ext cx="9470573"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a:t>
            </a:r>
            <a:r>
              <a:rPr lang="en-US" sz="3600" b="1">
                <a:solidFill>
                  <a:schemeClr val="accent2"/>
                </a:solidFill>
              </a:rPr>
              <a:t>East Cambridgeshire </a:t>
            </a:r>
            <a:endParaRPr lang="en-US" sz="3600" b="1" kern="1200">
              <a:solidFill>
                <a:schemeClr val="accent2"/>
              </a:solidFill>
              <a:latin typeface="+mj-lt"/>
              <a:ea typeface="+mj-ea"/>
              <a:cs typeface="+mj-cs"/>
            </a:endParaRPr>
          </a:p>
        </p:txBody>
      </p:sp>
      <p:sp>
        <p:nvSpPr>
          <p:cNvPr id="9" name="TextBox 8">
            <a:extLst>
              <a:ext uri="{FF2B5EF4-FFF2-40B4-BE49-F238E27FC236}">
                <a16:creationId xmlns:a16="http://schemas.microsoft.com/office/drawing/2014/main" id="{FAE00F33-4DC5-EE90-00EB-924142200EEA}"/>
              </a:ext>
            </a:extLst>
          </p:cNvPr>
          <p:cNvSpPr txBox="1"/>
          <p:nvPr/>
        </p:nvSpPr>
        <p:spPr>
          <a:xfrm>
            <a:off x="391884" y="1570121"/>
            <a:ext cx="6193973" cy="584775"/>
          </a:xfrm>
          <a:prstGeom prst="rect">
            <a:avLst/>
          </a:prstGeom>
          <a:noFill/>
        </p:spPr>
        <p:txBody>
          <a:bodyPr wrap="square">
            <a:spAutoFit/>
          </a:bodyPr>
          <a:lstStyle/>
          <a:p>
            <a:r>
              <a:rPr lang="en-GB" sz="1600" i="1" dirty="0"/>
              <a:t>Figure 7: Income, IDACI and IDAOPI proportions by district for Cambridgeshire districts</a:t>
            </a:r>
          </a:p>
        </p:txBody>
      </p:sp>
      <p:sp>
        <p:nvSpPr>
          <p:cNvPr id="3" name="Content Placeholder 7">
            <a:extLst>
              <a:ext uri="{FF2B5EF4-FFF2-40B4-BE49-F238E27FC236}">
                <a16:creationId xmlns:a16="http://schemas.microsoft.com/office/drawing/2014/main" id="{F76FA94C-1229-A6A7-4346-A4EB4BD15047}"/>
              </a:ext>
            </a:extLst>
          </p:cNvPr>
          <p:cNvSpPr>
            <a:spLocks noGrp="1"/>
          </p:cNvSpPr>
          <p:nvPr>
            <p:ph idx="1"/>
          </p:nvPr>
        </p:nvSpPr>
        <p:spPr>
          <a:xfrm>
            <a:off x="6781800" y="1456780"/>
            <a:ext cx="5116287" cy="4758963"/>
          </a:xfrm>
        </p:spPr>
        <p:txBody>
          <a:bodyPr/>
          <a:lstStyle/>
          <a:p>
            <a:r>
              <a:rPr lang="en-GB" sz="1800"/>
              <a:t>Income Deprivation Affecting Children Index (IDACI) and Income Deprivation Affecting Older People Index (IDAOPI) are supplementary indices which provide context but do not make up the overall IMD scores.</a:t>
            </a:r>
          </a:p>
          <a:p>
            <a:r>
              <a:rPr lang="en-GB" sz="1800"/>
              <a:t>East Cambridgeshire had a score of 0.140 for income domain, meaning that 14% of the population were living in income deprivation. This is the second highest proportion in Cambridgeshire, following Fenland (24%), and Huntingdonshire (14%).</a:t>
            </a:r>
          </a:p>
          <a:p>
            <a:r>
              <a:rPr lang="en-GB" sz="1800"/>
              <a:t>East Cambridgeshire had the third highest score for the Income Deprivation Affecting Older People Index (IDAOPI) at 12%. </a:t>
            </a:r>
          </a:p>
          <a:p>
            <a:r>
              <a:rPr lang="en-GB" sz="1800"/>
              <a:t>IDACI scores across the county were notably high. East Cambridgeshire had the fourth highest score (21%) of children experiencing relative income deprivation.</a:t>
            </a:r>
          </a:p>
        </p:txBody>
      </p:sp>
      <p:graphicFrame>
        <p:nvGraphicFramePr>
          <p:cNvPr id="4" name="Chart 3">
            <a:extLst>
              <a:ext uri="{FF2B5EF4-FFF2-40B4-BE49-F238E27FC236}">
                <a16:creationId xmlns:a16="http://schemas.microsoft.com/office/drawing/2014/main" id="{973D8EDB-4FA8-8397-D8BD-652AC1EE0262}"/>
              </a:ext>
            </a:extLst>
          </p:cNvPr>
          <p:cNvGraphicFramePr>
            <a:graphicFrameLocks/>
          </p:cNvGraphicFramePr>
          <p:nvPr>
            <p:extLst>
              <p:ext uri="{D42A27DB-BD31-4B8C-83A1-F6EECF244321}">
                <p14:modId xmlns:p14="http://schemas.microsoft.com/office/powerpoint/2010/main" val="1917383149"/>
              </p:ext>
            </p:extLst>
          </p:nvPr>
        </p:nvGraphicFramePr>
        <p:xfrm>
          <a:off x="391883" y="2268237"/>
          <a:ext cx="6193974" cy="3642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32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FDF5-B48C-16DA-87ED-CA6BE98866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7D8C39-A7CD-328B-31C8-4634CA6EA5E6}"/>
              </a:ext>
            </a:extLst>
          </p:cNvPr>
          <p:cNvSpPr txBox="1"/>
          <p:nvPr/>
        </p:nvSpPr>
        <p:spPr bwMode="auto">
          <a:xfrm>
            <a:off x="293914" y="302079"/>
            <a:ext cx="9294358"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3.1. Analysis</a:t>
            </a:r>
            <a:r>
              <a:rPr lang="en-US" sz="3600" b="1" kern="1200">
                <a:solidFill>
                  <a:schemeClr val="accent2"/>
                </a:solidFill>
                <a:latin typeface="+mj-lt"/>
                <a:ea typeface="+mj-ea"/>
                <a:cs typeface="+mj-cs"/>
              </a:rPr>
              <a:t> of income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a:t>
            </a:r>
            <a:r>
              <a:rPr lang="en-US" sz="3600" b="1">
                <a:solidFill>
                  <a:schemeClr val="accent2"/>
                </a:solidFill>
              </a:rPr>
              <a:t>East Cambridgeshire </a:t>
            </a:r>
            <a:endParaRPr lang="en-US" sz="3600" b="1" kern="1200">
              <a:solidFill>
                <a:schemeClr val="accent2"/>
              </a:solidFill>
              <a:latin typeface="+mj-lt"/>
              <a:ea typeface="+mj-ea"/>
              <a:cs typeface="+mj-cs"/>
            </a:endParaRPr>
          </a:p>
        </p:txBody>
      </p:sp>
      <p:sp>
        <p:nvSpPr>
          <p:cNvPr id="8" name="Content Placeholder 7">
            <a:extLst>
              <a:ext uri="{FF2B5EF4-FFF2-40B4-BE49-F238E27FC236}">
                <a16:creationId xmlns:a16="http://schemas.microsoft.com/office/drawing/2014/main" id="{E2800120-A13B-7A38-5DCF-1B1768EFC6F5}"/>
              </a:ext>
            </a:extLst>
          </p:cNvPr>
          <p:cNvSpPr>
            <a:spLocks noGrp="1"/>
          </p:cNvSpPr>
          <p:nvPr>
            <p:ph idx="1"/>
          </p:nvPr>
        </p:nvSpPr>
        <p:spPr>
          <a:xfrm>
            <a:off x="7489371" y="2579914"/>
            <a:ext cx="4408715" cy="2318658"/>
          </a:xfrm>
        </p:spPr>
        <p:txBody>
          <a:bodyPr/>
          <a:lstStyle/>
          <a:p>
            <a:r>
              <a:rPr lang="en-GB" sz="2000"/>
              <a:t>IDACI saw the most notable change in East Cambridgeshire between IMD 2019 and IMD 2025. This was an increase of 12.4pp. </a:t>
            </a:r>
          </a:p>
          <a:p>
            <a:r>
              <a:rPr lang="en-GB" sz="2000"/>
              <a:t>Proportions for both IDAOPI and income domain saw increases as well.</a:t>
            </a:r>
            <a:endParaRPr lang="en-GB" sz="2400"/>
          </a:p>
        </p:txBody>
      </p:sp>
      <p:graphicFrame>
        <p:nvGraphicFramePr>
          <p:cNvPr id="4" name="Table 3">
            <a:extLst>
              <a:ext uri="{FF2B5EF4-FFF2-40B4-BE49-F238E27FC236}">
                <a16:creationId xmlns:a16="http://schemas.microsoft.com/office/drawing/2014/main" id="{90761101-FBE6-02B4-65C9-D46AC2F4963E}"/>
              </a:ext>
            </a:extLst>
          </p:cNvPr>
          <p:cNvGraphicFramePr>
            <a:graphicFrameLocks noGrp="1"/>
          </p:cNvGraphicFramePr>
          <p:nvPr>
            <p:extLst>
              <p:ext uri="{D42A27DB-BD31-4B8C-83A1-F6EECF244321}">
                <p14:modId xmlns:p14="http://schemas.microsoft.com/office/powerpoint/2010/main" val="4100851154"/>
              </p:ext>
            </p:extLst>
          </p:nvPr>
        </p:nvGraphicFramePr>
        <p:xfrm>
          <a:off x="293914" y="2427513"/>
          <a:ext cx="6716487" cy="2281436"/>
        </p:xfrm>
        <a:graphic>
          <a:graphicData uri="http://schemas.openxmlformats.org/drawingml/2006/table">
            <a:tbl>
              <a:tblPr>
                <a:tableStyleId>{5940675A-B579-460E-94D1-54222C63F5DA}</a:tableStyleId>
              </a:tblPr>
              <a:tblGrid>
                <a:gridCol w="3735235">
                  <a:extLst>
                    <a:ext uri="{9D8B030D-6E8A-4147-A177-3AD203B41FA5}">
                      <a16:colId xmlns:a16="http://schemas.microsoft.com/office/drawing/2014/main" val="3130743794"/>
                    </a:ext>
                  </a:extLst>
                </a:gridCol>
                <a:gridCol w="1061228">
                  <a:extLst>
                    <a:ext uri="{9D8B030D-6E8A-4147-A177-3AD203B41FA5}">
                      <a16:colId xmlns:a16="http://schemas.microsoft.com/office/drawing/2014/main" val="3461343536"/>
                    </a:ext>
                  </a:extLst>
                </a:gridCol>
                <a:gridCol w="960012">
                  <a:extLst>
                    <a:ext uri="{9D8B030D-6E8A-4147-A177-3AD203B41FA5}">
                      <a16:colId xmlns:a16="http://schemas.microsoft.com/office/drawing/2014/main" val="560986605"/>
                    </a:ext>
                  </a:extLst>
                </a:gridCol>
                <a:gridCol w="960012">
                  <a:extLst>
                    <a:ext uri="{9D8B030D-6E8A-4147-A177-3AD203B41FA5}">
                      <a16:colId xmlns:a16="http://schemas.microsoft.com/office/drawing/2014/main" val="156565469"/>
                    </a:ext>
                  </a:extLst>
                </a:gridCol>
              </a:tblGrid>
              <a:tr h="323344">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2019</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2025</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mn-lt"/>
                        </a:rPr>
                        <a:t>Change</a:t>
                      </a:r>
                    </a:p>
                  </a:txBody>
                  <a:tcPr marL="6350" marR="6350" marT="635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422918"/>
                  </a:ext>
                </a:extLst>
              </a:tr>
              <a:tr h="323344">
                <a:tc>
                  <a:txBody>
                    <a:bodyPr/>
                    <a:lstStyle/>
                    <a:p>
                      <a:pPr algn="l" fontAlgn="b">
                        <a:buNone/>
                      </a:pPr>
                      <a:r>
                        <a:rPr lang="en-GB" sz="1600" b="1" u="none" strike="noStrike">
                          <a:effectLst/>
                        </a:rPr>
                        <a:t>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8486824"/>
                  </a:ext>
                </a:extLst>
              </a:tr>
              <a:tr h="323344">
                <a:tc>
                  <a:txBody>
                    <a:bodyPr/>
                    <a:lstStyle/>
                    <a:p>
                      <a:pPr algn="l" fontAlgn="b">
                        <a:buNone/>
                      </a:pPr>
                      <a:r>
                        <a:rPr lang="en-GB" sz="1600" u="none" strike="noStrike">
                          <a:effectLst/>
                        </a:rPr>
                        <a:t>Income </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7.0%</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a:effectLst/>
                        </a:rPr>
                        <a:t>13.7%</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6.7pp</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991951"/>
                  </a:ext>
                </a:extLst>
              </a:tr>
              <a:tr h="323344">
                <a:tc>
                  <a:txBody>
                    <a:bodyPr/>
                    <a:lstStyle/>
                    <a:p>
                      <a:pPr algn="l" fontAlgn="b">
                        <a:buNone/>
                      </a:pPr>
                      <a:r>
                        <a:rPr lang="en-GB" sz="1600" b="1" u="none" strike="noStrike">
                          <a:effectLst/>
                        </a:rPr>
                        <a:t>Supplementary 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0" i="0" u="none" strike="noStrike">
                        <a:solidFill>
                          <a:srgbClr val="000000"/>
                        </a:solidFill>
                        <a:effectLst/>
                        <a:latin typeface="+mn-lt"/>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60038"/>
                  </a:ext>
                </a:extLst>
              </a:tr>
              <a:tr h="323344">
                <a:tc>
                  <a:txBody>
                    <a:bodyPr/>
                    <a:lstStyle/>
                    <a:p>
                      <a:pPr algn="l" fontAlgn="b">
                        <a:buNone/>
                      </a:pPr>
                      <a:r>
                        <a:rPr lang="en-GB" sz="1600" u="none" strike="noStrike">
                          <a:effectLst/>
                        </a:rPr>
                        <a:t>Income Deprivation Affecting Children Index (IDACI)</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dirty="0">
                          <a:effectLst/>
                        </a:rPr>
                        <a:t>8.3%</a:t>
                      </a:r>
                      <a:endParaRPr lang="en-GB" sz="16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a:effectLst/>
                        </a:rPr>
                        <a:t>20.7%</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b="0" i="0" u="none" strike="noStrike">
                          <a:solidFill>
                            <a:srgbClr val="000000"/>
                          </a:solidFill>
                          <a:effectLst/>
                          <a:latin typeface="+mn-lt"/>
                        </a:rPr>
                        <a:t>12.4pp</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9993110"/>
                  </a:ext>
                </a:extLst>
              </a:tr>
              <a:tr h="386254">
                <a:tc>
                  <a:txBody>
                    <a:bodyPr/>
                    <a:lstStyle/>
                    <a:p>
                      <a:pPr algn="l" fontAlgn="b">
                        <a:buNone/>
                      </a:pPr>
                      <a:r>
                        <a:rPr lang="en-GB" sz="1600" u="none" strike="noStrike">
                          <a:effectLst/>
                        </a:rPr>
                        <a:t>Income Deprivation Affecting Older People Index (IDAOPI)</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dirty="0">
                          <a:effectLst/>
                        </a:rPr>
                        <a:t>9.5%</a:t>
                      </a:r>
                      <a:endParaRPr lang="en-GB" sz="1600" b="0" i="0" u="none" strike="noStrike" dirty="0">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a:effectLst/>
                        </a:rPr>
                        <a:t>11.6%</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b="0" i="0" u="none" strike="noStrike" dirty="0">
                          <a:solidFill>
                            <a:srgbClr val="000000"/>
                          </a:solidFill>
                          <a:effectLst/>
                          <a:latin typeface="+mn-lt"/>
                        </a:rPr>
                        <a:t>2.1pp</a:t>
                      </a:r>
                    </a:p>
                  </a:txBody>
                  <a:tcPr marL="6350" marR="6350" marT="6350" marB="0" anchor="b">
                    <a:solidFill>
                      <a:schemeClr val="bg1"/>
                    </a:solidFill>
                  </a:tcPr>
                </a:tc>
                <a:extLst>
                  <a:ext uri="{0D108BD9-81ED-4DB2-BD59-A6C34878D82A}">
                    <a16:rowId xmlns:a16="http://schemas.microsoft.com/office/drawing/2014/main" val="2526302938"/>
                  </a:ext>
                </a:extLst>
              </a:tr>
            </a:tbl>
          </a:graphicData>
        </a:graphic>
      </p:graphicFrame>
      <p:sp>
        <p:nvSpPr>
          <p:cNvPr id="2" name="TextBox 1">
            <a:extLst>
              <a:ext uri="{FF2B5EF4-FFF2-40B4-BE49-F238E27FC236}">
                <a16:creationId xmlns:a16="http://schemas.microsoft.com/office/drawing/2014/main" id="{529163A0-FBBA-15D8-9577-DCB2DD213D8B}"/>
              </a:ext>
            </a:extLst>
          </p:cNvPr>
          <p:cNvSpPr txBox="1"/>
          <p:nvPr/>
        </p:nvSpPr>
        <p:spPr>
          <a:xfrm>
            <a:off x="326572" y="1842738"/>
            <a:ext cx="6683829" cy="584775"/>
          </a:xfrm>
          <a:prstGeom prst="rect">
            <a:avLst/>
          </a:prstGeom>
          <a:noFill/>
        </p:spPr>
        <p:txBody>
          <a:bodyPr wrap="square">
            <a:spAutoFit/>
          </a:bodyPr>
          <a:lstStyle/>
          <a:p>
            <a:r>
              <a:rPr lang="en-GB" sz="1600" i="1" dirty="0"/>
              <a:t>Table 6: Income, IDACI and IDAOPI proportions for East Cambridgeshire, IMD 2019 and IMD 2025</a:t>
            </a:r>
          </a:p>
        </p:txBody>
      </p:sp>
    </p:spTree>
    <p:extLst>
      <p:ext uri="{BB962C8B-B14F-4D97-AF65-F5344CB8AC3E}">
        <p14:creationId xmlns:p14="http://schemas.microsoft.com/office/powerpoint/2010/main" val="209408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D8DA-AB00-EC62-5FDA-0F0C35E4190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AC22E5D-72FA-2D87-524B-F2CAE71C316C}"/>
              </a:ext>
            </a:extLst>
          </p:cNvPr>
          <p:cNvSpPr txBox="1"/>
          <p:nvPr/>
        </p:nvSpPr>
        <p:spPr bwMode="auto">
          <a:xfrm>
            <a:off x="383041" y="214993"/>
            <a:ext cx="1015432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a:solidFill>
                  <a:schemeClr val="accent2"/>
                </a:solidFill>
                <a:latin typeface="+mj-lt"/>
                <a:ea typeface="+mj-ea"/>
                <a:cs typeface="+mj-cs"/>
              </a:rPr>
              <a:t>3.2. Analysis</a:t>
            </a:r>
            <a:r>
              <a:rPr lang="en-US" sz="3600" b="1" kern="1200">
                <a:solidFill>
                  <a:schemeClr val="accent2"/>
                </a:solidFill>
                <a:latin typeface="+mj-lt"/>
                <a:ea typeface="+mj-ea"/>
                <a:cs typeface="+mj-cs"/>
              </a:rPr>
              <a:t> of employment </a:t>
            </a:r>
            <a:r>
              <a:rPr lang="en-US" sz="3600" b="1">
                <a:solidFill>
                  <a:schemeClr val="accent2"/>
                </a:solidFill>
                <a:latin typeface="+mj-lt"/>
                <a:ea typeface="+mj-ea"/>
                <a:cs typeface="+mj-cs"/>
              </a:rPr>
              <a:t>s</a:t>
            </a:r>
            <a:r>
              <a:rPr lang="en-US" sz="3600" b="1" kern="1200">
                <a:solidFill>
                  <a:schemeClr val="accent2"/>
                </a:solidFill>
                <a:latin typeface="+mj-lt"/>
                <a:ea typeface="+mj-ea"/>
                <a:cs typeface="+mj-cs"/>
              </a:rPr>
              <a:t>cores across </a:t>
            </a:r>
            <a:r>
              <a:rPr lang="en-US" sz="3600" b="1">
                <a:solidFill>
                  <a:schemeClr val="accent2"/>
                </a:solidFill>
              </a:rPr>
              <a:t>East Cambridgeshire </a:t>
            </a:r>
            <a:endParaRPr lang="en-US" sz="3600" b="1" kern="1200">
              <a:solidFill>
                <a:schemeClr val="accent2"/>
              </a:solidFill>
              <a:latin typeface="+mj-lt"/>
              <a:ea typeface="+mj-ea"/>
              <a:cs typeface="+mj-cs"/>
            </a:endParaRPr>
          </a:p>
        </p:txBody>
      </p:sp>
      <p:sp>
        <p:nvSpPr>
          <p:cNvPr id="8" name="Content Placeholder 7">
            <a:extLst>
              <a:ext uri="{FF2B5EF4-FFF2-40B4-BE49-F238E27FC236}">
                <a16:creationId xmlns:a16="http://schemas.microsoft.com/office/drawing/2014/main" id="{BAB0F330-1A97-A6A0-02A1-45B490D74661}"/>
              </a:ext>
            </a:extLst>
          </p:cNvPr>
          <p:cNvSpPr>
            <a:spLocks noGrp="1"/>
          </p:cNvSpPr>
          <p:nvPr>
            <p:ph idx="1"/>
          </p:nvPr>
        </p:nvSpPr>
        <p:spPr>
          <a:xfrm>
            <a:off x="293914" y="2085462"/>
            <a:ext cx="5943600" cy="4012720"/>
          </a:xfrm>
        </p:spPr>
        <p:txBody>
          <a:bodyPr/>
          <a:lstStyle/>
          <a:p>
            <a:r>
              <a:rPr lang="en-GB" sz="1800"/>
              <a:t>East Cambridgeshire had a score of 0.081 in the employment domain; this means that 8.1% of the population are in relative employment deprivation.</a:t>
            </a:r>
          </a:p>
          <a:p>
            <a:r>
              <a:rPr lang="en-GB" sz="1800"/>
              <a:t>The score for East Cambridgeshire has slightly increased between IMD 2019 and IMD 2025, by 2.6pp (from 5.5% to 8.1%).</a:t>
            </a:r>
          </a:p>
          <a:p>
            <a:r>
              <a:rPr lang="en-US" sz="1800"/>
              <a:t>Littleport Youth and Community Centre (East Cambridgeshire 001F) situated Littleport ward </a:t>
            </a:r>
            <a:r>
              <a:rPr lang="en-GB" sz="1800"/>
              <a:t>had the highest employment score of 0.204. This means 20.4% of the population are living in relative deprivation affecting older people</a:t>
            </a:r>
            <a:r>
              <a:rPr lang="en-GB" sz="1800" b="1"/>
              <a:t>.</a:t>
            </a:r>
            <a:endParaRPr lang="en-GB" sz="1800"/>
          </a:p>
        </p:txBody>
      </p:sp>
      <p:sp>
        <p:nvSpPr>
          <p:cNvPr id="3" name="TextBox 2">
            <a:extLst>
              <a:ext uri="{FF2B5EF4-FFF2-40B4-BE49-F238E27FC236}">
                <a16:creationId xmlns:a16="http://schemas.microsoft.com/office/drawing/2014/main" id="{70B181E9-469F-C265-18AD-2B43DA9FA3F2}"/>
              </a:ext>
            </a:extLst>
          </p:cNvPr>
          <p:cNvSpPr txBox="1"/>
          <p:nvPr/>
        </p:nvSpPr>
        <p:spPr>
          <a:xfrm>
            <a:off x="6496438" y="1099456"/>
            <a:ext cx="5312520" cy="526270"/>
          </a:xfrm>
          <a:prstGeom prst="rect">
            <a:avLst/>
          </a:prstGeom>
          <a:noFill/>
        </p:spPr>
        <p:txBody>
          <a:bodyPr wrap="square" rtlCol="0">
            <a:spAutoFit/>
          </a:bodyPr>
          <a:lstStyle/>
          <a:p>
            <a:r>
              <a:rPr lang="en-GB" sz="1400" i="1" dirty="0"/>
              <a:t>Figure 8: Employment score by LSOA in East Cambridgeshire, IMD 2025</a:t>
            </a:r>
          </a:p>
        </p:txBody>
      </p:sp>
      <p:pic>
        <p:nvPicPr>
          <p:cNvPr id="5" name="Picture 4">
            <a:extLst>
              <a:ext uri="{FF2B5EF4-FFF2-40B4-BE49-F238E27FC236}">
                <a16:creationId xmlns:a16="http://schemas.microsoft.com/office/drawing/2014/main" id="{DFD1776E-ECF7-49D0-1803-5A34F08D6C64}"/>
              </a:ext>
            </a:extLst>
          </p:cNvPr>
          <p:cNvPicPr>
            <a:picLocks noChangeAspect="1"/>
          </p:cNvPicPr>
          <p:nvPr/>
        </p:nvPicPr>
        <p:blipFill>
          <a:blip r:embed="rId2">
            <a:extLst>
              <a:ext uri="{28A0092B-C50C-407E-A947-70E740481C1C}">
                <a14:useLocalDpi xmlns:a14="http://schemas.microsoft.com/office/drawing/2010/main" val="0"/>
              </a:ext>
            </a:extLst>
          </a:blip>
          <a:srcRect l="3484" t="7727" b="2738"/>
          <a:stretch>
            <a:fillRect/>
          </a:stretch>
        </p:blipFill>
        <p:spPr>
          <a:xfrm>
            <a:off x="6496437" y="1625726"/>
            <a:ext cx="5236566" cy="4611788"/>
          </a:xfrm>
          <a:prstGeom prst="rect">
            <a:avLst/>
          </a:prstGeom>
        </p:spPr>
      </p:pic>
    </p:spTree>
    <p:extLst>
      <p:ext uri="{BB962C8B-B14F-4D97-AF65-F5344CB8AC3E}">
        <p14:creationId xmlns:p14="http://schemas.microsoft.com/office/powerpoint/2010/main" val="7969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8505-3622-9651-4A32-BEF51D5715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83DA38-ACC9-9B67-EA45-61F0610B1A99}"/>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Contents</a:t>
            </a:r>
          </a:p>
        </p:txBody>
      </p:sp>
      <p:sp>
        <p:nvSpPr>
          <p:cNvPr id="6" name="Rectangle 5">
            <a:extLst>
              <a:ext uri="{FF2B5EF4-FFF2-40B4-BE49-F238E27FC236}">
                <a16:creationId xmlns:a16="http://schemas.microsoft.com/office/drawing/2014/main" id="{548916F5-2E71-9322-8958-E80E79D6EAE6}"/>
              </a:ext>
            </a:extLst>
          </p:cNvPr>
          <p:cNvSpPr/>
          <p:nvPr/>
        </p:nvSpPr>
        <p:spPr bwMode="auto">
          <a:xfrm>
            <a:off x="633413" y="1252538"/>
            <a:ext cx="11049000" cy="5332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Autofit/>
          </a:bodyPr>
          <a:lstStyle/>
          <a:p>
            <a:pPr lvl="0" eaLnBrk="1" hangingPunct="1">
              <a:lnSpc>
                <a:spcPct val="90000"/>
              </a:lnSpc>
              <a:spcBef>
                <a:spcPts val="1000"/>
              </a:spcBef>
              <a:defRPr/>
            </a:pPr>
            <a:r>
              <a:rPr lang="en-US" sz="1400">
                <a:solidFill>
                  <a:schemeClr val="tx1"/>
                </a:solidFill>
                <a:hlinkClick r:id="rId3" action="ppaction://hlinksldjump"/>
              </a:rPr>
              <a:t>Background</a:t>
            </a:r>
            <a:endParaRPr lang="en-US" sz="1400">
              <a:solidFill>
                <a:schemeClr val="tx1"/>
              </a:solidFill>
              <a:cs typeface="Arial"/>
            </a:endParaRPr>
          </a:p>
          <a:p>
            <a:pPr>
              <a:lnSpc>
                <a:spcPct val="90000"/>
              </a:lnSpc>
              <a:spcBef>
                <a:spcPts val="1000"/>
              </a:spcBef>
              <a:defRPr/>
            </a:pPr>
            <a:r>
              <a:rPr lang="en-US" sz="1400">
                <a:solidFill>
                  <a:schemeClr val="tx1"/>
                </a:solidFill>
                <a:cs typeface="Arial"/>
                <a:hlinkClick r:id="rId4" action="ppaction://hlinksldjump"/>
              </a:rPr>
              <a:t>Key Findings</a:t>
            </a:r>
            <a:endParaRPr lang="en-US" sz="1400">
              <a:solidFill>
                <a:schemeClr val="tx1"/>
              </a:solidFill>
              <a:cs typeface="Arial"/>
            </a:endParaRPr>
          </a:p>
          <a:p>
            <a:pPr marL="457200" indent="-457200">
              <a:lnSpc>
                <a:spcPct val="90000"/>
              </a:lnSpc>
              <a:spcBef>
                <a:spcPts val="1000"/>
              </a:spcBef>
              <a:buAutoNum type="arabicPeriod"/>
              <a:defRPr/>
            </a:pPr>
            <a:r>
              <a:rPr lang="en-US" sz="1400" b="1">
                <a:solidFill>
                  <a:schemeClr val="tx1"/>
                </a:solidFill>
              </a:rPr>
              <a:t>Overall IMD</a:t>
            </a:r>
          </a:p>
          <a:p>
            <a:pPr lvl="1">
              <a:lnSpc>
                <a:spcPct val="90000"/>
              </a:lnSpc>
              <a:spcBef>
                <a:spcPts val="1000"/>
              </a:spcBef>
              <a:defRPr/>
            </a:pPr>
            <a:r>
              <a:rPr lang="en-US" sz="1400" b="1">
                <a:solidFill>
                  <a:schemeClr val="tx1"/>
                </a:solidFill>
              </a:rPr>
              <a:t>1.1. </a:t>
            </a:r>
            <a:r>
              <a:rPr lang="en-US" sz="1400">
                <a:solidFill>
                  <a:schemeClr val="tx1"/>
                </a:solidFill>
                <a:hlinkClick r:id="rId5" action="ppaction://hlinksldjump"/>
              </a:rPr>
              <a:t>District – National Ranking</a:t>
            </a:r>
            <a:endParaRPr lang="en-US" sz="1400">
              <a:solidFill>
                <a:schemeClr val="tx1"/>
              </a:solidFill>
            </a:endParaRPr>
          </a:p>
          <a:p>
            <a:pPr lvl="1">
              <a:lnSpc>
                <a:spcPct val="90000"/>
              </a:lnSpc>
              <a:spcBef>
                <a:spcPts val="1000"/>
              </a:spcBef>
              <a:defRPr/>
            </a:pPr>
            <a:r>
              <a:rPr lang="en-US" sz="1400" b="1">
                <a:solidFill>
                  <a:schemeClr val="tx1"/>
                </a:solidFill>
                <a:cs typeface="Arial" panose="020B0604020202020204"/>
              </a:rPr>
              <a:t>1.2. </a:t>
            </a:r>
            <a:r>
              <a:rPr lang="en-US" sz="1400">
                <a:solidFill>
                  <a:schemeClr val="tx1"/>
                </a:solidFill>
                <a:cs typeface="Arial" panose="020B0604020202020204"/>
                <a:hlinkClick r:id="rId6" action="ppaction://hlinksldjump"/>
              </a:rPr>
              <a:t>Ward – Average Decile</a:t>
            </a:r>
            <a:endParaRPr lang="en-US" sz="1400">
              <a:solidFill>
                <a:schemeClr val="tx1"/>
              </a:solidFill>
              <a:cs typeface="Arial" panose="020B0604020202020204"/>
            </a:endParaRPr>
          </a:p>
          <a:p>
            <a:pPr lvl="1">
              <a:lnSpc>
                <a:spcPct val="90000"/>
              </a:lnSpc>
              <a:spcBef>
                <a:spcPts val="1000"/>
              </a:spcBef>
              <a:defRPr/>
            </a:pPr>
            <a:r>
              <a:rPr lang="en-US" sz="1400" b="1">
                <a:solidFill>
                  <a:schemeClr val="tx1"/>
                </a:solidFill>
                <a:cs typeface="Arial" panose="020B0604020202020204"/>
              </a:rPr>
              <a:t>1.3. </a:t>
            </a:r>
            <a:r>
              <a:rPr lang="en-US" sz="1400">
                <a:solidFill>
                  <a:schemeClr val="tx1"/>
                </a:solidFill>
                <a:cs typeface="Arial" panose="020B0604020202020204"/>
                <a:hlinkClick r:id="rId7" action="ppaction://hlinksldjump"/>
              </a:rPr>
              <a:t>LSOA – Decile</a:t>
            </a:r>
            <a:endParaRPr lang="en-US" sz="1400">
              <a:solidFill>
                <a:schemeClr val="tx1"/>
              </a:solidFill>
              <a:cs typeface="Arial" panose="020B0604020202020204"/>
            </a:endParaRPr>
          </a:p>
          <a:p>
            <a:pPr lvl="1">
              <a:lnSpc>
                <a:spcPct val="90000"/>
              </a:lnSpc>
              <a:spcBef>
                <a:spcPts val="1000"/>
              </a:spcBef>
              <a:defRPr/>
            </a:pPr>
            <a:r>
              <a:rPr lang="en-US" sz="1400" b="1">
                <a:solidFill>
                  <a:schemeClr val="tx1"/>
                </a:solidFill>
                <a:cs typeface="Arial" panose="020B0604020202020204"/>
              </a:rPr>
              <a:t>1.4. </a:t>
            </a:r>
            <a:r>
              <a:rPr lang="en-US" sz="1400">
                <a:solidFill>
                  <a:schemeClr val="tx1"/>
                </a:solidFill>
                <a:cs typeface="Arial" panose="020B0604020202020204"/>
                <a:hlinkClick r:id="rId8" action="ppaction://hlinksldjump"/>
              </a:rPr>
              <a:t>LSOA – Decile change</a:t>
            </a:r>
            <a:endParaRPr lang="en-US" sz="1400">
              <a:solidFill>
                <a:schemeClr val="tx1"/>
              </a:solidFill>
              <a:cs typeface="Arial" panose="020B0604020202020204"/>
            </a:endParaRPr>
          </a:p>
          <a:p>
            <a:pPr marL="457200" indent="-457200">
              <a:lnSpc>
                <a:spcPct val="90000"/>
              </a:lnSpc>
              <a:spcBef>
                <a:spcPts val="1000"/>
              </a:spcBef>
              <a:buAutoNum type="arabicPeriod"/>
              <a:defRPr/>
            </a:pPr>
            <a:r>
              <a:rPr lang="en-US" sz="1400" b="1">
                <a:solidFill>
                  <a:schemeClr val="tx1"/>
                </a:solidFill>
                <a:cs typeface="Arial" panose="020B0604020202020204"/>
              </a:rPr>
              <a:t>Domains by Deciles</a:t>
            </a:r>
          </a:p>
          <a:p>
            <a:pPr lvl="1">
              <a:lnSpc>
                <a:spcPct val="90000"/>
              </a:lnSpc>
              <a:spcBef>
                <a:spcPts val="1000"/>
              </a:spcBef>
              <a:defRPr/>
            </a:pPr>
            <a:r>
              <a:rPr lang="en-US" sz="1400" b="1">
                <a:solidFill>
                  <a:schemeClr val="tx1"/>
                </a:solidFill>
                <a:cs typeface="Arial" panose="020B0604020202020204"/>
              </a:rPr>
              <a:t>2.1. </a:t>
            </a:r>
            <a:r>
              <a:rPr lang="en-US" sz="1400">
                <a:solidFill>
                  <a:schemeClr val="tx1"/>
                </a:solidFill>
                <a:cs typeface="Arial"/>
                <a:hlinkClick r:id="rId9" action="ppaction://hlinksldjump"/>
              </a:rPr>
              <a:t>District – National Domain Ranking and Change</a:t>
            </a:r>
            <a:endParaRPr lang="en-US" sz="1400">
              <a:solidFill>
                <a:schemeClr val="tx1"/>
              </a:solidFill>
              <a:cs typeface="Arial"/>
            </a:endParaRPr>
          </a:p>
          <a:p>
            <a:pPr lvl="1">
              <a:lnSpc>
                <a:spcPct val="90000"/>
              </a:lnSpc>
              <a:spcBef>
                <a:spcPts val="1000"/>
              </a:spcBef>
              <a:defRPr/>
            </a:pPr>
            <a:r>
              <a:rPr lang="en-US" sz="1400" b="1">
                <a:solidFill>
                  <a:schemeClr val="tx1"/>
                </a:solidFill>
                <a:cs typeface="Arial"/>
              </a:rPr>
              <a:t>2.2. </a:t>
            </a:r>
            <a:r>
              <a:rPr lang="en-US" sz="1400">
                <a:solidFill>
                  <a:schemeClr val="tx1"/>
                </a:solidFill>
                <a:cs typeface="Arial"/>
                <a:hlinkClick r:id="rId10" action="ppaction://hlinksldjump"/>
              </a:rPr>
              <a:t>Ward – Average Decile</a:t>
            </a:r>
            <a:endParaRPr lang="en-US" sz="1400">
              <a:solidFill>
                <a:schemeClr val="tx1"/>
              </a:solidFill>
              <a:cs typeface="Arial"/>
            </a:endParaRPr>
          </a:p>
          <a:p>
            <a:pPr lvl="1">
              <a:lnSpc>
                <a:spcPct val="90000"/>
              </a:lnSpc>
              <a:spcBef>
                <a:spcPts val="1000"/>
              </a:spcBef>
              <a:defRPr/>
            </a:pPr>
            <a:r>
              <a:rPr lang="en-US" sz="1400" b="1">
                <a:solidFill>
                  <a:schemeClr val="tx1"/>
                </a:solidFill>
                <a:cs typeface="Arial"/>
              </a:rPr>
              <a:t>2.3</a:t>
            </a:r>
            <a:r>
              <a:rPr lang="en-US" sz="1400" b="1">
                <a:solidFill>
                  <a:schemeClr val="tx1"/>
                </a:solidFill>
                <a:cs typeface="Arial"/>
                <a:hlinkClick r:id="rId11" action="ppaction://hlinksldjump"/>
              </a:rPr>
              <a:t>. </a:t>
            </a:r>
            <a:r>
              <a:rPr lang="en-US" sz="1400">
                <a:solidFill>
                  <a:schemeClr val="tx1"/>
                </a:solidFill>
                <a:cs typeface="Arial"/>
                <a:hlinkClick r:id="rId11" action="ppaction://hlinksldjump"/>
              </a:rPr>
              <a:t>LSOAs</a:t>
            </a:r>
            <a:endParaRPr lang="en-US" sz="1400">
              <a:solidFill>
                <a:schemeClr val="tx1"/>
              </a:solidFill>
              <a:cs typeface="Arial"/>
            </a:endParaRPr>
          </a:p>
          <a:p>
            <a:pPr lvl="1">
              <a:lnSpc>
                <a:spcPct val="90000"/>
              </a:lnSpc>
              <a:spcBef>
                <a:spcPts val="1000"/>
              </a:spcBef>
              <a:defRPr/>
            </a:pPr>
            <a:r>
              <a:rPr lang="en-US" sz="1400" b="1">
                <a:solidFill>
                  <a:schemeClr val="tx1"/>
                </a:solidFill>
                <a:cs typeface="Arial"/>
              </a:rPr>
              <a:t>2.4. </a:t>
            </a:r>
            <a:r>
              <a:rPr lang="en-US" sz="1400">
                <a:solidFill>
                  <a:schemeClr val="tx1"/>
                </a:solidFill>
                <a:cs typeface="Arial"/>
                <a:hlinkClick r:id="rId12" action="ppaction://hlinksldjump"/>
              </a:rPr>
              <a:t>Most Notable Domain Decile Change – Health Deprivation and Disability</a:t>
            </a:r>
            <a:endParaRPr lang="en-US" sz="1400" b="1">
              <a:solidFill>
                <a:schemeClr val="tx1"/>
              </a:solidFill>
              <a:cs typeface="Arial" panose="020B0604020202020204"/>
            </a:endParaRPr>
          </a:p>
          <a:p>
            <a:pPr marL="457200" indent="-457200">
              <a:lnSpc>
                <a:spcPct val="90000"/>
              </a:lnSpc>
              <a:spcBef>
                <a:spcPts val="1000"/>
              </a:spcBef>
              <a:buAutoNum type="arabicPeriod"/>
              <a:defRPr/>
            </a:pPr>
            <a:r>
              <a:rPr lang="en-US" sz="1400" b="1">
                <a:solidFill>
                  <a:schemeClr val="tx1"/>
                </a:solidFill>
                <a:cs typeface="Arial" panose="020B0604020202020204"/>
              </a:rPr>
              <a:t>Domains by Scores</a:t>
            </a:r>
          </a:p>
          <a:p>
            <a:pPr lvl="1">
              <a:lnSpc>
                <a:spcPct val="90000"/>
              </a:lnSpc>
              <a:spcBef>
                <a:spcPts val="1000"/>
              </a:spcBef>
              <a:defRPr/>
            </a:pPr>
            <a:r>
              <a:rPr lang="en-US" sz="1400" b="1">
                <a:solidFill>
                  <a:schemeClr val="tx1"/>
                </a:solidFill>
                <a:cs typeface="Arial" panose="020B0604020202020204"/>
              </a:rPr>
              <a:t>3.1</a:t>
            </a:r>
            <a:r>
              <a:rPr lang="en-US" sz="1400" b="1">
                <a:solidFill>
                  <a:schemeClr val="tx1"/>
                </a:solidFill>
                <a:cs typeface="Arial" panose="020B0604020202020204"/>
                <a:hlinkClick r:id="rId13" action="ppaction://hlinksldjump"/>
              </a:rPr>
              <a:t>. </a:t>
            </a:r>
            <a:r>
              <a:rPr lang="en-US" sz="1400">
                <a:solidFill>
                  <a:schemeClr val="tx1"/>
                </a:solidFill>
                <a:cs typeface="Arial" panose="020B0604020202020204"/>
                <a:hlinkClick r:id="rId13" action="ppaction://hlinksldjump"/>
              </a:rPr>
              <a:t>Income Domain</a:t>
            </a:r>
            <a:endParaRPr lang="en-US" sz="1400">
              <a:solidFill>
                <a:schemeClr val="tx1"/>
              </a:solidFill>
              <a:cs typeface="Arial" panose="020B0604020202020204"/>
            </a:endParaRPr>
          </a:p>
          <a:p>
            <a:pPr lvl="1">
              <a:lnSpc>
                <a:spcPct val="90000"/>
              </a:lnSpc>
              <a:spcBef>
                <a:spcPts val="1000"/>
              </a:spcBef>
              <a:defRPr/>
            </a:pPr>
            <a:r>
              <a:rPr lang="en-US" sz="1400" b="1">
                <a:solidFill>
                  <a:schemeClr val="tx1"/>
                </a:solidFill>
                <a:cs typeface="Arial" panose="020B0604020202020204"/>
              </a:rPr>
              <a:t>3.2. </a:t>
            </a:r>
            <a:r>
              <a:rPr lang="en-US" sz="1400">
                <a:solidFill>
                  <a:schemeClr val="tx1"/>
                </a:solidFill>
                <a:cs typeface="Arial" panose="020B0604020202020204"/>
                <a:hlinkClick r:id="rId14" action="ppaction://hlinksldjump"/>
              </a:rPr>
              <a:t>Employment Domain</a:t>
            </a:r>
            <a:endParaRPr lang="en-US" sz="1400">
              <a:solidFill>
                <a:schemeClr val="tx1"/>
              </a:solidFill>
              <a:cs typeface="Arial" panose="020B0604020202020204"/>
            </a:endParaRPr>
          </a:p>
          <a:p>
            <a:pPr eaLnBrk="1" hangingPunct="1">
              <a:lnSpc>
                <a:spcPct val="90000"/>
              </a:lnSpc>
              <a:spcBef>
                <a:spcPts val="1000"/>
              </a:spcBef>
              <a:defRPr/>
            </a:pPr>
            <a:r>
              <a:rPr lang="en-US" sz="1400">
                <a:solidFill>
                  <a:schemeClr val="tx1"/>
                </a:solidFill>
                <a:hlinkClick r:id="rId15" action="ppaction://hlinksldjump"/>
              </a:rPr>
              <a:t>References</a:t>
            </a:r>
            <a:endParaRPr lang="en-US" sz="1400">
              <a:solidFill>
                <a:schemeClr val="tx1"/>
              </a:solidFill>
              <a:cs typeface="Arial" panose="020B0604020202020204"/>
            </a:endParaRPr>
          </a:p>
          <a:p>
            <a:pPr eaLnBrk="1" hangingPunct="1">
              <a:lnSpc>
                <a:spcPct val="90000"/>
              </a:lnSpc>
              <a:spcBef>
                <a:spcPts val="1000"/>
              </a:spcBef>
              <a:defRPr/>
            </a:pPr>
            <a:r>
              <a:rPr lang="en-US" sz="1400">
                <a:solidFill>
                  <a:schemeClr val="tx1"/>
                </a:solidFill>
                <a:hlinkClick r:id="rId16" action="ppaction://hlinksldjump"/>
              </a:rPr>
              <a:t>Appendix</a:t>
            </a:r>
            <a:endParaRPr lang="en-US" sz="1400">
              <a:solidFill>
                <a:schemeClr val="tx1"/>
              </a:solidFill>
              <a:cs typeface="Arial" panose="020B0604020202020204"/>
            </a:endParaRPr>
          </a:p>
        </p:txBody>
      </p:sp>
    </p:spTree>
    <p:extLst>
      <p:ext uri="{BB962C8B-B14F-4D97-AF65-F5344CB8AC3E}">
        <p14:creationId xmlns:p14="http://schemas.microsoft.com/office/powerpoint/2010/main" val="18223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79EF-BFCA-CCAB-736A-F641DBB9FE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4DFB13-255A-5C47-0810-D8FC7CCC6FD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References</a:t>
            </a:r>
          </a:p>
        </p:txBody>
      </p:sp>
      <p:sp>
        <p:nvSpPr>
          <p:cNvPr id="2" name="Content Placeholder 2">
            <a:extLst>
              <a:ext uri="{FF2B5EF4-FFF2-40B4-BE49-F238E27FC236}">
                <a16:creationId xmlns:a16="http://schemas.microsoft.com/office/drawing/2014/main" id="{D0E55755-6186-639C-9D66-7E3769AED7B3}"/>
              </a:ext>
            </a:extLst>
          </p:cNvPr>
          <p:cNvSpPr>
            <a:spLocks noGrp="1"/>
          </p:cNvSpPr>
          <p:nvPr>
            <p:ph idx="1"/>
          </p:nvPr>
        </p:nvSpPr>
        <p:spPr>
          <a:xfrm>
            <a:off x="539145" y="1580528"/>
            <a:ext cx="10515600" cy="4351338"/>
          </a:xfrm>
        </p:spPr>
        <p:txBody>
          <a:bodyPr/>
          <a:lstStyle/>
          <a:p>
            <a:r>
              <a:rPr lang="en-GB"/>
              <a:t>MHCLG. (2019, September 26). English indices of deprivation 2019: statistical release - main findings. Retrieved from </a:t>
            </a:r>
            <a:r>
              <a:rPr lang="en-GB">
                <a:hlinkClick r:id="rId3"/>
              </a:rPr>
              <a:t>https://assets.publishing.service.gov.uk/media/5d8e26f6ed915d5570c6cc55/IoD2019_Statistical_Release.pdf</a:t>
            </a:r>
            <a:endParaRPr lang="en-GB"/>
          </a:p>
          <a:p>
            <a:endParaRPr lang="en-GB"/>
          </a:p>
          <a:p>
            <a:r>
              <a:rPr lang="en-GB"/>
              <a:t>MHCLG. (2025, October 30). English indices of deprivation 2025: statistical release. Retrieved from </a:t>
            </a:r>
            <a:r>
              <a:rPr lang="en-GB">
                <a:hlinkClick r:id="rId4"/>
              </a:rPr>
              <a:t>https://www.gov.uk/government/statistics/english-indices-of-deprivation-2025/english-indices-of-deprivation-2025-statistical-release</a:t>
            </a:r>
            <a:endParaRPr lang="en-GB"/>
          </a:p>
          <a:p>
            <a:endParaRPr lang="en-GB"/>
          </a:p>
          <a:p>
            <a:endParaRPr lang="en-GB"/>
          </a:p>
          <a:p>
            <a:endParaRPr lang="en-US"/>
          </a:p>
        </p:txBody>
      </p:sp>
    </p:spTree>
    <p:extLst>
      <p:ext uri="{BB962C8B-B14F-4D97-AF65-F5344CB8AC3E}">
        <p14:creationId xmlns:p14="http://schemas.microsoft.com/office/powerpoint/2010/main" val="401178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4C91-2DD3-22B1-4FF1-75252D14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2F1616-1FF8-1DF8-B29A-9E1BE6E8E0BC}"/>
              </a:ext>
            </a:extLst>
          </p:cNvPr>
          <p:cNvSpPr txBox="1"/>
          <p:nvPr/>
        </p:nvSpPr>
        <p:spPr bwMode="auto">
          <a:xfrm>
            <a:off x="275770" y="241297"/>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A</a:t>
            </a:r>
          </a:p>
        </p:txBody>
      </p:sp>
      <p:graphicFrame>
        <p:nvGraphicFramePr>
          <p:cNvPr id="2" name="Table 1">
            <a:extLst>
              <a:ext uri="{FF2B5EF4-FFF2-40B4-BE49-F238E27FC236}">
                <a16:creationId xmlns:a16="http://schemas.microsoft.com/office/drawing/2014/main" id="{0F862534-7C6A-4793-F5DE-203109EC3CBD}"/>
              </a:ext>
            </a:extLst>
          </p:cNvPr>
          <p:cNvGraphicFramePr>
            <a:graphicFrameLocks noGrp="1"/>
          </p:cNvGraphicFramePr>
          <p:nvPr>
            <p:extLst>
              <p:ext uri="{D42A27DB-BD31-4B8C-83A1-F6EECF244321}">
                <p14:modId xmlns:p14="http://schemas.microsoft.com/office/powerpoint/2010/main" val="3802454114"/>
              </p:ext>
            </p:extLst>
          </p:nvPr>
        </p:nvGraphicFramePr>
        <p:xfrm>
          <a:off x="275769" y="1302655"/>
          <a:ext cx="11524347" cy="2316848"/>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1125362573"/>
                    </a:ext>
                  </a:extLst>
                </a:gridCol>
                <a:gridCol w="785751">
                  <a:extLst>
                    <a:ext uri="{9D8B030D-6E8A-4147-A177-3AD203B41FA5}">
                      <a16:colId xmlns:a16="http://schemas.microsoft.com/office/drawing/2014/main" val="3915894577"/>
                    </a:ext>
                  </a:extLst>
                </a:gridCol>
                <a:gridCol w="785751">
                  <a:extLst>
                    <a:ext uri="{9D8B030D-6E8A-4147-A177-3AD203B41FA5}">
                      <a16:colId xmlns:a16="http://schemas.microsoft.com/office/drawing/2014/main" val="735407535"/>
                    </a:ext>
                  </a:extLst>
                </a:gridCol>
                <a:gridCol w="785751">
                  <a:extLst>
                    <a:ext uri="{9D8B030D-6E8A-4147-A177-3AD203B41FA5}">
                      <a16:colId xmlns:a16="http://schemas.microsoft.com/office/drawing/2014/main" val="3609606678"/>
                    </a:ext>
                  </a:extLst>
                </a:gridCol>
                <a:gridCol w="785751">
                  <a:extLst>
                    <a:ext uri="{9D8B030D-6E8A-4147-A177-3AD203B41FA5}">
                      <a16:colId xmlns:a16="http://schemas.microsoft.com/office/drawing/2014/main" val="3822233855"/>
                    </a:ext>
                  </a:extLst>
                </a:gridCol>
                <a:gridCol w="785751">
                  <a:extLst>
                    <a:ext uri="{9D8B030D-6E8A-4147-A177-3AD203B41FA5}">
                      <a16:colId xmlns:a16="http://schemas.microsoft.com/office/drawing/2014/main" val="1382348097"/>
                    </a:ext>
                  </a:extLst>
                </a:gridCol>
                <a:gridCol w="785751">
                  <a:extLst>
                    <a:ext uri="{9D8B030D-6E8A-4147-A177-3AD203B41FA5}">
                      <a16:colId xmlns:a16="http://schemas.microsoft.com/office/drawing/2014/main" val="3094974764"/>
                    </a:ext>
                  </a:extLst>
                </a:gridCol>
                <a:gridCol w="785751">
                  <a:extLst>
                    <a:ext uri="{9D8B030D-6E8A-4147-A177-3AD203B41FA5}">
                      <a16:colId xmlns:a16="http://schemas.microsoft.com/office/drawing/2014/main" val="3441268158"/>
                    </a:ext>
                  </a:extLst>
                </a:gridCol>
                <a:gridCol w="785751">
                  <a:extLst>
                    <a:ext uri="{9D8B030D-6E8A-4147-A177-3AD203B41FA5}">
                      <a16:colId xmlns:a16="http://schemas.microsoft.com/office/drawing/2014/main" val="1666997239"/>
                    </a:ext>
                  </a:extLst>
                </a:gridCol>
                <a:gridCol w="785751">
                  <a:extLst>
                    <a:ext uri="{9D8B030D-6E8A-4147-A177-3AD203B41FA5}">
                      <a16:colId xmlns:a16="http://schemas.microsoft.com/office/drawing/2014/main" val="3810443094"/>
                    </a:ext>
                  </a:extLst>
                </a:gridCol>
                <a:gridCol w="785751">
                  <a:extLst>
                    <a:ext uri="{9D8B030D-6E8A-4147-A177-3AD203B41FA5}">
                      <a16:colId xmlns:a16="http://schemas.microsoft.com/office/drawing/2014/main" val="3449682479"/>
                    </a:ext>
                  </a:extLst>
                </a:gridCol>
              </a:tblGrid>
              <a:tr h="285909">
                <a:tc>
                  <a:txBody>
                    <a:bodyPr/>
                    <a:lstStyle/>
                    <a:p>
                      <a:pPr algn="l" fontAlgn="b">
                        <a:buNone/>
                      </a:pPr>
                      <a:r>
                        <a:rPr lang="en-GB" sz="1400" b="1" i="0" u="none" strike="noStrike">
                          <a:effectLst/>
                          <a:latin typeface="+mn-lt"/>
                        </a:rPr>
                        <a:t>Domain</a:t>
                      </a:r>
                    </a:p>
                  </a:txBody>
                  <a:tcPr marL="6350" marR="6350" marT="6350" anchor="b">
                    <a:solidFill>
                      <a:schemeClr val="bg1"/>
                    </a:solidFill>
                  </a:tcPr>
                </a:tc>
                <a:tc>
                  <a:txBody>
                    <a:bodyPr/>
                    <a:lstStyle/>
                    <a:p>
                      <a:pPr algn="r" fontAlgn="b">
                        <a:buNone/>
                      </a:pPr>
                      <a:r>
                        <a:rPr lang="en-GB" sz="1400" b="1" i="0" u="none" strike="noStrike">
                          <a:effectLst/>
                          <a:latin typeface="+mn-lt"/>
                        </a:rPr>
                        <a:t>1</a:t>
                      </a:r>
                    </a:p>
                  </a:txBody>
                  <a:tcPr marL="6350" marR="6350" marT="6350" anchor="b">
                    <a:solidFill>
                      <a:schemeClr val="bg1"/>
                    </a:solidFill>
                  </a:tcPr>
                </a:tc>
                <a:tc>
                  <a:txBody>
                    <a:bodyPr/>
                    <a:lstStyle/>
                    <a:p>
                      <a:pPr algn="r" fontAlgn="b">
                        <a:buNone/>
                      </a:pPr>
                      <a:r>
                        <a:rPr lang="en-GB" sz="1400" b="1" i="0" u="none" strike="noStrike">
                          <a:effectLst/>
                          <a:latin typeface="+mn-lt"/>
                        </a:rPr>
                        <a:t>2</a:t>
                      </a:r>
                    </a:p>
                  </a:txBody>
                  <a:tcPr marL="6350" marR="6350" marT="6350" anchor="b">
                    <a:solidFill>
                      <a:schemeClr val="bg1"/>
                    </a:solidFill>
                  </a:tcPr>
                </a:tc>
                <a:tc>
                  <a:txBody>
                    <a:bodyPr/>
                    <a:lstStyle/>
                    <a:p>
                      <a:pPr algn="r" fontAlgn="b">
                        <a:buNone/>
                      </a:pPr>
                      <a:r>
                        <a:rPr lang="en-GB" sz="1400" b="1" i="0" u="none" strike="noStrike">
                          <a:effectLst/>
                          <a:latin typeface="+mn-lt"/>
                        </a:rPr>
                        <a:t>3</a:t>
                      </a:r>
                    </a:p>
                  </a:txBody>
                  <a:tcPr marL="6350" marR="6350" marT="6350" anchor="b">
                    <a:solidFill>
                      <a:schemeClr val="bg1"/>
                    </a:solidFill>
                  </a:tcPr>
                </a:tc>
                <a:tc>
                  <a:txBody>
                    <a:bodyPr/>
                    <a:lstStyle/>
                    <a:p>
                      <a:pPr algn="r" fontAlgn="b">
                        <a:buNone/>
                      </a:pPr>
                      <a:r>
                        <a:rPr lang="en-GB" sz="1400" b="1" i="0" u="none" strike="noStrike">
                          <a:effectLst/>
                          <a:latin typeface="+mn-lt"/>
                        </a:rPr>
                        <a:t>4</a:t>
                      </a:r>
                    </a:p>
                  </a:txBody>
                  <a:tcPr marL="6350" marR="6350" marT="6350" anchor="b">
                    <a:solidFill>
                      <a:schemeClr val="bg1"/>
                    </a:solidFill>
                  </a:tcPr>
                </a:tc>
                <a:tc>
                  <a:txBody>
                    <a:bodyPr/>
                    <a:lstStyle/>
                    <a:p>
                      <a:pPr algn="r" fontAlgn="b">
                        <a:buNone/>
                      </a:pPr>
                      <a:r>
                        <a:rPr lang="en-GB" sz="1400" b="1" i="0" u="none" strike="noStrike">
                          <a:effectLst/>
                          <a:latin typeface="+mn-lt"/>
                        </a:rPr>
                        <a:t>5</a:t>
                      </a:r>
                    </a:p>
                  </a:txBody>
                  <a:tcPr marL="6350" marR="6350" marT="6350" anchor="b">
                    <a:solidFill>
                      <a:schemeClr val="bg1"/>
                    </a:solidFill>
                  </a:tcPr>
                </a:tc>
                <a:tc>
                  <a:txBody>
                    <a:bodyPr/>
                    <a:lstStyle/>
                    <a:p>
                      <a:pPr algn="r" fontAlgn="b">
                        <a:buNone/>
                      </a:pPr>
                      <a:r>
                        <a:rPr lang="en-GB" sz="1400" b="1" i="0" u="none" strike="noStrike">
                          <a:effectLst/>
                          <a:latin typeface="+mn-lt"/>
                        </a:rPr>
                        <a:t>6</a:t>
                      </a:r>
                    </a:p>
                  </a:txBody>
                  <a:tcPr marL="6350" marR="6350" marT="6350" anchor="b">
                    <a:solidFill>
                      <a:schemeClr val="bg1"/>
                    </a:solidFill>
                  </a:tcPr>
                </a:tc>
                <a:tc>
                  <a:txBody>
                    <a:bodyPr/>
                    <a:lstStyle/>
                    <a:p>
                      <a:pPr algn="r" fontAlgn="b">
                        <a:buNone/>
                      </a:pPr>
                      <a:r>
                        <a:rPr lang="en-GB" sz="1400" b="1" i="0" u="none" strike="noStrike">
                          <a:effectLst/>
                          <a:latin typeface="+mn-lt"/>
                        </a:rPr>
                        <a:t>7</a:t>
                      </a:r>
                    </a:p>
                  </a:txBody>
                  <a:tcPr marL="6350" marR="6350" marT="6350" anchor="b">
                    <a:solidFill>
                      <a:schemeClr val="bg1"/>
                    </a:solidFill>
                  </a:tcPr>
                </a:tc>
                <a:tc>
                  <a:txBody>
                    <a:bodyPr/>
                    <a:lstStyle/>
                    <a:p>
                      <a:pPr algn="r" fontAlgn="b">
                        <a:buNone/>
                      </a:pPr>
                      <a:r>
                        <a:rPr lang="en-GB" sz="1400" b="1" i="0" u="none" strike="noStrike">
                          <a:effectLst/>
                          <a:latin typeface="+mn-lt"/>
                        </a:rPr>
                        <a:t>8</a:t>
                      </a:r>
                    </a:p>
                  </a:txBody>
                  <a:tcPr marL="6350" marR="6350" marT="6350" anchor="b">
                    <a:solidFill>
                      <a:schemeClr val="bg1"/>
                    </a:solidFill>
                  </a:tcPr>
                </a:tc>
                <a:tc>
                  <a:txBody>
                    <a:bodyPr/>
                    <a:lstStyle/>
                    <a:p>
                      <a:pPr algn="r" fontAlgn="b">
                        <a:buNone/>
                      </a:pPr>
                      <a:r>
                        <a:rPr lang="en-GB" sz="1400" b="1" i="0" u="none" strike="noStrike">
                          <a:effectLst/>
                          <a:latin typeface="+mn-lt"/>
                        </a:rPr>
                        <a:t>9</a:t>
                      </a:r>
                    </a:p>
                  </a:txBody>
                  <a:tcPr marL="6350" marR="6350" marT="6350" anchor="b">
                    <a:solidFill>
                      <a:schemeClr val="bg1"/>
                    </a:solidFill>
                  </a:tcPr>
                </a:tc>
                <a:tc>
                  <a:txBody>
                    <a:bodyPr/>
                    <a:lstStyle/>
                    <a:p>
                      <a:pPr algn="r" fontAlgn="b">
                        <a:buNone/>
                      </a:pPr>
                      <a:r>
                        <a:rPr lang="en-GB" sz="1400" b="1" i="0" u="none" strike="noStrike">
                          <a:effectLst/>
                          <a:latin typeface="+mn-lt"/>
                        </a:rPr>
                        <a:t>10</a:t>
                      </a:r>
                    </a:p>
                  </a:txBody>
                  <a:tcPr marL="6350" marR="6350" marT="6350" anchor="b">
                    <a:solidFill>
                      <a:schemeClr val="bg1"/>
                    </a:solidFill>
                  </a:tcPr>
                </a:tc>
                <a:extLst>
                  <a:ext uri="{0D108BD9-81ED-4DB2-BD59-A6C34878D82A}">
                    <a16:rowId xmlns:a16="http://schemas.microsoft.com/office/drawing/2014/main" val="2532882976"/>
                  </a:ext>
                </a:extLst>
              </a:tr>
              <a:tr h="285909">
                <a:tc>
                  <a:txBody>
                    <a:bodyPr/>
                    <a:lstStyle/>
                    <a:p>
                      <a:pPr algn="l" fontAlgn="b">
                        <a:buNone/>
                      </a:pPr>
                      <a:r>
                        <a:rPr lang="en-GB" sz="1400" b="0" i="0" u="none" strike="noStrike">
                          <a:effectLst/>
                          <a:latin typeface="+mn-lt"/>
                        </a:rPr>
                        <a:t>Income</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tc>
                  <a:txBody>
                    <a:bodyPr/>
                    <a:lstStyle/>
                    <a:p>
                      <a:pPr algn="r" fontAlgn="b">
                        <a:buNone/>
                      </a:pPr>
                      <a:r>
                        <a:rPr lang="en-GB" sz="1400" b="0" i="0" u="none" strike="noStrike">
                          <a:effectLst/>
                          <a:latin typeface="+mn-lt"/>
                        </a:rPr>
                        <a:t>18%</a:t>
                      </a:r>
                    </a:p>
                  </a:txBody>
                  <a:tcPr marL="6350" marR="6350" marT="6350" anchor="b">
                    <a:solidFill>
                      <a:schemeClr val="bg1"/>
                    </a:solidFill>
                  </a:tcPr>
                </a:tc>
                <a:tc>
                  <a:txBody>
                    <a:bodyPr/>
                    <a:lstStyle/>
                    <a:p>
                      <a:pPr algn="r" fontAlgn="b">
                        <a:buNone/>
                      </a:pPr>
                      <a:r>
                        <a:rPr lang="en-GB" sz="1400" b="0" i="0" u="none" strike="noStrike">
                          <a:effectLst/>
                          <a:latin typeface="+mn-lt"/>
                        </a:rPr>
                        <a:t>22%</a:t>
                      </a:r>
                    </a:p>
                  </a:txBody>
                  <a:tcPr marL="6350" marR="6350" marT="6350" anchor="b">
                    <a:solidFill>
                      <a:schemeClr val="bg1"/>
                    </a:solidFill>
                  </a:tcPr>
                </a:tc>
                <a:tc>
                  <a:txBody>
                    <a:bodyPr/>
                    <a:lstStyle/>
                    <a:p>
                      <a:pPr algn="r" fontAlgn="b">
                        <a:buNone/>
                      </a:pPr>
                      <a:r>
                        <a:rPr lang="en-GB" sz="1400" b="0" i="0" u="none" strike="noStrike">
                          <a:effectLst/>
                          <a:latin typeface="+mn-lt"/>
                        </a:rPr>
                        <a:t>18%</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extLst>
                  <a:ext uri="{0D108BD9-81ED-4DB2-BD59-A6C34878D82A}">
                    <a16:rowId xmlns:a16="http://schemas.microsoft.com/office/drawing/2014/main" val="12000265"/>
                  </a:ext>
                </a:extLst>
              </a:tr>
              <a:tr h="315485">
                <a:tc>
                  <a:txBody>
                    <a:bodyPr/>
                    <a:lstStyle/>
                    <a:p>
                      <a:pPr algn="l" fontAlgn="b">
                        <a:buNone/>
                      </a:pPr>
                      <a:r>
                        <a:rPr lang="en-GB" sz="1400" b="0" i="0" u="none" strike="noStrike">
                          <a:effectLst/>
                          <a:latin typeface="+mn-lt"/>
                        </a:rPr>
                        <a:t>Employment</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tc>
                  <a:txBody>
                    <a:bodyPr/>
                    <a:lstStyle/>
                    <a:p>
                      <a:pPr algn="r" fontAlgn="b">
                        <a:buNone/>
                      </a:pPr>
                      <a:r>
                        <a:rPr lang="en-GB" sz="1400" b="0" i="0" u="none" strike="noStrike">
                          <a:effectLst/>
                          <a:latin typeface="+mn-lt"/>
                        </a:rPr>
                        <a:t>25%</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tc>
                  <a:txBody>
                    <a:bodyPr/>
                    <a:lstStyle/>
                    <a:p>
                      <a:pPr algn="r" fontAlgn="b">
                        <a:buNone/>
                      </a:pPr>
                      <a:r>
                        <a:rPr lang="en-GB" sz="1400" b="0" i="0" u="none" strike="noStrike">
                          <a:effectLst/>
                          <a:latin typeface="+mn-lt"/>
                        </a:rPr>
                        <a:t>20%</a:t>
                      </a:r>
                    </a:p>
                  </a:txBody>
                  <a:tcPr marL="6350" marR="6350" marT="6350" anchor="b">
                    <a:solidFill>
                      <a:schemeClr val="bg1"/>
                    </a:solidFill>
                  </a:tcPr>
                </a:tc>
                <a:tc>
                  <a:txBody>
                    <a:bodyPr/>
                    <a:lstStyle/>
                    <a:p>
                      <a:pPr algn="r" fontAlgn="b">
                        <a:buNone/>
                      </a:pPr>
                      <a:r>
                        <a:rPr lang="en-GB" sz="1400" b="0" i="0" u="none" strike="noStrike">
                          <a:effectLst/>
                          <a:latin typeface="+mn-lt"/>
                        </a:rPr>
                        <a:t>16%</a:t>
                      </a:r>
                    </a:p>
                  </a:txBody>
                  <a:tcPr marL="6350" marR="6350" marT="6350" anchor="b">
                    <a:solidFill>
                      <a:schemeClr val="bg1"/>
                    </a:solidFill>
                  </a:tcPr>
                </a:tc>
                <a:extLst>
                  <a:ext uri="{0D108BD9-81ED-4DB2-BD59-A6C34878D82A}">
                    <a16:rowId xmlns:a16="http://schemas.microsoft.com/office/drawing/2014/main" val="3497313442"/>
                  </a:ext>
                </a:extLst>
              </a:tr>
              <a:tr h="285909">
                <a:tc>
                  <a:txBody>
                    <a:bodyPr/>
                    <a:lstStyle/>
                    <a:p>
                      <a:pPr algn="l" fontAlgn="b">
                        <a:buNone/>
                      </a:pPr>
                      <a:r>
                        <a:rPr lang="en-GB" sz="1400" b="0" i="0" u="none" strike="noStrike">
                          <a:effectLst/>
                          <a:latin typeface="+mn-lt"/>
                        </a:rPr>
                        <a:t>Education, Skills and Training</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18%</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18%</a:t>
                      </a:r>
                    </a:p>
                  </a:txBody>
                  <a:tcPr marL="6350" marR="6350" marT="6350" anchor="b">
                    <a:solidFill>
                      <a:schemeClr val="bg1"/>
                    </a:solidFill>
                  </a:tcPr>
                </a:tc>
                <a:tc>
                  <a:txBody>
                    <a:bodyPr/>
                    <a:lstStyle/>
                    <a:p>
                      <a:pPr algn="r" fontAlgn="b">
                        <a:buNone/>
                      </a:pPr>
                      <a:r>
                        <a:rPr lang="en-GB" sz="1400" b="0" i="0" u="none" strike="noStrike">
                          <a:effectLst/>
                          <a:latin typeface="+mn-lt"/>
                        </a:rPr>
                        <a:t>16%</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extLst>
                  <a:ext uri="{0D108BD9-81ED-4DB2-BD59-A6C34878D82A}">
                    <a16:rowId xmlns:a16="http://schemas.microsoft.com/office/drawing/2014/main" val="3682572976"/>
                  </a:ext>
                </a:extLst>
              </a:tr>
              <a:tr h="285909">
                <a:tc>
                  <a:txBody>
                    <a:bodyPr/>
                    <a:lstStyle/>
                    <a:p>
                      <a:pPr algn="l" fontAlgn="b">
                        <a:buNone/>
                      </a:pPr>
                      <a:r>
                        <a:rPr lang="en-GB" sz="1400" b="0" i="0" u="none" strike="noStrike">
                          <a:effectLst/>
                          <a:latin typeface="+mn-lt"/>
                        </a:rPr>
                        <a:t>Health Deprivation and Disability</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31%</a:t>
                      </a:r>
                    </a:p>
                  </a:txBody>
                  <a:tcPr marL="6350" marR="6350" marT="6350" anchor="b">
                    <a:solidFill>
                      <a:schemeClr val="bg1"/>
                    </a:solidFill>
                  </a:tcPr>
                </a:tc>
                <a:tc>
                  <a:txBody>
                    <a:bodyPr/>
                    <a:lstStyle/>
                    <a:p>
                      <a:pPr algn="r" fontAlgn="b">
                        <a:buNone/>
                      </a:pPr>
                      <a:r>
                        <a:rPr lang="en-GB" sz="1400" b="0" i="0" u="none" strike="noStrike">
                          <a:effectLst/>
                          <a:latin typeface="+mn-lt"/>
                        </a:rPr>
                        <a:t>16%</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27%</a:t>
                      </a:r>
                    </a:p>
                  </a:txBody>
                  <a:tcPr marL="6350" marR="6350" marT="6350" anchor="b">
                    <a:solidFill>
                      <a:schemeClr val="bg1"/>
                    </a:solidFill>
                  </a:tcPr>
                </a:tc>
                <a:extLst>
                  <a:ext uri="{0D108BD9-81ED-4DB2-BD59-A6C34878D82A}">
                    <a16:rowId xmlns:a16="http://schemas.microsoft.com/office/drawing/2014/main" val="4230035584"/>
                  </a:ext>
                </a:extLst>
              </a:tr>
              <a:tr h="285909">
                <a:tc>
                  <a:txBody>
                    <a:bodyPr/>
                    <a:lstStyle/>
                    <a:p>
                      <a:pPr algn="l" fontAlgn="b">
                        <a:buNone/>
                      </a:pPr>
                      <a:r>
                        <a:rPr lang="en-GB" sz="1400" b="0" i="0" u="none" strike="noStrike">
                          <a:effectLst/>
                          <a:latin typeface="+mn-lt"/>
                        </a:rPr>
                        <a:t>Crime</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tc>
                  <a:txBody>
                    <a:bodyPr/>
                    <a:lstStyle/>
                    <a:p>
                      <a:pPr algn="r" fontAlgn="b">
                        <a:buNone/>
                      </a:pPr>
                      <a:r>
                        <a:rPr lang="en-GB" sz="1400" b="0" i="0" u="none" strike="noStrike">
                          <a:effectLst/>
                          <a:latin typeface="+mn-lt"/>
                        </a:rPr>
                        <a:t>20%</a:t>
                      </a:r>
                    </a:p>
                  </a:txBody>
                  <a:tcPr marL="6350" marR="6350" marT="6350" anchor="b">
                    <a:solidFill>
                      <a:schemeClr val="bg1"/>
                    </a:solidFill>
                  </a:tcPr>
                </a:tc>
                <a:tc>
                  <a:txBody>
                    <a:bodyPr/>
                    <a:lstStyle/>
                    <a:p>
                      <a:pPr algn="r" fontAlgn="b">
                        <a:buNone/>
                      </a:pPr>
                      <a:r>
                        <a:rPr lang="en-GB" sz="1400" b="0" i="0" u="none" strike="noStrike">
                          <a:effectLst/>
                          <a:latin typeface="+mn-lt"/>
                        </a:rPr>
                        <a:t>25%</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extLst>
                  <a:ext uri="{0D108BD9-81ED-4DB2-BD59-A6C34878D82A}">
                    <a16:rowId xmlns:a16="http://schemas.microsoft.com/office/drawing/2014/main" val="3883199851"/>
                  </a:ext>
                </a:extLst>
              </a:tr>
              <a:tr h="285909">
                <a:tc>
                  <a:txBody>
                    <a:bodyPr/>
                    <a:lstStyle/>
                    <a:p>
                      <a:pPr algn="l" fontAlgn="b">
                        <a:buNone/>
                      </a:pPr>
                      <a:r>
                        <a:rPr lang="en-GB" sz="1400" b="0" i="0" u="none" strike="noStrike">
                          <a:effectLst/>
                          <a:latin typeface="+mn-lt"/>
                        </a:rPr>
                        <a:t>Barriers to Housing Services</a:t>
                      </a:r>
                    </a:p>
                  </a:txBody>
                  <a:tcPr marL="6350" marR="6350" marT="6350" anchor="b">
                    <a:solidFill>
                      <a:schemeClr val="bg1"/>
                    </a:solidFill>
                  </a:tcPr>
                </a:tc>
                <a:tc>
                  <a:txBody>
                    <a:bodyPr/>
                    <a:lstStyle/>
                    <a:p>
                      <a:pPr algn="r" fontAlgn="b">
                        <a:buNone/>
                      </a:pPr>
                      <a:r>
                        <a:rPr lang="en-GB" sz="1400" b="0" i="0" u="none" strike="noStrike">
                          <a:effectLst/>
                          <a:latin typeface="+mn-lt"/>
                        </a:rPr>
                        <a:t>24%</a:t>
                      </a:r>
                    </a:p>
                  </a:txBody>
                  <a:tcPr marL="6350" marR="6350" marT="6350" anchor="b">
                    <a:solidFill>
                      <a:schemeClr val="bg1"/>
                    </a:solidFill>
                  </a:tcPr>
                </a:tc>
                <a:tc>
                  <a:txBody>
                    <a:bodyPr/>
                    <a:lstStyle/>
                    <a:p>
                      <a:pPr algn="r" fontAlgn="b">
                        <a:buNone/>
                      </a:pPr>
                      <a:r>
                        <a:rPr lang="en-GB" sz="1400" b="0" i="0" u="none" strike="noStrike">
                          <a:effectLst/>
                          <a:latin typeface="+mn-lt"/>
                        </a:rPr>
                        <a:t>18%</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extLst>
                  <a:ext uri="{0D108BD9-81ED-4DB2-BD59-A6C34878D82A}">
                    <a16:rowId xmlns:a16="http://schemas.microsoft.com/office/drawing/2014/main" val="309982259"/>
                  </a:ext>
                </a:extLst>
              </a:tr>
              <a:tr h="285909">
                <a:tc>
                  <a:txBody>
                    <a:bodyPr/>
                    <a:lstStyle/>
                    <a:p>
                      <a:pPr algn="l" fontAlgn="b">
                        <a:buNone/>
                      </a:pPr>
                      <a:r>
                        <a:rPr lang="en-GB" sz="1400" b="0" i="0" u="none" strike="noStrike">
                          <a:effectLst/>
                          <a:latin typeface="+mn-lt"/>
                        </a:rPr>
                        <a:t>Living Environment</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20%</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24%</a:t>
                      </a:r>
                    </a:p>
                  </a:txBody>
                  <a:tcPr marL="6350" marR="6350" marT="6350" anchor="b">
                    <a:solidFill>
                      <a:schemeClr val="bg1"/>
                    </a:solidFill>
                  </a:tcPr>
                </a:tc>
                <a:extLst>
                  <a:ext uri="{0D108BD9-81ED-4DB2-BD59-A6C34878D82A}">
                    <a16:rowId xmlns:a16="http://schemas.microsoft.com/office/drawing/2014/main" val="3862961425"/>
                  </a:ext>
                </a:extLst>
              </a:tr>
            </a:tbl>
          </a:graphicData>
        </a:graphic>
      </p:graphicFrame>
      <p:graphicFrame>
        <p:nvGraphicFramePr>
          <p:cNvPr id="3" name="Table 2">
            <a:extLst>
              <a:ext uri="{FF2B5EF4-FFF2-40B4-BE49-F238E27FC236}">
                <a16:creationId xmlns:a16="http://schemas.microsoft.com/office/drawing/2014/main" id="{F7D90265-7529-C252-EE49-93B0691F298B}"/>
              </a:ext>
            </a:extLst>
          </p:cNvPr>
          <p:cNvGraphicFramePr>
            <a:graphicFrameLocks noGrp="1"/>
          </p:cNvGraphicFramePr>
          <p:nvPr>
            <p:extLst>
              <p:ext uri="{D42A27DB-BD31-4B8C-83A1-F6EECF244321}">
                <p14:modId xmlns:p14="http://schemas.microsoft.com/office/powerpoint/2010/main" val="2973122248"/>
              </p:ext>
            </p:extLst>
          </p:nvPr>
        </p:nvGraphicFramePr>
        <p:xfrm>
          <a:off x="275770" y="4104369"/>
          <a:ext cx="11524347" cy="2144032"/>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588211455"/>
                    </a:ext>
                  </a:extLst>
                </a:gridCol>
                <a:gridCol w="785751">
                  <a:extLst>
                    <a:ext uri="{9D8B030D-6E8A-4147-A177-3AD203B41FA5}">
                      <a16:colId xmlns:a16="http://schemas.microsoft.com/office/drawing/2014/main" val="245574477"/>
                    </a:ext>
                  </a:extLst>
                </a:gridCol>
                <a:gridCol w="785751">
                  <a:extLst>
                    <a:ext uri="{9D8B030D-6E8A-4147-A177-3AD203B41FA5}">
                      <a16:colId xmlns:a16="http://schemas.microsoft.com/office/drawing/2014/main" val="943744985"/>
                    </a:ext>
                  </a:extLst>
                </a:gridCol>
                <a:gridCol w="785751">
                  <a:extLst>
                    <a:ext uri="{9D8B030D-6E8A-4147-A177-3AD203B41FA5}">
                      <a16:colId xmlns:a16="http://schemas.microsoft.com/office/drawing/2014/main" val="803120103"/>
                    </a:ext>
                  </a:extLst>
                </a:gridCol>
                <a:gridCol w="785751">
                  <a:extLst>
                    <a:ext uri="{9D8B030D-6E8A-4147-A177-3AD203B41FA5}">
                      <a16:colId xmlns:a16="http://schemas.microsoft.com/office/drawing/2014/main" val="2946250017"/>
                    </a:ext>
                  </a:extLst>
                </a:gridCol>
                <a:gridCol w="785751">
                  <a:extLst>
                    <a:ext uri="{9D8B030D-6E8A-4147-A177-3AD203B41FA5}">
                      <a16:colId xmlns:a16="http://schemas.microsoft.com/office/drawing/2014/main" val="3207927449"/>
                    </a:ext>
                  </a:extLst>
                </a:gridCol>
                <a:gridCol w="785751">
                  <a:extLst>
                    <a:ext uri="{9D8B030D-6E8A-4147-A177-3AD203B41FA5}">
                      <a16:colId xmlns:a16="http://schemas.microsoft.com/office/drawing/2014/main" val="389836202"/>
                    </a:ext>
                  </a:extLst>
                </a:gridCol>
                <a:gridCol w="785751">
                  <a:extLst>
                    <a:ext uri="{9D8B030D-6E8A-4147-A177-3AD203B41FA5}">
                      <a16:colId xmlns:a16="http://schemas.microsoft.com/office/drawing/2014/main" val="655112815"/>
                    </a:ext>
                  </a:extLst>
                </a:gridCol>
                <a:gridCol w="785751">
                  <a:extLst>
                    <a:ext uri="{9D8B030D-6E8A-4147-A177-3AD203B41FA5}">
                      <a16:colId xmlns:a16="http://schemas.microsoft.com/office/drawing/2014/main" val="288891190"/>
                    </a:ext>
                  </a:extLst>
                </a:gridCol>
                <a:gridCol w="785751">
                  <a:extLst>
                    <a:ext uri="{9D8B030D-6E8A-4147-A177-3AD203B41FA5}">
                      <a16:colId xmlns:a16="http://schemas.microsoft.com/office/drawing/2014/main" val="289041949"/>
                    </a:ext>
                  </a:extLst>
                </a:gridCol>
                <a:gridCol w="785751">
                  <a:extLst>
                    <a:ext uri="{9D8B030D-6E8A-4147-A177-3AD203B41FA5}">
                      <a16:colId xmlns:a16="http://schemas.microsoft.com/office/drawing/2014/main" val="3103081543"/>
                    </a:ext>
                  </a:extLst>
                </a:gridCol>
              </a:tblGrid>
              <a:tr h="268004">
                <a:tc>
                  <a:txBody>
                    <a:bodyPr/>
                    <a:lstStyle/>
                    <a:p>
                      <a:pPr algn="l" fontAlgn="b">
                        <a:buNone/>
                      </a:pPr>
                      <a:r>
                        <a:rPr lang="en-GB" sz="1400" b="1" i="0" u="none" strike="noStrike">
                          <a:effectLst/>
                          <a:latin typeface="+mn-lt"/>
                        </a:rPr>
                        <a:t>Domain</a:t>
                      </a:r>
                    </a:p>
                  </a:txBody>
                  <a:tcPr marL="6350" marR="6350" marT="6350" anchor="b">
                    <a:solidFill>
                      <a:schemeClr val="bg1"/>
                    </a:solidFill>
                  </a:tcPr>
                </a:tc>
                <a:tc>
                  <a:txBody>
                    <a:bodyPr/>
                    <a:lstStyle/>
                    <a:p>
                      <a:pPr algn="r" fontAlgn="b">
                        <a:buNone/>
                      </a:pPr>
                      <a:r>
                        <a:rPr lang="en-GB" sz="1400" b="1" i="0" u="none" strike="noStrike">
                          <a:effectLst/>
                          <a:latin typeface="+mn-lt"/>
                        </a:rPr>
                        <a:t>1</a:t>
                      </a:r>
                    </a:p>
                  </a:txBody>
                  <a:tcPr marL="6350" marR="6350" marT="6350" anchor="b">
                    <a:solidFill>
                      <a:schemeClr val="bg1"/>
                    </a:solidFill>
                  </a:tcPr>
                </a:tc>
                <a:tc>
                  <a:txBody>
                    <a:bodyPr/>
                    <a:lstStyle/>
                    <a:p>
                      <a:pPr algn="r" fontAlgn="b">
                        <a:buNone/>
                      </a:pPr>
                      <a:r>
                        <a:rPr lang="en-GB" sz="1400" b="1" i="0" u="none" strike="noStrike">
                          <a:effectLst/>
                          <a:latin typeface="+mn-lt"/>
                        </a:rPr>
                        <a:t>2</a:t>
                      </a:r>
                    </a:p>
                  </a:txBody>
                  <a:tcPr marL="6350" marR="6350" marT="6350" anchor="b">
                    <a:solidFill>
                      <a:schemeClr val="bg1"/>
                    </a:solidFill>
                  </a:tcPr>
                </a:tc>
                <a:tc>
                  <a:txBody>
                    <a:bodyPr/>
                    <a:lstStyle/>
                    <a:p>
                      <a:pPr algn="r" fontAlgn="b">
                        <a:buNone/>
                      </a:pPr>
                      <a:r>
                        <a:rPr lang="en-GB" sz="1400" b="1" i="0" u="none" strike="noStrike">
                          <a:effectLst/>
                          <a:latin typeface="+mn-lt"/>
                        </a:rPr>
                        <a:t>3</a:t>
                      </a:r>
                    </a:p>
                  </a:txBody>
                  <a:tcPr marL="6350" marR="6350" marT="6350" anchor="b">
                    <a:solidFill>
                      <a:schemeClr val="bg1"/>
                    </a:solidFill>
                  </a:tcPr>
                </a:tc>
                <a:tc>
                  <a:txBody>
                    <a:bodyPr/>
                    <a:lstStyle/>
                    <a:p>
                      <a:pPr algn="r" fontAlgn="b">
                        <a:buNone/>
                      </a:pPr>
                      <a:r>
                        <a:rPr lang="en-GB" sz="1400" b="1" i="0" u="none" strike="noStrike">
                          <a:effectLst/>
                          <a:latin typeface="+mn-lt"/>
                        </a:rPr>
                        <a:t>4</a:t>
                      </a:r>
                    </a:p>
                  </a:txBody>
                  <a:tcPr marL="6350" marR="6350" marT="6350" anchor="b">
                    <a:solidFill>
                      <a:schemeClr val="bg1"/>
                    </a:solidFill>
                  </a:tcPr>
                </a:tc>
                <a:tc>
                  <a:txBody>
                    <a:bodyPr/>
                    <a:lstStyle/>
                    <a:p>
                      <a:pPr algn="r" fontAlgn="b">
                        <a:buNone/>
                      </a:pPr>
                      <a:r>
                        <a:rPr lang="en-GB" sz="1400" b="1" i="0" u="none" strike="noStrike">
                          <a:effectLst/>
                          <a:latin typeface="+mn-lt"/>
                        </a:rPr>
                        <a:t>5</a:t>
                      </a:r>
                    </a:p>
                  </a:txBody>
                  <a:tcPr marL="6350" marR="6350" marT="6350" anchor="b">
                    <a:solidFill>
                      <a:schemeClr val="bg1"/>
                    </a:solidFill>
                  </a:tcPr>
                </a:tc>
                <a:tc>
                  <a:txBody>
                    <a:bodyPr/>
                    <a:lstStyle/>
                    <a:p>
                      <a:pPr algn="r" fontAlgn="b">
                        <a:buNone/>
                      </a:pPr>
                      <a:r>
                        <a:rPr lang="en-GB" sz="1400" b="1" i="0" u="none" strike="noStrike">
                          <a:effectLst/>
                          <a:latin typeface="+mn-lt"/>
                        </a:rPr>
                        <a:t>6</a:t>
                      </a:r>
                    </a:p>
                  </a:txBody>
                  <a:tcPr marL="6350" marR="6350" marT="6350" anchor="b">
                    <a:solidFill>
                      <a:schemeClr val="bg1"/>
                    </a:solidFill>
                  </a:tcPr>
                </a:tc>
                <a:tc>
                  <a:txBody>
                    <a:bodyPr/>
                    <a:lstStyle/>
                    <a:p>
                      <a:pPr algn="r" fontAlgn="b">
                        <a:buNone/>
                      </a:pPr>
                      <a:r>
                        <a:rPr lang="en-GB" sz="1400" b="1" i="0" u="none" strike="noStrike">
                          <a:effectLst/>
                          <a:latin typeface="+mn-lt"/>
                        </a:rPr>
                        <a:t>7</a:t>
                      </a:r>
                    </a:p>
                  </a:txBody>
                  <a:tcPr marL="6350" marR="6350" marT="6350" anchor="b">
                    <a:solidFill>
                      <a:schemeClr val="bg1"/>
                    </a:solidFill>
                  </a:tcPr>
                </a:tc>
                <a:tc>
                  <a:txBody>
                    <a:bodyPr/>
                    <a:lstStyle/>
                    <a:p>
                      <a:pPr algn="r" fontAlgn="b">
                        <a:buNone/>
                      </a:pPr>
                      <a:r>
                        <a:rPr lang="en-GB" sz="1400" b="1" i="0" u="none" strike="noStrike">
                          <a:effectLst/>
                          <a:latin typeface="+mn-lt"/>
                        </a:rPr>
                        <a:t>8</a:t>
                      </a:r>
                    </a:p>
                  </a:txBody>
                  <a:tcPr marL="6350" marR="6350" marT="6350" anchor="b">
                    <a:solidFill>
                      <a:schemeClr val="bg1"/>
                    </a:solidFill>
                  </a:tcPr>
                </a:tc>
                <a:tc>
                  <a:txBody>
                    <a:bodyPr/>
                    <a:lstStyle/>
                    <a:p>
                      <a:pPr algn="r" fontAlgn="b">
                        <a:buNone/>
                      </a:pPr>
                      <a:r>
                        <a:rPr lang="en-GB" sz="1400" b="1" i="0" u="none" strike="noStrike">
                          <a:effectLst/>
                          <a:latin typeface="+mn-lt"/>
                        </a:rPr>
                        <a:t>9</a:t>
                      </a:r>
                    </a:p>
                  </a:txBody>
                  <a:tcPr marL="6350" marR="6350" marT="6350" anchor="b">
                    <a:solidFill>
                      <a:schemeClr val="bg1"/>
                    </a:solidFill>
                  </a:tcPr>
                </a:tc>
                <a:tc>
                  <a:txBody>
                    <a:bodyPr/>
                    <a:lstStyle/>
                    <a:p>
                      <a:pPr algn="r" fontAlgn="b">
                        <a:buNone/>
                      </a:pPr>
                      <a:r>
                        <a:rPr lang="en-GB" sz="1400" b="1" i="0" u="none" strike="noStrike">
                          <a:effectLst/>
                          <a:latin typeface="+mn-lt"/>
                        </a:rPr>
                        <a:t>10</a:t>
                      </a:r>
                    </a:p>
                  </a:txBody>
                  <a:tcPr marL="6350" marR="6350" marT="6350" anchor="b">
                    <a:solidFill>
                      <a:schemeClr val="bg1"/>
                    </a:solidFill>
                  </a:tcPr>
                </a:tc>
                <a:extLst>
                  <a:ext uri="{0D108BD9-81ED-4DB2-BD59-A6C34878D82A}">
                    <a16:rowId xmlns:a16="http://schemas.microsoft.com/office/drawing/2014/main" val="3546153517"/>
                  </a:ext>
                </a:extLst>
              </a:tr>
              <a:tr h="268004">
                <a:tc>
                  <a:txBody>
                    <a:bodyPr/>
                    <a:lstStyle/>
                    <a:p>
                      <a:pPr algn="l" fontAlgn="b">
                        <a:buNone/>
                      </a:pPr>
                      <a:r>
                        <a:rPr lang="en-GB" sz="1400" b="0" i="0" u="none" strike="noStrike">
                          <a:effectLst/>
                          <a:latin typeface="+mn-lt"/>
                        </a:rPr>
                        <a:t>Income</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7</a:t>
                      </a:r>
                    </a:p>
                  </a:txBody>
                  <a:tcPr marL="6350" marR="6350" marT="6350" anchor="b">
                    <a:solidFill>
                      <a:schemeClr val="bg1"/>
                    </a:solidFill>
                  </a:tcPr>
                </a:tc>
                <a:tc>
                  <a:txBody>
                    <a:bodyPr/>
                    <a:lstStyle/>
                    <a:p>
                      <a:pPr algn="r" fontAlgn="b">
                        <a:buNone/>
                      </a:pPr>
                      <a:r>
                        <a:rPr lang="en-GB" sz="1400" b="0" i="0" u="none" strike="noStrike">
                          <a:effectLst/>
                          <a:latin typeface="+mn-lt"/>
                        </a:rPr>
                        <a:t>9</a:t>
                      </a:r>
                    </a:p>
                  </a:txBody>
                  <a:tcPr marL="6350" marR="6350" marT="6350" anchor="b">
                    <a:solidFill>
                      <a:schemeClr val="bg1"/>
                    </a:solidFill>
                  </a:tcPr>
                </a:tc>
                <a:tc>
                  <a:txBody>
                    <a:bodyPr/>
                    <a:lstStyle/>
                    <a:p>
                      <a:pPr algn="r" fontAlgn="b">
                        <a:buNone/>
                      </a:pPr>
                      <a:r>
                        <a:rPr lang="en-GB" sz="1400" b="0" i="0" u="none" strike="noStrike">
                          <a:effectLst/>
                          <a:latin typeface="+mn-lt"/>
                        </a:rPr>
                        <a:t>11</a:t>
                      </a:r>
                    </a:p>
                  </a:txBody>
                  <a:tcPr marL="6350" marR="6350" marT="6350" anchor="b">
                    <a:solidFill>
                      <a:schemeClr val="bg1"/>
                    </a:solidFill>
                  </a:tcPr>
                </a:tc>
                <a:tc>
                  <a:txBody>
                    <a:bodyPr/>
                    <a:lstStyle/>
                    <a:p>
                      <a:pPr algn="r" fontAlgn="b">
                        <a:buNone/>
                      </a:pPr>
                      <a:r>
                        <a:rPr lang="en-GB" sz="1400" b="0" i="0" u="none" strike="noStrike">
                          <a:effectLst/>
                          <a:latin typeface="+mn-lt"/>
                        </a:rPr>
                        <a:t>9</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5</a:t>
                      </a:r>
                    </a:p>
                  </a:txBody>
                  <a:tcPr marL="6350" marR="6350" marT="6350" anchor="b">
                    <a:solidFill>
                      <a:schemeClr val="bg1"/>
                    </a:solidFill>
                  </a:tcPr>
                </a:tc>
                <a:extLst>
                  <a:ext uri="{0D108BD9-81ED-4DB2-BD59-A6C34878D82A}">
                    <a16:rowId xmlns:a16="http://schemas.microsoft.com/office/drawing/2014/main" val="3123605271"/>
                  </a:ext>
                </a:extLst>
              </a:tr>
              <a:tr h="268004">
                <a:tc>
                  <a:txBody>
                    <a:bodyPr/>
                    <a:lstStyle/>
                    <a:p>
                      <a:pPr algn="l" fontAlgn="b">
                        <a:buNone/>
                      </a:pPr>
                      <a:r>
                        <a:rPr lang="en-GB" sz="1400" b="0" i="0" u="none" strike="noStrike">
                          <a:effectLst/>
                          <a:latin typeface="+mn-lt"/>
                        </a:rPr>
                        <a:t>Employment</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tc>
                  <a:txBody>
                    <a:bodyPr/>
                    <a:lstStyle/>
                    <a:p>
                      <a:pPr algn="r" fontAlgn="b">
                        <a:buNone/>
                      </a:pPr>
                      <a:r>
                        <a:rPr lang="en-GB" sz="1400" b="0" i="0" u="none" strike="noStrike">
                          <a:effectLst/>
                          <a:latin typeface="+mn-lt"/>
                        </a:rPr>
                        <a:t>3</a:t>
                      </a:r>
                    </a:p>
                  </a:txBody>
                  <a:tcPr marL="6350" marR="6350" marT="6350" anchor="b">
                    <a:solidFill>
                      <a:schemeClr val="bg1"/>
                    </a:solidFill>
                  </a:tcPr>
                </a:tc>
                <a:tc>
                  <a:txBody>
                    <a:bodyPr/>
                    <a:lstStyle/>
                    <a:p>
                      <a:pPr algn="r" fontAlgn="b">
                        <a:buNone/>
                      </a:pPr>
                      <a:r>
                        <a:rPr lang="en-GB" sz="1400" b="0" i="0" u="none" strike="noStrike">
                          <a:effectLst/>
                          <a:latin typeface="+mn-lt"/>
                        </a:rPr>
                        <a:t>7</a:t>
                      </a:r>
                    </a:p>
                  </a:txBody>
                  <a:tcPr marL="6350" marR="6350" marT="6350" anchor="b">
                    <a:solidFill>
                      <a:schemeClr val="bg1"/>
                    </a:solidFill>
                  </a:tcPr>
                </a:tc>
                <a:tc>
                  <a:txBody>
                    <a:bodyPr/>
                    <a:lstStyle/>
                    <a:p>
                      <a:pPr algn="r" fontAlgn="b">
                        <a:buNone/>
                      </a:pPr>
                      <a:r>
                        <a:rPr lang="en-GB" sz="1400" b="0" i="0" u="none" strike="noStrike">
                          <a:effectLst/>
                          <a:latin typeface="+mn-lt"/>
                        </a:rPr>
                        <a:t>13</a:t>
                      </a:r>
                    </a:p>
                  </a:txBody>
                  <a:tcPr marL="6350" marR="6350" marT="6350" anchor="b">
                    <a:solidFill>
                      <a:schemeClr val="bg1"/>
                    </a:solidFill>
                  </a:tcPr>
                </a:tc>
                <a:tc>
                  <a:txBody>
                    <a:bodyPr/>
                    <a:lstStyle/>
                    <a:p>
                      <a:pPr algn="r" fontAlgn="b">
                        <a:buNone/>
                      </a:pPr>
                      <a:r>
                        <a:rPr lang="en-GB" sz="1400" b="0" i="0" u="none" strike="noStrike">
                          <a:effectLst/>
                          <a:latin typeface="+mn-lt"/>
                        </a:rPr>
                        <a:t>7</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extLst>
                  <a:ext uri="{0D108BD9-81ED-4DB2-BD59-A6C34878D82A}">
                    <a16:rowId xmlns:a16="http://schemas.microsoft.com/office/drawing/2014/main" val="675735247"/>
                  </a:ext>
                </a:extLst>
              </a:tr>
              <a:tr h="268004">
                <a:tc>
                  <a:txBody>
                    <a:bodyPr/>
                    <a:lstStyle/>
                    <a:p>
                      <a:pPr algn="l" fontAlgn="b">
                        <a:buNone/>
                      </a:pPr>
                      <a:r>
                        <a:rPr lang="en-GB" sz="1400" b="0" i="0" u="none" strike="noStrike">
                          <a:effectLst/>
                          <a:latin typeface="+mn-lt"/>
                        </a:rPr>
                        <a:t>Education, Skills and Training</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5</a:t>
                      </a:r>
                    </a:p>
                  </a:txBody>
                  <a:tcPr marL="6350" marR="6350" marT="6350" anchor="b">
                    <a:solidFill>
                      <a:schemeClr val="bg1"/>
                    </a:solidFill>
                  </a:tcPr>
                </a:tc>
                <a:tc>
                  <a:txBody>
                    <a:bodyPr/>
                    <a:lstStyle/>
                    <a:p>
                      <a:pPr algn="r" fontAlgn="b">
                        <a:buNone/>
                      </a:pPr>
                      <a:r>
                        <a:rPr lang="en-GB" sz="1400" b="0" i="0" u="none" strike="noStrike">
                          <a:effectLst/>
                          <a:latin typeface="+mn-lt"/>
                        </a:rPr>
                        <a:t>9</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5</a:t>
                      </a:r>
                    </a:p>
                  </a:txBody>
                  <a:tcPr marL="6350" marR="6350" marT="6350" anchor="b">
                    <a:solidFill>
                      <a:schemeClr val="bg1"/>
                    </a:solidFill>
                  </a:tcPr>
                </a:tc>
                <a:tc>
                  <a:txBody>
                    <a:bodyPr/>
                    <a:lstStyle/>
                    <a:p>
                      <a:pPr algn="r" fontAlgn="b">
                        <a:buNone/>
                      </a:pPr>
                      <a:r>
                        <a:rPr lang="en-GB" sz="1400" b="0" i="0" u="none" strike="noStrike">
                          <a:effectLst/>
                          <a:latin typeface="+mn-lt"/>
                        </a:rPr>
                        <a:t>9</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extLst>
                  <a:ext uri="{0D108BD9-81ED-4DB2-BD59-A6C34878D82A}">
                    <a16:rowId xmlns:a16="http://schemas.microsoft.com/office/drawing/2014/main" val="1041712530"/>
                  </a:ext>
                </a:extLst>
              </a:tr>
              <a:tr h="268004">
                <a:tc>
                  <a:txBody>
                    <a:bodyPr/>
                    <a:lstStyle/>
                    <a:p>
                      <a:pPr algn="l" fontAlgn="b">
                        <a:buNone/>
                      </a:pPr>
                      <a:r>
                        <a:rPr lang="en-GB" sz="1400" b="0" i="0" u="none" strike="noStrike">
                          <a:effectLst/>
                          <a:latin typeface="+mn-lt"/>
                        </a:rPr>
                        <a:t>Health Deprivation and Disability</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3</a:t>
                      </a:r>
                    </a:p>
                  </a:txBody>
                  <a:tcPr marL="6350" marR="6350" marT="6350" anchor="b">
                    <a:solidFill>
                      <a:schemeClr val="bg1"/>
                    </a:solidFill>
                  </a:tcPr>
                </a:tc>
                <a:tc>
                  <a:txBody>
                    <a:bodyPr/>
                    <a:lstStyle/>
                    <a:p>
                      <a:pPr algn="r" fontAlgn="b">
                        <a:buNone/>
                      </a:pPr>
                      <a:r>
                        <a:rPr lang="en-GB" sz="1400" b="0" i="0" u="none" strike="noStrike">
                          <a:effectLst/>
                          <a:latin typeface="+mn-lt"/>
                        </a:rPr>
                        <a:t>16</a:t>
                      </a:r>
                    </a:p>
                  </a:txBody>
                  <a:tcPr marL="6350" marR="6350" marT="6350" anchor="b">
                    <a:solidFill>
                      <a:schemeClr val="bg1"/>
                    </a:solidFill>
                  </a:tcPr>
                </a:tc>
                <a:tc>
                  <a:txBody>
                    <a:bodyPr/>
                    <a:lstStyle/>
                    <a:p>
                      <a:pPr algn="r" fontAlgn="b">
                        <a:buNone/>
                      </a:pPr>
                      <a:r>
                        <a:rPr lang="en-GB" sz="1400" b="0" i="0" u="none" strike="noStrike">
                          <a:effectLst/>
                          <a:latin typeface="+mn-lt"/>
                        </a:rPr>
                        <a:t>8</a:t>
                      </a:r>
                    </a:p>
                  </a:txBody>
                  <a:tcPr marL="6350" marR="6350" marT="6350" anchor="b">
                    <a:solidFill>
                      <a:schemeClr val="bg1"/>
                    </a:solidFill>
                  </a:tcPr>
                </a:tc>
                <a:tc>
                  <a:txBody>
                    <a:bodyPr/>
                    <a:lstStyle/>
                    <a:p>
                      <a:pPr algn="r" fontAlgn="b">
                        <a:buNone/>
                      </a:pPr>
                      <a:r>
                        <a:rPr lang="en-GB" sz="1400" b="0" i="0" u="none" strike="noStrike">
                          <a:effectLst/>
                          <a:latin typeface="+mn-lt"/>
                        </a:rPr>
                        <a:t>5</a:t>
                      </a:r>
                    </a:p>
                  </a:txBody>
                  <a:tcPr marL="6350" marR="6350" marT="6350" anchor="b">
                    <a:solidFill>
                      <a:schemeClr val="bg1"/>
                    </a:solidFill>
                  </a:tcPr>
                </a:tc>
                <a:tc>
                  <a:txBody>
                    <a:bodyPr/>
                    <a:lstStyle/>
                    <a:p>
                      <a:pPr algn="r" fontAlgn="b">
                        <a:buNone/>
                      </a:pPr>
                      <a:r>
                        <a:rPr lang="en-GB" sz="1400" b="0" i="0" u="none" strike="noStrike">
                          <a:effectLst/>
                          <a:latin typeface="+mn-lt"/>
                        </a:rPr>
                        <a:t>14</a:t>
                      </a:r>
                    </a:p>
                  </a:txBody>
                  <a:tcPr marL="6350" marR="6350" marT="6350" anchor="b">
                    <a:solidFill>
                      <a:schemeClr val="bg1"/>
                    </a:solidFill>
                  </a:tcPr>
                </a:tc>
                <a:extLst>
                  <a:ext uri="{0D108BD9-81ED-4DB2-BD59-A6C34878D82A}">
                    <a16:rowId xmlns:a16="http://schemas.microsoft.com/office/drawing/2014/main" val="2603898603"/>
                  </a:ext>
                </a:extLst>
              </a:tr>
              <a:tr h="268004">
                <a:tc>
                  <a:txBody>
                    <a:bodyPr/>
                    <a:lstStyle/>
                    <a:p>
                      <a:pPr algn="l" fontAlgn="b">
                        <a:buNone/>
                      </a:pPr>
                      <a:r>
                        <a:rPr lang="en-GB" sz="1400" b="0" i="0" u="none" strike="noStrike">
                          <a:effectLst/>
                          <a:latin typeface="+mn-lt"/>
                        </a:rPr>
                        <a:t>Crime</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tc>
                  <a:txBody>
                    <a:bodyPr/>
                    <a:lstStyle/>
                    <a:p>
                      <a:pPr algn="r" fontAlgn="b">
                        <a:buNone/>
                      </a:pPr>
                      <a:r>
                        <a:rPr lang="en-GB" sz="1400" b="0" i="0" u="none" strike="noStrike">
                          <a:effectLst/>
                          <a:latin typeface="+mn-lt"/>
                        </a:rPr>
                        <a:t>7</a:t>
                      </a:r>
                    </a:p>
                  </a:txBody>
                  <a:tcPr marL="6350" marR="6350" marT="6350" anchor="b">
                    <a:solidFill>
                      <a:schemeClr val="bg1"/>
                    </a:solidFill>
                  </a:tcPr>
                </a:tc>
                <a:tc>
                  <a:txBody>
                    <a:bodyPr/>
                    <a:lstStyle/>
                    <a:p>
                      <a:pPr algn="r" fontAlgn="b">
                        <a:buNone/>
                      </a:pPr>
                      <a:r>
                        <a:rPr lang="en-GB" sz="1400" b="0" i="0" u="none" strike="noStrike">
                          <a:effectLst/>
                          <a:latin typeface="+mn-lt"/>
                        </a:rPr>
                        <a:t>5</a:t>
                      </a:r>
                    </a:p>
                  </a:txBody>
                  <a:tcPr marL="6350" marR="6350" marT="6350" anchor="b">
                    <a:solidFill>
                      <a:schemeClr val="bg1"/>
                    </a:solidFill>
                  </a:tcPr>
                </a:tc>
                <a:tc>
                  <a:txBody>
                    <a:bodyPr/>
                    <a:lstStyle/>
                    <a:p>
                      <a:pPr algn="r" fontAlgn="b">
                        <a:buNone/>
                      </a:pPr>
                      <a:r>
                        <a:rPr lang="en-GB" sz="1400" b="0" i="0" u="none" strike="noStrike">
                          <a:effectLst/>
                          <a:latin typeface="+mn-lt"/>
                        </a:rPr>
                        <a:t>7</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13</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extLst>
                  <a:ext uri="{0D108BD9-81ED-4DB2-BD59-A6C34878D82A}">
                    <a16:rowId xmlns:a16="http://schemas.microsoft.com/office/drawing/2014/main" val="1737875558"/>
                  </a:ext>
                </a:extLst>
              </a:tr>
              <a:tr h="268004">
                <a:tc>
                  <a:txBody>
                    <a:bodyPr/>
                    <a:lstStyle/>
                    <a:p>
                      <a:pPr algn="l" fontAlgn="b">
                        <a:buNone/>
                      </a:pPr>
                      <a:r>
                        <a:rPr lang="en-GB" sz="1400" b="0" i="0" u="none" strike="noStrike">
                          <a:effectLst/>
                          <a:latin typeface="+mn-lt"/>
                        </a:rPr>
                        <a:t>Barriers to Housing Services</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tc>
                  <a:txBody>
                    <a:bodyPr/>
                    <a:lstStyle/>
                    <a:p>
                      <a:pPr algn="r" fontAlgn="b">
                        <a:buNone/>
                      </a:pPr>
                      <a:r>
                        <a:rPr lang="en-GB" sz="1400" b="0" i="0" u="none" strike="noStrike">
                          <a:effectLst/>
                          <a:latin typeface="+mn-lt"/>
                        </a:rPr>
                        <a:t>9</a:t>
                      </a:r>
                    </a:p>
                  </a:txBody>
                  <a:tcPr marL="6350" marR="6350" marT="6350" anchor="b">
                    <a:solidFill>
                      <a:schemeClr val="bg1"/>
                    </a:solidFill>
                  </a:tcPr>
                </a:tc>
                <a:tc>
                  <a:txBody>
                    <a:bodyPr/>
                    <a:lstStyle/>
                    <a:p>
                      <a:pPr algn="r" fontAlgn="b">
                        <a:buNone/>
                      </a:pPr>
                      <a:r>
                        <a:rPr lang="en-GB" sz="1400" b="0" i="0" u="none" strike="noStrike">
                          <a:effectLst/>
                          <a:latin typeface="+mn-lt"/>
                        </a:rPr>
                        <a:t>7</a:t>
                      </a:r>
                    </a:p>
                  </a:txBody>
                  <a:tcPr marL="6350" marR="6350" marT="6350" anchor="b">
                    <a:solidFill>
                      <a:schemeClr val="bg1"/>
                    </a:solidFill>
                  </a:tcPr>
                </a:tc>
                <a:tc>
                  <a:txBody>
                    <a:bodyPr/>
                    <a:lstStyle/>
                    <a:p>
                      <a:pPr algn="r" fontAlgn="b">
                        <a:buNone/>
                      </a:pPr>
                      <a:r>
                        <a:rPr lang="en-GB" sz="1400" b="0" i="0" u="none" strike="noStrike">
                          <a:effectLst/>
                          <a:latin typeface="+mn-lt"/>
                        </a:rPr>
                        <a:t>5</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3</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1</a:t>
                      </a:r>
                    </a:p>
                  </a:txBody>
                  <a:tcPr marL="6350" marR="6350" marT="6350" anchor="b">
                    <a:solidFill>
                      <a:schemeClr val="bg1"/>
                    </a:solidFill>
                  </a:tcPr>
                </a:tc>
                <a:extLst>
                  <a:ext uri="{0D108BD9-81ED-4DB2-BD59-A6C34878D82A}">
                    <a16:rowId xmlns:a16="http://schemas.microsoft.com/office/drawing/2014/main" val="4269388172"/>
                  </a:ext>
                </a:extLst>
              </a:tr>
              <a:tr h="268004">
                <a:tc>
                  <a:txBody>
                    <a:bodyPr/>
                    <a:lstStyle/>
                    <a:p>
                      <a:pPr algn="l" fontAlgn="b">
                        <a:buNone/>
                      </a:pPr>
                      <a:r>
                        <a:rPr lang="en-GB" sz="1400" b="0" i="0" u="none" strike="noStrike">
                          <a:effectLst/>
                          <a:latin typeface="+mn-lt"/>
                        </a:rPr>
                        <a:t>Living Environment</a:t>
                      </a:r>
                    </a:p>
                  </a:txBody>
                  <a:tcPr marL="6350" marR="6350" marT="6350" anchor="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mn-lt"/>
                        </a:rPr>
                        <a:t>0</a:t>
                      </a:r>
                    </a:p>
                  </a:txBody>
                  <a:tcPr marL="6350" marR="6350" marT="6350" anchor="b">
                    <a:solidFill>
                      <a:schemeClr val="bg1"/>
                    </a:solidFill>
                  </a:tcPr>
                </a:tc>
                <a:tc>
                  <a:txBody>
                    <a:bodyPr/>
                    <a:lstStyle/>
                    <a:p>
                      <a:pPr algn="r" fontAlgn="b">
                        <a:buNone/>
                      </a:pPr>
                      <a:r>
                        <a:rPr lang="en-GB" sz="1400" b="0" i="0" u="none" strike="noStrike">
                          <a:effectLst/>
                          <a:latin typeface="+mn-lt"/>
                        </a:rPr>
                        <a:t>4</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3</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10</a:t>
                      </a:r>
                    </a:p>
                  </a:txBody>
                  <a:tcPr marL="6350" marR="6350" marT="6350" anchor="b">
                    <a:solidFill>
                      <a:schemeClr val="bg1"/>
                    </a:solidFill>
                  </a:tcPr>
                </a:tc>
                <a:tc>
                  <a:txBody>
                    <a:bodyPr/>
                    <a:lstStyle/>
                    <a:p>
                      <a:pPr algn="r" fontAlgn="b">
                        <a:buNone/>
                      </a:pPr>
                      <a:r>
                        <a:rPr lang="en-GB" sz="1400" b="0" i="0" u="none" strike="noStrike">
                          <a:effectLst/>
                          <a:latin typeface="+mn-lt"/>
                        </a:rPr>
                        <a:t>6</a:t>
                      </a:r>
                    </a:p>
                  </a:txBody>
                  <a:tcPr marL="6350" marR="6350" marT="6350" anchor="b">
                    <a:solidFill>
                      <a:schemeClr val="bg1"/>
                    </a:solidFill>
                  </a:tcPr>
                </a:tc>
                <a:tc>
                  <a:txBody>
                    <a:bodyPr/>
                    <a:lstStyle/>
                    <a:p>
                      <a:pPr algn="r" fontAlgn="b">
                        <a:buNone/>
                      </a:pPr>
                      <a:r>
                        <a:rPr lang="en-GB" sz="1400" b="0" i="0" u="none" strike="noStrike">
                          <a:effectLst/>
                          <a:latin typeface="+mn-lt"/>
                        </a:rPr>
                        <a:t>2</a:t>
                      </a:r>
                    </a:p>
                  </a:txBody>
                  <a:tcPr marL="6350" marR="6350" marT="6350" anchor="b">
                    <a:solidFill>
                      <a:schemeClr val="bg1"/>
                    </a:solidFill>
                  </a:tcPr>
                </a:tc>
                <a:tc>
                  <a:txBody>
                    <a:bodyPr/>
                    <a:lstStyle/>
                    <a:p>
                      <a:pPr algn="r" fontAlgn="b">
                        <a:buNone/>
                      </a:pPr>
                      <a:r>
                        <a:rPr lang="en-GB" sz="1400" b="0" i="0" u="none" strike="noStrike">
                          <a:effectLst/>
                          <a:latin typeface="+mn-lt"/>
                        </a:rPr>
                        <a:t>12</a:t>
                      </a:r>
                    </a:p>
                  </a:txBody>
                  <a:tcPr marL="6350" marR="6350" marT="6350" anchor="b">
                    <a:solidFill>
                      <a:schemeClr val="bg1"/>
                    </a:solidFill>
                  </a:tcPr>
                </a:tc>
                <a:extLst>
                  <a:ext uri="{0D108BD9-81ED-4DB2-BD59-A6C34878D82A}">
                    <a16:rowId xmlns:a16="http://schemas.microsoft.com/office/drawing/2014/main" val="402030229"/>
                  </a:ext>
                </a:extLst>
              </a:tr>
            </a:tbl>
          </a:graphicData>
        </a:graphic>
      </p:graphicFrame>
      <p:sp>
        <p:nvSpPr>
          <p:cNvPr id="5" name="TextBox 4">
            <a:extLst>
              <a:ext uri="{FF2B5EF4-FFF2-40B4-BE49-F238E27FC236}">
                <a16:creationId xmlns:a16="http://schemas.microsoft.com/office/drawing/2014/main" id="{C1C8BC35-8A16-AE5A-0146-371C4AFF3F46}"/>
              </a:ext>
            </a:extLst>
          </p:cNvPr>
          <p:cNvSpPr txBox="1"/>
          <p:nvPr/>
        </p:nvSpPr>
        <p:spPr>
          <a:xfrm>
            <a:off x="275769" y="984569"/>
            <a:ext cx="8732520" cy="307777"/>
          </a:xfrm>
          <a:prstGeom prst="rect">
            <a:avLst/>
          </a:prstGeom>
          <a:noFill/>
        </p:spPr>
        <p:txBody>
          <a:bodyPr wrap="square">
            <a:spAutoFit/>
          </a:bodyPr>
          <a:lstStyle/>
          <a:p>
            <a:r>
              <a:rPr lang="en-GB" sz="1400" i="1" dirty="0"/>
              <a:t>Table 7: Proportion of LSOAs which fall into each decile by domain, IMD 2025</a:t>
            </a:r>
          </a:p>
        </p:txBody>
      </p:sp>
      <p:sp>
        <p:nvSpPr>
          <p:cNvPr id="6" name="TextBox 5">
            <a:extLst>
              <a:ext uri="{FF2B5EF4-FFF2-40B4-BE49-F238E27FC236}">
                <a16:creationId xmlns:a16="http://schemas.microsoft.com/office/drawing/2014/main" id="{03830218-6943-8910-F4E6-B4D0ED838626}"/>
              </a:ext>
            </a:extLst>
          </p:cNvPr>
          <p:cNvSpPr txBox="1"/>
          <p:nvPr/>
        </p:nvSpPr>
        <p:spPr>
          <a:xfrm>
            <a:off x="275769" y="3790371"/>
            <a:ext cx="8732520" cy="307777"/>
          </a:xfrm>
          <a:prstGeom prst="rect">
            <a:avLst/>
          </a:prstGeom>
          <a:noFill/>
        </p:spPr>
        <p:txBody>
          <a:bodyPr wrap="square">
            <a:spAutoFit/>
          </a:bodyPr>
          <a:lstStyle/>
          <a:p>
            <a:r>
              <a:rPr lang="en-GB" sz="1400" i="1" dirty="0"/>
              <a:t>Table 8: Count of LSOAs which fall into each decile by domain, IMD 2025</a:t>
            </a:r>
          </a:p>
        </p:txBody>
      </p:sp>
    </p:spTree>
    <p:extLst>
      <p:ext uri="{BB962C8B-B14F-4D97-AF65-F5344CB8AC3E}">
        <p14:creationId xmlns:p14="http://schemas.microsoft.com/office/powerpoint/2010/main" val="157972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1EDC-38C2-F096-0304-EEB3681984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D2795B-5A3B-C2AA-3DF6-9C1030CC7E5E}"/>
              </a:ext>
            </a:extLst>
          </p:cNvPr>
          <p:cNvSpPr txBox="1"/>
          <p:nvPr/>
        </p:nvSpPr>
        <p:spPr bwMode="auto">
          <a:xfrm>
            <a:off x="9084364" y="3265714"/>
            <a:ext cx="3107636"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B </a:t>
            </a:r>
          </a:p>
        </p:txBody>
      </p:sp>
      <p:sp>
        <p:nvSpPr>
          <p:cNvPr id="3" name="TextBox 2">
            <a:extLst>
              <a:ext uri="{FF2B5EF4-FFF2-40B4-BE49-F238E27FC236}">
                <a16:creationId xmlns:a16="http://schemas.microsoft.com/office/drawing/2014/main" id="{1E0EE6FA-6D4C-6446-519D-178D436EDAAA}"/>
              </a:ext>
            </a:extLst>
          </p:cNvPr>
          <p:cNvSpPr txBox="1"/>
          <p:nvPr/>
        </p:nvSpPr>
        <p:spPr>
          <a:xfrm>
            <a:off x="9084363" y="4052888"/>
            <a:ext cx="3107635" cy="738664"/>
          </a:xfrm>
          <a:prstGeom prst="rect">
            <a:avLst/>
          </a:prstGeom>
          <a:noFill/>
        </p:spPr>
        <p:txBody>
          <a:bodyPr wrap="square">
            <a:spAutoFit/>
          </a:bodyPr>
          <a:lstStyle/>
          <a:p>
            <a:r>
              <a:rPr lang="en-GB" sz="1400" i="1" dirty="0"/>
              <a:t>Table 9: Top 30% least deprived LSOAs in East Cambridgeshire, IMD 2025</a:t>
            </a:r>
          </a:p>
        </p:txBody>
      </p:sp>
      <p:graphicFrame>
        <p:nvGraphicFramePr>
          <p:cNvPr id="2" name="Table 1">
            <a:extLst>
              <a:ext uri="{FF2B5EF4-FFF2-40B4-BE49-F238E27FC236}">
                <a16:creationId xmlns:a16="http://schemas.microsoft.com/office/drawing/2014/main" id="{E288B6F6-9805-6EA7-2F6C-1331788B6482}"/>
              </a:ext>
            </a:extLst>
          </p:cNvPr>
          <p:cNvGraphicFramePr>
            <a:graphicFrameLocks noGrp="1"/>
          </p:cNvGraphicFramePr>
          <p:nvPr>
            <p:extLst>
              <p:ext uri="{D42A27DB-BD31-4B8C-83A1-F6EECF244321}">
                <p14:modId xmlns:p14="http://schemas.microsoft.com/office/powerpoint/2010/main" val="1792622088"/>
              </p:ext>
            </p:extLst>
          </p:nvPr>
        </p:nvGraphicFramePr>
        <p:xfrm>
          <a:off x="97970" y="103783"/>
          <a:ext cx="8896563" cy="6581675"/>
        </p:xfrm>
        <a:graphic>
          <a:graphicData uri="http://schemas.openxmlformats.org/drawingml/2006/table">
            <a:tbl>
              <a:tblPr>
                <a:tableStyleId>{5C22544A-7EE6-4342-B048-85BDC9FD1C3A}</a:tableStyleId>
              </a:tblPr>
              <a:tblGrid>
                <a:gridCol w="2331024">
                  <a:extLst>
                    <a:ext uri="{9D8B030D-6E8A-4147-A177-3AD203B41FA5}">
                      <a16:colId xmlns:a16="http://schemas.microsoft.com/office/drawing/2014/main" val="1872848442"/>
                    </a:ext>
                  </a:extLst>
                </a:gridCol>
                <a:gridCol w="3416189">
                  <a:extLst>
                    <a:ext uri="{9D8B030D-6E8A-4147-A177-3AD203B41FA5}">
                      <a16:colId xmlns:a16="http://schemas.microsoft.com/office/drawing/2014/main" val="191069425"/>
                    </a:ext>
                  </a:extLst>
                </a:gridCol>
                <a:gridCol w="1587382">
                  <a:extLst>
                    <a:ext uri="{9D8B030D-6E8A-4147-A177-3AD203B41FA5}">
                      <a16:colId xmlns:a16="http://schemas.microsoft.com/office/drawing/2014/main" val="1084557091"/>
                    </a:ext>
                  </a:extLst>
                </a:gridCol>
                <a:gridCol w="1561968">
                  <a:extLst>
                    <a:ext uri="{9D8B030D-6E8A-4147-A177-3AD203B41FA5}">
                      <a16:colId xmlns:a16="http://schemas.microsoft.com/office/drawing/2014/main" val="2319679142"/>
                    </a:ext>
                  </a:extLst>
                </a:gridCol>
              </a:tblGrid>
              <a:tr h="201882">
                <a:tc>
                  <a:txBody>
                    <a:bodyPr/>
                    <a:lstStyle/>
                    <a:p>
                      <a:pPr algn="l" fontAlgn="t">
                        <a:buNone/>
                      </a:pPr>
                      <a:r>
                        <a:rPr lang="en-GB" sz="1400" b="1" u="none" strike="noStrike">
                          <a:effectLst/>
                          <a:latin typeface="+mn-lt"/>
                        </a:rPr>
                        <a:t>LSOA</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a:effectLst/>
                          <a:latin typeface="+mn-lt"/>
                        </a:rPr>
                        <a:t>LSOA Local Name</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a:effectLst/>
                          <a:latin typeface="+mn-lt"/>
                        </a:rPr>
                        <a:t>Ward Name</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289250">
                <a:tc>
                  <a:txBody>
                    <a:bodyPr/>
                    <a:lstStyle/>
                    <a:p>
                      <a:pPr algn="l" fontAlgn="b">
                        <a:buNone/>
                      </a:pPr>
                      <a:r>
                        <a:rPr lang="en-GB" sz="1400" u="none" strike="noStrike">
                          <a:effectLst/>
                          <a:latin typeface="+mn-lt"/>
                        </a:rPr>
                        <a:t>East Cambridgeshire 009B</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Bottisham Centre</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Bottisham</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289250">
                <a:tc>
                  <a:txBody>
                    <a:bodyPr/>
                    <a:lstStyle/>
                    <a:p>
                      <a:pPr algn="l" fontAlgn="b">
                        <a:buNone/>
                      </a:pPr>
                      <a:r>
                        <a:rPr lang="en-GB" sz="1400" u="none" strike="noStrike">
                          <a:effectLst/>
                          <a:latin typeface="+mn-lt"/>
                        </a:rPr>
                        <a:t>East Cambridgeshire 003I</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Cemetery</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East</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289250">
                <a:tc>
                  <a:txBody>
                    <a:bodyPr/>
                    <a:lstStyle/>
                    <a:p>
                      <a:pPr algn="l" fontAlgn="b">
                        <a:buNone/>
                      </a:pPr>
                      <a:r>
                        <a:rPr lang="en-GB" sz="1400" u="none" strike="noStrike">
                          <a:effectLst/>
                          <a:latin typeface="+mn-lt"/>
                        </a:rPr>
                        <a:t>East Cambridgeshire 007A</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Fordham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Fordham &amp; Isleham</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289250">
                <a:tc>
                  <a:txBody>
                    <a:bodyPr/>
                    <a:lstStyle/>
                    <a:p>
                      <a:pPr algn="l" fontAlgn="b">
                        <a:buNone/>
                      </a:pPr>
                      <a:r>
                        <a:rPr lang="en-GB" sz="1400" u="none" strike="noStrike">
                          <a:effectLst/>
                          <a:latin typeface="+mn-lt"/>
                        </a:rPr>
                        <a:t>East Cambridgeshire 005C</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Wentworth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Stretham</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289250">
                <a:tc>
                  <a:txBody>
                    <a:bodyPr/>
                    <a:lstStyle/>
                    <a:p>
                      <a:pPr algn="l" fontAlgn="b">
                        <a:buNone/>
                      </a:pPr>
                      <a:r>
                        <a:rPr lang="en-GB" sz="1400" u="none" strike="noStrike">
                          <a:effectLst/>
                          <a:latin typeface="+mn-lt"/>
                        </a:rPr>
                        <a:t>East Cambridgeshire 005B</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Station Road to Aldreth High Street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Haddenham</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r h="289250">
                <a:tc>
                  <a:txBody>
                    <a:bodyPr/>
                    <a:lstStyle/>
                    <a:p>
                      <a:pPr algn="l" fontAlgn="b">
                        <a:buNone/>
                      </a:pPr>
                      <a:r>
                        <a:rPr lang="en-GB" sz="1400" u="none" strike="noStrike">
                          <a:effectLst/>
                          <a:latin typeface="+mn-lt"/>
                        </a:rPr>
                        <a:t>East Cambridgeshire 006G</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Broad Piece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Soham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410173"/>
                  </a:ext>
                </a:extLst>
              </a:tr>
              <a:tr h="289250">
                <a:tc>
                  <a:txBody>
                    <a:bodyPr/>
                    <a:lstStyle/>
                    <a:p>
                      <a:pPr algn="l" fontAlgn="b">
                        <a:buNone/>
                      </a:pPr>
                      <a:r>
                        <a:rPr lang="en-GB" sz="1400" u="none" strike="noStrike">
                          <a:effectLst/>
                          <a:latin typeface="+mn-lt"/>
                        </a:rPr>
                        <a:t>East Cambridgeshire 006H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Northfield Road to Hall Street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Soham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202569"/>
                  </a:ext>
                </a:extLst>
              </a:tr>
              <a:tr h="289250">
                <a:tc>
                  <a:txBody>
                    <a:bodyPr/>
                    <a:lstStyle/>
                    <a:p>
                      <a:pPr algn="l" fontAlgn="b">
                        <a:buNone/>
                      </a:pPr>
                      <a:r>
                        <a:rPr lang="en-GB" sz="1400" u="none" strike="noStrike">
                          <a:effectLst/>
                          <a:latin typeface="+mn-lt"/>
                        </a:rPr>
                        <a:t>East Cambridgeshire 009A</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Anglesey Abbey National Trust to Brinkley</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Bottisham</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8</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092666"/>
                  </a:ext>
                </a:extLst>
              </a:tr>
              <a:tr h="289250">
                <a:tc>
                  <a:txBody>
                    <a:bodyPr/>
                    <a:lstStyle/>
                    <a:p>
                      <a:pPr algn="l" fontAlgn="b">
                        <a:buNone/>
                      </a:pPr>
                      <a:r>
                        <a:rPr lang="en-GB" sz="1400" u="none" strike="noStrike">
                          <a:effectLst/>
                          <a:latin typeface="+mn-lt"/>
                        </a:rPr>
                        <a:t>East Cambridgeshire 008A</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Burwell High Street and Weirs Drove</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Burwell</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9</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705983"/>
                  </a:ext>
                </a:extLst>
              </a:tr>
              <a:tr h="289250">
                <a:tc>
                  <a:txBody>
                    <a:bodyPr/>
                    <a:lstStyle/>
                    <a:p>
                      <a:pPr algn="l" fontAlgn="b">
                        <a:buNone/>
                      </a:pPr>
                      <a:r>
                        <a:rPr lang="en-GB" sz="1400" u="none" strike="noStrike">
                          <a:effectLst/>
                          <a:latin typeface="+mn-lt"/>
                        </a:rPr>
                        <a:t>East Cambridgeshire 008B</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The Causeway to Mill Lane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Burwell</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9</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47723"/>
                  </a:ext>
                </a:extLst>
              </a:tr>
              <a:tr h="289250">
                <a:tc>
                  <a:txBody>
                    <a:bodyPr/>
                    <a:lstStyle/>
                    <a:p>
                      <a:pPr algn="l" fontAlgn="b">
                        <a:buNone/>
                      </a:pPr>
                      <a:r>
                        <a:rPr lang="en-GB" sz="1400" u="none" strike="noStrike">
                          <a:effectLst/>
                          <a:latin typeface="+mn-lt"/>
                        </a:rPr>
                        <a:t>East Cambridgeshire 007C</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Isleham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Fordham &amp; Isleham</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9</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008382"/>
                  </a:ext>
                </a:extLst>
              </a:tr>
              <a:tr h="289250">
                <a:tc>
                  <a:txBody>
                    <a:bodyPr/>
                    <a:lstStyle/>
                    <a:p>
                      <a:pPr algn="l" fontAlgn="b">
                        <a:buNone/>
                      </a:pPr>
                      <a:r>
                        <a:rPr lang="en-GB" sz="1400" u="none" strike="noStrike">
                          <a:effectLst/>
                          <a:latin typeface="+mn-lt"/>
                        </a:rPr>
                        <a:t>East Cambridgeshire 002D</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Sutton High Street</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Sutton</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9</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549723"/>
                  </a:ext>
                </a:extLst>
              </a:tr>
              <a:tr h="289250">
                <a:tc>
                  <a:txBody>
                    <a:bodyPr/>
                    <a:lstStyle/>
                    <a:p>
                      <a:pPr algn="l" fontAlgn="b">
                        <a:buNone/>
                      </a:pPr>
                      <a:r>
                        <a:rPr lang="en-GB" sz="1400" u="none" strike="noStrike">
                          <a:effectLst/>
                          <a:latin typeface="+mn-lt"/>
                        </a:rPr>
                        <a:t>East Cambridgeshire 004C</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Station and Stuntney</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East</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9</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366104"/>
                  </a:ext>
                </a:extLst>
              </a:tr>
              <a:tr h="289250">
                <a:tc>
                  <a:txBody>
                    <a:bodyPr/>
                    <a:lstStyle/>
                    <a:p>
                      <a:pPr algn="l" fontAlgn="b">
                        <a:buNone/>
                      </a:pPr>
                      <a:r>
                        <a:rPr lang="en-GB" sz="1400" u="none" strike="noStrike">
                          <a:effectLst/>
                          <a:latin typeface="+mn-lt"/>
                        </a:rPr>
                        <a:t>East Cambridgeshire 004H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Witchford Services</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West</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9</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7216950"/>
                  </a:ext>
                </a:extLst>
              </a:tr>
              <a:tr h="289250">
                <a:tc>
                  <a:txBody>
                    <a:bodyPr/>
                    <a:lstStyle/>
                    <a:p>
                      <a:pPr algn="l" fontAlgn="b">
                        <a:buNone/>
                      </a:pPr>
                      <a:r>
                        <a:rPr lang="en-GB" sz="1400" u="none" strike="noStrike">
                          <a:effectLst/>
                          <a:latin typeface="+mn-lt"/>
                        </a:rPr>
                        <a:t>East Cambridgeshire 004F</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Beresford Road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West</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24056"/>
                  </a:ext>
                </a:extLst>
              </a:tr>
              <a:tr h="289250">
                <a:tc>
                  <a:txBody>
                    <a:bodyPr/>
                    <a:lstStyle/>
                    <a:p>
                      <a:pPr algn="l" fontAlgn="b">
                        <a:buNone/>
                      </a:pPr>
                      <a:r>
                        <a:rPr lang="en-GB" sz="1400" u="none" strike="noStrike">
                          <a:effectLst/>
                          <a:latin typeface="+mn-lt"/>
                        </a:rPr>
                        <a:t>East Cambridgeshire 011B</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Ditton Lodge Primary School</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Woodditton</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438086"/>
                  </a:ext>
                </a:extLst>
              </a:tr>
              <a:tr h="289250">
                <a:tc>
                  <a:txBody>
                    <a:bodyPr/>
                    <a:lstStyle/>
                    <a:p>
                      <a:pPr algn="l" fontAlgn="b">
                        <a:buNone/>
                      </a:pPr>
                      <a:r>
                        <a:rPr lang="en-GB" sz="1400" u="none" strike="noStrike">
                          <a:effectLst/>
                          <a:latin typeface="+mn-lt"/>
                        </a:rPr>
                        <a:t>East Cambridgeshire 003F</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Cam Drive</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807595"/>
                  </a:ext>
                </a:extLst>
              </a:tr>
              <a:tr h="289250">
                <a:tc>
                  <a:txBody>
                    <a:bodyPr/>
                    <a:lstStyle/>
                    <a:p>
                      <a:pPr algn="l" fontAlgn="b">
                        <a:buNone/>
                      </a:pPr>
                      <a:r>
                        <a:rPr lang="en-GB" sz="1400" u="none" strike="noStrike">
                          <a:effectLst/>
                          <a:latin typeface="+mn-lt"/>
                        </a:rPr>
                        <a:t>East Cambridgeshire 008C</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North Street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Burwell</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4230823"/>
                  </a:ext>
                </a:extLst>
              </a:tr>
              <a:tr h="289250">
                <a:tc>
                  <a:txBody>
                    <a:bodyPr/>
                    <a:lstStyle/>
                    <a:p>
                      <a:pPr algn="l" fontAlgn="b">
                        <a:buNone/>
                      </a:pPr>
                      <a:r>
                        <a:rPr lang="en-GB" sz="1400" u="none" strike="noStrike">
                          <a:effectLst/>
                          <a:latin typeface="+mn-lt"/>
                        </a:rPr>
                        <a:t>East Cambridgeshire 003H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Longchamp Drive to Allen Road </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174392"/>
                  </a:ext>
                </a:extLst>
              </a:tr>
              <a:tr h="289250">
                <a:tc>
                  <a:txBody>
                    <a:bodyPr/>
                    <a:lstStyle/>
                    <a:p>
                      <a:pPr algn="l" fontAlgn="b">
                        <a:buNone/>
                      </a:pPr>
                      <a:r>
                        <a:rPr lang="en-GB" sz="1400" u="none" strike="noStrike">
                          <a:effectLst/>
                          <a:latin typeface="+mn-lt"/>
                        </a:rPr>
                        <a:t>East Cambridgeshire 003A</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Chettisham and Princess of Wales Hospital</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North</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909908"/>
                  </a:ext>
                </a:extLst>
              </a:tr>
              <a:tr h="289250">
                <a:tc>
                  <a:txBody>
                    <a:bodyPr/>
                    <a:lstStyle/>
                    <a:p>
                      <a:pPr algn="l" fontAlgn="b">
                        <a:buNone/>
                      </a:pPr>
                      <a:r>
                        <a:rPr lang="en-GB" sz="1400" u="none" strike="noStrike">
                          <a:effectLst/>
                          <a:latin typeface="+mn-lt"/>
                        </a:rPr>
                        <a:t>East Cambridgeshire 003D</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Fire Station</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Ely West</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2989394"/>
                  </a:ext>
                </a:extLst>
              </a:tr>
              <a:tr h="289250">
                <a:tc>
                  <a:txBody>
                    <a:bodyPr/>
                    <a:lstStyle/>
                    <a:p>
                      <a:pPr algn="l" fontAlgn="b">
                        <a:buNone/>
                      </a:pPr>
                      <a:r>
                        <a:rPr lang="en-GB" sz="1400" u="none" strike="noStrike">
                          <a:effectLst/>
                          <a:latin typeface="+mn-lt"/>
                        </a:rPr>
                        <a:t>East Cambridgeshire 011D</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B1063 from Newmarket to Ashley</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u="none" strike="noStrike">
                          <a:effectLst/>
                          <a:latin typeface="+mn-lt"/>
                        </a:rPr>
                        <a:t>Woodditton</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u="none" strike="noStrike">
                          <a:effectLst/>
                          <a:latin typeface="+mn-lt"/>
                        </a:rPr>
                        <a:t>10</a:t>
                      </a:r>
                      <a:endParaRPr lang="en-GB" sz="1400" b="0" i="0" u="none" strike="noStrike">
                        <a:solidFill>
                          <a:srgbClr val="000000"/>
                        </a:solidFill>
                        <a:effectLst/>
                        <a:latin typeface="+mn-lt"/>
                      </a:endParaRPr>
                    </a:p>
                  </a:txBody>
                  <a:tcPr marL="4815" marR="4815" marT="48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9304243"/>
                  </a:ext>
                </a:extLst>
              </a:tr>
            </a:tbl>
          </a:graphicData>
        </a:graphic>
      </p:graphicFrame>
    </p:spTree>
    <p:extLst>
      <p:ext uri="{BB962C8B-B14F-4D97-AF65-F5344CB8AC3E}">
        <p14:creationId xmlns:p14="http://schemas.microsoft.com/office/powerpoint/2010/main" val="737844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C650-4D8B-BC34-04A1-7CAAA05102A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E92D85-6CC2-00C4-C9E0-1281C0FEC9E1}"/>
              </a:ext>
            </a:extLst>
          </p:cNvPr>
          <p:cNvGraphicFramePr>
            <a:graphicFrameLocks noGrp="1"/>
          </p:cNvGraphicFramePr>
          <p:nvPr>
            <p:extLst>
              <p:ext uri="{D42A27DB-BD31-4B8C-83A1-F6EECF244321}">
                <p14:modId xmlns:p14="http://schemas.microsoft.com/office/powerpoint/2010/main" val="3574544725"/>
              </p:ext>
            </p:extLst>
          </p:nvPr>
        </p:nvGraphicFramePr>
        <p:xfrm>
          <a:off x="275769" y="1596735"/>
          <a:ext cx="8896562" cy="2825485"/>
        </p:xfrm>
        <a:graphic>
          <a:graphicData uri="http://schemas.openxmlformats.org/drawingml/2006/table">
            <a:tbl>
              <a:tblPr>
                <a:tableStyleId>{5C22544A-7EE6-4342-B048-85BDC9FD1C3A}</a:tableStyleId>
              </a:tblPr>
              <a:tblGrid>
                <a:gridCol w="1725228">
                  <a:extLst>
                    <a:ext uri="{9D8B030D-6E8A-4147-A177-3AD203B41FA5}">
                      <a16:colId xmlns:a16="http://schemas.microsoft.com/office/drawing/2014/main" val="1872848442"/>
                    </a:ext>
                  </a:extLst>
                </a:gridCol>
                <a:gridCol w="2528376">
                  <a:extLst>
                    <a:ext uri="{9D8B030D-6E8A-4147-A177-3AD203B41FA5}">
                      <a16:colId xmlns:a16="http://schemas.microsoft.com/office/drawing/2014/main" val="191069425"/>
                    </a:ext>
                  </a:extLst>
                </a:gridCol>
                <a:gridCol w="1174847">
                  <a:extLst>
                    <a:ext uri="{9D8B030D-6E8A-4147-A177-3AD203B41FA5}">
                      <a16:colId xmlns:a16="http://schemas.microsoft.com/office/drawing/2014/main" val="1084557091"/>
                    </a:ext>
                  </a:extLst>
                </a:gridCol>
                <a:gridCol w="1156037">
                  <a:extLst>
                    <a:ext uri="{9D8B030D-6E8A-4147-A177-3AD203B41FA5}">
                      <a16:colId xmlns:a16="http://schemas.microsoft.com/office/drawing/2014/main" val="2319679142"/>
                    </a:ext>
                  </a:extLst>
                </a:gridCol>
                <a:gridCol w="1156037">
                  <a:extLst>
                    <a:ext uri="{9D8B030D-6E8A-4147-A177-3AD203B41FA5}">
                      <a16:colId xmlns:a16="http://schemas.microsoft.com/office/drawing/2014/main" val="1546322092"/>
                    </a:ext>
                  </a:extLst>
                </a:gridCol>
                <a:gridCol w="1156037">
                  <a:extLst>
                    <a:ext uri="{9D8B030D-6E8A-4147-A177-3AD203B41FA5}">
                      <a16:colId xmlns:a16="http://schemas.microsoft.com/office/drawing/2014/main" val="1210700885"/>
                    </a:ext>
                  </a:extLst>
                </a:gridCol>
              </a:tblGrid>
              <a:tr h="201882">
                <a:tc>
                  <a:txBody>
                    <a:bodyPr/>
                    <a:lstStyle/>
                    <a:p>
                      <a:pPr algn="l" fontAlgn="t">
                        <a:buNone/>
                      </a:pPr>
                      <a:r>
                        <a:rPr lang="en-GB" sz="1400" b="1" u="none" strike="noStrike">
                          <a:effectLst/>
                          <a:latin typeface="+mn-lt"/>
                        </a:rPr>
                        <a:t>LSOA</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a:effectLst/>
                          <a:latin typeface="+mn-lt"/>
                        </a:rPr>
                        <a:t>LSOA Local Name</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a:effectLst/>
                          <a:latin typeface="+mn-lt"/>
                        </a:rPr>
                        <a:t>Ward Name</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mn-lt"/>
                        </a:rPr>
                        <a:t>IMD 2019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mn-lt"/>
                        </a:rPr>
                        <a:t>Change in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289250">
                <a:tc>
                  <a:txBody>
                    <a:bodyPr/>
                    <a:lstStyle/>
                    <a:p>
                      <a:pPr algn="l" fontAlgn="b">
                        <a:buNone/>
                      </a:pPr>
                      <a:r>
                        <a:rPr lang="en-GB" sz="1400" b="0" i="0" u="none" strike="noStrike">
                          <a:solidFill>
                            <a:srgbClr val="000000"/>
                          </a:solidFill>
                          <a:effectLst/>
                          <a:latin typeface="+mn-lt"/>
                        </a:rPr>
                        <a:t>East Cambridgeshire 005E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Wilburton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Stretham</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4</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289250">
                <a:tc>
                  <a:txBody>
                    <a:bodyPr/>
                    <a:lstStyle/>
                    <a:p>
                      <a:pPr algn="l" fontAlgn="b">
                        <a:buNone/>
                      </a:pPr>
                      <a:r>
                        <a:rPr lang="en-GB" sz="1400" b="0" i="0" u="none" strike="noStrike">
                          <a:solidFill>
                            <a:srgbClr val="000000"/>
                          </a:solidFill>
                          <a:effectLst/>
                          <a:latin typeface="+mn-lt"/>
                        </a:rPr>
                        <a:t>East Cambridgeshire 001F</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 Youth and Community Center</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5</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289250">
                <a:tc>
                  <a:txBody>
                    <a:bodyPr/>
                    <a:lstStyle/>
                    <a:p>
                      <a:pPr algn="l" fontAlgn="b">
                        <a:buNone/>
                      </a:pPr>
                      <a:r>
                        <a:rPr lang="en-GB" sz="1400" b="0" i="0" u="none" strike="noStrike">
                          <a:solidFill>
                            <a:srgbClr val="000000"/>
                          </a:solidFill>
                          <a:effectLst/>
                          <a:latin typeface="+mn-lt"/>
                        </a:rPr>
                        <a:t>East Cambridgeshire 002E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Sutton Community Fire &amp; Rescue Station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Sutton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5</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289250">
                <a:tc>
                  <a:txBody>
                    <a:bodyPr/>
                    <a:lstStyle/>
                    <a:p>
                      <a:pPr algn="l" fontAlgn="b">
                        <a:buNone/>
                      </a:pPr>
                      <a:r>
                        <a:rPr lang="en-GB" sz="1400" b="0" i="0" u="none" strike="noStrike">
                          <a:solidFill>
                            <a:srgbClr val="000000"/>
                          </a:solidFill>
                          <a:effectLst/>
                          <a:latin typeface="+mn-lt"/>
                        </a:rPr>
                        <a:t>East Cambridgeshire 006D</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Staploe Medical Centre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Soham South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6</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289250">
                <a:tc>
                  <a:txBody>
                    <a:bodyPr/>
                    <a:lstStyle/>
                    <a:p>
                      <a:pPr algn="l" fontAlgn="b">
                        <a:buNone/>
                      </a:pPr>
                      <a:r>
                        <a:rPr lang="en-GB" sz="1400" b="0" i="0" u="none" strike="noStrike">
                          <a:solidFill>
                            <a:srgbClr val="000000"/>
                          </a:solidFill>
                          <a:effectLst/>
                          <a:latin typeface="+mn-lt"/>
                        </a:rPr>
                        <a:t>East Cambridgeshire 005D</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Main Street to Common Road </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Stretham</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bl>
          </a:graphicData>
        </a:graphic>
      </p:graphicFrame>
      <p:sp>
        <p:nvSpPr>
          <p:cNvPr id="5" name="TextBox 4">
            <a:extLst>
              <a:ext uri="{FF2B5EF4-FFF2-40B4-BE49-F238E27FC236}">
                <a16:creationId xmlns:a16="http://schemas.microsoft.com/office/drawing/2014/main" id="{96D1752D-57C5-9658-CCEF-17A83CE24C06}"/>
              </a:ext>
            </a:extLst>
          </p:cNvPr>
          <p:cNvSpPr txBox="1"/>
          <p:nvPr/>
        </p:nvSpPr>
        <p:spPr bwMode="auto">
          <a:xfrm>
            <a:off x="275770" y="241297"/>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C</a:t>
            </a:r>
          </a:p>
        </p:txBody>
      </p:sp>
      <p:sp>
        <p:nvSpPr>
          <p:cNvPr id="6" name="TextBox 5">
            <a:extLst>
              <a:ext uri="{FF2B5EF4-FFF2-40B4-BE49-F238E27FC236}">
                <a16:creationId xmlns:a16="http://schemas.microsoft.com/office/drawing/2014/main" id="{D6704965-35A7-1BB8-76C3-4E998A0972A3}"/>
              </a:ext>
            </a:extLst>
          </p:cNvPr>
          <p:cNvSpPr txBox="1"/>
          <p:nvPr/>
        </p:nvSpPr>
        <p:spPr>
          <a:xfrm>
            <a:off x="275769" y="984569"/>
            <a:ext cx="8732520" cy="523220"/>
          </a:xfrm>
          <a:prstGeom prst="rect">
            <a:avLst/>
          </a:prstGeom>
          <a:noFill/>
        </p:spPr>
        <p:txBody>
          <a:bodyPr wrap="square">
            <a:spAutoFit/>
          </a:bodyPr>
          <a:lstStyle/>
          <a:p>
            <a:r>
              <a:rPr lang="en-GB" sz="1400" i="1" dirty="0"/>
              <a:t>Table 10: LSOAs in East Cambridgeshire that moved by two or more deciles in the direction of higher relative deprivation since 2019</a:t>
            </a:r>
          </a:p>
        </p:txBody>
      </p:sp>
    </p:spTree>
    <p:extLst>
      <p:ext uri="{BB962C8B-B14F-4D97-AF65-F5344CB8AC3E}">
        <p14:creationId xmlns:p14="http://schemas.microsoft.com/office/powerpoint/2010/main" val="353877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15DC-7E9D-D523-34D9-B79726EEA95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C2A10C-1117-2FC0-82B9-093CE5A70638}"/>
              </a:ext>
            </a:extLst>
          </p:cNvPr>
          <p:cNvGraphicFramePr>
            <a:graphicFrameLocks noGrp="1"/>
          </p:cNvGraphicFramePr>
          <p:nvPr>
            <p:extLst>
              <p:ext uri="{D42A27DB-BD31-4B8C-83A1-F6EECF244321}">
                <p14:modId xmlns:p14="http://schemas.microsoft.com/office/powerpoint/2010/main" val="1049909970"/>
              </p:ext>
            </p:extLst>
          </p:nvPr>
        </p:nvGraphicFramePr>
        <p:xfrm>
          <a:off x="152678" y="1269205"/>
          <a:ext cx="11482704" cy="5137019"/>
        </p:xfrm>
        <a:graphic>
          <a:graphicData uri="http://schemas.openxmlformats.org/drawingml/2006/table">
            <a:tbl>
              <a:tblPr>
                <a:tableStyleId>{5C22544A-7EE6-4342-B048-85BDC9FD1C3A}</a:tableStyleId>
              </a:tblPr>
              <a:tblGrid>
                <a:gridCol w="2200275">
                  <a:extLst>
                    <a:ext uri="{9D8B030D-6E8A-4147-A177-3AD203B41FA5}">
                      <a16:colId xmlns:a16="http://schemas.microsoft.com/office/drawing/2014/main" val="1872848442"/>
                    </a:ext>
                  </a:extLst>
                </a:gridCol>
                <a:gridCol w="3390900">
                  <a:extLst>
                    <a:ext uri="{9D8B030D-6E8A-4147-A177-3AD203B41FA5}">
                      <a16:colId xmlns:a16="http://schemas.microsoft.com/office/drawing/2014/main" val="191069425"/>
                    </a:ext>
                  </a:extLst>
                </a:gridCol>
                <a:gridCol w="1608138">
                  <a:extLst>
                    <a:ext uri="{9D8B030D-6E8A-4147-A177-3AD203B41FA5}">
                      <a16:colId xmlns:a16="http://schemas.microsoft.com/office/drawing/2014/main" val="1084557091"/>
                    </a:ext>
                  </a:extLst>
                </a:gridCol>
                <a:gridCol w="1398693">
                  <a:extLst>
                    <a:ext uri="{9D8B030D-6E8A-4147-A177-3AD203B41FA5}">
                      <a16:colId xmlns:a16="http://schemas.microsoft.com/office/drawing/2014/main" val="2319679142"/>
                    </a:ext>
                  </a:extLst>
                </a:gridCol>
                <a:gridCol w="1398693">
                  <a:extLst>
                    <a:ext uri="{9D8B030D-6E8A-4147-A177-3AD203B41FA5}">
                      <a16:colId xmlns:a16="http://schemas.microsoft.com/office/drawing/2014/main" val="1546322092"/>
                    </a:ext>
                  </a:extLst>
                </a:gridCol>
                <a:gridCol w="1486005">
                  <a:extLst>
                    <a:ext uri="{9D8B030D-6E8A-4147-A177-3AD203B41FA5}">
                      <a16:colId xmlns:a16="http://schemas.microsoft.com/office/drawing/2014/main" val="1210700885"/>
                    </a:ext>
                  </a:extLst>
                </a:gridCol>
              </a:tblGrid>
              <a:tr h="201882">
                <a:tc>
                  <a:txBody>
                    <a:bodyPr/>
                    <a:lstStyle/>
                    <a:p>
                      <a:pPr algn="l" fontAlgn="t">
                        <a:buNone/>
                      </a:pPr>
                      <a:r>
                        <a:rPr lang="en-GB" sz="1400" b="1" u="none" strike="noStrike">
                          <a:effectLst/>
                          <a:latin typeface="+mn-lt"/>
                        </a:rPr>
                        <a:t>LSOA</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a:effectLst/>
                          <a:latin typeface="+mn-lt"/>
                        </a:rPr>
                        <a:t>LSOA Local Name</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a:effectLst/>
                          <a:latin typeface="+mn-lt"/>
                        </a:rPr>
                        <a:t>Ward Name</a:t>
                      </a:r>
                      <a:endParaRPr lang="en-GB" sz="1400" b="1" i="0" u="none" strike="noStrike">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mn-lt"/>
                        </a:rPr>
                        <a:t>IMD 2019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mn-lt"/>
                        </a:rPr>
                        <a:t>Change in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289250">
                <a:tc>
                  <a:txBody>
                    <a:bodyPr/>
                    <a:lstStyle/>
                    <a:p>
                      <a:pPr algn="l" fontAlgn="b">
                        <a:buNone/>
                      </a:pPr>
                      <a:r>
                        <a:rPr lang="en-GB" sz="1400" b="0" i="0" u="none" strike="noStrike">
                          <a:solidFill>
                            <a:srgbClr val="000000"/>
                          </a:solidFill>
                          <a:effectLst/>
                          <a:latin typeface="+mn-lt"/>
                        </a:rPr>
                        <a:t>East Cambridgeshire 001A</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 Village Hall</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5</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289250">
                <a:tc>
                  <a:txBody>
                    <a:bodyPr/>
                    <a:lstStyle/>
                    <a:p>
                      <a:pPr algn="l" fontAlgn="b">
                        <a:buNone/>
                      </a:pPr>
                      <a:r>
                        <a:rPr lang="en-GB" sz="1400" b="0" i="0" u="none" strike="noStrike">
                          <a:solidFill>
                            <a:srgbClr val="000000"/>
                          </a:solidFill>
                          <a:effectLst/>
                          <a:latin typeface="+mn-lt"/>
                        </a:rPr>
                        <a:t>East Cambridgeshire 001B</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Road </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6</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289250">
                <a:tc>
                  <a:txBody>
                    <a:bodyPr/>
                    <a:lstStyle/>
                    <a:p>
                      <a:pPr algn="l" fontAlgn="b">
                        <a:buNone/>
                      </a:pPr>
                      <a:r>
                        <a:rPr lang="en-GB" sz="1400" b="0" i="0" u="none" strike="noStrike">
                          <a:solidFill>
                            <a:srgbClr val="000000"/>
                          </a:solidFill>
                          <a:effectLst/>
                          <a:latin typeface="+mn-lt"/>
                        </a:rPr>
                        <a:t>East Cambridgeshire 001C</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 Station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6</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289250">
                <a:tc>
                  <a:txBody>
                    <a:bodyPr/>
                    <a:lstStyle/>
                    <a:p>
                      <a:pPr algn="l" fontAlgn="b">
                        <a:buNone/>
                      </a:pPr>
                      <a:r>
                        <a:rPr lang="en-GB" sz="1400" b="0" i="0" u="none" strike="noStrike">
                          <a:solidFill>
                            <a:srgbClr val="000000"/>
                          </a:solidFill>
                          <a:effectLst/>
                          <a:latin typeface="+mn-lt"/>
                        </a:rPr>
                        <a:t>East Cambridgeshire 002E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Sutton Community Fire &amp; Rescue Station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Sutton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290844">
                <a:tc>
                  <a:txBody>
                    <a:bodyPr/>
                    <a:lstStyle/>
                    <a:p>
                      <a:pPr algn="l" fontAlgn="b">
                        <a:buNone/>
                      </a:pPr>
                      <a:r>
                        <a:rPr lang="en-GB" sz="1400" b="0" i="0" u="none" strike="noStrike">
                          <a:solidFill>
                            <a:srgbClr val="000000"/>
                          </a:solidFill>
                          <a:effectLst/>
                          <a:latin typeface="+mn-lt"/>
                        </a:rPr>
                        <a:t>East Cambridgeshire 005D</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Main Street to Common Road </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Stretham</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r h="289250">
                <a:tc>
                  <a:txBody>
                    <a:bodyPr/>
                    <a:lstStyle/>
                    <a:p>
                      <a:pPr algn="l" fontAlgn="b">
                        <a:buNone/>
                      </a:pPr>
                      <a:r>
                        <a:rPr lang="en-GB" sz="1400" b="0" i="0" u="none" strike="noStrike">
                          <a:solidFill>
                            <a:srgbClr val="000000"/>
                          </a:solidFill>
                          <a:effectLst/>
                          <a:latin typeface="+mn-lt"/>
                        </a:rPr>
                        <a:t>East Cambridgeshire 005E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Wilburton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Stretham</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282135"/>
                  </a:ext>
                </a:extLst>
              </a:tr>
              <a:tr h="289250">
                <a:tc>
                  <a:txBody>
                    <a:bodyPr/>
                    <a:lstStyle/>
                    <a:p>
                      <a:pPr algn="l" fontAlgn="b">
                        <a:buNone/>
                      </a:pPr>
                      <a:r>
                        <a:rPr lang="en-GB" sz="1400" b="0" i="0" u="none" strike="noStrike">
                          <a:solidFill>
                            <a:srgbClr val="000000"/>
                          </a:solidFill>
                          <a:effectLst/>
                          <a:latin typeface="+mn-lt"/>
                        </a:rPr>
                        <a:t>East Cambridgeshire 006D</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Staploe Medical Centre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Soham South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34560"/>
                  </a:ext>
                </a:extLst>
              </a:tr>
              <a:tr h="289250">
                <a:tc>
                  <a:txBody>
                    <a:bodyPr/>
                    <a:lstStyle/>
                    <a:p>
                      <a:pPr algn="l" fontAlgn="b">
                        <a:buNone/>
                      </a:pPr>
                      <a:r>
                        <a:rPr lang="en-GB" sz="1400" b="0" i="0" u="none" strike="noStrike">
                          <a:solidFill>
                            <a:srgbClr val="000000"/>
                          </a:solidFill>
                          <a:effectLst/>
                          <a:latin typeface="+mn-lt"/>
                        </a:rPr>
                        <a:t>East Cambridgeshire 006E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Fordham Road </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Soham South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441151"/>
                  </a:ext>
                </a:extLst>
              </a:tr>
              <a:tr h="289250">
                <a:tc>
                  <a:txBody>
                    <a:bodyPr/>
                    <a:lstStyle/>
                    <a:p>
                      <a:pPr algn="l" fontAlgn="b">
                        <a:buNone/>
                      </a:pPr>
                      <a:r>
                        <a:rPr lang="en-GB" sz="1400" b="0" i="0" u="none" strike="noStrike">
                          <a:solidFill>
                            <a:srgbClr val="000000"/>
                          </a:solidFill>
                          <a:effectLst/>
                          <a:latin typeface="+mn-lt"/>
                        </a:rPr>
                        <a:t>East Cambridgeshire 006G</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Broad Piece </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Soham North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27703"/>
                  </a:ext>
                </a:extLst>
              </a:tr>
              <a:tr h="289250">
                <a:tc>
                  <a:txBody>
                    <a:bodyPr/>
                    <a:lstStyle/>
                    <a:p>
                      <a:pPr algn="l" fontAlgn="b">
                        <a:buNone/>
                      </a:pPr>
                      <a:r>
                        <a:rPr lang="en-GB" sz="1400" b="0" i="0" u="none" strike="noStrike">
                          <a:solidFill>
                            <a:srgbClr val="000000"/>
                          </a:solidFill>
                          <a:effectLst/>
                          <a:latin typeface="+mn-lt"/>
                        </a:rPr>
                        <a:t>East Cambridgeshire 007B</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Fordham South, Chippenham and Kennett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Fordham &amp; Isleham</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264173"/>
                  </a:ext>
                </a:extLst>
              </a:tr>
              <a:tr h="289250">
                <a:tc>
                  <a:txBody>
                    <a:bodyPr/>
                    <a:lstStyle/>
                    <a:p>
                      <a:pPr algn="l" fontAlgn="b">
                        <a:buNone/>
                      </a:pPr>
                      <a:r>
                        <a:rPr lang="en-GB" sz="1400" b="0" i="0" u="none" strike="noStrike">
                          <a:solidFill>
                            <a:srgbClr val="000000"/>
                          </a:solidFill>
                          <a:effectLst/>
                          <a:latin typeface="+mn-lt"/>
                        </a:rPr>
                        <a:t>East Cambridgeshire 003D</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Fire Station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West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622914"/>
                  </a:ext>
                </a:extLst>
              </a:tr>
              <a:tr h="289250">
                <a:tc>
                  <a:txBody>
                    <a:bodyPr/>
                    <a:lstStyle/>
                    <a:p>
                      <a:pPr algn="l" fontAlgn="b">
                        <a:buNone/>
                      </a:pPr>
                      <a:r>
                        <a:rPr lang="en-GB" sz="1400" b="0" i="0" u="none" strike="noStrike">
                          <a:solidFill>
                            <a:srgbClr val="000000"/>
                          </a:solidFill>
                          <a:effectLst/>
                          <a:latin typeface="+mn-lt"/>
                        </a:rPr>
                        <a:t>East Cambridgeshire 007A</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Fordham North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Fordham &amp; Isleham</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97301"/>
                  </a:ext>
                </a:extLst>
              </a:tr>
              <a:tr h="289250">
                <a:tc>
                  <a:txBody>
                    <a:bodyPr/>
                    <a:lstStyle/>
                    <a:p>
                      <a:pPr algn="l" fontAlgn="b">
                        <a:buNone/>
                      </a:pPr>
                      <a:r>
                        <a:rPr lang="en-GB" sz="1400" b="0" i="0" u="none" strike="noStrike">
                          <a:solidFill>
                            <a:srgbClr val="000000"/>
                          </a:solidFill>
                          <a:effectLst/>
                          <a:latin typeface="+mn-lt"/>
                        </a:rPr>
                        <a:t>East Cambridgeshire 001F</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 Youth and Community Center</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Littleport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6</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224651"/>
                  </a:ext>
                </a:extLst>
              </a:tr>
              <a:tr h="289250">
                <a:tc>
                  <a:txBody>
                    <a:bodyPr/>
                    <a:lstStyle/>
                    <a:p>
                      <a:pPr algn="l" fontAlgn="b">
                        <a:buNone/>
                      </a:pPr>
                      <a:r>
                        <a:rPr lang="en-GB" sz="1400" b="0" i="0" u="none" strike="noStrike">
                          <a:solidFill>
                            <a:srgbClr val="000000"/>
                          </a:solidFill>
                          <a:effectLst/>
                          <a:latin typeface="+mn-lt"/>
                        </a:rPr>
                        <a:t>East Cambridgeshire 003G</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High Barns</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East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5</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047400"/>
                  </a:ext>
                </a:extLst>
              </a:tr>
              <a:tr h="289250">
                <a:tc>
                  <a:txBody>
                    <a:bodyPr/>
                    <a:lstStyle/>
                    <a:p>
                      <a:pPr algn="l" fontAlgn="b">
                        <a:buNone/>
                      </a:pPr>
                      <a:r>
                        <a:rPr lang="en-GB" sz="1400" b="0" i="0" u="none" strike="noStrike">
                          <a:solidFill>
                            <a:srgbClr val="000000"/>
                          </a:solidFill>
                          <a:effectLst/>
                          <a:latin typeface="+mn-lt"/>
                        </a:rPr>
                        <a:t>East Cambridgeshire 003F</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Cam Drive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North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811066"/>
                  </a:ext>
                </a:extLst>
              </a:tr>
              <a:tr h="289250">
                <a:tc>
                  <a:txBody>
                    <a:bodyPr/>
                    <a:lstStyle/>
                    <a:p>
                      <a:pPr algn="l" fontAlgn="b">
                        <a:buNone/>
                      </a:pPr>
                      <a:r>
                        <a:rPr lang="en-GB" sz="1400" b="0" i="0" u="none" strike="noStrike">
                          <a:solidFill>
                            <a:srgbClr val="000000"/>
                          </a:solidFill>
                          <a:effectLst/>
                          <a:latin typeface="+mn-lt"/>
                        </a:rPr>
                        <a:t>East Cambridgeshire 004B</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City Centre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Ely East</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506090"/>
                  </a:ext>
                </a:extLst>
              </a:tr>
              <a:tr h="289250">
                <a:tc>
                  <a:txBody>
                    <a:bodyPr/>
                    <a:lstStyle/>
                    <a:p>
                      <a:pPr algn="l" fontAlgn="b">
                        <a:buNone/>
                      </a:pPr>
                      <a:r>
                        <a:rPr lang="en-GB" sz="1400" b="0" i="0" u="none" strike="noStrike">
                          <a:solidFill>
                            <a:srgbClr val="000000"/>
                          </a:solidFill>
                          <a:effectLst/>
                          <a:latin typeface="+mn-lt"/>
                        </a:rPr>
                        <a:t>East Cambridgeshire 006A</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Townsend Road </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Soham North</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-3</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685233"/>
                  </a:ext>
                </a:extLst>
              </a:tr>
            </a:tbl>
          </a:graphicData>
        </a:graphic>
      </p:graphicFrame>
      <p:sp>
        <p:nvSpPr>
          <p:cNvPr id="5" name="TextBox 4">
            <a:extLst>
              <a:ext uri="{FF2B5EF4-FFF2-40B4-BE49-F238E27FC236}">
                <a16:creationId xmlns:a16="http://schemas.microsoft.com/office/drawing/2014/main" id="{691AF6E6-9E2A-3174-F7B4-716B84088CFC}"/>
              </a:ext>
            </a:extLst>
          </p:cNvPr>
          <p:cNvSpPr txBox="1"/>
          <p:nvPr/>
        </p:nvSpPr>
        <p:spPr bwMode="auto">
          <a:xfrm>
            <a:off x="152678" y="88514"/>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D</a:t>
            </a:r>
          </a:p>
        </p:txBody>
      </p:sp>
      <p:sp>
        <p:nvSpPr>
          <p:cNvPr id="6" name="TextBox 5">
            <a:extLst>
              <a:ext uri="{FF2B5EF4-FFF2-40B4-BE49-F238E27FC236}">
                <a16:creationId xmlns:a16="http://schemas.microsoft.com/office/drawing/2014/main" id="{69729A77-4AC5-F890-F113-DAD897B0ADFB}"/>
              </a:ext>
            </a:extLst>
          </p:cNvPr>
          <p:cNvSpPr txBox="1"/>
          <p:nvPr/>
        </p:nvSpPr>
        <p:spPr>
          <a:xfrm>
            <a:off x="152678" y="745985"/>
            <a:ext cx="8732520" cy="523220"/>
          </a:xfrm>
          <a:prstGeom prst="rect">
            <a:avLst/>
          </a:prstGeom>
          <a:noFill/>
        </p:spPr>
        <p:txBody>
          <a:bodyPr wrap="square">
            <a:spAutoFit/>
          </a:bodyPr>
          <a:lstStyle/>
          <a:p>
            <a:r>
              <a:rPr lang="en-GB" sz="1400" i="1" dirty="0"/>
              <a:t>Table 11: LSOAs in East Cambridgeshire that moved by two or more deciles in the direction of higher relative deprivation since 2019 for Health Deprivation and Disability Domain</a:t>
            </a:r>
          </a:p>
        </p:txBody>
      </p:sp>
    </p:spTree>
    <p:extLst>
      <p:ext uri="{BB962C8B-B14F-4D97-AF65-F5344CB8AC3E}">
        <p14:creationId xmlns:p14="http://schemas.microsoft.com/office/powerpoint/2010/main" val="224972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2B0A-D6C2-AA21-C863-61C7ACAA2E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A19F3E-37C4-45F5-74B1-C4365E789EEE}"/>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sp>
        <p:nvSpPr>
          <p:cNvPr id="2" name="TextBox 1">
            <a:extLst>
              <a:ext uri="{FF2B5EF4-FFF2-40B4-BE49-F238E27FC236}">
                <a16:creationId xmlns:a16="http://schemas.microsoft.com/office/drawing/2014/main" id="{D5D6EA36-0BD5-B125-2464-D8B6E26C6FDD}"/>
              </a:ext>
            </a:extLst>
          </p:cNvPr>
          <p:cNvSpPr txBox="1"/>
          <p:nvPr/>
        </p:nvSpPr>
        <p:spPr bwMode="auto">
          <a:xfrm>
            <a:off x="633413" y="1502229"/>
            <a:ext cx="11232016" cy="4674734"/>
          </a:xfrm>
          <a:prstGeom prst="rect">
            <a:avLst/>
          </a:prstGeom>
          <a:noFill/>
          <a:ln>
            <a:noFill/>
          </a:ln>
        </p:spPr>
        <p:txBody>
          <a:bodyPr vert="horz" wrap="square" lIns="0" tIns="0" rIns="0" bIns="0" numCol="1" rtlCol="0" anchor="t" anchorCtr="0" compatLnSpc="1">
            <a:prstTxWarp prst="textNoShape">
              <a:avLst/>
            </a:prstTxWarp>
            <a:normAutofit/>
          </a:bodyPr>
          <a:lstStyle/>
          <a:p>
            <a:pPr marL="228600" indent="-228600" eaLnBrk="1" hangingPunct="1">
              <a:lnSpc>
                <a:spcPct val="90000"/>
              </a:lnSpc>
              <a:spcBef>
                <a:spcPts val="1000"/>
              </a:spcBef>
              <a:buFont typeface="Arial" panose="020B0604020202020204" pitchFamily="34" charset="0"/>
              <a:buChar char="•"/>
            </a:pPr>
            <a:r>
              <a:rPr lang="en-US" sz="1600" dirty="0"/>
              <a:t>The Index of Multiple Deprivation 2025 (</a:t>
            </a:r>
            <a:r>
              <a:rPr lang="en-US" sz="1600" dirty="0" err="1"/>
              <a:t>IoD</a:t>
            </a:r>
            <a:r>
              <a:rPr lang="en-US" sz="1600" dirty="0"/>
              <a:t>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The Minimum population of an LSOA is 1,000 and the mean is 1,500. As of the Census 2021, there is a total of 35,672 LSOAs nationally. </a:t>
            </a:r>
          </a:p>
          <a:p>
            <a:pPr marL="228600" indent="-228600" eaLnBrk="1" hangingPunct="1">
              <a:lnSpc>
                <a:spcPct val="90000"/>
              </a:lnSpc>
              <a:spcBef>
                <a:spcPts val="1000"/>
              </a:spcBef>
              <a:buFont typeface="Arial" panose="020B0604020202020204" pitchFamily="34" charset="0"/>
              <a:buChar char="•"/>
            </a:pPr>
            <a:endParaRPr lang="en-US" sz="1600" dirty="0"/>
          </a:p>
          <a:p>
            <a:pPr marL="228600" indent="-228600" eaLnBrk="1" hangingPunct="1">
              <a:lnSpc>
                <a:spcPct val="90000"/>
              </a:lnSpc>
              <a:spcBef>
                <a:spcPts val="1000"/>
              </a:spcBef>
              <a:buFont typeface="Arial" panose="020B0604020202020204" pitchFamily="34" charset="0"/>
              <a:buChar char="•"/>
            </a:pPr>
            <a:r>
              <a:rPr lang="en-US" sz="1600" dirty="0"/>
              <a:t>For more information, please refer to the Cambridgeshire and Peterborough </a:t>
            </a:r>
            <a:r>
              <a:rPr lang="en-US" sz="1600" dirty="0" err="1"/>
              <a:t>IoD</a:t>
            </a:r>
            <a:r>
              <a:rPr lang="en-US" sz="1600" dirty="0"/>
              <a:t> 2025 Summary Document, produced by Cambridgeshire County Council: Policy, Performance and Intelligence Service. This document is available </a:t>
            </a:r>
            <a:r>
              <a:rPr lang="en-US" sz="1600" dirty="0">
                <a:hlinkClick r:id="rId3"/>
              </a:rPr>
              <a:t>here</a:t>
            </a:r>
            <a:r>
              <a:rPr lang="en-US" sz="1600" dirty="0"/>
              <a:t>, alongside an interactive dashboard specific to Cambridgeshire and Peterborough. </a:t>
            </a:r>
          </a:p>
          <a:p>
            <a:pPr eaLnBrk="1" hangingPunct="1">
              <a:lnSpc>
                <a:spcPct val="90000"/>
              </a:lnSpc>
              <a:spcBef>
                <a:spcPts val="1000"/>
              </a:spcBef>
            </a:pPr>
            <a:endParaRPr lang="en-US" sz="1600" dirty="0"/>
          </a:p>
          <a:p>
            <a:pPr marL="228600" indent="-228600" eaLnBrk="1" hangingPunct="1">
              <a:lnSpc>
                <a:spcPct val="90000"/>
              </a:lnSpc>
              <a:spcBef>
                <a:spcPts val="1000"/>
              </a:spcBef>
              <a:buFont typeface="Arial" panose="020B0604020202020204" pitchFamily="34" charset="0"/>
              <a:buChar char="•"/>
            </a:pPr>
            <a:r>
              <a:rPr lang="en-US" sz="1600" dirty="0"/>
              <a:t>The data is compiled by the Ministry of Housing, Communities and Local Government (MHCLG) and can be accessed here:  </a:t>
            </a:r>
            <a:r>
              <a:rPr lang="en-US" sz="1600" u="sng" dirty="0">
                <a:hlinkClick r:id="rId4">
                  <a:extLst>
                    <a:ext uri="{A12FA001-AC4F-418D-AE19-62706E023703}">
                      <ahyp:hlinkClr xmlns:ahyp="http://schemas.microsoft.com/office/drawing/2018/hyperlinkcolor" val="tx"/>
                    </a:ext>
                  </a:extLst>
                </a:hlinkClick>
              </a:rPr>
              <a:t>English indices of deprivation 2025 - Accredited official statistics announcement - GOV.UK</a:t>
            </a:r>
            <a:endParaRPr lang="en-US" sz="1600" dirty="0">
              <a:cs typeface="Arial" panose="020B0604020202020204"/>
            </a:endParaRPr>
          </a:p>
        </p:txBody>
      </p:sp>
    </p:spTree>
    <p:extLst>
      <p:ext uri="{BB962C8B-B14F-4D97-AF65-F5344CB8AC3E}">
        <p14:creationId xmlns:p14="http://schemas.microsoft.com/office/powerpoint/2010/main" val="2023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3F25-F04B-CF60-829A-E558DEEBFD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6DC8C3-2ED1-5D61-4A89-BBF405291113}"/>
              </a:ext>
            </a:extLst>
          </p:cNvPr>
          <p:cNvSpPr txBox="1"/>
          <p:nvPr/>
        </p:nvSpPr>
        <p:spPr bwMode="auto">
          <a:xfrm>
            <a:off x="237628" y="168918"/>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pic>
        <p:nvPicPr>
          <p:cNvPr id="3" name="Picture 2">
            <a:extLst>
              <a:ext uri="{FF2B5EF4-FFF2-40B4-BE49-F238E27FC236}">
                <a16:creationId xmlns:a16="http://schemas.microsoft.com/office/drawing/2014/main" id="{8C6B2CF8-B799-151D-943D-54534F9E443C}"/>
              </a:ext>
            </a:extLst>
          </p:cNvPr>
          <p:cNvPicPr>
            <a:picLocks noChangeAspect="1"/>
          </p:cNvPicPr>
          <p:nvPr/>
        </p:nvPicPr>
        <p:blipFill>
          <a:blip r:embed="rId3"/>
          <a:stretch>
            <a:fillRect/>
          </a:stretch>
        </p:blipFill>
        <p:spPr>
          <a:xfrm>
            <a:off x="5518520" y="1620259"/>
            <a:ext cx="6309562" cy="4571083"/>
          </a:xfrm>
          <a:prstGeom prst="rect">
            <a:avLst/>
          </a:prstGeom>
        </p:spPr>
      </p:pic>
      <p:sp>
        <p:nvSpPr>
          <p:cNvPr id="6" name="TextBox 5">
            <a:extLst>
              <a:ext uri="{FF2B5EF4-FFF2-40B4-BE49-F238E27FC236}">
                <a16:creationId xmlns:a16="http://schemas.microsoft.com/office/drawing/2014/main" id="{700A5DCD-6BC7-2FF5-A861-B0F8E6CCD066}"/>
              </a:ext>
            </a:extLst>
          </p:cNvPr>
          <p:cNvSpPr txBox="1"/>
          <p:nvPr/>
        </p:nvSpPr>
        <p:spPr>
          <a:xfrm>
            <a:off x="237628" y="1986300"/>
            <a:ext cx="4752368" cy="3839000"/>
          </a:xfrm>
          <a:prstGeom prst="rect">
            <a:avLst/>
          </a:prstGeom>
          <a:noFill/>
        </p:spPr>
        <p:txBody>
          <a:bodyPr wrap="square">
            <a:spAutoFit/>
          </a:bodyPr>
          <a:lstStyle/>
          <a:p>
            <a:pPr marL="285750" indent="-285750" eaLnBrk="1" hangingPunct="1">
              <a:lnSpc>
                <a:spcPct val="90000"/>
              </a:lnSpc>
              <a:spcBef>
                <a:spcPts val="1000"/>
              </a:spcBef>
              <a:buFont typeface="Arial" panose="020B0604020202020204" pitchFamily="34" charset="0"/>
              <a:buChar char="•"/>
            </a:pPr>
            <a:r>
              <a:rPr lang="en-US" dirty="0">
                <a:latin typeface="+mn-lt"/>
              </a:rPr>
              <a:t>Within the IoD25, there are seven standalone indexes or domains and two supplementary indices, as seen in Figure 1. </a:t>
            </a:r>
          </a:p>
          <a:p>
            <a:pPr marL="285750" indent="-285750" eaLnBrk="1" hangingPunct="1">
              <a:lnSpc>
                <a:spcPct val="90000"/>
              </a:lnSpc>
              <a:spcBef>
                <a:spcPts val="1000"/>
              </a:spcBef>
              <a:buFont typeface="Arial" panose="020B0604020202020204" pitchFamily="34" charset="0"/>
              <a:buChar char="•"/>
            </a:pPr>
            <a:endParaRPr lang="en-US" dirty="0">
              <a:latin typeface="+mn-lt"/>
            </a:endParaRPr>
          </a:p>
          <a:p>
            <a:pPr marL="285750" indent="-285750" eaLnBrk="1" hangingPunct="1">
              <a:lnSpc>
                <a:spcPct val="90000"/>
              </a:lnSpc>
              <a:spcBef>
                <a:spcPts val="1000"/>
              </a:spcBef>
              <a:buFont typeface="Arial" panose="020B0604020202020204" pitchFamily="34" charset="0"/>
              <a:buChar char="•"/>
            </a:pPr>
            <a:r>
              <a:rPr lang="en-US" dirty="0">
                <a:latin typeface="+mn-lt"/>
              </a:rPr>
              <a:t>The IMD25 combines these seven domains into a single overall score. Each domain contributes a fixed proportion (shown in figure 1) to the final IMD score. The two supplementary indices do not contribute to the overall IMD score but are reported alongside it. These supplementary indices are relevant to the income domain. </a:t>
            </a:r>
          </a:p>
        </p:txBody>
      </p:sp>
      <p:sp>
        <p:nvSpPr>
          <p:cNvPr id="8" name="TextBox 7">
            <a:extLst>
              <a:ext uri="{FF2B5EF4-FFF2-40B4-BE49-F238E27FC236}">
                <a16:creationId xmlns:a16="http://schemas.microsoft.com/office/drawing/2014/main" id="{E56F7BAE-A2A1-698A-8D05-FF463235598D}"/>
              </a:ext>
            </a:extLst>
          </p:cNvPr>
          <p:cNvSpPr txBox="1"/>
          <p:nvPr/>
        </p:nvSpPr>
        <p:spPr>
          <a:xfrm>
            <a:off x="5518520" y="1229467"/>
            <a:ext cx="6309562" cy="307777"/>
          </a:xfrm>
          <a:prstGeom prst="rect">
            <a:avLst/>
          </a:prstGeom>
          <a:noFill/>
        </p:spPr>
        <p:txBody>
          <a:bodyPr wrap="square">
            <a:spAutoFit/>
          </a:bodyPr>
          <a:lstStyle/>
          <a:p>
            <a:r>
              <a:rPr lang="en-GB" sz="1400" i="1" dirty="0"/>
              <a:t>Figure 1: Seven domains of deprivation alongside two supplementary indices</a:t>
            </a:r>
          </a:p>
        </p:txBody>
      </p:sp>
    </p:spTree>
    <p:extLst>
      <p:ext uri="{BB962C8B-B14F-4D97-AF65-F5344CB8AC3E}">
        <p14:creationId xmlns:p14="http://schemas.microsoft.com/office/powerpoint/2010/main" val="15541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4060-E16E-43D5-B7B9-F86F530206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5A12E30-66F9-0DC4-A9FB-A451897355E8}"/>
              </a:ext>
            </a:extLst>
          </p:cNvPr>
          <p:cNvPicPr>
            <a:picLocks noChangeAspect="1"/>
          </p:cNvPicPr>
          <p:nvPr/>
        </p:nvPicPr>
        <p:blipFill>
          <a:blip r:embed="rId3"/>
          <a:stretch>
            <a:fillRect/>
          </a:stretch>
        </p:blipFill>
        <p:spPr>
          <a:xfrm>
            <a:off x="347472" y="1195770"/>
            <a:ext cx="7816508" cy="5424353"/>
          </a:xfrm>
          <a:prstGeom prst="rect">
            <a:avLst/>
          </a:prstGeom>
        </p:spPr>
      </p:pic>
      <p:sp>
        <p:nvSpPr>
          <p:cNvPr id="4" name="TextBox 3">
            <a:extLst>
              <a:ext uri="{FF2B5EF4-FFF2-40B4-BE49-F238E27FC236}">
                <a16:creationId xmlns:a16="http://schemas.microsoft.com/office/drawing/2014/main" id="{DD874FBE-D6C1-5976-0816-5B12ED03C2C4}"/>
              </a:ext>
            </a:extLst>
          </p:cNvPr>
          <p:cNvSpPr txBox="1"/>
          <p:nvPr/>
        </p:nvSpPr>
        <p:spPr bwMode="auto">
          <a:xfrm>
            <a:off x="274184" y="206149"/>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kern="1200" dirty="0">
                <a:solidFill>
                  <a:schemeClr val="accent2"/>
                </a:solidFill>
                <a:latin typeface="+mj-lt"/>
                <a:ea typeface="+mj-ea"/>
                <a:cs typeface="+mj-cs"/>
              </a:rPr>
              <a:t>Methodology changes – LSOA boundaries</a:t>
            </a:r>
          </a:p>
        </p:txBody>
      </p:sp>
      <p:sp>
        <p:nvSpPr>
          <p:cNvPr id="3" name="TextBox 2">
            <a:extLst>
              <a:ext uri="{FF2B5EF4-FFF2-40B4-BE49-F238E27FC236}">
                <a16:creationId xmlns:a16="http://schemas.microsoft.com/office/drawing/2014/main" id="{45DB4DC6-B706-CAAA-3FCB-A25C60839096}"/>
              </a:ext>
            </a:extLst>
          </p:cNvPr>
          <p:cNvSpPr txBox="1"/>
          <p:nvPr/>
        </p:nvSpPr>
        <p:spPr>
          <a:xfrm>
            <a:off x="8430357" y="1196176"/>
            <a:ext cx="3572345" cy="5078313"/>
          </a:xfrm>
          <a:prstGeom prst="rect">
            <a:avLst/>
          </a:prstGeom>
          <a:noFill/>
        </p:spPr>
        <p:txBody>
          <a:bodyPr wrap="square" lIns="91440" tIns="45720" rIns="91440" bIns="45720" rtlCol="0" anchor="t">
            <a:spAutoFit/>
          </a:bodyPr>
          <a:lstStyle/>
          <a:p>
            <a:r>
              <a:rPr lang="en-GB" sz="1600" dirty="0">
                <a:latin typeface="Arial"/>
                <a:cs typeface="Arial"/>
              </a:rPr>
              <a:t>Since IMD 2019, there have been some changes to LSOA boundaries. IMD 2019 used 2011 LSOA boundaries and new boundaries came into effect during the latest Census in 2021. </a:t>
            </a:r>
          </a:p>
          <a:p>
            <a:endParaRPr lang="en-GB" sz="1600" dirty="0"/>
          </a:p>
          <a:p>
            <a:r>
              <a:rPr lang="en-GB" sz="1600" dirty="0"/>
              <a:t>The majority of LSOAs remained unchanged during this change in Cambridgeshire. The changes were as follows:</a:t>
            </a:r>
          </a:p>
          <a:p>
            <a:endParaRPr lang="en-GB" sz="1600" dirty="0"/>
          </a:p>
          <a:p>
            <a:pPr marL="285750" indent="-285750">
              <a:buFont typeface="Arial" panose="020B0604020202020204" pitchFamily="34" charset="0"/>
              <a:buChar char="•"/>
            </a:pPr>
            <a:r>
              <a:rPr lang="en-GB" sz="1600" dirty="0"/>
              <a:t>8 LSOAs changing only names and not boundaries.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8 LSOAs in 2011 were merged into 4 LSOAs in 2021.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17 2011 LSOAs were split into 41 2021 LSOAs. </a:t>
            </a:r>
          </a:p>
        </p:txBody>
      </p:sp>
      <p:sp>
        <p:nvSpPr>
          <p:cNvPr id="2" name="TextBox 1">
            <a:extLst>
              <a:ext uri="{FF2B5EF4-FFF2-40B4-BE49-F238E27FC236}">
                <a16:creationId xmlns:a16="http://schemas.microsoft.com/office/drawing/2014/main" id="{0ADDDFE2-4431-C6BB-2543-1001F243C547}"/>
              </a:ext>
            </a:extLst>
          </p:cNvPr>
          <p:cNvSpPr txBox="1"/>
          <p:nvPr/>
        </p:nvSpPr>
        <p:spPr>
          <a:xfrm>
            <a:off x="274184" y="887993"/>
            <a:ext cx="6309562" cy="307777"/>
          </a:xfrm>
          <a:prstGeom prst="rect">
            <a:avLst/>
          </a:prstGeom>
          <a:noFill/>
        </p:spPr>
        <p:txBody>
          <a:bodyPr wrap="square">
            <a:spAutoFit/>
          </a:bodyPr>
          <a:lstStyle/>
          <a:p>
            <a:r>
              <a:rPr lang="en-GB" sz="1400" i="1" dirty="0"/>
              <a:t>Figure 2: LSOA changes from 2011 to 2021 </a:t>
            </a:r>
            <a:r>
              <a:rPr lang="en-GB" sz="1400" i="1"/>
              <a:t>in Cambridgeshire</a:t>
            </a:r>
            <a:endParaRPr lang="en-GB" sz="1400" i="1" dirty="0"/>
          </a:p>
        </p:txBody>
      </p:sp>
    </p:spTree>
    <p:extLst>
      <p:ext uri="{BB962C8B-B14F-4D97-AF65-F5344CB8AC3E}">
        <p14:creationId xmlns:p14="http://schemas.microsoft.com/office/powerpoint/2010/main" val="192214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DE6C-3D9A-0633-9DFF-B639EC6509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1CDAAA-EF43-8C0D-5493-2A0F6230F009}"/>
              </a:ext>
            </a:extLst>
          </p:cNvPr>
          <p:cNvSpPr txBox="1"/>
          <p:nvPr/>
        </p:nvSpPr>
        <p:spPr bwMode="auto">
          <a:xfrm>
            <a:off x="255644" y="96019"/>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Methodology changes – Indicators</a:t>
            </a:r>
          </a:p>
        </p:txBody>
      </p:sp>
      <p:sp>
        <p:nvSpPr>
          <p:cNvPr id="2" name="TextBox 1">
            <a:extLst>
              <a:ext uri="{FF2B5EF4-FFF2-40B4-BE49-F238E27FC236}">
                <a16:creationId xmlns:a16="http://schemas.microsoft.com/office/drawing/2014/main" id="{9B67F762-E452-6D73-3598-8CEFB0597782}"/>
              </a:ext>
            </a:extLst>
          </p:cNvPr>
          <p:cNvSpPr txBox="1"/>
          <p:nvPr/>
        </p:nvSpPr>
        <p:spPr bwMode="auto">
          <a:xfrm>
            <a:off x="255644" y="890413"/>
            <a:ext cx="10556081" cy="69378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Bef>
                <a:spcPts val="1000"/>
              </a:spcBef>
            </a:pPr>
            <a:r>
              <a:rPr lang="en-US" sz="1200" dirty="0">
                <a:latin typeface="+mn-lt"/>
              </a:rPr>
              <a:t>There are 55 indicators for the IMD 2025 – this compares to 39 indicators in IMD 2029. </a:t>
            </a:r>
          </a:p>
          <a:p>
            <a:pPr eaLnBrk="1" hangingPunct="1">
              <a:lnSpc>
                <a:spcPct val="90000"/>
              </a:lnSpc>
              <a:spcBef>
                <a:spcPts val="1000"/>
              </a:spcBef>
            </a:pPr>
            <a:r>
              <a:rPr lang="en-US" sz="1200" dirty="0">
                <a:latin typeface="+mn-lt"/>
              </a:rPr>
              <a:t>For IMD 2025, 20 new indicators have been added, 14 indicators have been updated and significantly modified, and 21 indicators have been updated without significant modifications. Below are a list of the 20 new indicators.</a:t>
            </a:r>
          </a:p>
          <a:p>
            <a:pPr lvl="1" eaLnBrk="1" hangingPunct="1">
              <a:lnSpc>
                <a:spcPct val="90000"/>
              </a:lnSpc>
              <a:spcBef>
                <a:spcPts val="1000"/>
              </a:spcBef>
            </a:pPr>
            <a:endParaRPr lang="en-US" sz="1200" dirty="0">
              <a:latin typeface="+mn-lt"/>
            </a:endParaRPr>
          </a:p>
        </p:txBody>
      </p:sp>
      <p:graphicFrame>
        <p:nvGraphicFramePr>
          <p:cNvPr id="3" name="Table 2">
            <a:extLst>
              <a:ext uri="{FF2B5EF4-FFF2-40B4-BE49-F238E27FC236}">
                <a16:creationId xmlns:a16="http://schemas.microsoft.com/office/drawing/2014/main" id="{C4B70A67-8771-EAD9-8592-D6EA0DF4209E}"/>
              </a:ext>
            </a:extLst>
          </p:cNvPr>
          <p:cNvGraphicFramePr>
            <a:graphicFrameLocks noGrp="1"/>
          </p:cNvGraphicFramePr>
          <p:nvPr/>
        </p:nvGraphicFramePr>
        <p:xfrm>
          <a:off x="255644" y="1584198"/>
          <a:ext cx="9235828" cy="5177789"/>
        </p:xfrm>
        <a:graphic>
          <a:graphicData uri="http://schemas.openxmlformats.org/drawingml/2006/table">
            <a:tbl>
              <a:tblPr firstRow="1" bandRow="1">
                <a:tableStyleId>{5940675A-B579-460E-94D1-54222C63F5DA}</a:tableStyleId>
              </a:tblPr>
              <a:tblGrid>
                <a:gridCol w="2653974">
                  <a:extLst>
                    <a:ext uri="{9D8B030D-6E8A-4147-A177-3AD203B41FA5}">
                      <a16:colId xmlns:a16="http://schemas.microsoft.com/office/drawing/2014/main" val="4190903284"/>
                    </a:ext>
                  </a:extLst>
                </a:gridCol>
                <a:gridCol w="6581854">
                  <a:extLst>
                    <a:ext uri="{9D8B030D-6E8A-4147-A177-3AD203B41FA5}">
                      <a16:colId xmlns:a16="http://schemas.microsoft.com/office/drawing/2014/main" val="3893228923"/>
                    </a:ext>
                  </a:extLst>
                </a:gridCol>
              </a:tblGrid>
              <a:tr h="232963">
                <a:tc>
                  <a:txBody>
                    <a:bodyPr/>
                    <a:lstStyle/>
                    <a:p>
                      <a:r>
                        <a:rPr lang="en-GB" sz="900" b="1">
                          <a:latin typeface="+mn-lt"/>
                        </a:rPr>
                        <a:t>Domains</a:t>
                      </a:r>
                    </a:p>
                  </a:txBody>
                  <a:tcPr/>
                </a:tc>
                <a:tc>
                  <a:txBody>
                    <a:bodyPr/>
                    <a:lstStyle/>
                    <a:p>
                      <a:r>
                        <a:rPr lang="en-GB" sz="900" b="1">
                          <a:latin typeface="+mn-lt"/>
                        </a:rPr>
                        <a:t>New Indicators for IMD 2025</a:t>
                      </a:r>
                    </a:p>
                  </a:txBody>
                  <a:tcPr/>
                </a:tc>
                <a:extLst>
                  <a:ext uri="{0D108BD9-81ED-4DB2-BD59-A6C34878D82A}">
                    <a16:rowId xmlns:a16="http://schemas.microsoft.com/office/drawing/2014/main" val="2314426744"/>
                  </a:ext>
                </a:extLst>
              </a:tr>
              <a:tr h="375746">
                <a:tc>
                  <a:txBody>
                    <a:bodyPr/>
                    <a:lstStyle/>
                    <a:p>
                      <a:pPr lvl="0">
                        <a:buNone/>
                      </a:pPr>
                      <a:r>
                        <a:rPr lang="en-GB" sz="900" b="0" i="0" u="none" strike="noStrike" noProof="0">
                          <a:latin typeface="+mn-lt"/>
                        </a:rPr>
                        <a:t>Income Deprivation 22.5%</a:t>
                      </a:r>
                      <a:endParaRPr lang="en-US" sz="900">
                        <a:latin typeface="+mn-lt"/>
                      </a:endParaRPr>
                    </a:p>
                  </a:txBody>
                  <a:tcPr/>
                </a:tc>
                <a:tc>
                  <a:txBody>
                    <a:bodyPr/>
                    <a:lstStyle/>
                    <a:p>
                      <a:pPr lvl="0">
                        <a:buNone/>
                      </a:pPr>
                      <a:r>
                        <a:rPr lang="en-GB" sz="900" b="0" i="0" u="none" strike="noStrike" noProof="0" dirty="0">
                          <a:latin typeface="+mn-lt"/>
                        </a:rPr>
                        <a:t>Adults and children in Housing Benefit claimant benefit units with monthly equivalised income of less than 70% median equivalised monthly income after housing costs </a:t>
                      </a:r>
                    </a:p>
                  </a:txBody>
                  <a:tcPr/>
                </a:tc>
                <a:extLst>
                  <a:ext uri="{0D108BD9-81ED-4DB2-BD59-A6C34878D82A}">
                    <a16:rowId xmlns:a16="http://schemas.microsoft.com/office/drawing/2014/main" val="1190778550"/>
                  </a:ext>
                </a:extLst>
              </a:tr>
              <a:tr h="232963">
                <a:tc rowSpan="5">
                  <a:txBody>
                    <a:bodyPr/>
                    <a:lstStyle/>
                    <a:p>
                      <a:pPr lvl="0">
                        <a:buNone/>
                      </a:pPr>
                      <a:r>
                        <a:rPr lang="en-GB" sz="900" b="0" i="0" u="none" strike="noStrike" noProof="0">
                          <a:latin typeface="+mn-lt"/>
                        </a:rPr>
                        <a:t>Employment Deprivation 22.5%</a:t>
                      </a:r>
                      <a:endParaRPr lang="en-US" sz="900">
                        <a:latin typeface="+mn-lt"/>
                      </a:endParaRPr>
                    </a:p>
                  </a:txBody>
                  <a:tcPr/>
                </a:tc>
                <a:tc>
                  <a:txBody>
                    <a:bodyPr/>
                    <a:lstStyle/>
                    <a:p>
                      <a:pPr lvl="0">
                        <a:buNone/>
                      </a:pPr>
                      <a:r>
                        <a:rPr lang="en-GB" sz="900" b="0" i="0" u="none" strike="noStrike" noProof="0">
                          <a:latin typeface="+mn-lt"/>
                        </a:rPr>
                        <a:t>Claimants of New Style Jobseeker’s Allowance</a:t>
                      </a:r>
                      <a:endParaRPr lang="en-US" sz="900">
                        <a:latin typeface="+mn-lt"/>
                      </a:endParaRPr>
                    </a:p>
                  </a:txBody>
                  <a:tcPr/>
                </a:tc>
                <a:extLst>
                  <a:ext uri="{0D108BD9-81ED-4DB2-BD59-A6C34878D82A}">
                    <a16:rowId xmlns:a16="http://schemas.microsoft.com/office/drawing/2014/main" val="2092060571"/>
                  </a:ext>
                </a:extLst>
              </a:tr>
              <a:tr h="232963">
                <a:tc vMerge="1">
                  <a:txBody>
                    <a:bodyPr/>
                    <a:lstStyle/>
                    <a:p>
                      <a:endParaRPr lang="en-US"/>
                    </a:p>
                  </a:txBody>
                  <a:tcPr/>
                </a:tc>
                <a:tc>
                  <a:txBody>
                    <a:bodyPr/>
                    <a:lstStyle/>
                    <a:p>
                      <a:pPr lvl="0">
                        <a:buNone/>
                      </a:pPr>
                      <a:r>
                        <a:rPr lang="en-GB" sz="900" b="0" i="0" u="none" strike="noStrike" noProof="0">
                          <a:latin typeface="+mn-lt"/>
                        </a:rPr>
                        <a:t>Claimants of New Style Employment and Support Allowance</a:t>
                      </a:r>
                      <a:endParaRPr lang="en-US" sz="900">
                        <a:latin typeface="+mn-lt"/>
                      </a:endParaRPr>
                    </a:p>
                  </a:txBody>
                  <a:tcPr/>
                </a:tc>
                <a:extLst>
                  <a:ext uri="{0D108BD9-81ED-4DB2-BD59-A6C34878D82A}">
                    <a16:rowId xmlns:a16="http://schemas.microsoft.com/office/drawing/2014/main" val="2001316973"/>
                  </a:ext>
                </a:extLst>
              </a:tr>
              <a:tr h="232963">
                <a:tc vMerge="1">
                  <a:txBody>
                    <a:bodyPr/>
                    <a:lstStyle/>
                    <a:p>
                      <a:endParaRPr lang="en-US"/>
                    </a:p>
                  </a:txBody>
                  <a:tcPr/>
                </a:tc>
                <a:tc>
                  <a:txBody>
                    <a:bodyPr/>
                    <a:lstStyle/>
                    <a:p>
                      <a:pPr lvl="0">
                        <a:buNone/>
                      </a:pPr>
                      <a:r>
                        <a:rPr lang="en-GB" sz="900" b="0" i="0" u="none" strike="noStrike" noProof="0">
                          <a:latin typeface="+mn-lt"/>
                        </a:rPr>
                        <a:t>Claimants of Income Support</a:t>
                      </a:r>
                      <a:endParaRPr lang="en-US" sz="900">
                        <a:latin typeface="+mn-lt"/>
                      </a:endParaRPr>
                    </a:p>
                  </a:txBody>
                  <a:tcPr/>
                </a:tc>
                <a:extLst>
                  <a:ext uri="{0D108BD9-81ED-4DB2-BD59-A6C34878D82A}">
                    <a16:rowId xmlns:a16="http://schemas.microsoft.com/office/drawing/2014/main" val="4134808136"/>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'Planning for work ' conditionality group</a:t>
                      </a:r>
                      <a:endParaRPr lang="en-US" sz="900">
                        <a:latin typeface="+mn-lt"/>
                      </a:endParaRPr>
                    </a:p>
                  </a:txBody>
                  <a:tcPr/>
                </a:tc>
                <a:extLst>
                  <a:ext uri="{0D108BD9-81ED-4DB2-BD59-A6C34878D82A}">
                    <a16:rowId xmlns:a16="http://schemas.microsoft.com/office/drawing/2014/main" val="791288633"/>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'Preparing for work ' conditionality group </a:t>
                      </a:r>
                      <a:endParaRPr lang="en-US" sz="900">
                        <a:latin typeface="+mn-lt"/>
                      </a:endParaRPr>
                    </a:p>
                  </a:txBody>
                  <a:tcPr/>
                </a:tc>
                <a:extLst>
                  <a:ext uri="{0D108BD9-81ED-4DB2-BD59-A6C34878D82A}">
                    <a16:rowId xmlns:a16="http://schemas.microsoft.com/office/drawing/2014/main" val="1264135503"/>
                  </a:ext>
                </a:extLst>
              </a:tr>
              <a:tr h="375746">
                <a:tc>
                  <a:txBody>
                    <a:bodyPr/>
                    <a:lstStyle/>
                    <a:p>
                      <a:pPr lvl="0">
                        <a:buNone/>
                      </a:pPr>
                      <a:r>
                        <a:rPr lang="en-GB" sz="900" b="0" i="0" u="none" strike="noStrike" noProof="0">
                          <a:latin typeface="+mn-lt"/>
                        </a:rPr>
                        <a:t>Education, Skills &amp; Training Deprivation 13.5%</a:t>
                      </a:r>
                      <a:endParaRPr lang="en-US" sz="900">
                        <a:latin typeface="+mn-lt"/>
                      </a:endParaRPr>
                    </a:p>
                  </a:txBody>
                  <a:tcPr/>
                </a:tc>
                <a:tc>
                  <a:txBody>
                    <a:bodyPr/>
                    <a:lstStyle/>
                    <a:p>
                      <a:pPr lvl="0">
                        <a:buNone/>
                      </a:pPr>
                      <a:r>
                        <a:rPr lang="en-GB" sz="900" b="0" i="0" u="none" strike="noStrike" noProof="0">
                          <a:latin typeface="+mn-lt"/>
                        </a:rPr>
                        <a:t>Persistent pupil absence</a:t>
                      </a:r>
                      <a:endParaRPr lang="en-US" sz="900">
                        <a:latin typeface="+mn-lt"/>
                      </a:endParaRPr>
                    </a:p>
                  </a:txBody>
                  <a:tcPr/>
                </a:tc>
                <a:extLst>
                  <a:ext uri="{0D108BD9-81ED-4DB2-BD59-A6C34878D82A}">
                    <a16:rowId xmlns:a16="http://schemas.microsoft.com/office/drawing/2014/main" val="1409272386"/>
                  </a:ext>
                </a:extLst>
              </a:tr>
              <a:tr h="232963">
                <a:tc>
                  <a:txBody>
                    <a:bodyPr/>
                    <a:lstStyle/>
                    <a:p>
                      <a:pPr lvl="0">
                        <a:buNone/>
                      </a:pPr>
                      <a:r>
                        <a:rPr lang="en-GB" sz="900" b="0" i="0" u="none" strike="noStrike" noProof="0">
                          <a:latin typeface="+mn-lt"/>
                        </a:rPr>
                        <a:t>Health Deprivation &amp; Disability 13.5%</a:t>
                      </a:r>
                      <a:endParaRPr lang="en-US" sz="900">
                        <a:latin typeface="+mn-lt"/>
                      </a:endParaRPr>
                    </a:p>
                  </a:txBody>
                  <a:tcPr/>
                </a:tc>
                <a:tc>
                  <a:txBody>
                    <a:bodyPr/>
                    <a:lstStyle/>
                    <a:p>
                      <a:pPr lvl="0">
                        <a:buNone/>
                      </a:pPr>
                      <a:r>
                        <a:rPr lang="en-GB" sz="900" b="0" i="0" u="none" strike="noStrike" noProof="0">
                          <a:latin typeface="+mn-lt"/>
                        </a:rPr>
                        <a:t>Mental health composite indicator - Health benefits</a:t>
                      </a:r>
                      <a:endParaRPr lang="en-GB" sz="900">
                        <a:latin typeface="+mn-lt"/>
                      </a:endParaRPr>
                    </a:p>
                  </a:txBody>
                  <a:tcPr/>
                </a:tc>
                <a:extLst>
                  <a:ext uri="{0D108BD9-81ED-4DB2-BD59-A6C34878D82A}">
                    <a16:rowId xmlns:a16="http://schemas.microsoft.com/office/drawing/2014/main" val="2004999650"/>
                  </a:ext>
                </a:extLst>
              </a:tr>
              <a:tr h="232963">
                <a:tc rowSpan="5">
                  <a:txBody>
                    <a:bodyPr/>
                    <a:lstStyle/>
                    <a:p>
                      <a:pPr lvl="0">
                        <a:buNone/>
                      </a:pPr>
                      <a:r>
                        <a:rPr lang="en-GB" sz="900" b="0" i="0" u="none" strike="noStrike" noProof="0">
                          <a:latin typeface="+mn-lt"/>
                        </a:rPr>
                        <a:t>Crime 9.3%</a:t>
                      </a:r>
                      <a:endParaRPr lang="en-US" sz="900">
                        <a:latin typeface="+mn-lt"/>
                      </a:endParaRPr>
                    </a:p>
                  </a:txBody>
                  <a:tcPr/>
                </a:tc>
                <a:tc>
                  <a:txBody>
                    <a:bodyPr/>
                    <a:lstStyle/>
                    <a:p>
                      <a:pPr lvl="0">
                        <a:buNone/>
                      </a:pPr>
                      <a:r>
                        <a:rPr lang="en-GB" sz="900" b="0" i="0" u="none" strike="noStrike" noProof="0">
                          <a:latin typeface="+mn-lt"/>
                        </a:rPr>
                        <a:t>Violence with injury</a:t>
                      </a:r>
                      <a:endParaRPr lang="en-US" sz="900">
                        <a:latin typeface="+mn-lt"/>
                      </a:endParaRPr>
                    </a:p>
                  </a:txBody>
                  <a:tcPr/>
                </a:tc>
                <a:extLst>
                  <a:ext uri="{0D108BD9-81ED-4DB2-BD59-A6C34878D82A}">
                    <a16:rowId xmlns:a16="http://schemas.microsoft.com/office/drawing/2014/main" val="4010761826"/>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Violence without injury</a:t>
                      </a:r>
                      <a:endParaRPr lang="en-US" sz="900">
                        <a:latin typeface="+mn-lt"/>
                      </a:endParaRPr>
                    </a:p>
                  </a:txBody>
                  <a:tcPr/>
                </a:tc>
                <a:extLst>
                  <a:ext uri="{0D108BD9-81ED-4DB2-BD59-A6C34878D82A}">
                    <a16:rowId xmlns:a16="http://schemas.microsoft.com/office/drawing/2014/main" val="3070581661"/>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Stalking and harassment</a:t>
                      </a:r>
                      <a:endParaRPr lang="en-US" sz="900">
                        <a:latin typeface="+mn-lt"/>
                      </a:endParaRPr>
                    </a:p>
                  </a:txBody>
                  <a:tcPr/>
                </a:tc>
                <a:extLst>
                  <a:ext uri="{0D108BD9-81ED-4DB2-BD59-A6C34878D82A}">
                    <a16:rowId xmlns:a16="http://schemas.microsoft.com/office/drawing/2014/main" val="114423498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Public order and Possession of weapons</a:t>
                      </a:r>
                      <a:endParaRPr lang="en-US" sz="900">
                        <a:latin typeface="+mn-lt"/>
                      </a:endParaRPr>
                    </a:p>
                  </a:txBody>
                  <a:tcPr/>
                </a:tc>
                <a:extLst>
                  <a:ext uri="{0D108BD9-81ED-4DB2-BD59-A6C34878D82A}">
                    <a16:rowId xmlns:a16="http://schemas.microsoft.com/office/drawing/2014/main" val="96008561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Anti-social behaviour</a:t>
                      </a:r>
                      <a:endParaRPr lang="en-US" sz="900">
                        <a:latin typeface="+mn-lt"/>
                      </a:endParaRPr>
                    </a:p>
                  </a:txBody>
                  <a:tcPr/>
                </a:tc>
                <a:extLst>
                  <a:ext uri="{0D108BD9-81ED-4DB2-BD59-A6C34878D82A}">
                    <a16:rowId xmlns:a16="http://schemas.microsoft.com/office/drawing/2014/main" val="1698059448"/>
                  </a:ext>
                </a:extLst>
              </a:tr>
              <a:tr h="232963">
                <a:tc rowSpan="4">
                  <a:txBody>
                    <a:bodyPr/>
                    <a:lstStyle/>
                    <a:p>
                      <a:pPr lvl="0">
                        <a:buNone/>
                      </a:pPr>
                      <a:r>
                        <a:rPr lang="en-GB" sz="900" b="0" i="0" u="none" strike="noStrike" noProof="0">
                          <a:latin typeface="+mn-lt"/>
                        </a:rPr>
                        <a:t>Barriers to Housing &amp; Services 9.3%</a:t>
                      </a:r>
                      <a:endParaRPr lang="en-US" sz="900">
                        <a:latin typeface="+mn-lt"/>
                      </a:endParaRPr>
                    </a:p>
                  </a:txBody>
                  <a:tcPr/>
                </a:tc>
                <a:tc>
                  <a:txBody>
                    <a:bodyPr/>
                    <a:lstStyle/>
                    <a:p>
                      <a:pPr lvl="0">
                        <a:buNone/>
                      </a:pPr>
                      <a:r>
                        <a:rPr lang="en-GB" sz="900" b="0" i="0" u="none" strike="noStrike" noProof="0">
                          <a:latin typeface="+mn-lt"/>
                        </a:rPr>
                        <a:t>Geographical Barriers: Connectivity Score</a:t>
                      </a:r>
                      <a:endParaRPr lang="en-US" sz="900">
                        <a:latin typeface="+mn-lt"/>
                      </a:endParaRPr>
                    </a:p>
                  </a:txBody>
                  <a:tcPr/>
                </a:tc>
                <a:extLst>
                  <a:ext uri="{0D108BD9-81ED-4DB2-BD59-A6C34878D82A}">
                    <a16:rowId xmlns:a16="http://schemas.microsoft.com/office/drawing/2014/main" val="2916344942"/>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Core Homelessness</a:t>
                      </a:r>
                      <a:endParaRPr lang="en-GB" sz="900" b="0" i="0" u="none" strike="noStrike" noProof="0">
                        <a:latin typeface="+mn-lt"/>
                      </a:endParaRPr>
                    </a:p>
                  </a:txBody>
                  <a:tcPr/>
                </a:tc>
                <a:extLst>
                  <a:ext uri="{0D108BD9-81ED-4DB2-BD59-A6C34878D82A}">
                    <a16:rowId xmlns:a16="http://schemas.microsoft.com/office/drawing/2014/main" val="2753601893"/>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Broadband speed</a:t>
                      </a:r>
                      <a:endParaRPr lang="en-GB" sz="900" b="0" i="0" u="none" strike="noStrike" noProof="0">
                        <a:latin typeface="+mn-lt"/>
                      </a:endParaRPr>
                    </a:p>
                  </a:txBody>
                  <a:tcPr/>
                </a:tc>
                <a:extLst>
                  <a:ext uri="{0D108BD9-81ED-4DB2-BD59-A6C34878D82A}">
                    <a16:rowId xmlns:a16="http://schemas.microsoft.com/office/drawing/2014/main" val="1721766920"/>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Patient-to-GP ratio</a:t>
                      </a:r>
                      <a:endParaRPr lang="en-GB" sz="900" b="0" i="0" u="none" strike="noStrike" noProof="0">
                        <a:latin typeface="+mn-lt"/>
                      </a:endParaRPr>
                    </a:p>
                  </a:txBody>
                  <a:tcPr/>
                </a:tc>
                <a:extLst>
                  <a:ext uri="{0D108BD9-81ED-4DB2-BD59-A6C34878D82A}">
                    <a16:rowId xmlns:a16="http://schemas.microsoft.com/office/drawing/2014/main" val="1484833821"/>
                  </a:ext>
                </a:extLst>
              </a:tr>
              <a:tr h="232963">
                <a:tc rowSpan="3">
                  <a:txBody>
                    <a:bodyPr/>
                    <a:lstStyle/>
                    <a:p>
                      <a:pPr lvl="0">
                        <a:buNone/>
                      </a:pPr>
                      <a:r>
                        <a:rPr lang="en-GB" sz="900"/>
                        <a:t>Living Environment Deprivation 9.3%</a:t>
                      </a:r>
                      <a:endParaRPr lang="en-GB" sz="900" b="0" i="0" u="none" strike="noStrike" noProof="0">
                        <a:latin typeface="+mn-lt"/>
                      </a:endParaRPr>
                    </a:p>
                  </a:txBody>
                  <a:tcPr/>
                </a:tc>
                <a:tc>
                  <a:txBody>
                    <a:bodyPr/>
                    <a:lstStyle/>
                    <a:p>
                      <a:pPr lvl="0">
                        <a:buNone/>
                      </a:pPr>
                      <a:r>
                        <a:rPr lang="en-GB" sz="900"/>
                        <a:t>Housing Energy Performance Score</a:t>
                      </a:r>
                      <a:endParaRPr lang="en-GB" sz="900" b="0" i="0" u="none" strike="noStrike" noProof="0">
                        <a:latin typeface="+mn-lt"/>
                      </a:endParaRPr>
                    </a:p>
                  </a:txBody>
                  <a:tcPr/>
                </a:tc>
                <a:extLst>
                  <a:ext uri="{0D108BD9-81ED-4DB2-BD59-A6C34878D82A}">
                    <a16:rowId xmlns:a16="http://schemas.microsoft.com/office/drawing/2014/main" val="311784636"/>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Housing lacking private outdoor space</a:t>
                      </a:r>
                      <a:endParaRPr lang="en-GB" sz="900" b="0" i="0" u="none" strike="noStrike" noProof="0">
                        <a:latin typeface="+mn-lt"/>
                      </a:endParaRPr>
                    </a:p>
                  </a:txBody>
                  <a:tcPr/>
                </a:tc>
                <a:extLst>
                  <a:ext uri="{0D108BD9-81ED-4DB2-BD59-A6C34878D82A}">
                    <a16:rowId xmlns:a16="http://schemas.microsoft.com/office/drawing/2014/main" val="3431026334"/>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dirty="0"/>
                        <a:t>Noise pollution</a:t>
                      </a:r>
                      <a:endParaRPr lang="en-GB" sz="900" b="0" i="0" u="none" strike="noStrike" noProof="0" dirty="0">
                        <a:latin typeface="+mn-lt"/>
                      </a:endParaRPr>
                    </a:p>
                  </a:txBody>
                  <a:tcPr/>
                </a:tc>
                <a:extLst>
                  <a:ext uri="{0D108BD9-81ED-4DB2-BD59-A6C34878D82A}">
                    <a16:rowId xmlns:a16="http://schemas.microsoft.com/office/drawing/2014/main" val="3370393454"/>
                  </a:ext>
                </a:extLst>
              </a:tr>
            </a:tbl>
          </a:graphicData>
        </a:graphic>
      </p:graphicFrame>
      <p:sp>
        <p:nvSpPr>
          <p:cNvPr id="5" name="TextBox 4">
            <a:extLst>
              <a:ext uri="{FF2B5EF4-FFF2-40B4-BE49-F238E27FC236}">
                <a16:creationId xmlns:a16="http://schemas.microsoft.com/office/drawing/2014/main" id="{2FA5711A-9EE4-A362-68B3-F212C059B816}"/>
              </a:ext>
            </a:extLst>
          </p:cNvPr>
          <p:cNvSpPr txBox="1"/>
          <p:nvPr/>
        </p:nvSpPr>
        <p:spPr>
          <a:xfrm>
            <a:off x="9648383" y="5644421"/>
            <a:ext cx="23266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cs typeface="Arial"/>
                <a:hlinkClick r:id="rId3"/>
              </a:rPr>
              <a:t>Source: page 12 of English indices of deprivation 2025: technical report</a:t>
            </a:r>
            <a:endParaRPr lang="en-US" sz="1200" dirty="0">
              <a:latin typeface="Arial"/>
            </a:endParaRPr>
          </a:p>
        </p:txBody>
      </p:sp>
      <p:sp>
        <p:nvSpPr>
          <p:cNvPr id="6" name="TextBox 5">
            <a:extLst>
              <a:ext uri="{FF2B5EF4-FFF2-40B4-BE49-F238E27FC236}">
                <a16:creationId xmlns:a16="http://schemas.microsoft.com/office/drawing/2014/main" id="{295AED13-B7B3-BE86-361A-1BF4F738F674}"/>
              </a:ext>
            </a:extLst>
          </p:cNvPr>
          <p:cNvSpPr txBox="1"/>
          <p:nvPr/>
        </p:nvSpPr>
        <p:spPr>
          <a:xfrm>
            <a:off x="9756648" y="3236976"/>
            <a:ext cx="2068842" cy="738664"/>
          </a:xfrm>
          <a:prstGeom prst="rect">
            <a:avLst/>
          </a:prstGeom>
          <a:noFill/>
        </p:spPr>
        <p:txBody>
          <a:bodyPr wrap="square">
            <a:spAutoFit/>
          </a:bodyPr>
          <a:lstStyle/>
          <a:p>
            <a:r>
              <a:rPr lang="en-GB" sz="1400" i="1" dirty="0"/>
              <a:t>Table 1: Methodology changes between </a:t>
            </a:r>
            <a:r>
              <a:rPr lang="en-GB" sz="1400" i="1" dirty="0" err="1"/>
              <a:t>IoD</a:t>
            </a:r>
            <a:r>
              <a:rPr lang="en-GB" sz="1400" i="1" dirty="0"/>
              <a:t> 2019 and </a:t>
            </a:r>
            <a:r>
              <a:rPr lang="en-GB" sz="1400" i="1" dirty="0" err="1"/>
              <a:t>IoD</a:t>
            </a:r>
            <a:r>
              <a:rPr lang="en-GB" sz="1400" i="1" dirty="0"/>
              <a:t> 2025</a:t>
            </a:r>
          </a:p>
        </p:txBody>
      </p:sp>
    </p:spTree>
    <p:extLst>
      <p:ext uri="{BB962C8B-B14F-4D97-AF65-F5344CB8AC3E}">
        <p14:creationId xmlns:p14="http://schemas.microsoft.com/office/powerpoint/2010/main" val="414308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AE26-ADF3-190C-87FA-CC7B838F51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BEF03A-00AC-C3C0-264B-414D85C3B40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lvl="1" eaLnBrk="1" hangingPunct="1">
              <a:lnSpc>
                <a:spcPct val="90000"/>
              </a:lnSpc>
              <a:spcAft>
                <a:spcPts val="600"/>
              </a:spcAft>
            </a:pPr>
            <a:r>
              <a:rPr lang="en-US" sz="4400" b="1">
                <a:solidFill>
                  <a:schemeClr val="accent2"/>
                </a:solidFill>
                <a:latin typeface="+mj-lt"/>
                <a:ea typeface="+mj-ea"/>
                <a:cs typeface="+mj-cs"/>
              </a:rPr>
              <a:t>Key Findings</a:t>
            </a:r>
            <a:endParaRPr lang="en-US" sz="4400" b="1" kern="120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59C88B09-7396-B1B4-6FE9-EDAC0C54F1FA}"/>
              </a:ext>
            </a:extLst>
          </p:cNvPr>
          <p:cNvSpPr txBox="1"/>
          <p:nvPr/>
        </p:nvSpPr>
        <p:spPr>
          <a:xfrm>
            <a:off x="400050" y="1451610"/>
            <a:ext cx="11441430" cy="4247317"/>
          </a:xfrm>
          <a:prstGeom prst="rect">
            <a:avLst/>
          </a:prstGeom>
          <a:noFill/>
        </p:spPr>
        <p:txBody>
          <a:bodyPr wrap="square">
            <a:spAutoFit/>
          </a:bodyPr>
          <a:lstStyle/>
          <a:p>
            <a:pPr marL="285750" indent="-285750">
              <a:buFont typeface="Arial" panose="020B0604020202020204" pitchFamily="34" charset="0"/>
              <a:buChar char="•"/>
            </a:pPr>
            <a:r>
              <a:rPr lang="en-GB" dirty="0"/>
              <a:t>East Cambridgeshire is among the least deprived areas nationally, ranked 242 out of 296 local authorities (where 1 = most deprived), making it the 54th least deprived overall.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was variation between wards, with Burwell, Ely North and Ely West among the least deprived (decile 9), while Littleport and Soham South fall within the more deprived wards (decile 6).</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22 out of 51 LSOAs sit within the top 30% least deprived deciles (8-10). Only one LSOA (Littleport Youth &amp; Community Centre) falls in the lowest decile seen in East Cambridgeshire (3)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Domain analysis identifies ‘Barriers to Housing and Services’ as the most deprived domain; this domain saw the most notable change; meanwhile, Health Deprivation and Disability shows the most notable change in rank (becoming more relatively deprived).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Income deprivation affecting children (IDACI) increased notably between 2019 and 2025 (+12.4 percentage points). Similar increases have been seen across all other Cambridgeshire districts.</a:t>
            </a:r>
          </a:p>
        </p:txBody>
      </p:sp>
    </p:spTree>
    <p:extLst>
      <p:ext uri="{BB962C8B-B14F-4D97-AF65-F5344CB8AC3E}">
        <p14:creationId xmlns:p14="http://schemas.microsoft.com/office/powerpoint/2010/main" val="320563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C4CD-DFD3-409E-8130-5796033684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1F293-CFFE-61B1-9687-62E369C04F74}"/>
              </a:ext>
            </a:extLst>
          </p:cNvPr>
          <p:cNvSpPr txBox="1"/>
          <p:nvPr/>
        </p:nvSpPr>
        <p:spPr bwMode="auto">
          <a:xfrm>
            <a:off x="272143" y="441551"/>
            <a:ext cx="10297886" cy="799420"/>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4400" b="1">
                <a:solidFill>
                  <a:schemeClr val="accent2"/>
                </a:solidFill>
                <a:latin typeface="+mj-lt"/>
                <a:ea typeface="+mj-ea"/>
                <a:cs typeface="+mj-cs"/>
              </a:rPr>
              <a:t>1.1. District</a:t>
            </a:r>
            <a:r>
              <a:rPr lang="en-US" sz="4400" b="1" kern="1200">
                <a:solidFill>
                  <a:schemeClr val="accent2"/>
                </a:solidFill>
                <a:latin typeface="+mj-lt"/>
                <a:ea typeface="+mj-ea"/>
                <a:cs typeface="+mj-cs"/>
              </a:rPr>
              <a:t> Context - National Ranking</a:t>
            </a:r>
            <a:endParaRPr lang="en-US">
              <a:solidFill>
                <a:schemeClr val="accent2"/>
              </a:solidFill>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548EF2CE-B0AC-A6F2-3E20-6A1DFC8B63F4}"/>
              </a:ext>
            </a:extLst>
          </p:cNvPr>
          <p:cNvSpPr>
            <a:spLocks noGrp="1"/>
          </p:cNvSpPr>
          <p:nvPr>
            <p:ph idx="1"/>
          </p:nvPr>
        </p:nvSpPr>
        <p:spPr>
          <a:xfrm>
            <a:off x="666070" y="2013857"/>
            <a:ext cx="4863873" cy="4163105"/>
          </a:xfrm>
        </p:spPr>
        <p:txBody>
          <a:bodyPr/>
          <a:lstStyle/>
          <a:p>
            <a:r>
              <a:rPr lang="en-GB" sz="1600"/>
              <a:t>East Cambridgeshire is ranked 242/296 of all local authorities nationally, based on local authority average score, where 1 is most deprived (meaning East Cambridgeshire is the 54th least deprived of the 296 English Local Authorities). </a:t>
            </a:r>
            <a:endParaRPr lang="en-GB" sz="1600">
              <a:cs typeface="Arial"/>
            </a:endParaRPr>
          </a:p>
          <a:p>
            <a:r>
              <a:rPr lang="en-GB" sz="1600"/>
              <a:t>This compares to:</a:t>
            </a:r>
            <a:endParaRPr lang="en-GB" sz="1600">
              <a:cs typeface="Arial"/>
            </a:endParaRPr>
          </a:p>
          <a:p>
            <a:pPr lvl="1"/>
            <a:r>
              <a:rPr lang="en-GB" sz="1600"/>
              <a:t>South Cambridgeshire which is 281/296 (15th least deprived),</a:t>
            </a:r>
            <a:endParaRPr lang="en-GB" sz="1600">
              <a:cs typeface="Arial"/>
            </a:endParaRPr>
          </a:p>
          <a:p>
            <a:pPr lvl="1"/>
            <a:r>
              <a:rPr lang="en-GB" sz="1600"/>
              <a:t>Cambridge City which is 255/296 (41st least deprived), </a:t>
            </a:r>
            <a:endParaRPr lang="en-GB" sz="1600">
              <a:cs typeface="Arial"/>
            </a:endParaRPr>
          </a:p>
          <a:p>
            <a:pPr lvl="1"/>
            <a:r>
              <a:rPr lang="en-GB" sz="1600"/>
              <a:t>Huntingdonshire which is 249/296 (47th least deprived),</a:t>
            </a:r>
            <a:endParaRPr lang="en-GB" sz="1600">
              <a:cs typeface="Arial"/>
            </a:endParaRPr>
          </a:p>
          <a:p>
            <a:pPr lvl="1"/>
            <a:r>
              <a:rPr lang="en-GB" sz="1600"/>
              <a:t>Fenland which is 42/296 (254th least deprived),</a:t>
            </a:r>
            <a:endParaRPr lang="en-GB" sz="1600">
              <a:cs typeface="Arial"/>
            </a:endParaRPr>
          </a:p>
          <a:p>
            <a:pPr lvl="1"/>
            <a:r>
              <a:rPr lang="en-GB" sz="1600"/>
              <a:t>and Peterborough which is 51/296 (245th least deprived).</a:t>
            </a:r>
            <a:endParaRPr lang="en-US" sz="1600"/>
          </a:p>
        </p:txBody>
      </p:sp>
      <p:graphicFrame>
        <p:nvGraphicFramePr>
          <p:cNvPr id="3" name="Table 2">
            <a:extLst>
              <a:ext uri="{FF2B5EF4-FFF2-40B4-BE49-F238E27FC236}">
                <a16:creationId xmlns:a16="http://schemas.microsoft.com/office/drawing/2014/main" id="{5EF706A9-54E5-0172-4950-F752AA71CAAB}"/>
              </a:ext>
            </a:extLst>
          </p:cNvPr>
          <p:cNvGraphicFramePr>
            <a:graphicFrameLocks noGrp="1"/>
          </p:cNvGraphicFramePr>
          <p:nvPr>
            <p:extLst>
              <p:ext uri="{D42A27DB-BD31-4B8C-83A1-F6EECF244321}">
                <p14:modId xmlns:p14="http://schemas.microsoft.com/office/powerpoint/2010/main" val="514852858"/>
              </p:ext>
            </p:extLst>
          </p:nvPr>
        </p:nvGraphicFramePr>
        <p:xfrm>
          <a:off x="6019798" y="2166257"/>
          <a:ext cx="5685693" cy="2867706"/>
        </p:xfrm>
        <a:graphic>
          <a:graphicData uri="http://schemas.openxmlformats.org/drawingml/2006/table">
            <a:tbl>
              <a:tblPr bandRow="1">
                <a:tableStyleId>{5C22544A-7EE6-4342-B048-85BDC9FD1C3A}</a:tableStyleId>
              </a:tblPr>
              <a:tblGrid>
                <a:gridCol w="2841441">
                  <a:extLst>
                    <a:ext uri="{9D8B030D-6E8A-4147-A177-3AD203B41FA5}">
                      <a16:colId xmlns:a16="http://schemas.microsoft.com/office/drawing/2014/main" val="520184273"/>
                    </a:ext>
                  </a:extLst>
                </a:gridCol>
                <a:gridCol w="2844252">
                  <a:extLst>
                    <a:ext uri="{9D8B030D-6E8A-4147-A177-3AD203B41FA5}">
                      <a16:colId xmlns:a16="http://schemas.microsoft.com/office/drawing/2014/main" val="876198805"/>
                    </a:ext>
                  </a:extLst>
                </a:gridCol>
              </a:tblGrid>
              <a:tr h="926184">
                <a:tc>
                  <a:txBody>
                    <a:bodyPr/>
                    <a:lstStyle/>
                    <a:p>
                      <a:pPr>
                        <a:buNone/>
                      </a:pPr>
                      <a:r>
                        <a:rPr lang="en-GB" b="1">
                          <a:effectLst/>
                        </a:rPr>
                        <a:t>District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r>
                        <a:rPr lang="en-GB" b="1">
                          <a:effectLst/>
                        </a:rPr>
                        <a:t>IMD - Rank of average rank out of 296 (2025)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703837"/>
                  </a:ext>
                </a:extLst>
              </a:tr>
              <a:tr h="294342">
                <a:tc>
                  <a:txBody>
                    <a:bodyPr/>
                    <a:lstStyle/>
                    <a:p>
                      <a:pPr>
                        <a:buNone/>
                      </a:pPr>
                      <a:r>
                        <a:rPr lang="en-GB">
                          <a:effectLst/>
                        </a:rPr>
                        <a:t>Fenland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86707661"/>
                  </a:ext>
                </a:extLst>
              </a:tr>
              <a:tr h="294342">
                <a:tc>
                  <a:txBody>
                    <a:bodyPr/>
                    <a:lstStyle/>
                    <a:p>
                      <a:pPr>
                        <a:buNone/>
                      </a:pPr>
                      <a:r>
                        <a:rPr lang="en-GB">
                          <a:effectLst/>
                        </a:rPr>
                        <a:t>Peterborough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51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74359557"/>
                  </a:ext>
                </a:extLst>
              </a:tr>
              <a:tr h="352832">
                <a:tc>
                  <a:txBody>
                    <a:bodyPr/>
                    <a:lstStyle/>
                    <a:p>
                      <a:pPr>
                        <a:buNone/>
                      </a:pPr>
                      <a:r>
                        <a:rPr lang="en-GB">
                          <a:effectLst/>
                        </a:rPr>
                        <a:t>East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32466378"/>
                  </a:ext>
                </a:extLst>
              </a:tr>
              <a:tr h="352832">
                <a:tc>
                  <a:txBody>
                    <a:bodyPr/>
                    <a:lstStyle/>
                    <a:p>
                      <a:pPr>
                        <a:buNone/>
                      </a:pPr>
                      <a:r>
                        <a:rPr lang="en-GB">
                          <a:effectLst/>
                        </a:rPr>
                        <a:t>Huntingdonshire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48141550"/>
                  </a:ext>
                </a:extLst>
              </a:tr>
              <a:tr h="294342">
                <a:tc>
                  <a:txBody>
                    <a:bodyPr/>
                    <a:lstStyle/>
                    <a:p>
                      <a:pPr>
                        <a:buNone/>
                      </a:pPr>
                      <a:r>
                        <a:rPr lang="en-GB">
                          <a:effectLst/>
                        </a:rPr>
                        <a:t>Cambridge City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255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12186774"/>
                  </a:ext>
                </a:extLst>
              </a:tr>
              <a:tr h="352832">
                <a:tc>
                  <a:txBody>
                    <a:bodyPr/>
                    <a:lstStyle/>
                    <a:p>
                      <a:pPr>
                        <a:buNone/>
                      </a:pPr>
                      <a:r>
                        <a:rPr lang="en-GB">
                          <a:effectLst/>
                        </a:rPr>
                        <a:t>South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281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11531420"/>
                  </a:ext>
                </a:extLst>
              </a:tr>
            </a:tbl>
          </a:graphicData>
        </a:graphic>
      </p:graphicFrame>
      <p:sp>
        <p:nvSpPr>
          <p:cNvPr id="5" name="TextBox 4">
            <a:extLst>
              <a:ext uri="{FF2B5EF4-FFF2-40B4-BE49-F238E27FC236}">
                <a16:creationId xmlns:a16="http://schemas.microsoft.com/office/drawing/2014/main" id="{D310BAD4-3EAC-3CA4-59E8-CCBDA4910F29}"/>
              </a:ext>
            </a:extLst>
          </p:cNvPr>
          <p:cNvSpPr txBox="1"/>
          <p:nvPr/>
        </p:nvSpPr>
        <p:spPr>
          <a:xfrm>
            <a:off x="6019798" y="1796925"/>
            <a:ext cx="5685693" cy="369332"/>
          </a:xfrm>
          <a:prstGeom prst="rect">
            <a:avLst/>
          </a:prstGeom>
          <a:noFill/>
        </p:spPr>
        <p:txBody>
          <a:bodyPr wrap="square">
            <a:spAutoFit/>
          </a:bodyPr>
          <a:lstStyle/>
          <a:p>
            <a:r>
              <a:rPr lang="en-GB" sz="1800" i="1" dirty="0"/>
              <a:t>Table 2: </a:t>
            </a:r>
            <a:r>
              <a:rPr lang="en-GB" i="1" dirty="0"/>
              <a:t>District by overall IMD national rank</a:t>
            </a:r>
            <a:endParaRPr lang="en-GB" sz="1800" i="1" dirty="0"/>
          </a:p>
        </p:txBody>
      </p:sp>
    </p:spTree>
    <p:extLst>
      <p:ext uri="{BB962C8B-B14F-4D97-AF65-F5344CB8AC3E}">
        <p14:creationId xmlns:p14="http://schemas.microsoft.com/office/powerpoint/2010/main" val="41088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C638-6605-D91F-951B-9429481610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AFD503-DB22-2318-415A-F3511F380FB7}"/>
              </a:ext>
            </a:extLst>
          </p:cNvPr>
          <p:cNvSpPr txBox="1"/>
          <p:nvPr/>
        </p:nvSpPr>
        <p:spPr bwMode="auto">
          <a:xfrm>
            <a:off x="262428" y="218479"/>
            <a:ext cx="986721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a:solidFill>
                  <a:schemeClr val="accent2"/>
                </a:solidFill>
                <a:latin typeface="+mj-lt"/>
                <a:ea typeface="+mj-ea"/>
                <a:cs typeface="+mj-cs"/>
              </a:rPr>
              <a:t>1.2. Analysis</a:t>
            </a:r>
            <a:r>
              <a:rPr lang="en-US" sz="4400" b="1" kern="1200">
                <a:solidFill>
                  <a:schemeClr val="accent2"/>
                </a:solidFill>
                <a:latin typeface="+mj-lt"/>
                <a:ea typeface="+mj-ea"/>
                <a:cs typeface="+mj-cs"/>
              </a:rPr>
              <a:t> of overall deprivation across East Cambridgeshire wards</a:t>
            </a:r>
            <a:endParaRPr lang="en-US">
              <a:solidFill>
                <a:schemeClr val="accent2"/>
              </a:solidFill>
              <a:ea typeface="+mj-ea"/>
              <a:cs typeface="+mj-cs"/>
            </a:endParaRPr>
          </a:p>
        </p:txBody>
      </p:sp>
      <p:sp>
        <p:nvSpPr>
          <p:cNvPr id="7" name="TextBox 6">
            <a:extLst>
              <a:ext uri="{FF2B5EF4-FFF2-40B4-BE49-F238E27FC236}">
                <a16:creationId xmlns:a16="http://schemas.microsoft.com/office/drawing/2014/main" id="{F5E51FBF-4E6F-1AFC-72C2-723ED7DEB1A1}"/>
              </a:ext>
            </a:extLst>
          </p:cNvPr>
          <p:cNvSpPr txBox="1"/>
          <p:nvPr/>
        </p:nvSpPr>
        <p:spPr>
          <a:xfrm>
            <a:off x="329103" y="1917706"/>
            <a:ext cx="6190488" cy="4524315"/>
          </a:xfrm>
          <a:prstGeom prst="rect">
            <a:avLst/>
          </a:prstGeom>
          <a:noFill/>
        </p:spPr>
        <p:txBody>
          <a:bodyPr wrap="square">
            <a:spAutoFit/>
          </a:bodyPr>
          <a:lstStyle/>
          <a:p>
            <a:pPr marL="0" indent="0">
              <a:buNone/>
            </a:pPr>
            <a:r>
              <a:rPr lang="en-GB" sz="1600"/>
              <a:t>On this page, the average decile is used. This is the decile of each LSOA combined and averaged to give an overall score for the ward. This is to help identify the domains that have a much higher or lower level of deprivation and give a broader overview of the ward, rather than the absolute ‘most’ and ‘least’ deprived domains. It should be noted that LSOA and ward boundaries are not co-terminus and therefore a ‘best fit’ lookup has been used to determine which LSOAs fall into each ward. </a:t>
            </a:r>
          </a:p>
          <a:p>
            <a:pPr marL="0" indent="0">
              <a:buNone/>
            </a:pPr>
            <a:endParaRPr lang="en-GB" sz="1600"/>
          </a:p>
          <a:p>
            <a:pPr marL="0" indent="0">
              <a:buNone/>
            </a:pPr>
            <a:r>
              <a:rPr lang="en-US" sz="1600" u="sng"/>
              <a:t>Highest scoring wards (least deprived):</a:t>
            </a:r>
          </a:p>
          <a:p>
            <a:pPr marL="0" indent="0">
              <a:buNone/>
            </a:pPr>
            <a:r>
              <a:rPr lang="en-US" sz="1600"/>
              <a:t>As seen in Table 2, Burwell, Ely North and Ely West fall into the highest decile (9). </a:t>
            </a:r>
          </a:p>
          <a:p>
            <a:pPr marL="0" indent="0">
              <a:buNone/>
            </a:pPr>
            <a:endParaRPr lang="en-US" sz="1600"/>
          </a:p>
          <a:p>
            <a:pPr marL="0" indent="0">
              <a:buNone/>
            </a:pPr>
            <a:r>
              <a:rPr lang="en-US" sz="1600" u="sng"/>
              <a:t>Lowest scoring wards (most deprived):</a:t>
            </a:r>
          </a:p>
          <a:p>
            <a:pPr marL="0" indent="0">
              <a:buNone/>
            </a:pPr>
            <a:r>
              <a:rPr lang="en-US" sz="1600"/>
              <a:t>Littleport and Soham South both rank within the lowest decile out of all other wards in East Cambridgeshire (6).</a:t>
            </a:r>
          </a:p>
          <a:p>
            <a:pPr marL="0" indent="0">
              <a:buNone/>
            </a:pPr>
            <a:endParaRPr lang="en-US" sz="1600"/>
          </a:p>
          <a:p>
            <a:pPr marL="0" indent="0">
              <a:buNone/>
            </a:pPr>
            <a:endParaRPr lang="en-US" sz="1600"/>
          </a:p>
        </p:txBody>
      </p:sp>
      <p:sp>
        <p:nvSpPr>
          <p:cNvPr id="2" name="TextBox 1">
            <a:extLst>
              <a:ext uri="{FF2B5EF4-FFF2-40B4-BE49-F238E27FC236}">
                <a16:creationId xmlns:a16="http://schemas.microsoft.com/office/drawing/2014/main" id="{CF6004F6-D575-6A82-A99C-F60BC754CE97}"/>
              </a:ext>
            </a:extLst>
          </p:cNvPr>
          <p:cNvSpPr txBox="1"/>
          <p:nvPr/>
        </p:nvSpPr>
        <p:spPr>
          <a:xfrm>
            <a:off x="7410449" y="1521423"/>
            <a:ext cx="4452447" cy="523220"/>
          </a:xfrm>
          <a:prstGeom prst="rect">
            <a:avLst/>
          </a:prstGeom>
          <a:noFill/>
        </p:spPr>
        <p:txBody>
          <a:bodyPr wrap="square" rtlCol="0">
            <a:spAutoFit/>
          </a:bodyPr>
          <a:lstStyle/>
          <a:p>
            <a:r>
              <a:rPr lang="en-GB" sz="1400" i="1" dirty="0"/>
              <a:t>Table 3: Decile average and range of LSOA deciles by ward, IMD 2025</a:t>
            </a:r>
          </a:p>
        </p:txBody>
      </p:sp>
      <p:graphicFrame>
        <p:nvGraphicFramePr>
          <p:cNvPr id="6" name="Table 5">
            <a:extLst>
              <a:ext uri="{FF2B5EF4-FFF2-40B4-BE49-F238E27FC236}">
                <a16:creationId xmlns:a16="http://schemas.microsoft.com/office/drawing/2014/main" id="{9A9EF408-307C-5876-3794-7A5B6B82B361}"/>
              </a:ext>
            </a:extLst>
          </p:cNvPr>
          <p:cNvGraphicFramePr>
            <a:graphicFrameLocks noGrp="1"/>
          </p:cNvGraphicFramePr>
          <p:nvPr>
            <p:extLst>
              <p:ext uri="{D42A27DB-BD31-4B8C-83A1-F6EECF244321}">
                <p14:modId xmlns:p14="http://schemas.microsoft.com/office/powerpoint/2010/main" val="1175042860"/>
              </p:ext>
            </p:extLst>
          </p:nvPr>
        </p:nvGraphicFramePr>
        <p:xfrm>
          <a:off x="7490293" y="2044643"/>
          <a:ext cx="4292757" cy="4324350"/>
        </p:xfrm>
        <a:graphic>
          <a:graphicData uri="http://schemas.openxmlformats.org/drawingml/2006/table">
            <a:tbl>
              <a:tblPr/>
              <a:tblGrid>
                <a:gridCol w="1897848">
                  <a:extLst>
                    <a:ext uri="{9D8B030D-6E8A-4147-A177-3AD203B41FA5}">
                      <a16:colId xmlns:a16="http://schemas.microsoft.com/office/drawing/2014/main" val="538780957"/>
                    </a:ext>
                  </a:extLst>
                </a:gridCol>
                <a:gridCol w="1510475">
                  <a:extLst>
                    <a:ext uri="{9D8B030D-6E8A-4147-A177-3AD203B41FA5}">
                      <a16:colId xmlns:a16="http://schemas.microsoft.com/office/drawing/2014/main" val="481318941"/>
                    </a:ext>
                  </a:extLst>
                </a:gridCol>
                <a:gridCol w="884434">
                  <a:extLst>
                    <a:ext uri="{9D8B030D-6E8A-4147-A177-3AD203B41FA5}">
                      <a16:colId xmlns:a16="http://schemas.microsoft.com/office/drawing/2014/main" val="3808557365"/>
                    </a:ext>
                  </a:extLst>
                </a:gridCol>
              </a:tblGrid>
              <a:tr h="276622">
                <a:tc>
                  <a:txBody>
                    <a:bodyPr/>
                    <a:lstStyle/>
                    <a:p>
                      <a:pPr algn="l" fontAlgn="b">
                        <a:buNone/>
                      </a:pPr>
                      <a:r>
                        <a:rPr lang="en-GB" sz="1550" b="1" i="0" u="none" strike="noStrike">
                          <a:solidFill>
                            <a:srgbClr val="000000"/>
                          </a:solidFill>
                          <a:effectLst/>
                          <a:latin typeface="Arial" panose="020B0604020202020204" pitchFamily="34" charset="0"/>
                        </a:rPr>
                        <a:t>Ward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550" b="1" i="0" u="none" strike="noStrike">
                          <a:solidFill>
                            <a:srgbClr val="000000"/>
                          </a:solidFill>
                          <a:effectLst/>
                          <a:latin typeface="Arial" panose="020B0604020202020204" pitchFamily="34" charset="0"/>
                        </a:rPr>
                        <a:t>Decile Average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550" b="1" i="0" u="none" strike="noStrike">
                          <a:solidFill>
                            <a:srgbClr val="000000"/>
                          </a:solidFill>
                          <a:effectLst/>
                          <a:latin typeface="Aptos Narrow" panose="020B0004020202020204" pitchFamily="34" charset="0"/>
                        </a:rPr>
                        <a:t>Range</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982429"/>
                  </a:ext>
                </a:extLst>
              </a:tr>
              <a:tr h="276622">
                <a:tc>
                  <a:txBody>
                    <a:bodyPr/>
                    <a:lstStyle/>
                    <a:p>
                      <a:pPr algn="l" fontAlgn="b">
                        <a:buNone/>
                      </a:pPr>
                      <a:r>
                        <a:rPr lang="en-GB" sz="1550" b="0" i="0" u="none" strike="noStrike">
                          <a:solidFill>
                            <a:srgbClr val="000000"/>
                          </a:solidFill>
                          <a:effectLst/>
                          <a:latin typeface="Arial" panose="020B0604020202020204" pitchFamily="34" charset="0"/>
                        </a:rPr>
                        <a:t>Bottisham</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7 - 8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8365304"/>
                  </a:ext>
                </a:extLst>
              </a:tr>
              <a:tr h="276622">
                <a:tc>
                  <a:txBody>
                    <a:bodyPr/>
                    <a:lstStyle/>
                    <a:p>
                      <a:pPr algn="l" fontAlgn="b">
                        <a:buNone/>
                      </a:pPr>
                      <a:r>
                        <a:rPr lang="en-GB" sz="1550" b="0" i="0" u="none" strike="noStrike">
                          <a:solidFill>
                            <a:srgbClr val="000000"/>
                          </a:solidFill>
                          <a:effectLst/>
                          <a:latin typeface="Arial" panose="020B0604020202020204" pitchFamily="34" charset="0"/>
                        </a:rPr>
                        <a:t>Burwell</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6 - 10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2872459"/>
                  </a:ext>
                </a:extLst>
              </a:tr>
              <a:tr h="276622">
                <a:tc>
                  <a:txBody>
                    <a:bodyPr/>
                    <a:lstStyle/>
                    <a:p>
                      <a:pPr algn="l" fontAlgn="b">
                        <a:buNone/>
                      </a:pPr>
                      <a:r>
                        <a:rPr lang="en-GB" sz="1550" b="0" i="0" u="none" strike="noStrike">
                          <a:solidFill>
                            <a:srgbClr val="000000"/>
                          </a:solidFill>
                          <a:effectLst/>
                          <a:latin typeface="Arial" panose="020B0604020202020204" pitchFamily="34" charset="0"/>
                        </a:rPr>
                        <a:t>Downham Villages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7 - 7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0186539"/>
                  </a:ext>
                </a:extLst>
              </a:tr>
              <a:tr h="276622">
                <a:tc>
                  <a:txBody>
                    <a:bodyPr/>
                    <a:lstStyle/>
                    <a:p>
                      <a:pPr algn="l" fontAlgn="b">
                        <a:buNone/>
                      </a:pPr>
                      <a:r>
                        <a:rPr lang="en-GB" sz="1550" b="0" i="0" u="none" strike="noStrike">
                          <a:solidFill>
                            <a:srgbClr val="000000"/>
                          </a:solidFill>
                          <a:effectLst/>
                          <a:latin typeface="Arial" panose="020B0604020202020204" pitchFamily="34" charset="0"/>
                        </a:rPr>
                        <a:t>Ely East</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4 - 9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4436946"/>
                  </a:ext>
                </a:extLst>
              </a:tr>
              <a:tr h="276622">
                <a:tc>
                  <a:txBody>
                    <a:bodyPr/>
                    <a:lstStyle/>
                    <a:p>
                      <a:pPr algn="l" fontAlgn="b">
                        <a:buNone/>
                      </a:pPr>
                      <a:r>
                        <a:rPr lang="en-GB" sz="1550" b="0" i="0" u="none" strike="noStrike">
                          <a:solidFill>
                            <a:srgbClr val="000000"/>
                          </a:solidFill>
                          <a:effectLst/>
                          <a:latin typeface="Arial" panose="020B0604020202020204" pitchFamily="34" charset="0"/>
                        </a:rPr>
                        <a:t>Ely North</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6 - 10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0485767"/>
                  </a:ext>
                </a:extLst>
              </a:tr>
              <a:tr h="276622">
                <a:tc>
                  <a:txBody>
                    <a:bodyPr/>
                    <a:lstStyle/>
                    <a:p>
                      <a:pPr algn="l" fontAlgn="b">
                        <a:buNone/>
                      </a:pPr>
                      <a:r>
                        <a:rPr lang="en-GB" sz="1550" b="0" i="0" u="none" strike="noStrike">
                          <a:solidFill>
                            <a:srgbClr val="000000"/>
                          </a:solidFill>
                          <a:effectLst/>
                          <a:latin typeface="Arial" panose="020B0604020202020204" pitchFamily="34" charset="0"/>
                        </a:rPr>
                        <a:t>Ely West</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6 - 10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36336900"/>
                  </a:ext>
                </a:extLst>
              </a:tr>
              <a:tr h="276622">
                <a:tc>
                  <a:txBody>
                    <a:bodyPr/>
                    <a:lstStyle/>
                    <a:p>
                      <a:pPr algn="l" fontAlgn="b">
                        <a:buNone/>
                      </a:pPr>
                      <a:r>
                        <a:rPr lang="en-GB" sz="1550" b="0" i="0" u="none" strike="noStrike">
                          <a:solidFill>
                            <a:srgbClr val="000000"/>
                          </a:solidFill>
                          <a:effectLst/>
                          <a:latin typeface="Arial" panose="020B0604020202020204" pitchFamily="34" charset="0"/>
                        </a:rPr>
                        <a:t>Fordham &amp; Isleham</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5 - 9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6531882"/>
                  </a:ext>
                </a:extLst>
              </a:tr>
              <a:tr h="276622">
                <a:tc>
                  <a:txBody>
                    <a:bodyPr/>
                    <a:lstStyle/>
                    <a:p>
                      <a:pPr algn="l" fontAlgn="b">
                        <a:buNone/>
                      </a:pPr>
                      <a:r>
                        <a:rPr lang="en-GB" sz="1550" b="0" i="0" u="none" strike="noStrike">
                          <a:solidFill>
                            <a:srgbClr val="000000"/>
                          </a:solidFill>
                          <a:effectLst/>
                          <a:latin typeface="Arial" panose="020B0604020202020204" pitchFamily="34" charset="0"/>
                        </a:rPr>
                        <a:t>Haddenham</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5 - 8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439326"/>
                  </a:ext>
                </a:extLst>
              </a:tr>
              <a:tr h="276622">
                <a:tc>
                  <a:txBody>
                    <a:bodyPr/>
                    <a:lstStyle/>
                    <a:p>
                      <a:pPr algn="l" fontAlgn="b">
                        <a:buNone/>
                      </a:pPr>
                      <a:r>
                        <a:rPr lang="en-GB" sz="1550" b="0" i="0" u="none" strike="noStrike">
                          <a:solidFill>
                            <a:srgbClr val="000000"/>
                          </a:solidFill>
                          <a:effectLst/>
                          <a:latin typeface="Arial" panose="020B0604020202020204" pitchFamily="34" charset="0"/>
                        </a:rPr>
                        <a:t>Littleport</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3 - 7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2156757"/>
                  </a:ext>
                </a:extLst>
              </a:tr>
              <a:tr h="276622">
                <a:tc>
                  <a:txBody>
                    <a:bodyPr/>
                    <a:lstStyle/>
                    <a:p>
                      <a:pPr algn="l" fontAlgn="b">
                        <a:buNone/>
                      </a:pPr>
                      <a:r>
                        <a:rPr lang="en-GB" sz="1550" b="0" i="0" u="none" strike="noStrike">
                          <a:solidFill>
                            <a:srgbClr val="000000"/>
                          </a:solidFill>
                          <a:effectLst/>
                          <a:latin typeface="Arial" panose="020B0604020202020204" pitchFamily="34" charset="0"/>
                        </a:rPr>
                        <a:t>Soham North</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6 - 8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2795467"/>
                  </a:ext>
                </a:extLst>
              </a:tr>
              <a:tr h="276622">
                <a:tc>
                  <a:txBody>
                    <a:bodyPr/>
                    <a:lstStyle/>
                    <a:p>
                      <a:pPr algn="l" fontAlgn="b">
                        <a:buNone/>
                      </a:pPr>
                      <a:r>
                        <a:rPr lang="en-GB" sz="1550" b="0" i="0" u="none" strike="noStrike">
                          <a:solidFill>
                            <a:srgbClr val="000000"/>
                          </a:solidFill>
                          <a:effectLst/>
                          <a:latin typeface="Arial" panose="020B0604020202020204" pitchFamily="34" charset="0"/>
                        </a:rPr>
                        <a:t>Soham South</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5 - 7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6927929"/>
                  </a:ext>
                </a:extLst>
              </a:tr>
              <a:tr h="276622">
                <a:tc>
                  <a:txBody>
                    <a:bodyPr/>
                    <a:lstStyle/>
                    <a:p>
                      <a:pPr algn="l" fontAlgn="b">
                        <a:buNone/>
                      </a:pPr>
                      <a:r>
                        <a:rPr lang="en-GB" sz="1550" b="0" i="0" u="none" strike="noStrike">
                          <a:solidFill>
                            <a:srgbClr val="000000"/>
                          </a:solidFill>
                          <a:effectLst/>
                          <a:latin typeface="Arial" panose="020B0604020202020204" pitchFamily="34" charset="0"/>
                        </a:rPr>
                        <a:t>Stretham</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4 - 8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912503"/>
                  </a:ext>
                </a:extLst>
              </a:tr>
              <a:tr h="276622">
                <a:tc>
                  <a:txBody>
                    <a:bodyPr/>
                    <a:lstStyle/>
                    <a:p>
                      <a:pPr algn="l" fontAlgn="b">
                        <a:buNone/>
                      </a:pPr>
                      <a:r>
                        <a:rPr lang="en-GB" sz="1550" b="0" i="0" u="none" strike="noStrike">
                          <a:solidFill>
                            <a:srgbClr val="000000"/>
                          </a:solidFill>
                          <a:effectLst/>
                          <a:latin typeface="Arial" panose="020B0604020202020204" pitchFamily="34" charset="0"/>
                        </a:rPr>
                        <a:t>Sutton</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5 - 9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929211"/>
                  </a:ext>
                </a:extLst>
              </a:tr>
              <a:tr h="276622">
                <a:tc>
                  <a:txBody>
                    <a:bodyPr/>
                    <a:lstStyle/>
                    <a:p>
                      <a:pPr algn="l" fontAlgn="b">
                        <a:buNone/>
                      </a:pPr>
                      <a:r>
                        <a:rPr lang="en-GB" sz="1550" b="0" i="0" u="none" strike="noStrike">
                          <a:solidFill>
                            <a:srgbClr val="000000"/>
                          </a:solidFill>
                          <a:effectLst/>
                          <a:latin typeface="Arial" panose="020B0604020202020204" pitchFamily="34" charset="0"/>
                        </a:rPr>
                        <a:t>Woodditton</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550" b="0" i="0" u="none" strike="noStrike">
                          <a:solidFill>
                            <a:srgbClr val="000000"/>
                          </a:solidFill>
                          <a:effectLst/>
                          <a:latin typeface="Arial" panose="020B0604020202020204" pitchFamily="34" charset="0"/>
                        </a:rPr>
                        <a:t>6 - 10</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6461902"/>
                  </a:ext>
                </a:extLst>
              </a:tr>
            </a:tbl>
          </a:graphicData>
        </a:graphic>
      </p:graphicFrame>
    </p:spTree>
    <p:extLst>
      <p:ext uri="{BB962C8B-B14F-4D97-AF65-F5344CB8AC3E}">
        <p14:creationId xmlns:p14="http://schemas.microsoft.com/office/powerpoint/2010/main" val="3332062973"/>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d10306e037c954fde2a2bb4dcf5ffc7f">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36fb942e04885eef61b0fee6e6ccc12e"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estExpiryDate xmlns="38160366-bcfb-49fe-ae5b-ebd90b6ce091" xsi:nil="true"/>
    <TaxCatchAll xmlns="d2c5561e-d5a1-4761-9d3e-caffcd84e59f" xsi:nil="true"/>
  </documentManagement>
</p:properties>
</file>

<file path=customXml/itemProps1.xml><?xml version="1.0" encoding="utf-8"?>
<ds:datastoreItem xmlns:ds="http://schemas.openxmlformats.org/officeDocument/2006/customXml" ds:itemID="{11EA2077-1AFE-4C43-B8D8-AB4B1B61EC9A}">
  <ds:schemaRefs>
    <ds:schemaRef ds:uri="http://schemas.microsoft.com/sharepoint/v3/contenttype/forms"/>
  </ds:schemaRefs>
</ds:datastoreItem>
</file>

<file path=customXml/itemProps2.xml><?xml version="1.0" encoding="utf-8"?>
<ds:datastoreItem xmlns:ds="http://schemas.openxmlformats.org/officeDocument/2006/customXml" ds:itemID="{CFE1743C-9CC8-4366-A28E-7540EDF22D2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52EB4B-4119-4BD8-9E0C-D73BBDDCDE38}">
  <ds:schemaRefs>
    <ds:schemaRef ds:uri="http://schemas.openxmlformats.org/package/2006/metadata/core-properties"/>
    <ds:schemaRef ds:uri="38160366-bcfb-49fe-ae5b-ebd90b6ce091"/>
    <ds:schemaRef ds:uri="d2c5561e-d5a1-4761-9d3e-caffcd84e59f"/>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172</TotalTime>
  <Words>3942</Words>
  <Application>Microsoft Office PowerPoint</Application>
  <PresentationFormat>Widescreen</PresentationFormat>
  <Paragraphs>777</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Narrow</vt:lpstr>
      <vt:lpstr>Arial</vt:lpstr>
      <vt:lpstr>CCC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dc:creator>
  <cp:lastModifiedBy>Alexandra Miles</cp:lastModifiedBy>
  <cp:revision>1</cp:revision>
  <dcterms:created xsi:type="dcterms:W3CDTF">2025-08-20T09:25:09Z</dcterms:created>
  <dcterms:modified xsi:type="dcterms:W3CDTF">2026-03-18T07:56:26Z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