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3_57BB788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D_75A5F196.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69" r:id="rId5"/>
    <p:sldId id="258" r:id="rId6"/>
    <p:sldId id="263" r:id="rId7"/>
    <p:sldId id="298" r:id="rId8"/>
    <p:sldId id="300" r:id="rId9"/>
    <p:sldId id="284" r:id="rId10"/>
    <p:sldId id="268" r:id="rId11"/>
    <p:sldId id="261" r:id="rId12"/>
    <p:sldId id="276" r:id="rId13"/>
    <p:sldId id="275" r:id="rId14"/>
    <p:sldId id="279" r:id="rId15"/>
    <p:sldId id="274" r:id="rId16"/>
    <p:sldId id="285" r:id="rId17"/>
    <p:sldId id="278" r:id="rId18"/>
    <p:sldId id="270" r:id="rId19"/>
    <p:sldId id="290" r:id="rId20"/>
    <p:sldId id="288" r:id="rId21"/>
    <p:sldId id="296" r:id="rId22"/>
    <p:sldId id="297" r:id="rId23"/>
    <p:sldId id="260" r:id="rId24"/>
    <p:sldId id="277" r:id="rId25"/>
    <p:sldId id="280" r:id="rId26"/>
    <p:sldId id="286" r:id="rId27"/>
    <p:sldId id="287" r:id="rId28"/>
    <p:sldId id="281"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7229A-B3FE-0EF3-0F5A-A5C175C10186}" name="Leigh Roberts" initials="LR" userId="S::Leigh.Roberts@cambridgeshire.gov.uk::cf05d133-2b7b-4f25-9223-ee78c0d66fa8" providerId="AD"/>
  <p188:author id="{CE8BBED0-B0E7-E1F8-42C9-10A35FC77154}" name="Michael Yates" initials="MY" userId="S::michael.yates@cambridgeshire.gov.uk::06a0a663-53fd-4d24-9a36-524d3b59d61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E5AC2-A551-4A3E-9BC3-E74734396E51}" v="2004" dt="2026-03-18T07:56:38.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 Roberts" userId="cf05d133-2b7b-4f25-9223-ee78c0d66fa8" providerId="ADAL" clId="{A4FB6C6F-B35A-47EC-B9BF-70AD9F08F8C8}"/>
    <pc:docChg chg="modSld">
      <pc:chgData name="Leigh Roberts" userId="cf05d133-2b7b-4f25-9223-ee78c0d66fa8" providerId="ADAL" clId="{A4FB6C6F-B35A-47EC-B9BF-70AD9F08F8C8}" dt="2026-03-16T11:18:47.109" v="36" actId="20577"/>
      <pc:docMkLst>
        <pc:docMk/>
      </pc:docMkLst>
      <pc:sldChg chg="modSp mod">
        <pc:chgData name="Leigh Roberts" userId="cf05d133-2b7b-4f25-9223-ee78c0d66fa8" providerId="ADAL" clId="{A4FB6C6F-B35A-47EC-B9BF-70AD9F08F8C8}" dt="2026-03-16T11:18:47.109" v="36" actId="20577"/>
        <pc:sldMkLst>
          <pc:docMk/>
          <pc:sldMk cId="202372244" sldId="263"/>
        </pc:sldMkLst>
        <pc:spChg chg="mod">
          <ac:chgData name="Leigh Roberts" userId="cf05d133-2b7b-4f25-9223-ee78c0d66fa8" providerId="ADAL" clId="{A4FB6C6F-B35A-47EC-B9BF-70AD9F08F8C8}" dt="2026-03-16T11:18:47.109" v="36" actId="20577"/>
          <ac:spMkLst>
            <pc:docMk/>
            <pc:sldMk cId="202372244" sldId="263"/>
            <ac:spMk id="2" creationId="{D5D6EA36-0BD5-B125-2464-D8B6E26C6FDD}"/>
          </ac:spMkLst>
        </pc:spChg>
      </pc:sldChg>
    </pc:docChg>
  </pc:docChgLst>
  <pc:docChgLst>
    <pc:chgData name="Alexandra Miles" userId="ab94794a-6e9f-4704-9f25-6cda48cdfd9d" providerId="ADAL" clId="{993CC15D-CB8A-409C-A2B5-A7AAB23EF295}"/>
    <pc:docChg chg="undo redo custSel addSld delSld modSld sldOrd">
      <pc:chgData name="Alexandra Miles" userId="ab94794a-6e9f-4704-9f25-6cda48cdfd9d" providerId="ADAL" clId="{993CC15D-CB8A-409C-A2B5-A7AAB23EF295}" dt="2026-03-18T07:56:46.324" v="2231" actId="20577"/>
      <pc:docMkLst>
        <pc:docMk/>
      </pc:docMkLst>
      <pc:sldChg chg="modSp mod">
        <pc:chgData name="Alexandra Miles" userId="ab94794a-6e9f-4704-9f25-6cda48cdfd9d" providerId="ADAL" clId="{993CC15D-CB8A-409C-A2B5-A7AAB23EF295}" dt="2026-02-24T08:17:07.593" v="14" actId="113"/>
        <pc:sldMkLst>
          <pc:docMk/>
          <pc:sldMk cId="1822353484" sldId="258"/>
        </pc:sldMkLst>
        <pc:spChg chg="mod">
          <ac:chgData name="Alexandra Miles" userId="ab94794a-6e9f-4704-9f25-6cda48cdfd9d" providerId="ADAL" clId="{993CC15D-CB8A-409C-A2B5-A7AAB23EF295}" dt="2026-02-24T08:17:07.593" v="14" actId="113"/>
          <ac:spMkLst>
            <pc:docMk/>
            <pc:sldMk cId="1822353484" sldId="258"/>
            <ac:spMk id="6" creationId="{548916F5-2E71-9322-8958-E80E79D6EAE6}"/>
          </ac:spMkLst>
        </pc:spChg>
      </pc:sldChg>
      <pc:sldChg chg="modSp mod">
        <pc:chgData name="Alexandra Miles" userId="ab94794a-6e9f-4704-9f25-6cda48cdfd9d" providerId="ADAL" clId="{993CC15D-CB8A-409C-A2B5-A7AAB23EF295}" dt="2026-03-17T12:03:02.157" v="2184" actId="20577"/>
        <pc:sldMkLst>
          <pc:docMk/>
          <pc:sldMk cId="410884104" sldId="261"/>
        </pc:sldMkLst>
        <pc:spChg chg="mod">
          <ac:chgData name="Alexandra Miles" userId="ab94794a-6e9f-4704-9f25-6cda48cdfd9d" providerId="ADAL" clId="{993CC15D-CB8A-409C-A2B5-A7AAB23EF295}" dt="2026-03-17T12:03:02.157" v="2184" actId="20577"/>
          <ac:spMkLst>
            <pc:docMk/>
            <pc:sldMk cId="410884104" sldId="261"/>
            <ac:spMk id="5" creationId="{D310BAD4-3EAC-3CA4-59E8-CCBDA4910F29}"/>
          </ac:spMkLst>
        </pc:spChg>
        <pc:spChg chg="mod">
          <ac:chgData name="Alexandra Miles" userId="ab94794a-6e9f-4704-9f25-6cda48cdfd9d" providerId="ADAL" clId="{993CC15D-CB8A-409C-A2B5-A7AAB23EF295}" dt="2026-03-16T14:45:58.504" v="1156" actId="14100"/>
          <ac:spMkLst>
            <pc:docMk/>
            <pc:sldMk cId="410884104" sldId="261"/>
            <ac:spMk id="9" creationId="{548EF2CE-B0AC-A6F2-3E20-6A1DFC8B63F4}"/>
          </ac:spMkLst>
        </pc:spChg>
      </pc:sldChg>
      <pc:sldChg chg="modSp mod">
        <pc:chgData name="Alexandra Miles" userId="ab94794a-6e9f-4704-9f25-6cda48cdfd9d" providerId="ADAL" clId="{993CC15D-CB8A-409C-A2B5-A7AAB23EF295}" dt="2026-03-16T14:03:00.558" v="509" actId="20577"/>
        <pc:sldMkLst>
          <pc:docMk/>
          <pc:sldMk cId="202372244" sldId="263"/>
        </pc:sldMkLst>
        <pc:spChg chg="mod">
          <ac:chgData name="Alexandra Miles" userId="ab94794a-6e9f-4704-9f25-6cda48cdfd9d" providerId="ADAL" clId="{993CC15D-CB8A-409C-A2B5-A7AAB23EF295}" dt="2026-03-16T14:03:00.558" v="509" actId="20577"/>
          <ac:spMkLst>
            <pc:docMk/>
            <pc:sldMk cId="202372244" sldId="263"/>
            <ac:spMk id="2" creationId="{D5D6EA36-0BD5-B125-2464-D8B6E26C6FDD}"/>
          </ac:spMkLst>
        </pc:spChg>
      </pc:sldChg>
      <pc:sldChg chg="addSp modSp mod">
        <pc:chgData name="Alexandra Miles" userId="ab94794a-6e9f-4704-9f25-6cda48cdfd9d" providerId="ADAL" clId="{993CC15D-CB8A-409C-A2B5-A7AAB23EF295}" dt="2026-03-17T11:24:13.022" v="2029" actId="20577"/>
        <pc:sldMkLst>
          <pc:docMk/>
          <pc:sldMk cId="3205631400" sldId="268"/>
        </pc:sldMkLst>
        <pc:spChg chg="mod">
          <ac:chgData name="Alexandra Miles" userId="ab94794a-6e9f-4704-9f25-6cda48cdfd9d" providerId="ADAL" clId="{993CC15D-CB8A-409C-A2B5-A7AAB23EF295}" dt="2026-03-04T16:21:22.555" v="65" actId="1076"/>
          <ac:spMkLst>
            <pc:docMk/>
            <pc:sldMk cId="3205631400" sldId="268"/>
            <ac:spMk id="4" creationId="{A2BEF03A-00AC-C3C0-264B-414D85C3B404}"/>
          </ac:spMkLst>
        </pc:spChg>
        <pc:spChg chg="add mod">
          <ac:chgData name="Alexandra Miles" userId="ab94794a-6e9f-4704-9f25-6cda48cdfd9d" providerId="ADAL" clId="{993CC15D-CB8A-409C-A2B5-A7AAB23EF295}" dt="2026-03-17T11:24:13.022" v="2029" actId="20577"/>
          <ac:spMkLst>
            <pc:docMk/>
            <pc:sldMk cId="3205631400" sldId="268"/>
            <ac:spMk id="5" creationId="{2093FAD0-C0B3-087A-B312-DF82CD5E3466}"/>
          </ac:spMkLst>
        </pc:spChg>
      </pc:sldChg>
      <pc:sldChg chg="modSp mod">
        <pc:chgData name="Alexandra Miles" userId="ab94794a-6e9f-4704-9f25-6cda48cdfd9d" providerId="ADAL" clId="{993CC15D-CB8A-409C-A2B5-A7AAB23EF295}" dt="2026-03-17T12:39:48.100" v="2211" actId="20577"/>
        <pc:sldMkLst>
          <pc:docMk/>
          <pc:sldMk cId="3951484599" sldId="269"/>
        </pc:sldMkLst>
        <pc:spChg chg="mod">
          <ac:chgData name="Alexandra Miles" userId="ab94794a-6e9f-4704-9f25-6cda48cdfd9d" providerId="ADAL" clId="{993CC15D-CB8A-409C-A2B5-A7AAB23EF295}" dt="2026-03-16T13:49:59.322" v="223" actId="20577"/>
          <ac:spMkLst>
            <pc:docMk/>
            <pc:sldMk cId="3951484599" sldId="269"/>
            <ac:spMk id="4" creationId="{04401A60-9872-910C-0618-350584DF871C}"/>
          </ac:spMkLst>
        </pc:spChg>
        <pc:spChg chg="mod">
          <ac:chgData name="Alexandra Miles" userId="ab94794a-6e9f-4704-9f25-6cda48cdfd9d" providerId="ADAL" clId="{993CC15D-CB8A-409C-A2B5-A7AAB23EF295}" dt="2026-03-17T12:39:48.100" v="2211" actId="20577"/>
          <ac:spMkLst>
            <pc:docMk/>
            <pc:sldMk cId="3951484599" sldId="269"/>
            <ac:spMk id="14" creationId="{83AC6443-FDAF-FCDE-811D-318D32B89B08}"/>
          </ac:spMkLst>
        </pc:spChg>
        <pc:spChg chg="mod">
          <ac:chgData name="Alexandra Miles" userId="ab94794a-6e9f-4704-9f25-6cda48cdfd9d" providerId="ADAL" clId="{993CC15D-CB8A-409C-A2B5-A7AAB23EF295}" dt="2026-03-16T13:51:45.616" v="284" actId="14100"/>
          <ac:spMkLst>
            <pc:docMk/>
            <pc:sldMk cId="3951484599" sldId="269"/>
            <ac:spMk id="16" creationId="{F91FAD07-F7CB-A89F-AC8D-36069E59EA90}"/>
          </ac:spMkLst>
        </pc:spChg>
      </pc:sldChg>
      <pc:sldChg chg="modSp mod">
        <pc:chgData name="Alexandra Miles" userId="ab94794a-6e9f-4704-9f25-6cda48cdfd9d" providerId="ADAL" clId="{993CC15D-CB8A-409C-A2B5-A7AAB23EF295}" dt="2026-03-17T12:04:18.130" v="2196" actId="20577"/>
        <pc:sldMkLst>
          <pc:docMk/>
          <pc:sldMk cId="235275296" sldId="270"/>
        </pc:sldMkLst>
        <pc:spChg chg="mod">
          <ac:chgData name="Alexandra Miles" userId="ab94794a-6e9f-4704-9f25-6cda48cdfd9d" providerId="ADAL" clId="{993CC15D-CB8A-409C-A2B5-A7AAB23EF295}" dt="2026-03-16T14:49:37.459" v="1340" actId="20577"/>
          <ac:spMkLst>
            <pc:docMk/>
            <pc:sldMk cId="235275296" sldId="270"/>
            <ac:spMk id="9" creationId="{E086BE4E-96A0-CEA7-7953-BF5823954A92}"/>
          </ac:spMkLst>
        </pc:spChg>
        <pc:spChg chg="mod">
          <ac:chgData name="Alexandra Miles" userId="ab94794a-6e9f-4704-9f25-6cda48cdfd9d" providerId="ADAL" clId="{993CC15D-CB8A-409C-A2B5-A7AAB23EF295}" dt="2026-03-17T12:04:18.130" v="2196" actId="20577"/>
          <ac:spMkLst>
            <pc:docMk/>
            <pc:sldMk cId="235275296" sldId="270"/>
            <ac:spMk id="10" creationId="{16B53215-BEFA-B185-8252-13FF09A55D10}"/>
          </ac:spMkLst>
        </pc:spChg>
      </pc:sldChg>
      <pc:sldChg chg="modSp mod">
        <pc:chgData name="Alexandra Miles" userId="ab94794a-6e9f-4704-9f25-6cda48cdfd9d" providerId="ADAL" clId="{993CC15D-CB8A-409C-A2B5-A7AAB23EF295}" dt="2026-03-17T12:39:08.603" v="2207" actId="20577"/>
        <pc:sldMkLst>
          <pc:docMk/>
          <pc:sldMk cId="2774042528" sldId="274"/>
        </pc:sldMkLst>
        <pc:spChg chg="mod">
          <ac:chgData name="Alexandra Miles" userId="ab94794a-6e9f-4704-9f25-6cda48cdfd9d" providerId="ADAL" clId="{993CC15D-CB8A-409C-A2B5-A7AAB23EF295}" dt="2026-03-16T14:51:50.498" v="1417" actId="20577"/>
          <ac:spMkLst>
            <pc:docMk/>
            <pc:sldMk cId="2774042528" sldId="274"/>
            <ac:spMk id="4" creationId="{660CA5EC-4A42-E2D0-1229-A59FA28263DF}"/>
          </ac:spMkLst>
        </pc:spChg>
        <pc:spChg chg="mod">
          <ac:chgData name="Alexandra Miles" userId="ab94794a-6e9f-4704-9f25-6cda48cdfd9d" providerId="ADAL" clId="{993CC15D-CB8A-409C-A2B5-A7AAB23EF295}" dt="2026-03-17T12:39:08.603" v="2207" actId="20577"/>
          <ac:spMkLst>
            <pc:docMk/>
            <pc:sldMk cId="2774042528" sldId="274"/>
            <ac:spMk id="9" creationId="{08B17A51-592A-DE77-CB4A-913F49C64374}"/>
          </ac:spMkLst>
        </pc:spChg>
      </pc:sldChg>
      <pc:sldChg chg="modSp mod modCm">
        <pc:chgData name="Alexandra Miles" userId="ab94794a-6e9f-4704-9f25-6cda48cdfd9d" providerId="ADAL" clId="{993CC15D-CB8A-409C-A2B5-A7AAB23EF295}" dt="2026-03-17T12:04:06.785" v="2194" actId="20577"/>
        <pc:sldMkLst>
          <pc:docMk/>
          <pc:sldMk cId="1471903881" sldId="275"/>
        </pc:sldMkLst>
        <pc:spChg chg="mod">
          <ac:chgData name="Alexandra Miles" userId="ab94794a-6e9f-4704-9f25-6cda48cdfd9d" providerId="ADAL" clId="{993CC15D-CB8A-409C-A2B5-A7AAB23EF295}" dt="2026-03-17T12:04:06.785" v="2194" actId="20577"/>
          <ac:spMkLst>
            <pc:docMk/>
            <pc:sldMk cId="1471903881" sldId="275"/>
            <ac:spMk id="6" creationId="{FFA2DBD5-61C3-EEF1-609B-531BAF288A15}"/>
          </ac:spMkLst>
        </pc:spChg>
        <pc:spChg chg="mod">
          <ac:chgData name="Alexandra Miles" userId="ab94794a-6e9f-4704-9f25-6cda48cdfd9d" providerId="ADAL" clId="{993CC15D-CB8A-409C-A2B5-A7AAB23EF295}" dt="2026-03-16T14:46:05.081" v="1163" actId="20577"/>
          <ac:spMkLst>
            <pc:docMk/>
            <pc:sldMk cId="1471903881" sldId="275"/>
            <ac:spMk id="9" creationId="{FA851197-81D2-AFAE-FB81-04929FA7965F}"/>
          </ac:spMkLst>
        </pc:spChg>
        <pc:extLst>
          <p:ext xmlns:p="http://schemas.openxmlformats.org/presentationml/2006/main" uri="{D6D511B9-2390-475A-947B-AFAB55BFBCF1}">
            <pc226:cmChg xmlns:pc226="http://schemas.microsoft.com/office/powerpoint/2022/06/main/command" chg="mod">
              <pc226:chgData name="Alexandra Miles" userId="ab94794a-6e9f-4704-9f25-6cda48cdfd9d" providerId="ADAL" clId="{993CC15D-CB8A-409C-A2B5-A7AAB23EF295}" dt="2026-03-16T14:46:05.081" v="1163" actId="20577"/>
              <pc2:cmMkLst xmlns:pc2="http://schemas.microsoft.com/office/powerpoint/2019/9/main/command">
                <pc:docMk/>
                <pc:sldMk cId="1471903881" sldId="275"/>
                <pc2:cmMk id="{117BAEF2-ED39-4F16-807A-9FD3B56D8EC9}"/>
              </pc2:cmMkLst>
            </pc226:cmChg>
          </p:ext>
        </pc:extLst>
      </pc:sldChg>
      <pc:sldChg chg="modSp mod">
        <pc:chgData name="Alexandra Miles" userId="ab94794a-6e9f-4704-9f25-6cda48cdfd9d" providerId="ADAL" clId="{993CC15D-CB8A-409C-A2B5-A7AAB23EF295}" dt="2026-03-17T12:03:08.842" v="2186" actId="20577"/>
        <pc:sldMkLst>
          <pc:docMk/>
          <pc:sldMk cId="3332062973" sldId="276"/>
        </pc:sldMkLst>
        <pc:spChg chg="mod">
          <ac:chgData name="Alexandra Miles" userId="ab94794a-6e9f-4704-9f25-6cda48cdfd9d" providerId="ADAL" clId="{993CC15D-CB8A-409C-A2B5-A7AAB23EF295}" dt="2026-03-17T12:03:07.164" v="2185" actId="20577"/>
          <ac:spMkLst>
            <pc:docMk/>
            <pc:sldMk cId="3332062973" sldId="276"/>
            <ac:spMk id="2" creationId="{CF6004F6-D575-6A82-A99C-F60BC754CE97}"/>
          </ac:spMkLst>
        </pc:spChg>
        <pc:spChg chg="mod">
          <ac:chgData name="Alexandra Miles" userId="ab94794a-6e9f-4704-9f25-6cda48cdfd9d" providerId="ADAL" clId="{993CC15D-CB8A-409C-A2B5-A7AAB23EF295}" dt="2026-03-17T12:03:08.842" v="2186" actId="20577"/>
          <ac:spMkLst>
            <pc:docMk/>
            <pc:sldMk cId="3332062973" sldId="276"/>
            <ac:spMk id="7" creationId="{F5E51FBF-4E6F-1AFC-72C2-723ED7DEB1A1}"/>
          </ac:spMkLst>
        </pc:spChg>
      </pc:sldChg>
      <pc:sldChg chg="modSp mod">
        <pc:chgData name="Alexandra Miles" userId="ab94794a-6e9f-4704-9f25-6cda48cdfd9d" providerId="ADAL" clId="{993CC15D-CB8A-409C-A2B5-A7AAB23EF295}" dt="2026-03-17T12:03:33.298" v="2192" actId="20577"/>
        <pc:sldMkLst>
          <pc:docMk/>
          <pc:sldMk cId="1579721413" sldId="277"/>
        </pc:sldMkLst>
        <pc:spChg chg="mod">
          <ac:chgData name="Alexandra Miles" userId="ab94794a-6e9f-4704-9f25-6cda48cdfd9d" providerId="ADAL" clId="{993CC15D-CB8A-409C-A2B5-A7AAB23EF295}" dt="2026-03-17T12:03:30.580" v="2191" actId="20577"/>
          <ac:spMkLst>
            <pc:docMk/>
            <pc:sldMk cId="1579721413" sldId="277"/>
            <ac:spMk id="5" creationId="{C1C8BC35-8A16-AE5A-0146-371C4AFF3F46}"/>
          </ac:spMkLst>
        </pc:spChg>
        <pc:spChg chg="mod">
          <ac:chgData name="Alexandra Miles" userId="ab94794a-6e9f-4704-9f25-6cda48cdfd9d" providerId="ADAL" clId="{993CC15D-CB8A-409C-A2B5-A7AAB23EF295}" dt="2026-03-17T12:03:33.298" v="2192" actId="20577"/>
          <ac:spMkLst>
            <pc:docMk/>
            <pc:sldMk cId="1579721413" sldId="277"/>
            <ac:spMk id="6" creationId="{03830218-6943-8910-F4E6-B4D0ED838626}"/>
          </ac:spMkLst>
        </pc:spChg>
      </pc:sldChg>
      <pc:sldChg chg="modSp mod">
        <pc:chgData name="Alexandra Miles" userId="ab94794a-6e9f-4704-9f25-6cda48cdfd9d" providerId="ADAL" clId="{993CC15D-CB8A-409C-A2B5-A7AAB23EF295}" dt="2026-03-17T12:03:20.997" v="2189" actId="20577"/>
        <pc:sldMkLst>
          <pc:docMk/>
          <pc:sldMk cId="508968304" sldId="278"/>
        </pc:sldMkLst>
        <pc:spChg chg="mod">
          <ac:chgData name="Alexandra Miles" userId="ab94794a-6e9f-4704-9f25-6cda48cdfd9d" providerId="ADAL" clId="{993CC15D-CB8A-409C-A2B5-A7AAB23EF295}" dt="2026-03-17T12:03:19.091" v="2188" actId="20577"/>
          <ac:spMkLst>
            <pc:docMk/>
            <pc:sldMk cId="508968304" sldId="278"/>
            <ac:spMk id="3" creationId="{93DAF2CF-9C32-CF1F-4694-277E0C7DF246}"/>
          </ac:spMkLst>
        </pc:spChg>
        <pc:spChg chg="mod">
          <ac:chgData name="Alexandra Miles" userId="ab94794a-6e9f-4704-9f25-6cda48cdfd9d" providerId="ADAL" clId="{993CC15D-CB8A-409C-A2B5-A7AAB23EF295}" dt="2026-03-17T12:03:20.997" v="2189" actId="20577"/>
          <ac:spMkLst>
            <pc:docMk/>
            <pc:sldMk cId="508968304" sldId="278"/>
            <ac:spMk id="9" creationId="{C4CD5D0B-AC4C-97F1-E28C-7C0FF3F4B310}"/>
          </ac:spMkLst>
        </pc:spChg>
      </pc:sldChg>
      <pc:sldChg chg="modSp mod">
        <pc:chgData name="Alexandra Miles" userId="ab94794a-6e9f-4704-9f25-6cda48cdfd9d" providerId="ADAL" clId="{993CC15D-CB8A-409C-A2B5-A7AAB23EF295}" dt="2026-03-17T12:04:11.487" v="2195" actId="20577"/>
        <pc:sldMkLst>
          <pc:docMk/>
          <pc:sldMk cId="35247129" sldId="279"/>
        </pc:sldMkLst>
        <pc:spChg chg="mod">
          <ac:chgData name="Alexandra Miles" userId="ab94794a-6e9f-4704-9f25-6cda48cdfd9d" providerId="ADAL" clId="{993CC15D-CB8A-409C-A2B5-A7AAB23EF295}" dt="2026-03-17T12:04:11.487" v="2195" actId="20577"/>
          <ac:spMkLst>
            <pc:docMk/>
            <pc:sldMk cId="35247129" sldId="279"/>
            <ac:spMk id="2" creationId="{D351936C-2ABD-5B9E-8467-2839B4B3E590}"/>
          </ac:spMkLst>
        </pc:spChg>
        <pc:spChg chg="mod">
          <ac:chgData name="Alexandra Miles" userId="ab94794a-6e9f-4704-9f25-6cda48cdfd9d" providerId="ADAL" clId="{993CC15D-CB8A-409C-A2B5-A7AAB23EF295}" dt="2026-02-24T08:09:45.637" v="9" actId="13926"/>
          <ac:spMkLst>
            <pc:docMk/>
            <pc:sldMk cId="35247129" sldId="279"/>
            <ac:spMk id="9" creationId="{3C23873B-6A1A-6E9F-0DDC-C80A459862C7}"/>
          </ac:spMkLst>
        </pc:spChg>
      </pc:sldChg>
      <pc:sldChg chg="modSp mod">
        <pc:chgData name="Alexandra Miles" userId="ab94794a-6e9f-4704-9f25-6cda48cdfd9d" providerId="ADAL" clId="{993CC15D-CB8A-409C-A2B5-A7AAB23EF295}" dt="2026-03-17T12:03:38.523" v="2193" actId="20577"/>
        <pc:sldMkLst>
          <pc:docMk/>
          <pc:sldMk cId="1928393344" sldId="280"/>
        </pc:sldMkLst>
        <pc:spChg chg="mod">
          <ac:chgData name="Alexandra Miles" userId="ab94794a-6e9f-4704-9f25-6cda48cdfd9d" providerId="ADAL" clId="{993CC15D-CB8A-409C-A2B5-A7AAB23EF295}" dt="2026-03-17T12:03:38.523" v="2193" actId="20577"/>
          <ac:spMkLst>
            <pc:docMk/>
            <pc:sldMk cId="1928393344" sldId="280"/>
            <ac:spMk id="3" creationId="{D51F1349-2485-FC99-A728-F982054DE793}"/>
          </ac:spMkLst>
        </pc:spChg>
      </pc:sldChg>
      <pc:sldChg chg="addSp delSp modSp mod ord">
        <pc:chgData name="Alexandra Miles" userId="ab94794a-6e9f-4704-9f25-6cda48cdfd9d" providerId="ADAL" clId="{993CC15D-CB8A-409C-A2B5-A7AAB23EF295}" dt="2026-03-17T12:02:52.679" v="2181"/>
        <pc:sldMkLst>
          <pc:docMk/>
          <pc:sldMk cId="760671629" sldId="284"/>
        </pc:sldMkLst>
        <pc:spChg chg="add mod">
          <ac:chgData name="Alexandra Miles" userId="ab94794a-6e9f-4704-9f25-6cda48cdfd9d" providerId="ADAL" clId="{993CC15D-CB8A-409C-A2B5-A7AAB23EF295}" dt="2026-03-17T11:29:34.409" v="2035" actId="1076"/>
          <ac:spMkLst>
            <pc:docMk/>
            <pc:sldMk cId="760671629" sldId="284"/>
            <ac:spMk id="2" creationId="{2E4BC5AF-DA66-307D-C710-458C7D7CBFF3}"/>
          </ac:spMkLst>
        </pc:spChg>
        <pc:spChg chg="del mod">
          <ac:chgData name="Alexandra Miles" userId="ab94794a-6e9f-4704-9f25-6cda48cdfd9d" providerId="ADAL" clId="{993CC15D-CB8A-409C-A2B5-A7AAB23EF295}" dt="2026-03-17T11:29:31.341" v="2034" actId="478"/>
          <ac:spMkLst>
            <pc:docMk/>
            <pc:sldMk cId="760671629" sldId="284"/>
            <ac:spMk id="4" creationId="{613FED2D-3E94-2639-BDC5-71E4B38FF86B}"/>
          </ac:spMkLst>
        </pc:spChg>
        <pc:spChg chg="add mod">
          <ac:chgData name="Alexandra Miles" userId="ab94794a-6e9f-4704-9f25-6cda48cdfd9d" providerId="ADAL" clId="{993CC15D-CB8A-409C-A2B5-A7AAB23EF295}" dt="2026-03-17T11:45:59.955" v="2157" actId="20577"/>
          <ac:spMkLst>
            <pc:docMk/>
            <pc:sldMk cId="760671629" sldId="284"/>
            <ac:spMk id="5" creationId="{29576246-F911-6588-963B-DD528F884CE6}"/>
          </ac:spMkLst>
        </pc:spChg>
        <pc:spChg chg="mod">
          <ac:chgData name="Alexandra Miles" userId="ab94794a-6e9f-4704-9f25-6cda48cdfd9d" providerId="ADAL" clId="{993CC15D-CB8A-409C-A2B5-A7AAB23EF295}" dt="2026-03-17T11:51:41.959" v="2178" actId="1076"/>
          <ac:spMkLst>
            <pc:docMk/>
            <pc:sldMk cId="760671629" sldId="284"/>
            <ac:spMk id="7" creationId="{BA05C6DF-D383-7E16-5E4C-50EC6968763A}"/>
          </ac:spMkLst>
        </pc:spChg>
        <pc:spChg chg="add del mod">
          <ac:chgData name="Alexandra Miles" userId="ab94794a-6e9f-4704-9f25-6cda48cdfd9d" providerId="ADAL" clId="{993CC15D-CB8A-409C-A2B5-A7AAB23EF295}" dt="2026-03-17T11:45:06.514" v="2096" actId="478"/>
          <ac:spMkLst>
            <pc:docMk/>
            <pc:sldMk cId="760671629" sldId="284"/>
            <ac:spMk id="8" creationId="{5A61AFC3-F15E-CA9B-1386-C161531A614D}"/>
          </ac:spMkLst>
        </pc:spChg>
        <pc:spChg chg="del mod">
          <ac:chgData name="Alexandra Miles" userId="ab94794a-6e9f-4704-9f25-6cda48cdfd9d" providerId="ADAL" clId="{993CC15D-CB8A-409C-A2B5-A7AAB23EF295}" dt="2026-03-17T11:45:04.382" v="2095" actId="478"/>
          <ac:spMkLst>
            <pc:docMk/>
            <pc:sldMk cId="760671629" sldId="284"/>
            <ac:spMk id="9" creationId="{241DEF56-ABAF-83D6-377F-0614DB995134}"/>
          </ac:spMkLst>
        </pc:spChg>
        <pc:spChg chg="add mod">
          <ac:chgData name="Alexandra Miles" userId="ab94794a-6e9f-4704-9f25-6cda48cdfd9d" providerId="ADAL" clId="{993CC15D-CB8A-409C-A2B5-A7AAB23EF295}" dt="2026-03-17T11:51:45.079" v="2179" actId="14100"/>
          <ac:spMkLst>
            <pc:docMk/>
            <pc:sldMk cId="760671629" sldId="284"/>
            <ac:spMk id="11" creationId="{CCB365EF-D015-DF6E-4B1F-518E8C4B9C73}"/>
          </ac:spMkLst>
        </pc:spChg>
        <pc:graphicFrameChg chg="add mod">
          <ac:chgData name="Alexandra Miles" userId="ab94794a-6e9f-4704-9f25-6cda48cdfd9d" providerId="ADAL" clId="{993CC15D-CB8A-409C-A2B5-A7AAB23EF295}" dt="2026-03-17T11:51:31.418" v="2175"/>
          <ac:graphicFrameMkLst>
            <pc:docMk/>
            <pc:sldMk cId="760671629" sldId="284"/>
            <ac:graphicFrameMk id="12" creationId="{204080DC-23FE-1448-DC8B-12FA74511CC8}"/>
          </ac:graphicFrameMkLst>
        </pc:graphicFrameChg>
        <pc:picChg chg="del mod">
          <ac:chgData name="Alexandra Miles" userId="ab94794a-6e9f-4704-9f25-6cda48cdfd9d" providerId="ADAL" clId="{993CC15D-CB8A-409C-A2B5-A7AAB23EF295}" dt="2026-03-17T11:49:38.248" v="2166" actId="478"/>
          <ac:picMkLst>
            <pc:docMk/>
            <pc:sldMk cId="760671629" sldId="284"/>
            <ac:picMk id="3" creationId="{14022A58-5766-8743-17F4-FC884F5D1100}"/>
          </ac:picMkLst>
        </pc:picChg>
        <pc:picChg chg="del mod">
          <ac:chgData name="Alexandra Miles" userId="ab94794a-6e9f-4704-9f25-6cda48cdfd9d" providerId="ADAL" clId="{993CC15D-CB8A-409C-A2B5-A7AAB23EF295}" dt="2026-03-17T11:49:38.752" v="2167" actId="478"/>
          <ac:picMkLst>
            <pc:docMk/>
            <pc:sldMk cId="760671629" sldId="284"/>
            <ac:picMk id="6" creationId="{B82648B8-C7A5-6F9C-62D8-EE12D58A898A}"/>
          </ac:picMkLst>
        </pc:picChg>
        <pc:picChg chg="add del">
          <ac:chgData name="Alexandra Miles" userId="ab94794a-6e9f-4704-9f25-6cda48cdfd9d" providerId="ADAL" clId="{993CC15D-CB8A-409C-A2B5-A7AAB23EF295}" dt="2026-03-17T11:45:10.606" v="2098" actId="478"/>
          <ac:picMkLst>
            <pc:docMk/>
            <pc:sldMk cId="760671629" sldId="284"/>
            <ac:picMk id="10" creationId="{2A87F5CE-8A5C-3770-ED75-DEA0C9974577}"/>
          </ac:picMkLst>
        </pc:picChg>
      </pc:sldChg>
      <pc:sldChg chg="addSp modSp mod">
        <pc:chgData name="Alexandra Miles" userId="ab94794a-6e9f-4704-9f25-6cda48cdfd9d" providerId="ADAL" clId="{993CC15D-CB8A-409C-A2B5-A7AAB23EF295}" dt="2026-03-17T12:03:13.686" v="2187" actId="20577"/>
        <pc:sldMkLst>
          <pc:docMk/>
          <pc:sldMk cId="1973809558" sldId="285"/>
        </pc:sldMkLst>
        <pc:spChg chg="add mod">
          <ac:chgData name="Alexandra Miles" userId="ab94794a-6e9f-4704-9f25-6cda48cdfd9d" providerId="ADAL" clId="{993CC15D-CB8A-409C-A2B5-A7AAB23EF295}" dt="2026-03-17T09:48:02.505" v="2015" actId="403"/>
          <ac:spMkLst>
            <pc:docMk/>
            <pc:sldMk cId="1973809558" sldId="285"/>
            <ac:spMk id="2" creationId="{C30F8987-6077-FF93-1238-54768AA107C4}"/>
          </ac:spMkLst>
        </pc:spChg>
        <pc:spChg chg="mod">
          <ac:chgData name="Alexandra Miles" userId="ab94794a-6e9f-4704-9f25-6cda48cdfd9d" providerId="ADAL" clId="{993CC15D-CB8A-409C-A2B5-A7AAB23EF295}" dt="2026-03-17T12:03:13.686" v="2187" actId="20577"/>
          <ac:spMkLst>
            <pc:docMk/>
            <pc:sldMk cId="1973809558" sldId="285"/>
            <ac:spMk id="3" creationId="{93B2D0C7-13A4-96F4-BC38-67F2ACFE7E3A}"/>
          </ac:spMkLst>
        </pc:spChg>
        <pc:spChg chg="mod">
          <ac:chgData name="Alexandra Miles" userId="ab94794a-6e9f-4704-9f25-6cda48cdfd9d" providerId="ADAL" clId="{993CC15D-CB8A-409C-A2B5-A7AAB23EF295}" dt="2026-03-16T14:51:46.514" v="1415" actId="20577"/>
          <ac:spMkLst>
            <pc:docMk/>
            <pc:sldMk cId="1973809558" sldId="285"/>
            <ac:spMk id="4" creationId="{CAC000FB-C0B3-A91E-DC0B-C02BFB3DA16B}"/>
          </ac:spMkLst>
        </pc:spChg>
        <pc:graphicFrameChg chg="modGraphic">
          <ac:chgData name="Alexandra Miles" userId="ab94794a-6e9f-4704-9f25-6cda48cdfd9d" providerId="ADAL" clId="{993CC15D-CB8A-409C-A2B5-A7AAB23EF295}" dt="2026-03-17T09:47:17.319" v="1952" actId="20577"/>
          <ac:graphicFrameMkLst>
            <pc:docMk/>
            <pc:sldMk cId="1973809558" sldId="285"/>
            <ac:graphicFrameMk id="5" creationId="{265320D9-D93A-B7B3-1552-FEA3794216E3}"/>
          </ac:graphicFrameMkLst>
        </pc:graphicFrameChg>
      </pc:sldChg>
      <pc:sldChg chg="modSp mod">
        <pc:chgData name="Alexandra Miles" userId="ab94794a-6e9f-4704-9f25-6cda48cdfd9d" providerId="ADAL" clId="{993CC15D-CB8A-409C-A2B5-A7AAB23EF295}" dt="2026-03-17T12:04:29.863" v="2198" actId="20577"/>
        <pc:sldMkLst>
          <pc:docMk/>
          <pc:sldMk cId="2107328658" sldId="288"/>
        </pc:sldMkLst>
        <pc:spChg chg="mod">
          <ac:chgData name="Alexandra Miles" userId="ab94794a-6e9f-4704-9f25-6cda48cdfd9d" providerId="ADAL" clId="{993CC15D-CB8A-409C-A2B5-A7AAB23EF295}" dt="2026-02-24T08:09:05.343" v="4" actId="1076"/>
          <ac:spMkLst>
            <pc:docMk/>
            <pc:sldMk cId="2107328658" sldId="288"/>
            <ac:spMk id="3" creationId="{F76FA94C-1229-A6A7-4346-A4EB4BD15047}"/>
          </ac:spMkLst>
        </pc:spChg>
        <pc:spChg chg="mod">
          <ac:chgData name="Alexandra Miles" userId="ab94794a-6e9f-4704-9f25-6cda48cdfd9d" providerId="ADAL" clId="{993CC15D-CB8A-409C-A2B5-A7AAB23EF295}" dt="2026-03-17T12:04:29.863" v="2198" actId="20577"/>
          <ac:spMkLst>
            <pc:docMk/>
            <pc:sldMk cId="2107328658" sldId="288"/>
            <ac:spMk id="9" creationId="{FAE00F33-4DC5-EE90-00EB-924142200EEA}"/>
          </ac:spMkLst>
        </pc:spChg>
      </pc:sldChg>
      <pc:sldChg chg="addSp delSp modSp mod">
        <pc:chgData name="Alexandra Miles" userId="ab94794a-6e9f-4704-9f25-6cda48cdfd9d" providerId="ADAL" clId="{993CC15D-CB8A-409C-A2B5-A7AAB23EF295}" dt="2026-03-17T12:04:22.011" v="2197" actId="20577"/>
        <pc:sldMkLst>
          <pc:docMk/>
          <pc:sldMk cId="1222092412" sldId="290"/>
        </pc:sldMkLst>
        <pc:spChg chg="mod">
          <ac:chgData name="Alexandra Miles" userId="ab94794a-6e9f-4704-9f25-6cda48cdfd9d" providerId="ADAL" clId="{993CC15D-CB8A-409C-A2B5-A7AAB23EF295}" dt="2026-03-17T12:04:22.011" v="2197" actId="20577"/>
          <ac:spMkLst>
            <pc:docMk/>
            <pc:sldMk cId="1222092412" sldId="290"/>
            <ac:spMk id="2" creationId="{5D19A9ED-C98C-E6A0-46D7-F0AEDAF099D6}"/>
          </ac:spMkLst>
        </pc:spChg>
        <pc:spChg chg="mod">
          <ac:chgData name="Alexandra Miles" userId="ab94794a-6e9f-4704-9f25-6cda48cdfd9d" providerId="ADAL" clId="{993CC15D-CB8A-409C-A2B5-A7AAB23EF295}" dt="2026-02-24T08:09:11.943" v="5" actId="13926"/>
          <ac:spMkLst>
            <pc:docMk/>
            <pc:sldMk cId="1222092412" sldId="290"/>
            <ac:spMk id="9" creationId="{9345A35F-B0AC-AC34-AC89-ECD7A5AAEB65}"/>
          </ac:spMkLst>
        </pc:spChg>
        <pc:picChg chg="add mod modCrop">
          <ac:chgData name="Alexandra Miles" userId="ab94794a-6e9f-4704-9f25-6cda48cdfd9d" providerId="ADAL" clId="{993CC15D-CB8A-409C-A2B5-A7AAB23EF295}" dt="2026-03-04T16:22:29.338" v="73" actId="14100"/>
          <ac:picMkLst>
            <pc:docMk/>
            <pc:sldMk cId="1222092412" sldId="290"/>
            <ac:picMk id="6" creationId="{197A8F34-E84E-9BDE-E185-0A69828FBE3D}"/>
          </ac:picMkLst>
        </pc:picChg>
      </pc:sldChg>
      <pc:sldChg chg="modSp mod">
        <pc:chgData name="Alexandra Miles" userId="ab94794a-6e9f-4704-9f25-6cda48cdfd9d" providerId="ADAL" clId="{993CC15D-CB8A-409C-A2B5-A7AAB23EF295}" dt="2026-03-17T12:03:25.923" v="2190" actId="20577"/>
        <pc:sldMkLst>
          <pc:docMk/>
          <pc:sldMk cId="2094086489" sldId="296"/>
        </pc:sldMkLst>
        <pc:spChg chg="mod">
          <ac:chgData name="Alexandra Miles" userId="ab94794a-6e9f-4704-9f25-6cda48cdfd9d" providerId="ADAL" clId="{993CC15D-CB8A-409C-A2B5-A7AAB23EF295}" dt="2026-03-17T12:03:25.923" v="2190" actId="20577"/>
          <ac:spMkLst>
            <pc:docMk/>
            <pc:sldMk cId="2094086489" sldId="296"/>
            <ac:spMk id="2" creationId="{529163A0-FBBA-15D8-9577-DCB2DD213D8B}"/>
          </ac:spMkLst>
        </pc:spChg>
        <pc:spChg chg="mod">
          <ac:chgData name="Alexandra Miles" userId="ab94794a-6e9f-4704-9f25-6cda48cdfd9d" providerId="ADAL" clId="{993CC15D-CB8A-409C-A2B5-A7AAB23EF295}" dt="2026-02-24T08:08:53.558" v="2" actId="13926"/>
          <ac:spMkLst>
            <pc:docMk/>
            <pc:sldMk cId="2094086489" sldId="296"/>
            <ac:spMk id="8" creationId="{E2800120-A13B-7A38-5DCF-1B1768EFC6F5}"/>
          </ac:spMkLst>
        </pc:spChg>
      </pc:sldChg>
      <pc:sldChg chg="modSp mod">
        <pc:chgData name="Alexandra Miles" userId="ab94794a-6e9f-4704-9f25-6cda48cdfd9d" providerId="ADAL" clId="{993CC15D-CB8A-409C-A2B5-A7AAB23EF295}" dt="2026-03-17T12:04:34.786" v="2199" actId="20577"/>
        <pc:sldMkLst>
          <pc:docMk/>
          <pc:sldMk cId="796957996" sldId="297"/>
        </pc:sldMkLst>
        <pc:spChg chg="mod">
          <ac:chgData name="Alexandra Miles" userId="ab94794a-6e9f-4704-9f25-6cda48cdfd9d" providerId="ADAL" clId="{993CC15D-CB8A-409C-A2B5-A7AAB23EF295}" dt="2026-03-17T12:04:34.786" v="2199" actId="20577"/>
          <ac:spMkLst>
            <pc:docMk/>
            <pc:sldMk cId="796957996" sldId="297"/>
            <ac:spMk id="3" creationId="{70B181E9-469F-C265-18AD-2B43DA9FA3F2}"/>
          </ac:spMkLst>
        </pc:spChg>
        <pc:spChg chg="mod">
          <ac:chgData name="Alexandra Miles" userId="ab94794a-6e9f-4704-9f25-6cda48cdfd9d" providerId="ADAL" clId="{993CC15D-CB8A-409C-A2B5-A7AAB23EF295}" dt="2026-02-24T08:08:41.619" v="1" actId="1076"/>
          <ac:spMkLst>
            <pc:docMk/>
            <pc:sldMk cId="796957996" sldId="297"/>
            <ac:spMk id="8" creationId="{BAB0F330-1A97-A6A0-02A1-45B490D74661}"/>
          </ac:spMkLst>
        </pc:spChg>
      </pc:sldChg>
      <pc:sldChg chg="addSp delSp modSp add mod">
        <pc:chgData name="Alexandra Miles" userId="ab94794a-6e9f-4704-9f25-6cda48cdfd9d" providerId="ADAL" clId="{993CC15D-CB8A-409C-A2B5-A7AAB23EF295}" dt="2026-03-17T09:39:28.288" v="1708" actId="1076"/>
        <pc:sldMkLst>
          <pc:docMk/>
          <pc:sldMk cId="1554101443" sldId="298"/>
        </pc:sldMkLst>
        <pc:spChg chg="mod">
          <ac:chgData name="Alexandra Miles" userId="ab94794a-6e9f-4704-9f25-6cda48cdfd9d" providerId="ADAL" clId="{993CC15D-CB8A-409C-A2B5-A7AAB23EF295}" dt="2026-03-16T14:07:22.036" v="749" actId="1076"/>
          <ac:spMkLst>
            <pc:docMk/>
            <pc:sldMk cId="1554101443" sldId="298"/>
            <ac:spMk id="4" creationId="{9E6DC8C3-2ED1-5D61-4A89-BBF405291113}"/>
          </ac:spMkLst>
        </pc:spChg>
        <pc:spChg chg="add mod">
          <ac:chgData name="Alexandra Miles" userId="ab94794a-6e9f-4704-9f25-6cda48cdfd9d" providerId="ADAL" clId="{993CC15D-CB8A-409C-A2B5-A7AAB23EF295}" dt="2026-03-17T09:39:28.288" v="1708" actId="1076"/>
          <ac:spMkLst>
            <pc:docMk/>
            <pc:sldMk cId="1554101443" sldId="298"/>
            <ac:spMk id="6" creationId="{700A5DCD-6BC7-2FF5-A861-B0F8E6CCD066}"/>
          </ac:spMkLst>
        </pc:spChg>
        <pc:spChg chg="add mod">
          <ac:chgData name="Alexandra Miles" userId="ab94794a-6e9f-4704-9f25-6cda48cdfd9d" providerId="ADAL" clId="{993CC15D-CB8A-409C-A2B5-A7AAB23EF295}" dt="2026-03-16T14:43:34.578" v="1095" actId="1076"/>
          <ac:spMkLst>
            <pc:docMk/>
            <pc:sldMk cId="1554101443" sldId="298"/>
            <ac:spMk id="8" creationId="{E56F7BAE-A2A1-698A-8D05-FF463235598D}"/>
          </ac:spMkLst>
        </pc:spChg>
        <pc:picChg chg="add mod">
          <ac:chgData name="Alexandra Miles" userId="ab94794a-6e9f-4704-9f25-6cda48cdfd9d" providerId="ADAL" clId="{993CC15D-CB8A-409C-A2B5-A7AAB23EF295}" dt="2026-03-16T14:43:37.092" v="1096" actId="14100"/>
          <ac:picMkLst>
            <pc:docMk/>
            <pc:sldMk cId="1554101443" sldId="298"/>
            <ac:picMk id="3" creationId="{8C6B2CF8-B799-151D-943D-54534F9E443C}"/>
          </ac:picMkLst>
        </pc:picChg>
      </pc:sldChg>
      <pc:sldChg chg="delSp modSp add del mod">
        <pc:chgData name="Alexandra Miles" userId="ab94794a-6e9f-4704-9f25-6cda48cdfd9d" providerId="ADAL" clId="{993CC15D-CB8A-409C-A2B5-A7AAB23EF295}" dt="2026-03-17T10:21:53.034" v="2017" actId="2696"/>
        <pc:sldMkLst>
          <pc:docMk/>
          <pc:sldMk cId="2020471228" sldId="299"/>
        </pc:sldMkLst>
        <pc:spChg chg="mod">
          <ac:chgData name="Alexandra Miles" userId="ab94794a-6e9f-4704-9f25-6cda48cdfd9d" providerId="ADAL" clId="{993CC15D-CB8A-409C-A2B5-A7AAB23EF295}" dt="2026-03-17T09:42:31.453" v="1735" actId="1076"/>
          <ac:spMkLst>
            <pc:docMk/>
            <pc:sldMk cId="2020471228" sldId="299"/>
            <ac:spMk id="4" creationId="{2969154A-DD18-B1F2-91E6-ED2BC69AF99D}"/>
          </ac:spMkLst>
        </pc:spChg>
        <pc:spChg chg="del">
          <ac:chgData name="Alexandra Miles" userId="ab94794a-6e9f-4704-9f25-6cda48cdfd9d" providerId="ADAL" clId="{993CC15D-CB8A-409C-A2B5-A7AAB23EF295}" dt="2026-03-17T09:42:18.890" v="1730" actId="478"/>
          <ac:spMkLst>
            <pc:docMk/>
            <pc:sldMk cId="2020471228" sldId="299"/>
            <ac:spMk id="6" creationId="{F6C1AA04-B621-61DF-DFA3-24827923C74A}"/>
          </ac:spMkLst>
        </pc:spChg>
        <pc:spChg chg="mod">
          <ac:chgData name="Alexandra Miles" userId="ab94794a-6e9f-4704-9f25-6cda48cdfd9d" providerId="ADAL" clId="{993CC15D-CB8A-409C-A2B5-A7AAB23EF295}" dt="2026-03-17T09:42:35.598" v="1736" actId="1076"/>
          <ac:spMkLst>
            <pc:docMk/>
            <pc:sldMk cId="2020471228" sldId="299"/>
            <ac:spMk id="8" creationId="{69A5FAAF-8AAA-B04C-3A27-2457D6AEA121}"/>
          </ac:spMkLst>
        </pc:spChg>
        <pc:picChg chg="del mod">
          <ac:chgData name="Alexandra Miles" userId="ab94794a-6e9f-4704-9f25-6cda48cdfd9d" providerId="ADAL" clId="{993CC15D-CB8A-409C-A2B5-A7AAB23EF295}" dt="2026-03-17T09:42:21.680" v="1732" actId="478"/>
          <ac:picMkLst>
            <pc:docMk/>
            <pc:sldMk cId="2020471228" sldId="299"/>
            <ac:picMk id="3" creationId="{C91EF51E-0A64-FB1E-0860-32E79DA7318D}"/>
          </ac:picMkLst>
        </pc:picChg>
      </pc:sldChg>
      <pc:sldChg chg="addSp modSp add mod ord">
        <pc:chgData name="Alexandra Miles" userId="ab94794a-6e9f-4704-9f25-6cda48cdfd9d" providerId="ADAL" clId="{993CC15D-CB8A-409C-A2B5-A7AAB23EF295}" dt="2026-03-18T07:56:46.324" v="2231" actId="20577"/>
        <pc:sldMkLst>
          <pc:docMk/>
          <pc:sldMk cId="1922149362" sldId="300"/>
        </pc:sldMkLst>
        <pc:spChg chg="add mod">
          <ac:chgData name="Alexandra Miles" userId="ab94794a-6e9f-4704-9f25-6cda48cdfd9d" providerId="ADAL" clId="{993CC15D-CB8A-409C-A2B5-A7AAB23EF295}" dt="2026-03-18T07:56:46.324" v="2231" actId="20577"/>
          <ac:spMkLst>
            <pc:docMk/>
            <pc:sldMk cId="1922149362" sldId="300"/>
            <ac:spMk id="2" creationId="{2B242365-17D2-0266-5B06-2C8BC29D31B5}"/>
          </ac:spMkLst>
        </pc:spChg>
        <pc:spChg chg="mod">
          <ac:chgData name="Alexandra Miles" userId="ab94794a-6e9f-4704-9f25-6cda48cdfd9d" providerId="ADAL" clId="{993CC15D-CB8A-409C-A2B5-A7AAB23EF295}" dt="2026-03-18T07:56:41.771" v="2214" actId="404"/>
          <ac:spMkLst>
            <pc:docMk/>
            <pc:sldMk cId="1922149362" sldId="300"/>
            <ac:spMk id="3" creationId="{45DB4DC6-B706-CAAA-3FCB-A25C60839096}"/>
          </ac:spMkLst>
        </pc:spChg>
        <pc:spChg chg="mod">
          <ac:chgData name="Alexandra Miles" userId="ab94794a-6e9f-4704-9f25-6cda48cdfd9d" providerId="ADAL" clId="{993CC15D-CB8A-409C-A2B5-A7AAB23EF295}" dt="2026-03-17T11:02:02.163" v="2026" actId="113"/>
          <ac:spMkLst>
            <pc:docMk/>
            <pc:sldMk cId="1922149362" sldId="300"/>
            <ac:spMk id="4" creationId="{DD874FBE-D6C1-5976-0816-5B12ED03C2C4}"/>
          </ac:spMkLst>
        </pc:spChg>
        <pc:picChg chg="mod">
          <ac:chgData name="Alexandra Miles" userId="ab94794a-6e9f-4704-9f25-6cda48cdfd9d" providerId="ADAL" clId="{993CC15D-CB8A-409C-A2B5-A7AAB23EF295}" dt="2026-03-17T11:29:48.339" v="2039" actId="1076"/>
          <ac:picMkLst>
            <pc:docMk/>
            <pc:sldMk cId="1922149362" sldId="300"/>
            <ac:picMk id="10" creationId="{D5A12E30-66F9-0DC4-A9FB-A451897355E8}"/>
          </ac:picMkLst>
        </pc:picChg>
      </pc:sldChg>
      <pc:sldChg chg="modSp add del mod">
        <pc:chgData name="Alexandra Miles" userId="ab94794a-6e9f-4704-9f25-6cda48cdfd9d" providerId="ADAL" clId="{993CC15D-CB8A-409C-A2B5-A7AAB23EF295}" dt="2026-03-17T11:29:42.737" v="2037" actId="2696"/>
        <pc:sldMkLst>
          <pc:docMk/>
          <pc:sldMk cId="4143089067" sldId="301"/>
        </pc:sldMkLst>
        <pc:spChg chg="mod">
          <ac:chgData name="Alexandra Miles" userId="ab94794a-6e9f-4704-9f25-6cda48cdfd9d" providerId="ADAL" clId="{993CC15D-CB8A-409C-A2B5-A7AAB23EF295}" dt="2026-03-17T10:22:09.168" v="2019" actId="1076"/>
          <ac:spMkLst>
            <pc:docMk/>
            <pc:sldMk cId="4143089067" sldId="301"/>
            <ac:spMk id="2" creationId="{9B67F762-E452-6D73-3598-8CEFB0597782}"/>
          </ac:spMkLst>
        </pc:spChg>
        <pc:spChg chg="mod">
          <ac:chgData name="Alexandra Miles" userId="ab94794a-6e9f-4704-9f25-6cda48cdfd9d" providerId="ADAL" clId="{993CC15D-CB8A-409C-A2B5-A7AAB23EF295}" dt="2026-03-17T11:02:05.629" v="2027" actId="113"/>
          <ac:spMkLst>
            <pc:docMk/>
            <pc:sldMk cId="4143089067" sldId="301"/>
            <ac:spMk id="4" creationId="{9B1CDAAA-EF43-8C0D-5493-2A0F6230F009}"/>
          </ac:spMkLst>
        </pc:spChg>
        <pc:graphicFrameChg chg="mod modGraphic">
          <ac:chgData name="Alexandra Miles" userId="ab94794a-6e9f-4704-9f25-6cda48cdfd9d" providerId="ADAL" clId="{993CC15D-CB8A-409C-A2B5-A7AAB23EF295}" dt="2026-03-17T10:22:30.353" v="2025" actId="404"/>
          <ac:graphicFrameMkLst>
            <pc:docMk/>
            <pc:sldMk cId="4143089067" sldId="301"/>
            <ac:graphicFrameMk id="3" creationId="{C4B70A67-8771-EAD9-8592-D6EA0DF4209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3_57BB7889.xml><?xml version="1.0" encoding="utf-8"?>
<p188:cmLst xmlns:a="http://schemas.openxmlformats.org/drawingml/2006/main" xmlns:r="http://schemas.openxmlformats.org/officeDocument/2006/relationships" xmlns:p188="http://schemas.microsoft.com/office/powerpoint/2018/8/main">
  <p188:cm id="{117BAEF2-ED39-4F16-807A-9FD3B56D8EC9}" authorId="{4AE7229A-B3FE-0EF3-0F5A-A5C175C10186}" status="resolved" created="2026-03-16T11:04:44.790" complete="100000">
    <ac:txMkLst xmlns:ac="http://schemas.microsoft.com/office/drawing/2013/main/command">
      <pc:docMk xmlns:pc="http://schemas.microsoft.com/office/powerpoint/2013/main/command"/>
      <pc:sldMk xmlns:pc="http://schemas.microsoft.com/office/powerpoint/2013/main/command" cId="1471903881" sldId="275"/>
      <ac:spMk id="9" creationId="{FA851197-81D2-AFAE-FB81-04929FA7965F}"/>
      <ac:txMk cp="66">
        <ac:context len="579" hash="2551326571"/>
      </ac:txMk>
    </ac:txMkLst>
    <p188:pos x="1083128" y="714375"/>
    <p188:txBody>
      <a:bodyPr/>
      <a:lstStyle/>
      <a:p>
        <a:r>
          <a:rPr lang="en-GB"/>
          <a:t>Are not is? [@Alexandra Miles] </a:t>
        </a:r>
      </a:p>
    </p188:txBody>
  </p188:cm>
</p188:cmLst>
</file>

<file path=ppt/comments/modernComment_11D_75A5F196.xml><?xml version="1.0" encoding="utf-8"?>
<p188:cmLst xmlns:a="http://schemas.openxmlformats.org/drawingml/2006/main" xmlns:r="http://schemas.openxmlformats.org/officeDocument/2006/relationships" xmlns:p188="http://schemas.microsoft.com/office/powerpoint/2018/8/main">
  <p188:cm id="{8D12D1B0-2FF8-4D88-9887-DC522EE10967}" authorId="{4AE7229A-B3FE-0EF3-0F5A-A5C175C10186}" status="resolved" created="2026-03-16T11:31:01.166" complete="100000">
    <ac:deMkLst xmlns:ac="http://schemas.microsoft.com/office/drawing/2013/main/command">
      <pc:docMk xmlns:pc="http://schemas.microsoft.com/office/powerpoint/2013/main/command"/>
      <pc:sldMk xmlns:pc="http://schemas.microsoft.com/office/powerpoint/2013/main/command" cId="1973809558" sldId="285"/>
      <ac:graphicFrameMk id="5" creationId="{265320D9-D93A-B7B3-1552-FEA3794216E3}"/>
    </ac:deMkLst>
    <p188:replyLst>
      <p188:reply id="{F928CCE7-3B18-418B-902B-540881D6B088}" authorId="{FC3093FC-FAE4-6800-D6F8-27F1809C8328}" created="2026-03-16T14:49:09.342">
        <p188:txBody>
          <a:bodyPr/>
          <a:lstStyle/>
          <a:p>
            <a:r>
              <a:rPr lang="en-GB"/>
              <a:t>I have added note about this on the background page</a:t>
            </a:r>
          </a:p>
        </p188:txBody>
      </p188:reply>
    </p188:replyLst>
    <p188:txBody>
      <a:bodyPr/>
      <a:lstStyle/>
      <a:p>
        <a:r>
          <a:rPr lang="en-GB"/>
          <a:t>Add a text box at the bottom that explains the additional 2 supplemental and which domain they are in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A8FDB-FBB7-49E0-85C0-744B95A9ABB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F5038-8238-4B8E-839A-4BB64D05C841}" type="slidenum">
              <a:rPr lang="en-GB" smtClean="0"/>
              <a:t>‹#›</a:t>
            </a:fld>
            <a:endParaRPr lang="en-GB"/>
          </a:p>
        </p:txBody>
      </p:sp>
    </p:spTree>
    <p:extLst>
      <p:ext uri="{BB962C8B-B14F-4D97-AF65-F5344CB8AC3E}">
        <p14:creationId xmlns:p14="http://schemas.microsoft.com/office/powerpoint/2010/main" val="1583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19C1-FA09-AFED-B167-1F8550ED6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FB49D-A4CE-1CB9-689A-C716A707B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20F63-44CE-D9A2-810A-1209222618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373061-9788-1842-6974-807CAA4C330F}"/>
              </a:ext>
            </a:extLst>
          </p:cNvPr>
          <p:cNvSpPr>
            <a:spLocks noGrp="1"/>
          </p:cNvSpPr>
          <p:nvPr>
            <p:ph type="sldNum" sz="quarter" idx="5"/>
          </p:nvPr>
        </p:nvSpPr>
        <p:spPr/>
        <p:txBody>
          <a:bodyPr/>
          <a:lstStyle/>
          <a:p>
            <a:fld id="{638F5038-8238-4B8E-839A-4BB64D05C841}" type="slidenum">
              <a:rPr lang="en-GB" smtClean="0"/>
              <a:t>1</a:t>
            </a:fld>
            <a:endParaRPr lang="en-GB"/>
          </a:p>
        </p:txBody>
      </p:sp>
    </p:spTree>
    <p:extLst>
      <p:ext uri="{BB962C8B-B14F-4D97-AF65-F5344CB8AC3E}">
        <p14:creationId xmlns:p14="http://schemas.microsoft.com/office/powerpoint/2010/main" val="20395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CB8-F9F4-6CEF-363D-AF7DBC4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539C-6DD2-6033-0113-F1ADED802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587D-4F2A-1B61-A200-7AB445D73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17CD40-2B71-65B9-ED94-8A6386DF7C72}"/>
              </a:ext>
            </a:extLst>
          </p:cNvPr>
          <p:cNvSpPr>
            <a:spLocks noGrp="1"/>
          </p:cNvSpPr>
          <p:nvPr>
            <p:ph type="sldNum" sz="quarter" idx="5"/>
          </p:nvPr>
        </p:nvSpPr>
        <p:spPr/>
        <p:txBody>
          <a:bodyPr/>
          <a:lstStyle/>
          <a:p>
            <a:fld id="{638F5038-8238-4B8E-839A-4BB64D05C841}" type="slidenum">
              <a:rPr lang="en-GB" smtClean="0"/>
              <a:t>10</a:t>
            </a:fld>
            <a:endParaRPr lang="en-GB"/>
          </a:p>
        </p:txBody>
      </p:sp>
    </p:spTree>
    <p:extLst>
      <p:ext uri="{BB962C8B-B14F-4D97-AF65-F5344CB8AC3E}">
        <p14:creationId xmlns:p14="http://schemas.microsoft.com/office/powerpoint/2010/main" val="17920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3969-98C8-832E-2789-9A6C4C8CE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A255-EF2D-F67B-8F31-272131644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FAB94-4376-89D6-CE17-D5A7154E6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95855-34B6-EF8A-99C1-1515D5FFBFB5}"/>
              </a:ext>
            </a:extLst>
          </p:cNvPr>
          <p:cNvSpPr>
            <a:spLocks noGrp="1"/>
          </p:cNvSpPr>
          <p:nvPr>
            <p:ph type="sldNum" sz="quarter" idx="5"/>
          </p:nvPr>
        </p:nvSpPr>
        <p:spPr/>
        <p:txBody>
          <a:bodyPr/>
          <a:lstStyle/>
          <a:p>
            <a:fld id="{638F5038-8238-4B8E-839A-4BB64D05C841}" type="slidenum">
              <a:rPr lang="en-GB" smtClean="0"/>
              <a:t>11</a:t>
            </a:fld>
            <a:endParaRPr lang="en-GB"/>
          </a:p>
        </p:txBody>
      </p:sp>
    </p:spTree>
    <p:extLst>
      <p:ext uri="{BB962C8B-B14F-4D97-AF65-F5344CB8AC3E}">
        <p14:creationId xmlns:p14="http://schemas.microsoft.com/office/powerpoint/2010/main" val="150624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F57A-3723-7602-8C30-429A0D90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3E0F-3F41-1500-75C7-F9E856AB8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8A0ED-377F-FFAF-32CA-E484BB2B1A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9AEDCD-4739-7768-2EF3-3330E7F56829}"/>
              </a:ext>
            </a:extLst>
          </p:cNvPr>
          <p:cNvSpPr>
            <a:spLocks noGrp="1"/>
          </p:cNvSpPr>
          <p:nvPr>
            <p:ph type="sldNum" sz="quarter" idx="5"/>
          </p:nvPr>
        </p:nvSpPr>
        <p:spPr/>
        <p:txBody>
          <a:bodyPr/>
          <a:lstStyle/>
          <a:p>
            <a:fld id="{638F5038-8238-4B8E-839A-4BB64D05C841}" type="slidenum">
              <a:rPr lang="en-GB" smtClean="0"/>
              <a:t>12</a:t>
            </a:fld>
            <a:endParaRPr lang="en-GB"/>
          </a:p>
        </p:txBody>
      </p:sp>
    </p:spTree>
    <p:extLst>
      <p:ext uri="{BB962C8B-B14F-4D97-AF65-F5344CB8AC3E}">
        <p14:creationId xmlns:p14="http://schemas.microsoft.com/office/powerpoint/2010/main" val="33730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55B-B380-A40F-117B-51C04F59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58DD-C563-70C2-9357-9A34E94EA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086B4-94C6-FB8A-EB76-A47FC7120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81751B-37EA-905C-4781-F659101B25A9}"/>
              </a:ext>
            </a:extLst>
          </p:cNvPr>
          <p:cNvSpPr>
            <a:spLocks noGrp="1"/>
          </p:cNvSpPr>
          <p:nvPr>
            <p:ph type="sldNum" sz="quarter" idx="5"/>
          </p:nvPr>
        </p:nvSpPr>
        <p:spPr/>
        <p:txBody>
          <a:bodyPr/>
          <a:lstStyle/>
          <a:p>
            <a:fld id="{638F5038-8238-4B8E-839A-4BB64D05C841}" type="slidenum">
              <a:rPr lang="en-GB" smtClean="0"/>
              <a:t>13</a:t>
            </a:fld>
            <a:endParaRPr lang="en-GB"/>
          </a:p>
        </p:txBody>
      </p:sp>
    </p:spTree>
    <p:extLst>
      <p:ext uri="{BB962C8B-B14F-4D97-AF65-F5344CB8AC3E}">
        <p14:creationId xmlns:p14="http://schemas.microsoft.com/office/powerpoint/2010/main" val="36338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D128-116B-7CF9-CC97-12B5780D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25B9-DCB3-EC38-A365-827EEECBC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8B2B3-AB72-B338-06E4-31E1DFFA1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7C9C05-2255-0F85-2975-B93D72027FD0}"/>
              </a:ext>
            </a:extLst>
          </p:cNvPr>
          <p:cNvSpPr>
            <a:spLocks noGrp="1"/>
          </p:cNvSpPr>
          <p:nvPr>
            <p:ph type="sldNum" sz="quarter" idx="5"/>
          </p:nvPr>
        </p:nvSpPr>
        <p:spPr/>
        <p:txBody>
          <a:bodyPr/>
          <a:lstStyle/>
          <a:p>
            <a:fld id="{638F5038-8238-4B8E-839A-4BB64D05C841}" type="slidenum">
              <a:rPr lang="en-GB" smtClean="0"/>
              <a:t>14</a:t>
            </a:fld>
            <a:endParaRPr lang="en-GB"/>
          </a:p>
        </p:txBody>
      </p:sp>
    </p:spTree>
    <p:extLst>
      <p:ext uri="{BB962C8B-B14F-4D97-AF65-F5344CB8AC3E}">
        <p14:creationId xmlns:p14="http://schemas.microsoft.com/office/powerpoint/2010/main" val="401707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718A-42D1-A9AF-2133-BE644E4A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E100-5766-F516-F0DA-3F24AFBFF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B7FE9-A904-B4C8-3569-135341C263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924957-7AA3-4955-CFCE-44C80C055B25}"/>
              </a:ext>
            </a:extLst>
          </p:cNvPr>
          <p:cNvSpPr>
            <a:spLocks noGrp="1"/>
          </p:cNvSpPr>
          <p:nvPr>
            <p:ph type="sldNum" sz="quarter" idx="5"/>
          </p:nvPr>
        </p:nvSpPr>
        <p:spPr/>
        <p:txBody>
          <a:bodyPr/>
          <a:lstStyle/>
          <a:p>
            <a:fld id="{638F5038-8238-4B8E-839A-4BB64D05C841}" type="slidenum">
              <a:rPr lang="en-GB" smtClean="0"/>
              <a:t>15</a:t>
            </a:fld>
            <a:endParaRPr lang="en-GB"/>
          </a:p>
        </p:txBody>
      </p:sp>
    </p:spTree>
    <p:extLst>
      <p:ext uri="{BB962C8B-B14F-4D97-AF65-F5344CB8AC3E}">
        <p14:creationId xmlns:p14="http://schemas.microsoft.com/office/powerpoint/2010/main" val="285230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9B3-C316-87BE-8704-7C1A0B8FB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8D6A-5EF6-0AE5-7670-73C7FFC08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2B2F9-FB53-133B-DE60-B585437532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200F74-2B4A-6929-A9D2-2BC77978988C}"/>
              </a:ext>
            </a:extLst>
          </p:cNvPr>
          <p:cNvSpPr>
            <a:spLocks noGrp="1"/>
          </p:cNvSpPr>
          <p:nvPr>
            <p:ph type="sldNum" sz="quarter" idx="5"/>
          </p:nvPr>
        </p:nvSpPr>
        <p:spPr/>
        <p:txBody>
          <a:bodyPr/>
          <a:lstStyle/>
          <a:p>
            <a:fld id="{638F5038-8238-4B8E-839A-4BB64D05C841}" type="slidenum">
              <a:rPr lang="en-GB" smtClean="0"/>
              <a:t>16</a:t>
            </a:fld>
            <a:endParaRPr lang="en-GB"/>
          </a:p>
        </p:txBody>
      </p:sp>
    </p:spTree>
    <p:extLst>
      <p:ext uri="{BB962C8B-B14F-4D97-AF65-F5344CB8AC3E}">
        <p14:creationId xmlns:p14="http://schemas.microsoft.com/office/powerpoint/2010/main" val="35248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8F5038-8238-4B8E-839A-4BB64D05C841}" type="slidenum">
              <a:rPr lang="en-GB" smtClean="0"/>
              <a:t>17</a:t>
            </a:fld>
            <a:endParaRPr lang="en-GB"/>
          </a:p>
        </p:txBody>
      </p:sp>
    </p:spTree>
    <p:extLst>
      <p:ext uri="{BB962C8B-B14F-4D97-AF65-F5344CB8AC3E}">
        <p14:creationId xmlns:p14="http://schemas.microsoft.com/office/powerpoint/2010/main" val="339062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EBE3-782A-FFDD-5297-D1F5CA93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30D2-8962-724F-3D15-0955D7510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9859C-944C-4F75-E4C8-AD2CA2E7C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598CC-A281-6A02-B897-88762A835904}"/>
              </a:ext>
            </a:extLst>
          </p:cNvPr>
          <p:cNvSpPr>
            <a:spLocks noGrp="1"/>
          </p:cNvSpPr>
          <p:nvPr>
            <p:ph type="sldNum" sz="quarter" idx="5"/>
          </p:nvPr>
        </p:nvSpPr>
        <p:spPr/>
        <p:txBody>
          <a:bodyPr/>
          <a:lstStyle/>
          <a:p>
            <a:fld id="{638F5038-8238-4B8E-839A-4BB64D05C841}" type="slidenum">
              <a:rPr lang="en-GB" smtClean="0"/>
              <a:t>20</a:t>
            </a:fld>
            <a:endParaRPr lang="en-GB"/>
          </a:p>
        </p:txBody>
      </p:sp>
    </p:spTree>
    <p:extLst>
      <p:ext uri="{BB962C8B-B14F-4D97-AF65-F5344CB8AC3E}">
        <p14:creationId xmlns:p14="http://schemas.microsoft.com/office/powerpoint/2010/main" val="10770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BE2A-6E0F-E59A-B96E-94BAF97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40056-0BFF-0669-1B9D-AE123FB19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3B4CD-9A3A-7CBE-673E-E213242090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5F5C3-4848-3B86-ACA9-648F0256180D}"/>
              </a:ext>
            </a:extLst>
          </p:cNvPr>
          <p:cNvSpPr>
            <a:spLocks noGrp="1"/>
          </p:cNvSpPr>
          <p:nvPr>
            <p:ph type="sldNum" sz="quarter" idx="5"/>
          </p:nvPr>
        </p:nvSpPr>
        <p:spPr/>
        <p:txBody>
          <a:bodyPr/>
          <a:lstStyle/>
          <a:p>
            <a:fld id="{638F5038-8238-4B8E-839A-4BB64D05C841}" type="slidenum">
              <a:rPr lang="en-GB" smtClean="0"/>
              <a:t>21</a:t>
            </a:fld>
            <a:endParaRPr lang="en-GB"/>
          </a:p>
        </p:txBody>
      </p:sp>
    </p:spTree>
    <p:extLst>
      <p:ext uri="{BB962C8B-B14F-4D97-AF65-F5344CB8AC3E}">
        <p14:creationId xmlns:p14="http://schemas.microsoft.com/office/powerpoint/2010/main" val="31424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1854-BEF9-D53B-C35B-E1AC270DA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08B8-B26A-1706-CB95-174A65651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6B9DA-28A8-DD19-31F7-62F05D3F87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E99633-276B-B3C5-47E7-0790D8A2F868}"/>
              </a:ext>
            </a:extLst>
          </p:cNvPr>
          <p:cNvSpPr>
            <a:spLocks noGrp="1"/>
          </p:cNvSpPr>
          <p:nvPr>
            <p:ph type="sldNum" sz="quarter" idx="5"/>
          </p:nvPr>
        </p:nvSpPr>
        <p:spPr/>
        <p:txBody>
          <a:bodyPr/>
          <a:lstStyle/>
          <a:p>
            <a:fld id="{638F5038-8238-4B8E-839A-4BB64D05C841}" type="slidenum">
              <a:rPr lang="en-GB" smtClean="0"/>
              <a:t>2</a:t>
            </a:fld>
            <a:endParaRPr lang="en-GB"/>
          </a:p>
        </p:txBody>
      </p:sp>
    </p:spTree>
    <p:extLst>
      <p:ext uri="{BB962C8B-B14F-4D97-AF65-F5344CB8AC3E}">
        <p14:creationId xmlns:p14="http://schemas.microsoft.com/office/powerpoint/2010/main" val="402993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7B1C-FECE-A84F-7D30-1A7972B7F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4484-2298-21EE-46C6-7C7F4A592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FA354-159C-A80D-74B1-C5C4AA658E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B5398E-8FB3-798D-0CB2-E959890041D5}"/>
              </a:ext>
            </a:extLst>
          </p:cNvPr>
          <p:cNvSpPr>
            <a:spLocks noGrp="1"/>
          </p:cNvSpPr>
          <p:nvPr>
            <p:ph type="sldNum" sz="quarter" idx="5"/>
          </p:nvPr>
        </p:nvSpPr>
        <p:spPr/>
        <p:txBody>
          <a:bodyPr/>
          <a:lstStyle/>
          <a:p>
            <a:fld id="{638F5038-8238-4B8E-839A-4BB64D05C841}" type="slidenum">
              <a:rPr lang="en-GB" smtClean="0"/>
              <a:t>22</a:t>
            </a:fld>
            <a:endParaRPr lang="en-GB"/>
          </a:p>
        </p:txBody>
      </p:sp>
    </p:spTree>
    <p:extLst>
      <p:ext uri="{BB962C8B-B14F-4D97-AF65-F5344CB8AC3E}">
        <p14:creationId xmlns:p14="http://schemas.microsoft.com/office/powerpoint/2010/main" val="137206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83F8-3C0A-C439-4E0D-09503588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CFCBD-2570-F826-BF5D-2A7F35C7D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24A8D-D283-806C-19D8-CA1D31B4A8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0764A5-0DA9-C746-E5F8-EB1871AC263E}"/>
              </a:ext>
            </a:extLst>
          </p:cNvPr>
          <p:cNvSpPr>
            <a:spLocks noGrp="1"/>
          </p:cNvSpPr>
          <p:nvPr>
            <p:ph type="sldNum" sz="quarter" idx="5"/>
          </p:nvPr>
        </p:nvSpPr>
        <p:spPr/>
        <p:txBody>
          <a:bodyPr/>
          <a:lstStyle/>
          <a:p>
            <a:fld id="{638F5038-8238-4B8E-839A-4BB64D05C841}" type="slidenum">
              <a:rPr lang="en-GB" smtClean="0"/>
              <a:t>23</a:t>
            </a:fld>
            <a:endParaRPr lang="en-GB"/>
          </a:p>
        </p:txBody>
      </p:sp>
    </p:spTree>
    <p:extLst>
      <p:ext uri="{BB962C8B-B14F-4D97-AF65-F5344CB8AC3E}">
        <p14:creationId xmlns:p14="http://schemas.microsoft.com/office/powerpoint/2010/main" val="324929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AEEF-F192-626D-F58A-028C0D7E8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D2076-C552-74E1-7856-77D78ACDE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A6E80-1968-0EDE-6D76-F10A0DC8A1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B9FAFF-E8E2-7201-DE70-463314A6FDA9}"/>
              </a:ext>
            </a:extLst>
          </p:cNvPr>
          <p:cNvSpPr>
            <a:spLocks noGrp="1"/>
          </p:cNvSpPr>
          <p:nvPr>
            <p:ph type="sldNum" sz="quarter" idx="5"/>
          </p:nvPr>
        </p:nvSpPr>
        <p:spPr/>
        <p:txBody>
          <a:bodyPr/>
          <a:lstStyle/>
          <a:p>
            <a:fld id="{638F5038-8238-4B8E-839A-4BB64D05C841}" type="slidenum">
              <a:rPr lang="en-GB" smtClean="0"/>
              <a:t>24</a:t>
            </a:fld>
            <a:endParaRPr lang="en-GB"/>
          </a:p>
        </p:txBody>
      </p:sp>
    </p:spTree>
    <p:extLst>
      <p:ext uri="{BB962C8B-B14F-4D97-AF65-F5344CB8AC3E}">
        <p14:creationId xmlns:p14="http://schemas.microsoft.com/office/powerpoint/2010/main" val="383594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AC38-4DEF-83FC-8BF7-3DDDEF1F4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2117-12E5-0B00-C21D-E8DCA44A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E99AD-EE77-8C40-D019-DF85CB5559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6EEDDF-03EB-1AED-C694-FA6A43D107F3}"/>
              </a:ext>
            </a:extLst>
          </p:cNvPr>
          <p:cNvSpPr>
            <a:spLocks noGrp="1"/>
          </p:cNvSpPr>
          <p:nvPr>
            <p:ph type="sldNum" sz="quarter" idx="5"/>
          </p:nvPr>
        </p:nvSpPr>
        <p:spPr/>
        <p:txBody>
          <a:bodyPr/>
          <a:lstStyle/>
          <a:p>
            <a:fld id="{638F5038-8238-4B8E-839A-4BB64D05C841}" type="slidenum">
              <a:rPr lang="en-GB" smtClean="0"/>
              <a:t>25</a:t>
            </a:fld>
            <a:endParaRPr lang="en-GB"/>
          </a:p>
        </p:txBody>
      </p:sp>
    </p:spTree>
    <p:extLst>
      <p:ext uri="{BB962C8B-B14F-4D97-AF65-F5344CB8AC3E}">
        <p14:creationId xmlns:p14="http://schemas.microsoft.com/office/powerpoint/2010/main" val="33888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CCC0-4522-E0C1-1496-0C0F95A4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933-817B-5A8F-AF81-F2BB9A481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A6389-D7E3-EE04-65CB-51219403F3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833785-5551-E0F1-5AFE-FE916D54E9DA}"/>
              </a:ext>
            </a:extLst>
          </p:cNvPr>
          <p:cNvSpPr>
            <a:spLocks noGrp="1"/>
          </p:cNvSpPr>
          <p:nvPr>
            <p:ph type="sldNum" sz="quarter" idx="5"/>
          </p:nvPr>
        </p:nvSpPr>
        <p:spPr/>
        <p:txBody>
          <a:bodyPr/>
          <a:lstStyle/>
          <a:p>
            <a:fld id="{638F5038-8238-4B8E-839A-4BB64D05C841}" type="slidenum">
              <a:rPr lang="en-GB" smtClean="0"/>
              <a:t>3</a:t>
            </a:fld>
            <a:endParaRPr lang="en-GB"/>
          </a:p>
        </p:txBody>
      </p:sp>
    </p:spTree>
    <p:extLst>
      <p:ext uri="{BB962C8B-B14F-4D97-AF65-F5344CB8AC3E}">
        <p14:creationId xmlns:p14="http://schemas.microsoft.com/office/powerpoint/2010/main" val="247423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FA0D-B1B2-E2E6-6097-9C563829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B2EC-F517-A853-A03A-9155FE436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A0A6E-4FCA-A6DE-B1CC-5C8D0D3A58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2C55C-E180-7907-58B2-85FF645B6A01}"/>
              </a:ext>
            </a:extLst>
          </p:cNvPr>
          <p:cNvSpPr>
            <a:spLocks noGrp="1"/>
          </p:cNvSpPr>
          <p:nvPr>
            <p:ph type="sldNum" sz="quarter" idx="5"/>
          </p:nvPr>
        </p:nvSpPr>
        <p:spPr/>
        <p:txBody>
          <a:bodyPr/>
          <a:lstStyle/>
          <a:p>
            <a:fld id="{638F5038-8238-4B8E-839A-4BB64D05C841}" type="slidenum">
              <a:rPr lang="en-GB" smtClean="0"/>
              <a:t>4</a:t>
            </a:fld>
            <a:endParaRPr lang="en-GB"/>
          </a:p>
        </p:txBody>
      </p:sp>
    </p:spTree>
    <p:extLst>
      <p:ext uri="{BB962C8B-B14F-4D97-AF65-F5344CB8AC3E}">
        <p14:creationId xmlns:p14="http://schemas.microsoft.com/office/powerpoint/2010/main" val="405621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16B1-7200-8355-FBD6-E31428B5D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EDB-B090-82AF-27A9-7B47A30A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E811-54AF-6CE1-AC14-F4F3E1242369}"/>
              </a:ext>
            </a:extLst>
          </p:cNvPr>
          <p:cNvSpPr>
            <a:spLocks noGrp="1"/>
          </p:cNvSpPr>
          <p:nvPr>
            <p:ph type="body" idx="1"/>
          </p:nvPr>
        </p:nvSpPr>
        <p:spPr/>
        <p:txBody>
          <a:bodyPr/>
          <a:lstStyle/>
          <a:p>
            <a:r>
              <a:rPr lang="en-GB"/>
              <a:t>8 merged LSOAs – </a:t>
            </a:r>
          </a:p>
          <a:p>
            <a:r>
              <a:rPr lang="en-GB" sz="1200" b="0" i="0" u="none" strike="noStrike" kern="1200">
                <a:solidFill>
                  <a:schemeClr val="tx1"/>
                </a:solidFill>
                <a:effectLst/>
                <a:latin typeface="+mn-lt"/>
                <a:ea typeface="+mn-ea"/>
                <a:cs typeface="+mn-cs"/>
              </a:rPr>
              <a:t>Cambridge 005H (Trinity College to Castle Street) situated in Castle ward.</a:t>
            </a:r>
          </a:p>
          <a:p>
            <a:r>
              <a:rPr lang="en-GB" sz="1200" b="0" i="0" u="none" strike="noStrike" kern="1200">
                <a:solidFill>
                  <a:schemeClr val="tx1"/>
                </a:solidFill>
                <a:effectLst/>
                <a:latin typeface="+mn-lt"/>
                <a:ea typeface="+mn-ea"/>
                <a:cs typeface="+mn-cs"/>
              </a:rPr>
              <a:t>Cambridge 007I (West Cambridge to The Backs)</a:t>
            </a:r>
            <a:r>
              <a:rPr lang="en-GB">
                <a:effectLst/>
              </a:rPr>
              <a:t> situated in Newnham ward.</a:t>
            </a:r>
          </a:p>
          <a:p>
            <a:r>
              <a:rPr lang="en-GB" sz="1200" b="0" i="0" u="none" strike="noStrike" kern="1200">
                <a:solidFill>
                  <a:schemeClr val="tx1"/>
                </a:solidFill>
                <a:effectLst/>
                <a:latin typeface="+mn-lt"/>
                <a:ea typeface="+mn-ea"/>
                <a:cs typeface="+mn-cs"/>
              </a:rPr>
              <a:t>East Cambridgeshire 004H (West</a:t>
            </a:r>
            <a:r>
              <a:rPr lang="en-GB">
                <a:effectLst/>
              </a:rPr>
              <a:t> </a:t>
            </a:r>
            <a:r>
              <a:rPr lang="en-GB" sz="1200" b="0" i="0" u="none" strike="noStrike" kern="1200" err="1">
                <a:solidFill>
                  <a:schemeClr val="tx1"/>
                </a:solidFill>
                <a:effectLst/>
                <a:latin typeface="+mn-lt"/>
                <a:ea typeface="+mn-ea"/>
                <a:cs typeface="+mn-cs"/>
              </a:rPr>
              <a:t>Witchford</a:t>
            </a:r>
            <a:r>
              <a:rPr lang="en-GB" sz="1200" b="0" i="0" u="none" strike="noStrike" kern="1200">
                <a:solidFill>
                  <a:schemeClr val="tx1"/>
                </a:solidFill>
                <a:effectLst/>
                <a:latin typeface="+mn-lt"/>
                <a:ea typeface="+mn-ea"/>
                <a:cs typeface="+mn-cs"/>
              </a:rPr>
              <a:t> Services) situated in Ely West. </a:t>
            </a:r>
            <a:r>
              <a:rPr lang="en-GB">
                <a:effectLst/>
              </a:rPr>
              <a:t> </a:t>
            </a:r>
          </a:p>
          <a:p>
            <a:r>
              <a:rPr lang="en-GB">
                <a:effectLst/>
              </a:rPr>
              <a:t>South Cambridgeshire 022D (</a:t>
            </a:r>
            <a:r>
              <a:rPr lang="en-GB" sz="1200" b="0" i="0" u="none" strike="noStrike" kern="1200">
                <a:solidFill>
                  <a:schemeClr val="tx1"/>
                </a:solidFill>
                <a:effectLst/>
                <a:latin typeface="+mn-lt"/>
                <a:ea typeface="+mn-ea"/>
                <a:cs typeface="+mn-cs"/>
              </a:rPr>
              <a:t>Girton Village) situated in Girton ward.</a:t>
            </a:r>
            <a:endParaRPr lang="en-GB">
              <a:effectLst/>
            </a:endParaRPr>
          </a:p>
          <a:p>
            <a:endParaRPr lang="en-GB">
              <a:effectLst/>
            </a:endParaRPr>
          </a:p>
          <a:p>
            <a:r>
              <a:rPr lang="en-GB">
                <a:effectLst/>
              </a:rPr>
              <a:t>41 split LSOAs – </a:t>
            </a:r>
          </a:p>
          <a:p>
            <a:r>
              <a:rPr lang="en-GB">
                <a:effectLst/>
              </a:rPr>
              <a:t>18 in Cambridge City – 7 in Trumpington ward </a:t>
            </a:r>
          </a:p>
          <a:p>
            <a:r>
              <a:rPr lang="en-GB">
                <a:effectLst/>
              </a:rPr>
              <a:t>4 in East Cambridgeshire </a:t>
            </a:r>
          </a:p>
          <a:p>
            <a:r>
              <a:rPr lang="en-GB">
                <a:effectLst/>
              </a:rPr>
              <a:t>2 in Fenland</a:t>
            </a:r>
          </a:p>
          <a:p>
            <a:r>
              <a:rPr lang="en-GB">
                <a:effectLst/>
              </a:rPr>
              <a:t>11 in Huntingdonshire – 5 in St Neots area</a:t>
            </a:r>
          </a:p>
          <a:p>
            <a:r>
              <a:rPr lang="en-GB">
                <a:effectLst/>
              </a:rPr>
              <a:t>6 in South Cambridgeshire – 4 in </a:t>
            </a:r>
            <a:r>
              <a:rPr lang="en-GB" err="1">
                <a:effectLst/>
              </a:rPr>
              <a:t>Longstanton</a:t>
            </a:r>
            <a:r>
              <a:rPr lang="en-GB">
                <a:effectLst/>
              </a:rPr>
              <a:t>, where 1 LSOA from 2011 was split into 4</a:t>
            </a:r>
          </a:p>
          <a:p>
            <a:endParaRPr lang="en-GB">
              <a:effectLst/>
            </a:endParaRPr>
          </a:p>
        </p:txBody>
      </p:sp>
      <p:sp>
        <p:nvSpPr>
          <p:cNvPr id="4" name="Slide Number Placeholder 3">
            <a:extLst>
              <a:ext uri="{FF2B5EF4-FFF2-40B4-BE49-F238E27FC236}">
                <a16:creationId xmlns:a16="http://schemas.microsoft.com/office/drawing/2014/main" id="{2D709F4A-CD4D-9337-273D-DFA3B097CF6A}"/>
              </a:ext>
            </a:extLst>
          </p:cNvPr>
          <p:cNvSpPr>
            <a:spLocks noGrp="1"/>
          </p:cNvSpPr>
          <p:nvPr>
            <p:ph type="sldNum" sz="quarter" idx="5"/>
          </p:nvPr>
        </p:nvSpPr>
        <p:spPr/>
        <p:txBody>
          <a:bodyPr/>
          <a:lstStyle/>
          <a:p>
            <a:fld id="{638F5038-8238-4B8E-839A-4BB64D05C841}" type="slidenum">
              <a:rPr lang="en-GB" smtClean="0"/>
              <a:t>5</a:t>
            </a:fld>
            <a:endParaRPr lang="en-GB"/>
          </a:p>
        </p:txBody>
      </p:sp>
    </p:spTree>
    <p:extLst>
      <p:ext uri="{BB962C8B-B14F-4D97-AF65-F5344CB8AC3E}">
        <p14:creationId xmlns:p14="http://schemas.microsoft.com/office/powerpoint/2010/main" val="151220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CC9B-C498-BD3F-216D-09A1D48E3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9136C-188E-C146-2D74-82C4AABD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6CFA-40D4-38E2-2E7E-C33C05B124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B7A06F-35AF-F386-A29A-B2FDBA5D8AF3}"/>
              </a:ext>
            </a:extLst>
          </p:cNvPr>
          <p:cNvSpPr>
            <a:spLocks noGrp="1"/>
          </p:cNvSpPr>
          <p:nvPr>
            <p:ph type="sldNum" sz="quarter" idx="5"/>
          </p:nvPr>
        </p:nvSpPr>
        <p:spPr/>
        <p:txBody>
          <a:bodyPr/>
          <a:lstStyle/>
          <a:p>
            <a:fld id="{638F5038-8238-4B8E-839A-4BB64D05C841}" type="slidenum">
              <a:rPr lang="en-GB" smtClean="0"/>
              <a:t>6</a:t>
            </a:fld>
            <a:endParaRPr lang="en-GB"/>
          </a:p>
        </p:txBody>
      </p:sp>
    </p:spTree>
    <p:extLst>
      <p:ext uri="{BB962C8B-B14F-4D97-AF65-F5344CB8AC3E}">
        <p14:creationId xmlns:p14="http://schemas.microsoft.com/office/powerpoint/2010/main" val="349817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760D-A88D-7874-24E1-6DE1EC5B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753F-6BA3-3FC5-4AD8-811433797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17E10-6369-46D8-7A49-C11F9A09FD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69D9B5-E73A-C12F-DE19-6DF1BC542871}"/>
              </a:ext>
            </a:extLst>
          </p:cNvPr>
          <p:cNvSpPr>
            <a:spLocks noGrp="1"/>
          </p:cNvSpPr>
          <p:nvPr>
            <p:ph type="sldNum" sz="quarter" idx="5"/>
          </p:nvPr>
        </p:nvSpPr>
        <p:spPr/>
        <p:txBody>
          <a:bodyPr/>
          <a:lstStyle/>
          <a:p>
            <a:fld id="{638F5038-8238-4B8E-839A-4BB64D05C841}" type="slidenum">
              <a:rPr lang="en-GB" smtClean="0"/>
              <a:t>7</a:t>
            </a:fld>
            <a:endParaRPr lang="en-GB"/>
          </a:p>
        </p:txBody>
      </p:sp>
    </p:spTree>
    <p:extLst>
      <p:ext uri="{BB962C8B-B14F-4D97-AF65-F5344CB8AC3E}">
        <p14:creationId xmlns:p14="http://schemas.microsoft.com/office/powerpoint/2010/main" val="214629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2269-C713-2F32-C57B-2CE849464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07DC-5075-9765-0197-7E2422AA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113CD-5112-92EE-8C33-9A3559114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07C0B-9260-C2F6-9F19-BF263D4F2061}"/>
              </a:ext>
            </a:extLst>
          </p:cNvPr>
          <p:cNvSpPr>
            <a:spLocks noGrp="1"/>
          </p:cNvSpPr>
          <p:nvPr>
            <p:ph type="sldNum" sz="quarter" idx="5"/>
          </p:nvPr>
        </p:nvSpPr>
        <p:spPr/>
        <p:txBody>
          <a:bodyPr/>
          <a:lstStyle/>
          <a:p>
            <a:fld id="{638F5038-8238-4B8E-839A-4BB64D05C841}" type="slidenum">
              <a:rPr lang="en-GB" smtClean="0"/>
              <a:t>8</a:t>
            </a:fld>
            <a:endParaRPr lang="en-GB"/>
          </a:p>
        </p:txBody>
      </p:sp>
    </p:spTree>
    <p:extLst>
      <p:ext uri="{BB962C8B-B14F-4D97-AF65-F5344CB8AC3E}">
        <p14:creationId xmlns:p14="http://schemas.microsoft.com/office/powerpoint/2010/main" val="209849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47CE-DC27-8DFE-C342-D9C5E55F7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A0581-D26E-0E28-B4A1-C61A8E7E4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425DA-4C5E-E6AF-4710-0B93760633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7C425-72B1-06B4-625B-289CE72C2A33}"/>
              </a:ext>
            </a:extLst>
          </p:cNvPr>
          <p:cNvSpPr>
            <a:spLocks noGrp="1"/>
          </p:cNvSpPr>
          <p:nvPr>
            <p:ph type="sldNum" sz="quarter" idx="5"/>
          </p:nvPr>
        </p:nvSpPr>
        <p:spPr/>
        <p:txBody>
          <a:bodyPr/>
          <a:lstStyle/>
          <a:p>
            <a:fld id="{638F5038-8238-4B8E-839A-4BB64D05C841}" type="slidenum">
              <a:rPr lang="en-GB" smtClean="0"/>
              <a:t>9</a:t>
            </a:fld>
            <a:endParaRPr lang="en-GB"/>
          </a:p>
        </p:txBody>
      </p:sp>
    </p:spTree>
    <p:extLst>
      <p:ext uri="{BB962C8B-B14F-4D97-AF65-F5344CB8AC3E}">
        <p14:creationId xmlns:p14="http://schemas.microsoft.com/office/powerpoint/2010/main" val="23462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2536558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0193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8931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79B-D2B2-0ED3-63A1-A7BB45E82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F15E-07D5-A768-2C2A-AB71F8E8A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D548F-3470-1B9A-FFCB-5D7999C45818}"/>
              </a:ext>
            </a:extLst>
          </p:cNvPr>
          <p:cNvSpPr>
            <a:spLocks noGrp="1"/>
          </p:cNvSpPr>
          <p:nvPr>
            <p:ph type="dt" sz="half" idx="10"/>
          </p:nvPr>
        </p:nvSpPr>
        <p:spPr/>
        <p:txBody>
          <a:body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AFCF6BD-D816-D691-35E7-937618854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7E0E8-FE24-071D-9A63-EAFF6AC8DC1F}"/>
              </a:ext>
            </a:extLst>
          </p:cNvPr>
          <p:cNvSpPr>
            <a:spLocks noGrp="1"/>
          </p:cNvSpPr>
          <p:nvPr>
            <p:ph type="sldNum" sz="quarter" idx="12"/>
          </p:nvPr>
        </p:nvSpPr>
        <p:spPr/>
        <p:txBody>
          <a:bodyPr/>
          <a:lstStyle/>
          <a:p>
            <a:fld id="{485E3034-D0F3-4A84-8EE2-EBEFAB4BB2AC}" type="slidenum">
              <a:rPr lang="en-GB" smtClean="0"/>
              <a:t>‹#›</a:t>
            </a:fld>
            <a:endParaRPr lang="en-GB"/>
          </a:p>
        </p:txBody>
      </p:sp>
    </p:spTree>
    <p:extLst>
      <p:ext uri="{BB962C8B-B14F-4D97-AF65-F5344CB8AC3E}">
        <p14:creationId xmlns:p14="http://schemas.microsoft.com/office/powerpoint/2010/main" val="37452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42791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58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3470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40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25088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14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15595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67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85E3034-D0F3-4A84-8EE2-EBEFAB4BB2AC}"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84441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3_57BB788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D_75A5F19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d8e26f6ed915d5570c6cc55/IoD2019_Statistical_Releas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english-indices-of-deprivation-2025-statistical-relea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statistics/announcements/english-indices-of-deprivation-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8ff59c80f801e57b5bef907/ID_2025_Technic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CAED-3991-0E08-0A52-C80DB1CB11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01A60-9872-910C-0618-350584DF871C}"/>
              </a:ext>
            </a:extLst>
          </p:cNvPr>
          <p:cNvSpPr txBox="1"/>
          <p:nvPr/>
        </p:nvSpPr>
        <p:spPr bwMode="auto">
          <a:xfrm>
            <a:off x="623888" y="1122363"/>
            <a:ext cx="9144000" cy="2387600"/>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Aft>
                <a:spcPts val="600"/>
              </a:spcAft>
            </a:pPr>
            <a:r>
              <a:rPr lang="en-US" sz="5400" b="1" kern="1200">
                <a:solidFill>
                  <a:schemeClr val="accent2"/>
                </a:solidFill>
                <a:latin typeface="+mj-lt"/>
                <a:ea typeface="+mj-ea"/>
                <a:cs typeface="+mj-cs"/>
              </a:rPr>
              <a:t>Cambridge City </a:t>
            </a:r>
          </a:p>
        </p:txBody>
      </p:sp>
      <p:sp>
        <p:nvSpPr>
          <p:cNvPr id="14" name="Subtitle 2">
            <a:extLst>
              <a:ext uri="{FF2B5EF4-FFF2-40B4-BE49-F238E27FC236}">
                <a16:creationId xmlns:a16="http://schemas.microsoft.com/office/drawing/2014/main" id="{83AC6443-FDAF-FCDE-811D-318D32B89B08}"/>
              </a:ext>
            </a:extLst>
          </p:cNvPr>
          <p:cNvSpPr>
            <a:spLocks noGrp="1"/>
          </p:cNvSpPr>
          <p:nvPr>
            <p:ph type="subTitle" idx="1"/>
          </p:nvPr>
        </p:nvSpPr>
        <p:spPr>
          <a:xfrm>
            <a:off x="623888" y="3705726"/>
            <a:ext cx="9144000" cy="1552074"/>
          </a:xfrm>
        </p:spPr>
        <p:txBody>
          <a:bodyPr/>
          <a:lstStyle/>
          <a:p>
            <a:r>
              <a:rPr lang="en-US" b="1" dirty="0">
                <a:solidFill>
                  <a:schemeClr val="tx2"/>
                </a:solidFill>
              </a:rPr>
              <a:t>Indices of Deprivation 2025 District Report</a:t>
            </a:r>
          </a:p>
          <a:p>
            <a:endParaRPr lang="en-US" b="1" dirty="0">
              <a:solidFill>
                <a:schemeClr val="tx2"/>
              </a:solidFill>
            </a:endParaRPr>
          </a:p>
          <a:p>
            <a:r>
              <a:rPr lang="en-US" sz="1800" dirty="0">
                <a:solidFill>
                  <a:schemeClr val="tx2"/>
                </a:solidFill>
              </a:rPr>
              <a:t>Published on 17th March 2026</a:t>
            </a:r>
          </a:p>
        </p:txBody>
      </p:sp>
      <p:sp>
        <p:nvSpPr>
          <p:cNvPr id="16" name="Text Placeholder 3">
            <a:extLst>
              <a:ext uri="{FF2B5EF4-FFF2-40B4-BE49-F238E27FC236}">
                <a16:creationId xmlns:a16="http://schemas.microsoft.com/office/drawing/2014/main" id="{F91FAD07-F7CB-A89F-AC8D-36069E59EA90}"/>
              </a:ext>
            </a:extLst>
          </p:cNvPr>
          <p:cNvSpPr>
            <a:spLocks noGrp="1"/>
          </p:cNvSpPr>
          <p:nvPr>
            <p:ph type="body" sz="quarter" idx="10"/>
          </p:nvPr>
        </p:nvSpPr>
        <p:spPr>
          <a:xfrm>
            <a:off x="623887" y="6096000"/>
            <a:ext cx="4220256" cy="507587"/>
          </a:xfrm>
        </p:spPr>
        <p:txBody>
          <a:bodyPr/>
          <a:lstStyle/>
          <a:p>
            <a:r>
              <a:rPr lang="en-US"/>
              <a:t>Policy, Performance and Intelligence Service </a:t>
            </a:r>
          </a:p>
          <a:p>
            <a:r>
              <a:rPr lang="en-US"/>
              <a:t>policyandinsight@cambridgeshire.gov.uk</a:t>
            </a:r>
          </a:p>
        </p:txBody>
      </p:sp>
    </p:spTree>
    <p:extLst>
      <p:ext uri="{BB962C8B-B14F-4D97-AF65-F5344CB8AC3E}">
        <p14:creationId xmlns:p14="http://schemas.microsoft.com/office/powerpoint/2010/main" val="395148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F3A-DC21-5313-DC08-77F688F842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DC052-0D47-D6DB-7F13-A040C1AC6D57}"/>
              </a:ext>
            </a:extLst>
          </p:cNvPr>
          <p:cNvSpPr txBox="1"/>
          <p:nvPr/>
        </p:nvSpPr>
        <p:spPr bwMode="auto">
          <a:xfrm>
            <a:off x="306842" y="214993"/>
            <a:ext cx="10067244"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1.3. Analysis</a:t>
            </a:r>
            <a:r>
              <a:rPr lang="en-US" sz="3600" b="1" kern="1200">
                <a:solidFill>
                  <a:schemeClr val="accent2"/>
                </a:solidFill>
                <a:latin typeface="+mj-lt"/>
                <a:ea typeface="+mj-ea"/>
                <a:cs typeface="+mj-cs"/>
              </a:rPr>
              <a:t> of individual Lower Super Output Areas (LSOA) across Cambridge City</a:t>
            </a:r>
            <a:endParaRPr lang="en-US">
              <a:solidFill>
                <a:schemeClr val="accent2"/>
              </a:solidFill>
              <a:ea typeface="+mj-ea"/>
              <a:cs typeface="+mj-cs"/>
            </a:endParaRPr>
          </a:p>
        </p:txBody>
      </p:sp>
      <p:sp>
        <p:nvSpPr>
          <p:cNvPr id="9" name="Content Placeholder 2">
            <a:extLst>
              <a:ext uri="{FF2B5EF4-FFF2-40B4-BE49-F238E27FC236}">
                <a16:creationId xmlns:a16="http://schemas.microsoft.com/office/drawing/2014/main" id="{FA851197-81D2-AFAE-FB81-04929FA7965F}"/>
              </a:ext>
            </a:extLst>
          </p:cNvPr>
          <p:cNvSpPr>
            <a:spLocks noGrp="1"/>
          </p:cNvSpPr>
          <p:nvPr>
            <p:ph idx="1"/>
          </p:nvPr>
        </p:nvSpPr>
        <p:spPr>
          <a:xfrm>
            <a:off x="5727247" y="2114550"/>
            <a:ext cx="6172881" cy="3600449"/>
          </a:xfrm>
        </p:spPr>
        <p:txBody>
          <a:bodyPr/>
          <a:lstStyle/>
          <a:p>
            <a:r>
              <a:rPr lang="en-US" sz="1800"/>
              <a:t>Cambridge City has 78 Lower Super Output Areas (LSOAs).</a:t>
            </a:r>
          </a:p>
          <a:p>
            <a:r>
              <a:rPr lang="en-US" sz="1800"/>
              <a:t>There are 43 LSOAs in the highest 3 deciles (8-10). This is more LSOAs than IMD 2019, where there were 30 LSOAs in the highest 3 deciles. See Appendix B for full list.</a:t>
            </a:r>
          </a:p>
          <a:p>
            <a:r>
              <a:rPr lang="en-US" sz="1800"/>
              <a:t>There is 5 LSOAs in the lowest 3 deciles (1-3). This is less LSOAs than in IMD 2019, where there were 3 LSOAs in the lowest 3 deciles. See Appendix C for full list.</a:t>
            </a:r>
          </a:p>
          <a:p>
            <a:r>
              <a:rPr lang="en-US" sz="1800"/>
              <a:t>Thorpe Way (Cambridge 006F) situated in Abbey ward and it remains the LSOA in the lowest decile (2). All other LSOAs in the top 30% most deprived are situated within King’s Hedges or Abbey.</a:t>
            </a:r>
          </a:p>
        </p:txBody>
      </p:sp>
      <p:pic>
        <p:nvPicPr>
          <p:cNvPr id="5" name="Picture 4">
            <a:extLst>
              <a:ext uri="{FF2B5EF4-FFF2-40B4-BE49-F238E27FC236}">
                <a16:creationId xmlns:a16="http://schemas.microsoft.com/office/drawing/2014/main" id="{63446F68-CB54-BA31-11E5-3B56F09B14F0}"/>
              </a:ext>
            </a:extLst>
          </p:cNvPr>
          <p:cNvPicPr>
            <a:picLocks noChangeAspect="1"/>
          </p:cNvPicPr>
          <p:nvPr/>
        </p:nvPicPr>
        <p:blipFill>
          <a:blip r:embed="rId4"/>
          <a:srcRect l="3233" t="7639" b="3135"/>
          <a:stretch>
            <a:fillRect/>
          </a:stretch>
        </p:blipFill>
        <p:spPr>
          <a:xfrm>
            <a:off x="512061" y="1952651"/>
            <a:ext cx="4676776" cy="4760826"/>
          </a:xfrm>
          <a:prstGeom prst="rect">
            <a:avLst/>
          </a:prstGeom>
        </p:spPr>
      </p:pic>
      <p:sp>
        <p:nvSpPr>
          <p:cNvPr id="6" name="TextBox 5">
            <a:extLst>
              <a:ext uri="{FF2B5EF4-FFF2-40B4-BE49-F238E27FC236}">
                <a16:creationId xmlns:a16="http://schemas.microsoft.com/office/drawing/2014/main" id="{FFA2DBD5-61C3-EEF1-609B-531BAF288A15}"/>
              </a:ext>
            </a:extLst>
          </p:cNvPr>
          <p:cNvSpPr txBox="1"/>
          <p:nvPr/>
        </p:nvSpPr>
        <p:spPr>
          <a:xfrm>
            <a:off x="512061" y="1429431"/>
            <a:ext cx="4676776" cy="523220"/>
          </a:xfrm>
          <a:prstGeom prst="rect">
            <a:avLst/>
          </a:prstGeom>
          <a:noFill/>
        </p:spPr>
        <p:txBody>
          <a:bodyPr wrap="square" rtlCol="0">
            <a:spAutoFit/>
          </a:bodyPr>
          <a:lstStyle/>
          <a:p>
            <a:r>
              <a:rPr lang="en-GB" sz="1400" i="1" dirty="0"/>
              <a:t>Figure 3: National decile for overall relative deprivation in Cambridge City, IMD 2025</a:t>
            </a:r>
          </a:p>
        </p:txBody>
      </p:sp>
    </p:spTree>
    <p:extLst>
      <p:ext uri="{BB962C8B-B14F-4D97-AF65-F5344CB8AC3E}">
        <p14:creationId xmlns:p14="http://schemas.microsoft.com/office/powerpoint/2010/main" val="147190388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20ED-E56B-3F40-F902-D82F1DE0AE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B6099F-B9A1-E418-3C40-4BFC4AC1C7B9}"/>
              </a:ext>
            </a:extLst>
          </p:cNvPr>
          <p:cNvSpPr txBox="1"/>
          <p:nvPr/>
        </p:nvSpPr>
        <p:spPr bwMode="auto">
          <a:xfrm>
            <a:off x="306842" y="214993"/>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1.4. Analysis</a:t>
            </a:r>
            <a:r>
              <a:rPr lang="en-US" sz="3600" b="1" kern="1200">
                <a:solidFill>
                  <a:schemeClr val="accent2"/>
                </a:solidFill>
                <a:latin typeface="+mj-lt"/>
                <a:ea typeface="+mj-ea"/>
                <a:cs typeface="+mj-cs"/>
              </a:rPr>
              <a:t> of individual Lower Super Output Areas (LSOA) across Cambridge City</a:t>
            </a:r>
          </a:p>
        </p:txBody>
      </p:sp>
      <p:sp>
        <p:nvSpPr>
          <p:cNvPr id="9" name="Content Placeholder 2">
            <a:extLst>
              <a:ext uri="{FF2B5EF4-FFF2-40B4-BE49-F238E27FC236}">
                <a16:creationId xmlns:a16="http://schemas.microsoft.com/office/drawing/2014/main" id="{3C23873B-6A1A-6E9F-0DDC-C80A459862C7}"/>
              </a:ext>
            </a:extLst>
          </p:cNvPr>
          <p:cNvSpPr>
            <a:spLocks noGrp="1"/>
          </p:cNvSpPr>
          <p:nvPr>
            <p:ph idx="1"/>
          </p:nvPr>
        </p:nvSpPr>
        <p:spPr>
          <a:xfrm>
            <a:off x="5900057" y="2373085"/>
            <a:ext cx="6019799" cy="3803877"/>
          </a:xfrm>
        </p:spPr>
        <p:txBody>
          <a:bodyPr/>
          <a:lstStyle/>
          <a:p>
            <a:r>
              <a:rPr lang="en-GB" sz="1800"/>
              <a:t>The map shows that substantial changes in the overall IMD deciles in Cambridge City have occurred from 2019 to 2025. </a:t>
            </a:r>
          </a:p>
          <a:p>
            <a:r>
              <a:rPr lang="en-GB" sz="1800"/>
              <a:t>10 LSOAs moved by two or more deciles in the direction of lower relative deprivation since 2019. See Appendix D for a list of relevant LSOAs.</a:t>
            </a:r>
          </a:p>
          <a:p>
            <a:r>
              <a:rPr lang="en-GB" sz="1800"/>
              <a:t>No LSOAs in Cambridge City moved by two or more deciles in the direction of higher relative deprivation since 2019. </a:t>
            </a:r>
          </a:p>
        </p:txBody>
      </p:sp>
      <p:sp>
        <p:nvSpPr>
          <p:cNvPr id="2" name="TextBox 1">
            <a:extLst>
              <a:ext uri="{FF2B5EF4-FFF2-40B4-BE49-F238E27FC236}">
                <a16:creationId xmlns:a16="http://schemas.microsoft.com/office/drawing/2014/main" id="{D351936C-2ABD-5B9E-8467-2839B4B3E590}"/>
              </a:ext>
            </a:extLst>
          </p:cNvPr>
          <p:cNvSpPr txBox="1"/>
          <p:nvPr/>
        </p:nvSpPr>
        <p:spPr>
          <a:xfrm>
            <a:off x="575816" y="1449816"/>
            <a:ext cx="4762031" cy="523220"/>
          </a:xfrm>
          <a:prstGeom prst="rect">
            <a:avLst/>
          </a:prstGeom>
          <a:noFill/>
        </p:spPr>
        <p:txBody>
          <a:bodyPr wrap="square" rtlCol="0">
            <a:spAutoFit/>
          </a:bodyPr>
          <a:lstStyle/>
          <a:p>
            <a:r>
              <a:rPr lang="en-GB" sz="1400" i="1" dirty="0"/>
              <a:t>Figure 4: IMD decile change in Cambridge City between 2019 and 2025</a:t>
            </a:r>
          </a:p>
        </p:txBody>
      </p:sp>
      <p:pic>
        <p:nvPicPr>
          <p:cNvPr id="1026" name="Picture 2">
            <a:extLst>
              <a:ext uri="{FF2B5EF4-FFF2-40B4-BE49-F238E27FC236}">
                <a16:creationId xmlns:a16="http://schemas.microsoft.com/office/drawing/2014/main" id="{6BB4D7ED-E4BE-6DDC-A58D-32B7DE3D9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3" t="6349" r="158" b="5079"/>
          <a:stretch>
            <a:fillRect/>
          </a:stretch>
        </p:blipFill>
        <p:spPr bwMode="auto">
          <a:xfrm>
            <a:off x="575816" y="1973036"/>
            <a:ext cx="4762031" cy="466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B96-29F9-F67C-9E8E-C56E0FBCD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CA5EC-4A42-E2D0-1229-A59FA28263DF}"/>
              </a:ext>
            </a:extLst>
          </p:cNvPr>
          <p:cNvSpPr txBox="1"/>
          <p:nvPr/>
        </p:nvSpPr>
        <p:spPr bwMode="auto">
          <a:xfrm>
            <a:off x="119743" y="189352"/>
            <a:ext cx="9720943" cy="52833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200" b="1">
                <a:solidFill>
                  <a:schemeClr val="accent2"/>
                </a:solidFill>
                <a:latin typeface="+mj-lt"/>
                <a:ea typeface="+mj-ea"/>
                <a:cs typeface="+mj-cs"/>
              </a:rPr>
              <a:t>2.1. District</a:t>
            </a:r>
            <a:r>
              <a:rPr lang="en-US" sz="3200" b="1" kern="1200">
                <a:solidFill>
                  <a:schemeClr val="accent2"/>
                </a:solidFill>
                <a:latin typeface="+mj-lt"/>
                <a:ea typeface="+mj-ea"/>
                <a:cs typeface="+mj-cs"/>
              </a:rPr>
              <a:t> Context - National Domain Ranking</a:t>
            </a:r>
          </a:p>
        </p:txBody>
      </p:sp>
      <p:sp>
        <p:nvSpPr>
          <p:cNvPr id="9" name="Content Placeholder 2">
            <a:extLst>
              <a:ext uri="{FF2B5EF4-FFF2-40B4-BE49-F238E27FC236}">
                <a16:creationId xmlns:a16="http://schemas.microsoft.com/office/drawing/2014/main" id="{08B17A51-592A-DE77-CB4A-913F49C64374}"/>
              </a:ext>
            </a:extLst>
          </p:cNvPr>
          <p:cNvSpPr>
            <a:spLocks noGrp="1"/>
          </p:cNvSpPr>
          <p:nvPr>
            <p:ph idx="1"/>
          </p:nvPr>
        </p:nvSpPr>
        <p:spPr>
          <a:xfrm>
            <a:off x="253238" y="1194979"/>
            <a:ext cx="11685524" cy="5303792"/>
          </a:xfrm>
        </p:spPr>
        <p:txBody>
          <a:bodyPr/>
          <a:lstStyle/>
          <a:p>
            <a:r>
              <a:rPr lang="en-GB" sz="1800" dirty="0"/>
              <a:t>The individual domain are ranked from lowest to highest at both district and LSOA. The ranks are based on comparisons between all of the local authority districts LADs nationally. There are 296 LADs. The table, on page 2.1.1., shows the deprivation domains for Cambridge City by rank (out of 296 nationally) where the lower the rank, the more deprived the domain (1 is the most deprived): </a:t>
            </a:r>
          </a:p>
          <a:p>
            <a:pPr marL="0" indent="0">
              <a:buNone/>
            </a:pPr>
            <a:endParaRPr lang="en-GB" sz="1800" dirty="0"/>
          </a:p>
          <a:p>
            <a:r>
              <a:rPr lang="en-GB" sz="1800" dirty="0"/>
              <a:t>The most deprived domain in Cambridge City was Living Environment. However, despite being the most deprived domain, this domain ranks nationally less deprived than IMD 2019, from 51 to 97.</a:t>
            </a:r>
          </a:p>
          <a:p>
            <a:r>
              <a:rPr lang="en-GB" sz="1800" dirty="0"/>
              <a:t>Barriers to Housing and Services domain saw the most notable change in national rank between IMD 2019 and IMD 2025 (from 96 to 263), overall becoming less relatively deprived. There were a number of changes to this domain between 2019 and 2025 releases. Further analysis can be found on page 2.4. </a:t>
            </a:r>
          </a:p>
          <a:p>
            <a:r>
              <a:rPr lang="en-GB" sz="1800" dirty="0"/>
              <a:t>Income Deprivation affecting Older People (IDAOPI) domain nationally ranked more relatively deprived than IMD 2019 (from 172 to 124).</a:t>
            </a:r>
          </a:p>
          <a:p>
            <a:pPr lvl="1"/>
            <a:r>
              <a:rPr lang="en-GB" sz="1600" dirty="0"/>
              <a:t>Overall, 66 out of 78 LSOAs in Cambridge City saw an increase in score in IDAOPI between IMD 2019 and IMD 2025, meaning higher proportions of the LSOA were more relatively deprived. The score is a direct ratio for the percentage of the population in relative deprivation. </a:t>
            </a:r>
          </a:p>
          <a:p>
            <a:endParaRPr lang="en-US" sz="1800" dirty="0"/>
          </a:p>
        </p:txBody>
      </p:sp>
    </p:spTree>
    <p:extLst>
      <p:ext uri="{BB962C8B-B14F-4D97-AF65-F5344CB8AC3E}">
        <p14:creationId xmlns:p14="http://schemas.microsoft.com/office/powerpoint/2010/main" val="277404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8FA-AADC-0F22-B760-3E97A5C0B0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000FB-C0B3-A91E-DC0B-C02BFB3DA16B}"/>
              </a:ext>
            </a:extLst>
          </p:cNvPr>
          <p:cNvSpPr txBox="1"/>
          <p:nvPr/>
        </p:nvSpPr>
        <p:spPr bwMode="auto">
          <a:xfrm>
            <a:off x="349250" y="232895"/>
            <a:ext cx="9720943" cy="528335"/>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3600" b="1">
                <a:solidFill>
                  <a:schemeClr val="accent2"/>
                </a:solidFill>
                <a:latin typeface="+mj-lt"/>
                <a:ea typeface="+mj-ea"/>
                <a:cs typeface="+mj-cs"/>
              </a:rPr>
              <a:t>2.1.1 District</a:t>
            </a:r>
            <a:r>
              <a:rPr lang="en-US" sz="3600" b="1" kern="1200">
                <a:solidFill>
                  <a:schemeClr val="accent2"/>
                </a:solidFill>
                <a:latin typeface="+mj-lt"/>
                <a:ea typeface="+mj-ea"/>
                <a:cs typeface="+mj-cs"/>
              </a:rPr>
              <a:t> Context - National Domain Ranking</a:t>
            </a:r>
          </a:p>
        </p:txBody>
      </p:sp>
      <p:sp>
        <p:nvSpPr>
          <p:cNvPr id="3" name="TextBox 2">
            <a:extLst>
              <a:ext uri="{FF2B5EF4-FFF2-40B4-BE49-F238E27FC236}">
                <a16:creationId xmlns:a16="http://schemas.microsoft.com/office/drawing/2014/main" id="{93B2D0C7-13A4-96F4-BC38-67F2ACFE7E3A}"/>
              </a:ext>
            </a:extLst>
          </p:cNvPr>
          <p:cNvSpPr txBox="1"/>
          <p:nvPr/>
        </p:nvSpPr>
        <p:spPr>
          <a:xfrm>
            <a:off x="349250" y="1521023"/>
            <a:ext cx="8570976" cy="307777"/>
          </a:xfrm>
          <a:prstGeom prst="rect">
            <a:avLst/>
          </a:prstGeom>
          <a:noFill/>
        </p:spPr>
        <p:txBody>
          <a:bodyPr wrap="square" rtlCol="0">
            <a:spAutoFit/>
          </a:bodyPr>
          <a:lstStyle/>
          <a:p>
            <a:r>
              <a:rPr lang="en-GB" sz="1400" i="1" dirty="0"/>
              <a:t>Table 4: National local authority rank by domain, IMD 2025</a:t>
            </a:r>
          </a:p>
        </p:txBody>
      </p:sp>
      <p:graphicFrame>
        <p:nvGraphicFramePr>
          <p:cNvPr id="5" name="Table 4">
            <a:extLst>
              <a:ext uri="{FF2B5EF4-FFF2-40B4-BE49-F238E27FC236}">
                <a16:creationId xmlns:a16="http://schemas.microsoft.com/office/drawing/2014/main" id="{265320D9-D93A-B7B3-1552-FEA3794216E3}"/>
              </a:ext>
            </a:extLst>
          </p:cNvPr>
          <p:cNvGraphicFramePr>
            <a:graphicFrameLocks noGrp="1"/>
          </p:cNvGraphicFramePr>
          <p:nvPr>
            <p:extLst>
              <p:ext uri="{D42A27DB-BD31-4B8C-83A1-F6EECF244321}">
                <p14:modId xmlns:p14="http://schemas.microsoft.com/office/powerpoint/2010/main" val="3289085532"/>
              </p:ext>
            </p:extLst>
          </p:nvPr>
        </p:nvGraphicFramePr>
        <p:xfrm>
          <a:off x="349250" y="1828800"/>
          <a:ext cx="11493500" cy="3200400"/>
        </p:xfrm>
        <a:graphic>
          <a:graphicData uri="http://schemas.openxmlformats.org/drawingml/2006/table">
            <a:tbl>
              <a:tblPr bandRow="1">
                <a:tableStyleId>{5C22544A-7EE6-4342-B048-85BDC9FD1C3A}</a:tableStyleId>
              </a:tblPr>
              <a:tblGrid>
                <a:gridCol w="3314700">
                  <a:extLst>
                    <a:ext uri="{9D8B030D-6E8A-4147-A177-3AD203B41FA5}">
                      <a16:colId xmlns:a16="http://schemas.microsoft.com/office/drawing/2014/main" val="2275499969"/>
                    </a:ext>
                  </a:extLst>
                </a:gridCol>
                <a:gridCol w="2743200">
                  <a:extLst>
                    <a:ext uri="{9D8B030D-6E8A-4147-A177-3AD203B41FA5}">
                      <a16:colId xmlns:a16="http://schemas.microsoft.com/office/drawing/2014/main" val="3090757485"/>
                    </a:ext>
                  </a:extLst>
                </a:gridCol>
                <a:gridCol w="2743200">
                  <a:extLst>
                    <a:ext uri="{9D8B030D-6E8A-4147-A177-3AD203B41FA5}">
                      <a16:colId xmlns:a16="http://schemas.microsoft.com/office/drawing/2014/main" val="1761396636"/>
                    </a:ext>
                  </a:extLst>
                </a:gridCol>
                <a:gridCol w="2692400">
                  <a:extLst>
                    <a:ext uri="{9D8B030D-6E8A-4147-A177-3AD203B41FA5}">
                      <a16:colId xmlns:a16="http://schemas.microsoft.com/office/drawing/2014/main" val="4269739373"/>
                    </a:ext>
                  </a:extLst>
                </a:gridCol>
              </a:tblGrid>
              <a:tr h="184150">
                <a:tc>
                  <a:txBody>
                    <a:bodyPr/>
                    <a:lstStyle/>
                    <a:p>
                      <a:pPr>
                        <a:buNone/>
                      </a:pPr>
                      <a:r>
                        <a:rPr lang="en-GB" sz="1400" b="1">
                          <a:effectLst/>
                          <a:latin typeface="Arial"/>
                        </a:rPr>
                        <a:t>Domain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b="1">
                          <a:effectLst/>
                          <a:latin typeface="Arial"/>
                        </a:rPr>
                        <a:t>2025 National Local Authority Rank out of 296</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buNone/>
                      </a:pPr>
                      <a:r>
                        <a:rPr lang="en-GB" sz="1400" b="1" dirty="0">
                          <a:effectLst/>
                          <a:latin typeface="Arial"/>
                        </a:rPr>
                        <a:t>2019 National Local Authority Rank out of 317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r>
                        <a:rPr lang="en-GB" sz="1400" b="1">
                          <a:effectLst/>
                          <a:latin typeface="Arial"/>
                        </a:rPr>
                        <a:t>Change in Rank between 2019 and 2025</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818085"/>
                  </a:ext>
                </a:extLst>
              </a:tr>
              <a:tr h="184150">
                <a:tc>
                  <a:txBody>
                    <a:bodyPr/>
                    <a:lstStyle/>
                    <a:p>
                      <a:pPr>
                        <a:buNone/>
                      </a:pPr>
                      <a:r>
                        <a:rPr lang="en-GB" sz="1400">
                          <a:effectLst/>
                          <a:latin typeface="Arial"/>
                        </a:rPr>
                        <a:t>Income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BB7"/>
                    </a:solidFill>
                  </a:tcPr>
                </a:tc>
                <a:tc>
                  <a:txBody>
                    <a:bodyPr/>
                    <a:lstStyle/>
                    <a:p>
                      <a:pPr algn="r">
                        <a:buNone/>
                      </a:pPr>
                      <a:r>
                        <a:rPr lang="en-GB" sz="1400">
                          <a:effectLst/>
                          <a:latin typeface="Arial"/>
                        </a:rPr>
                        <a:t>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2101548226"/>
                  </a:ext>
                </a:extLst>
              </a:tr>
              <a:tr h="184150">
                <a:tc>
                  <a:txBody>
                    <a:bodyPr/>
                    <a:lstStyle/>
                    <a:p>
                      <a:pPr>
                        <a:buNone/>
                      </a:pPr>
                      <a:r>
                        <a:rPr lang="en-GB" sz="1400">
                          <a:effectLst/>
                          <a:latin typeface="Arial"/>
                        </a:rPr>
                        <a:t>Employment</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a:buNone/>
                      </a:pPr>
                      <a:r>
                        <a:rPr lang="en-GB" sz="1400" dirty="0">
                          <a:effectLst/>
                          <a:latin typeface="Arial"/>
                        </a:rPr>
                        <a:t>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EF0"/>
                    </a:solidFill>
                  </a:tcPr>
                </a:tc>
                <a:extLst>
                  <a:ext uri="{0D108BD9-81ED-4DB2-BD59-A6C34878D82A}">
                    <a16:rowId xmlns:a16="http://schemas.microsoft.com/office/drawing/2014/main" val="4219304678"/>
                  </a:ext>
                </a:extLst>
              </a:tr>
              <a:tr h="184150">
                <a:tc>
                  <a:txBody>
                    <a:bodyPr/>
                    <a:lstStyle/>
                    <a:p>
                      <a:pPr>
                        <a:buNone/>
                      </a:pPr>
                      <a:r>
                        <a:rPr lang="en-GB" sz="1400">
                          <a:effectLst/>
                          <a:latin typeface="Arial"/>
                        </a:rPr>
                        <a:t>Education, Skills and Training</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CC98"/>
                    </a:solidFill>
                  </a:tcPr>
                </a:tc>
                <a:tc>
                  <a:txBody>
                    <a:bodyPr/>
                    <a:lstStyle/>
                    <a:p>
                      <a:pPr algn="r">
                        <a:buNone/>
                      </a:pPr>
                      <a:r>
                        <a:rPr lang="en-GB" sz="1400">
                          <a:effectLst/>
                          <a:latin typeface="Arial"/>
                        </a:rPr>
                        <a:t>284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8BA"/>
                    </a:solidFill>
                  </a:tcPr>
                </a:tc>
                <a:extLst>
                  <a:ext uri="{0D108BD9-81ED-4DB2-BD59-A6C34878D82A}">
                    <a16:rowId xmlns:a16="http://schemas.microsoft.com/office/drawing/2014/main" val="1122106220"/>
                  </a:ext>
                </a:extLst>
              </a:tr>
              <a:tr h="184150">
                <a:tc>
                  <a:txBody>
                    <a:bodyPr/>
                    <a:lstStyle/>
                    <a:p>
                      <a:pPr>
                        <a:buNone/>
                      </a:pPr>
                      <a:r>
                        <a:rPr lang="en-GB" sz="1400">
                          <a:effectLst/>
                          <a:latin typeface="Arial"/>
                        </a:rPr>
                        <a:t>Health Deprivation and Disability</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tc>
                  <a:txBody>
                    <a:bodyPr/>
                    <a:lstStyle/>
                    <a:p>
                      <a:pPr algn="r">
                        <a:buNone/>
                      </a:pPr>
                      <a:r>
                        <a:rPr lang="en-GB" sz="1400">
                          <a:effectLst/>
                          <a:latin typeface="Arial"/>
                        </a:rPr>
                        <a:t>202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E"/>
                    </a:solidFill>
                  </a:tcPr>
                </a:tc>
                <a:extLst>
                  <a:ext uri="{0D108BD9-81ED-4DB2-BD59-A6C34878D82A}">
                    <a16:rowId xmlns:a16="http://schemas.microsoft.com/office/drawing/2014/main" val="2789026277"/>
                  </a:ext>
                </a:extLst>
              </a:tr>
              <a:tr h="184150">
                <a:tc>
                  <a:txBody>
                    <a:bodyPr/>
                    <a:lstStyle/>
                    <a:p>
                      <a:pPr>
                        <a:buNone/>
                      </a:pPr>
                      <a:r>
                        <a:rPr lang="en-GB" sz="1400">
                          <a:effectLst/>
                          <a:latin typeface="Arial"/>
                        </a:rPr>
                        <a:t>Living Environment</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a:buNone/>
                      </a:pPr>
                      <a:r>
                        <a:rPr lang="en-GB" sz="1400">
                          <a:effectLst/>
                          <a:latin typeface="Aria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0E5"/>
                    </a:solidFill>
                  </a:tcPr>
                </a:tc>
                <a:extLst>
                  <a:ext uri="{0D108BD9-81ED-4DB2-BD59-A6C34878D82A}">
                    <a16:rowId xmlns:a16="http://schemas.microsoft.com/office/drawing/2014/main" val="3498003273"/>
                  </a:ext>
                </a:extLst>
              </a:tr>
              <a:tr h="184150">
                <a:tc>
                  <a:txBody>
                    <a:bodyPr/>
                    <a:lstStyle/>
                    <a:p>
                      <a:pPr>
                        <a:buNone/>
                      </a:pPr>
                      <a:r>
                        <a:rPr lang="en-GB" sz="1400">
                          <a:effectLst/>
                          <a:latin typeface="Arial"/>
                        </a:rPr>
                        <a:t>Crime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8789"/>
                    </a:solidFill>
                  </a:tcPr>
                </a:tc>
                <a:tc>
                  <a:txBody>
                    <a:bodyPr/>
                    <a:lstStyle/>
                    <a:p>
                      <a:pPr algn="r">
                        <a:buNone/>
                      </a:pPr>
                      <a:r>
                        <a:rPr lang="en-GB" sz="1400">
                          <a:effectLst/>
                          <a:latin typeface="Aria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6F2"/>
                    </a:solidFill>
                  </a:tcPr>
                </a:tc>
                <a:extLst>
                  <a:ext uri="{0D108BD9-81ED-4DB2-BD59-A6C34878D82A}">
                    <a16:rowId xmlns:a16="http://schemas.microsoft.com/office/drawing/2014/main" val="2720278810"/>
                  </a:ext>
                </a:extLst>
              </a:tr>
              <a:tr h="184150">
                <a:tc>
                  <a:txBody>
                    <a:bodyPr/>
                    <a:lstStyle/>
                    <a:p>
                      <a:pPr>
                        <a:buNone/>
                      </a:pPr>
                      <a:r>
                        <a:rPr lang="en-GB" sz="1400">
                          <a:effectLst/>
                          <a:latin typeface="Arial"/>
                        </a:rPr>
                        <a:t>Barriers to Housing and Services</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6AE"/>
                    </a:solidFill>
                  </a:tcPr>
                </a:tc>
                <a:tc>
                  <a:txBody>
                    <a:bodyPr/>
                    <a:lstStyle/>
                    <a:p>
                      <a:pPr algn="r">
                        <a:buNone/>
                      </a:pPr>
                      <a:r>
                        <a:rPr lang="en-GB" sz="1400">
                          <a:effectLst/>
                          <a:latin typeface="Arial"/>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124797811"/>
                  </a:ext>
                </a:extLst>
              </a:tr>
              <a:tr h="184150">
                <a:tc>
                  <a:txBody>
                    <a:bodyPr/>
                    <a:lstStyle/>
                    <a:p>
                      <a:pPr lvl="0">
                        <a:buNone/>
                      </a:pPr>
                      <a:endParaRPr lang="en-GB" sz="1400">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b="0" u="none" strike="noStrike">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92751625"/>
                  </a:ext>
                </a:extLst>
              </a:tr>
              <a:tr h="184150">
                <a:tc>
                  <a:txBody>
                    <a:bodyPr/>
                    <a:lstStyle/>
                    <a:p>
                      <a:pPr lvl="0">
                        <a:buNone/>
                      </a:pPr>
                      <a:r>
                        <a:rPr lang="en-GB" sz="1400" b="1" dirty="0">
                          <a:effectLst/>
                          <a:latin typeface="Arial"/>
                        </a:rPr>
                        <a:t>Supplemental*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b="0" u="none" strike="noStrike">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r">
                        <a:buNone/>
                      </a:pPr>
                      <a:endParaRPr lang="en-GB" sz="1400">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10231531"/>
                  </a:ext>
                </a:extLst>
              </a:tr>
              <a:tr h="184150">
                <a:tc>
                  <a:txBody>
                    <a:bodyPr/>
                    <a:lstStyle/>
                    <a:p>
                      <a:pPr>
                        <a:buNone/>
                      </a:pPr>
                      <a:r>
                        <a:rPr lang="en-GB" sz="1400">
                          <a:effectLst/>
                          <a:latin typeface="Arial"/>
                        </a:rPr>
                        <a:t>Income Deprivation affecting Children (IDACI)</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3E6"/>
                    </a:solidFill>
                  </a:tcPr>
                </a:tc>
                <a:tc>
                  <a:txBody>
                    <a:bodyPr/>
                    <a:lstStyle/>
                    <a:p>
                      <a:pPr algn="r">
                        <a:buNone/>
                      </a:pPr>
                      <a:r>
                        <a:rPr lang="en-GB" sz="1400">
                          <a:effectLst/>
                          <a:latin typeface="Arial"/>
                        </a:rPr>
                        <a:t>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a:effectLst/>
                          <a:latin typeface="Aria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9FC"/>
                    </a:solidFill>
                  </a:tcPr>
                </a:tc>
                <a:extLst>
                  <a:ext uri="{0D108BD9-81ED-4DB2-BD59-A6C34878D82A}">
                    <a16:rowId xmlns:a16="http://schemas.microsoft.com/office/drawing/2014/main" val="1456062751"/>
                  </a:ext>
                </a:extLst>
              </a:tr>
              <a:tr h="184150">
                <a:tc>
                  <a:txBody>
                    <a:bodyPr/>
                    <a:lstStyle/>
                    <a:p>
                      <a:pPr>
                        <a:buNone/>
                      </a:pPr>
                      <a:r>
                        <a:rPr lang="en-GB" sz="1400">
                          <a:effectLst/>
                          <a:latin typeface="Arial"/>
                        </a:rPr>
                        <a:t>Income Deprivation affecting Older People (IDAOPI)</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b="0" u="none" strike="noStrike">
                          <a:effectLst/>
                          <a:latin typeface="Arial"/>
                        </a:rPr>
                        <a:t>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8587"/>
                    </a:solidFill>
                  </a:tcPr>
                </a:tc>
                <a:tc>
                  <a:txBody>
                    <a:bodyPr/>
                    <a:lstStyle/>
                    <a:p>
                      <a:pPr algn="r">
                        <a:buNone/>
                      </a:pPr>
                      <a:r>
                        <a:rPr lang="en-GB" sz="1400">
                          <a:effectLst/>
                          <a:latin typeface="Arial"/>
                        </a:rPr>
                        <a:t>172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r">
                        <a:buNone/>
                      </a:pPr>
                      <a:r>
                        <a:rPr lang="en-GB" sz="1400" dirty="0">
                          <a:effectLst/>
                          <a:latin typeface="Arial"/>
                        </a:rPr>
                        <a:t>-48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38789110"/>
                  </a:ext>
                </a:extLst>
              </a:tr>
            </a:tbl>
          </a:graphicData>
        </a:graphic>
      </p:graphicFrame>
      <p:sp>
        <p:nvSpPr>
          <p:cNvPr id="2" name="TextBox 1">
            <a:extLst>
              <a:ext uri="{FF2B5EF4-FFF2-40B4-BE49-F238E27FC236}">
                <a16:creationId xmlns:a16="http://schemas.microsoft.com/office/drawing/2014/main" id="{C30F8987-6077-FF93-1238-54768AA107C4}"/>
              </a:ext>
            </a:extLst>
          </p:cNvPr>
          <p:cNvSpPr txBox="1"/>
          <p:nvPr/>
        </p:nvSpPr>
        <p:spPr>
          <a:xfrm>
            <a:off x="349250" y="5183088"/>
            <a:ext cx="10994571" cy="338554"/>
          </a:xfrm>
          <a:prstGeom prst="rect">
            <a:avLst/>
          </a:prstGeom>
          <a:noFill/>
        </p:spPr>
        <p:txBody>
          <a:bodyPr wrap="square" rtlCol="0">
            <a:spAutoFit/>
          </a:bodyPr>
          <a:lstStyle/>
          <a:p>
            <a:r>
              <a:rPr lang="en-GB" sz="1600" dirty="0"/>
              <a:t>*Supplemental measures are a subset of the income domain.</a:t>
            </a:r>
          </a:p>
        </p:txBody>
      </p:sp>
    </p:spTree>
    <p:extLst>
      <p:ext uri="{BB962C8B-B14F-4D97-AF65-F5344CB8AC3E}">
        <p14:creationId xmlns:p14="http://schemas.microsoft.com/office/powerpoint/2010/main" val="19738095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A24D-E942-123A-5C81-F54C9E4924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A39180-D6A7-32A9-325C-66329CF0DC94}"/>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2.2. Analysis</a:t>
            </a:r>
            <a:r>
              <a:rPr lang="en-US" sz="3700" b="1" kern="1200">
                <a:solidFill>
                  <a:schemeClr val="accent2"/>
                </a:solidFill>
                <a:latin typeface="+mj-lt"/>
                <a:ea typeface="+mj-ea"/>
                <a:cs typeface="+mj-cs"/>
              </a:rPr>
              <a:t> of individual deprivation domains across Cambridge City by decile </a:t>
            </a:r>
            <a:r>
              <a:rPr lang="en-US" sz="3700" b="1">
                <a:solidFill>
                  <a:schemeClr val="accent2"/>
                </a:solidFill>
                <a:latin typeface="+mj-lt"/>
                <a:ea typeface="+mj-ea"/>
                <a:cs typeface="+mj-cs"/>
              </a:rPr>
              <a:t>average</a:t>
            </a:r>
            <a:endParaRPr lang="en-US" sz="37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C4CD5D0B-AC4C-97F1-E28C-7C0FF3F4B310}"/>
              </a:ext>
            </a:extLst>
          </p:cNvPr>
          <p:cNvSpPr>
            <a:spLocks noGrp="1"/>
          </p:cNvSpPr>
          <p:nvPr>
            <p:ph idx="1"/>
          </p:nvPr>
        </p:nvSpPr>
        <p:spPr>
          <a:xfrm>
            <a:off x="175369" y="1589314"/>
            <a:ext cx="7103255" cy="4582886"/>
          </a:xfrm>
        </p:spPr>
        <p:txBody>
          <a:bodyPr/>
          <a:lstStyle/>
          <a:p>
            <a:pPr marL="0" indent="0">
              <a:buNone/>
            </a:pPr>
            <a:r>
              <a:rPr lang="en-GB" sz="1800" dirty="0"/>
              <a:t>On this page, the average decile is used. This is the decile of each LSOA combined and averaged to give an overall score for the district. This is to help identify the domains that have a much higher or lower level of deprivation, and give a more broad overview of the district/city as a whole, rather than the absolute ‘most’ and ‘least’ deprived domains.</a:t>
            </a:r>
          </a:p>
          <a:p>
            <a:pPr marL="0" indent="0">
              <a:buNone/>
            </a:pPr>
            <a:endParaRPr lang="en-US" sz="1800" u="sng" dirty="0"/>
          </a:p>
          <a:p>
            <a:pPr marL="0" indent="0">
              <a:buNone/>
            </a:pPr>
            <a:r>
              <a:rPr lang="en-US" sz="1800" u="sng" dirty="0"/>
              <a:t>Highest scoring domains (least deprived):</a:t>
            </a:r>
          </a:p>
          <a:p>
            <a:pPr marL="0" indent="0">
              <a:buNone/>
            </a:pPr>
            <a:r>
              <a:rPr lang="en-US" sz="1800" dirty="0"/>
              <a:t>As seen in Table 5, all but two domains have the highest average decile of 7.</a:t>
            </a:r>
            <a:endParaRPr lang="en-US" sz="1800" dirty="0">
              <a:cs typeface="Arial"/>
            </a:endParaRPr>
          </a:p>
          <a:p>
            <a:pPr marL="0" indent="0">
              <a:buNone/>
            </a:pPr>
            <a:endParaRPr lang="en-US" sz="1800" dirty="0"/>
          </a:p>
          <a:p>
            <a:pPr marL="0" indent="0">
              <a:buNone/>
            </a:pPr>
            <a:r>
              <a:rPr lang="en-US" sz="1800" u="sng" dirty="0"/>
              <a:t>Lowest scoring domains (most deprived):</a:t>
            </a:r>
          </a:p>
          <a:p>
            <a:pPr marL="0" indent="0">
              <a:buNone/>
            </a:pPr>
            <a:r>
              <a:rPr lang="en-US" sz="1800" dirty="0"/>
              <a:t>Crime has the lowest average decile amongst the domains (5).</a:t>
            </a:r>
          </a:p>
        </p:txBody>
      </p:sp>
      <p:graphicFrame>
        <p:nvGraphicFramePr>
          <p:cNvPr id="2" name="Table 1">
            <a:extLst>
              <a:ext uri="{FF2B5EF4-FFF2-40B4-BE49-F238E27FC236}">
                <a16:creationId xmlns:a16="http://schemas.microsoft.com/office/drawing/2014/main" id="{D2C5A650-CE24-5439-9D36-942B249FF3AA}"/>
              </a:ext>
            </a:extLst>
          </p:cNvPr>
          <p:cNvGraphicFramePr>
            <a:graphicFrameLocks noGrp="1"/>
          </p:cNvGraphicFramePr>
          <p:nvPr>
            <p:extLst>
              <p:ext uri="{D42A27DB-BD31-4B8C-83A1-F6EECF244321}">
                <p14:modId xmlns:p14="http://schemas.microsoft.com/office/powerpoint/2010/main" val="1446279096"/>
              </p:ext>
            </p:extLst>
          </p:nvPr>
        </p:nvGraphicFramePr>
        <p:xfrm>
          <a:off x="7402286" y="1861457"/>
          <a:ext cx="4365876" cy="4167716"/>
        </p:xfrm>
        <a:graphic>
          <a:graphicData uri="http://schemas.openxmlformats.org/drawingml/2006/table">
            <a:tbl>
              <a:tblPr>
                <a:tableStyleId>{5940675A-B579-460E-94D1-54222C63F5DA}</a:tableStyleId>
              </a:tblPr>
              <a:tblGrid>
                <a:gridCol w="1995158">
                  <a:extLst>
                    <a:ext uri="{9D8B030D-6E8A-4147-A177-3AD203B41FA5}">
                      <a16:colId xmlns:a16="http://schemas.microsoft.com/office/drawing/2014/main" val="3024595454"/>
                    </a:ext>
                  </a:extLst>
                </a:gridCol>
                <a:gridCol w="1185359">
                  <a:extLst>
                    <a:ext uri="{9D8B030D-6E8A-4147-A177-3AD203B41FA5}">
                      <a16:colId xmlns:a16="http://schemas.microsoft.com/office/drawing/2014/main" val="3290365874"/>
                    </a:ext>
                  </a:extLst>
                </a:gridCol>
                <a:gridCol w="1185359">
                  <a:extLst>
                    <a:ext uri="{9D8B030D-6E8A-4147-A177-3AD203B41FA5}">
                      <a16:colId xmlns:a16="http://schemas.microsoft.com/office/drawing/2014/main" val="3099445336"/>
                    </a:ext>
                  </a:extLst>
                </a:gridCol>
              </a:tblGrid>
              <a:tr h="485143">
                <a:tc>
                  <a:txBody>
                    <a:bodyPr/>
                    <a:lstStyle/>
                    <a:p>
                      <a:pPr algn="l" fontAlgn="b">
                        <a:buNone/>
                      </a:pPr>
                      <a:r>
                        <a:rPr lang="en-GB" sz="1600" b="1" u="none" strike="noStrike">
                          <a:effectLst/>
                        </a:rPr>
                        <a:t>Domain</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u="none" strike="noStrike">
                          <a:effectLst/>
                        </a:rPr>
                        <a:t>Average Decile</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i="0" u="none" strike="noStrike">
                          <a:effectLst/>
                          <a:latin typeface="Arial" panose="020B0604020202020204" pitchFamily="34" charset="0"/>
                        </a:rPr>
                        <a:t>Range</a:t>
                      </a:r>
                    </a:p>
                  </a:txBody>
                  <a:tcPr marL="0" marR="0" marT="0" marB="0" anchor="b">
                    <a:solidFill>
                      <a:schemeClr val="bg1"/>
                    </a:solidFill>
                  </a:tcPr>
                </a:tc>
                <a:extLst>
                  <a:ext uri="{0D108BD9-81ED-4DB2-BD59-A6C34878D82A}">
                    <a16:rowId xmlns:a16="http://schemas.microsoft.com/office/drawing/2014/main" val="1431271470"/>
                  </a:ext>
                </a:extLst>
              </a:tr>
              <a:tr h="434274">
                <a:tc>
                  <a:txBody>
                    <a:bodyPr/>
                    <a:lstStyle/>
                    <a:p>
                      <a:pPr algn="l" fontAlgn="b">
                        <a:buNone/>
                      </a:pPr>
                      <a:r>
                        <a:rPr lang="en-GB" sz="1600" u="none" strike="noStrike">
                          <a:effectLst/>
                        </a:rPr>
                        <a:t>Employment</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673319593"/>
                  </a:ext>
                </a:extLst>
              </a:tr>
              <a:tr h="485143">
                <a:tc>
                  <a:txBody>
                    <a:bodyPr/>
                    <a:lstStyle/>
                    <a:p>
                      <a:pPr algn="l" fontAlgn="b">
                        <a:buNone/>
                      </a:pPr>
                      <a:r>
                        <a:rPr lang="en-GB" sz="1600" u="none" strike="noStrike">
                          <a:effectLst/>
                        </a:rPr>
                        <a:t>Education, Skills and Training</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3339531041"/>
                  </a:ext>
                </a:extLst>
              </a:tr>
              <a:tr h="510493">
                <a:tc>
                  <a:txBody>
                    <a:bodyPr/>
                    <a:lstStyle/>
                    <a:p>
                      <a:pPr algn="l" fontAlgn="b">
                        <a:buNone/>
                      </a:pPr>
                      <a:r>
                        <a:rPr lang="en-GB" sz="1600" u="none" strike="noStrike">
                          <a:effectLst/>
                        </a:rPr>
                        <a:t>Health Deprivation and Disability</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1531817328"/>
                  </a:ext>
                </a:extLst>
              </a:tr>
              <a:tr h="510493">
                <a:tc>
                  <a:txBody>
                    <a:bodyPr/>
                    <a:lstStyle/>
                    <a:p>
                      <a:pPr algn="l" fontAlgn="b">
                        <a:buNone/>
                      </a:pPr>
                      <a:r>
                        <a:rPr lang="en-GB" sz="1600" u="none" strike="noStrike">
                          <a:effectLst/>
                        </a:rPr>
                        <a:t>Barriers to Housing and Services</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3-10</a:t>
                      </a:r>
                    </a:p>
                  </a:txBody>
                  <a:tcPr marL="0" marR="0" marT="0" marB="0" anchor="b">
                    <a:solidFill>
                      <a:schemeClr val="bg1"/>
                    </a:solidFill>
                  </a:tcPr>
                </a:tc>
                <a:extLst>
                  <a:ext uri="{0D108BD9-81ED-4DB2-BD59-A6C34878D82A}">
                    <a16:rowId xmlns:a16="http://schemas.microsoft.com/office/drawing/2014/main" val="557786949"/>
                  </a:ext>
                </a:extLst>
              </a:tr>
              <a:tr h="434274">
                <a:tc>
                  <a:txBody>
                    <a:bodyPr/>
                    <a:lstStyle/>
                    <a:p>
                      <a:pPr algn="l" fontAlgn="b">
                        <a:buNone/>
                      </a:pPr>
                      <a:r>
                        <a:rPr lang="en-GB" sz="1600" u="none" strike="noStrike">
                          <a:effectLst/>
                        </a:rPr>
                        <a:t>Income</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942783155"/>
                  </a:ext>
                </a:extLst>
              </a:tr>
              <a:tr h="434274">
                <a:tc>
                  <a:txBody>
                    <a:bodyPr/>
                    <a:lstStyle/>
                    <a:p>
                      <a:pPr algn="l" fontAlgn="b">
                        <a:buNone/>
                      </a:pPr>
                      <a:r>
                        <a:rPr lang="en-GB" sz="1600" u="none" strike="noStrike">
                          <a:effectLst/>
                        </a:rPr>
                        <a:t>Living Environment</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6</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896181342"/>
                  </a:ext>
                </a:extLst>
              </a:tr>
              <a:tr h="434274">
                <a:tc>
                  <a:txBody>
                    <a:bodyPr/>
                    <a:lstStyle/>
                    <a:p>
                      <a:pPr algn="l" fontAlgn="b">
                        <a:buNone/>
                      </a:pPr>
                      <a:r>
                        <a:rPr lang="en-GB" sz="1600" u="none" strike="noStrike">
                          <a:effectLst/>
                        </a:rPr>
                        <a:t>Crime</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5</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3468335054"/>
                  </a:ext>
                </a:extLst>
              </a:tr>
              <a:tr h="434274">
                <a:tc>
                  <a:txBody>
                    <a:bodyPr/>
                    <a:lstStyle/>
                    <a:p>
                      <a:pPr algn="l" fontAlgn="b">
                        <a:buNone/>
                      </a:pPr>
                      <a:r>
                        <a:rPr lang="en-GB" sz="1600" b="1" i="0" u="none" strike="noStrike">
                          <a:effectLst/>
                          <a:latin typeface="Arial" panose="020B0604020202020204" pitchFamily="34" charset="0"/>
                        </a:rPr>
                        <a:t>Overall IMD</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7</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2990948246"/>
                  </a:ext>
                </a:extLst>
              </a:tr>
            </a:tbl>
          </a:graphicData>
        </a:graphic>
      </p:graphicFrame>
      <p:sp>
        <p:nvSpPr>
          <p:cNvPr id="3" name="TextBox 2">
            <a:extLst>
              <a:ext uri="{FF2B5EF4-FFF2-40B4-BE49-F238E27FC236}">
                <a16:creationId xmlns:a16="http://schemas.microsoft.com/office/drawing/2014/main" id="{93DAF2CF-9C32-CF1F-4694-277E0C7DF246}"/>
              </a:ext>
            </a:extLst>
          </p:cNvPr>
          <p:cNvSpPr txBox="1"/>
          <p:nvPr/>
        </p:nvSpPr>
        <p:spPr>
          <a:xfrm>
            <a:off x="7490078" y="1418891"/>
            <a:ext cx="4571129" cy="338554"/>
          </a:xfrm>
          <a:prstGeom prst="rect">
            <a:avLst/>
          </a:prstGeom>
          <a:noFill/>
        </p:spPr>
        <p:txBody>
          <a:bodyPr wrap="square">
            <a:spAutoFit/>
          </a:bodyPr>
          <a:lstStyle/>
          <a:p>
            <a:r>
              <a:rPr lang="en-GB" sz="1600" i="1" dirty="0"/>
              <a:t>Table 5: Decile average by domain, IMD 2025</a:t>
            </a:r>
          </a:p>
        </p:txBody>
      </p:sp>
    </p:spTree>
    <p:extLst>
      <p:ext uri="{BB962C8B-B14F-4D97-AF65-F5344CB8AC3E}">
        <p14:creationId xmlns:p14="http://schemas.microsoft.com/office/powerpoint/2010/main" val="50896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4A82-74F4-11CB-59C8-43560CFBC3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96AC8E-0ED9-C4B5-3C9D-9EA5A7B66A2B}"/>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2.3. Analysis</a:t>
            </a:r>
            <a:r>
              <a:rPr lang="en-US" sz="3700" b="1" kern="1200">
                <a:solidFill>
                  <a:schemeClr val="accent2"/>
                </a:solidFill>
                <a:latin typeface="+mj-lt"/>
                <a:ea typeface="+mj-ea"/>
                <a:cs typeface="+mj-cs"/>
              </a:rPr>
              <a:t> of individual deprivation domains across Cambridge City</a:t>
            </a:r>
          </a:p>
        </p:txBody>
      </p:sp>
      <p:sp>
        <p:nvSpPr>
          <p:cNvPr id="9" name="Content Placeholder 2">
            <a:extLst>
              <a:ext uri="{FF2B5EF4-FFF2-40B4-BE49-F238E27FC236}">
                <a16:creationId xmlns:a16="http://schemas.microsoft.com/office/drawing/2014/main" id="{E086BE4E-96A0-CEA7-7953-BF5823954A92}"/>
              </a:ext>
            </a:extLst>
          </p:cNvPr>
          <p:cNvSpPr>
            <a:spLocks noGrp="1"/>
          </p:cNvSpPr>
          <p:nvPr>
            <p:ph idx="1"/>
          </p:nvPr>
        </p:nvSpPr>
        <p:spPr>
          <a:xfrm>
            <a:off x="8262257" y="1439859"/>
            <a:ext cx="3831772" cy="4732342"/>
          </a:xfrm>
        </p:spPr>
        <p:txBody>
          <a:bodyPr/>
          <a:lstStyle/>
          <a:p>
            <a:r>
              <a:rPr lang="en-US" sz="1800"/>
              <a:t>In Cambridge City, the most deprived domain is Living Environment, which includes factors such as air quality and housing quality. 19% of LSOAs in Cambridge City fall into the top 2 most deprived deciles (1-2, where 1 is the most deprived).</a:t>
            </a:r>
          </a:p>
          <a:p>
            <a:r>
              <a:rPr lang="en-US" sz="1800"/>
              <a:t>The lowest levels of relative deprivation is in the Employment and Health Deprivation and Disability domains, each with 44% of LSOAs in Cambridge City falling into the top 2 least deprived deciles.</a:t>
            </a:r>
          </a:p>
          <a:p>
            <a:r>
              <a:rPr lang="en-US" sz="1800"/>
              <a:t>Figure 4 breaks down LSOA national decile distribution by individual domain.</a:t>
            </a:r>
          </a:p>
        </p:txBody>
      </p:sp>
      <p:sp>
        <p:nvSpPr>
          <p:cNvPr id="6" name="TextBox 5">
            <a:extLst>
              <a:ext uri="{FF2B5EF4-FFF2-40B4-BE49-F238E27FC236}">
                <a16:creationId xmlns:a16="http://schemas.microsoft.com/office/drawing/2014/main" id="{932B783E-06FA-ABE4-5725-FA8EAE2F138C}"/>
              </a:ext>
            </a:extLst>
          </p:cNvPr>
          <p:cNvSpPr txBox="1"/>
          <p:nvPr/>
        </p:nvSpPr>
        <p:spPr>
          <a:xfrm>
            <a:off x="175368" y="5542894"/>
            <a:ext cx="7466404" cy="646331"/>
          </a:xfrm>
          <a:prstGeom prst="rect">
            <a:avLst/>
          </a:prstGeom>
          <a:noFill/>
        </p:spPr>
        <p:txBody>
          <a:bodyPr wrap="square" rtlCol="0">
            <a:spAutoFit/>
          </a:bodyPr>
          <a:lstStyle/>
          <a:p>
            <a:r>
              <a:rPr lang="en-GB"/>
              <a:t>See Appendix A for a breakdown of counts of proportions relevant to the graph.</a:t>
            </a:r>
          </a:p>
        </p:txBody>
      </p:sp>
      <p:pic>
        <p:nvPicPr>
          <p:cNvPr id="8" name="Picture 7">
            <a:extLst>
              <a:ext uri="{FF2B5EF4-FFF2-40B4-BE49-F238E27FC236}">
                <a16:creationId xmlns:a16="http://schemas.microsoft.com/office/drawing/2014/main" id="{B2E30DB7-8D53-B923-6A1D-011C513F81CA}"/>
              </a:ext>
            </a:extLst>
          </p:cNvPr>
          <p:cNvPicPr>
            <a:picLocks noChangeAspect="1"/>
          </p:cNvPicPr>
          <p:nvPr/>
        </p:nvPicPr>
        <p:blipFill>
          <a:blip r:embed="rId3"/>
          <a:stretch>
            <a:fillRect/>
          </a:stretch>
        </p:blipFill>
        <p:spPr>
          <a:xfrm>
            <a:off x="226159" y="2192045"/>
            <a:ext cx="7725856" cy="3227969"/>
          </a:xfrm>
          <a:prstGeom prst="rect">
            <a:avLst/>
          </a:prstGeom>
        </p:spPr>
      </p:pic>
      <p:sp>
        <p:nvSpPr>
          <p:cNvPr id="10" name="TextBox 9">
            <a:extLst>
              <a:ext uri="{FF2B5EF4-FFF2-40B4-BE49-F238E27FC236}">
                <a16:creationId xmlns:a16="http://schemas.microsoft.com/office/drawing/2014/main" id="{16B53215-BEFA-B185-8252-13FF09A55D10}"/>
              </a:ext>
            </a:extLst>
          </p:cNvPr>
          <p:cNvSpPr txBox="1"/>
          <p:nvPr/>
        </p:nvSpPr>
        <p:spPr>
          <a:xfrm>
            <a:off x="226159" y="1884268"/>
            <a:ext cx="7657240" cy="307777"/>
          </a:xfrm>
          <a:prstGeom prst="rect">
            <a:avLst/>
          </a:prstGeom>
          <a:noFill/>
        </p:spPr>
        <p:txBody>
          <a:bodyPr wrap="square" rtlCol="0">
            <a:spAutoFit/>
          </a:bodyPr>
          <a:lstStyle/>
          <a:p>
            <a:r>
              <a:rPr lang="en-GB" sz="1400" i="1" dirty="0"/>
              <a:t>Figure 5: Proportion of LSOAs which fall into each decile by domain, IMD 2025</a:t>
            </a:r>
          </a:p>
        </p:txBody>
      </p:sp>
    </p:spTree>
    <p:extLst>
      <p:ext uri="{BB962C8B-B14F-4D97-AF65-F5344CB8AC3E}">
        <p14:creationId xmlns:p14="http://schemas.microsoft.com/office/powerpoint/2010/main" val="2352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DF47-C7A4-959A-91A7-BE1410643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A4E852-34BA-DDCB-55F4-B477AD32A0EF}"/>
              </a:ext>
            </a:extLst>
          </p:cNvPr>
          <p:cNvSpPr txBox="1"/>
          <p:nvPr/>
        </p:nvSpPr>
        <p:spPr bwMode="auto">
          <a:xfrm>
            <a:off x="306842" y="214993"/>
            <a:ext cx="9838644" cy="1214438"/>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eaLnBrk="1" hangingPunct="1">
              <a:lnSpc>
                <a:spcPct val="90000"/>
              </a:lnSpc>
              <a:spcAft>
                <a:spcPts val="600"/>
              </a:spcAft>
            </a:pPr>
            <a:r>
              <a:rPr lang="en-US" sz="3200" b="1">
                <a:solidFill>
                  <a:schemeClr val="accent2"/>
                </a:solidFill>
                <a:latin typeface="+mj-lt"/>
                <a:ea typeface="+mj-ea"/>
                <a:cs typeface="+mj-cs"/>
              </a:rPr>
              <a:t>2.4. Analysis</a:t>
            </a:r>
            <a:r>
              <a:rPr lang="en-US" sz="3200" b="1" kern="1200">
                <a:solidFill>
                  <a:schemeClr val="accent2"/>
                </a:solidFill>
                <a:latin typeface="+mj-lt"/>
                <a:ea typeface="+mj-ea"/>
                <a:cs typeface="+mj-cs"/>
              </a:rPr>
              <a:t> of individual Lower Super Output Areas (LSOA) across Cambridge City for Barriers to Housing and Services</a:t>
            </a:r>
          </a:p>
        </p:txBody>
      </p:sp>
      <p:sp>
        <p:nvSpPr>
          <p:cNvPr id="9" name="Content Placeholder 2">
            <a:extLst>
              <a:ext uri="{FF2B5EF4-FFF2-40B4-BE49-F238E27FC236}">
                <a16:creationId xmlns:a16="http://schemas.microsoft.com/office/drawing/2014/main" id="{9345A35F-B0AC-AC34-AC89-ECD7A5AAEB65}"/>
              </a:ext>
            </a:extLst>
          </p:cNvPr>
          <p:cNvSpPr>
            <a:spLocks noGrp="1"/>
          </p:cNvSpPr>
          <p:nvPr>
            <p:ph idx="1"/>
          </p:nvPr>
        </p:nvSpPr>
        <p:spPr>
          <a:xfrm>
            <a:off x="4956848" y="1567559"/>
            <a:ext cx="6908582" cy="4996527"/>
          </a:xfrm>
        </p:spPr>
        <p:txBody>
          <a:bodyPr/>
          <a:lstStyle/>
          <a:p>
            <a:r>
              <a:rPr lang="en-GB" sz="1800"/>
              <a:t>The map shows that substantial changes in the overall IMD deciles in Cambridge City have occurred from 2019 to 2025. </a:t>
            </a:r>
          </a:p>
          <a:p>
            <a:r>
              <a:rPr lang="en-GB" sz="1800"/>
              <a:t>49 LSOAs moved 2 or more deciles in the direction of relatively less deprived, with 8 LSOAs moving over 6 deciles. </a:t>
            </a:r>
          </a:p>
          <a:p>
            <a:r>
              <a:rPr lang="en-GB" sz="1800"/>
              <a:t>The lowest decile of which Cambridge LSOAs fall into is 3. 1 LSOA (Cambridge 006F, Thorpe Way) falls in the top 30% most deprived for this domain, a notable difference to that seen in IMD 2019, where 23 LSOAs were in the top 30% most deprived.</a:t>
            </a:r>
          </a:p>
          <a:p>
            <a:r>
              <a:rPr lang="en-GB" sz="1800"/>
              <a:t>Indicators of Barriers to Housing and Services domain were split into two sub-domains, wider barriers and geographical barriers. The average decile of each of these sub-domains differs slightly, with wider barriers at 5 (range of 2-9) and geographical barriers at 7 (range of 3-9). </a:t>
            </a:r>
          </a:p>
          <a:p>
            <a:pPr lvl="1"/>
            <a:r>
              <a:rPr lang="en-GB" sz="1600"/>
              <a:t>18 LSOAs fall into the top 30% most deprived in sub-domain, wider barriers. 11 LSOAs fall into the top 30% least deprived. </a:t>
            </a:r>
          </a:p>
          <a:p>
            <a:pPr lvl="1"/>
            <a:r>
              <a:rPr lang="en-GB" sz="1600"/>
              <a:t>1 LSOA (Cambridge 005F, Eddington Centre) falls into the top 30% most deprived in sub-domain, geographic barriers. 33 LSOAs fall into top 30% least deprived. </a:t>
            </a:r>
          </a:p>
        </p:txBody>
      </p:sp>
      <p:sp>
        <p:nvSpPr>
          <p:cNvPr id="2" name="TextBox 1">
            <a:extLst>
              <a:ext uri="{FF2B5EF4-FFF2-40B4-BE49-F238E27FC236}">
                <a16:creationId xmlns:a16="http://schemas.microsoft.com/office/drawing/2014/main" id="{5D19A9ED-C98C-E6A0-46D7-F0AEDAF099D6}"/>
              </a:ext>
            </a:extLst>
          </p:cNvPr>
          <p:cNvSpPr txBox="1"/>
          <p:nvPr/>
        </p:nvSpPr>
        <p:spPr>
          <a:xfrm>
            <a:off x="194816" y="1567559"/>
            <a:ext cx="4762031" cy="523220"/>
          </a:xfrm>
          <a:prstGeom prst="rect">
            <a:avLst/>
          </a:prstGeom>
          <a:noFill/>
        </p:spPr>
        <p:txBody>
          <a:bodyPr wrap="square" rtlCol="0">
            <a:spAutoFit/>
          </a:bodyPr>
          <a:lstStyle/>
          <a:p>
            <a:r>
              <a:rPr lang="en-GB" sz="1400" i="1" dirty="0"/>
              <a:t>Figure 6: Barriers to housing services decile change in Cambridge City between 2019 and 2025</a:t>
            </a:r>
          </a:p>
        </p:txBody>
      </p:sp>
      <p:pic>
        <p:nvPicPr>
          <p:cNvPr id="6" name="Picture 5">
            <a:extLst>
              <a:ext uri="{FF2B5EF4-FFF2-40B4-BE49-F238E27FC236}">
                <a16:creationId xmlns:a16="http://schemas.microsoft.com/office/drawing/2014/main" id="{197A8F34-E84E-9BDE-E185-0A69828FBE3D}"/>
              </a:ext>
            </a:extLst>
          </p:cNvPr>
          <p:cNvPicPr>
            <a:picLocks noChangeAspect="1"/>
          </p:cNvPicPr>
          <p:nvPr/>
        </p:nvPicPr>
        <p:blipFill>
          <a:blip r:embed="rId3">
            <a:extLst>
              <a:ext uri="{28A0092B-C50C-407E-A947-70E740481C1C}">
                <a14:useLocalDpi xmlns:a14="http://schemas.microsoft.com/office/drawing/2010/main" val="0"/>
              </a:ext>
            </a:extLst>
          </a:blip>
          <a:srcRect l="3187" t="6508" r="425" b="4285"/>
          <a:stretch>
            <a:fillRect/>
          </a:stretch>
        </p:blipFill>
        <p:spPr>
          <a:xfrm>
            <a:off x="194816" y="2090779"/>
            <a:ext cx="4584013" cy="4344376"/>
          </a:xfrm>
          <a:prstGeom prst="rect">
            <a:avLst/>
          </a:prstGeom>
        </p:spPr>
      </p:pic>
    </p:spTree>
    <p:extLst>
      <p:ext uri="{BB962C8B-B14F-4D97-AF65-F5344CB8AC3E}">
        <p14:creationId xmlns:p14="http://schemas.microsoft.com/office/powerpoint/2010/main" val="12220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B454A-E0CA-B6C3-3CBA-A9D38B47C1A9}"/>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Cambridge City</a:t>
            </a:r>
          </a:p>
        </p:txBody>
      </p:sp>
      <p:sp>
        <p:nvSpPr>
          <p:cNvPr id="9" name="TextBox 8">
            <a:extLst>
              <a:ext uri="{FF2B5EF4-FFF2-40B4-BE49-F238E27FC236}">
                <a16:creationId xmlns:a16="http://schemas.microsoft.com/office/drawing/2014/main" id="{FAE00F33-4DC5-EE90-00EB-924142200EEA}"/>
              </a:ext>
            </a:extLst>
          </p:cNvPr>
          <p:cNvSpPr txBox="1"/>
          <p:nvPr/>
        </p:nvSpPr>
        <p:spPr>
          <a:xfrm>
            <a:off x="391884" y="1570121"/>
            <a:ext cx="6193973" cy="584775"/>
          </a:xfrm>
          <a:prstGeom prst="rect">
            <a:avLst/>
          </a:prstGeom>
          <a:noFill/>
        </p:spPr>
        <p:txBody>
          <a:bodyPr wrap="square">
            <a:spAutoFit/>
          </a:bodyPr>
          <a:lstStyle/>
          <a:p>
            <a:r>
              <a:rPr lang="en-GB" sz="1600" i="1" dirty="0"/>
              <a:t>Figure 7: Income, IDACI and IDAOPI proportions by district for Cambridgeshire districts</a:t>
            </a:r>
          </a:p>
        </p:txBody>
      </p:sp>
      <p:sp>
        <p:nvSpPr>
          <p:cNvPr id="3" name="Content Placeholder 7">
            <a:extLst>
              <a:ext uri="{FF2B5EF4-FFF2-40B4-BE49-F238E27FC236}">
                <a16:creationId xmlns:a16="http://schemas.microsoft.com/office/drawing/2014/main" id="{F76FA94C-1229-A6A7-4346-A4EB4BD15047}"/>
              </a:ext>
            </a:extLst>
          </p:cNvPr>
          <p:cNvSpPr>
            <a:spLocks noGrp="1"/>
          </p:cNvSpPr>
          <p:nvPr>
            <p:ph idx="1"/>
          </p:nvPr>
        </p:nvSpPr>
        <p:spPr>
          <a:xfrm>
            <a:off x="6683829" y="1315266"/>
            <a:ext cx="5116287" cy="4758963"/>
          </a:xfrm>
        </p:spPr>
        <p:txBody>
          <a:bodyPr/>
          <a:lstStyle/>
          <a:p>
            <a:r>
              <a:rPr lang="en-GB" sz="1800"/>
              <a:t>Income Deprivation Affecting Children Index (IDACI) and Income Deprivation Affecting Older People Index (IDAOPI) are supplementary indices which provide context but do not make up the overall IMD scores.</a:t>
            </a:r>
          </a:p>
          <a:p>
            <a:r>
              <a:rPr lang="en-GB" sz="1800"/>
              <a:t>Cambridge City had a score of 0.130 for income domain, meaning that 13% of the population were living in income deprivation. This is the third highest proportion in Cambridgeshire, following Fenland (24%), then East Cambridgeshire and Huntingdonshire at 14% each.</a:t>
            </a:r>
          </a:p>
          <a:p>
            <a:r>
              <a:rPr lang="en-GB" sz="1800"/>
              <a:t>Cambridge City had the second highest score for the Income Deprivation Affecting Older People Index (IDAOPI) at 15%. </a:t>
            </a:r>
          </a:p>
          <a:p>
            <a:r>
              <a:rPr lang="en-GB" sz="1800"/>
              <a:t>IDACI scores across the county were notably high. Cambridge City had the second highest score with a quarter of children experiencing relative income deprivation.</a:t>
            </a:r>
          </a:p>
        </p:txBody>
      </p:sp>
      <p:graphicFrame>
        <p:nvGraphicFramePr>
          <p:cNvPr id="4" name="Chart 3">
            <a:extLst>
              <a:ext uri="{FF2B5EF4-FFF2-40B4-BE49-F238E27FC236}">
                <a16:creationId xmlns:a16="http://schemas.microsoft.com/office/drawing/2014/main" id="{973D8EDB-4FA8-8397-D8BD-652AC1EE0262}"/>
              </a:ext>
            </a:extLst>
          </p:cNvPr>
          <p:cNvGraphicFramePr>
            <a:graphicFrameLocks/>
          </p:cNvGraphicFramePr>
          <p:nvPr>
            <p:extLst>
              <p:ext uri="{D42A27DB-BD31-4B8C-83A1-F6EECF244321}">
                <p14:modId xmlns:p14="http://schemas.microsoft.com/office/powerpoint/2010/main" val="1917383149"/>
              </p:ext>
            </p:extLst>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DF5-B48C-16DA-87ED-CA6BE98866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D8C39-A7CD-328B-31C8-4634CA6EA5E6}"/>
              </a:ext>
            </a:extLst>
          </p:cNvPr>
          <p:cNvSpPr txBox="1"/>
          <p:nvPr/>
        </p:nvSpPr>
        <p:spPr bwMode="auto">
          <a:xfrm>
            <a:off x="293914" y="302079"/>
            <a:ext cx="9294358"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3.2.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Cambridge City</a:t>
            </a:r>
          </a:p>
        </p:txBody>
      </p:sp>
      <p:sp>
        <p:nvSpPr>
          <p:cNvPr id="8" name="Content Placeholder 7">
            <a:extLst>
              <a:ext uri="{FF2B5EF4-FFF2-40B4-BE49-F238E27FC236}">
                <a16:creationId xmlns:a16="http://schemas.microsoft.com/office/drawing/2014/main" id="{E2800120-A13B-7A38-5DCF-1B1768EFC6F5}"/>
              </a:ext>
            </a:extLst>
          </p:cNvPr>
          <p:cNvSpPr>
            <a:spLocks noGrp="1"/>
          </p:cNvSpPr>
          <p:nvPr>
            <p:ph idx="1"/>
          </p:nvPr>
        </p:nvSpPr>
        <p:spPr>
          <a:xfrm>
            <a:off x="7489371" y="2579914"/>
            <a:ext cx="4408715" cy="2318658"/>
          </a:xfrm>
        </p:spPr>
        <p:txBody>
          <a:bodyPr/>
          <a:lstStyle/>
          <a:p>
            <a:r>
              <a:rPr lang="en-GB" sz="2000"/>
              <a:t>IDACI saw the most notable change in Cambridge City between IMD 2019 and IMD 2025. This was an increase of 13pp. </a:t>
            </a:r>
          </a:p>
          <a:p>
            <a:r>
              <a:rPr lang="en-GB" sz="2000"/>
              <a:t>Proportions for both IDAOPI and income domain saw increases as well.</a:t>
            </a:r>
            <a:endParaRPr lang="en-GB" sz="2400"/>
          </a:p>
        </p:txBody>
      </p:sp>
      <p:graphicFrame>
        <p:nvGraphicFramePr>
          <p:cNvPr id="4" name="Table 3">
            <a:extLst>
              <a:ext uri="{FF2B5EF4-FFF2-40B4-BE49-F238E27FC236}">
                <a16:creationId xmlns:a16="http://schemas.microsoft.com/office/drawing/2014/main" id="{90761101-FBE6-02B4-65C9-D46AC2F4963E}"/>
              </a:ext>
            </a:extLst>
          </p:cNvPr>
          <p:cNvGraphicFramePr>
            <a:graphicFrameLocks noGrp="1"/>
          </p:cNvGraphicFramePr>
          <p:nvPr>
            <p:extLst>
              <p:ext uri="{D42A27DB-BD31-4B8C-83A1-F6EECF244321}">
                <p14:modId xmlns:p14="http://schemas.microsoft.com/office/powerpoint/2010/main" val="3482596183"/>
              </p:ext>
            </p:extLst>
          </p:nvPr>
        </p:nvGraphicFramePr>
        <p:xfrm>
          <a:off x="293914" y="2427513"/>
          <a:ext cx="6716487" cy="2281436"/>
        </p:xfrm>
        <a:graphic>
          <a:graphicData uri="http://schemas.openxmlformats.org/drawingml/2006/table">
            <a:tbl>
              <a:tblPr>
                <a:tableStyleId>{5940675A-B579-460E-94D1-54222C63F5DA}</a:tableStyleId>
              </a:tblPr>
              <a:tblGrid>
                <a:gridCol w="3735235">
                  <a:extLst>
                    <a:ext uri="{9D8B030D-6E8A-4147-A177-3AD203B41FA5}">
                      <a16:colId xmlns:a16="http://schemas.microsoft.com/office/drawing/2014/main" val="3130743794"/>
                    </a:ext>
                  </a:extLst>
                </a:gridCol>
                <a:gridCol w="1061228">
                  <a:extLst>
                    <a:ext uri="{9D8B030D-6E8A-4147-A177-3AD203B41FA5}">
                      <a16:colId xmlns:a16="http://schemas.microsoft.com/office/drawing/2014/main" val="3461343536"/>
                    </a:ext>
                  </a:extLst>
                </a:gridCol>
                <a:gridCol w="960012">
                  <a:extLst>
                    <a:ext uri="{9D8B030D-6E8A-4147-A177-3AD203B41FA5}">
                      <a16:colId xmlns:a16="http://schemas.microsoft.com/office/drawing/2014/main" val="560986605"/>
                    </a:ext>
                  </a:extLst>
                </a:gridCol>
                <a:gridCol w="960012">
                  <a:extLst>
                    <a:ext uri="{9D8B030D-6E8A-4147-A177-3AD203B41FA5}">
                      <a16:colId xmlns:a16="http://schemas.microsoft.com/office/drawing/2014/main" val="156565469"/>
                    </a:ext>
                  </a:extLst>
                </a:gridCol>
              </a:tblGrid>
              <a:tr h="323344">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2019</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2025</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mn-lt"/>
                        </a:rPr>
                        <a:t>Change</a:t>
                      </a:r>
                    </a:p>
                  </a:txBody>
                  <a:tcPr marL="6350" marR="6350" marT="635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422918"/>
                  </a:ext>
                </a:extLst>
              </a:tr>
              <a:tr h="323344">
                <a:tc>
                  <a:txBody>
                    <a:bodyPr/>
                    <a:lstStyle/>
                    <a:p>
                      <a:pPr algn="l" fontAlgn="b">
                        <a:buNone/>
                      </a:pPr>
                      <a:r>
                        <a:rPr lang="en-GB" sz="1600" b="1" u="none" strike="noStrike">
                          <a:effectLst/>
                        </a:rPr>
                        <a:t>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486824"/>
                  </a:ext>
                </a:extLst>
              </a:tr>
              <a:tr h="323344">
                <a:tc>
                  <a:txBody>
                    <a:bodyPr/>
                    <a:lstStyle/>
                    <a:p>
                      <a:pPr algn="l" fontAlgn="b">
                        <a:buNone/>
                      </a:pPr>
                      <a:r>
                        <a:rPr lang="en-GB" sz="1600" u="none" strike="noStrike">
                          <a:effectLst/>
                        </a:rPr>
                        <a:t>Income </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13%</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6pp</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991951"/>
                  </a:ext>
                </a:extLst>
              </a:tr>
              <a:tr h="323344">
                <a:tc>
                  <a:txBody>
                    <a:bodyPr/>
                    <a:lstStyle/>
                    <a:p>
                      <a:pPr algn="l" fontAlgn="b">
                        <a:buNone/>
                      </a:pPr>
                      <a:r>
                        <a:rPr lang="en-GB" sz="1600" b="1" u="none" strike="noStrike">
                          <a:effectLst/>
                        </a:rPr>
                        <a:t>Supplementary 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0" i="0" u="none" strike="noStrike">
                        <a:solidFill>
                          <a:srgbClr val="000000"/>
                        </a:solidFill>
                        <a:effectLst/>
                        <a:latin typeface="+mn-lt"/>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60038"/>
                  </a:ext>
                </a:extLst>
              </a:tr>
              <a:tr h="323344">
                <a:tc>
                  <a:txBody>
                    <a:bodyPr/>
                    <a:lstStyle/>
                    <a:p>
                      <a:pPr algn="l" fontAlgn="b">
                        <a:buNone/>
                      </a:pPr>
                      <a:r>
                        <a:rPr lang="en-GB" sz="1600" u="none" strike="noStrike">
                          <a:effectLst/>
                        </a:rPr>
                        <a:t>Income Deprivation Affecting Children Index</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12%</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25%</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b="0" i="0" u="none" strike="noStrike">
                          <a:solidFill>
                            <a:srgbClr val="000000"/>
                          </a:solidFill>
                          <a:effectLst/>
                          <a:latin typeface="+mn-lt"/>
                        </a:rPr>
                        <a:t>13pp</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993110"/>
                  </a:ext>
                </a:extLst>
              </a:tr>
              <a:tr h="386254">
                <a:tc>
                  <a:txBody>
                    <a:bodyPr/>
                    <a:lstStyle/>
                    <a:p>
                      <a:pPr algn="l" fontAlgn="b">
                        <a:buNone/>
                      </a:pPr>
                      <a:r>
                        <a:rPr lang="en-GB" sz="1600" u="none" strike="noStrike">
                          <a:effectLst/>
                        </a:rPr>
                        <a:t>Income Deprivation Affecting Older People Index</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11%</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15%</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b="0" i="0" u="none" strike="noStrike">
                          <a:solidFill>
                            <a:srgbClr val="000000"/>
                          </a:solidFill>
                          <a:effectLst/>
                          <a:latin typeface="+mn-lt"/>
                        </a:rPr>
                        <a:t>4pp</a:t>
                      </a:r>
                    </a:p>
                  </a:txBody>
                  <a:tcPr marL="6350" marR="6350" marT="6350" marB="0" anchor="b">
                    <a:solidFill>
                      <a:schemeClr val="bg1"/>
                    </a:solidFill>
                  </a:tcPr>
                </a:tc>
                <a:extLst>
                  <a:ext uri="{0D108BD9-81ED-4DB2-BD59-A6C34878D82A}">
                    <a16:rowId xmlns:a16="http://schemas.microsoft.com/office/drawing/2014/main" val="2526302938"/>
                  </a:ext>
                </a:extLst>
              </a:tr>
            </a:tbl>
          </a:graphicData>
        </a:graphic>
      </p:graphicFrame>
      <p:sp>
        <p:nvSpPr>
          <p:cNvPr id="2" name="TextBox 1">
            <a:extLst>
              <a:ext uri="{FF2B5EF4-FFF2-40B4-BE49-F238E27FC236}">
                <a16:creationId xmlns:a16="http://schemas.microsoft.com/office/drawing/2014/main" id="{529163A0-FBBA-15D8-9577-DCB2DD213D8B}"/>
              </a:ext>
            </a:extLst>
          </p:cNvPr>
          <p:cNvSpPr txBox="1"/>
          <p:nvPr/>
        </p:nvSpPr>
        <p:spPr>
          <a:xfrm>
            <a:off x="326572" y="1842738"/>
            <a:ext cx="6683829" cy="584775"/>
          </a:xfrm>
          <a:prstGeom prst="rect">
            <a:avLst/>
          </a:prstGeom>
          <a:noFill/>
        </p:spPr>
        <p:txBody>
          <a:bodyPr wrap="square">
            <a:spAutoFit/>
          </a:bodyPr>
          <a:lstStyle/>
          <a:p>
            <a:r>
              <a:rPr lang="en-GB" sz="1600" i="1" dirty="0"/>
              <a:t>Table 6: Income, IDACI and IDAOPI proportions for Cambridge City, IMD 2019 and IMD 2025</a:t>
            </a:r>
          </a:p>
        </p:txBody>
      </p:sp>
    </p:spTree>
    <p:extLst>
      <p:ext uri="{BB962C8B-B14F-4D97-AF65-F5344CB8AC3E}">
        <p14:creationId xmlns:p14="http://schemas.microsoft.com/office/powerpoint/2010/main" val="209408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D8DA-AB00-EC62-5FDA-0F0C35E4190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C22E5D-72FA-2D87-524B-F2CAE71C316C}"/>
              </a:ext>
            </a:extLst>
          </p:cNvPr>
          <p:cNvSpPr txBox="1"/>
          <p:nvPr/>
        </p:nvSpPr>
        <p:spPr bwMode="auto">
          <a:xfrm>
            <a:off x="383041" y="214993"/>
            <a:ext cx="1015432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3.3. Analysis</a:t>
            </a:r>
            <a:r>
              <a:rPr lang="en-US" sz="3600" b="1" kern="1200">
                <a:solidFill>
                  <a:schemeClr val="accent2"/>
                </a:solidFill>
                <a:latin typeface="+mj-lt"/>
                <a:ea typeface="+mj-ea"/>
                <a:cs typeface="+mj-cs"/>
              </a:rPr>
              <a:t> of employment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Cambridge City</a:t>
            </a:r>
          </a:p>
        </p:txBody>
      </p:sp>
      <p:sp>
        <p:nvSpPr>
          <p:cNvPr id="8" name="Content Placeholder 7">
            <a:extLst>
              <a:ext uri="{FF2B5EF4-FFF2-40B4-BE49-F238E27FC236}">
                <a16:creationId xmlns:a16="http://schemas.microsoft.com/office/drawing/2014/main" id="{BAB0F330-1A97-A6A0-02A1-45B490D74661}"/>
              </a:ext>
            </a:extLst>
          </p:cNvPr>
          <p:cNvSpPr>
            <a:spLocks noGrp="1"/>
          </p:cNvSpPr>
          <p:nvPr>
            <p:ph idx="1"/>
          </p:nvPr>
        </p:nvSpPr>
        <p:spPr>
          <a:xfrm>
            <a:off x="383041" y="2005006"/>
            <a:ext cx="5943600" cy="4012720"/>
          </a:xfrm>
        </p:spPr>
        <p:txBody>
          <a:bodyPr/>
          <a:lstStyle/>
          <a:p>
            <a:r>
              <a:rPr lang="en-GB" sz="1800"/>
              <a:t>Cambridge City had a score of 0.067 in the employment domain; this means that 6.7% of the population are in relative employment deprivation.</a:t>
            </a:r>
          </a:p>
          <a:p>
            <a:r>
              <a:rPr lang="en-GB" sz="1800"/>
              <a:t>The score for Cambridge City has slightly increased between IMD 2019 and IMD 2025, by 1.2pp (from 5.5% to 6.7%).</a:t>
            </a:r>
          </a:p>
          <a:p>
            <a:r>
              <a:rPr lang="en-GB" sz="1800"/>
              <a:t>Of all Cambridgeshire districts, this was the smallest change in percentage points.</a:t>
            </a:r>
          </a:p>
          <a:p>
            <a:r>
              <a:rPr lang="en-GB" sz="1800"/>
              <a:t>Thorpe Way (Cambridge 006F) situated in King’s Hedges had the highest employment score with 0.232. This means 23.2% of the population are living in relative deprivation affecting older people</a:t>
            </a:r>
            <a:r>
              <a:rPr lang="en-GB" sz="1800" b="1"/>
              <a:t>.</a:t>
            </a:r>
            <a:endParaRPr lang="en-GB" sz="1800"/>
          </a:p>
        </p:txBody>
      </p:sp>
      <p:pic>
        <p:nvPicPr>
          <p:cNvPr id="2" name="Picture 1">
            <a:extLst>
              <a:ext uri="{FF2B5EF4-FFF2-40B4-BE49-F238E27FC236}">
                <a16:creationId xmlns:a16="http://schemas.microsoft.com/office/drawing/2014/main" id="{57A9894F-A592-4F56-F854-0ABB593079EF}"/>
              </a:ext>
            </a:extLst>
          </p:cNvPr>
          <p:cNvPicPr>
            <a:picLocks noChangeAspect="1"/>
          </p:cNvPicPr>
          <p:nvPr/>
        </p:nvPicPr>
        <p:blipFill>
          <a:blip r:embed="rId2">
            <a:extLst>
              <a:ext uri="{28A0092B-C50C-407E-A947-70E740481C1C}">
                <a14:useLocalDpi xmlns:a14="http://schemas.microsoft.com/office/drawing/2010/main" val="0"/>
              </a:ext>
            </a:extLst>
          </a:blip>
          <a:srcRect l="3876" t="8272" b="3979"/>
          <a:stretch>
            <a:fillRect/>
          </a:stretch>
        </p:blipFill>
        <p:spPr>
          <a:xfrm>
            <a:off x="6738442" y="1625726"/>
            <a:ext cx="4907416" cy="4771281"/>
          </a:xfrm>
          <a:prstGeom prst="rect">
            <a:avLst/>
          </a:prstGeom>
        </p:spPr>
      </p:pic>
      <p:sp>
        <p:nvSpPr>
          <p:cNvPr id="3" name="TextBox 2">
            <a:extLst>
              <a:ext uri="{FF2B5EF4-FFF2-40B4-BE49-F238E27FC236}">
                <a16:creationId xmlns:a16="http://schemas.microsoft.com/office/drawing/2014/main" id="{70B181E9-469F-C265-18AD-2B43DA9FA3F2}"/>
              </a:ext>
            </a:extLst>
          </p:cNvPr>
          <p:cNvSpPr txBox="1"/>
          <p:nvPr/>
        </p:nvSpPr>
        <p:spPr>
          <a:xfrm>
            <a:off x="6738442" y="1099456"/>
            <a:ext cx="5070515" cy="526270"/>
          </a:xfrm>
          <a:prstGeom prst="rect">
            <a:avLst/>
          </a:prstGeom>
          <a:noFill/>
        </p:spPr>
        <p:txBody>
          <a:bodyPr wrap="square" rtlCol="0">
            <a:spAutoFit/>
          </a:bodyPr>
          <a:lstStyle/>
          <a:p>
            <a:r>
              <a:rPr lang="en-GB" sz="1400" i="1" dirty="0"/>
              <a:t>Figure 8: Employment score by LSOA in Cambridge City, IMD 2025</a:t>
            </a:r>
          </a:p>
        </p:txBody>
      </p:sp>
    </p:spTree>
    <p:extLst>
      <p:ext uri="{BB962C8B-B14F-4D97-AF65-F5344CB8AC3E}">
        <p14:creationId xmlns:p14="http://schemas.microsoft.com/office/powerpoint/2010/main" val="7969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8505-3622-9651-4A32-BEF51D5715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83DA38-ACC9-9B67-EA45-61F0610B1A99}"/>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Contents</a:t>
            </a:r>
          </a:p>
        </p:txBody>
      </p:sp>
      <p:sp>
        <p:nvSpPr>
          <p:cNvPr id="6" name="Rectangle 5">
            <a:extLst>
              <a:ext uri="{FF2B5EF4-FFF2-40B4-BE49-F238E27FC236}">
                <a16:creationId xmlns:a16="http://schemas.microsoft.com/office/drawing/2014/main" id="{548916F5-2E71-9322-8958-E80E79D6EAE6}"/>
              </a:ext>
            </a:extLst>
          </p:cNvPr>
          <p:cNvSpPr/>
          <p:nvPr/>
        </p:nvSpPr>
        <p:spPr bwMode="auto">
          <a:xfrm>
            <a:off x="633413" y="1252538"/>
            <a:ext cx="11049000" cy="5332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Autofit/>
          </a:bodyPr>
          <a:lstStyle/>
          <a:p>
            <a:pPr lvl="0" eaLnBrk="1" hangingPunct="1">
              <a:lnSpc>
                <a:spcPct val="90000"/>
              </a:lnSpc>
              <a:spcBef>
                <a:spcPts val="1000"/>
              </a:spcBef>
              <a:defRPr/>
            </a:pPr>
            <a:r>
              <a:rPr lang="en-US" sz="1400" b="1">
                <a:solidFill>
                  <a:schemeClr val="tx1"/>
                </a:solidFill>
              </a:rPr>
              <a:t>Background</a:t>
            </a:r>
            <a:endParaRPr lang="en-US" sz="1400" b="1">
              <a:solidFill>
                <a:schemeClr val="tx1"/>
              </a:solidFill>
              <a:cs typeface="Arial"/>
            </a:endParaRPr>
          </a:p>
          <a:p>
            <a:pPr>
              <a:lnSpc>
                <a:spcPct val="90000"/>
              </a:lnSpc>
              <a:spcBef>
                <a:spcPts val="1000"/>
              </a:spcBef>
              <a:defRPr/>
            </a:pPr>
            <a:r>
              <a:rPr lang="en-US" sz="1400" b="1">
                <a:solidFill>
                  <a:schemeClr val="tx1"/>
                </a:solidFill>
                <a:cs typeface="Arial"/>
              </a:rPr>
              <a:t>Key Findings</a:t>
            </a:r>
          </a:p>
          <a:p>
            <a:pPr marL="457200" indent="-457200">
              <a:lnSpc>
                <a:spcPct val="90000"/>
              </a:lnSpc>
              <a:spcBef>
                <a:spcPts val="1000"/>
              </a:spcBef>
              <a:buAutoNum type="arabicPeriod"/>
              <a:defRPr/>
            </a:pPr>
            <a:r>
              <a:rPr lang="en-US" sz="1400" b="1">
                <a:solidFill>
                  <a:schemeClr val="tx1"/>
                </a:solidFill>
              </a:rPr>
              <a:t>Overall IMD</a:t>
            </a:r>
          </a:p>
          <a:p>
            <a:pPr lvl="1">
              <a:lnSpc>
                <a:spcPct val="90000"/>
              </a:lnSpc>
              <a:spcBef>
                <a:spcPts val="1000"/>
              </a:spcBef>
              <a:defRPr/>
            </a:pPr>
            <a:r>
              <a:rPr lang="en-US" sz="1400" b="1">
                <a:solidFill>
                  <a:schemeClr val="tx1"/>
                </a:solidFill>
              </a:rPr>
              <a:t>1.1. </a:t>
            </a:r>
            <a:r>
              <a:rPr lang="en-US" sz="1400">
                <a:solidFill>
                  <a:schemeClr val="tx1"/>
                </a:solidFill>
              </a:rPr>
              <a:t>District – National Ranking</a:t>
            </a:r>
          </a:p>
          <a:p>
            <a:pPr lvl="1">
              <a:lnSpc>
                <a:spcPct val="90000"/>
              </a:lnSpc>
              <a:spcBef>
                <a:spcPts val="1000"/>
              </a:spcBef>
              <a:defRPr/>
            </a:pPr>
            <a:r>
              <a:rPr lang="en-US" sz="1400" b="1">
                <a:solidFill>
                  <a:schemeClr val="tx1"/>
                </a:solidFill>
                <a:cs typeface="Arial" panose="020B0604020202020204"/>
              </a:rPr>
              <a:t>1.2. </a:t>
            </a:r>
            <a:r>
              <a:rPr lang="en-US" sz="1400">
                <a:solidFill>
                  <a:schemeClr val="tx1"/>
                </a:solidFill>
                <a:cs typeface="Arial" panose="020B0604020202020204"/>
              </a:rPr>
              <a:t>Ward – Average Decile</a:t>
            </a:r>
          </a:p>
          <a:p>
            <a:pPr lvl="1">
              <a:lnSpc>
                <a:spcPct val="90000"/>
              </a:lnSpc>
              <a:spcBef>
                <a:spcPts val="1000"/>
              </a:spcBef>
              <a:defRPr/>
            </a:pPr>
            <a:r>
              <a:rPr lang="en-US" sz="1400" b="1">
                <a:solidFill>
                  <a:schemeClr val="tx1"/>
                </a:solidFill>
                <a:cs typeface="Arial" panose="020B0604020202020204"/>
              </a:rPr>
              <a:t>1.3. </a:t>
            </a:r>
            <a:r>
              <a:rPr lang="en-US" sz="1400">
                <a:solidFill>
                  <a:schemeClr val="tx1"/>
                </a:solidFill>
                <a:cs typeface="Arial" panose="020B0604020202020204"/>
              </a:rPr>
              <a:t>LSOA – Decile</a:t>
            </a:r>
          </a:p>
          <a:p>
            <a:pPr lvl="1">
              <a:lnSpc>
                <a:spcPct val="90000"/>
              </a:lnSpc>
              <a:spcBef>
                <a:spcPts val="1000"/>
              </a:spcBef>
              <a:defRPr/>
            </a:pPr>
            <a:r>
              <a:rPr lang="en-US" sz="1400" b="1">
                <a:solidFill>
                  <a:schemeClr val="tx1"/>
                </a:solidFill>
                <a:cs typeface="Arial" panose="020B0604020202020204"/>
              </a:rPr>
              <a:t>1.4. </a:t>
            </a:r>
            <a:r>
              <a:rPr lang="en-US" sz="1400">
                <a:solidFill>
                  <a:schemeClr val="tx1"/>
                </a:solidFill>
                <a:cs typeface="Arial" panose="020B0604020202020204"/>
              </a:rPr>
              <a:t>LSOA – Decile change</a:t>
            </a:r>
          </a:p>
          <a:p>
            <a:pPr marL="457200" indent="-457200">
              <a:lnSpc>
                <a:spcPct val="90000"/>
              </a:lnSpc>
              <a:spcBef>
                <a:spcPts val="1000"/>
              </a:spcBef>
              <a:buAutoNum type="arabicPeriod"/>
              <a:defRPr/>
            </a:pPr>
            <a:r>
              <a:rPr lang="en-US" sz="1400" b="1">
                <a:solidFill>
                  <a:schemeClr val="tx1"/>
                </a:solidFill>
                <a:cs typeface="Arial" panose="020B0604020202020204"/>
              </a:rPr>
              <a:t>Domains by Deciles</a:t>
            </a:r>
          </a:p>
          <a:p>
            <a:pPr lvl="1">
              <a:lnSpc>
                <a:spcPct val="90000"/>
              </a:lnSpc>
              <a:spcBef>
                <a:spcPts val="1000"/>
              </a:spcBef>
              <a:defRPr/>
            </a:pPr>
            <a:r>
              <a:rPr lang="en-US" sz="1400" b="1">
                <a:solidFill>
                  <a:schemeClr val="tx1"/>
                </a:solidFill>
                <a:cs typeface="Arial" panose="020B0604020202020204"/>
              </a:rPr>
              <a:t>2.1. </a:t>
            </a:r>
            <a:r>
              <a:rPr lang="en-US" sz="1400">
                <a:solidFill>
                  <a:schemeClr val="tx1"/>
                </a:solidFill>
                <a:cs typeface="Arial"/>
              </a:rPr>
              <a:t>District – National Domain Ranking and Change</a:t>
            </a:r>
          </a:p>
          <a:p>
            <a:pPr lvl="1">
              <a:lnSpc>
                <a:spcPct val="90000"/>
              </a:lnSpc>
              <a:spcBef>
                <a:spcPts val="1000"/>
              </a:spcBef>
              <a:defRPr/>
            </a:pPr>
            <a:r>
              <a:rPr lang="en-US" sz="1400" b="1">
                <a:solidFill>
                  <a:schemeClr val="tx1"/>
                </a:solidFill>
                <a:cs typeface="Arial"/>
              </a:rPr>
              <a:t>2.2. </a:t>
            </a:r>
            <a:r>
              <a:rPr lang="en-US" sz="1400">
                <a:solidFill>
                  <a:schemeClr val="tx1"/>
                </a:solidFill>
                <a:cs typeface="Arial"/>
              </a:rPr>
              <a:t>Ward – Average Decile</a:t>
            </a:r>
          </a:p>
          <a:p>
            <a:pPr lvl="1">
              <a:lnSpc>
                <a:spcPct val="90000"/>
              </a:lnSpc>
              <a:spcBef>
                <a:spcPts val="1000"/>
              </a:spcBef>
              <a:defRPr/>
            </a:pPr>
            <a:r>
              <a:rPr lang="en-US" sz="1400" b="1">
                <a:solidFill>
                  <a:schemeClr val="tx1"/>
                </a:solidFill>
                <a:cs typeface="Arial"/>
              </a:rPr>
              <a:t>2.3. </a:t>
            </a:r>
            <a:r>
              <a:rPr lang="en-US" sz="1400">
                <a:solidFill>
                  <a:schemeClr val="tx1"/>
                </a:solidFill>
                <a:cs typeface="Arial"/>
              </a:rPr>
              <a:t>LSOAs</a:t>
            </a:r>
          </a:p>
          <a:p>
            <a:pPr lvl="1">
              <a:lnSpc>
                <a:spcPct val="90000"/>
              </a:lnSpc>
              <a:spcBef>
                <a:spcPts val="1000"/>
              </a:spcBef>
              <a:defRPr/>
            </a:pPr>
            <a:r>
              <a:rPr lang="en-US" sz="1400" b="1">
                <a:solidFill>
                  <a:schemeClr val="tx1"/>
                </a:solidFill>
                <a:cs typeface="Arial"/>
              </a:rPr>
              <a:t>2.4. </a:t>
            </a:r>
            <a:r>
              <a:rPr lang="en-US" sz="1400">
                <a:solidFill>
                  <a:schemeClr val="tx1"/>
                </a:solidFill>
                <a:cs typeface="Arial"/>
              </a:rPr>
              <a:t>Most Notable Domain Decile Change – Barriers to Housing</a:t>
            </a:r>
            <a:endParaRPr lang="en-US" sz="1400" b="1">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Scores</a:t>
            </a:r>
          </a:p>
          <a:p>
            <a:pPr lvl="1">
              <a:lnSpc>
                <a:spcPct val="90000"/>
              </a:lnSpc>
              <a:spcBef>
                <a:spcPts val="1000"/>
              </a:spcBef>
              <a:defRPr/>
            </a:pPr>
            <a:r>
              <a:rPr lang="en-US" sz="1400" b="1">
                <a:solidFill>
                  <a:schemeClr val="tx1"/>
                </a:solidFill>
                <a:cs typeface="Arial" panose="020B0604020202020204"/>
              </a:rPr>
              <a:t>3.1. </a:t>
            </a:r>
            <a:r>
              <a:rPr lang="en-US" sz="1400">
                <a:solidFill>
                  <a:schemeClr val="tx1"/>
                </a:solidFill>
                <a:cs typeface="Arial" panose="020B0604020202020204"/>
              </a:rPr>
              <a:t>Income Domain</a:t>
            </a:r>
          </a:p>
          <a:p>
            <a:pPr lvl="1">
              <a:lnSpc>
                <a:spcPct val="90000"/>
              </a:lnSpc>
              <a:spcBef>
                <a:spcPts val="1000"/>
              </a:spcBef>
              <a:defRPr/>
            </a:pPr>
            <a:r>
              <a:rPr lang="en-US" sz="1400" b="1">
                <a:solidFill>
                  <a:schemeClr val="tx1"/>
                </a:solidFill>
                <a:cs typeface="Arial" panose="020B0604020202020204"/>
              </a:rPr>
              <a:t>3.2. </a:t>
            </a:r>
            <a:r>
              <a:rPr lang="en-US" sz="1400">
                <a:solidFill>
                  <a:schemeClr val="tx1"/>
                </a:solidFill>
                <a:cs typeface="Arial" panose="020B0604020202020204"/>
              </a:rPr>
              <a:t>Employment Domain</a:t>
            </a:r>
          </a:p>
          <a:p>
            <a:pPr eaLnBrk="1" hangingPunct="1">
              <a:lnSpc>
                <a:spcPct val="90000"/>
              </a:lnSpc>
              <a:spcBef>
                <a:spcPts val="1000"/>
              </a:spcBef>
              <a:defRPr/>
            </a:pPr>
            <a:r>
              <a:rPr lang="en-US" sz="1400" b="1">
                <a:solidFill>
                  <a:schemeClr val="tx1"/>
                </a:solidFill>
              </a:rPr>
              <a:t>References</a:t>
            </a:r>
            <a:endParaRPr lang="en-US" sz="1400" b="1">
              <a:solidFill>
                <a:schemeClr val="tx1"/>
              </a:solidFill>
              <a:cs typeface="Arial" panose="020B0604020202020204"/>
            </a:endParaRPr>
          </a:p>
          <a:p>
            <a:pPr eaLnBrk="1" hangingPunct="1">
              <a:lnSpc>
                <a:spcPct val="90000"/>
              </a:lnSpc>
              <a:spcBef>
                <a:spcPts val="1000"/>
              </a:spcBef>
              <a:defRPr/>
            </a:pPr>
            <a:r>
              <a:rPr lang="en-US" sz="1400" b="1">
                <a:solidFill>
                  <a:schemeClr val="tx1"/>
                </a:solidFill>
              </a:rPr>
              <a:t>Appendix</a:t>
            </a:r>
            <a:endParaRPr lang="en-US" sz="1400" b="1">
              <a:solidFill>
                <a:schemeClr val="tx1"/>
              </a:solidFill>
              <a:cs typeface="Arial" panose="020B0604020202020204"/>
            </a:endParaRPr>
          </a:p>
        </p:txBody>
      </p:sp>
    </p:spTree>
    <p:extLst>
      <p:ext uri="{BB962C8B-B14F-4D97-AF65-F5344CB8AC3E}">
        <p14:creationId xmlns:p14="http://schemas.microsoft.com/office/powerpoint/2010/main" val="1822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9EF-BFCA-CCAB-736A-F641DBB9FE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4DFB13-255A-5C47-0810-D8FC7CCC6FD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References</a:t>
            </a:r>
          </a:p>
        </p:txBody>
      </p:sp>
      <p:sp>
        <p:nvSpPr>
          <p:cNvPr id="2" name="Content Placeholder 2">
            <a:extLst>
              <a:ext uri="{FF2B5EF4-FFF2-40B4-BE49-F238E27FC236}">
                <a16:creationId xmlns:a16="http://schemas.microsoft.com/office/drawing/2014/main" id="{D0E55755-6186-639C-9D66-7E3769AED7B3}"/>
              </a:ext>
            </a:extLst>
          </p:cNvPr>
          <p:cNvSpPr>
            <a:spLocks noGrp="1"/>
          </p:cNvSpPr>
          <p:nvPr>
            <p:ph idx="1"/>
          </p:nvPr>
        </p:nvSpPr>
        <p:spPr>
          <a:xfrm>
            <a:off x="539145" y="1580528"/>
            <a:ext cx="10515600" cy="4351338"/>
          </a:xfrm>
        </p:spPr>
        <p:txBody>
          <a:bodyPr/>
          <a:lstStyle/>
          <a:p>
            <a:r>
              <a:rPr lang="en-GB"/>
              <a:t>MHCLG. (2019, September 26). English indices of deprivation 2019: statistical release - main findings. Retrieved from </a:t>
            </a:r>
            <a:r>
              <a:rPr lang="en-GB">
                <a:hlinkClick r:id="rId3"/>
              </a:rPr>
              <a:t>https://assets.publishing.service.gov.uk/media/5d8e26f6ed915d5570c6cc55/IoD2019_Statistical_Release.pdf</a:t>
            </a:r>
            <a:endParaRPr lang="en-GB"/>
          </a:p>
          <a:p>
            <a:endParaRPr lang="en-GB"/>
          </a:p>
          <a:p>
            <a:r>
              <a:rPr lang="en-GB"/>
              <a:t>MHCLG. (2025, October 30). English indices of deprivation 2025: statistical release. Retrieved from </a:t>
            </a:r>
            <a:r>
              <a:rPr lang="en-GB">
                <a:hlinkClick r:id="rId4"/>
              </a:rPr>
              <a:t>https://www.gov.uk/government/statistics/english-indices-of-deprivation-2025/english-indices-of-deprivation-2025-statistical-release</a:t>
            </a:r>
            <a:endParaRPr lang="en-GB"/>
          </a:p>
          <a:p>
            <a:endParaRPr lang="en-GB"/>
          </a:p>
          <a:p>
            <a:endParaRPr lang="en-GB"/>
          </a:p>
          <a:p>
            <a:endParaRPr lang="en-US"/>
          </a:p>
        </p:txBody>
      </p:sp>
    </p:spTree>
    <p:extLst>
      <p:ext uri="{BB962C8B-B14F-4D97-AF65-F5344CB8AC3E}">
        <p14:creationId xmlns:p14="http://schemas.microsoft.com/office/powerpoint/2010/main" val="401178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4C91-2DD3-22B1-4FF1-75252D14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2F1616-1FF8-1DF8-B29A-9E1BE6E8E0BC}"/>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a:t>
            </a:r>
          </a:p>
        </p:txBody>
      </p:sp>
      <p:graphicFrame>
        <p:nvGraphicFramePr>
          <p:cNvPr id="2" name="Table 1">
            <a:extLst>
              <a:ext uri="{FF2B5EF4-FFF2-40B4-BE49-F238E27FC236}">
                <a16:creationId xmlns:a16="http://schemas.microsoft.com/office/drawing/2014/main" id="{0F862534-7C6A-4793-F5DE-203109EC3CBD}"/>
              </a:ext>
            </a:extLst>
          </p:cNvPr>
          <p:cNvGraphicFramePr>
            <a:graphicFrameLocks noGrp="1"/>
          </p:cNvGraphicFramePr>
          <p:nvPr>
            <p:extLst>
              <p:ext uri="{D42A27DB-BD31-4B8C-83A1-F6EECF244321}">
                <p14:modId xmlns:p14="http://schemas.microsoft.com/office/powerpoint/2010/main" val="4204047611"/>
              </p:ext>
            </p:extLst>
          </p:nvPr>
        </p:nvGraphicFramePr>
        <p:xfrm>
          <a:off x="275769" y="1302655"/>
          <a:ext cx="11524347" cy="2316848"/>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1125362573"/>
                    </a:ext>
                  </a:extLst>
                </a:gridCol>
                <a:gridCol w="785751">
                  <a:extLst>
                    <a:ext uri="{9D8B030D-6E8A-4147-A177-3AD203B41FA5}">
                      <a16:colId xmlns:a16="http://schemas.microsoft.com/office/drawing/2014/main" val="3915894577"/>
                    </a:ext>
                  </a:extLst>
                </a:gridCol>
                <a:gridCol w="785751">
                  <a:extLst>
                    <a:ext uri="{9D8B030D-6E8A-4147-A177-3AD203B41FA5}">
                      <a16:colId xmlns:a16="http://schemas.microsoft.com/office/drawing/2014/main" val="735407535"/>
                    </a:ext>
                  </a:extLst>
                </a:gridCol>
                <a:gridCol w="785751">
                  <a:extLst>
                    <a:ext uri="{9D8B030D-6E8A-4147-A177-3AD203B41FA5}">
                      <a16:colId xmlns:a16="http://schemas.microsoft.com/office/drawing/2014/main" val="3609606678"/>
                    </a:ext>
                  </a:extLst>
                </a:gridCol>
                <a:gridCol w="785751">
                  <a:extLst>
                    <a:ext uri="{9D8B030D-6E8A-4147-A177-3AD203B41FA5}">
                      <a16:colId xmlns:a16="http://schemas.microsoft.com/office/drawing/2014/main" val="3822233855"/>
                    </a:ext>
                  </a:extLst>
                </a:gridCol>
                <a:gridCol w="785751">
                  <a:extLst>
                    <a:ext uri="{9D8B030D-6E8A-4147-A177-3AD203B41FA5}">
                      <a16:colId xmlns:a16="http://schemas.microsoft.com/office/drawing/2014/main" val="1382348097"/>
                    </a:ext>
                  </a:extLst>
                </a:gridCol>
                <a:gridCol w="785751">
                  <a:extLst>
                    <a:ext uri="{9D8B030D-6E8A-4147-A177-3AD203B41FA5}">
                      <a16:colId xmlns:a16="http://schemas.microsoft.com/office/drawing/2014/main" val="3094974764"/>
                    </a:ext>
                  </a:extLst>
                </a:gridCol>
                <a:gridCol w="785751">
                  <a:extLst>
                    <a:ext uri="{9D8B030D-6E8A-4147-A177-3AD203B41FA5}">
                      <a16:colId xmlns:a16="http://schemas.microsoft.com/office/drawing/2014/main" val="3441268158"/>
                    </a:ext>
                  </a:extLst>
                </a:gridCol>
                <a:gridCol w="785751">
                  <a:extLst>
                    <a:ext uri="{9D8B030D-6E8A-4147-A177-3AD203B41FA5}">
                      <a16:colId xmlns:a16="http://schemas.microsoft.com/office/drawing/2014/main" val="1666997239"/>
                    </a:ext>
                  </a:extLst>
                </a:gridCol>
                <a:gridCol w="785751">
                  <a:extLst>
                    <a:ext uri="{9D8B030D-6E8A-4147-A177-3AD203B41FA5}">
                      <a16:colId xmlns:a16="http://schemas.microsoft.com/office/drawing/2014/main" val="3810443094"/>
                    </a:ext>
                  </a:extLst>
                </a:gridCol>
                <a:gridCol w="785751">
                  <a:extLst>
                    <a:ext uri="{9D8B030D-6E8A-4147-A177-3AD203B41FA5}">
                      <a16:colId xmlns:a16="http://schemas.microsoft.com/office/drawing/2014/main" val="3449682479"/>
                    </a:ext>
                  </a:extLst>
                </a:gridCol>
              </a:tblGrid>
              <a:tr h="285909">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532882976"/>
                  </a:ext>
                </a:extLst>
              </a:tr>
              <a:tr h="285909">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28%</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2000265"/>
                  </a:ext>
                </a:extLst>
              </a:tr>
              <a:tr h="315485">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35%</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497313442"/>
                  </a:ext>
                </a:extLst>
              </a:tr>
              <a:tr h="285909">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36%</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682572976"/>
                  </a:ext>
                </a:extLst>
              </a:tr>
              <a:tr h="285909">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28%</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230035584"/>
                  </a:ext>
                </a:extLst>
              </a:tr>
              <a:tr h="285909">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883199851"/>
                  </a:ext>
                </a:extLst>
              </a:tr>
              <a:tr h="285909">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09982259"/>
                  </a:ext>
                </a:extLst>
              </a:tr>
              <a:tr h="285909">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862961425"/>
                  </a:ext>
                </a:extLst>
              </a:tr>
            </a:tbl>
          </a:graphicData>
        </a:graphic>
      </p:graphicFrame>
      <p:graphicFrame>
        <p:nvGraphicFramePr>
          <p:cNvPr id="3" name="Table 2">
            <a:extLst>
              <a:ext uri="{FF2B5EF4-FFF2-40B4-BE49-F238E27FC236}">
                <a16:creationId xmlns:a16="http://schemas.microsoft.com/office/drawing/2014/main" id="{F7D90265-7529-C252-EE49-93B0691F298B}"/>
              </a:ext>
            </a:extLst>
          </p:cNvPr>
          <p:cNvGraphicFramePr>
            <a:graphicFrameLocks noGrp="1"/>
          </p:cNvGraphicFramePr>
          <p:nvPr>
            <p:extLst>
              <p:ext uri="{D42A27DB-BD31-4B8C-83A1-F6EECF244321}">
                <p14:modId xmlns:p14="http://schemas.microsoft.com/office/powerpoint/2010/main" val="1865904064"/>
              </p:ext>
            </p:extLst>
          </p:nvPr>
        </p:nvGraphicFramePr>
        <p:xfrm>
          <a:off x="275770" y="4104369"/>
          <a:ext cx="11524347" cy="2144032"/>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588211455"/>
                    </a:ext>
                  </a:extLst>
                </a:gridCol>
                <a:gridCol w="785751">
                  <a:extLst>
                    <a:ext uri="{9D8B030D-6E8A-4147-A177-3AD203B41FA5}">
                      <a16:colId xmlns:a16="http://schemas.microsoft.com/office/drawing/2014/main" val="245574477"/>
                    </a:ext>
                  </a:extLst>
                </a:gridCol>
                <a:gridCol w="785751">
                  <a:extLst>
                    <a:ext uri="{9D8B030D-6E8A-4147-A177-3AD203B41FA5}">
                      <a16:colId xmlns:a16="http://schemas.microsoft.com/office/drawing/2014/main" val="943744985"/>
                    </a:ext>
                  </a:extLst>
                </a:gridCol>
                <a:gridCol w="785751">
                  <a:extLst>
                    <a:ext uri="{9D8B030D-6E8A-4147-A177-3AD203B41FA5}">
                      <a16:colId xmlns:a16="http://schemas.microsoft.com/office/drawing/2014/main" val="803120103"/>
                    </a:ext>
                  </a:extLst>
                </a:gridCol>
                <a:gridCol w="785751">
                  <a:extLst>
                    <a:ext uri="{9D8B030D-6E8A-4147-A177-3AD203B41FA5}">
                      <a16:colId xmlns:a16="http://schemas.microsoft.com/office/drawing/2014/main" val="2946250017"/>
                    </a:ext>
                  </a:extLst>
                </a:gridCol>
                <a:gridCol w="785751">
                  <a:extLst>
                    <a:ext uri="{9D8B030D-6E8A-4147-A177-3AD203B41FA5}">
                      <a16:colId xmlns:a16="http://schemas.microsoft.com/office/drawing/2014/main" val="3207927449"/>
                    </a:ext>
                  </a:extLst>
                </a:gridCol>
                <a:gridCol w="785751">
                  <a:extLst>
                    <a:ext uri="{9D8B030D-6E8A-4147-A177-3AD203B41FA5}">
                      <a16:colId xmlns:a16="http://schemas.microsoft.com/office/drawing/2014/main" val="389836202"/>
                    </a:ext>
                  </a:extLst>
                </a:gridCol>
                <a:gridCol w="785751">
                  <a:extLst>
                    <a:ext uri="{9D8B030D-6E8A-4147-A177-3AD203B41FA5}">
                      <a16:colId xmlns:a16="http://schemas.microsoft.com/office/drawing/2014/main" val="655112815"/>
                    </a:ext>
                  </a:extLst>
                </a:gridCol>
                <a:gridCol w="785751">
                  <a:extLst>
                    <a:ext uri="{9D8B030D-6E8A-4147-A177-3AD203B41FA5}">
                      <a16:colId xmlns:a16="http://schemas.microsoft.com/office/drawing/2014/main" val="288891190"/>
                    </a:ext>
                  </a:extLst>
                </a:gridCol>
                <a:gridCol w="785751">
                  <a:extLst>
                    <a:ext uri="{9D8B030D-6E8A-4147-A177-3AD203B41FA5}">
                      <a16:colId xmlns:a16="http://schemas.microsoft.com/office/drawing/2014/main" val="289041949"/>
                    </a:ext>
                  </a:extLst>
                </a:gridCol>
                <a:gridCol w="785751">
                  <a:extLst>
                    <a:ext uri="{9D8B030D-6E8A-4147-A177-3AD203B41FA5}">
                      <a16:colId xmlns:a16="http://schemas.microsoft.com/office/drawing/2014/main" val="3103081543"/>
                    </a:ext>
                  </a:extLst>
                </a:gridCol>
              </a:tblGrid>
              <a:tr h="268004">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46153517"/>
                  </a:ext>
                </a:extLst>
              </a:tr>
              <a:tr h="268004">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Arial"/>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22</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123605271"/>
                  </a:ext>
                </a:extLst>
              </a:tr>
              <a:tr h="268004">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Arial"/>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27</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675735247"/>
                  </a:ext>
                </a:extLst>
              </a:tr>
              <a:tr h="268004">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28</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041712530"/>
                  </a:ext>
                </a:extLst>
              </a:tr>
              <a:tr h="268004">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12</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22</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603898603"/>
                  </a:ext>
                </a:extLst>
              </a:tr>
              <a:tr h="268004">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7</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737875558"/>
                  </a:ext>
                </a:extLst>
              </a:tr>
              <a:tr h="268004">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Arial"/>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Arial"/>
                        </a:rPr>
                        <a:t>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9</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14</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16</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269388172"/>
                  </a:ext>
                </a:extLst>
              </a:tr>
              <a:tr h="268004">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10</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8</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11</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15</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3</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u="none" strike="noStrike">
                          <a:effectLst/>
                        </a:rPr>
                        <a:t>6</a:t>
                      </a:r>
                      <a:endParaRPr lang="en-GB" sz="1400" b="0"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02030229"/>
                  </a:ext>
                </a:extLst>
              </a:tr>
            </a:tbl>
          </a:graphicData>
        </a:graphic>
      </p:graphicFrame>
      <p:sp>
        <p:nvSpPr>
          <p:cNvPr id="5" name="TextBox 4">
            <a:extLst>
              <a:ext uri="{FF2B5EF4-FFF2-40B4-BE49-F238E27FC236}">
                <a16:creationId xmlns:a16="http://schemas.microsoft.com/office/drawing/2014/main" id="{C1C8BC35-8A16-AE5A-0146-371C4AFF3F46}"/>
              </a:ext>
            </a:extLst>
          </p:cNvPr>
          <p:cNvSpPr txBox="1"/>
          <p:nvPr/>
        </p:nvSpPr>
        <p:spPr>
          <a:xfrm>
            <a:off x="275769" y="984569"/>
            <a:ext cx="8732520" cy="307777"/>
          </a:xfrm>
          <a:prstGeom prst="rect">
            <a:avLst/>
          </a:prstGeom>
          <a:noFill/>
        </p:spPr>
        <p:txBody>
          <a:bodyPr wrap="square">
            <a:spAutoFit/>
          </a:bodyPr>
          <a:lstStyle/>
          <a:p>
            <a:r>
              <a:rPr lang="en-GB" sz="1400" i="1" dirty="0"/>
              <a:t>Table 7: Proportion of LSOAs which fall into each decile by domain, IMD 2025</a:t>
            </a:r>
          </a:p>
        </p:txBody>
      </p:sp>
      <p:sp>
        <p:nvSpPr>
          <p:cNvPr id="6" name="TextBox 5">
            <a:extLst>
              <a:ext uri="{FF2B5EF4-FFF2-40B4-BE49-F238E27FC236}">
                <a16:creationId xmlns:a16="http://schemas.microsoft.com/office/drawing/2014/main" id="{03830218-6943-8910-F4E6-B4D0ED838626}"/>
              </a:ext>
            </a:extLst>
          </p:cNvPr>
          <p:cNvSpPr txBox="1"/>
          <p:nvPr/>
        </p:nvSpPr>
        <p:spPr>
          <a:xfrm>
            <a:off x="275769" y="3790371"/>
            <a:ext cx="8732520" cy="307777"/>
          </a:xfrm>
          <a:prstGeom prst="rect">
            <a:avLst/>
          </a:prstGeom>
          <a:noFill/>
        </p:spPr>
        <p:txBody>
          <a:bodyPr wrap="square">
            <a:spAutoFit/>
          </a:bodyPr>
          <a:lstStyle/>
          <a:p>
            <a:r>
              <a:rPr lang="en-GB" sz="1400" i="1" dirty="0"/>
              <a:t>Table 8: Count of LSOAs which fall into each decile by domain, IMD 2025</a:t>
            </a:r>
          </a:p>
        </p:txBody>
      </p:sp>
    </p:spTree>
    <p:extLst>
      <p:ext uri="{BB962C8B-B14F-4D97-AF65-F5344CB8AC3E}">
        <p14:creationId xmlns:p14="http://schemas.microsoft.com/office/powerpoint/2010/main" val="157972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28CF-5E76-15CF-C0DF-519EE05C84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7AB76A-17C7-310F-E83B-2C3DEA0FEB85}"/>
              </a:ext>
            </a:extLst>
          </p:cNvPr>
          <p:cNvSpPr txBox="1"/>
          <p:nvPr/>
        </p:nvSpPr>
        <p:spPr bwMode="auto">
          <a:xfrm>
            <a:off x="8906256" y="3265714"/>
            <a:ext cx="3187774"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B</a:t>
            </a:r>
          </a:p>
        </p:txBody>
      </p:sp>
      <p:graphicFrame>
        <p:nvGraphicFramePr>
          <p:cNvPr id="2" name="Table 1">
            <a:extLst>
              <a:ext uri="{FF2B5EF4-FFF2-40B4-BE49-F238E27FC236}">
                <a16:creationId xmlns:a16="http://schemas.microsoft.com/office/drawing/2014/main" id="{83848E43-1F3A-FC9A-7448-B0724D81DF72}"/>
              </a:ext>
            </a:extLst>
          </p:cNvPr>
          <p:cNvGraphicFramePr>
            <a:graphicFrameLocks noGrp="1"/>
          </p:cNvGraphicFramePr>
          <p:nvPr>
            <p:extLst>
              <p:ext uri="{D42A27DB-BD31-4B8C-83A1-F6EECF244321}">
                <p14:modId xmlns:p14="http://schemas.microsoft.com/office/powerpoint/2010/main" val="1805939362"/>
              </p:ext>
            </p:extLst>
          </p:nvPr>
        </p:nvGraphicFramePr>
        <p:xfrm>
          <a:off x="206827" y="152400"/>
          <a:ext cx="8458202" cy="6553204"/>
        </p:xfrm>
        <a:graphic>
          <a:graphicData uri="http://schemas.openxmlformats.org/drawingml/2006/table">
            <a:tbl>
              <a:tblPr/>
              <a:tblGrid>
                <a:gridCol w="1598401">
                  <a:extLst>
                    <a:ext uri="{9D8B030D-6E8A-4147-A177-3AD203B41FA5}">
                      <a16:colId xmlns:a16="http://schemas.microsoft.com/office/drawing/2014/main" val="2477934366"/>
                    </a:ext>
                  </a:extLst>
                </a:gridCol>
                <a:gridCol w="3596400">
                  <a:extLst>
                    <a:ext uri="{9D8B030D-6E8A-4147-A177-3AD203B41FA5}">
                      <a16:colId xmlns:a16="http://schemas.microsoft.com/office/drawing/2014/main" val="3483406318"/>
                    </a:ext>
                  </a:extLst>
                </a:gridCol>
                <a:gridCol w="1681652">
                  <a:extLst>
                    <a:ext uri="{9D8B030D-6E8A-4147-A177-3AD203B41FA5}">
                      <a16:colId xmlns:a16="http://schemas.microsoft.com/office/drawing/2014/main" val="59912633"/>
                    </a:ext>
                  </a:extLst>
                </a:gridCol>
                <a:gridCol w="1581749">
                  <a:extLst>
                    <a:ext uri="{9D8B030D-6E8A-4147-A177-3AD203B41FA5}">
                      <a16:colId xmlns:a16="http://schemas.microsoft.com/office/drawing/2014/main" val="1196891608"/>
                    </a:ext>
                  </a:extLst>
                </a:gridCol>
              </a:tblGrid>
              <a:tr h="234043">
                <a:tc>
                  <a:txBody>
                    <a:bodyPr/>
                    <a:lstStyle/>
                    <a:p>
                      <a:pPr algn="l" fontAlgn="b">
                        <a:buNone/>
                      </a:pPr>
                      <a:r>
                        <a:rPr lang="en-GB" sz="1400" b="1" i="0" u="none" strike="noStrike">
                          <a:solidFill>
                            <a:srgbClr val="000000"/>
                          </a:solidFill>
                          <a:effectLst/>
                          <a:latin typeface="Arial" panose="020B0604020202020204" pitchFamily="34" charset="0"/>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005F</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Eddington Centre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005G</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Madingley Rise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014D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Harding Way to Perse Way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Trumpington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010D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Perne Road South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004E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Aylestone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West Chesterton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005H</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Trinity College to Castle Street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013F</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The Perse Upper School</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Queen Edith's</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013G</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Nightingale Recreation Ground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Queen Edith's</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007I</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West Cambridge to The Backs</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Newnham</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013E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Homerton College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Queen Edith's</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011A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Cherry Hinton Rec</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Cherry Hinton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013D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Addenbrookes to Queen Edith's Way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Queen Edith's</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719998"/>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011F</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Chelwood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Cherry Hinton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900279"/>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004B</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 School</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West Chesterton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506369"/>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005A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Carisbrooke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Arbury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3302083"/>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009D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Mill Road Bridge to Brookfields Hospital</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Romsey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422749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010E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Derwent Close and St Thomas's Square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6545345"/>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007C</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Midsummer Common to Grafton Centre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Market</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265517"/>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010F</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Cambridge Leisure Park</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371690"/>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003F</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Logan's Meadow</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East Chesterton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4631997"/>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005E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Falmouth Avenue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333083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010G</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Fanshawe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611722"/>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009E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Greville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Romsey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484210"/>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009B</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Sedgewick Street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Romsey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309915"/>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004C</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Chestnut Grove Recreation Ground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West Chesterton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561445"/>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004A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Arbury Road to Milton Road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West Chesterton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0904374"/>
                  </a:ext>
                </a:extLst>
              </a:tr>
              <a:tr h="234043">
                <a:tc>
                  <a:txBody>
                    <a:bodyPr/>
                    <a:lstStyle/>
                    <a:p>
                      <a:pPr algn="l" fontAlgn="b">
                        <a:buNone/>
                      </a:pPr>
                      <a:r>
                        <a:rPr lang="en-GB" sz="1400" b="0" i="0" u="none" strike="noStrike">
                          <a:solidFill>
                            <a:srgbClr val="000000"/>
                          </a:solidFill>
                          <a:effectLst/>
                          <a:latin typeface="Arial" panose="020B0604020202020204" pitchFamily="34" charset="0"/>
                        </a:rPr>
                        <a:t>Cambridge 007E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Lammas Land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Newnham</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7798604"/>
                  </a:ext>
                </a:extLst>
              </a:tr>
            </a:tbl>
          </a:graphicData>
        </a:graphic>
      </p:graphicFrame>
      <p:sp>
        <p:nvSpPr>
          <p:cNvPr id="3" name="TextBox 2">
            <a:extLst>
              <a:ext uri="{FF2B5EF4-FFF2-40B4-BE49-F238E27FC236}">
                <a16:creationId xmlns:a16="http://schemas.microsoft.com/office/drawing/2014/main" id="{D51F1349-2485-FC99-A728-F982054DE793}"/>
              </a:ext>
            </a:extLst>
          </p:cNvPr>
          <p:cNvSpPr txBox="1"/>
          <p:nvPr/>
        </p:nvSpPr>
        <p:spPr>
          <a:xfrm>
            <a:off x="8906256" y="4052888"/>
            <a:ext cx="3187774" cy="523220"/>
          </a:xfrm>
          <a:prstGeom prst="rect">
            <a:avLst/>
          </a:prstGeom>
          <a:noFill/>
        </p:spPr>
        <p:txBody>
          <a:bodyPr wrap="square">
            <a:spAutoFit/>
          </a:bodyPr>
          <a:lstStyle/>
          <a:p>
            <a:r>
              <a:rPr lang="en-GB" sz="1400" i="1" dirty="0"/>
              <a:t>Table 9: Top 30% least deprived LSOAs in Cambridge City, IMD 2025</a:t>
            </a:r>
          </a:p>
        </p:txBody>
      </p:sp>
    </p:spTree>
    <p:extLst>
      <p:ext uri="{BB962C8B-B14F-4D97-AF65-F5344CB8AC3E}">
        <p14:creationId xmlns:p14="http://schemas.microsoft.com/office/powerpoint/2010/main" val="192839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1EDC-38C2-F096-0304-EEB3681984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D2795B-5A3B-C2AA-3DF6-9C1030CC7E5E}"/>
              </a:ext>
            </a:extLst>
          </p:cNvPr>
          <p:cNvSpPr txBox="1"/>
          <p:nvPr/>
        </p:nvSpPr>
        <p:spPr bwMode="auto">
          <a:xfrm>
            <a:off x="8906256" y="3265714"/>
            <a:ext cx="3187774" cy="787174"/>
          </a:xfrm>
          <a:prstGeom prst="rect">
            <a:avLst/>
          </a:prstGeom>
          <a:noFill/>
          <a:ln>
            <a:noFill/>
          </a:ln>
        </p:spPr>
        <p:txBody>
          <a:bodyPr vert="horz" wrap="square" lIns="0" tIns="0" rIns="0" bIns="0" numCol="1" rtlCol="0" anchor="t" anchorCtr="0" compatLnSpc="1">
            <a:prstTxWarp prst="textNoShape">
              <a:avLst/>
            </a:prstTxWarp>
            <a:normAutofit fontScale="77500" lnSpcReduction="20000"/>
          </a:bodyPr>
          <a:lstStyle/>
          <a:p>
            <a:pPr eaLnBrk="1" hangingPunct="1">
              <a:lnSpc>
                <a:spcPct val="90000"/>
              </a:lnSpc>
              <a:spcAft>
                <a:spcPts val="600"/>
              </a:spcAft>
            </a:pPr>
            <a:r>
              <a:rPr lang="en-US" sz="4400" b="1" kern="1200">
                <a:solidFill>
                  <a:schemeClr val="accent2"/>
                </a:solidFill>
                <a:latin typeface="+mj-lt"/>
                <a:ea typeface="+mj-ea"/>
                <a:cs typeface="+mj-cs"/>
              </a:rPr>
              <a:t>Appendix B (continued)</a:t>
            </a:r>
          </a:p>
        </p:txBody>
      </p:sp>
      <p:sp>
        <p:nvSpPr>
          <p:cNvPr id="3" name="TextBox 2">
            <a:extLst>
              <a:ext uri="{FF2B5EF4-FFF2-40B4-BE49-F238E27FC236}">
                <a16:creationId xmlns:a16="http://schemas.microsoft.com/office/drawing/2014/main" id="{1E0EE6FA-6D4C-6446-519D-178D436EDAAA}"/>
              </a:ext>
            </a:extLst>
          </p:cNvPr>
          <p:cNvSpPr txBox="1"/>
          <p:nvPr/>
        </p:nvSpPr>
        <p:spPr>
          <a:xfrm>
            <a:off x="8906256" y="4052888"/>
            <a:ext cx="3187774" cy="523220"/>
          </a:xfrm>
          <a:prstGeom prst="rect">
            <a:avLst/>
          </a:prstGeom>
          <a:noFill/>
        </p:spPr>
        <p:txBody>
          <a:bodyPr wrap="square">
            <a:spAutoFit/>
          </a:bodyPr>
          <a:lstStyle/>
          <a:p>
            <a:r>
              <a:rPr lang="en-GB" sz="1400" i="1"/>
              <a:t>Table 9: Top 30% least deprived LSOAs in Cambridge City, IMD 2025</a:t>
            </a:r>
          </a:p>
        </p:txBody>
      </p:sp>
      <p:graphicFrame>
        <p:nvGraphicFramePr>
          <p:cNvPr id="5" name="Table 4">
            <a:extLst>
              <a:ext uri="{FF2B5EF4-FFF2-40B4-BE49-F238E27FC236}">
                <a16:creationId xmlns:a16="http://schemas.microsoft.com/office/drawing/2014/main" id="{91A683E5-48DC-2F9A-CFF5-0C782C7F9DE9}"/>
              </a:ext>
            </a:extLst>
          </p:cNvPr>
          <p:cNvGraphicFramePr>
            <a:graphicFrameLocks noGrp="1"/>
          </p:cNvGraphicFramePr>
          <p:nvPr>
            <p:extLst>
              <p:ext uri="{D42A27DB-BD31-4B8C-83A1-F6EECF244321}">
                <p14:modId xmlns:p14="http://schemas.microsoft.com/office/powerpoint/2010/main" val="2290931403"/>
              </p:ext>
            </p:extLst>
          </p:nvPr>
        </p:nvGraphicFramePr>
        <p:xfrm>
          <a:off x="330200" y="844666"/>
          <a:ext cx="8302173" cy="4437388"/>
        </p:xfrm>
        <a:graphic>
          <a:graphicData uri="http://schemas.openxmlformats.org/drawingml/2006/table">
            <a:tbl>
              <a:tblPr>
                <a:tableStyleId>{5940675A-B579-460E-94D1-54222C63F5DA}</a:tableStyleId>
              </a:tblPr>
              <a:tblGrid>
                <a:gridCol w="1782838">
                  <a:extLst>
                    <a:ext uri="{9D8B030D-6E8A-4147-A177-3AD203B41FA5}">
                      <a16:colId xmlns:a16="http://schemas.microsoft.com/office/drawing/2014/main" val="1300662679"/>
                    </a:ext>
                  </a:extLst>
                </a:gridCol>
                <a:gridCol w="3318934">
                  <a:extLst>
                    <a:ext uri="{9D8B030D-6E8A-4147-A177-3AD203B41FA5}">
                      <a16:colId xmlns:a16="http://schemas.microsoft.com/office/drawing/2014/main" val="1312044537"/>
                    </a:ext>
                  </a:extLst>
                </a:gridCol>
                <a:gridCol w="1513114">
                  <a:extLst>
                    <a:ext uri="{9D8B030D-6E8A-4147-A177-3AD203B41FA5}">
                      <a16:colId xmlns:a16="http://schemas.microsoft.com/office/drawing/2014/main" val="1328122192"/>
                    </a:ext>
                  </a:extLst>
                </a:gridCol>
                <a:gridCol w="1687287">
                  <a:extLst>
                    <a:ext uri="{9D8B030D-6E8A-4147-A177-3AD203B41FA5}">
                      <a16:colId xmlns:a16="http://schemas.microsoft.com/office/drawing/2014/main" val="1840784086"/>
                    </a:ext>
                  </a:extLst>
                </a:gridCol>
              </a:tblGrid>
              <a:tr h="446590">
                <a:tc>
                  <a:txBody>
                    <a:bodyPr/>
                    <a:lstStyle/>
                    <a:p>
                      <a:pPr algn="l" fontAlgn="b">
                        <a:buNone/>
                      </a:pPr>
                      <a:r>
                        <a:rPr lang="en-GB" sz="1400" b="1" u="none" strike="noStrike">
                          <a:effectLst/>
                        </a:rPr>
                        <a:t>LSOA</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LSOA Local Name</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Ward </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IMD 2025 Decile</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624205954"/>
                  </a:ext>
                </a:extLst>
              </a:tr>
              <a:tr h="240727">
                <a:tc>
                  <a:txBody>
                    <a:bodyPr/>
                    <a:lstStyle/>
                    <a:p>
                      <a:pPr algn="l" fontAlgn="b">
                        <a:buNone/>
                      </a:pPr>
                      <a:r>
                        <a:rPr lang="en-GB" sz="1400" u="none" strike="noStrike">
                          <a:effectLst/>
                        </a:rPr>
                        <a:t>Cambridge 002B</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Alexandra Gardens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West Chesterton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151314076"/>
                  </a:ext>
                </a:extLst>
              </a:tr>
              <a:tr h="253275">
                <a:tc>
                  <a:txBody>
                    <a:bodyPr/>
                    <a:lstStyle/>
                    <a:p>
                      <a:pPr algn="l" fontAlgn="b">
                        <a:buNone/>
                      </a:pPr>
                      <a:r>
                        <a:rPr lang="en-GB" sz="1400" u="none" strike="noStrike">
                          <a:effectLst/>
                        </a:rPr>
                        <a:t>Cambridge 008B</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Parkside to Tenison Road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1131269681"/>
                  </a:ext>
                </a:extLst>
              </a:tr>
              <a:tr h="296542">
                <a:tc>
                  <a:txBody>
                    <a:bodyPr/>
                    <a:lstStyle/>
                    <a:p>
                      <a:pPr algn="l" fontAlgn="b">
                        <a:buNone/>
                      </a:pPr>
                      <a:r>
                        <a:rPr lang="en-GB" sz="1400" u="none" strike="noStrike">
                          <a:effectLst/>
                        </a:rPr>
                        <a:t>Cambridge 008D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Coldhams Lane Retail Park</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302128805"/>
                  </a:ext>
                </a:extLst>
              </a:tr>
              <a:tr h="274495">
                <a:tc>
                  <a:txBody>
                    <a:bodyPr/>
                    <a:lstStyle/>
                    <a:p>
                      <a:pPr algn="l" fontAlgn="b">
                        <a:buNone/>
                      </a:pPr>
                      <a:r>
                        <a:rPr lang="en-GB" sz="1400" u="none" strike="noStrike">
                          <a:effectLst/>
                        </a:rPr>
                        <a:t>Cambridge 008A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Tenison Road to Mill Road Bridge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791083789"/>
                  </a:ext>
                </a:extLst>
              </a:tr>
              <a:tr h="240727">
                <a:tc>
                  <a:txBody>
                    <a:bodyPr/>
                    <a:lstStyle/>
                    <a:p>
                      <a:pPr algn="l" fontAlgn="b">
                        <a:buNone/>
                      </a:pPr>
                      <a:r>
                        <a:rPr lang="en-GB" sz="1400" u="none" strike="noStrike">
                          <a:effectLst/>
                        </a:rPr>
                        <a:t>Cambridge 013A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Mowbray Road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Queen Edith's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675293646"/>
                  </a:ext>
                </a:extLst>
              </a:tr>
              <a:tr h="240727">
                <a:tc>
                  <a:txBody>
                    <a:bodyPr/>
                    <a:lstStyle/>
                    <a:p>
                      <a:pPr algn="l" fontAlgn="b">
                        <a:buNone/>
                      </a:pPr>
                      <a:r>
                        <a:rPr lang="en-GB" sz="1400" u="none" strike="noStrike">
                          <a:effectLst/>
                        </a:rPr>
                        <a:t>Cambridge 015G</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South Trumpington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Trumpington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157899416"/>
                  </a:ext>
                </a:extLst>
              </a:tr>
              <a:tr h="240727">
                <a:tc>
                  <a:txBody>
                    <a:bodyPr/>
                    <a:lstStyle/>
                    <a:p>
                      <a:pPr algn="l" fontAlgn="b">
                        <a:buNone/>
                      </a:pPr>
                      <a:r>
                        <a:rPr lang="en-GB" sz="1400" u="none" strike="noStrike">
                          <a:effectLst/>
                        </a:rPr>
                        <a:t>Cambridge 015D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Hobsons Park</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Trumpington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761461763"/>
                  </a:ext>
                </a:extLst>
              </a:tr>
              <a:tr h="240727">
                <a:tc>
                  <a:txBody>
                    <a:bodyPr/>
                    <a:lstStyle/>
                    <a:p>
                      <a:pPr algn="l" fontAlgn="b">
                        <a:buNone/>
                      </a:pPr>
                      <a:r>
                        <a:rPr lang="en-GB" sz="1400" u="none" strike="noStrike">
                          <a:effectLst/>
                        </a:rPr>
                        <a:t>Cambridge 015A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Lime Avenue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Trumpington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1846821506"/>
                  </a:ext>
                </a:extLst>
              </a:tr>
              <a:tr h="258368">
                <a:tc>
                  <a:txBody>
                    <a:bodyPr/>
                    <a:lstStyle/>
                    <a:p>
                      <a:pPr algn="l" fontAlgn="b">
                        <a:buNone/>
                      </a:pPr>
                      <a:r>
                        <a:rPr lang="en-GB" sz="1400" u="none" strike="noStrike">
                          <a:effectLst/>
                        </a:rPr>
                        <a:t>Cambridge 014B</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Hills Road to Cambridge Train Station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1020939241"/>
                  </a:ext>
                </a:extLst>
              </a:tr>
              <a:tr h="240727">
                <a:tc>
                  <a:txBody>
                    <a:bodyPr/>
                    <a:lstStyle/>
                    <a:p>
                      <a:pPr algn="l" fontAlgn="b">
                        <a:buNone/>
                      </a:pPr>
                      <a:r>
                        <a:rPr lang="en-GB" sz="1400" u="none" strike="noStrike">
                          <a:effectLst/>
                        </a:rPr>
                        <a:t>Cambridge 001F</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Armitage Way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King's Hedges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40576549"/>
                  </a:ext>
                </a:extLst>
              </a:tr>
              <a:tr h="240727">
                <a:tc>
                  <a:txBody>
                    <a:bodyPr/>
                    <a:lstStyle/>
                    <a:p>
                      <a:pPr algn="l" fontAlgn="b">
                        <a:buNone/>
                      </a:pPr>
                      <a:r>
                        <a:rPr lang="en-GB" sz="1400" u="none" strike="noStrike">
                          <a:effectLst/>
                        </a:rPr>
                        <a:t>Cambridge 015F</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South East Trumpington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Trumpington</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111854921"/>
                  </a:ext>
                </a:extLst>
              </a:tr>
              <a:tr h="240727">
                <a:tc>
                  <a:txBody>
                    <a:bodyPr/>
                    <a:lstStyle/>
                    <a:p>
                      <a:pPr algn="l" fontAlgn="b">
                        <a:buNone/>
                      </a:pPr>
                      <a:r>
                        <a:rPr lang="en-GB" sz="1400" u="none" strike="noStrike">
                          <a:effectLst/>
                        </a:rPr>
                        <a:t>Cambridge 008C</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St Mathew's Piece</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896905306"/>
                  </a:ext>
                </a:extLst>
              </a:tr>
              <a:tr h="240727">
                <a:tc>
                  <a:txBody>
                    <a:bodyPr/>
                    <a:lstStyle/>
                    <a:p>
                      <a:pPr algn="l" fontAlgn="b">
                        <a:buNone/>
                      </a:pPr>
                      <a:r>
                        <a:rPr lang="en-GB" sz="1400" u="none" strike="noStrike">
                          <a:effectLst/>
                        </a:rPr>
                        <a:t>Cambridge 014C</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Shaftebury Road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Petersfield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374689209"/>
                  </a:ext>
                </a:extLst>
              </a:tr>
              <a:tr h="260121">
                <a:tc>
                  <a:txBody>
                    <a:bodyPr/>
                    <a:lstStyle/>
                    <a:p>
                      <a:pPr algn="l" fontAlgn="b">
                        <a:buNone/>
                      </a:pPr>
                      <a:r>
                        <a:rPr lang="en-GB" sz="1400" u="none" strike="noStrike">
                          <a:effectLst/>
                        </a:rPr>
                        <a:t>Cambridge 006A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Newmarket Road Retail Area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Abbey</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013979870"/>
                  </a:ext>
                </a:extLst>
              </a:tr>
              <a:tr h="240727">
                <a:tc>
                  <a:txBody>
                    <a:bodyPr/>
                    <a:lstStyle/>
                    <a:p>
                      <a:pPr algn="l" fontAlgn="b">
                        <a:buNone/>
                      </a:pPr>
                      <a:r>
                        <a:rPr lang="en-GB" sz="1400" u="none" strike="noStrike">
                          <a:effectLst/>
                        </a:rPr>
                        <a:t>Cambridge 007J</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Cambridge City Centre</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Market</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822312920"/>
                  </a:ext>
                </a:extLst>
              </a:tr>
              <a:tr h="240727">
                <a:tc>
                  <a:txBody>
                    <a:bodyPr/>
                    <a:lstStyle/>
                    <a:p>
                      <a:pPr algn="l" fontAlgn="b">
                        <a:buNone/>
                      </a:pPr>
                      <a:r>
                        <a:rPr lang="en-GB" sz="1400" u="none" strike="noStrike">
                          <a:effectLst/>
                        </a:rPr>
                        <a:t>Cambridge 010A</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Brackyn Road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Coleridge</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8</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492360770"/>
                  </a:ext>
                </a:extLst>
              </a:tr>
            </a:tbl>
          </a:graphicData>
        </a:graphic>
      </p:graphicFrame>
    </p:spTree>
    <p:extLst>
      <p:ext uri="{BB962C8B-B14F-4D97-AF65-F5344CB8AC3E}">
        <p14:creationId xmlns:p14="http://schemas.microsoft.com/office/powerpoint/2010/main" val="73784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E4584-FB9D-5D5C-774A-E4497D6E39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924B85-2020-BD54-6B33-0CC124CFDD33}"/>
              </a:ext>
            </a:extLst>
          </p:cNvPr>
          <p:cNvSpPr txBox="1"/>
          <p:nvPr/>
        </p:nvSpPr>
        <p:spPr bwMode="auto">
          <a:xfrm>
            <a:off x="362857" y="501035"/>
            <a:ext cx="3187774"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C </a:t>
            </a:r>
          </a:p>
        </p:txBody>
      </p:sp>
      <p:sp>
        <p:nvSpPr>
          <p:cNvPr id="3" name="TextBox 2">
            <a:extLst>
              <a:ext uri="{FF2B5EF4-FFF2-40B4-BE49-F238E27FC236}">
                <a16:creationId xmlns:a16="http://schemas.microsoft.com/office/drawing/2014/main" id="{763ECF3D-1238-DD2E-7733-974B5A448AC2}"/>
              </a:ext>
            </a:extLst>
          </p:cNvPr>
          <p:cNvSpPr txBox="1"/>
          <p:nvPr/>
        </p:nvSpPr>
        <p:spPr>
          <a:xfrm>
            <a:off x="362857" y="1735089"/>
            <a:ext cx="6843486" cy="307777"/>
          </a:xfrm>
          <a:prstGeom prst="rect">
            <a:avLst/>
          </a:prstGeom>
          <a:noFill/>
        </p:spPr>
        <p:txBody>
          <a:bodyPr wrap="square">
            <a:spAutoFit/>
          </a:bodyPr>
          <a:lstStyle/>
          <a:p>
            <a:r>
              <a:rPr lang="en-GB" sz="1400" i="1"/>
              <a:t>Table 10: Top 30% most deprived LSOAs in Cambridge City, IMD 2025</a:t>
            </a:r>
          </a:p>
        </p:txBody>
      </p:sp>
      <p:graphicFrame>
        <p:nvGraphicFramePr>
          <p:cNvPr id="2" name="Table 1">
            <a:extLst>
              <a:ext uri="{FF2B5EF4-FFF2-40B4-BE49-F238E27FC236}">
                <a16:creationId xmlns:a16="http://schemas.microsoft.com/office/drawing/2014/main" id="{375F1D36-386A-0C81-D323-F04D79271245}"/>
              </a:ext>
            </a:extLst>
          </p:cNvPr>
          <p:cNvGraphicFramePr>
            <a:graphicFrameLocks noGrp="1"/>
          </p:cNvGraphicFramePr>
          <p:nvPr>
            <p:extLst>
              <p:ext uri="{D42A27DB-BD31-4B8C-83A1-F6EECF244321}">
                <p14:modId xmlns:p14="http://schemas.microsoft.com/office/powerpoint/2010/main" val="683452847"/>
              </p:ext>
            </p:extLst>
          </p:nvPr>
        </p:nvGraphicFramePr>
        <p:xfrm>
          <a:off x="362857" y="2149452"/>
          <a:ext cx="7924800" cy="1318260"/>
        </p:xfrm>
        <a:graphic>
          <a:graphicData uri="http://schemas.openxmlformats.org/drawingml/2006/table">
            <a:tbl>
              <a:tblPr>
                <a:tableStyleId>{5940675A-B579-460E-94D1-54222C63F5DA}</a:tableStyleId>
              </a:tblPr>
              <a:tblGrid>
                <a:gridCol w="1701800">
                  <a:extLst>
                    <a:ext uri="{9D8B030D-6E8A-4147-A177-3AD203B41FA5}">
                      <a16:colId xmlns:a16="http://schemas.microsoft.com/office/drawing/2014/main" val="511852575"/>
                    </a:ext>
                  </a:extLst>
                </a:gridCol>
                <a:gridCol w="2278743">
                  <a:extLst>
                    <a:ext uri="{9D8B030D-6E8A-4147-A177-3AD203B41FA5}">
                      <a16:colId xmlns:a16="http://schemas.microsoft.com/office/drawing/2014/main" val="448135483"/>
                    </a:ext>
                  </a:extLst>
                </a:gridCol>
                <a:gridCol w="1861457">
                  <a:extLst>
                    <a:ext uri="{9D8B030D-6E8A-4147-A177-3AD203B41FA5}">
                      <a16:colId xmlns:a16="http://schemas.microsoft.com/office/drawing/2014/main" val="2435986087"/>
                    </a:ext>
                  </a:extLst>
                </a:gridCol>
                <a:gridCol w="2082800">
                  <a:extLst>
                    <a:ext uri="{9D8B030D-6E8A-4147-A177-3AD203B41FA5}">
                      <a16:colId xmlns:a16="http://schemas.microsoft.com/office/drawing/2014/main" val="663692384"/>
                    </a:ext>
                  </a:extLst>
                </a:gridCol>
              </a:tblGrid>
              <a:tr h="184150">
                <a:tc>
                  <a:txBody>
                    <a:bodyPr/>
                    <a:lstStyle/>
                    <a:p>
                      <a:pPr algn="l" fontAlgn="b">
                        <a:buNone/>
                      </a:pPr>
                      <a:r>
                        <a:rPr lang="en-GB" sz="1400" b="1" u="none" strike="noStrike">
                          <a:effectLst/>
                        </a:rPr>
                        <a:t>LSOA</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LSOA Local Name</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Ward</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IMD 2025 Decile</a:t>
                      </a:r>
                    </a:p>
                  </a:txBody>
                  <a:tcPr marL="6350" marR="6350" marT="6350" marB="0" anchor="b">
                    <a:solidFill>
                      <a:schemeClr val="bg1"/>
                    </a:solidFill>
                  </a:tcPr>
                </a:tc>
                <a:extLst>
                  <a:ext uri="{0D108BD9-81ED-4DB2-BD59-A6C34878D82A}">
                    <a16:rowId xmlns:a16="http://schemas.microsoft.com/office/drawing/2014/main" val="1667484215"/>
                  </a:ext>
                </a:extLst>
              </a:tr>
              <a:tr h="184150">
                <a:tc>
                  <a:txBody>
                    <a:bodyPr/>
                    <a:lstStyle/>
                    <a:p>
                      <a:pPr algn="l" fontAlgn="b">
                        <a:buNone/>
                      </a:pPr>
                      <a:r>
                        <a:rPr lang="en-GB" sz="1400" u="none" strike="noStrike">
                          <a:effectLst/>
                        </a:rPr>
                        <a:t>Cambridge 006F</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Thorpe Way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Abbey</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2</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845962469"/>
                  </a:ext>
                </a:extLst>
              </a:tr>
              <a:tr h="184150">
                <a:tc>
                  <a:txBody>
                    <a:bodyPr/>
                    <a:lstStyle/>
                    <a:p>
                      <a:pPr algn="l" fontAlgn="b">
                        <a:buNone/>
                      </a:pPr>
                      <a:r>
                        <a:rPr lang="en-GB" sz="1400" u="none" strike="noStrike">
                          <a:effectLst/>
                        </a:rPr>
                        <a:t>Cambridge 001D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Arbury Court</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King's Hedges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3</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1494538628"/>
                  </a:ext>
                </a:extLst>
              </a:tr>
              <a:tr h="184150">
                <a:tc>
                  <a:txBody>
                    <a:bodyPr/>
                    <a:lstStyle/>
                    <a:p>
                      <a:pPr algn="l" fontAlgn="b">
                        <a:buNone/>
                      </a:pPr>
                      <a:r>
                        <a:rPr lang="en-GB" sz="1400" u="none" strike="noStrike">
                          <a:effectLst/>
                        </a:rPr>
                        <a:t>Cambridge 001E</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Buchan Street </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King's Hedges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3</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79623318"/>
                  </a:ext>
                </a:extLst>
              </a:tr>
              <a:tr h="184150">
                <a:tc>
                  <a:txBody>
                    <a:bodyPr/>
                    <a:lstStyle/>
                    <a:p>
                      <a:pPr algn="l" fontAlgn="b">
                        <a:buNone/>
                      </a:pPr>
                      <a:r>
                        <a:rPr lang="en-GB" sz="1400" u="none" strike="noStrike">
                          <a:effectLst/>
                        </a:rPr>
                        <a:t>Cambridge 001C</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Gladeside</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King's Hedges</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3</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874918165"/>
                  </a:ext>
                </a:extLst>
              </a:tr>
              <a:tr h="184150">
                <a:tc>
                  <a:txBody>
                    <a:bodyPr/>
                    <a:lstStyle/>
                    <a:p>
                      <a:pPr algn="l" fontAlgn="b">
                        <a:buNone/>
                      </a:pPr>
                      <a:r>
                        <a:rPr lang="en-GB" sz="1400" u="none" strike="noStrike">
                          <a:effectLst/>
                        </a:rPr>
                        <a:t>Cambridge 006D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Ditton Fields Playground</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u="none" strike="noStrike">
                          <a:effectLst/>
                        </a:rPr>
                        <a:t>Abbey</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400" u="none" strike="noStrike">
                          <a:effectLst/>
                        </a:rPr>
                        <a:t>3</a:t>
                      </a:r>
                      <a:endParaRPr lang="en-GB" sz="14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2765653494"/>
                  </a:ext>
                </a:extLst>
              </a:tr>
            </a:tbl>
          </a:graphicData>
        </a:graphic>
      </p:graphicFrame>
    </p:spTree>
    <p:extLst>
      <p:ext uri="{BB962C8B-B14F-4D97-AF65-F5344CB8AC3E}">
        <p14:creationId xmlns:p14="http://schemas.microsoft.com/office/powerpoint/2010/main" val="290001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38B-7294-FD5C-561B-452561FE12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E9468A-297A-9175-396C-517CE2182732}"/>
              </a:ext>
            </a:extLst>
          </p:cNvPr>
          <p:cNvSpPr txBox="1"/>
          <p:nvPr/>
        </p:nvSpPr>
        <p:spPr bwMode="auto">
          <a:xfrm>
            <a:off x="633413" y="47625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D</a:t>
            </a:r>
          </a:p>
        </p:txBody>
      </p:sp>
      <p:graphicFrame>
        <p:nvGraphicFramePr>
          <p:cNvPr id="3" name="Table 2">
            <a:extLst>
              <a:ext uri="{FF2B5EF4-FFF2-40B4-BE49-F238E27FC236}">
                <a16:creationId xmlns:a16="http://schemas.microsoft.com/office/drawing/2014/main" id="{CD31BFCA-A87C-B497-DE8C-92E989862522}"/>
              </a:ext>
            </a:extLst>
          </p:cNvPr>
          <p:cNvGraphicFramePr>
            <a:graphicFrameLocks noGrp="1"/>
          </p:cNvGraphicFramePr>
          <p:nvPr>
            <p:extLst>
              <p:ext uri="{D42A27DB-BD31-4B8C-83A1-F6EECF244321}">
                <p14:modId xmlns:p14="http://schemas.microsoft.com/office/powerpoint/2010/main" val="2010347299"/>
              </p:ext>
            </p:extLst>
          </p:nvPr>
        </p:nvGraphicFramePr>
        <p:xfrm>
          <a:off x="278455" y="1883664"/>
          <a:ext cx="11635089" cy="4307382"/>
        </p:xfrm>
        <a:graphic>
          <a:graphicData uri="http://schemas.openxmlformats.org/drawingml/2006/table">
            <a:tbl>
              <a:tblPr/>
              <a:tblGrid>
                <a:gridCol w="1795587">
                  <a:extLst>
                    <a:ext uri="{9D8B030D-6E8A-4147-A177-3AD203B41FA5}">
                      <a16:colId xmlns:a16="http://schemas.microsoft.com/office/drawing/2014/main" val="2915274703"/>
                    </a:ext>
                  </a:extLst>
                </a:gridCol>
                <a:gridCol w="4121480">
                  <a:extLst>
                    <a:ext uri="{9D8B030D-6E8A-4147-A177-3AD203B41FA5}">
                      <a16:colId xmlns:a16="http://schemas.microsoft.com/office/drawing/2014/main" val="3844537588"/>
                    </a:ext>
                  </a:extLst>
                </a:gridCol>
                <a:gridCol w="1556170">
                  <a:extLst>
                    <a:ext uri="{9D8B030D-6E8A-4147-A177-3AD203B41FA5}">
                      <a16:colId xmlns:a16="http://schemas.microsoft.com/office/drawing/2014/main" val="3482296647"/>
                    </a:ext>
                  </a:extLst>
                </a:gridCol>
                <a:gridCol w="1664741">
                  <a:extLst>
                    <a:ext uri="{9D8B030D-6E8A-4147-A177-3AD203B41FA5}">
                      <a16:colId xmlns:a16="http://schemas.microsoft.com/office/drawing/2014/main" val="3337955103"/>
                    </a:ext>
                  </a:extLst>
                </a:gridCol>
                <a:gridCol w="1664741">
                  <a:extLst>
                    <a:ext uri="{9D8B030D-6E8A-4147-A177-3AD203B41FA5}">
                      <a16:colId xmlns:a16="http://schemas.microsoft.com/office/drawing/2014/main" val="2063195072"/>
                    </a:ext>
                  </a:extLst>
                </a:gridCol>
                <a:gridCol w="832370">
                  <a:extLst>
                    <a:ext uri="{9D8B030D-6E8A-4147-A177-3AD203B41FA5}">
                      <a16:colId xmlns:a16="http://schemas.microsoft.com/office/drawing/2014/main" val="2479522072"/>
                    </a:ext>
                  </a:extLst>
                </a:gridCol>
              </a:tblGrid>
              <a:tr h="383645">
                <a:tc>
                  <a:txBody>
                    <a:bodyPr/>
                    <a:lstStyle/>
                    <a:p>
                      <a:pPr algn="l" fontAlgn="b">
                        <a:buNone/>
                      </a:pPr>
                      <a:r>
                        <a:rPr lang="en-GB" sz="1400" b="1" i="0" u="none" strike="noStrike">
                          <a:solidFill>
                            <a:srgbClr val="000000"/>
                          </a:solidFill>
                          <a:effectLst/>
                          <a:latin typeface="Arial" panose="020B0604020202020204" pitchFamily="34" charset="0"/>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470932">
                <a:tc>
                  <a:txBody>
                    <a:bodyPr/>
                    <a:lstStyle/>
                    <a:p>
                      <a:pPr algn="l" fontAlgn="b">
                        <a:buNone/>
                      </a:pPr>
                      <a:r>
                        <a:rPr lang="en-GB" sz="1400" b="0" i="0" u="none" strike="noStrike">
                          <a:solidFill>
                            <a:srgbClr val="000000"/>
                          </a:solidFill>
                          <a:effectLst/>
                          <a:latin typeface="Arial" panose="020B0604020202020204" pitchFamily="34" charset="0"/>
                        </a:rPr>
                        <a:t>Cambridge 006C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Stourbridge Common to Coldham's Common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Abbey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009D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Mill Road Bridge to Brookfields Hospital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Romsey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010E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Derwent Close and St Thomas's Square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007J</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Cambridge City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Market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003G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Chesterton High Street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East Chesterton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010A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Brackyn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Coleridge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005F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Eddington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335253"/>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005G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Madingley Rise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Castle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88672"/>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014D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Harding Way to Perse Way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Trumpington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5536071"/>
                  </a:ext>
                </a:extLst>
              </a:tr>
              <a:tr h="383645">
                <a:tc>
                  <a:txBody>
                    <a:bodyPr/>
                    <a:lstStyle/>
                    <a:p>
                      <a:pPr algn="l" fontAlgn="b">
                        <a:buNone/>
                      </a:pPr>
                      <a:r>
                        <a:rPr lang="en-GB" sz="1400" b="0" i="0" u="none" strike="noStrike">
                          <a:solidFill>
                            <a:srgbClr val="000000"/>
                          </a:solidFill>
                          <a:effectLst/>
                          <a:latin typeface="Arial" panose="020B0604020202020204" pitchFamily="34" charset="0"/>
                        </a:rPr>
                        <a:t>Cambridge 006A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Newmarket Road Retail Area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Abbey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195161"/>
                  </a:ext>
                </a:extLst>
              </a:tr>
            </a:tbl>
          </a:graphicData>
        </a:graphic>
      </p:graphicFrame>
      <p:sp>
        <p:nvSpPr>
          <p:cNvPr id="2" name="TextBox 1">
            <a:extLst>
              <a:ext uri="{FF2B5EF4-FFF2-40B4-BE49-F238E27FC236}">
                <a16:creationId xmlns:a16="http://schemas.microsoft.com/office/drawing/2014/main" id="{765AFB03-3181-EFED-709A-DB273B0F3C0E}"/>
              </a:ext>
            </a:extLst>
          </p:cNvPr>
          <p:cNvSpPr txBox="1"/>
          <p:nvPr/>
        </p:nvSpPr>
        <p:spPr>
          <a:xfrm>
            <a:off x="278455" y="1575887"/>
            <a:ext cx="8732520" cy="307777"/>
          </a:xfrm>
          <a:prstGeom prst="rect">
            <a:avLst/>
          </a:prstGeom>
          <a:noFill/>
        </p:spPr>
        <p:txBody>
          <a:bodyPr wrap="square">
            <a:spAutoFit/>
          </a:bodyPr>
          <a:lstStyle/>
          <a:p>
            <a:r>
              <a:rPr lang="en-GB" sz="1400" i="1"/>
              <a:t>Table 11: LSOAs moved by two or more deciles (less deprived) between IMD 2019 and IMD 2025</a:t>
            </a:r>
          </a:p>
        </p:txBody>
      </p:sp>
    </p:spTree>
    <p:extLst>
      <p:ext uri="{BB962C8B-B14F-4D97-AF65-F5344CB8AC3E}">
        <p14:creationId xmlns:p14="http://schemas.microsoft.com/office/powerpoint/2010/main" val="241502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2B0A-D6C2-AA21-C863-61C7ACAA2E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A19F3E-37C4-45F5-74B1-C4365E789EEE}"/>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sp>
        <p:nvSpPr>
          <p:cNvPr id="2" name="TextBox 1">
            <a:extLst>
              <a:ext uri="{FF2B5EF4-FFF2-40B4-BE49-F238E27FC236}">
                <a16:creationId xmlns:a16="http://schemas.microsoft.com/office/drawing/2014/main" id="{D5D6EA36-0BD5-B125-2464-D8B6E26C6FDD}"/>
              </a:ext>
            </a:extLst>
          </p:cNvPr>
          <p:cNvSpPr txBox="1"/>
          <p:nvPr/>
        </p:nvSpPr>
        <p:spPr bwMode="auto">
          <a:xfrm>
            <a:off x="633413" y="1502229"/>
            <a:ext cx="11232016" cy="4674734"/>
          </a:xfrm>
          <a:prstGeom prst="rect">
            <a:avLst/>
          </a:prstGeom>
          <a:noFill/>
          <a:ln>
            <a:noFill/>
          </a:ln>
        </p:spPr>
        <p:txBody>
          <a:bodyPr vert="horz" wrap="square" lIns="0" tIns="0" rIns="0" bIns="0" numCol="1" rtlCol="0" anchor="t" anchorCtr="0" compatLnSpc="1">
            <a:prstTxWarp prst="textNoShape">
              <a:avLst/>
            </a:prstTxWarp>
            <a:normAutofit/>
          </a:bodyPr>
          <a:lstStyle/>
          <a:p>
            <a:pPr marL="228600" indent="-228600" eaLnBrk="1" hangingPunct="1">
              <a:lnSpc>
                <a:spcPct val="90000"/>
              </a:lnSpc>
              <a:spcBef>
                <a:spcPts val="1000"/>
              </a:spcBef>
              <a:buFont typeface="Arial" panose="020B0604020202020204" pitchFamily="34" charset="0"/>
              <a:buChar char="•"/>
            </a:pPr>
            <a:r>
              <a:rPr lang="en-US" sz="1600" dirty="0">
                <a:latin typeface="+mn-lt"/>
              </a:rPr>
              <a:t>The Index of Multiple Deprivation 2025 (</a:t>
            </a:r>
            <a:r>
              <a:rPr lang="en-US" sz="1600" dirty="0" err="1">
                <a:latin typeface="+mn-lt"/>
              </a:rPr>
              <a:t>IoD</a:t>
            </a:r>
            <a:r>
              <a:rPr lang="en-US" sz="1600" dirty="0">
                <a:latin typeface="+mn-lt"/>
              </a:rPr>
              <a:t>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The Minimum population of an LSOA is 1,000 and the mean is 1,500. As of the Census 2021, there is a total of 35,672 LSOAs nationally. </a:t>
            </a:r>
          </a:p>
          <a:p>
            <a:pPr marL="228600" indent="-228600" eaLnBrk="1" hangingPunct="1">
              <a:lnSpc>
                <a:spcPct val="90000"/>
              </a:lnSpc>
              <a:spcBef>
                <a:spcPts val="1000"/>
              </a:spcBef>
              <a:buFont typeface="Arial" panose="020B0604020202020204" pitchFamily="34" charset="0"/>
              <a:buChar char="•"/>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latin typeface="+mn-lt"/>
              </a:rPr>
              <a:t>For more information, please refer to the Cambridgeshire and Peterborough </a:t>
            </a:r>
            <a:r>
              <a:rPr lang="en-US" sz="1600" dirty="0" err="1">
                <a:latin typeface="+mn-lt"/>
              </a:rPr>
              <a:t>IoD</a:t>
            </a:r>
            <a:r>
              <a:rPr lang="en-US" sz="1600" dirty="0">
                <a:latin typeface="+mn-lt"/>
              </a:rPr>
              <a:t> 2025 Summary Document, produced by Cambridgeshire County Council: Policy, Performance and Intelligence Service. This document is available </a:t>
            </a:r>
            <a:r>
              <a:rPr lang="en-US" sz="1600" dirty="0">
                <a:latin typeface="+mn-lt"/>
                <a:hlinkClick r:id="rId3"/>
              </a:rPr>
              <a:t>here</a:t>
            </a:r>
            <a:r>
              <a:rPr lang="en-US" sz="1600" dirty="0">
                <a:latin typeface="+mn-lt"/>
              </a:rPr>
              <a:t>, alongside an interactive dashboard specific to Cambridgeshire and Peterborough. </a:t>
            </a:r>
          </a:p>
          <a:p>
            <a:pPr eaLnBrk="1" hangingPunct="1">
              <a:lnSpc>
                <a:spcPct val="90000"/>
              </a:lnSpc>
              <a:spcBef>
                <a:spcPts val="1000"/>
              </a:spcBef>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latin typeface="+mn-lt"/>
              </a:rPr>
              <a:t>The data is compiled by the Ministry of Housing, Communities and Local Government (MHCLG) and can be accessed here:  </a:t>
            </a:r>
            <a:r>
              <a:rPr lang="en-US" sz="1600" u="sng" dirty="0">
                <a:latin typeface="+mn-lt"/>
                <a:hlinkClick r:id="rId4">
                  <a:extLst>
                    <a:ext uri="{A12FA001-AC4F-418D-AE19-62706E023703}">
                      <ahyp:hlinkClr xmlns:ahyp="http://schemas.microsoft.com/office/drawing/2018/hyperlinkcolor" val="tx"/>
                    </a:ext>
                  </a:extLst>
                </a:hlinkClick>
              </a:rPr>
              <a:t>English indices of deprivation 2025 - Accredited official statistics announcement - GOV.UK</a:t>
            </a:r>
            <a:endParaRPr lang="en-US" sz="1600" dirty="0">
              <a:latin typeface="+mn-lt"/>
              <a:cs typeface="Arial" panose="020B0604020202020204"/>
            </a:endParaRPr>
          </a:p>
          <a:p>
            <a:pPr eaLnBrk="1" hangingPunct="1">
              <a:lnSpc>
                <a:spcPct val="90000"/>
              </a:lnSpc>
              <a:spcBef>
                <a:spcPts val="1000"/>
              </a:spcBef>
            </a:pPr>
            <a:endParaRPr lang="en-US" sz="1600" dirty="0">
              <a:latin typeface="+mn-lt"/>
              <a:cs typeface="Arial" panose="020B0604020202020204"/>
            </a:endParaRPr>
          </a:p>
        </p:txBody>
      </p:sp>
    </p:spTree>
    <p:extLst>
      <p:ext uri="{BB962C8B-B14F-4D97-AF65-F5344CB8AC3E}">
        <p14:creationId xmlns:p14="http://schemas.microsoft.com/office/powerpoint/2010/main" val="2023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3F25-F04B-CF60-829A-E558DEEBF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6DC8C3-2ED1-5D61-4A89-BBF405291113}"/>
              </a:ext>
            </a:extLst>
          </p:cNvPr>
          <p:cNvSpPr txBox="1"/>
          <p:nvPr/>
        </p:nvSpPr>
        <p:spPr bwMode="auto">
          <a:xfrm>
            <a:off x="237628" y="168918"/>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pic>
        <p:nvPicPr>
          <p:cNvPr id="3" name="Picture 2">
            <a:extLst>
              <a:ext uri="{FF2B5EF4-FFF2-40B4-BE49-F238E27FC236}">
                <a16:creationId xmlns:a16="http://schemas.microsoft.com/office/drawing/2014/main" id="{8C6B2CF8-B799-151D-943D-54534F9E443C}"/>
              </a:ext>
            </a:extLst>
          </p:cNvPr>
          <p:cNvPicPr>
            <a:picLocks noChangeAspect="1"/>
          </p:cNvPicPr>
          <p:nvPr/>
        </p:nvPicPr>
        <p:blipFill>
          <a:blip r:embed="rId3"/>
          <a:stretch>
            <a:fillRect/>
          </a:stretch>
        </p:blipFill>
        <p:spPr>
          <a:xfrm>
            <a:off x="5518520" y="1620259"/>
            <a:ext cx="6309562" cy="4571083"/>
          </a:xfrm>
          <a:prstGeom prst="rect">
            <a:avLst/>
          </a:prstGeom>
        </p:spPr>
      </p:pic>
      <p:sp>
        <p:nvSpPr>
          <p:cNvPr id="6" name="TextBox 5">
            <a:extLst>
              <a:ext uri="{FF2B5EF4-FFF2-40B4-BE49-F238E27FC236}">
                <a16:creationId xmlns:a16="http://schemas.microsoft.com/office/drawing/2014/main" id="{700A5DCD-6BC7-2FF5-A861-B0F8E6CCD066}"/>
              </a:ext>
            </a:extLst>
          </p:cNvPr>
          <p:cNvSpPr txBox="1"/>
          <p:nvPr/>
        </p:nvSpPr>
        <p:spPr>
          <a:xfrm>
            <a:off x="237628" y="1877443"/>
            <a:ext cx="4752368" cy="3839000"/>
          </a:xfrm>
          <a:prstGeom prst="rect">
            <a:avLst/>
          </a:prstGeom>
          <a:noFill/>
        </p:spPr>
        <p:txBody>
          <a:bodyPr wrap="square">
            <a:spAutoFit/>
          </a:bodyPr>
          <a:lstStyle/>
          <a:p>
            <a:pPr marL="285750" indent="-285750" eaLnBrk="1" hangingPunct="1">
              <a:lnSpc>
                <a:spcPct val="90000"/>
              </a:lnSpc>
              <a:spcBef>
                <a:spcPts val="1000"/>
              </a:spcBef>
              <a:buFont typeface="Arial" panose="020B0604020202020204" pitchFamily="34" charset="0"/>
              <a:buChar char="•"/>
            </a:pPr>
            <a:r>
              <a:rPr lang="en-US" dirty="0">
                <a:latin typeface="+mn-lt"/>
              </a:rPr>
              <a:t>Within the IoD25, there are seven standalone indexes or domains and two supplementary indices, as seen in Figure 1. </a:t>
            </a:r>
          </a:p>
          <a:p>
            <a:pPr marL="285750" indent="-285750" eaLnBrk="1" hangingPunct="1">
              <a:lnSpc>
                <a:spcPct val="90000"/>
              </a:lnSpc>
              <a:spcBef>
                <a:spcPts val="1000"/>
              </a:spcBef>
              <a:buFont typeface="Arial" panose="020B0604020202020204" pitchFamily="34" charset="0"/>
              <a:buChar char="•"/>
            </a:pPr>
            <a:endParaRPr lang="en-US" dirty="0">
              <a:latin typeface="+mn-lt"/>
            </a:endParaRPr>
          </a:p>
          <a:p>
            <a:pPr marL="285750" indent="-285750" eaLnBrk="1" hangingPunct="1">
              <a:lnSpc>
                <a:spcPct val="90000"/>
              </a:lnSpc>
              <a:spcBef>
                <a:spcPts val="1000"/>
              </a:spcBef>
              <a:buFont typeface="Arial" panose="020B0604020202020204" pitchFamily="34" charset="0"/>
              <a:buChar char="•"/>
            </a:pPr>
            <a:r>
              <a:rPr lang="en-US" dirty="0">
                <a:latin typeface="+mn-lt"/>
              </a:rPr>
              <a:t>The IMD25 combines these seven domains into a single overall score. Each domain contributes a fixed proportion (shown in figure 1) to the final IMD score. The two supplementary indices do not contribute to the overall IMD score but are reported alongside it. These supplementary indices are relevant to the income domain. </a:t>
            </a:r>
          </a:p>
        </p:txBody>
      </p:sp>
      <p:sp>
        <p:nvSpPr>
          <p:cNvPr id="8" name="TextBox 7">
            <a:extLst>
              <a:ext uri="{FF2B5EF4-FFF2-40B4-BE49-F238E27FC236}">
                <a16:creationId xmlns:a16="http://schemas.microsoft.com/office/drawing/2014/main" id="{E56F7BAE-A2A1-698A-8D05-FF463235598D}"/>
              </a:ext>
            </a:extLst>
          </p:cNvPr>
          <p:cNvSpPr txBox="1"/>
          <p:nvPr/>
        </p:nvSpPr>
        <p:spPr>
          <a:xfrm>
            <a:off x="5518520" y="1229467"/>
            <a:ext cx="6309562" cy="307777"/>
          </a:xfrm>
          <a:prstGeom prst="rect">
            <a:avLst/>
          </a:prstGeom>
          <a:noFill/>
        </p:spPr>
        <p:txBody>
          <a:bodyPr wrap="square">
            <a:spAutoFit/>
          </a:bodyPr>
          <a:lstStyle/>
          <a:p>
            <a:r>
              <a:rPr lang="en-GB" sz="1400" i="1"/>
              <a:t>Figure 1: Seven domains of deprivation alongside two supplementary indices</a:t>
            </a:r>
          </a:p>
        </p:txBody>
      </p:sp>
    </p:spTree>
    <p:extLst>
      <p:ext uri="{BB962C8B-B14F-4D97-AF65-F5344CB8AC3E}">
        <p14:creationId xmlns:p14="http://schemas.microsoft.com/office/powerpoint/2010/main" val="15541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4060-E16E-43D5-B7B9-F86F530206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5A12E30-66F9-0DC4-A9FB-A451897355E8}"/>
              </a:ext>
            </a:extLst>
          </p:cNvPr>
          <p:cNvPicPr>
            <a:picLocks noChangeAspect="1"/>
          </p:cNvPicPr>
          <p:nvPr/>
        </p:nvPicPr>
        <p:blipFill>
          <a:blip r:embed="rId3"/>
          <a:stretch>
            <a:fillRect/>
          </a:stretch>
        </p:blipFill>
        <p:spPr>
          <a:xfrm>
            <a:off x="274184" y="1195770"/>
            <a:ext cx="7862228" cy="5456081"/>
          </a:xfrm>
          <a:prstGeom prst="rect">
            <a:avLst/>
          </a:prstGeom>
        </p:spPr>
      </p:pic>
      <p:sp>
        <p:nvSpPr>
          <p:cNvPr id="4" name="TextBox 3">
            <a:extLst>
              <a:ext uri="{FF2B5EF4-FFF2-40B4-BE49-F238E27FC236}">
                <a16:creationId xmlns:a16="http://schemas.microsoft.com/office/drawing/2014/main" id="{DD874FBE-D6C1-5976-0816-5B12ED03C2C4}"/>
              </a:ext>
            </a:extLst>
          </p:cNvPr>
          <p:cNvSpPr txBox="1"/>
          <p:nvPr/>
        </p:nvSpPr>
        <p:spPr bwMode="auto">
          <a:xfrm>
            <a:off x="274184" y="20614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Methodology changes – LSOA boundaries</a:t>
            </a:r>
          </a:p>
        </p:txBody>
      </p:sp>
      <p:sp>
        <p:nvSpPr>
          <p:cNvPr id="3" name="TextBox 2">
            <a:extLst>
              <a:ext uri="{FF2B5EF4-FFF2-40B4-BE49-F238E27FC236}">
                <a16:creationId xmlns:a16="http://schemas.microsoft.com/office/drawing/2014/main" id="{45DB4DC6-B706-CAAA-3FCB-A25C60839096}"/>
              </a:ext>
            </a:extLst>
          </p:cNvPr>
          <p:cNvSpPr txBox="1"/>
          <p:nvPr/>
        </p:nvSpPr>
        <p:spPr>
          <a:xfrm>
            <a:off x="8430357" y="1196176"/>
            <a:ext cx="3572345" cy="5078313"/>
          </a:xfrm>
          <a:prstGeom prst="rect">
            <a:avLst/>
          </a:prstGeom>
          <a:noFill/>
        </p:spPr>
        <p:txBody>
          <a:bodyPr wrap="square" lIns="91440" tIns="45720" rIns="91440" bIns="45720" rtlCol="0" anchor="t">
            <a:spAutoFit/>
          </a:bodyPr>
          <a:lstStyle/>
          <a:p>
            <a:r>
              <a:rPr lang="en-GB" sz="1600" dirty="0">
                <a:latin typeface="Arial"/>
                <a:cs typeface="Arial"/>
              </a:rPr>
              <a:t>Since IMD 2019, there have been some changes to LSOA boundaries. IMD 2019 used 2011 LSOA boundaries and new boundaries came into effect during the latest Census in 2021. </a:t>
            </a:r>
          </a:p>
          <a:p>
            <a:endParaRPr lang="en-GB" sz="1600" dirty="0"/>
          </a:p>
          <a:p>
            <a:r>
              <a:rPr lang="en-GB" sz="1600" dirty="0"/>
              <a:t>The majority of LSOAs remained unchanged during this change in Cambridgeshire. The changes were as follows:</a:t>
            </a:r>
          </a:p>
          <a:p>
            <a:endParaRPr lang="en-GB" sz="1600" dirty="0"/>
          </a:p>
          <a:p>
            <a:pPr marL="285750" indent="-285750">
              <a:buFont typeface="Arial" panose="020B0604020202020204" pitchFamily="34" charset="0"/>
              <a:buChar char="•"/>
            </a:pPr>
            <a:r>
              <a:rPr lang="en-GB" sz="1600" dirty="0"/>
              <a:t>8 LSOAs changing only names and not boundaries.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 LSOAs in 2011 were merged into 4 LSOAs in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17 2011 LSOAs were split into 41 2021 LSOAs. </a:t>
            </a:r>
          </a:p>
        </p:txBody>
      </p:sp>
      <p:sp>
        <p:nvSpPr>
          <p:cNvPr id="2" name="TextBox 1">
            <a:extLst>
              <a:ext uri="{FF2B5EF4-FFF2-40B4-BE49-F238E27FC236}">
                <a16:creationId xmlns:a16="http://schemas.microsoft.com/office/drawing/2014/main" id="{2B242365-17D2-0266-5B06-2C8BC29D31B5}"/>
              </a:ext>
            </a:extLst>
          </p:cNvPr>
          <p:cNvSpPr txBox="1"/>
          <p:nvPr/>
        </p:nvSpPr>
        <p:spPr>
          <a:xfrm>
            <a:off x="274184" y="887993"/>
            <a:ext cx="6309562" cy="307777"/>
          </a:xfrm>
          <a:prstGeom prst="rect">
            <a:avLst/>
          </a:prstGeom>
          <a:noFill/>
        </p:spPr>
        <p:txBody>
          <a:bodyPr wrap="square">
            <a:spAutoFit/>
          </a:bodyPr>
          <a:lstStyle/>
          <a:p>
            <a:r>
              <a:rPr lang="en-GB" sz="1400" i="1" dirty="0"/>
              <a:t>Figure 2: LSOA changes from 2011 to 2021 </a:t>
            </a:r>
            <a:r>
              <a:rPr lang="en-GB" sz="1400" i="1"/>
              <a:t>in Cambridgeshire</a:t>
            </a:r>
            <a:endParaRPr lang="en-GB" sz="1400" i="1" dirty="0"/>
          </a:p>
        </p:txBody>
      </p:sp>
    </p:spTree>
    <p:extLst>
      <p:ext uri="{BB962C8B-B14F-4D97-AF65-F5344CB8AC3E}">
        <p14:creationId xmlns:p14="http://schemas.microsoft.com/office/powerpoint/2010/main" val="192214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5638-0BE3-4928-D570-9C74A965EE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05C6DF-D383-7E16-5E4C-50EC6968763A}"/>
              </a:ext>
            </a:extLst>
          </p:cNvPr>
          <p:cNvSpPr txBox="1"/>
          <p:nvPr/>
        </p:nvSpPr>
        <p:spPr>
          <a:xfrm>
            <a:off x="9648383" y="5644421"/>
            <a:ext cx="2326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Arial"/>
                <a:hlinkClick r:id="rId3"/>
              </a:rPr>
              <a:t>Source: page 12 of English indices of deprivation 2025: technical report</a:t>
            </a:r>
            <a:endParaRPr lang="en-US" sz="1200" dirty="0">
              <a:latin typeface="Arial"/>
            </a:endParaRPr>
          </a:p>
        </p:txBody>
      </p:sp>
      <p:sp>
        <p:nvSpPr>
          <p:cNvPr id="2" name="TextBox 1">
            <a:extLst>
              <a:ext uri="{FF2B5EF4-FFF2-40B4-BE49-F238E27FC236}">
                <a16:creationId xmlns:a16="http://schemas.microsoft.com/office/drawing/2014/main" id="{2E4BC5AF-DA66-307D-C710-458C7D7CBFF3}"/>
              </a:ext>
            </a:extLst>
          </p:cNvPr>
          <p:cNvSpPr txBox="1"/>
          <p:nvPr/>
        </p:nvSpPr>
        <p:spPr bwMode="auto">
          <a:xfrm>
            <a:off x="217342" y="157654"/>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Methodology changes – Indicators</a:t>
            </a:r>
          </a:p>
        </p:txBody>
      </p:sp>
      <p:sp>
        <p:nvSpPr>
          <p:cNvPr id="5" name="TextBox 4">
            <a:extLst>
              <a:ext uri="{FF2B5EF4-FFF2-40B4-BE49-F238E27FC236}">
                <a16:creationId xmlns:a16="http://schemas.microsoft.com/office/drawing/2014/main" id="{29576246-F911-6588-963B-DD528F884CE6}"/>
              </a:ext>
            </a:extLst>
          </p:cNvPr>
          <p:cNvSpPr txBox="1"/>
          <p:nvPr/>
        </p:nvSpPr>
        <p:spPr bwMode="auto">
          <a:xfrm>
            <a:off x="255644" y="890413"/>
            <a:ext cx="10556081" cy="69378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Bef>
                <a:spcPts val="1000"/>
              </a:spcBef>
            </a:pPr>
            <a:r>
              <a:rPr lang="en-US" sz="1200" dirty="0">
                <a:latin typeface="+mn-lt"/>
              </a:rPr>
              <a:t>There are 55 indicators for the IMD 2025 – this compares to 39 indicators in IMD 2019. </a:t>
            </a:r>
          </a:p>
          <a:p>
            <a:pPr eaLnBrk="1" hangingPunct="1">
              <a:lnSpc>
                <a:spcPct val="90000"/>
              </a:lnSpc>
              <a:spcBef>
                <a:spcPts val="1000"/>
              </a:spcBef>
            </a:pPr>
            <a:r>
              <a:rPr lang="en-US" sz="1200" dirty="0">
                <a:latin typeface="+mn-lt"/>
              </a:rPr>
              <a:t>For IMD 2025, 20 new indicators have been added, 14 indicators have been updated and significantly modified, and 21 indicators have been updated without significant modifications. Below are a list of the 20 new indicators.</a:t>
            </a:r>
          </a:p>
          <a:p>
            <a:pPr lvl="1" eaLnBrk="1" hangingPunct="1">
              <a:lnSpc>
                <a:spcPct val="90000"/>
              </a:lnSpc>
              <a:spcBef>
                <a:spcPts val="1000"/>
              </a:spcBef>
            </a:pPr>
            <a:endParaRPr lang="en-US" sz="1200" dirty="0">
              <a:latin typeface="+mn-lt"/>
            </a:endParaRPr>
          </a:p>
        </p:txBody>
      </p:sp>
      <p:sp>
        <p:nvSpPr>
          <p:cNvPr id="11" name="TextBox 10">
            <a:extLst>
              <a:ext uri="{FF2B5EF4-FFF2-40B4-BE49-F238E27FC236}">
                <a16:creationId xmlns:a16="http://schemas.microsoft.com/office/drawing/2014/main" id="{CCB365EF-D015-DF6E-4B1F-518E8C4B9C73}"/>
              </a:ext>
            </a:extLst>
          </p:cNvPr>
          <p:cNvSpPr txBox="1"/>
          <p:nvPr/>
        </p:nvSpPr>
        <p:spPr>
          <a:xfrm>
            <a:off x="9756648" y="3236976"/>
            <a:ext cx="2068842" cy="738664"/>
          </a:xfrm>
          <a:prstGeom prst="rect">
            <a:avLst/>
          </a:prstGeom>
          <a:noFill/>
        </p:spPr>
        <p:txBody>
          <a:bodyPr wrap="square">
            <a:spAutoFit/>
          </a:bodyPr>
          <a:lstStyle/>
          <a:p>
            <a:r>
              <a:rPr lang="en-GB" sz="1400" i="1" dirty="0"/>
              <a:t>Table 1: Methodology changes between </a:t>
            </a:r>
            <a:r>
              <a:rPr lang="en-GB" sz="1400" i="1" dirty="0" err="1"/>
              <a:t>IoD</a:t>
            </a:r>
            <a:r>
              <a:rPr lang="en-GB" sz="1400" i="1" dirty="0"/>
              <a:t> 2019 and </a:t>
            </a:r>
            <a:r>
              <a:rPr lang="en-GB" sz="1400" i="1" dirty="0" err="1"/>
              <a:t>IoD</a:t>
            </a:r>
            <a:r>
              <a:rPr lang="en-GB" sz="1400" i="1" dirty="0"/>
              <a:t> 2025</a:t>
            </a:r>
          </a:p>
        </p:txBody>
      </p:sp>
      <p:graphicFrame>
        <p:nvGraphicFramePr>
          <p:cNvPr id="12" name="Table 11">
            <a:extLst>
              <a:ext uri="{FF2B5EF4-FFF2-40B4-BE49-F238E27FC236}">
                <a16:creationId xmlns:a16="http://schemas.microsoft.com/office/drawing/2014/main" id="{204080DC-23FE-1448-DC8B-12FA74511CC8}"/>
              </a:ext>
            </a:extLst>
          </p:cNvPr>
          <p:cNvGraphicFramePr>
            <a:graphicFrameLocks noGrp="1"/>
          </p:cNvGraphicFramePr>
          <p:nvPr/>
        </p:nvGraphicFramePr>
        <p:xfrm>
          <a:off x="255644" y="1584198"/>
          <a:ext cx="9235828" cy="5177789"/>
        </p:xfrm>
        <a:graphic>
          <a:graphicData uri="http://schemas.openxmlformats.org/drawingml/2006/table">
            <a:tbl>
              <a:tblPr firstRow="1" bandRow="1">
                <a:tableStyleId>{5940675A-B579-460E-94D1-54222C63F5DA}</a:tableStyleId>
              </a:tblPr>
              <a:tblGrid>
                <a:gridCol w="2653974">
                  <a:extLst>
                    <a:ext uri="{9D8B030D-6E8A-4147-A177-3AD203B41FA5}">
                      <a16:colId xmlns:a16="http://schemas.microsoft.com/office/drawing/2014/main" val="4190903284"/>
                    </a:ext>
                  </a:extLst>
                </a:gridCol>
                <a:gridCol w="6581854">
                  <a:extLst>
                    <a:ext uri="{9D8B030D-6E8A-4147-A177-3AD203B41FA5}">
                      <a16:colId xmlns:a16="http://schemas.microsoft.com/office/drawing/2014/main" val="3893228923"/>
                    </a:ext>
                  </a:extLst>
                </a:gridCol>
              </a:tblGrid>
              <a:tr h="232963">
                <a:tc>
                  <a:txBody>
                    <a:bodyPr/>
                    <a:lstStyle/>
                    <a:p>
                      <a:r>
                        <a:rPr lang="en-GB" sz="900" b="1">
                          <a:latin typeface="+mn-lt"/>
                        </a:rPr>
                        <a:t>Domains</a:t>
                      </a:r>
                    </a:p>
                  </a:txBody>
                  <a:tcPr/>
                </a:tc>
                <a:tc>
                  <a:txBody>
                    <a:bodyPr/>
                    <a:lstStyle/>
                    <a:p>
                      <a:r>
                        <a:rPr lang="en-GB" sz="900" b="1">
                          <a:latin typeface="+mn-lt"/>
                        </a:rPr>
                        <a:t>New Indicators for IMD 2025</a:t>
                      </a:r>
                    </a:p>
                  </a:txBody>
                  <a:tcPr/>
                </a:tc>
                <a:extLst>
                  <a:ext uri="{0D108BD9-81ED-4DB2-BD59-A6C34878D82A}">
                    <a16:rowId xmlns:a16="http://schemas.microsoft.com/office/drawing/2014/main" val="2314426744"/>
                  </a:ext>
                </a:extLst>
              </a:tr>
              <a:tr h="375746">
                <a:tc>
                  <a:txBody>
                    <a:bodyPr/>
                    <a:lstStyle/>
                    <a:p>
                      <a:pPr lvl="0">
                        <a:buNone/>
                      </a:pPr>
                      <a:r>
                        <a:rPr lang="en-GB" sz="900" b="0" i="0" u="none" strike="noStrike" noProof="0">
                          <a:latin typeface="+mn-lt"/>
                        </a:rPr>
                        <a:t>Income Deprivation 22.5%</a:t>
                      </a:r>
                      <a:endParaRPr lang="en-US" sz="900">
                        <a:latin typeface="+mn-lt"/>
                      </a:endParaRPr>
                    </a:p>
                  </a:txBody>
                  <a:tcPr/>
                </a:tc>
                <a:tc>
                  <a:txBody>
                    <a:bodyPr/>
                    <a:lstStyle/>
                    <a:p>
                      <a:pPr lvl="0">
                        <a:buNone/>
                      </a:pPr>
                      <a:r>
                        <a:rPr lang="en-GB" sz="900" b="0" i="0" u="none" strike="noStrike" noProof="0" dirty="0">
                          <a:latin typeface="+mn-lt"/>
                        </a:rPr>
                        <a:t>Adults and children in Housing Benefit claimant benefit units with monthly equivalised income of less than 70% median equivalised monthly income after housing costs </a:t>
                      </a:r>
                    </a:p>
                  </a:txBody>
                  <a:tcPr/>
                </a:tc>
                <a:extLst>
                  <a:ext uri="{0D108BD9-81ED-4DB2-BD59-A6C34878D82A}">
                    <a16:rowId xmlns:a16="http://schemas.microsoft.com/office/drawing/2014/main" val="1190778550"/>
                  </a:ext>
                </a:extLst>
              </a:tr>
              <a:tr h="232963">
                <a:tc rowSpan="5">
                  <a:txBody>
                    <a:bodyPr/>
                    <a:lstStyle/>
                    <a:p>
                      <a:pPr lvl="0">
                        <a:buNone/>
                      </a:pPr>
                      <a:r>
                        <a:rPr lang="en-GB" sz="900" b="0" i="0" u="none" strike="noStrike" noProof="0">
                          <a:latin typeface="+mn-lt"/>
                        </a:rPr>
                        <a:t>Employment Deprivation 22.5%</a:t>
                      </a:r>
                      <a:endParaRPr lang="en-US" sz="900">
                        <a:latin typeface="+mn-lt"/>
                      </a:endParaRPr>
                    </a:p>
                  </a:txBody>
                  <a:tcPr/>
                </a:tc>
                <a:tc>
                  <a:txBody>
                    <a:bodyPr/>
                    <a:lstStyle/>
                    <a:p>
                      <a:pPr lvl="0">
                        <a:buNone/>
                      </a:pPr>
                      <a:r>
                        <a:rPr lang="en-GB" sz="900" b="0" i="0" u="none" strike="noStrike" noProof="0">
                          <a:latin typeface="+mn-lt"/>
                        </a:rPr>
                        <a:t>Claimants of New Style Jobseeker’s Allowance</a:t>
                      </a:r>
                      <a:endParaRPr lang="en-US" sz="900">
                        <a:latin typeface="+mn-lt"/>
                      </a:endParaRPr>
                    </a:p>
                  </a:txBody>
                  <a:tcPr/>
                </a:tc>
                <a:extLst>
                  <a:ext uri="{0D108BD9-81ED-4DB2-BD59-A6C34878D82A}">
                    <a16:rowId xmlns:a16="http://schemas.microsoft.com/office/drawing/2014/main" val="2092060571"/>
                  </a:ext>
                </a:extLst>
              </a:tr>
              <a:tr h="232963">
                <a:tc vMerge="1">
                  <a:txBody>
                    <a:bodyPr/>
                    <a:lstStyle/>
                    <a:p>
                      <a:endParaRPr lang="en-US"/>
                    </a:p>
                  </a:txBody>
                  <a:tcPr/>
                </a:tc>
                <a:tc>
                  <a:txBody>
                    <a:bodyPr/>
                    <a:lstStyle/>
                    <a:p>
                      <a:pPr lvl="0">
                        <a:buNone/>
                      </a:pPr>
                      <a:r>
                        <a:rPr lang="en-GB" sz="900" b="0" i="0" u="none" strike="noStrike" noProof="0">
                          <a:latin typeface="+mn-lt"/>
                        </a:rPr>
                        <a:t>Claimants of New Style Employment and Support Allowance</a:t>
                      </a:r>
                      <a:endParaRPr lang="en-US" sz="900">
                        <a:latin typeface="+mn-lt"/>
                      </a:endParaRPr>
                    </a:p>
                  </a:txBody>
                  <a:tcPr/>
                </a:tc>
                <a:extLst>
                  <a:ext uri="{0D108BD9-81ED-4DB2-BD59-A6C34878D82A}">
                    <a16:rowId xmlns:a16="http://schemas.microsoft.com/office/drawing/2014/main" val="2001316973"/>
                  </a:ext>
                </a:extLst>
              </a:tr>
              <a:tr h="232963">
                <a:tc vMerge="1">
                  <a:txBody>
                    <a:bodyPr/>
                    <a:lstStyle/>
                    <a:p>
                      <a:endParaRPr lang="en-US"/>
                    </a:p>
                  </a:txBody>
                  <a:tcPr/>
                </a:tc>
                <a:tc>
                  <a:txBody>
                    <a:bodyPr/>
                    <a:lstStyle/>
                    <a:p>
                      <a:pPr lvl="0">
                        <a:buNone/>
                      </a:pPr>
                      <a:r>
                        <a:rPr lang="en-GB" sz="900" b="0" i="0" u="none" strike="noStrike" noProof="0">
                          <a:latin typeface="+mn-lt"/>
                        </a:rPr>
                        <a:t>Claimants of Income Support</a:t>
                      </a:r>
                      <a:endParaRPr lang="en-US" sz="900">
                        <a:latin typeface="+mn-lt"/>
                      </a:endParaRPr>
                    </a:p>
                  </a:txBody>
                  <a:tcPr/>
                </a:tc>
                <a:extLst>
                  <a:ext uri="{0D108BD9-81ED-4DB2-BD59-A6C34878D82A}">
                    <a16:rowId xmlns:a16="http://schemas.microsoft.com/office/drawing/2014/main" val="4134808136"/>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'Planning for work ' conditionality group</a:t>
                      </a:r>
                      <a:endParaRPr lang="en-US" sz="900">
                        <a:latin typeface="+mn-lt"/>
                      </a:endParaRPr>
                    </a:p>
                  </a:txBody>
                  <a:tcPr/>
                </a:tc>
                <a:extLst>
                  <a:ext uri="{0D108BD9-81ED-4DB2-BD59-A6C34878D82A}">
                    <a16:rowId xmlns:a16="http://schemas.microsoft.com/office/drawing/2014/main" val="791288633"/>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'Preparing for work ' conditionality group </a:t>
                      </a:r>
                      <a:endParaRPr lang="en-US" sz="900">
                        <a:latin typeface="+mn-lt"/>
                      </a:endParaRPr>
                    </a:p>
                  </a:txBody>
                  <a:tcPr/>
                </a:tc>
                <a:extLst>
                  <a:ext uri="{0D108BD9-81ED-4DB2-BD59-A6C34878D82A}">
                    <a16:rowId xmlns:a16="http://schemas.microsoft.com/office/drawing/2014/main" val="1264135503"/>
                  </a:ext>
                </a:extLst>
              </a:tr>
              <a:tr h="375746">
                <a:tc>
                  <a:txBody>
                    <a:bodyPr/>
                    <a:lstStyle/>
                    <a:p>
                      <a:pPr lvl="0">
                        <a:buNone/>
                      </a:pPr>
                      <a:r>
                        <a:rPr lang="en-GB" sz="900" b="0" i="0" u="none" strike="noStrike" noProof="0">
                          <a:latin typeface="+mn-lt"/>
                        </a:rPr>
                        <a:t>Education, Skills &amp; Training Deprivation 13.5%</a:t>
                      </a:r>
                      <a:endParaRPr lang="en-US" sz="900">
                        <a:latin typeface="+mn-lt"/>
                      </a:endParaRPr>
                    </a:p>
                  </a:txBody>
                  <a:tcPr/>
                </a:tc>
                <a:tc>
                  <a:txBody>
                    <a:bodyPr/>
                    <a:lstStyle/>
                    <a:p>
                      <a:pPr lvl="0">
                        <a:buNone/>
                      </a:pPr>
                      <a:r>
                        <a:rPr lang="en-GB" sz="900" b="0" i="0" u="none" strike="noStrike" noProof="0">
                          <a:latin typeface="+mn-lt"/>
                        </a:rPr>
                        <a:t>Persistent pupil absence</a:t>
                      </a:r>
                      <a:endParaRPr lang="en-US" sz="900">
                        <a:latin typeface="+mn-lt"/>
                      </a:endParaRPr>
                    </a:p>
                  </a:txBody>
                  <a:tcPr/>
                </a:tc>
                <a:extLst>
                  <a:ext uri="{0D108BD9-81ED-4DB2-BD59-A6C34878D82A}">
                    <a16:rowId xmlns:a16="http://schemas.microsoft.com/office/drawing/2014/main" val="1409272386"/>
                  </a:ext>
                </a:extLst>
              </a:tr>
              <a:tr h="232963">
                <a:tc>
                  <a:txBody>
                    <a:bodyPr/>
                    <a:lstStyle/>
                    <a:p>
                      <a:pPr lvl="0">
                        <a:buNone/>
                      </a:pPr>
                      <a:r>
                        <a:rPr lang="en-GB" sz="900" b="0" i="0" u="none" strike="noStrike" noProof="0">
                          <a:latin typeface="+mn-lt"/>
                        </a:rPr>
                        <a:t>Health Deprivation &amp; Disability 13.5%</a:t>
                      </a:r>
                      <a:endParaRPr lang="en-US" sz="900">
                        <a:latin typeface="+mn-lt"/>
                      </a:endParaRPr>
                    </a:p>
                  </a:txBody>
                  <a:tcPr/>
                </a:tc>
                <a:tc>
                  <a:txBody>
                    <a:bodyPr/>
                    <a:lstStyle/>
                    <a:p>
                      <a:pPr lvl="0">
                        <a:buNone/>
                      </a:pPr>
                      <a:r>
                        <a:rPr lang="en-GB" sz="900" b="0" i="0" u="none" strike="noStrike" noProof="0">
                          <a:latin typeface="+mn-lt"/>
                        </a:rPr>
                        <a:t>Mental health composite indicator - Health benefits</a:t>
                      </a:r>
                      <a:endParaRPr lang="en-GB" sz="900">
                        <a:latin typeface="+mn-lt"/>
                      </a:endParaRPr>
                    </a:p>
                  </a:txBody>
                  <a:tcPr/>
                </a:tc>
                <a:extLst>
                  <a:ext uri="{0D108BD9-81ED-4DB2-BD59-A6C34878D82A}">
                    <a16:rowId xmlns:a16="http://schemas.microsoft.com/office/drawing/2014/main" val="2004999650"/>
                  </a:ext>
                </a:extLst>
              </a:tr>
              <a:tr h="232963">
                <a:tc rowSpan="5">
                  <a:txBody>
                    <a:bodyPr/>
                    <a:lstStyle/>
                    <a:p>
                      <a:pPr lvl="0">
                        <a:buNone/>
                      </a:pPr>
                      <a:r>
                        <a:rPr lang="en-GB" sz="900" b="0" i="0" u="none" strike="noStrike" noProof="0">
                          <a:latin typeface="+mn-lt"/>
                        </a:rPr>
                        <a:t>Crime 9.3%</a:t>
                      </a:r>
                      <a:endParaRPr lang="en-US" sz="900">
                        <a:latin typeface="+mn-lt"/>
                      </a:endParaRPr>
                    </a:p>
                  </a:txBody>
                  <a:tcPr/>
                </a:tc>
                <a:tc>
                  <a:txBody>
                    <a:bodyPr/>
                    <a:lstStyle/>
                    <a:p>
                      <a:pPr lvl="0">
                        <a:buNone/>
                      </a:pPr>
                      <a:r>
                        <a:rPr lang="en-GB" sz="900" b="0" i="0" u="none" strike="noStrike" noProof="0">
                          <a:latin typeface="+mn-lt"/>
                        </a:rPr>
                        <a:t>Violence with injury</a:t>
                      </a:r>
                      <a:endParaRPr lang="en-US" sz="900">
                        <a:latin typeface="+mn-lt"/>
                      </a:endParaRPr>
                    </a:p>
                  </a:txBody>
                  <a:tcPr/>
                </a:tc>
                <a:extLst>
                  <a:ext uri="{0D108BD9-81ED-4DB2-BD59-A6C34878D82A}">
                    <a16:rowId xmlns:a16="http://schemas.microsoft.com/office/drawing/2014/main" val="4010761826"/>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Violence without injury</a:t>
                      </a:r>
                      <a:endParaRPr lang="en-US" sz="900">
                        <a:latin typeface="+mn-lt"/>
                      </a:endParaRPr>
                    </a:p>
                  </a:txBody>
                  <a:tcPr/>
                </a:tc>
                <a:extLst>
                  <a:ext uri="{0D108BD9-81ED-4DB2-BD59-A6C34878D82A}">
                    <a16:rowId xmlns:a16="http://schemas.microsoft.com/office/drawing/2014/main" val="3070581661"/>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Stalking and harassment</a:t>
                      </a:r>
                      <a:endParaRPr lang="en-US" sz="900">
                        <a:latin typeface="+mn-lt"/>
                      </a:endParaRPr>
                    </a:p>
                  </a:txBody>
                  <a:tcPr/>
                </a:tc>
                <a:extLst>
                  <a:ext uri="{0D108BD9-81ED-4DB2-BD59-A6C34878D82A}">
                    <a16:rowId xmlns:a16="http://schemas.microsoft.com/office/drawing/2014/main" val="114423498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Public order and Possession of weapons</a:t>
                      </a:r>
                      <a:endParaRPr lang="en-US" sz="900">
                        <a:latin typeface="+mn-lt"/>
                      </a:endParaRPr>
                    </a:p>
                  </a:txBody>
                  <a:tcPr/>
                </a:tc>
                <a:extLst>
                  <a:ext uri="{0D108BD9-81ED-4DB2-BD59-A6C34878D82A}">
                    <a16:rowId xmlns:a16="http://schemas.microsoft.com/office/drawing/2014/main" val="96008561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Anti-social behaviour</a:t>
                      </a:r>
                      <a:endParaRPr lang="en-US" sz="900">
                        <a:latin typeface="+mn-lt"/>
                      </a:endParaRPr>
                    </a:p>
                  </a:txBody>
                  <a:tcPr/>
                </a:tc>
                <a:extLst>
                  <a:ext uri="{0D108BD9-81ED-4DB2-BD59-A6C34878D82A}">
                    <a16:rowId xmlns:a16="http://schemas.microsoft.com/office/drawing/2014/main" val="1698059448"/>
                  </a:ext>
                </a:extLst>
              </a:tr>
              <a:tr h="232963">
                <a:tc rowSpan="4">
                  <a:txBody>
                    <a:bodyPr/>
                    <a:lstStyle/>
                    <a:p>
                      <a:pPr lvl="0">
                        <a:buNone/>
                      </a:pPr>
                      <a:r>
                        <a:rPr lang="en-GB" sz="900" b="0" i="0" u="none" strike="noStrike" noProof="0">
                          <a:latin typeface="+mn-lt"/>
                        </a:rPr>
                        <a:t>Barriers to Housing &amp; Services 9.3%</a:t>
                      </a:r>
                      <a:endParaRPr lang="en-US" sz="900">
                        <a:latin typeface="+mn-lt"/>
                      </a:endParaRPr>
                    </a:p>
                  </a:txBody>
                  <a:tcPr/>
                </a:tc>
                <a:tc>
                  <a:txBody>
                    <a:bodyPr/>
                    <a:lstStyle/>
                    <a:p>
                      <a:pPr lvl="0">
                        <a:buNone/>
                      </a:pPr>
                      <a:r>
                        <a:rPr lang="en-GB" sz="900" b="0" i="0" u="none" strike="noStrike" noProof="0">
                          <a:latin typeface="+mn-lt"/>
                        </a:rPr>
                        <a:t>Geographical Barriers: Connectivity Score</a:t>
                      </a:r>
                      <a:endParaRPr lang="en-US" sz="900">
                        <a:latin typeface="+mn-lt"/>
                      </a:endParaRPr>
                    </a:p>
                  </a:txBody>
                  <a:tcPr/>
                </a:tc>
                <a:extLst>
                  <a:ext uri="{0D108BD9-81ED-4DB2-BD59-A6C34878D82A}">
                    <a16:rowId xmlns:a16="http://schemas.microsoft.com/office/drawing/2014/main" val="2916344942"/>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Core Homelessness</a:t>
                      </a:r>
                      <a:endParaRPr lang="en-GB" sz="900" b="0" i="0" u="none" strike="noStrike" noProof="0">
                        <a:latin typeface="+mn-lt"/>
                      </a:endParaRPr>
                    </a:p>
                  </a:txBody>
                  <a:tcPr/>
                </a:tc>
                <a:extLst>
                  <a:ext uri="{0D108BD9-81ED-4DB2-BD59-A6C34878D82A}">
                    <a16:rowId xmlns:a16="http://schemas.microsoft.com/office/drawing/2014/main" val="2753601893"/>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Broadband speed</a:t>
                      </a:r>
                      <a:endParaRPr lang="en-GB" sz="900" b="0" i="0" u="none" strike="noStrike" noProof="0">
                        <a:latin typeface="+mn-lt"/>
                      </a:endParaRPr>
                    </a:p>
                  </a:txBody>
                  <a:tcPr/>
                </a:tc>
                <a:extLst>
                  <a:ext uri="{0D108BD9-81ED-4DB2-BD59-A6C34878D82A}">
                    <a16:rowId xmlns:a16="http://schemas.microsoft.com/office/drawing/2014/main" val="1721766920"/>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Patient-to-GP ratio</a:t>
                      </a:r>
                      <a:endParaRPr lang="en-GB" sz="900" b="0" i="0" u="none" strike="noStrike" noProof="0">
                        <a:latin typeface="+mn-lt"/>
                      </a:endParaRPr>
                    </a:p>
                  </a:txBody>
                  <a:tcPr/>
                </a:tc>
                <a:extLst>
                  <a:ext uri="{0D108BD9-81ED-4DB2-BD59-A6C34878D82A}">
                    <a16:rowId xmlns:a16="http://schemas.microsoft.com/office/drawing/2014/main" val="1484833821"/>
                  </a:ext>
                </a:extLst>
              </a:tr>
              <a:tr h="232963">
                <a:tc rowSpan="3">
                  <a:txBody>
                    <a:bodyPr/>
                    <a:lstStyle/>
                    <a:p>
                      <a:pPr lvl="0">
                        <a:buNone/>
                      </a:pPr>
                      <a:r>
                        <a:rPr lang="en-GB" sz="900" dirty="0"/>
                        <a:t>Living Environment Deprivation 9.3%</a:t>
                      </a:r>
                      <a:endParaRPr lang="en-GB" sz="900" b="0" i="0" u="none" strike="noStrike" noProof="0" dirty="0">
                        <a:latin typeface="+mn-lt"/>
                      </a:endParaRPr>
                    </a:p>
                  </a:txBody>
                  <a:tcPr/>
                </a:tc>
                <a:tc>
                  <a:txBody>
                    <a:bodyPr/>
                    <a:lstStyle/>
                    <a:p>
                      <a:pPr lvl="0">
                        <a:buNone/>
                      </a:pPr>
                      <a:r>
                        <a:rPr lang="en-GB" sz="900"/>
                        <a:t>Housing Energy Performance Score</a:t>
                      </a:r>
                      <a:endParaRPr lang="en-GB" sz="900" b="0" i="0" u="none" strike="noStrike" noProof="0">
                        <a:latin typeface="+mn-lt"/>
                      </a:endParaRPr>
                    </a:p>
                  </a:txBody>
                  <a:tcPr/>
                </a:tc>
                <a:extLst>
                  <a:ext uri="{0D108BD9-81ED-4DB2-BD59-A6C34878D82A}">
                    <a16:rowId xmlns:a16="http://schemas.microsoft.com/office/drawing/2014/main" val="311784636"/>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Housing lacking private outdoor space</a:t>
                      </a:r>
                      <a:endParaRPr lang="en-GB" sz="900" b="0" i="0" u="none" strike="noStrike" noProof="0">
                        <a:latin typeface="+mn-lt"/>
                      </a:endParaRPr>
                    </a:p>
                  </a:txBody>
                  <a:tcPr/>
                </a:tc>
                <a:extLst>
                  <a:ext uri="{0D108BD9-81ED-4DB2-BD59-A6C34878D82A}">
                    <a16:rowId xmlns:a16="http://schemas.microsoft.com/office/drawing/2014/main" val="3431026334"/>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dirty="0"/>
                        <a:t>Noise pollution</a:t>
                      </a:r>
                      <a:endParaRPr lang="en-GB" sz="900" b="0" i="0" u="none" strike="noStrike" noProof="0" dirty="0">
                        <a:latin typeface="+mn-lt"/>
                      </a:endParaRPr>
                    </a:p>
                  </a:txBody>
                  <a:tcPr/>
                </a:tc>
                <a:extLst>
                  <a:ext uri="{0D108BD9-81ED-4DB2-BD59-A6C34878D82A}">
                    <a16:rowId xmlns:a16="http://schemas.microsoft.com/office/drawing/2014/main" val="3370393454"/>
                  </a:ext>
                </a:extLst>
              </a:tr>
            </a:tbl>
          </a:graphicData>
        </a:graphic>
      </p:graphicFrame>
    </p:spTree>
    <p:extLst>
      <p:ext uri="{BB962C8B-B14F-4D97-AF65-F5344CB8AC3E}">
        <p14:creationId xmlns:p14="http://schemas.microsoft.com/office/powerpoint/2010/main" val="76067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E26-ADF3-190C-87FA-CC7B838F5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BEF03A-00AC-C3C0-264B-414D85C3B404}"/>
              </a:ext>
            </a:extLst>
          </p:cNvPr>
          <p:cNvSpPr txBox="1"/>
          <p:nvPr/>
        </p:nvSpPr>
        <p:spPr bwMode="auto">
          <a:xfrm>
            <a:off x="179070" y="32766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lvl="1" eaLnBrk="1" hangingPunct="1">
              <a:lnSpc>
                <a:spcPct val="90000"/>
              </a:lnSpc>
              <a:spcAft>
                <a:spcPts val="600"/>
              </a:spcAft>
            </a:pPr>
            <a:r>
              <a:rPr lang="en-US" sz="4400" b="1">
                <a:solidFill>
                  <a:schemeClr val="accent2"/>
                </a:solidFill>
                <a:latin typeface="+mj-lt"/>
                <a:ea typeface="+mj-ea"/>
                <a:cs typeface="+mj-cs"/>
              </a:rPr>
              <a:t>Key Findings</a:t>
            </a:r>
            <a:endParaRPr lang="en-US" sz="4400" b="1" kern="1200">
              <a:solidFill>
                <a:schemeClr val="accent2"/>
              </a:solidFill>
              <a:latin typeface="+mj-lt"/>
              <a:ea typeface="+mj-ea"/>
              <a:cs typeface="+mj-cs"/>
            </a:endParaRPr>
          </a:p>
        </p:txBody>
      </p:sp>
      <p:sp>
        <p:nvSpPr>
          <p:cNvPr id="5" name="TextBox 4">
            <a:extLst>
              <a:ext uri="{FF2B5EF4-FFF2-40B4-BE49-F238E27FC236}">
                <a16:creationId xmlns:a16="http://schemas.microsoft.com/office/drawing/2014/main" id="{2093FAD0-C0B3-087A-B312-DF82CD5E3466}"/>
              </a:ext>
            </a:extLst>
          </p:cNvPr>
          <p:cNvSpPr txBox="1"/>
          <p:nvPr/>
        </p:nvSpPr>
        <p:spPr>
          <a:xfrm>
            <a:off x="179070" y="1193074"/>
            <a:ext cx="11833860" cy="5078313"/>
          </a:xfrm>
          <a:prstGeom prst="rect">
            <a:avLst/>
          </a:prstGeom>
          <a:noFill/>
        </p:spPr>
        <p:txBody>
          <a:bodyPr wrap="square">
            <a:spAutoFit/>
          </a:bodyPr>
          <a:lstStyle/>
          <a:p>
            <a:pPr marL="285750" indent="-285750">
              <a:buFont typeface="Arial" panose="020B0604020202020204" pitchFamily="34" charset="0"/>
              <a:buChar char="•"/>
            </a:pPr>
            <a:r>
              <a:rPr lang="en-GB" dirty="0"/>
              <a:t>Cambridge City is one of the least deprived local authorities nationally, ranked 255 out of 296 (41st least deprived).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Ward‑level deprivation varies: Abbey and King’s Hedges are the most relatively deprived in the city, but fall into decile 5 (based on averaged LSOA deciles. Decile 1 is the most deprived. Castle and Newnham are in the highest decile (10).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Across the city’s 78 LSOAs, 43 fall into the top 30% least deprived deciles (8-10). While 5 LSOAs fall in the top 30% most deprived deciles (1-3), down from 2019. </a:t>
            </a:r>
          </a:p>
          <a:p>
            <a:endParaRPr lang="en-GB" dirty="0"/>
          </a:p>
          <a:p>
            <a:pPr marL="285750" indent="-285750">
              <a:buFont typeface="Arial" panose="020B0604020202020204" pitchFamily="34" charset="0"/>
              <a:buChar char="•"/>
            </a:pPr>
            <a:r>
              <a:rPr lang="en-GB" dirty="0"/>
              <a:t>Most domains show Cambridge performing well, with average domain deciles at 7, except for Crime, which is the lowest‑scoring domain (average decile 5). Living Environment is the most deprived domain.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Barriers to Housing and Services notably changed, with some LSOAs moving 6+ deciles towards less deprivation since 2019. Only one LSOA remains in the top 30% most deprived for this domain. </a:t>
            </a:r>
          </a:p>
          <a:p>
            <a:endParaRPr lang="en-GB" dirty="0"/>
          </a:p>
          <a:p>
            <a:pPr marL="285750" indent="-285750">
              <a:buFont typeface="Arial" panose="020B0604020202020204" pitchFamily="34" charset="0"/>
              <a:buChar char="•"/>
            </a:pPr>
            <a:r>
              <a:rPr lang="en-GB" dirty="0"/>
              <a:t>Income‑related deprivation has increased, with 13% of residents in income deprivation and a significant rise in child income deprivation (IDACI increasing by 13 percentage points between 2019 and 2025).</a:t>
            </a:r>
          </a:p>
        </p:txBody>
      </p:sp>
    </p:spTree>
    <p:extLst>
      <p:ext uri="{BB962C8B-B14F-4D97-AF65-F5344CB8AC3E}">
        <p14:creationId xmlns:p14="http://schemas.microsoft.com/office/powerpoint/2010/main" val="32056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4CD-DFD3-409E-8130-5796033684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1F293-CFFE-61B1-9687-62E369C04F74}"/>
              </a:ext>
            </a:extLst>
          </p:cNvPr>
          <p:cNvSpPr txBox="1"/>
          <p:nvPr/>
        </p:nvSpPr>
        <p:spPr bwMode="auto">
          <a:xfrm>
            <a:off x="272143" y="441551"/>
            <a:ext cx="10297886" cy="799420"/>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4400" b="1">
                <a:solidFill>
                  <a:schemeClr val="accent2"/>
                </a:solidFill>
                <a:latin typeface="+mj-lt"/>
                <a:ea typeface="+mj-ea"/>
                <a:cs typeface="+mj-cs"/>
              </a:rPr>
              <a:t>1.1. District</a:t>
            </a:r>
            <a:r>
              <a:rPr lang="en-US" sz="4400" b="1" kern="1200">
                <a:solidFill>
                  <a:schemeClr val="accent2"/>
                </a:solidFill>
                <a:latin typeface="+mj-lt"/>
                <a:ea typeface="+mj-ea"/>
                <a:cs typeface="+mj-cs"/>
              </a:rPr>
              <a:t> Context - National Ranking</a:t>
            </a:r>
            <a:endParaRPr lang="en-US">
              <a:solidFill>
                <a:schemeClr val="accent2"/>
              </a:solidFill>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548EF2CE-B0AC-A6F2-3E20-6A1DFC8B63F4}"/>
              </a:ext>
            </a:extLst>
          </p:cNvPr>
          <p:cNvSpPr>
            <a:spLocks noGrp="1"/>
          </p:cNvSpPr>
          <p:nvPr>
            <p:ph idx="1"/>
          </p:nvPr>
        </p:nvSpPr>
        <p:spPr>
          <a:xfrm>
            <a:off x="576944" y="1796925"/>
            <a:ext cx="4953000" cy="4380037"/>
          </a:xfrm>
        </p:spPr>
        <p:txBody>
          <a:bodyPr/>
          <a:lstStyle/>
          <a:p>
            <a:r>
              <a:rPr lang="en-GB" sz="1600"/>
              <a:t>Cambridge City is ranked 255/296 of all local authorities nationally, based on local authority score, where 1 is most deprived (meaning Cambridge City is the 41st least deprived of the 296 English Local Authorities). </a:t>
            </a:r>
            <a:endParaRPr lang="en-GB" sz="1600">
              <a:cs typeface="Arial"/>
            </a:endParaRPr>
          </a:p>
          <a:p>
            <a:r>
              <a:rPr lang="en-GB" sz="1600"/>
              <a:t>This compares to:</a:t>
            </a:r>
            <a:endParaRPr lang="en-GB" sz="1600">
              <a:cs typeface="Arial"/>
            </a:endParaRPr>
          </a:p>
          <a:p>
            <a:pPr lvl="1"/>
            <a:r>
              <a:rPr lang="en-GB" sz="1600"/>
              <a:t>South Cambridgeshire which is 281/296 (15th least deprived),</a:t>
            </a:r>
            <a:endParaRPr lang="en-GB" sz="1600">
              <a:cs typeface="Arial"/>
            </a:endParaRPr>
          </a:p>
          <a:p>
            <a:pPr lvl="1"/>
            <a:r>
              <a:rPr lang="en-GB" sz="1600"/>
              <a:t>East Cambridgeshire which is 242/296 (54th least deprived), </a:t>
            </a:r>
            <a:endParaRPr lang="en-GB" sz="1600">
              <a:cs typeface="Arial"/>
            </a:endParaRPr>
          </a:p>
          <a:p>
            <a:pPr lvl="1"/>
            <a:r>
              <a:rPr lang="en-GB" sz="1600"/>
              <a:t>Huntingdonshire which is 249/296 (47th least deprived),</a:t>
            </a:r>
            <a:endParaRPr lang="en-GB" sz="1600">
              <a:cs typeface="Arial"/>
            </a:endParaRPr>
          </a:p>
          <a:p>
            <a:pPr lvl="1"/>
            <a:r>
              <a:rPr lang="en-GB" sz="1600"/>
              <a:t>Fenland which is 42/296 (254th least deprived),</a:t>
            </a:r>
            <a:endParaRPr lang="en-GB" sz="1600">
              <a:cs typeface="Arial"/>
            </a:endParaRPr>
          </a:p>
          <a:p>
            <a:pPr lvl="1"/>
            <a:r>
              <a:rPr lang="en-GB" sz="1600"/>
              <a:t>and Peterborough which is 51/296 (245th least deprived).</a:t>
            </a:r>
            <a:endParaRPr lang="en-US" sz="1600"/>
          </a:p>
        </p:txBody>
      </p:sp>
      <p:graphicFrame>
        <p:nvGraphicFramePr>
          <p:cNvPr id="3" name="Table 2">
            <a:extLst>
              <a:ext uri="{FF2B5EF4-FFF2-40B4-BE49-F238E27FC236}">
                <a16:creationId xmlns:a16="http://schemas.microsoft.com/office/drawing/2014/main" id="{5EF706A9-54E5-0172-4950-F752AA71CAAB}"/>
              </a:ext>
            </a:extLst>
          </p:cNvPr>
          <p:cNvGraphicFramePr>
            <a:graphicFrameLocks noGrp="1"/>
          </p:cNvGraphicFramePr>
          <p:nvPr>
            <p:extLst>
              <p:ext uri="{D42A27DB-BD31-4B8C-83A1-F6EECF244321}">
                <p14:modId xmlns:p14="http://schemas.microsoft.com/office/powerpoint/2010/main" val="1884995796"/>
              </p:ext>
            </p:extLst>
          </p:nvPr>
        </p:nvGraphicFramePr>
        <p:xfrm>
          <a:off x="6019798" y="2166257"/>
          <a:ext cx="5685693" cy="2867706"/>
        </p:xfrm>
        <a:graphic>
          <a:graphicData uri="http://schemas.openxmlformats.org/drawingml/2006/table">
            <a:tbl>
              <a:tblPr bandRow="1">
                <a:tableStyleId>{5C22544A-7EE6-4342-B048-85BDC9FD1C3A}</a:tableStyleId>
              </a:tblPr>
              <a:tblGrid>
                <a:gridCol w="2841441">
                  <a:extLst>
                    <a:ext uri="{9D8B030D-6E8A-4147-A177-3AD203B41FA5}">
                      <a16:colId xmlns:a16="http://schemas.microsoft.com/office/drawing/2014/main" val="520184273"/>
                    </a:ext>
                  </a:extLst>
                </a:gridCol>
                <a:gridCol w="2844252">
                  <a:extLst>
                    <a:ext uri="{9D8B030D-6E8A-4147-A177-3AD203B41FA5}">
                      <a16:colId xmlns:a16="http://schemas.microsoft.com/office/drawing/2014/main" val="876198805"/>
                    </a:ext>
                  </a:extLst>
                </a:gridCol>
              </a:tblGrid>
              <a:tr h="926184">
                <a:tc>
                  <a:txBody>
                    <a:bodyPr/>
                    <a:lstStyle/>
                    <a:p>
                      <a:pPr>
                        <a:buNone/>
                      </a:pPr>
                      <a:r>
                        <a:rPr lang="en-GB" b="1">
                          <a:effectLst/>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r>
                        <a:rPr lang="en-GB" b="1">
                          <a:effectLst/>
                        </a:rPr>
                        <a:t>IMD - Rank of average rank out of 296 (2025)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703837"/>
                  </a:ext>
                </a:extLst>
              </a:tr>
              <a:tr h="294342">
                <a:tc>
                  <a:txBody>
                    <a:bodyPr/>
                    <a:lstStyle/>
                    <a:p>
                      <a:pPr>
                        <a:buNone/>
                      </a:pPr>
                      <a:r>
                        <a:rPr lang="en-GB">
                          <a:effectLst/>
                        </a:rPr>
                        <a:t>Fenland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86707661"/>
                  </a:ext>
                </a:extLst>
              </a:tr>
              <a:tr h="294342">
                <a:tc>
                  <a:txBody>
                    <a:bodyPr/>
                    <a:lstStyle/>
                    <a:p>
                      <a:pPr>
                        <a:buNone/>
                      </a:pPr>
                      <a:r>
                        <a:rPr lang="en-GB">
                          <a:effectLst/>
                        </a:rPr>
                        <a:t>Peterborough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51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4359557"/>
                  </a:ext>
                </a:extLst>
              </a:tr>
              <a:tr h="352832">
                <a:tc>
                  <a:txBody>
                    <a:bodyPr/>
                    <a:lstStyle/>
                    <a:p>
                      <a:pPr>
                        <a:buNone/>
                      </a:pPr>
                      <a:r>
                        <a:rPr lang="en-GB">
                          <a:effectLst/>
                        </a:rPr>
                        <a:t>East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2466378"/>
                  </a:ext>
                </a:extLst>
              </a:tr>
              <a:tr h="352832">
                <a:tc>
                  <a:txBody>
                    <a:bodyPr/>
                    <a:lstStyle/>
                    <a:p>
                      <a:pPr>
                        <a:buNone/>
                      </a:pPr>
                      <a:r>
                        <a:rPr lang="en-GB">
                          <a:effectLst/>
                        </a:rPr>
                        <a:t>Huntingdonshire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48141550"/>
                  </a:ext>
                </a:extLst>
              </a:tr>
              <a:tr h="294342">
                <a:tc>
                  <a:txBody>
                    <a:bodyPr/>
                    <a:lstStyle/>
                    <a:p>
                      <a:pPr>
                        <a:buNone/>
                      </a:pPr>
                      <a:r>
                        <a:rPr lang="en-GB">
                          <a:effectLst/>
                        </a:rPr>
                        <a:t>Cambridge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12186774"/>
                  </a:ext>
                </a:extLst>
              </a:tr>
              <a:tr h="352832">
                <a:tc>
                  <a:txBody>
                    <a:bodyPr/>
                    <a:lstStyle/>
                    <a:p>
                      <a:pPr>
                        <a:buNone/>
                      </a:pPr>
                      <a:r>
                        <a:rPr lang="en-GB">
                          <a:effectLst/>
                        </a:rPr>
                        <a:t>South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11531420"/>
                  </a:ext>
                </a:extLst>
              </a:tr>
            </a:tbl>
          </a:graphicData>
        </a:graphic>
      </p:graphicFrame>
      <p:sp>
        <p:nvSpPr>
          <p:cNvPr id="5" name="TextBox 4">
            <a:extLst>
              <a:ext uri="{FF2B5EF4-FFF2-40B4-BE49-F238E27FC236}">
                <a16:creationId xmlns:a16="http://schemas.microsoft.com/office/drawing/2014/main" id="{D310BAD4-3EAC-3CA4-59E8-CCBDA4910F29}"/>
              </a:ext>
            </a:extLst>
          </p:cNvPr>
          <p:cNvSpPr txBox="1"/>
          <p:nvPr/>
        </p:nvSpPr>
        <p:spPr>
          <a:xfrm>
            <a:off x="6019798" y="1796925"/>
            <a:ext cx="5685693" cy="369332"/>
          </a:xfrm>
          <a:prstGeom prst="rect">
            <a:avLst/>
          </a:prstGeom>
          <a:noFill/>
        </p:spPr>
        <p:txBody>
          <a:bodyPr wrap="square">
            <a:spAutoFit/>
          </a:bodyPr>
          <a:lstStyle/>
          <a:p>
            <a:r>
              <a:rPr lang="en-GB" sz="1800" i="1" dirty="0"/>
              <a:t>Table 2: </a:t>
            </a:r>
            <a:r>
              <a:rPr lang="en-GB" i="1" dirty="0"/>
              <a:t>District by overall IMD national rank</a:t>
            </a:r>
            <a:endParaRPr lang="en-GB" sz="1800" i="1" dirty="0"/>
          </a:p>
        </p:txBody>
      </p:sp>
    </p:spTree>
    <p:extLst>
      <p:ext uri="{BB962C8B-B14F-4D97-AF65-F5344CB8AC3E}">
        <p14:creationId xmlns:p14="http://schemas.microsoft.com/office/powerpoint/2010/main" val="4108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C638-6605-D91F-951B-9429481610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AFD503-DB22-2318-415A-F3511F380FB7}"/>
              </a:ext>
            </a:extLst>
          </p:cNvPr>
          <p:cNvSpPr txBox="1"/>
          <p:nvPr/>
        </p:nvSpPr>
        <p:spPr bwMode="auto">
          <a:xfrm>
            <a:off x="262428" y="218479"/>
            <a:ext cx="986721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a:solidFill>
                  <a:schemeClr val="accent2"/>
                </a:solidFill>
                <a:latin typeface="+mj-lt"/>
                <a:ea typeface="+mj-ea"/>
                <a:cs typeface="+mj-cs"/>
              </a:rPr>
              <a:t>1.2. Analysis</a:t>
            </a:r>
            <a:r>
              <a:rPr lang="en-US" sz="4400" b="1" kern="1200">
                <a:solidFill>
                  <a:schemeClr val="accent2"/>
                </a:solidFill>
                <a:latin typeface="+mj-lt"/>
                <a:ea typeface="+mj-ea"/>
                <a:cs typeface="+mj-cs"/>
              </a:rPr>
              <a:t> of overall deprivation across Cambridge City wards</a:t>
            </a:r>
            <a:endParaRPr lang="en-US">
              <a:solidFill>
                <a:schemeClr val="accent2"/>
              </a:solidFill>
              <a:ea typeface="+mj-ea"/>
              <a:cs typeface="+mj-cs"/>
            </a:endParaRPr>
          </a:p>
        </p:txBody>
      </p:sp>
      <p:sp>
        <p:nvSpPr>
          <p:cNvPr id="7" name="TextBox 6">
            <a:extLst>
              <a:ext uri="{FF2B5EF4-FFF2-40B4-BE49-F238E27FC236}">
                <a16:creationId xmlns:a16="http://schemas.microsoft.com/office/drawing/2014/main" id="{F5E51FBF-4E6F-1AFC-72C2-723ED7DEB1A1}"/>
              </a:ext>
            </a:extLst>
          </p:cNvPr>
          <p:cNvSpPr txBox="1"/>
          <p:nvPr/>
        </p:nvSpPr>
        <p:spPr>
          <a:xfrm>
            <a:off x="329103" y="1917706"/>
            <a:ext cx="6190488" cy="4524315"/>
          </a:xfrm>
          <a:prstGeom prst="rect">
            <a:avLst/>
          </a:prstGeom>
          <a:noFill/>
        </p:spPr>
        <p:txBody>
          <a:bodyPr wrap="square" lIns="91440" tIns="45720" rIns="91440" bIns="45720" anchor="t">
            <a:spAutoFit/>
          </a:bodyPr>
          <a:lstStyle/>
          <a:p>
            <a:pPr marL="0" indent="0">
              <a:buNone/>
            </a:pPr>
            <a:r>
              <a:rPr lang="en-GB" sz="1600" dirty="0">
                <a:latin typeface="Arial"/>
                <a:cs typeface="Arial"/>
              </a:rPr>
              <a:t>On this page, the average decile is used. This is the decile of each LSOA combined and averaged to give an overall score for the ward. This is to help identify the domains that have a much higher or lower level of deprivation, and give a more broad overview of the ward as a whole, rather than the absolute ‘most’ and ‘least’ deprived domains. It should be noted that LSOA and ward boundaries are not co-terminus and therefore a ‘best fit’ lookup has been used to determine which LSOAs fall into each ward. </a:t>
            </a:r>
          </a:p>
          <a:p>
            <a:pPr marL="0" indent="0">
              <a:buNone/>
            </a:pPr>
            <a:endParaRPr lang="en-GB" sz="1600" dirty="0"/>
          </a:p>
          <a:p>
            <a:pPr marL="0" indent="0">
              <a:buNone/>
            </a:pPr>
            <a:r>
              <a:rPr lang="en-US" sz="1600" u="sng" dirty="0"/>
              <a:t>Highest scoring wards (least deprived):</a:t>
            </a:r>
          </a:p>
          <a:p>
            <a:pPr marL="0" indent="0">
              <a:buNone/>
            </a:pPr>
            <a:r>
              <a:rPr lang="en-US" sz="1600" dirty="0">
                <a:latin typeface="Arial"/>
                <a:cs typeface="Arial"/>
              </a:rPr>
              <a:t>As seen in Table 3, Castle and Newnham fall into the highest decile (10). </a:t>
            </a:r>
          </a:p>
          <a:p>
            <a:pPr marL="0" indent="0">
              <a:buNone/>
            </a:pPr>
            <a:endParaRPr lang="en-US" sz="1600" dirty="0"/>
          </a:p>
          <a:p>
            <a:pPr marL="0" indent="0">
              <a:buNone/>
            </a:pPr>
            <a:r>
              <a:rPr lang="en-US" sz="1600" u="sng" dirty="0"/>
              <a:t>Lowest scoring wards (most deprived):</a:t>
            </a:r>
          </a:p>
          <a:p>
            <a:pPr marL="0" indent="0">
              <a:buNone/>
            </a:pPr>
            <a:r>
              <a:rPr lang="en-US" sz="1600" dirty="0"/>
              <a:t>Both Abbey and King’s Hedges fall into the lowest decile out of all other wards in Cambridge City (5).</a:t>
            </a:r>
          </a:p>
          <a:p>
            <a:pPr marL="0" indent="0">
              <a:buNone/>
            </a:pPr>
            <a:endParaRPr lang="en-US" sz="1600" dirty="0"/>
          </a:p>
          <a:p>
            <a:pPr marL="0" indent="0">
              <a:buNone/>
            </a:pPr>
            <a:endParaRPr lang="en-US" sz="1600" dirty="0"/>
          </a:p>
        </p:txBody>
      </p:sp>
      <p:sp>
        <p:nvSpPr>
          <p:cNvPr id="2" name="TextBox 1">
            <a:extLst>
              <a:ext uri="{FF2B5EF4-FFF2-40B4-BE49-F238E27FC236}">
                <a16:creationId xmlns:a16="http://schemas.microsoft.com/office/drawing/2014/main" id="{CF6004F6-D575-6A82-A99C-F60BC754CE97}"/>
              </a:ext>
            </a:extLst>
          </p:cNvPr>
          <p:cNvSpPr txBox="1"/>
          <p:nvPr/>
        </p:nvSpPr>
        <p:spPr>
          <a:xfrm>
            <a:off x="7410449" y="1521423"/>
            <a:ext cx="4452447" cy="523220"/>
          </a:xfrm>
          <a:prstGeom prst="rect">
            <a:avLst/>
          </a:prstGeom>
          <a:noFill/>
        </p:spPr>
        <p:txBody>
          <a:bodyPr wrap="square" rtlCol="0">
            <a:spAutoFit/>
          </a:bodyPr>
          <a:lstStyle/>
          <a:p>
            <a:r>
              <a:rPr lang="en-GB" sz="1400" i="1" dirty="0"/>
              <a:t>Table 3: Decile average and range of LSOA deciles by ward, IMD 2025</a:t>
            </a:r>
          </a:p>
        </p:txBody>
      </p:sp>
      <p:graphicFrame>
        <p:nvGraphicFramePr>
          <p:cNvPr id="3" name="Table 2">
            <a:extLst>
              <a:ext uri="{FF2B5EF4-FFF2-40B4-BE49-F238E27FC236}">
                <a16:creationId xmlns:a16="http://schemas.microsoft.com/office/drawing/2014/main" id="{F4F0CC3B-B435-398C-C088-4E16594C6516}"/>
              </a:ext>
            </a:extLst>
          </p:cNvPr>
          <p:cNvGraphicFramePr>
            <a:graphicFrameLocks noGrp="1"/>
          </p:cNvGraphicFramePr>
          <p:nvPr>
            <p:extLst>
              <p:ext uri="{D42A27DB-BD31-4B8C-83A1-F6EECF244321}">
                <p14:modId xmlns:p14="http://schemas.microsoft.com/office/powerpoint/2010/main" val="3991774238"/>
              </p:ext>
            </p:extLst>
          </p:nvPr>
        </p:nvGraphicFramePr>
        <p:xfrm>
          <a:off x="7410449" y="2133148"/>
          <a:ext cx="4452448" cy="4093485"/>
        </p:xfrm>
        <a:graphic>
          <a:graphicData uri="http://schemas.openxmlformats.org/drawingml/2006/table">
            <a:tbl>
              <a:tblPr>
                <a:tableStyleId>{5C22544A-7EE6-4342-B048-85BDC9FD1C3A}</a:tableStyleId>
              </a:tblPr>
              <a:tblGrid>
                <a:gridCol w="1661361">
                  <a:extLst>
                    <a:ext uri="{9D8B030D-6E8A-4147-A177-3AD203B41FA5}">
                      <a16:colId xmlns:a16="http://schemas.microsoft.com/office/drawing/2014/main" val="889836946"/>
                    </a:ext>
                  </a:extLst>
                </a:gridCol>
                <a:gridCol w="1661361">
                  <a:extLst>
                    <a:ext uri="{9D8B030D-6E8A-4147-A177-3AD203B41FA5}">
                      <a16:colId xmlns:a16="http://schemas.microsoft.com/office/drawing/2014/main" val="2174958044"/>
                    </a:ext>
                  </a:extLst>
                </a:gridCol>
                <a:gridCol w="1129726">
                  <a:extLst>
                    <a:ext uri="{9D8B030D-6E8A-4147-A177-3AD203B41FA5}">
                      <a16:colId xmlns:a16="http://schemas.microsoft.com/office/drawing/2014/main" val="1802787240"/>
                    </a:ext>
                  </a:extLst>
                </a:gridCol>
              </a:tblGrid>
              <a:tr h="272899">
                <a:tc>
                  <a:txBody>
                    <a:bodyPr/>
                    <a:lstStyle/>
                    <a:p>
                      <a:pPr algn="l" fontAlgn="b">
                        <a:buNone/>
                      </a:pPr>
                      <a:r>
                        <a:rPr lang="en-GB" sz="1600" b="1" u="none" strike="noStrike">
                          <a:effectLst/>
                        </a:rPr>
                        <a:t>Ward</a:t>
                      </a:r>
                      <a:endParaRPr lang="en-GB" sz="1600" b="1"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Decile Average</a:t>
                      </a:r>
                      <a:endParaRPr lang="en-GB" sz="1600" b="1"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Range</a:t>
                      </a:r>
                      <a:endParaRPr lang="en-GB" sz="1600" b="1"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651596"/>
                  </a:ext>
                </a:extLst>
              </a:tr>
              <a:tr h="272899">
                <a:tc>
                  <a:txBody>
                    <a:bodyPr/>
                    <a:lstStyle/>
                    <a:p>
                      <a:pPr algn="l" fontAlgn="b">
                        <a:buNone/>
                      </a:pPr>
                      <a:r>
                        <a:rPr lang="en-GB" sz="1600" u="none" strike="noStrike">
                          <a:effectLst/>
                        </a:rPr>
                        <a:t>Abbey</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5</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2 - 8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447447"/>
                  </a:ext>
                </a:extLst>
              </a:tr>
              <a:tr h="272899">
                <a:tc>
                  <a:txBody>
                    <a:bodyPr/>
                    <a:lstStyle/>
                    <a:p>
                      <a:pPr algn="l" fontAlgn="b">
                        <a:buNone/>
                      </a:pPr>
                      <a:r>
                        <a:rPr lang="en-GB" sz="1600" u="none" strike="noStrike">
                          <a:effectLst/>
                        </a:rPr>
                        <a:t>Arbury</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4 - 10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247416"/>
                  </a:ext>
                </a:extLst>
              </a:tr>
              <a:tr h="272899">
                <a:tc>
                  <a:txBody>
                    <a:bodyPr/>
                    <a:lstStyle/>
                    <a:p>
                      <a:pPr algn="l" fontAlgn="b">
                        <a:buNone/>
                      </a:pPr>
                      <a:r>
                        <a:rPr lang="en-GB" sz="1600" u="none" strike="noStrike">
                          <a:effectLst/>
                        </a:rPr>
                        <a:t>Castle</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9 - 10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947244"/>
                  </a:ext>
                </a:extLst>
              </a:tr>
              <a:tr h="272899">
                <a:tc>
                  <a:txBody>
                    <a:bodyPr/>
                    <a:lstStyle/>
                    <a:p>
                      <a:pPr algn="l" fontAlgn="b">
                        <a:buNone/>
                      </a:pPr>
                      <a:r>
                        <a:rPr lang="en-GB" sz="1600" u="none" strike="noStrike">
                          <a:effectLst/>
                        </a:rPr>
                        <a:t>Cherry Hinton</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5 - 10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6852624"/>
                  </a:ext>
                </a:extLst>
              </a:tr>
              <a:tr h="272899">
                <a:tc>
                  <a:txBody>
                    <a:bodyPr/>
                    <a:lstStyle/>
                    <a:p>
                      <a:pPr algn="l" fontAlgn="b">
                        <a:buNone/>
                      </a:pPr>
                      <a:r>
                        <a:rPr lang="en-GB" sz="1600" u="none" strike="noStrike">
                          <a:effectLst/>
                        </a:rPr>
                        <a:t>Coleridge</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351399"/>
                  </a:ext>
                </a:extLst>
              </a:tr>
              <a:tr h="272899">
                <a:tc>
                  <a:txBody>
                    <a:bodyPr/>
                    <a:lstStyle/>
                    <a:p>
                      <a:pPr algn="l" fontAlgn="b">
                        <a:buNone/>
                      </a:pPr>
                      <a:r>
                        <a:rPr lang="en-GB" sz="1600" u="none" strike="noStrike">
                          <a:effectLst/>
                        </a:rPr>
                        <a:t>East Chesterton</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4 - 9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483082"/>
                  </a:ext>
                </a:extLst>
              </a:tr>
              <a:tr h="272899">
                <a:tc>
                  <a:txBody>
                    <a:bodyPr/>
                    <a:lstStyle/>
                    <a:p>
                      <a:pPr algn="l" fontAlgn="b">
                        <a:buNone/>
                      </a:pPr>
                      <a:r>
                        <a:rPr lang="en-GB" sz="1600" u="none" strike="noStrike">
                          <a:effectLst/>
                        </a:rPr>
                        <a:t>King's Hedges</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5</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3 - 8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7435391"/>
                  </a:ext>
                </a:extLst>
              </a:tr>
              <a:tr h="272899">
                <a:tc>
                  <a:txBody>
                    <a:bodyPr/>
                    <a:lstStyle/>
                    <a:p>
                      <a:pPr algn="l" fontAlgn="b">
                        <a:buNone/>
                      </a:pPr>
                      <a:r>
                        <a:rPr lang="en-GB" sz="1600" u="none" strike="noStrike">
                          <a:effectLst/>
                        </a:rPr>
                        <a:t>Market</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6 - 9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014139"/>
                  </a:ext>
                </a:extLst>
              </a:tr>
              <a:tr h="272899">
                <a:tc>
                  <a:txBody>
                    <a:bodyPr/>
                    <a:lstStyle/>
                    <a:p>
                      <a:pPr algn="l" fontAlgn="b">
                        <a:buNone/>
                      </a:pPr>
                      <a:r>
                        <a:rPr lang="en-GB" sz="1600" u="none" strike="noStrike">
                          <a:effectLst/>
                        </a:rPr>
                        <a:t>Newnham</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9 - 10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434525"/>
                  </a:ext>
                </a:extLst>
              </a:tr>
              <a:tr h="272899">
                <a:tc>
                  <a:txBody>
                    <a:bodyPr/>
                    <a:lstStyle/>
                    <a:p>
                      <a:pPr algn="l" fontAlgn="b">
                        <a:buNone/>
                      </a:pPr>
                      <a:r>
                        <a:rPr lang="en-GB" sz="1600" u="none" strike="noStrike">
                          <a:effectLst/>
                        </a:rPr>
                        <a:t>Petersfield</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6 - 8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0921330"/>
                  </a:ext>
                </a:extLst>
              </a:tr>
              <a:tr h="272899">
                <a:tc>
                  <a:txBody>
                    <a:bodyPr/>
                    <a:lstStyle/>
                    <a:p>
                      <a:pPr algn="l" fontAlgn="b">
                        <a:buNone/>
                      </a:pPr>
                      <a:r>
                        <a:rPr lang="en-GB" sz="1600" u="none" strike="noStrike">
                          <a:effectLst/>
                        </a:rPr>
                        <a:t>Queen Edith's</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7 - 10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576289"/>
                  </a:ext>
                </a:extLst>
              </a:tr>
              <a:tr h="272899">
                <a:tc>
                  <a:txBody>
                    <a:bodyPr/>
                    <a:lstStyle/>
                    <a:p>
                      <a:pPr algn="l" fontAlgn="b">
                        <a:buNone/>
                      </a:pPr>
                      <a:r>
                        <a:rPr lang="en-GB" sz="1600" u="none" strike="noStrike">
                          <a:effectLst/>
                        </a:rPr>
                        <a:t>Romsey</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6 - 9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452266"/>
                  </a:ext>
                </a:extLst>
              </a:tr>
              <a:tr h="272899">
                <a:tc>
                  <a:txBody>
                    <a:bodyPr/>
                    <a:lstStyle/>
                    <a:p>
                      <a:pPr algn="l" fontAlgn="b">
                        <a:buNone/>
                      </a:pPr>
                      <a:r>
                        <a:rPr lang="en-GB" sz="1600" u="none" strike="noStrike">
                          <a:effectLst/>
                        </a:rPr>
                        <a:t>Trumpington</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8</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7 - 10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126271"/>
                  </a:ext>
                </a:extLst>
              </a:tr>
              <a:tr h="272899">
                <a:tc>
                  <a:txBody>
                    <a:bodyPr/>
                    <a:lstStyle/>
                    <a:p>
                      <a:pPr algn="l" fontAlgn="b">
                        <a:buNone/>
                      </a:pPr>
                      <a:r>
                        <a:rPr lang="en-GB" sz="1600" u="none" strike="noStrike">
                          <a:effectLst/>
                        </a:rPr>
                        <a:t>West Chesterton</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9</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5 - 10</a:t>
                      </a:r>
                      <a:endParaRPr lang="en-GB"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0420589"/>
                  </a:ext>
                </a:extLst>
              </a:tr>
            </a:tbl>
          </a:graphicData>
        </a:graphic>
      </p:graphicFrame>
    </p:spTree>
    <p:extLst>
      <p:ext uri="{BB962C8B-B14F-4D97-AF65-F5344CB8AC3E}">
        <p14:creationId xmlns:p14="http://schemas.microsoft.com/office/powerpoint/2010/main" val="3332062973"/>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estExpiryDate xmlns="38160366-bcfb-49fe-ae5b-ebd90b6ce091" xsi:nil="true"/>
    <TaxCatchAll xmlns="d2c5561e-d5a1-4761-9d3e-caffcd84e5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E1743C-9CC8-4366-A28E-7540EDF22D2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52EB4B-4119-4BD8-9E0C-D73BBDDCDE38}">
  <ds:schemaRefs>
    <ds:schemaRef ds:uri="http://www.w3.org/XML/1998/namespace"/>
    <ds:schemaRef ds:uri="d2c5561e-d5a1-4761-9d3e-caffcd84e59f"/>
    <ds:schemaRef ds:uri="http://purl.org/dc/dcmitype/"/>
    <ds:schemaRef ds:uri="http://schemas.microsoft.com/office/2006/metadata/properties"/>
    <ds:schemaRef ds:uri="38160366-bcfb-49fe-ae5b-ebd90b6ce09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1EA2077-1AFE-4C43-B8D8-AB4B1B61E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3974</Words>
  <Application>Microsoft Office PowerPoint</Application>
  <PresentationFormat>Widescreen</PresentationFormat>
  <Paragraphs>815</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Narrow</vt:lpstr>
      <vt:lpstr>Arial</vt:lpstr>
      <vt:lpstr>CCC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dc:creator>
  <cp:lastModifiedBy>Alexandra Miles</cp:lastModifiedBy>
  <cp:revision>1</cp:revision>
  <dcterms:created xsi:type="dcterms:W3CDTF">2025-08-20T09:25:09Z</dcterms:created>
  <dcterms:modified xsi:type="dcterms:W3CDTF">2026-03-18T07:56:47Z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