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66"/>
  </p:notesMasterIdLst>
  <p:sldIdLst>
    <p:sldId id="437" r:id="rId6"/>
    <p:sldId id="512" r:id="rId7"/>
    <p:sldId id="510" r:id="rId8"/>
    <p:sldId id="513" r:id="rId9"/>
    <p:sldId id="514" r:id="rId10"/>
    <p:sldId id="516" r:id="rId11"/>
    <p:sldId id="610" r:id="rId12"/>
    <p:sldId id="517" r:id="rId13"/>
    <p:sldId id="582" r:id="rId14"/>
    <p:sldId id="591" r:id="rId15"/>
    <p:sldId id="600" r:id="rId16"/>
    <p:sldId id="602" r:id="rId17"/>
    <p:sldId id="603" r:id="rId18"/>
    <p:sldId id="604" r:id="rId19"/>
    <p:sldId id="519" r:id="rId20"/>
    <p:sldId id="578" r:id="rId21"/>
    <p:sldId id="521" r:id="rId22"/>
    <p:sldId id="589" r:id="rId23"/>
    <p:sldId id="529" r:id="rId24"/>
    <p:sldId id="530" r:id="rId25"/>
    <p:sldId id="586" r:id="rId26"/>
    <p:sldId id="532" r:id="rId27"/>
    <p:sldId id="540" r:id="rId28"/>
    <p:sldId id="541" r:id="rId29"/>
    <p:sldId id="565" r:id="rId30"/>
    <p:sldId id="597" r:id="rId31"/>
    <p:sldId id="596" r:id="rId32"/>
    <p:sldId id="572" r:id="rId33"/>
    <p:sldId id="567" r:id="rId34"/>
    <p:sldId id="569" r:id="rId35"/>
    <p:sldId id="568" r:id="rId36"/>
    <p:sldId id="571" r:id="rId37"/>
    <p:sldId id="542" r:id="rId38"/>
    <p:sldId id="544" r:id="rId39"/>
    <p:sldId id="543" r:id="rId40"/>
    <p:sldId id="545" r:id="rId41"/>
    <p:sldId id="546" r:id="rId42"/>
    <p:sldId id="547" r:id="rId43"/>
    <p:sldId id="548" r:id="rId44"/>
    <p:sldId id="549" r:id="rId45"/>
    <p:sldId id="550" r:id="rId46"/>
    <p:sldId id="580" r:id="rId47"/>
    <p:sldId id="552" r:id="rId48"/>
    <p:sldId id="607" r:id="rId49"/>
    <p:sldId id="592" r:id="rId50"/>
    <p:sldId id="605" r:id="rId51"/>
    <p:sldId id="579" r:id="rId52"/>
    <p:sldId id="554" r:id="rId53"/>
    <p:sldId id="555" r:id="rId54"/>
    <p:sldId id="608" r:id="rId55"/>
    <p:sldId id="609" r:id="rId56"/>
    <p:sldId id="594" r:id="rId57"/>
    <p:sldId id="556" r:id="rId58"/>
    <p:sldId id="584" r:id="rId59"/>
    <p:sldId id="558" r:id="rId60"/>
    <p:sldId id="559" r:id="rId61"/>
    <p:sldId id="561" r:id="rId62"/>
    <p:sldId id="587" r:id="rId63"/>
    <p:sldId id="588" r:id="rId64"/>
    <p:sldId id="56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1AA37-8213-CE41-06FD-73004C907152}" name="Graham Shone" initials="GS" userId="S::Graham.Shone@cambridgeshire.gov.uk::2f7cc940-7d68-4e90-989c-33e4e1c21e5c" providerId="AD"/>
  <p188:author id="{003CE475-FA3F-D085-F015-6ED4732EF420}" name="Hannah Milgate" initials="HM" userId="S::hannah.milgate@cambridgeshire.gov.uk::c6c58db6-83e1-4ee5-99c3-39972b0d6362" providerId="AD"/>
  <p188:author id="{8B6F7E7A-C952-1AFC-302A-A8C5614B1C08}" name="Timothy Giles" initials="TG" userId="S::Timothy.Giles@cambridgeshire.gov.uk::191af8c1-7c5e-4450-9b45-a87f7878ec36" providerId="AD"/>
  <p188:author id="{E6527DAA-CB59-E3F6-2C64-F2E09D9F596C}" name="Hannah Milgate" initials="HM" userId="S::Hannah.Milgate@cambridgeshire.gov.uk::c6c58db6-83e1-4ee5-99c3-39972b0d6362" providerId="AD"/>
  <p188:author id="{31E173AC-BEE1-9415-E7F1-E6B1B98096B2}" name="Graham Shone" initials="GS" userId="S::graham.shone@cambridgeshire.gov.uk::2f7cc940-7d68-4e90-989c-33e4e1c21e5c" providerId="AD"/>
  <p188:author id="{FA48E8B1-B145-1D33-FCB4-338445089B4C}" name="Ellen Pollard (she/her)"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she/her)" initials="E(" userId="S::ellen.pollard@cambridgeshire.gov.uk::1bb0be40-2395-4b16-8b02-ec28fb870a9e"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5799D4"/>
    <a:srgbClr val="FFCDCD"/>
    <a:srgbClr val="A21608"/>
    <a:srgbClr val="E044A7"/>
    <a:srgbClr val="6B007B"/>
    <a:srgbClr val="F2F9FF"/>
    <a:srgbClr val="E9AFD2"/>
    <a:srgbClr val="92DDD6"/>
    <a:srgbClr val="203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2C6CE-0336-47EB-A515-316836B7AE28}" v="2" dt="2026-02-10T13:44:26.785"/>
    <p1510:client id="{B2BFDEFF-032D-4BF3-A562-DA3B337F8191}" v="114" dt="2026-02-10T14:38:38.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11" d="100"/>
          <a:sy n="111"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400"/>
              <a:t>Time of Day Distribution: October 2025 - December 2025</a:t>
            </a:r>
          </a:p>
        </c:rich>
      </c:tx>
      <c:layout>
        <c:manualLayout>
          <c:xMode val="edge"/>
          <c:yMode val="edge"/>
          <c:x val="0.11815375205925503"/>
          <c:y val="4.2731532443378059E-2"/>
        </c:manualLayout>
      </c:layout>
      <c:overlay val="0"/>
    </c:title>
    <c:autoTitleDeleted val="0"/>
    <c:plotArea>
      <c:layout/>
      <c:lineChart>
        <c:grouping val="standard"/>
        <c:varyColors val="1"/>
        <c:ser>
          <c:idx val="0"/>
          <c:order val="0"/>
          <c:tx>
            <c:strRef>
              <c:f>TOD!$I$3</c:f>
              <c:strCache>
                <c:ptCount val="1"/>
                <c:pt idx="0">
                  <c:v>Weekdays</c:v>
                </c:pt>
              </c:strCache>
            </c:strRef>
          </c:tx>
          <c:spPr>
            <a:ln w="38100" cmpd="sng">
              <a:solidFill>
                <a:srgbClr val="0C5394">
                  <a:alpha val="100000"/>
                </a:srgbClr>
              </a:solidFill>
            </a:ln>
          </c:spPr>
          <c:marker>
            <c:symbol val="none"/>
          </c:marker>
          <c:cat>
            <c:numRef>
              <c:f>TOD!$H$4:$H$27</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TOD!$I$4:$I$27</c:f>
              <c:numCache>
                <c:formatCode>General</c:formatCode>
                <c:ptCount val="24"/>
                <c:pt idx="0">
                  <c:v>1.4E-2</c:v>
                </c:pt>
                <c:pt idx="1">
                  <c:v>8.6E-3</c:v>
                </c:pt>
                <c:pt idx="2">
                  <c:v>5.1000000000000004E-3</c:v>
                </c:pt>
                <c:pt idx="3">
                  <c:v>3.5999999999999999E-3</c:v>
                </c:pt>
                <c:pt idx="4">
                  <c:v>3.3999999999999998E-3</c:v>
                </c:pt>
                <c:pt idx="5">
                  <c:v>7.7000000000000002E-3</c:v>
                </c:pt>
                <c:pt idx="6">
                  <c:v>2.1000000000000001E-2</c:v>
                </c:pt>
                <c:pt idx="7">
                  <c:v>4.5999999999999999E-2</c:v>
                </c:pt>
                <c:pt idx="8">
                  <c:v>7.8E-2</c:v>
                </c:pt>
                <c:pt idx="9">
                  <c:v>5.2999999999999999E-2</c:v>
                </c:pt>
                <c:pt idx="10">
                  <c:v>4.1000000000000002E-2</c:v>
                </c:pt>
                <c:pt idx="11">
                  <c:v>0.04</c:v>
                </c:pt>
                <c:pt idx="12">
                  <c:v>4.8000000000000001E-2</c:v>
                </c:pt>
                <c:pt idx="13">
                  <c:v>0.05</c:v>
                </c:pt>
                <c:pt idx="14">
                  <c:v>5.3999999999999999E-2</c:v>
                </c:pt>
                <c:pt idx="15">
                  <c:v>6.5000000000000002E-2</c:v>
                </c:pt>
                <c:pt idx="16">
                  <c:v>0.09</c:v>
                </c:pt>
                <c:pt idx="17">
                  <c:v>8.8999999999999996E-2</c:v>
                </c:pt>
                <c:pt idx="18">
                  <c:v>7.4999999999999997E-2</c:v>
                </c:pt>
                <c:pt idx="19">
                  <c:v>5.5E-2</c:v>
                </c:pt>
                <c:pt idx="20">
                  <c:v>4.2999999999999997E-2</c:v>
                </c:pt>
                <c:pt idx="21">
                  <c:v>3.7999999999999999E-2</c:v>
                </c:pt>
                <c:pt idx="22">
                  <c:v>0.04</c:v>
                </c:pt>
                <c:pt idx="23">
                  <c:v>3.1E-2</c:v>
                </c:pt>
              </c:numCache>
            </c:numRef>
          </c:val>
          <c:smooth val="0"/>
          <c:extLst>
            <c:ext xmlns:c16="http://schemas.microsoft.com/office/drawing/2014/chart" uri="{C3380CC4-5D6E-409C-BE32-E72D297353CC}">
              <c16:uniqueId val="{00000000-3D81-43EC-98E3-021CB35E46AB}"/>
            </c:ext>
          </c:extLst>
        </c:ser>
        <c:ser>
          <c:idx val="1"/>
          <c:order val="1"/>
          <c:tx>
            <c:strRef>
              <c:f>TOD!$J$3</c:f>
              <c:strCache>
                <c:ptCount val="1"/>
                <c:pt idx="0">
                  <c:v>Weekends</c:v>
                </c:pt>
              </c:strCache>
            </c:strRef>
          </c:tx>
          <c:spPr>
            <a:ln w="38100" cmpd="sng">
              <a:solidFill>
                <a:srgbClr val="6AA84F">
                  <a:alpha val="100000"/>
                </a:srgbClr>
              </a:solidFill>
            </a:ln>
          </c:spPr>
          <c:marker>
            <c:symbol val="none"/>
          </c:marker>
          <c:cat>
            <c:numRef>
              <c:f>TOD!$H$4:$H$27</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TOD!$J$4:$J$27</c:f>
              <c:numCache>
                <c:formatCode>General</c:formatCode>
                <c:ptCount val="24"/>
                <c:pt idx="0">
                  <c:v>3.7999999999999999E-2</c:v>
                </c:pt>
                <c:pt idx="1">
                  <c:v>2.5000000000000001E-2</c:v>
                </c:pt>
                <c:pt idx="2">
                  <c:v>1.2999999999999999E-2</c:v>
                </c:pt>
                <c:pt idx="3">
                  <c:v>9.9000000000000008E-3</c:v>
                </c:pt>
                <c:pt idx="4">
                  <c:v>6.8999999999999999E-3</c:v>
                </c:pt>
                <c:pt idx="5">
                  <c:v>7.0000000000000001E-3</c:v>
                </c:pt>
                <c:pt idx="6">
                  <c:v>1.4E-2</c:v>
                </c:pt>
                <c:pt idx="7">
                  <c:v>1.9E-2</c:v>
                </c:pt>
                <c:pt idx="8">
                  <c:v>2.9000000000000001E-2</c:v>
                </c:pt>
                <c:pt idx="9">
                  <c:v>4.1000000000000002E-2</c:v>
                </c:pt>
                <c:pt idx="10">
                  <c:v>0.05</c:v>
                </c:pt>
                <c:pt idx="11">
                  <c:v>5.8999999999999997E-2</c:v>
                </c:pt>
                <c:pt idx="12">
                  <c:v>5.8000000000000003E-2</c:v>
                </c:pt>
                <c:pt idx="13">
                  <c:v>0.06</c:v>
                </c:pt>
                <c:pt idx="14">
                  <c:v>6.3E-2</c:v>
                </c:pt>
                <c:pt idx="15">
                  <c:v>6.6000000000000003E-2</c:v>
                </c:pt>
                <c:pt idx="16">
                  <c:v>7.1999999999999995E-2</c:v>
                </c:pt>
                <c:pt idx="17">
                  <c:v>6.8000000000000005E-2</c:v>
                </c:pt>
                <c:pt idx="18">
                  <c:v>6.4000000000000001E-2</c:v>
                </c:pt>
                <c:pt idx="19">
                  <c:v>5.8000000000000003E-2</c:v>
                </c:pt>
                <c:pt idx="20">
                  <c:v>4.9000000000000002E-2</c:v>
                </c:pt>
                <c:pt idx="21">
                  <c:v>4.5999999999999999E-2</c:v>
                </c:pt>
                <c:pt idx="22">
                  <c:v>4.5999999999999999E-2</c:v>
                </c:pt>
                <c:pt idx="23">
                  <c:v>0.04</c:v>
                </c:pt>
              </c:numCache>
            </c:numRef>
          </c:val>
          <c:smooth val="0"/>
          <c:extLst>
            <c:ext xmlns:c16="http://schemas.microsoft.com/office/drawing/2014/chart" uri="{C3380CC4-5D6E-409C-BE32-E72D297353CC}">
              <c16:uniqueId val="{00000001-3D81-43EC-98E3-021CB35E46AB}"/>
            </c:ext>
          </c:extLst>
        </c:ser>
        <c:dLbls>
          <c:showLegendKey val="0"/>
          <c:showVal val="0"/>
          <c:showCatName val="0"/>
          <c:showSerName val="0"/>
          <c:showPercent val="0"/>
          <c:showBubbleSize val="0"/>
        </c:dLbls>
        <c:smooth val="0"/>
        <c:axId val="22819066"/>
        <c:axId val="91570142"/>
      </c:lineChart>
      <c:catAx>
        <c:axId val="22819066"/>
        <c:scaling>
          <c:orientation val="minMax"/>
        </c:scaling>
        <c:delete val="0"/>
        <c:axPos val="b"/>
        <c:title>
          <c:tx>
            <c:rich>
              <a:bodyPr/>
              <a:lstStyle/>
              <a:p>
                <a:pPr lvl="0">
                  <a:defRPr b="0">
                    <a:solidFill>
                      <a:srgbClr val="000000"/>
                    </a:solidFill>
                    <a:latin typeface="+mn-lt"/>
                  </a:defRPr>
                </a:pPr>
                <a:r>
                  <a:rPr lang="en-GB" b="0">
                    <a:solidFill>
                      <a:srgbClr val="000000"/>
                    </a:solidFill>
                    <a:latin typeface="+mn-lt"/>
                  </a:rPr>
                  <a:t>Hour beginning</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en-US"/>
          </a:p>
        </c:txPr>
        <c:crossAx val="91570142"/>
        <c:crosses val="autoZero"/>
        <c:auto val="1"/>
        <c:lblAlgn val="ctr"/>
        <c:lblOffset val="100"/>
        <c:noMultiLvlLbl val="1"/>
      </c:catAx>
      <c:valAx>
        <c:axId val="91570142"/>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a:defRPr/>
                </a:pPr>
                <a:r>
                  <a:rPr lang="en-GB" b="0"/>
                  <a:t>Proportion of daily total (%)</a:t>
                </a:r>
              </a:p>
            </c:rich>
          </c:tx>
          <c:overlay val="0"/>
        </c:title>
        <c:numFmt formatCode="0%" sourceLinked="0"/>
        <c:majorTickMark val="none"/>
        <c:minorTickMark val="none"/>
        <c:tickLblPos val="nextTo"/>
        <c:spPr>
          <a:ln/>
        </c:spPr>
        <c:txPr>
          <a:bodyPr/>
          <a:lstStyle/>
          <a:p>
            <a:pPr lvl="0">
              <a:defRPr b="0">
                <a:solidFill>
                  <a:srgbClr val="000000"/>
                </a:solidFill>
                <a:latin typeface="+mn-lt"/>
              </a:defRPr>
            </a:pPr>
            <a:endParaRPr lang="en-US"/>
          </a:p>
        </c:txPr>
        <c:crossAx val="22819066"/>
        <c:crosses val="autoZero"/>
        <c:crossBetween val="between"/>
      </c:valAx>
    </c:plotArea>
    <c:legend>
      <c:legendPos val="t"/>
      <c:overlay val="0"/>
      <c:txPr>
        <a:bodyPr/>
        <a:lstStyle/>
        <a:p>
          <a:pPr lvl="0">
            <a:defRPr b="0">
              <a:solidFill>
                <a:srgbClr val="1A1A1A"/>
              </a:solidFill>
              <a:latin typeface="+mn-lt"/>
            </a:defRPr>
          </a:pPr>
          <a:endParaRPr lang="en-US"/>
        </a:p>
      </c:txPr>
    </c:legend>
    <c:plotVisOnly val="1"/>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b="0">
                <a:solidFill>
                  <a:srgbClr val="757575"/>
                </a:solidFill>
                <a:latin typeface="+mn-lt"/>
              </a:defRPr>
            </a:pPr>
            <a:r>
              <a:rPr lang="en-GB" sz="1400" b="1">
                <a:solidFill>
                  <a:schemeClr val="tx1"/>
                </a:solidFill>
                <a:latin typeface="+mn-lt"/>
              </a:rPr>
              <a:t>Age Distribution of Riders: October 2025 - December 2025</a:t>
            </a:r>
          </a:p>
        </c:rich>
      </c:tx>
      <c:overlay val="0"/>
    </c:title>
    <c:autoTitleDeleted val="0"/>
    <c:plotArea>
      <c:layout/>
      <c:barChart>
        <c:barDir val="col"/>
        <c:grouping val="clustered"/>
        <c:varyColors val="1"/>
        <c:ser>
          <c:idx val="0"/>
          <c:order val="0"/>
          <c:tx>
            <c:strRef>
              <c:f>'Age Band'!$B$1</c:f>
              <c:strCache>
                <c:ptCount val="1"/>
                <c:pt idx="0">
                  <c:v>PCT_OF_TOTAL</c:v>
                </c:pt>
              </c:strCache>
            </c:strRef>
          </c:tx>
          <c:spPr>
            <a:solidFill>
              <a:srgbClr val="0C5394"/>
            </a:solidFill>
            <a:ln cmpd="sng">
              <a:solidFill>
                <a:srgbClr val="000000"/>
              </a:solidFill>
            </a:ln>
          </c:spPr>
          <c:invertIfNegative val="1"/>
          <c:cat>
            <c:strRef>
              <c:f>'Age Band'!$A$2:$A$6</c:f>
              <c:strCache>
                <c:ptCount val="5"/>
                <c:pt idx="0">
                  <c:v>18–21</c:v>
                </c:pt>
                <c:pt idx="1">
                  <c:v>22–25</c:v>
                </c:pt>
                <c:pt idx="2">
                  <c:v>26–39</c:v>
                </c:pt>
                <c:pt idx="3">
                  <c:v>40–69</c:v>
                </c:pt>
                <c:pt idx="4">
                  <c:v>70+</c:v>
                </c:pt>
              </c:strCache>
            </c:strRef>
          </c:cat>
          <c:val>
            <c:numRef>
              <c:f>'Age Band'!$B$2:$B$6</c:f>
              <c:numCache>
                <c:formatCode>0%</c:formatCode>
                <c:ptCount val="5"/>
                <c:pt idx="0">
                  <c:v>0.22</c:v>
                </c:pt>
                <c:pt idx="1">
                  <c:v>0.21</c:v>
                </c:pt>
                <c:pt idx="2">
                  <c:v>0.4</c:v>
                </c:pt>
                <c:pt idx="3">
                  <c:v>0.17</c:v>
                </c:pt>
                <c:pt idx="4">
                  <c:v>1E-3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4980-4124-8136-D2BC0235E89A}"/>
            </c:ext>
          </c:extLst>
        </c:ser>
        <c:dLbls>
          <c:showLegendKey val="0"/>
          <c:showVal val="0"/>
          <c:showCatName val="0"/>
          <c:showSerName val="0"/>
          <c:showPercent val="0"/>
          <c:showBubbleSize val="0"/>
        </c:dLbls>
        <c:gapWidth val="150"/>
        <c:axId val="1760041281"/>
        <c:axId val="605175963"/>
      </c:barChart>
      <c:catAx>
        <c:axId val="1760041281"/>
        <c:scaling>
          <c:orientation val="minMax"/>
        </c:scaling>
        <c:delete val="0"/>
        <c:axPos val="b"/>
        <c:title>
          <c:tx>
            <c:rich>
              <a:bodyPr/>
              <a:lstStyle/>
              <a:p>
                <a:pPr lvl="0">
                  <a:defRPr b="0">
                    <a:solidFill>
                      <a:srgbClr val="000000"/>
                    </a:solidFill>
                    <a:latin typeface="+mn-lt"/>
                  </a:defRPr>
                </a:pPr>
                <a:r>
                  <a:rPr lang="en-GB" b="0">
                    <a:solidFill>
                      <a:srgbClr val="000000"/>
                    </a:solidFill>
                    <a:latin typeface="+mn-lt"/>
                  </a:rPr>
                  <a:t>Age Group</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en-US"/>
          </a:p>
        </c:txPr>
        <c:crossAx val="605175963"/>
        <c:crosses val="autoZero"/>
        <c:auto val="1"/>
        <c:lblAlgn val="ctr"/>
        <c:lblOffset val="100"/>
        <c:noMultiLvlLbl val="1"/>
      </c:catAx>
      <c:valAx>
        <c:axId val="605175963"/>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en-GB" b="0">
                    <a:solidFill>
                      <a:srgbClr val="000000"/>
                    </a:solidFill>
                    <a:latin typeface="+mn-lt"/>
                  </a:rPr>
                  <a:t>Proportion</a:t>
                </a:r>
                <a:r>
                  <a:rPr lang="en-GB" b="0" baseline="0">
                    <a:solidFill>
                      <a:srgbClr val="000000"/>
                    </a:solidFill>
                    <a:latin typeface="+mn-lt"/>
                  </a:rPr>
                  <a:t> of t</a:t>
                </a:r>
                <a:r>
                  <a:rPr lang="en-GB" b="0">
                    <a:solidFill>
                      <a:srgbClr val="000000"/>
                    </a:solidFill>
                    <a:latin typeface="+mn-lt"/>
                  </a:rPr>
                  <a:t>otal riders (%)</a:t>
                </a:r>
              </a:p>
            </c:rich>
          </c:tx>
          <c:overlay val="0"/>
        </c:title>
        <c:numFmt formatCode="0%" sourceLinked="1"/>
        <c:majorTickMark val="none"/>
        <c:minorTickMark val="none"/>
        <c:tickLblPos val="nextTo"/>
        <c:spPr>
          <a:ln/>
        </c:spPr>
        <c:txPr>
          <a:bodyPr/>
          <a:lstStyle/>
          <a:p>
            <a:pPr lvl="0">
              <a:defRPr b="0">
                <a:solidFill>
                  <a:srgbClr val="000000"/>
                </a:solidFill>
                <a:latin typeface="+mn-lt"/>
              </a:defRPr>
            </a:pPr>
            <a:endParaRPr lang="en-US"/>
          </a:p>
        </c:txPr>
        <c:crossAx val="1760041281"/>
        <c:crosses val="autoZero"/>
        <c:crossBetween val="between"/>
      </c:valAx>
    </c:plotArea>
    <c:plotVisOnly val="1"/>
    <c:dispBlanksAs val="zero"/>
    <c:showDLblsOverMax val="1"/>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607BA-34CA-4CA5-9351-18454376610F}"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AE0F-FC5D-4269-A9BD-2387D0DAA2D4}" type="slidenum">
              <a:rPr lang="en-GB" smtClean="0"/>
              <a:t>‹#›</a:t>
            </a:fld>
            <a:endParaRPr lang="en-GB"/>
          </a:p>
        </p:txBody>
      </p:sp>
    </p:spTree>
    <p:extLst>
      <p:ext uri="{BB962C8B-B14F-4D97-AF65-F5344CB8AC3E}">
        <p14:creationId xmlns:p14="http://schemas.microsoft.com/office/powerpoint/2010/main" val="19552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oadtraffic.dft.gov.uk/downloa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v.uk/government/collections/bus-statistic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workingarrangem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F42F-E0BB-2454-F04C-347DD7E27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22E0B-F8DE-3D76-B2BA-7C29C608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60691-5142-DAC0-5711-5F938C796AFD}"/>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Road traffic statistics - Download data</a:t>
            </a:r>
            <a:endParaRPr lang="en-GB" sz="2000"/>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2000">
                <a:effectLst/>
              </a:rPr>
              <a:t>Local authority traffic figures give the total volume (vehicle miles) of traffic across each local authority for the whole year.</a:t>
            </a:r>
            <a:endParaRPr lang="en-GB" sz="1300"/>
          </a:p>
        </p:txBody>
      </p:sp>
      <p:sp>
        <p:nvSpPr>
          <p:cNvPr id="4" name="Slide Number Placeholder 3">
            <a:extLst>
              <a:ext uri="{FF2B5EF4-FFF2-40B4-BE49-F238E27FC236}">
                <a16:creationId xmlns:a16="http://schemas.microsoft.com/office/drawing/2014/main" id="{EADA6322-4A6D-88E6-0678-B44B721764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83024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F0B6-C7CD-5D5F-6D04-880C5B384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DFEE4-F2AE-4F50-F2D1-EF0F3270D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1792-4B60-18F9-9475-C3DF7948D222}"/>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a:defRPr/>
            </a:pPr>
            <a:r>
              <a:rPr lang="en-GB" sz="20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30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F85CBA0-27E4-53C7-59E5-44EACF84ACB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89100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55CF-C27F-D61D-52D5-A82052D69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C9E5B-689C-997F-8A21-00B0B39D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845F2-950B-F689-6543-B54FDB7A631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3F543E7-69F7-2C1D-2D5D-5A8BF0B0D4F1}"/>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07297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B325-65C2-FE19-68D2-098D22EB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4CC8-972B-CA2D-B4FC-0AC6814E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AC27-1384-2B1E-53FB-7B2960B9F00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732951A-E313-A9FA-511B-7D73993CB1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41478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7A7C-5452-25D4-42E4-E0A2851DB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A82DD-8072-9DFD-C5F5-EBEB22431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97ACF-13EE-7C22-8600-FF1400DAE30E}"/>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1E59DB0-9FA7-7DBB-A71D-88643338CFF8}"/>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80062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4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(https://webtris.highwaysengland.co.uk/)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Sites with data in December 2019, 2023, 2024 and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M11/6820A Cambridge, </a:t>
            </a:r>
            <a:r>
              <a:rPr lang="en-GB">
                <a:effectLst/>
              </a:rPr>
              <a:t> </a:t>
            </a:r>
            <a:r>
              <a:rPr lang="en-GB" sz="1200" b="0" i="0" u="none" strike="noStrike" kern="1200">
                <a:solidFill>
                  <a:schemeClr val="tx1"/>
                </a:solidFill>
                <a:effectLst/>
                <a:latin typeface="+mn-lt"/>
                <a:ea typeface="+mn-ea"/>
                <a:cs typeface="+mn-cs"/>
              </a:rPr>
              <a:t>MIDAS site at M11/6886A Cambridge, </a:t>
            </a:r>
            <a:r>
              <a:rPr lang="en-GB">
                <a:effectLst/>
              </a:rPr>
              <a:t> </a:t>
            </a:r>
            <a:r>
              <a:rPr lang="en-GB" sz="1200" b="0" i="0" u="none" strike="noStrike" kern="1200">
                <a:solidFill>
                  <a:schemeClr val="tx1"/>
                </a:solidFill>
                <a:effectLst/>
                <a:latin typeface="+mn-lt"/>
                <a:ea typeface="+mn-ea"/>
                <a:cs typeface="+mn-cs"/>
              </a:rPr>
              <a:t>MIDAS site at M11/6886B Cambridge, </a:t>
            </a:r>
            <a:r>
              <a:rPr lang="en-GB">
                <a:effectLst/>
              </a:rPr>
              <a:t> </a:t>
            </a:r>
            <a:r>
              <a:rPr lang="en-GB" sz="1200" b="0" i="0" u="none" strike="noStrike" kern="1200">
                <a:solidFill>
                  <a:schemeClr val="tx1"/>
                </a:solidFill>
                <a:effectLst/>
                <a:latin typeface="+mn-lt"/>
                <a:ea typeface="+mn-ea"/>
                <a:cs typeface="+mn-cs"/>
              </a:rPr>
              <a:t>MIDAS site at A11/0024B East Cambridgeshire, </a:t>
            </a:r>
            <a:r>
              <a:rPr lang="en-GB">
                <a:effectLst/>
              </a:rPr>
              <a:t> </a:t>
            </a:r>
            <a:r>
              <a:rPr lang="en-GB" sz="1200" b="0" i="0" u="none" strike="noStrike" kern="1200">
                <a:solidFill>
                  <a:schemeClr val="tx1"/>
                </a:solidFill>
                <a:effectLst/>
                <a:latin typeface="+mn-lt"/>
                <a:ea typeface="+mn-ea"/>
                <a:cs typeface="+mn-cs"/>
              </a:rPr>
              <a:t>MIDAS site at A11/0041B East Cambridgeshire, </a:t>
            </a:r>
            <a:r>
              <a:rPr lang="en-GB">
                <a:effectLst/>
              </a:rPr>
              <a:t> </a:t>
            </a:r>
            <a:r>
              <a:rPr lang="en-GB" sz="1200" b="0" i="0" u="none" strike="noStrike" kern="1200">
                <a:solidFill>
                  <a:schemeClr val="tx1"/>
                </a:solidFill>
                <a:effectLst/>
                <a:latin typeface="+mn-lt"/>
                <a:ea typeface="+mn-ea"/>
                <a:cs typeface="+mn-cs"/>
              </a:rPr>
              <a:t>MIDAS site at A11/0047B East Cambridgeshire, </a:t>
            </a:r>
            <a:r>
              <a:rPr lang="en-GB">
                <a:effectLst/>
              </a:rPr>
              <a:t> </a:t>
            </a:r>
            <a:r>
              <a:rPr lang="en-GB" sz="1200" b="0" i="0" u="none" strike="noStrike" kern="1200">
                <a:solidFill>
                  <a:schemeClr val="tx1"/>
                </a:solidFill>
                <a:effectLst/>
                <a:latin typeface="+mn-lt"/>
                <a:ea typeface="+mn-ea"/>
                <a:cs typeface="+mn-cs"/>
              </a:rPr>
              <a:t>MIDAS site at A11/0883A East Cambridgeshire, </a:t>
            </a:r>
            <a:r>
              <a:rPr lang="en-GB">
                <a:effectLst/>
              </a:rPr>
              <a:t> </a:t>
            </a:r>
            <a:r>
              <a:rPr lang="en-GB" sz="1200" b="0" i="0" u="none" strike="noStrike" kern="1200">
                <a:solidFill>
                  <a:schemeClr val="tx1"/>
                </a:solidFill>
                <a:effectLst/>
                <a:latin typeface="+mn-lt"/>
                <a:ea typeface="+mn-ea"/>
                <a:cs typeface="+mn-cs"/>
              </a:rPr>
              <a:t>MIDAS site at A14/1157B East Cambridgeshire, </a:t>
            </a:r>
            <a:r>
              <a:rPr lang="en-GB">
                <a:effectLst/>
              </a:rPr>
              <a:t> </a:t>
            </a:r>
            <a:r>
              <a:rPr lang="en-GB" sz="1200" b="0" i="0" u="none" strike="noStrike" kern="1200">
                <a:solidFill>
                  <a:schemeClr val="tx1"/>
                </a:solidFill>
                <a:effectLst/>
                <a:latin typeface="+mn-lt"/>
                <a:ea typeface="+mn-ea"/>
                <a:cs typeface="+mn-cs"/>
              </a:rPr>
              <a:t>MIDAS site at A14/1241B East Cambridgeshire, </a:t>
            </a:r>
            <a:r>
              <a:rPr lang="en-GB">
                <a:effectLst/>
              </a:rPr>
              <a:t> </a:t>
            </a:r>
            <a:r>
              <a:rPr lang="en-GB" sz="1200" b="0" i="0" u="none" strike="noStrike" kern="1200">
                <a:solidFill>
                  <a:schemeClr val="tx1"/>
                </a:solidFill>
                <a:effectLst/>
                <a:latin typeface="+mn-lt"/>
                <a:ea typeface="+mn-ea"/>
                <a:cs typeface="+mn-cs"/>
              </a:rPr>
              <a:t>TMU Site 6317/1 East Cambridgeshire, </a:t>
            </a:r>
            <a:r>
              <a:rPr lang="en-GB">
                <a:effectLst/>
              </a:rPr>
              <a:t> </a:t>
            </a:r>
            <a:r>
              <a:rPr lang="en-GB" sz="1200" b="0" i="0" u="none" strike="noStrike" kern="1200">
                <a:solidFill>
                  <a:schemeClr val="tx1"/>
                </a:solidFill>
                <a:effectLst/>
                <a:latin typeface="+mn-lt"/>
                <a:ea typeface="+mn-ea"/>
                <a:cs typeface="+mn-cs"/>
              </a:rPr>
              <a:t>TMU Site 6350/1 Fenland, </a:t>
            </a:r>
            <a:r>
              <a:rPr lang="en-GB">
                <a:effectLst/>
              </a:rPr>
              <a:t> </a:t>
            </a:r>
            <a:r>
              <a:rPr lang="en-GB" sz="1200" b="0" i="0" u="none" strike="noStrike" kern="1200">
                <a:solidFill>
                  <a:schemeClr val="tx1"/>
                </a:solidFill>
                <a:effectLst/>
                <a:latin typeface="+mn-lt"/>
                <a:ea typeface="+mn-ea"/>
                <a:cs typeface="+mn-cs"/>
              </a:rPr>
              <a:t>TMU Site 6350/2 Fenland, </a:t>
            </a:r>
            <a:r>
              <a:rPr lang="en-GB">
                <a:effectLst/>
              </a:rPr>
              <a:t> </a:t>
            </a:r>
            <a:r>
              <a:rPr lang="en-GB" sz="1200" b="0" i="0" u="none" strike="noStrike" kern="1200">
                <a:solidFill>
                  <a:schemeClr val="tx1"/>
                </a:solidFill>
                <a:effectLst/>
                <a:latin typeface="+mn-lt"/>
                <a:ea typeface="+mn-ea"/>
                <a:cs typeface="+mn-cs"/>
              </a:rPr>
              <a:t>MIDAS site at A1/2033A Huntingdonshire, </a:t>
            </a:r>
            <a:r>
              <a:rPr lang="en-GB">
                <a:effectLst/>
              </a:rPr>
              <a:t> </a:t>
            </a:r>
            <a:r>
              <a:rPr lang="en-GB" sz="1200" b="0" i="0" u="none" strike="noStrike" kern="1200">
                <a:solidFill>
                  <a:schemeClr val="tx1"/>
                </a:solidFill>
                <a:effectLst/>
                <a:latin typeface="+mn-lt"/>
                <a:ea typeface="+mn-ea"/>
                <a:cs typeface="+mn-cs"/>
              </a:rPr>
              <a:t>MIDAS site at A1/2033B Huntingdonshire, </a:t>
            </a:r>
            <a:r>
              <a:rPr lang="en-GB">
                <a:effectLst/>
              </a:rPr>
              <a:t> </a:t>
            </a:r>
            <a:r>
              <a:rPr lang="en-GB" sz="1200" b="0" i="0" u="none" strike="noStrike" kern="1200">
                <a:solidFill>
                  <a:schemeClr val="tx1"/>
                </a:solidFill>
                <a:effectLst/>
                <a:latin typeface="+mn-lt"/>
                <a:ea typeface="+mn-ea"/>
                <a:cs typeface="+mn-cs"/>
              </a:rPr>
              <a:t>MIDAS site at A1/2037A Huntingdonshire, </a:t>
            </a:r>
            <a:r>
              <a:rPr lang="en-GB">
                <a:effectLst/>
              </a:rPr>
              <a:t> </a:t>
            </a:r>
            <a:r>
              <a:rPr lang="en-GB" sz="1200" b="0" i="0" u="none" strike="noStrike" kern="1200">
                <a:solidFill>
                  <a:schemeClr val="tx1"/>
                </a:solidFill>
                <a:effectLst/>
                <a:latin typeface="+mn-lt"/>
                <a:ea typeface="+mn-ea"/>
                <a:cs typeface="+mn-cs"/>
              </a:rPr>
              <a:t>MIDAS site at A1/2037B Huntingdonshire, </a:t>
            </a:r>
            <a:r>
              <a:rPr lang="en-GB">
                <a:effectLst/>
              </a:rPr>
              <a:t> </a:t>
            </a:r>
            <a:r>
              <a:rPr lang="en-GB" sz="1200" b="0" i="0" u="none" strike="noStrike" kern="1200">
                <a:solidFill>
                  <a:schemeClr val="tx1"/>
                </a:solidFill>
                <a:effectLst/>
                <a:latin typeface="+mn-lt"/>
                <a:ea typeface="+mn-ea"/>
                <a:cs typeface="+mn-cs"/>
              </a:rPr>
              <a:t>MIDAS site at A1/2043B Huntingdonshire, </a:t>
            </a:r>
            <a:r>
              <a:rPr lang="en-GB">
                <a:effectLst/>
              </a:rPr>
              <a:t> </a:t>
            </a:r>
            <a:r>
              <a:rPr lang="en-GB" sz="1200" b="0" i="0" u="none" strike="noStrike" kern="1200">
                <a:solidFill>
                  <a:schemeClr val="tx1"/>
                </a:solidFill>
                <a:effectLst/>
                <a:latin typeface="+mn-lt"/>
                <a:ea typeface="+mn-ea"/>
                <a:cs typeface="+mn-cs"/>
              </a:rPr>
              <a:t>MIDAS site at A1/2046A Huntingdonshire, </a:t>
            </a:r>
            <a:r>
              <a:rPr lang="en-GB">
                <a:effectLst/>
              </a:rPr>
              <a:t> </a:t>
            </a:r>
            <a:r>
              <a:rPr lang="en-GB" sz="1200" b="0" i="0" u="none" strike="noStrike" kern="1200">
                <a:solidFill>
                  <a:schemeClr val="tx1"/>
                </a:solidFill>
                <a:effectLst/>
                <a:latin typeface="+mn-lt"/>
                <a:ea typeface="+mn-ea"/>
                <a:cs typeface="+mn-cs"/>
              </a:rPr>
              <a:t>MIDAS site at A1/2046B Huntingdonshire, </a:t>
            </a:r>
            <a:r>
              <a:rPr lang="en-GB">
                <a:effectLst/>
              </a:rPr>
              <a:t> </a:t>
            </a:r>
            <a:r>
              <a:rPr lang="en-GB" sz="1200" b="0" i="0" u="none" strike="noStrike" kern="1200">
                <a:solidFill>
                  <a:schemeClr val="tx1"/>
                </a:solidFill>
                <a:effectLst/>
                <a:latin typeface="+mn-lt"/>
                <a:ea typeface="+mn-ea"/>
                <a:cs typeface="+mn-cs"/>
              </a:rPr>
              <a:t>MIDAS site at A1/2052B Huntingdonshire, </a:t>
            </a:r>
            <a:r>
              <a:rPr lang="en-GB">
                <a:effectLst/>
              </a:rPr>
              <a:t> </a:t>
            </a:r>
            <a:r>
              <a:rPr lang="en-GB" sz="1200" b="0" i="0" u="none" strike="noStrike" kern="1200">
                <a:solidFill>
                  <a:schemeClr val="tx1"/>
                </a:solidFill>
                <a:effectLst/>
                <a:latin typeface="+mn-lt"/>
                <a:ea typeface="+mn-ea"/>
                <a:cs typeface="+mn-cs"/>
              </a:rPr>
              <a:t>MIDAS site at A1M/2056A Huntingdonshire, </a:t>
            </a:r>
            <a:r>
              <a:rPr lang="en-GB">
                <a:effectLst/>
              </a:rPr>
              <a:t> </a:t>
            </a:r>
            <a:r>
              <a:rPr lang="en-GB" sz="1200" b="0" i="0" u="none" strike="noStrike" kern="1200">
                <a:solidFill>
                  <a:schemeClr val="tx1"/>
                </a:solidFill>
                <a:effectLst/>
                <a:latin typeface="+mn-lt"/>
                <a:ea typeface="+mn-ea"/>
                <a:cs typeface="+mn-cs"/>
              </a:rPr>
              <a:t>MIDAS site at A1M/2067B Huntingdonshire, </a:t>
            </a:r>
            <a:r>
              <a:rPr lang="en-GB">
                <a:effectLst/>
              </a:rPr>
              <a:t> </a:t>
            </a:r>
            <a:r>
              <a:rPr lang="en-GB" sz="1200" b="0" i="0" u="none" strike="noStrike" kern="1200">
                <a:solidFill>
                  <a:schemeClr val="tx1"/>
                </a:solidFill>
                <a:effectLst/>
                <a:latin typeface="+mn-lt"/>
                <a:ea typeface="+mn-ea"/>
                <a:cs typeface="+mn-cs"/>
              </a:rPr>
              <a:t>MIDAS site at A1M/2115A Huntingdonshire, </a:t>
            </a:r>
            <a:r>
              <a:rPr lang="en-GB">
                <a:effectLst/>
              </a:rPr>
              <a:t> </a:t>
            </a:r>
            <a:r>
              <a:rPr lang="en-GB" sz="1200" b="0" i="0" u="none" strike="noStrike" kern="1200">
                <a:solidFill>
                  <a:schemeClr val="tx1"/>
                </a:solidFill>
                <a:effectLst/>
                <a:latin typeface="+mn-lt"/>
                <a:ea typeface="+mn-ea"/>
                <a:cs typeface="+mn-cs"/>
              </a:rPr>
              <a:t>MIDAS site at A1M/2134A Huntingdonshire, </a:t>
            </a:r>
            <a:r>
              <a:rPr lang="en-GB">
                <a:effectLst/>
              </a:rPr>
              <a:t> </a:t>
            </a:r>
            <a:r>
              <a:rPr lang="en-GB" sz="1200" b="0" i="0" u="none" strike="noStrike" kern="1200">
                <a:solidFill>
                  <a:schemeClr val="tx1"/>
                </a:solidFill>
                <a:effectLst/>
                <a:latin typeface="+mn-lt"/>
                <a:ea typeface="+mn-ea"/>
                <a:cs typeface="+mn-cs"/>
              </a:rPr>
              <a:t>MIDAS site at A1M/2145B Huntingdonshire, </a:t>
            </a:r>
            <a:r>
              <a:rPr lang="en-GB">
                <a:effectLst/>
              </a:rPr>
              <a:t> </a:t>
            </a:r>
            <a:r>
              <a:rPr lang="en-GB" sz="1200" b="0" i="0" u="none" strike="noStrike" kern="1200">
                <a:solidFill>
                  <a:schemeClr val="tx1"/>
                </a:solidFill>
                <a:effectLst/>
                <a:latin typeface="+mn-lt"/>
                <a:ea typeface="+mn-ea"/>
                <a:cs typeface="+mn-cs"/>
              </a:rPr>
              <a:t>MIDAS site at A1M/2220A Huntingdonshire, </a:t>
            </a:r>
            <a:r>
              <a:rPr lang="en-GB">
                <a:effectLst/>
              </a:rPr>
              <a:t> </a:t>
            </a:r>
            <a:r>
              <a:rPr lang="en-GB" sz="1200" b="0" i="0" u="none" strike="noStrike" kern="1200">
                <a:solidFill>
                  <a:schemeClr val="tx1"/>
                </a:solidFill>
                <a:effectLst/>
                <a:latin typeface="+mn-lt"/>
                <a:ea typeface="+mn-ea"/>
                <a:cs typeface="+mn-cs"/>
              </a:rPr>
              <a:t>MIDAS site at A1M/2228B Huntingdonshire, </a:t>
            </a:r>
            <a:r>
              <a:rPr lang="en-GB">
                <a:effectLst/>
              </a:rPr>
              <a:t> </a:t>
            </a:r>
            <a:r>
              <a:rPr lang="en-GB" sz="1200" b="0" i="0" u="none" strike="noStrike" kern="1200">
                <a:solidFill>
                  <a:schemeClr val="tx1"/>
                </a:solidFill>
                <a:effectLst/>
                <a:latin typeface="+mn-lt"/>
                <a:ea typeface="+mn-ea"/>
                <a:cs typeface="+mn-cs"/>
              </a:rPr>
              <a:t>MIDAS site at A1M/2229A Huntingdonshire, </a:t>
            </a:r>
            <a:r>
              <a:rPr lang="en-GB">
                <a:effectLst/>
              </a:rPr>
              <a:t> </a:t>
            </a:r>
            <a:r>
              <a:rPr lang="en-GB" sz="1200" b="0" i="0" u="none" strike="noStrike" kern="1200">
                <a:solidFill>
                  <a:schemeClr val="tx1"/>
                </a:solidFill>
                <a:effectLst/>
                <a:latin typeface="+mn-lt"/>
                <a:ea typeface="+mn-ea"/>
                <a:cs typeface="+mn-cs"/>
              </a:rPr>
              <a:t>MIDAS site at A1M/2248A Huntingdonshire, </a:t>
            </a:r>
            <a:r>
              <a:rPr lang="en-GB">
                <a:effectLst/>
              </a:rPr>
              <a:t> </a:t>
            </a:r>
            <a:r>
              <a:rPr lang="en-GB" sz="1200" b="0" i="0" u="none" strike="noStrike" kern="1200">
                <a:solidFill>
                  <a:schemeClr val="tx1"/>
                </a:solidFill>
                <a:effectLst/>
                <a:latin typeface="+mn-lt"/>
                <a:ea typeface="+mn-ea"/>
                <a:cs typeface="+mn-cs"/>
              </a:rPr>
              <a:t>MIDAS site at A1M/2254B Huntingdonshire, </a:t>
            </a:r>
            <a:r>
              <a:rPr lang="en-GB">
                <a:effectLst/>
              </a:rPr>
              <a:t> </a:t>
            </a:r>
            <a:r>
              <a:rPr lang="en-GB" sz="1200" b="0" i="0" u="none" strike="noStrike" kern="1200">
                <a:solidFill>
                  <a:schemeClr val="tx1"/>
                </a:solidFill>
                <a:effectLst/>
                <a:latin typeface="+mn-lt"/>
                <a:ea typeface="+mn-ea"/>
                <a:cs typeface="+mn-cs"/>
              </a:rPr>
              <a:t>MIDAS site at A1M/2259A Huntingdonshire, </a:t>
            </a:r>
            <a:r>
              <a:rPr lang="en-GB">
                <a:effectLst/>
              </a:rPr>
              <a:t> </a:t>
            </a:r>
            <a:r>
              <a:rPr lang="en-GB" sz="1200" b="0" i="0" u="none" strike="noStrike" kern="1200">
                <a:solidFill>
                  <a:schemeClr val="tx1"/>
                </a:solidFill>
                <a:effectLst/>
                <a:latin typeface="+mn-lt"/>
                <a:ea typeface="+mn-ea"/>
                <a:cs typeface="+mn-cs"/>
              </a:rPr>
              <a:t>MIDAS site at A1M/2259B Huntingdonshire, </a:t>
            </a:r>
            <a:r>
              <a:rPr lang="en-GB">
                <a:effectLst/>
              </a:rPr>
              <a:t> </a:t>
            </a:r>
            <a:r>
              <a:rPr lang="en-GB" sz="1200" b="0" i="0" u="none" strike="noStrike" kern="1200">
                <a:solidFill>
                  <a:schemeClr val="tx1"/>
                </a:solidFill>
                <a:effectLst/>
                <a:latin typeface="+mn-lt"/>
                <a:ea typeface="+mn-ea"/>
                <a:cs typeface="+mn-cs"/>
              </a:rPr>
              <a:t>TMU Site 6501/2 Huntingdonshire, </a:t>
            </a:r>
            <a:r>
              <a:rPr lang="en-GB">
                <a:effectLst/>
              </a:rPr>
              <a:t> </a:t>
            </a:r>
            <a:r>
              <a:rPr lang="en-GB" sz="1200" b="0" i="0" u="none" strike="noStrike" kern="1200">
                <a:solidFill>
                  <a:schemeClr val="tx1"/>
                </a:solidFill>
                <a:effectLst/>
                <a:latin typeface="+mn-lt"/>
                <a:ea typeface="+mn-ea"/>
                <a:cs typeface="+mn-cs"/>
              </a:rPr>
              <a:t>TMU Site 6999/1 Huntingdonshire, </a:t>
            </a:r>
            <a:r>
              <a:rPr lang="en-GB">
                <a:effectLst/>
              </a:rPr>
              <a:t> </a:t>
            </a:r>
            <a:r>
              <a:rPr lang="en-GB" sz="1200" b="0" i="0" u="none" strike="noStrike" kern="1200">
                <a:solidFill>
                  <a:schemeClr val="tx1"/>
                </a:solidFill>
                <a:effectLst/>
                <a:latin typeface="+mn-lt"/>
                <a:ea typeface="+mn-ea"/>
                <a:cs typeface="+mn-cs"/>
              </a:rPr>
              <a:t>TMU Site 6999/2 Huntingdonshire, </a:t>
            </a:r>
            <a:r>
              <a:rPr lang="en-GB">
                <a:effectLst/>
              </a:rPr>
              <a:t> </a:t>
            </a:r>
            <a:r>
              <a:rPr lang="en-GB" sz="1200" b="0" i="0" u="none" strike="noStrike" kern="1200">
                <a:solidFill>
                  <a:schemeClr val="tx1"/>
                </a:solidFill>
                <a:effectLst/>
                <a:latin typeface="+mn-lt"/>
                <a:ea typeface="+mn-ea"/>
                <a:cs typeface="+mn-cs"/>
              </a:rPr>
              <a:t>TMU Site 9933/1 Huntingdonshire, </a:t>
            </a:r>
            <a:r>
              <a:rPr lang="en-GB">
                <a:effectLst/>
              </a:rPr>
              <a:t> </a:t>
            </a:r>
            <a:r>
              <a:rPr lang="en-GB" sz="1200" b="0" i="0" u="none" strike="noStrike" kern="1200">
                <a:solidFill>
                  <a:schemeClr val="tx1"/>
                </a:solidFill>
                <a:effectLst/>
                <a:latin typeface="+mn-lt"/>
                <a:ea typeface="+mn-ea"/>
                <a:cs typeface="+mn-cs"/>
              </a:rPr>
              <a:t>TMU Site 9933/2 Huntingdonshire, </a:t>
            </a:r>
            <a:r>
              <a:rPr lang="en-GB">
                <a:effectLst/>
              </a:rPr>
              <a:t> </a:t>
            </a:r>
            <a:r>
              <a:rPr lang="en-GB" sz="1200" b="0" i="0" u="none" strike="noStrike" kern="1200">
                <a:solidFill>
                  <a:schemeClr val="tx1"/>
                </a:solidFill>
                <a:effectLst/>
                <a:latin typeface="+mn-lt"/>
                <a:ea typeface="+mn-ea"/>
                <a:cs typeface="+mn-cs"/>
              </a:rPr>
              <a:t>TMU Site 6503/2 Peterborough, </a:t>
            </a:r>
            <a:r>
              <a:rPr lang="en-GB">
                <a:effectLst/>
              </a:rPr>
              <a:t> </a:t>
            </a:r>
            <a:r>
              <a:rPr lang="en-GB" sz="1200" b="0" i="0" u="none" strike="noStrike" kern="1200">
                <a:solidFill>
                  <a:schemeClr val="tx1"/>
                </a:solidFill>
                <a:effectLst/>
                <a:latin typeface="+mn-lt"/>
                <a:ea typeface="+mn-ea"/>
                <a:cs typeface="+mn-cs"/>
              </a:rPr>
              <a:t>TMU Site 6506/2 Peterborough, </a:t>
            </a:r>
            <a:r>
              <a:rPr lang="en-GB">
                <a:effectLst/>
              </a:rPr>
              <a:t> </a:t>
            </a:r>
            <a:r>
              <a:rPr lang="en-GB" sz="1200" b="0" i="0" u="none" strike="noStrike" kern="1200">
                <a:solidFill>
                  <a:schemeClr val="tx1"/>
                </a:solidFill>
                <a:effectLst/>
                <a:latin typeface="+mn-lt"/>
                <a:ea typeface="+mn-ea"/>
                <a:cs typeface="+mn-cs"/>
              </a:rPr>
              <a:t>TMU Site 7156/1 Peterborough, </a:t>
            </a:r>
            <a:r>
              <a:rPr lang="en-GB">
                <a:effectLst/>
              </a:rPr>
              <a:t> </a:t>
            </a:r>
            <a:r>
              <a:rPr lang="en-GB" sz="1200" b="0" i="0" u="none" strike="noStrike" kern="1200">
                <a:solidFill>
                  <a:schemeClr val="tx1"/>
                </a:solidFill>
                <a:effectLst/>
                <a:latin typeface="+mn-lt"/>
                <a:ea typeface="+mn-ea"/>
                <a:cs typeface="+mn-cs"/>
              </a:rPr>
              <a:t>MIDAS site at M11/6694A South Cambridgeshire, </a:t>
            </a:r>
            <a:r>
              <a:rPr lang="en-GB">
                <a:effectLst/>
              </a:rPr>
              <a:t> </a:t>
            </a:r>
            <a:r>
              <a:rPr lang="en-GB" sz="1200" b="0" i="0" u="none" strike="noStrike" kern="1200">
                <a:solidFill>
                  <a:schemeClr val="tx1"/>
                </a:solidFill>
                <a:effectLst/>
                <a:latin typeface="+mn-lt"/>
                <a:ea typeface="+mn-ea"/>
                <a:cs typeface="+mn-cs"/>
              </a:rPr>
              <a:t>MIDAS site at M11/6747A South Cambridgeshire, </a:t>
            </a:r>
            <a:r>
              <a:rPr lang="en-GB">
                <a:effectLst/>
              </a:rPr>
              <a:t> </a:t>
            </a:r>
            <a:r>
              <a:rPr lang="en-GB" sz="1200" b="0" i="0" u="none" strike="noStrike" kern="1200">
                <a:solidFill>
                  <a:schemeClr val="tx1"/>
                </a:solidFill>
                <a:effectLst/>
                <a:latin typeface="+mn-lt"/>
                <a:ea typeface="+mn-ea"/>
                <a:cs typeface="+mn-cs"/>
              </a:rPr>
              <a:t>MIDAS site at M11/6862B South Cambridgeshire, </a:t>
            </a:r>
            <a:r>
              <a:rPr lang="en-GB">
                <a:effectLst/>
              </a:rPr>
              <a:t> </a:t>
            </a:r>
            <a:r>
              <a:rPr lang="en-GB" sz="1200" b="0" i="0" u="none" strike="noStrike" kern="1200">
                <a:solidFill>
                  <a:schemeClr val="tx1"/>
                </a:solidFill>
                <a:effectLst/>
                <a:latin typeface="+mn-lt"/>
                <a:ea typeface="+mn-ea"/>
                <a:cs typeface="+mn-cs"/>
              </a:rPr>
              <a:t>TMU Site 6314/2 South Cambridgeshire, </a:t>
            </a:r>
            <a:r>
              <a:rPr lang="en-GB">
                <a:effectLst/>
              </a:rPr>
              <a:t> </a:t>
            </a:r>
            <a:r>
              <a:rPr lang="en-GB" sz="1200" b="0" i="0" u="none" strike="noStrike" kern="1200">
                <a:solidFill>
                  <a:schemeClr val="tx1"/>
                </a:solidFill>
                <a:effectLst/>
                <a:latin typeface="+mn-lt"/>
                <a:ea typeface="+mn-ea"/>
                <a:cs typeface="+mn-cs"/>
              </a:rPr>
              <a:t>TMU Site 7124/2 South Cambridgeshire.</a:t>
            </a:r>
            <a:r>
              <a:rPr lang="en-GB">
                <a:effectLst/>
              </a:rPr>
              <a:t> </a:t>
            </a:r>
            <a:endParaRPr lang="en-GB" sz="1200" i="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53296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137395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15D7-6FA7-773D-88C3-31587FFE4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4F8C1-6C90-E59E-B79C-D1F75D468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533AE-6A58-0CA5-A554-606285D25C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a:extLst>
              <a:ext uri="{FF2B5EF4-FFF2-40B4-BE49-F238E27FC236}">
                <a16:creationId xmlns:a16="http://schemas.microsoft.com/office/drawing/2014/main" id="{8270B3C9-1CF2-8CF2-7940-EF8DAABEF14D}"/>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22315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Calibri" panose="020F0502020204030204"/>
              </a:rPr>
              <a:t>Source: </a:t>
            </a:r>
            <a:r>
              <a:rPr lang="en-GB" sz="1400" i="0">
                <a:solidFill>
                  <a:prstClr val="black"/>
                </a:solidFill>
              </a:rPr>
              <a:t>National Highways </a:t>
            </a:r>
            <a:r>
              <a:rPr lang="en-GB" sz="1400" i="0">
                <a:solidFill>
                  <a:prstClr val="black"/>
                </a:solidFill>
                <a:latin typeface="Calibri" panose="020F0502020204030204"/>
              </a:rPr>
              <a:t>WebTRIS data.</a:t>
            </a:r>
            <a:r>
              <a:rPr lang="en-GB" sz="14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a:solidFill>
                  <a:prstClr val="black"/>
                </a:solidFill>
              </a:rPr>
              <a:t>Technical note: </a:t>
            </a:r>
            <a:r>
              <a:rPr lang="en-GB" sz="1400" i="0">
                <a:solidFill>
                  <a:prstClr val="black"/>
                </a:solidFill>
              </a:rPr>
              <a:t>Average Daily Flow in the week for main carriageway monitors in each district. 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57441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953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1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3C38-D0C3-EED5-2C5D-7425A4EAF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F9C6D-46EB-F0BB-A283-60FA18C70BB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88CE7DE-EED9-599B-F33F-67920F19B3D8}"/>
              </a:ext>
            </a:extLst>
          </p:cNvPr>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a:extLst>
              <a:ext uri="{FF2B5EF4-FFF2-40B4-BE49-F238E27FC236}">
                <a16:creationId xmlns:a16="http://schemas.microsoft.com/office/drawing/2014/main" id="{0612A701-912A-72E8-07CE-1C90B3894CE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424320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p>
          <a:p>
            <a:pPr>
              <a:defRPr/>
            </a:pPr>
            <a:endParaRPr lang="en-GB" b="1">
              <a:cs typeface="Calibri"/>
            </a:endParaRPr>
          </a:p>
          <a:p>
            <a:pPr>
              <a:defRPr/>
            </a:pPr>
            <a:r>
              <a:rPr lang="en-GB" b="1">
                <a:cs typeface="Calibri"/>
              </a:rPr>
              <a:t>Technical Notes: </a:t>
            </a:r>
            <a:r>
              <a:rPr lang="en-GB"/>
              <a:t>'Non-neutral days' are not included within the calculations. </a:t>
            </a:r>
            <a:endParaRPr lang="en-US"/>
          </a:p>
          <a:p>
            <a:pPr>
              <a:defRPr/>
            </a:pPr>
            <a:r>
              <a:rPr lang="en-US"/>
              <a:t>This chart shows the average volume of motor vehicles counted per weekday for each month/year. We have altered this from previous versions of this slide pack to begin in 2023. This is to enable fuller geographical coverage of Greater Cambridge when comparing motorised traffic flows over time. </a:t>
            </a:r>
          </a:p>
          <a:p>
            <a:pPr>
              <a:defRPr/>
            </a:pPr>
            <a:r>
              <a:rPr lang="en-US"/>
              <a:t>There are still 15 sites which provide comparable motorised data in both December 2019 and December 2025; those are listed below; and the comparison between them is shown in the ‘Pre-COVID to now’ table.</a:t>
            </a:r>
          </a:p>
          <a:p>
            <a:pPr>
              <a:defRPr/>
            </a:pPr>
            <a:r>
              <a:rPr lang="en-US"/>
              <a:t>The table presents full week and weekend changes against various historic benchmarks to give an indication of how traffic flows are changing. </a:t>
            </a:r>
          </a:p>
          <a:p>
            <a:pPr>
              <a:defRPr/>
            </a:pPr>
            <a:r>
              <a:rPr lang="en-US">
                <a:cs typeface="Calibri"/>
              </a:rPr>
              <a:t>The comparison figures in the ‘Previous year to Now’ table is generated from data collected at 40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GB"/>
              <a:t> </a:t>
            </a:r>
            <a:endParaRPr lang="en-US"/>
          </a:p>
          <a:p>
            <a:pPr marL="185420" indent="-185420">
              <a:buFont typeface="Arial"/>
              <a:buChar char="•"/>
              <a:defRPr/>
            </a:pPr>
            <a:r>
              <a:rPr lang="en-GB"/>
              <a:t>Motorised traffic flows in 2025 were marginally below those observed in 2023 and 2024. </a:t>
            </a:r>
          </a:p>
          <a:p>
            <a:pPr marL="185420" indent="-185420">
              <a:buFont typeface="Arial"/>
              <a:buChar char="•"/>
              <a:defRPr/>
            </a:pPr>
            <a:r>
              <a:rPr lang="en-GB"/>
              <a:t>In December 2025, motorised flows are 2% lower than December 2024 overall; albeit with a larger drop in weekdays (-4%) than at weekends (-2%).</a:t>
            </a:r>
          </a:p>
          <a:p>
            <a:pPr marL="185420" indent="-185420">
              <a:buFont typeface="Arial"/>
              <a:buChar char="•"/>
              <a:defRPr/>
            </a:pPr>
            <a:r>
              <a:rPr lang="en-GB"/>
              <a:t>Motorised flows in December 2025 are 18% below pre-Covid (December 2019). Please note in the site groups list below that this metric is compiled from a different selection of sites to the line chart and the other two year-on-year comparisons.</a:t>
            </a:r>
          </a:p>
          <a:p>
            <a:pPr marL="185420" indent="-185420">
              <a:buFont typeface="Arial"/>
              <a:buChar char="•"/>
              <a:defRPr/>
            </a:pPr>
            <a:endParaRPr lang="en-GB"/>
          </a:p>
          <a:p>
            <a:pPr marL="0" indent="0">
              <a:buFont typeface="Arial"/>
              <a:buNone/>
              <a:defRPr/>
            </a:pPr>
            <a:endParaRPr lang="en-GB"/>
          </a:p>
          <a:p>
            <a:pPr marL="0" indent="0">
              <a:buFont typeface="Arial"/>
              <a:buNone/>
              <a:defRPr/>
            </a:pPr>
            <a:r>
              <a:rPr lang="en-GB" b="1"/>
              <a:t>Sites used to generate line chart, and ‘Previous Year to Now’ summary table: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0" i="0" u="none" strike="noStrike" kern="1200">
                <a:solidFill>
                  <a:schemeClr val="tx1"/>
                </a:solidFill>
                <a:effectLst/>
                <a:latin typeface="+mn-lt"/>
                <a:ea typeface="+mn-ea"/>
                <a:cs typeface="+mn-cs"/>
              </a:rPr>
              <a:t>A10 Ely Road (North of Cambridge Research Park), </a:t>
            </a:r>
            <a:r>
              <a:rPr lang="en-US">
                <a:effectLst/>
              </a:rPr>
              <a:t> </a:t>
            </a: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Longstanton),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a:solidFill>
                  <a:schemeClr val="tx1"/>
                </a:solidFill>
                <a:effectLst/>
                <a:latin typeface="+mn-lt"/>
                <a:ea typeface="+mn-ea"/>
                <a:cs typeface="+mn-cs"/>
              </a:rPr>
              <a:t>Boxworth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Hills Road (North), just north of Norwich St, </a:t>
            </a:r>
            <a:r>
              <a:rPr lang="en-US">
                <a:effectLst/>
              </a:rPr>
              <a:t> </a:t>
            </a:r>
            <a:r>
              <a:rPr lang="en-US" sz="1200" b="0" i="0" u="none" strike="noStrike" kern="1200">
                <a:solidFill>
                  <a:schemeClr val="tx1"/>
                </a:solidFill>
                <a:effectLst/>
                <a:latin typeface="+mn-lt"/>
                <a:ea typeface="+mn-ea"/>
                <a:cs typeface="+mn-cs"/>
              </a:rPr>
              <a:t>Hills Road Bridge, </a:t>
            </a:r>
            <a:r>
              <a:rPr lang="en-US">
                <a:effectLst/>
              </a:rPr>
              <a:t> </a:t>
            </a:r>
            <a:r>
              <a:rPr lang="en-US" sz="1200" b="0" i="0" u="none" strike="noStrike" kern="1200">
                <a:solidFill>
                  <a:schemeClr val="tx1"/>
                </a:solidFill>
                <a:effectLst/>
                <a:latin typeface="+mn-lt"/>
                <a:ea typeface="+mn-ea"/>
                <a:cs typeface="+mn-cs"/>
              </a:rPr>
              <a:t>Hills Road, near Holbrook Road,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SB (north of Cowley Rd, all),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Queens Road,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1800" b="1"/>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800" b="1"/>
              <a:t>Sites used to generate ‘Pre-COVID to Now’ summary table:</a:t>
            </a:r>
          </a:p>
          <a:p>
            <a:pPr marL="0" indent="0">
              <a:buFont typeface="Arial"/>
              <a:buNone/>
              <a:defRPr/>
            </a:pP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Coldham's Lane, </a:t>
            </a:r>
            <a:r>
              <a:rPr lang="en-US">
                <a:effectLst/>
              </a:rPr>
              <a:t> </a:t>
            </a:r>
            <a:r>
              <a:rPr lang="en-US" sz="1200" b="0" i="0" u="none" strike="noStrike" kern="1200">
                <a:solidFill>
                  <a:schemeClr val="tx1"/>
                </a:solidFill>
                <a:effectLst/>
                <a:latin typeface="+mn-lt"/>
                <a:ea typeface="+mn-ea"/>
                <a:cs typeface="+mn-cs"/>
              </a:rPr>
              <a:t>Coleridge Road,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Hills Road Bridge, </a:t>
            </a:r>
            <a:r>
              <a:rPr lang="en-US">
                <a:effectLst/>
              </a:rPr>
              <a:t> </a:t>
            </a:r>
            <a:r>
              <a:rPr lang="en-US" sz="1200" b="0" i="0" u="none" strike="noStrike" kern="1200">
                <a:solidFill>
                  <a:schemeClr val="tx1"/>
                </a:solidFill>
                <a:effectLst/>
                <a:latin typeface="+mn-lt"/>
                <a:ea typeface="+mn-ea"/>
                <a:cs typeface="+mn-cs"/>
              </a:rPr>
              <a:t>Histon Road (North),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(Mid), </a:t>
            </a:r>
            <a:r>
              <a:rPr lang="en-US">
                <a:effectLst/>
              </a:rPr>
              <a:t> </a:t>
            </a:r>
            <a:r>
              <a:rPr lang="en-US" sz="1200" b="0" i="0" u="none" strike="noStrike" kern="1200">
                <a:solidFill>
                  <a:schemeClr val="tx1"/>
                </a:solidFill>
                <a:effectLst/>
                <a:latin typeface="+mn-lt"/>
                <a:ea typeface="+mn-ea"/>
                <a:cs typeface="+mn-cs"/>
              </a:rPr>
              <a:t>Milton Road (South),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Station Road, Cambridge,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Vinery Road.</a:t>
            </a:r>
            <a:r>
              <a:rPr lang="en-US">
                <a:effectLst/>
              </a:rPr>
              <a:t> </a:t>
            </a:r>
            <a:endParaRPr lang="en-US" b="1"/>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401473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bicycles counted per weekday for each month/year. We have altered this from previous versions of this slide pack to begin in 2023. This is to enable fuller geographical coverage of Greater Cambridge when comparing bicycle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cycle flows are changing. </a:t>
            </a:r>
          </a:p>
          <a:p>
            <a:pPr>
              <a:defRPr/>
            </a:pPr>
            <a:r>
              <a:rPr lang="en-US">
                <a:cs typeface="Calibri"/>
              </a:rPr>
              <a:t>The comparison figures in the other tables are generated from data collected at 44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In December 2025, cycling volumes are 3% below those seen in December 2024. This pattern shows a wide divergence between weekdays (-13%) and weekends (+13%).</a:t>
            </a:r>
          </a:p>
          <a:p>
            <a:pPr marL="171450" indent="-171450">
              <a:buFont typeface="Arial" panose="020B0604020202020204" pitchFamily="34" charset="0"/>
              <a:buChar char="•"/>
              <a:defRPr/>
            </a:pPr>
            <a:r>
              <a:rPr lang="en-GB" b="0"/>
              <a:t>December 2025 shows cycling volumes which are 2% below September 2023 overall; with weekdays 9% below 2023, and weekends only 1% below.</a:t>
            </a:r>
          </a:p>
          <a:p>
            <a:pPr marL="171450" indent="-171450">
              <a:buFont typeface="Arial" panose="020B0604020202020204" pitchFamily="34" charset="0"/>
              <a:buChar char="•"/>
              <a:defRPr/>
            </a:pPr>
            <a:r>
              <a:rPr lang="en-GB" b="0"/>
              <a:t>Across the year as a whole, 2025 cycling volumes were similar to those seen in the last couple of years in the first 8-9 months, but in late autumn &amp; winter have dipped just below 2023 and 2024.</a:t>
            </a:r>
            <a:endParaRPr lang="en-GB"/>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Longstanton),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a:solidFill>
                  <a:schemeClr val="tx1"/>
                </a:solidFill>
                <a:effectLst/>
                <a:latin typeface="+mn-lt"/>
                <a:ea typeface="+mn-ea"/>
                <a:cs typeface="+mn-cs"/>
              </a:rPr>
              <a:t>Boxworth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Coldham's Common (Eastern Access near Barnwell Road),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Guided Busway (Orchard Park),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High Street, </a:t>
            </a:r>
            <a:r>
              <a:rPr lang="en-US">
                <a:effectLst/>
              </a:rPr>
              <a:t> </a:t>
            </a:r>
            <a:r>
              <a:rPr lang="en-US" sz="1200" b="0" i="0" u="none" strike="noStrike" kern="1200">
                <a:solidFill>
                  <a:schemeClr val="tx1"/>
                </a:solidFill>
                <a:effectLst/>
                <a:latin typeface="+mn-lt"/>
                <a:ea typeface="+mn-ea"/>
                <a:cs typeface="+mn-cs"/>
              </a:rPr>
              <a:t>Hills Road (North), just north of Norwich St, </a:t>
            </a:r>
            <a:r>
              <a:rPr lang="en-US">
                <a:effectLst/>
              </a:rPr>
              <a:t> </a:t>
            </a:r>
            <a:r>
              <a:rPr lang="en-US" sz="1200" b="0" i="0" u="none" strike="noStrike" kern="1200">
                <a:solidFill>
                  <a:schemeClr val="tx1"/>
                </a:solidFill>
                <a:effectLst/>
                <a:latin typeface="+mn-lt"/>
                <a:ea typeface="+mn-ea"/>
                <a:cs typeface="+mn-cs"/>
              </a:rPr>
              <a:t>Hills Road, near Holbrook Road,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SB (north of Cowley Rd, all), </a:t>
            </a:r>
            <a:r>
              <a:rPr lang="en-US">
                <a:effectLst/>
              </a:rPr>
              <a:t> </a:t>
            </a:r>
            <a:r>
              <a:rPr lang="en-US" sz="1200" b="0" i="0" u="none" strike="noStrike" kern="1200">
                <a:solidFill>
                  <a:schemeClr val="tx1"/>
                </a:solidFill>
                <a:effectLst/>
                <a:latin typeface="+mn-lt"/>
                <a:ea typeface="+mn-ea"/>
                <a:cs typeface="+mn-cs"/>
              </a:rPr>
              <a:t>Mowbray Road,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 Edith's Way,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Stirling Road (near The Green),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endParaRPr lang="en-US" b="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8894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pedestrians counted per weekday for each month/year. We have altered this from previous versions of this slide pack to begin in 2023. This is to enable fuller geographical coverage of Greater Cambridge when comparing pedestrian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pedestrian flows are changing. </a:t>
            </a:r>
          </a:p>
          <a:p>
            <a:pPr>
              <a:defRPr/>
            </a:pPr>
            <a:r>
              <a:rPr lang="en-US">
                <a:cs typeface="Calibri"/>
              </a:rPr>
              <a:t>The comparison figures in the other tables are generated from data collected at 44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Pedestrian flows in 2025 were generally very close to those seen in 2024, until July – when pedestrian flows presented as a little way beneath 2024. Volumes continued to be lower than 2024 for the 2</a:t>
            </a:r>
            <a:r>
              <a:rPr lang="en-US" b="0" baseline="30000"/>
              <a:t>nd</a:t>
            </a:r>
            <a:r>
              <a:rPr lang="en-US" b="0"/>
              <a:t> half of 2025.</a:t>
            </a:r>
          </a:p>
          <a:p>
            <a:pPr marL="171450" indent="-171450">
              <a:buFont typeface="Arial" panose="020B0604020202020204" pitchFamily="34" charset="0"/>
              <a:buChar char="•"/>
              <a:defRPr/>
            </a:pPr>
            <a:r>
              <a:rPr lang="en-US" b="0"/>
              <a:t>In December 2025, pedestrian volumes are 13% below this time last year. There is a stark divergence in trend between weekdays (-18% below 2024) and weekends (+5% above 2024).</a:t>
            </a:r>
          </a:p>
          <a:p>
            <a:pPr marL="171450" indent="-171450">
              <a:buFont typeface="Arial" panose="020B0604020202020204" pitchFamily="34" charset="0"/>
              <a:buChar char="•"/>
              <a:defRPr/>
            </a:pPr>
            <a:r>
              <a:rPr lang="en-US" b="0">
                <a:cs typeface="Calibri"/>
              </a:rPr>
              <a:t>December 2025 shows a 12% decrease on 2023 volumes. Weekday pedestrian traffic is further below 2023 (-11%) than weekends (-6%).</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Longstanton),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a:solidFill>
                  <a:schemeClr val="tx1"/>
                </a:solidFill>
                <a:effectLst/>
                <a:latin typeface="+mn-lt"/>
                <a:ea typeface="+mn-ea"/>
                <a:cs typeface="+mn-cs"/>
              </a:rPr>
              <a:t>Boxworth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Coldham's Common (Eastern Access near Barnwell Road),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Guided Busway (Orchard Park),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High Street, </a:t>
            </a:r>
            <a:r>
              <a:rPr lang="en-US">
                <a:effectLst/>
              </a:rPr>
              <a:t> </a:t>
            </a:r>
            <a:r>
              <a:rPr lang="en-US" sz="1200" b="0" i="0" u="none" strike="noStrike" kern="1200">
                <a:solidFill>
                  <a:schemeClr val="tx1"/>
                </a:solidFill>
                <a:effectLst/>
                <a:latin typeface="+mn-lt"/>
                <a:ea typeface="+mn-ea"/>
                <a:cs typeface="+mn-cs"/>
              </a:rPr>
              <a:t>Hills Road (North), just north of Norwich St, </a:t>
            </a:r>
            <a:r>
              <a:rPr lang="en-US">
                <a:effectLst/>
              </a:rPr>
              <a:t> </a:t>
            </a:r>
            <a:r>
              <a:rPr lang="en-US" sz="1200" b="0" i="0" u="none" strike="noStrike" kern="1200">
                <a:solidFill>
                  <a:schemeClr val="tx1"/>
                </a:solidFill>
                <a:effectLst/>
                <a:latin typeface="+mn-lt"/>
                <a:ea typeface="+mn-ea"/>
                <a:cs typeface="+mn-cs"/>
              </a:rPr>
              <a:t>Hills Road, near Holbrook Road,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SB (north of Cowley Rd, all), </a:t>
            </a:r>
            <a:r>
              <a:rPr lang="en-US">
                <a:effectLst/>
              </a:rPr>
              <a:t> </a:t>
            </a:r>
            <a:r>
              <a:rPr lang="en-US" sz="1200" b="0" i="0" u="none" strike="noStrike" kern="1200">
                <a:solidFill>
                  <a:schemeClr val="tx1"/>
                </a:solidFill>
                <a:effectLst/>
                <a:latin typeface="+mn-lt"/>
                <a:ea typeface="+mn-ea"/>
                <a:cs typeface="+mn-cs"/>
              </a:rPr>
              <a:t>Mowbray Road,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 Edith's Way,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Stirling Road (near The Green),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endParaRPr lang="en-US" b="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34167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defTabSz="990752">
              <a:defRPr/>
            </a:pPr>
            <a:r>
              <a:rPr lang="en-GB" b="1"/>
              <a:t>Source: </a:t>
            </a:r>
            <a:r>
              <a:rPr lang="en-GB"/>
              <a:t>Cambridge Vivacity sensors</a:t>
            </a:r>
            <a:endParaRPr lang="en-US"/>
          </a:p>
          <a:p>
            <a:pPr defTabSz="990752">
              <a:defRPr/>
            </a:pPr>
            <a:endParaRPr lang="en-GB" b="1"/>
          </a:p>
          <a:p>
            <a:pPr defTabSz="990752">
              <a:defRPr/>
            </a:pPr>
            <a:r>
              <a:rPr lang="en-GB" b="1"/>
              <a:t>Technical Notes: </a:t>
            </a:r>
          </a:p>
          <a:p>
            <a:pPr defTabSz="990752">
              <a:defRPr/>
            </a:pPr>
            <a:r>
              <a:rPr lang="en-GB"/>
              <a:t>'Non-neutral' days are not included within average weekday flow calculations.</a:t>
            </a:r>
          </a:p>
          <a:p>
            <a:pPr defTabSz="990752">
              <a:defRPr/>
            </a:pPr>
            <a:r>
              <a:rPr lang="en-GB"/>
              <a:t>Fridays are not counted as a weekday. Traffic flows on all other days are counted and used to calculate a typical 'average' traffic flow within central Cambridge on a weekday. </a:t>
            </a:r>
            <a:endParaRPr lang="en-GB">
              <a:ea typeface="Calibri"/>
              <a:cs typeface="Calibri"/>
            </a:endParaRPr>
          </a:p>
          <a:p>
            <a:pPr defTabSz="990752">
              <a:defRPr/>
            </a:pPr>
            <a:r>
              <a:rPr lang="en-GB"/>
              <a:t>We have selected the most recent month of data (December 2025) and compared it to appropriate periods to show how traffic flows have evolved since these sensors were installed or had their software upgraded.</a:t>
            </a:r>
          </a:p>
          <a:p>
            <a:pPr defTabSz="990752">
              <a:defRPr/>
            </a:pPr>
            <a:r>
              <a:rPr lang="en-GB">
                <a:ea typeface="Calibri"/>
                <a:cs typeface="Calibri"/>
              </a:rPr>
              <a:t>Previous iterations of this slide pack presented this data going back to 2019 – however, a large proportion of sensors had software upgrades, which meant they had to be removed from the overall comparison.</a:t>
            </a:r>
          </a:p>
          <a:p>
            <a:pPr defTabSz="990752">
              <a:defRPr/>
            </a:pPr>
            <a:r>
              <a:rPr lang="en-GB">
                <a:ea typeface="Calibri"/>
                <a:cs typeface="Calibri"/>
              </a:rPr>
              <a:t>By September 2024, only two sensors remained with comparable data back to 2019, so since then we have re-based at 2023.</a:t>
            </a:r>
          </a:p>
          <a:p>
            <a:pPr defTabSz="990752">
              <a:defRPr/>
            </a:pPr>
            <a:endParaRPr lang="en-GB" sz="1300" b="1">
              <a:solidFill>
                <a:prstClr val="black"/>
              </a:solidFill>
            </a:endParaRPr>
          </a:p>
          <a:p>
            <a:pPr defTabSz="990752">
              <a:defRPr/>
            </a:pPr>
            <a:r>
              <a:rPr lang="en-GB" sz="1300" b="1">
                <a:solidFill>
                  <a:prstClr val="black"/>
                </a:solidFill>
              </a:rPr>
              <a:t>Commentary</a:t>
            </a:r>
            <a:endParaRPr lang="en-GB" b="1">
              <a:cs typeface="Calibri" panose="020F0502020204030204"/>
            </a:endParaRPr>
          </a:p>
          <a:p>
            <a:pPr marL="185420" indent="-185420">
              <a:buFont typeface="Arial"/>
              <a:buChar char="•"/>
              <a:defRPr/>
            </a:pPr>
            <a:endParaRPr lang="en-GB" sz="1300">
              <a:solidFill>
                <a:prstClr val="black"/>
              </a:solidFill>
              <a:latin typeface="Calibri" panose="020F0502020204030204"/>
            </a:endParaRPr>
          </a:p>
          <a:p>
            <a:pPr marL="185420" indent="-185420">
              <a:buFont typeface="Arial"/>
              <a:buChar char="•"/>
              <a:defRPr/>
            </a:pPr>
            <a:r>
              <a:rPr lang="en-GB" sz="1300">
                <a:solidFill>
                  <a:prstClr val="black"/>
                </a:solidFill>
                <a:latin typeface="Calibri" panose="020F0502020204030204"/>
              </a:rPr>
              <a:t>December 2025 data presents with a typical weekday flow of just below 660k across these 63 sites combined - which is a little way below the flows seen during December 2024 (707k), and December 2023 (700k).</a:t>
            </a:r>
          </a:p>
          <a:p>
            <a:pPr marL="185420" indent="-185420">
              <a:buFont typeface="Arial"/>
              <a:buChar char="•"/>
              <a:defRPr/>
            </a:pPr>
            <a:r>
              <a:rPr lang="en-GB" sz="1300">
                <a:solidFill>
                  <a:prstClr val="black"/>
                </a:solidFill>
                <a:latin typeface="Calibri" panose="020F0502020204030204"/>
              </a:rPr>
              <a:t>Overall, the proportionate split in travel modes has not changed a huge amount between the three months selected - cars are the dominant mode of transport across Greater Cambridge.</a:t>
            </a:r>
          </a:p>
          <a:p>
            <a:pPr marL="185420" indent="-185420">
              <a:buFont typeface="Arial"/>
              <a:buChar char="•"/>
              <a:defRPr/>
            </a:pPr>
            <a:r>
              <a:rPr lang="en-GB" sz="1300">
                <a:solidFill>
                  <a:prstClr val="black"/>
                </a:solidFill>
                <a:latin typeface="Calibri" panose="020F0502020204030204"/>
              </a:rPr>
              <a:t>Active modes' share of total flow has remained consistent year-to-year. 18% of total flow on a typical day in December 2025 is made using active modes of travel – which is the same proportion as September 2023 (18%) and just slightly below the proportion seen in December 2024 (19%).</a:t>
            </a:r>
            <a:endParaRPr lang="en-GB"/>
          </a:p>
          <a:p>
            <a:pPr defTabSz="990752">
              <a:defRPr/>
            </a:pPr>
            <a:endParaRPr lang="en-GB" sz="1300" i="1">
              <a:solidFill>
                <a:prstClr val="black"/>
              </a:solidFill>
              <a:cs typeface="Calibri"/>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GB" sz="1400" b="1"/>
              <a:t>Sites used to generate chart:</a:t>
            </a:r>
          </a:p>
          <a:p>
            <a:pPr defTabSz="990752">
              <a:defRPr/>
            </a:pPr>
            <a:r>
              <a:rPr lang="en-US" sz="1200" b="0" i="0" u="none" strike="noStrike" kern="1200">
                <a:solidFill>
                  <a:schemeClr val="tx1"/>
                </a:solidFill>
                <a:effectLst/>
                <a:latin typeface="+mn-lt"/>
                <a:ea typeface="+mn-ea"/>
                <a:cs typeface="+mn-cs"/>
              </a:rPr>
              <a:t>A10 (North of Denny End Road), </a:t>
            </a:r>
            <a:r>
              <a:rPr lang="en-US">
                <a:effectLst/>
              </a:rPr>
              <a:t> </a:t>
            </a:r>
            <a:r>
              <a:rPr lang="en-US" sz="1200" b="0" i="0" u="none" strike="noStrike" kern="1200">
                <a:solidFill>
                  <a:schemeClr val="tx1"/>
                </a:solidFill>
                <a:effectLst/>
                <a:latin typeface="+mn-lt"/>
                <a:ea typeface="+mn-ea"/>
                <a:cs typeface="+mn-cs"/>
              </a:rPr>
              <a:t>A10 Ely Road (North of Cambridge Research Park), </a:t>
            </a:r>
            <a:r>
              <a:rPr lang="en-US">
                <a:effectLst/>
              </a:rPr>
              <a:t> </a:t>
            </a: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Longstanton),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Barton Road (just east of Grange Rd),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a:solidFill>
                  <a:schemeClr val="tx1"/>
                </a:solidFill>
                <a:effectLst/>
                <a:latin typeface="+mn-lt"/>
                <a:ea typeface="+mn-ea"/>
                <a:cs typeface="+mn-cs"/>
              </a:rPr>
              <a:t>Boxworth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Catharine Street, near Mill Road (road only),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Coldham's Common (Chisholm Trail), </a:t>
            </a:r>
            <a:r>
              <a:rPr lang="en-US">
                <a:effectLst/>
              </a:rPr>
              <a:t> </a:t>
            </a:r>
            <a:r>
              <a:rPr lang="en-US" sz="1200" b="0" i="0" u="none" strike="noStrike" kern="1200">
                <a:solidFill>
                  <a:schemeClr val="tx1"/>
                </a:solidFill>
                <a:effectLst/>
                <a:latin typeface="+mn-lt"/>
                <a:ea typeface="+mn-ea"/>
                <a:cs typeface="+mn-cs"/>
              </a:rPr>
              <a:t>Coleridge Road,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Devonshire Road Cycle Path,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Dutch Roundabout - eastern arm, </a:t>
            </a:r>
            <a:r>
              <a:rPr lang="en-US">
                <a:effectLst/>
              </a:rPr>
              <a:t> </a:t>
            </a:r>
            <a:r>
              <a:rPr lang="en-US" sz="1200" b="0" i="0" u="none" strike="noStrike" kern="1200">
                <a:solidFill>
                  <a:schemeClr val="tx1"/>
                </a:solidFill>
                <a:effectLst/>
                <a:latin typeface="+mn-lt"/>
                <a:ea typeface="+mn-ea"/>
                <a:cs typeface="+mn-cs"/>
              </a:rPr>
              <a:t>Dutch Roundabout - inner eastern section, </a:t>
            </a:r>
            <a:r>
              <a:rPr lang="en-US">
                <a:effectLst/>
              </a:rPr>
              <a:t> </a:t>
            </a:r>
            <a:r>
              <a:rPr lang="en-US" sz="1200" b="0" i="0" u="none" strike="noStrike" kern="1200">
                <a:solidFill>
                  <a:schemeClr val="tx1"/>
                </a:solidFill>
                <a:effectLst/>
                <a:latin typeface="+mn-lt"/>
                <a:ea typeface="+mn-ea"/>
                <a:cs typeface="+mn-cs"/>
              </a:rPr>
              <a:t>Dutch Roundabout - northern arm, </a:t>
            </a:r>
            <a:r>
              <a:rPr lang="en-US">
                <a:effectLst/>
              </a:rPr>
              <a:t> </a:t>
            </a:r>
            <a:r>
              <a:rPr lang="en-US" sz="1200" b="0" i="0" u="none" strike="noStrike" kern="1200">
                <a:solidFill>
                  <a:schemeClr val="tx1"/>
                </a:solidFill>
                <a:effectLst/>
                <a:latin typeface="+mn-lt"/>
                <a:ea typeface="+mn-ea"/>
                <a:cs typeface="+mn-cs"/>
              </a:rPr>
              <a:t>Dutch Roundabout - southern arm, </a:t>
            </a:r>
            <a:r>
              <a:rPr lang="en-US">
                <a:effectLst/>
              </a:rPr>
              <a:t> </a:t>
            </a:r>
            <a:r>
              <a:rPr lang="en-US" sz="1200" b="0" i="0" u="none" strike="noStrike" kern="1200">
                <a:solidFill>
                  <a:schemeClr val="tx1"/>
                </a:solidFill>
                <a:effectLst/>
                <a:latin typeface="+mn-lt"/>
                <a:ea typeface="+mn-ea"/>
                <a:cs typeface="+mn-cs"/>
              </a:rPr>
              <a:t>Dutch Roundabout - western arm,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Gilbert Road,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Guided Busway (Orchard Park), </a:t>
            </a:r>
            <a:r>
              <a:rPr lang="en-US">
                <a:effectLst/>
              </a:rPr>
              <a:t> </a:t>
            </a:r>
            <a:r>
              <a:rPr lang="en-US" sz="1200" b="0" i="0" u="none" strike="noStrike" kern="1200">
                <a:solidFill>
                  <a:schemeClr val="tx1"/>
                </a:solidFill>
                <a:effectLst/>
                <a:latin typeface="+mn-lt"/>
                <a:ea typeface="+mn-ea"/>
                <a:cs typeface="+mn-cs"/>
              </a:rPr>
              <a:t>Guided Busway (south of Hills Road Bridge), </a:t>
            </a:r>
            <a:r>
              <a:rPr lang="en-US">
                <a:effectLst/>
              </a:rPr>
              <a:t> </a:t>
            </a:r>
            <a:r>
              <a:rPr lang="en-US" sz="1200" b="0" i="0" u="none" strike="noStrike" kern="1200">
                <a:solidFill>
                  <a:schemeClr val="tx1"/>
                </a:solidFill>
                <a:effectLst/>
                <a:latin typeface="+mn-lt"/>
                <a:ea typeface="+mn-ea"/>
                <a:cs typeface="+mn-cs"/>
              </a:rPr>
              <a:t>Guided Busway (Trumpington),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High Street, </a:t>
            </a:r>
            <a:r>
              <a:rPr lang="en-US">
                <a:effectLst/>
              </a:rPr>
              <a:t> </a:t>
            </a:r>
            <a:r>
              <a:rPr lang="en-US" sz="1200" b="0" i="0" u="none" strike="noStrike" kern="1200">
                <a:solidFill>
                  <a:schemeClr val="tx1"/>
                </a:solidFill>
                <a:effectLst/>
                <a:latin typeface="+mn-lt"/>
                <a:ea typeface="+mn-ea"/>
                <a:cs typeface="+mn-cs"/>
              </a:rPr>
              <a:t>Hills Road (North), just north of Norwich St, </a:t>
            </a:r>
            <a:r>
              <a:rPr lang="en-US">
                <a:effectLst/>
              </a:rPr>
              <a:t> </a:t>
            </a:r>
            <a:r>
              <a:rPr lang="en-US" sz="1200" b="0" i="0" u="none" strike="noStrike" kern="1200">
                <a:solidFill>
                  <a:schemeClr val="tx1"/>
                </a:solidFill>
                <a:effectLst/>
                <a:latin typeface="+mn-lt"/>
                <a:ea typeface="+mn-ea"/>
                <a:cs typeface="+mn-cs"/>
              </a:rPr>
              <a:t>Hills Road, near Holbrook Road, </a:t>
            </a:r>
            <a:r>
              <a:rPr lang="en-US">
                <a:effectLst/>
              </a:rPr>
              <a:t> </a:t>
            </a:r>
            <a:r>
              <a:rPr lang="en-US" sz="1200" b="0" i="0" u="none" strike="noStrike" kern="1200">
                <a:solidFill>
                  <a:schemeClr val="tx1"/>
                </a:solidFill>
                <a:effectLst/>
                <a:latin typeface="+mn-lt"/>
                <a:ea typeface="+mn-ea"/>
                <a:cs typeface="+mn-cs"/>
              </a:rPr>
              <a:t>Hope Street, near Mill Road (road only),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Kingston Street (South) - road only,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Mill Road, just west of Devonshire Road, </a:t>
            </a:r>
            <a:r>
              <a:rPr lang="en-US">
                <a:effectLst/>
              </a:rPr>
              <a:t> </a:t>
            </a:r>
            <a:r>
              <a:rPr lang="en-US" sz="1200" b="0" i="0" u="none" strike="noStrike" kern="1200">
                <a:solidFill>
                  <a:schemeClr val="tx1"/>
                </a:solidFill>
                <a:effectLst/>
                <a:latin typeface="+mn-lt"/>
                <a:ea typeface="+mn-ea"/>
                <a:cs typeface="+mn-cs"/>
              </a:rPr>
              <a:t>Mill Road, near Hope Street, </a:t>
            </a:r>
            <a:r>
              <a:rPr lang="en-US">
                <a:effectLst/>
              </a:rPr>
              <a:t> </a:t>
            </a:r>
            <a:r>
              <a:rPr lang="en-US" sz="1200" b="0" i="0" u="none" strike="noStrike" kern="1200">
                <a:solidFill>
                  <a:schemeClr val="tx1"/>
                </a:solidFill>
                <a:effectLst/>
                <a:latin typeface="+mn-lt"/>
                <a:ea typeface="+mn-ea"/>
                <a:cs typeface="+mn-cs"/>
              </a:rPr>
              <a:t>Milton Road SB (north of Cowley Rd, all), </a:t>
            </a:r>
            <a:r>
              <a:rPr lang="en-US">
                <a:effectLst/>
              </a:rPr>
              <a:t> </a:t>
            </a:r>
            <a:r>
              <a:rPr lang="en-US" sz="1200" b="0" i="0" u="none" strike="noStrike" kern="1200">
                <a:solidFill>
                  <a:schemeClr val="tx1"/>
                </a:solidFill>
                <a:effectLst/>
                <a:latin typeface="+mn-lt"/>
                <a:ea typeface="+mn-ea"/>
                <a:cs typeface="+mn-cs"/>
              </a:rPr>
              <a:t>Mowbray Road,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 Edith's Way,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Cambridge,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Stirling Road (near The Green),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Access (opposite Cambridge Research Park),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endParaRPr lang="en-GB">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35DE-0140-E4AB-1E51-960D8DC6C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C1BCE-E771-960E-D011-4F40AB69E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0F68A-B83A-603A-6C0A-74016280B7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VivaCity</a:t>
            </a:r>
          </a:p>
        </p:txBody>
      </p:sp>
      <p:sp>
        <p:nvSpPr>
          <p:cNvPr id="4" name="Slide Number Placeholder 3">
            <a:extLst>
              <a:ext uri="{FF2B5EF4-FFF2-40B4-BE49-F238E27FC236}">
                <a16:creationId xmlns:a16="http://schemas.microsoft.com/office/drawing/2014/main" id="{B63C268C-3C7B-B22B-54C7-B6291C97489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2816957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C6F9-A2BF-417F-B999-37554A1DA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FCD65-76DC-7551-70FA-EED4CFDA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1DBB3-A87C-A2FC-3E3D-452B5AA058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Cambridge Annual traffic surveys</a:t>
            </a:r>
          </a:p>
        </p:txBody>
      </p:sp>
      <p:sp>
        <p:nvSpPr>
          <p:cNvPr id="4" name="Slide Number Placeholder 3">
            <a:extLst>
              <a:ext uri="{FF2B5EF4-FFF2-40B4-BE49-F238E27FC236}">
                <a16:creationId xmlns:a16="http://schemas.microsoft.com/office/drawing/2014/main" id="{03777FD2-92A4-C3C7-02C0-EC0C8563A81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700548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245" indent="-309245">
              <a:buFont typeface="Arial,Sans-Serif"/>
              <a:buChar char="•"/>
              <a:defRPr/>
            </a:pPr>
            <a:endParaRPr lang="en-GB"/>
          </a:p>
          <a:p>
            <a:pPr>
              <a:defRPr/>
            </a:pPr>
            <a:endParaRPr lang="en-GB"/>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198157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Cambridgeshire Annual Traffic Surveys – Cambridge Radial and Cambridge Screenline . Survey data in 2022 was returned to CCC incomplete, therefore 2022 is excluded as it cannot be presented in comparison to other years.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cs typeface="Calibri"/>
              </a:rPr>
              <a:t>Technical Note: </a:t>
            </a:r>
            <a:r>
              <a:rPr lang="en-GB" sz="1200">
                <a:solidFill>
                  <a:schemeClr val="bg2">
                    <a:lumMod val="50000"/>
                  </a:schemeClr>
                </a:solidFill>
                <a:cs typeface="Calibri"/>
              </a:rPr>
              <a:t>These figures use the annual traffic survey data from sites in the annual Cambridge Screenline and the Cambridge Radial surveys (only sites which have been consistent across all years).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758961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67AE0F-FC5D-4269-A9BD-2387D0DAA2D4}" type="slidenum">
              <a:rPr lang="en-GB" smtClean="0"/>
              <a:t>31</a:t>
            </a:fld>
            <a:endParaRPr lang="en-GB"/>
          </a:p>
        </p:txBody>
      </p:sp>
    </p:spTree>
    <p:extLst>
      <p:ext uri="{BB962C8B-B14F-4D97-AF65-F5344CB8AC3E}">
        <p14:creationId xmlns:p14="http://schemas.microsoft.com/office/powerpoint/2010/main" val="381091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Spring Census – Screenline &amp; Cycle Route Monitoring. </a:t>
            </a:r>
          </a:p>
          <a:p>
            <a:pPr>
              <a:defRPr/>
            </a:pPr>
            <a:endParaRPr lang="en-GB"/>
          </a:p>
          <a:p>
            <a:pPr>
              <a:defRPr/>
            </a:pPr>
            <a:r>
              <a:rPr lang="en-GB" b="1"/>
              <a:t>Data Note: </a:t>
            </a:r>
            <a:r>
              <a:rPr lang="en-GB" b="0"/>
              <a:t>In previous versions of this slide pack, totals from both survey days of the Cambridge River Screenline have been included. More recent analysis has only included neutral days to avoid any skewing affect from non-neutral days. Where sites have 2 neutral days of data, the two flows are averaged. Where sites only have 1 neutral day of data, the neutral data is retained and the non-neutral data excluded.</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a:cs typeface="Calibri"/>
              </a:rPr>
              <a:t> </a:t>
            </a:r>
            <a:r>
              <a:rPr lang="en-GB" sz="1200">
                <a:solidFill>
                  <a:schemeClr val="bg2">
                    <a:lumMod val="50000"/>
                  </a:schemeClr>
                </a:solidFill>
                <a:cs typeface="Calibri"/>
              </a:rPr>
              <a:t>These figures use the annual traffic survey data from the annual Cambridge Screenline and the Cycle Route Monitoring surveys.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a:p>
            <a:pPr>
              <a:defRPr/>
            </a:pPr>
            <a:endParaRPr lang="en-GB">
              <a:cs typeface="Calibri"/>
            </a:endParaRPr>
          </a:p>
          <a:p>
            <a:pPr>
              <a:defRPr/>
            </a:pPr>
            <a:r>
              <a:rPr lang="en-GB">
                <a:cs typeface="Calibri"/>
              </a:rPr>
              <a:t>As active travel can be quite variable due to weather conditions, caution is advised using these figures as they are taken from daily surveys rather than calculated over longer periods of time. They are intended to provide a rough indication of trends over time.</a:t>
            </a:r>
          </a:p>
        </p:txBody>
      </p:sp>
      <p:sp>
        <p:nvSpPr>
          <p:cNvPr id="4" name="Slide Number Placeholder 3"/>
          <p:cNvSpPr>
            <a:spLocks noGrp="1"/>
          </p:cNvSpPr>
          <p:nvPr>
            <p:ph type="sldNum" sz="quarter" idx="5"/>
          </p:nvPr>
        </p:nvSpPr>
        <p:spPr/>
        <p:txBody>
          <a:bodyPr/>
          <a:lstStyle/>
          <a:p>
            <a:fld id="{0567AE0F-FC5D-4269-A9BD-2387D0DAA2D4}" type="slidenum">
              <a:rPr lang="en-GB" smtClean="0"/>
              <a:t>32</a:t>
            </a:fld>
            <a:endParaRPr lang="en-GB"/>
          </a:p>
        </p:txBody>
      </p:sp>
    </p:spTree>
    <p:extLst>
      <p:ext uri="{BB962C8B-B14F-4D97-AF65-F5344CB8AC3E}">
        <p14:creationId xmlns:p14="http://schemas.microsoft.com/office/powerpoint/2010/main" val="2130981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b="0">
                <a:cs typeface="Calibri"/>
              </a:rPr>
              <a:t>Data from the following locations: Bridge Street, Fitzroy Street at Waitrose, Market Hill, Regent Street, Rose Crescent, Sidney Street. Excludes data for King’s Parade and One Station Square.</a:t>
            </a:r>
            <a:r>
              <a:rPr lang="en-GB">
                <a:cs typeface="Calibri"/>
              </a:rPr>
              <a:t> </a:t>
            </a:r>
            <a:r>
              <a:rPr lang="en-GB"/>
              <a:t>As outlined at the start of this slide pack, 'weekdays' do not include Fridays. Table calculations do not include bank holidays, school holidays or any other "non neutral" days. The percentage changes are designed to reflect change on a "typical" day.</a:t>
            </a:r>
            <a:endParaRPr lang="en-GB" b="0">
              <a:cs typeface="Calibri"/>
            </a:endParaRPr>
          </a:p>
          <a:p>
            <a:pPr>
              <a:defRPr/>
            </a:pPr>
            <a:endParaRPr lang="en-GB" b="1">
              <a:cs typeface="Calibri"/>
            </a:endParaRPr>
          </a:p>
          <a:p>
            <a:pPr>
              <a:defRPr/>
            </a:pPr>
            <a:r>
              <a:rPr lang="en-GB" b="1">
                <a:cs typeface="Calibri"/>
              </a:rPr>
              <a:t>Commentary: </a:t>
            </a:r>
            <a:endParaRPr lang="en-GB" b="1">
              <a:ea typeface="Calibri"/>
              <a:cs typeface="Calibri"/>
            </a:endParaRPr>
          </a:p>
          <a:p>
            <a:pPr marL="171450" indent="-171450">
              <a:buFont typeface="Arial" panose="020B0604020202020204" pitchFamily="34" charset="0"/>
              <a:buChar char="•"/>
              <a:defRPr/>
            </a:pPr>
            <a:r>
              <a:rPr lang="en-GB" b="0">
                <a:cs typeface="Calibri"/>
              </a:rPr>
              <a:t>December foot traffic in central Cambridge is 19% below the pre-COVID level of December 2019; and is 7% below December 2024. </a:t>
            </a:r>
          </a:p>
          <a:p>
            <a:pPr marL="171450" indent="-171450">
              <a:buFont typeface="Arial" panose="020B0604020202020204" pitchFamily="34" charset="0"/>
              <a:buChar char="•"/>
              <a:defRPr/>
            </a:pPr>
            <a:r>
              <a:rPr lang="en-GB" b="0">
                <a:cs typeface="Calibri"/>
              </a:rPr>
              <a:t>Weekday foot traffic (Monday to Thursday) is 23% below pre-COVID, whereas weekend foot traffic is only 7% below 2019 levels.</a:t>
            </a:r>
            <a:endParaRPr lang="en-GB" b="0">
              <a:ea typeface="Calibri"/>
              <a:cs typeface="Calibri"/>
            </a:endParaRPr>
          </a:p>
          <a:p>
            <a:pPr marL="171450" indent="-171450">
              <a:buFont typeface="Arial" panose="020B0604020202020204" pitchFamily="34" charset="0"/>
              <a:buChar char="•"/>
              <a:defRPr/>
            </a:pPr>
            <a:r>
              <a:rPr lang="en-GB">
                <a:cs typeface="Calibri"/>
              </a:rPr>
              <a:t>December foot traffic is 7% below December 2024.</a:t>
            </a:r>
            <a:endParaRPr lang="en-GB">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41848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p>
          <a:p>
            <a:pPr>
              <a:defRPr/>
            </a:pPr>
            <a:r>
              <a:rPr lang="en-GB" b="1"/>
              <a:t>Technical note: </a:t>
            </a:r>
            <a:r>
              <a:rPr lang="en-GB"/>
              <a:t>Data from the following locations: Bridge Street, Fitzroy Street at Waitrose, Market Hill, Regent Street, Rose Crescent, Sidney Street. Excludes data for King’s Parade and One Station Square. Table calculations do not include bank holidays, school holidays or any other "non neutral" days. The percentage changes are designed to reflect change on a "typical" day.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Commentary: </a:t>
            </a:r>
            <a:r>
              <a:rPr lang="en-GB" b="0">
                <a:cs typeface="Calibri"/>
              </a:rPr>
              <a:t>All days of the week show a negative change to pre-COVID (December 2019) levels. The largest negative change was a decrease of 29% on Wednesday.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Friday and Saturday footfall figures were the closest to December 2019, with a 12% and 10%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287941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5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a:defRPr/>
            </a:pPr>
            <a:endParaRPr lang="en-GB" b="1">
              <a:cs typeface="Calibri"/>
            </a:endParaRPr>
          </a:p>
          <a:p>
            <a:pPr>
              <a:defRPr/>
            </a:pPr>
            <a:r>
              <a:rPr lang="en-GB" b="1">
                <a:cs typeface="Calibri"/>
              </a:rPr>
              <a:t>Technical notes</a:t>
            </a:r>
            <a:r>
              <a:rPr lang="en-GB" b="0">
                <a:cs typeface="Calibri"/>
              </a:rPr>
              <a:t>: Table calculations do not include bank holidays, school holidays, or any other "non neutral" days. The percentage changes are designed to reflect change on a "typical" day.</a:t>
            </a:r>
            <a:r>
              <a:rPr lang="en-GB">
                <a:cs typeface="Calibri"/>
              </a:rPr>
              <a:t> As outlined at the start of this slide pack, 'weekdays' do not include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Park Street Car Park re-opened in late November 2024.</a:t>
            </a:r>
          </a:p>
          <a:p>
            <a:pPr>
              <a:defRPr/>
            </a:pPr>
            <a:endParaRPr lang="en-GB" b="0">
              <a:cs typeface="Calibri"/>
            </a:endParaRPr>
          </a:p>
          <a:p>
            <a:pPr>
              <a:defRPr/>
            </a:pPr>
            <a:endParaRPr lang="en-GB" b="1">
              <a:cs typeface="Calibri"/>
            </a:endParaRPr>
          </a:p>
          <a:p>
            <a:pPr>
              <a:defRPr/>
            </a:pPr>
            <a:r>
              <a:rPr lang="en-GB" b="1">
                <a:cs typeface="Calibri"/>
              </a:rPr>
              <a:t>Commentary: </a:t>
            </a:r>
          </a:p>
          <a:p>
            <a:pPr marL="171450" indent="-171450">
              <a:buFont typeface="Arial,Sans-Serif"/>
              <a:buChar char="•"/>
              <a:defRPr/>
            </a:pPr>
            <a:r>
              <a:rPr lang="en-GB"/>
              <a:t>Multi-storey car park usage in central Cambridge is 14% below the pre-Covid level of December 2019. </a:t>
            </a:r>
          </a:p>
          <a:p>
            <a:pPr marL="171450" indent="-171450">
              <a:buFont typeface="Arial,Sans-Serif"/>
              <a:buChar char="•"/>
              <a:defRPr/>
            </a:pPr>
            <a:r>
              <a:rPr lang="en-GB"/>
              <a:t>The figures for December 2025 show a small change compared to last year (December 2024). Monday to Thursday figures are 1% above last year, there is also a 2% increase in Weekend usage. </a:t>
            </a:r>
          </a:p>
          <a:p>
            <a:pPr marL="171450" indent="-171450">
              <a:buFont typeface="Arial,Sans-Serif"/>
              <a:buChar char="•"/>
              <a:defRPr/>
            </a:pPr>
            <a:r>
              <a:rPr lang="en-GB"/>
              <a:t>Generally, the line for 2025 has tracked very similarly to that of 2024 – fluctuating between being slightly above and slightly below the 2024 line at various points in the year.</a:t>
            </a:r>
          </a:p>
          <a:p>
            <a:pPr marL="171450" indent="-171450">
              <a:buFont typeface="Arial,Sans-Serif"/>
              <a:buChar char="•"/>
              <a:defRPr/>
            </a:pPr>
            <a:r>
              <a:rPr lang="en-GB"/>
              <a:t>Additionally, an increased charge for car parks was introduced in February 2023 and may be having an impact on usage compared to any periods in which parking was cheaper.</a:t>
            </a:r>
          </a:p>
          <a:p>
            <a:pPr marL="171450" indent="-171450">
              <a:buFont typeface="Arial,Sans-Serif"/>
              <a:buChar char="•"/>
              <a:defRPr/>
            </a:pPr>
            <a:r>
              <a:rPr lang="en-GB"/>
              <a:t>A possible factor in the 63% decrease in Grafton East car park from December 2025 to December 2019 could be the ongoing redevelopment of the Grafton Centre from a retail centre to a science hub.</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2242269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p>
          <a:p>
            <a:pPr>
              <a:defRPr/>
            </a:pPr>
            <a:endParaRPr lang="en-GB" b="1"/>
          </a:p>
          <a:p>
            <a:pPr>
              <a:defRPr/>
            </a:pPr>
            <a:r>
              <a:rPr lang="en-GB" b="1"/>
              <a:t>Commentary:</a:t>
            </a:r>
          </a:p>
          <a:p>
            <a:pPr marL="171450" indent="-171450">
              <a:buFont typeface="Arial"/>
              <a:buChar char="•"/>
              <a:defRPr/>
            </a:pPr>
            <a:r>
              <a:rPr lang="en-GB">
                <a:cs typeface="Calibri"/>
              </a:rPr>
              <a:t>The proportionate split in length of stay in Cambridge's multi-storey car parks is relatively consistent across the four months shown within the chart. </a:t>
            </a:r>
          </a:p>
          <a:p>
            <a:pPr marL="171450" indent="-171450">
              <a:buFont typeface="Arial"/>
              <a:buChar char="•"/>
              <a:defRPr/>
            </a:pPr>
            <a:r>
              <a:rPr lang="en-GB">
                <a:cs typeface="Calibri"/>
              </a:rPr>
              <a:t>The chart indicates that December 2025 usage is similar to 2023 and 2024, but overall volumes are still below that which was seen in 2019. </a:t>
            </a:r>
          </a:p>
          <a:p>
            <a:pPr marL="171450" indent="-171450">
              <a:buFont typeface="Arial"/>
              <a:buChar char="•"/>
              <a:defRPr/>
            </a:pPr>
            <a:r>
              <a:rPr lang="en-GB">
                <a:cs typeface="Calibri"/>
              </a:rPr>
              <a:t>Caveats with this chart are that Park Street Car park closed in January 2022, and a new car park charge was introduced in February 2023.</a:t>
            </a:r>
          </a:p>
          <a:p>
            <a:pPr marL="171450" indent="-171450">
              <a:buFont typeface="Arial"/>
              <a:buChar char="•"/>
              <a:defRPr/>
            </a:pPr>
            <a:r>
              <a:rPr lang="en-GB">
                <a:cs typeface="Calibri"/>
              </a:rPr>
              <a:t>Park Street Car Park re-opened in late November 2024.</a:t>
            </a:r>
          </a:p>
          <a:p>
            <a:pPr marL="171450" indent="-171450">
              <a:buFont typeface="Arial"/>
              <a:buChar cha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57342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t>Commentary:</a:t>
            </a:r>
            <a:endParaRPr lang="en-US"/>
          </a:p>
          <a:p>
            <a:pPr marL="185420" indent="-185420">
              <a:buFont typeface="Arial,Sans-Serif"/>
              <a:buChar char="•"/>
              <a:defRPr/>
            </a:pPr>
            <a:r>
              <a:rPr lang="en-GB"/>
              <a:t>88% of December 2025 visits to Grafton West lasted less than three hours – making it the most likely facility to be used for short stays.</a:t>
            </a:r>
            <a:endParaRPr lang="en-GB">
              <a:cs typeface="Calibri"/>
            </a:endParaRPr>
          </a:p>
          <a:p>
            <a:pPr marL="185420" indent="-185420">
              <a:buFont typeface="Arial,Sans-Serif"/>
              <a:buChar char="•"/>
              <a:defRPr/>
            </a:pPr>
            <a:r>
              <a:rPr lang="en-GB"/>
              <a:t>Queen Anne Terrace is the facility with the highest proportion of long stays, with 44% of December 2025 visits lasting more than three hours. </a:t>
            </a:r>
            <a:endParaRPr lang="en-US"/>
          </a:p>
          <a:p>
            <a:pPr marL="185420" indent="-185420">
              <a:buFont typeface="Arial,Sans-Serif"/>
              <a:buChar char="•"/>
              <a:defRPr/>
            </a:pPr>
            <a:r>
              <a:rPr lang="en-GB"/>
              <a:t>Grand Arcade is comfortably the most popular multi storey car park facility in Cambridge – with just over 55,000 patrons in June.</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0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404008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sz="1200" b="0">
                <a:solidFill>
                  <a:srgbClr val="000000"/>
                </a:solidFill>
                <a:latin typeface="Calibri"/>
                <a:cs typeface="Calibri"/>
              </a:rPr>
              <a:t>Rail statistics, ORR. Table 1415a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Calibri"/>
                <a:cs typeface="Calibri"/>
              </a:rPr>
              <a:t>Technical note: </a:t>
            </a:r>
            <a:r>
              <a:rPr lang="en-GB" sz="1200" b="0" i="0">
                <a:solidFill>
                  <a:srgbClr val="000000"/>
                </a:solidFill>
                <a:effectLst/>
                <a:latin typeface="Calibri"/>
                <a:cs typeface="Calibri"/>
              </a:rPr>
              <a:t> Rail Passenger annual data runs April – March. </a:t>
            </a:r>
            <a:r>
              <a:rPr lang="en-GB" sz="1200">
                <a:solidFill>
                  <a:schemeClr val="bg2">
                    <a:lumMod val="50000"/>
                  </a:schemeClr>
                </a:solidFill>
                <a:cs typeface="Calibri"/>
              </a:rPr>
              <a:t>2018/19 is used as the pre-COVID baseline as 2019/20 entries and exit data is affected in March 2020 by the first COVID-19 lockdown.</a:t>
            </a:r>
            <a:endParaRPr lang="en-GB" b="0" i="0">
              <a:solidFill>
                <a:srgbClr val="444444"/>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271557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a:t>Table calculations do not include bank holidays, school holidays, or any other "non neutral" days. </a:t>
            </a:r>
            <a:r>
              <a:rPr lang="en-GB">
                <a:cs typeface="Calibri"/>
              </a:rPr>
              <a:t>The</a:t>
            </a:r>
            <a:r>
              <a:rPr lang="en-GB" b="0">
                <a:cs typeface="Calibri"/>
              </a:rPr>
              <a:t> One Station Square sensor was fitted in December 2019 so pre-COVID data is not available for all months. For March comparisons, we use the first two weeks of March 2020 (1</a:t>
            </a:r>
            <a:r>
              <a:rPr lang="en-GB" b="0" baseline="30000">
                <a:cs typeface="Calibri"/>
              </a:rPr>
              <a:t>st</a:t>
            </a:r>
            <a:r>
              <a:rPr lang="en-GB" b="0">
                <a:cs typeface="Calibri"/>
              </a:rPr>
              <a:t> – 14</a:t>
            </a:r>
            <a:r>
              <a:rPr lang="en-GB" b="0" baseline="30000">
                <a:cs typeface="Calibri"/>
              </a:rPr>
              <a:t>th)</a:t>
            </a:r>
            <a:r>
              <a:rPr lang="en-GB" b="0">
                <a:cs typeface="Calibri"/>
              </a:rPr>
              <a:t> </a:t>
            </a:r>
            <a:r>
              <a:rPr lang="en-GB" b="0" baseline="0">
                <a:cs typeface="Calibri"/>
              </a:rPr>
              <a:t> to ensure impacts of the first lockdown are not included, </a:t>
            </a:r>
            <a:r>
              <a:rPr lang="en-GB" b="0">
                <a:cs typeface="Calibri"/>
              </a:rPr>
              <a:t>but we acknowledge the comparison is not ideal. Data may be impacted by strike action.</a:t>
            </a:r>
            <a:r>
              <a:rPr lang="en-GB"/>
              <a:t> As outlined at the start of this slide pack, 'weekdays' do not include Fridays. </a:t>
            </a:r>
          </a:p>
          <a:p>
            <a:pPr>
              <a:defRPr/>
            </a:pPr>
            <a:endParaRPr lang="en-GB" b="1">
              <a:cs typeface="Calibri"/>
            </a:endParaRPr>
          </a:p>
          <a:p>
            <a:pPr>
              <a:defRPr/>
            </a:pPr>
            <a:r>
              <a:rPr lang="en-GB" sz="1200">
                <a:effectLst/>
                <a:latin typeface="Aptos" panose="020B0004020202020204" pitchFamily="34" charset="0"/>
                <a:ea typeface="Aptos" panose="020B0004020202020204" pitchFamily="34" charset="0"/>
                <a:cs typeface="Aptos" panose="020B0004020202020204" pitchFamily="34" charset="0"/>
              </a:rPr>
              <a:t>The data collected at One Station Square throughout 2024 appears to be erroneous and has therefore been omitted from this slide. Cambridge Bid have confirmed that this footfall counter was repaired in December 2024. Monitoring of this site resumed in January 2025. The 2025 data continues to show fluctuations. Cambridge BID have been asked to comment on the reliability of the 2025 data.</a:t>
            </a:r>
          </a:p>
          <a:p>
            <a:pPr>
              <a:defRPr/>
            </a:pPr>
            <a:endParaRPr lang="en-GB" sz="1200" b="1">
              <a:effectLst/>
              <a:latin typeface="Aptos" panose="020B0004020202020204" pitchFamily="34" charset="0"/>
              <a:cs typeface="Calibri"/>
            </a:endParaRPr>
          </a:p>
          <a:p>
            <a:pPr>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356638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2E6D-4D07-AD93-DC35-069B32A2E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39464-5DD3-0748-FAE2-8967B8B5B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1479A-DAB3-63A9-76EA-269F9ED99B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p:txBody>
      </p:sp>
      <p:sp>
        <p:nvSpPr>
          <p:cNvPr id="4" name="Slide Number Placeholder 3">
            <a:extLst>
              <a:ext uri="{FF2B5EF4-FFF2-40B4-BE49-F238E27FC236}">
                <a16:creationId xmlns:a16="http://schemas.microsoft.com/office/drawing/2014/main" id="{30739189-E2F3-CF1A-DAA9-301EC7463098}"/>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3391510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554C-42E9-77C7-BB3D-80BEAF9AE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66BBE-B76A-42E5-D38B-5BE4D60FD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7038E-CE02-9210-86A2-8EA37B354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DfT Bus Statistics: </a:t>
            </a:r>
            <a:r>
              <a:rPr lang="en-GB" sz="1200">
                <a:solidFill>
                  <a:schemeClr val="bg2">
                    <a:lumMod val="50000"/>
                  </a:schemeClr>
                </a:solidFill>
                <a:cs typeface="Calibri"/>
                <a:hlinkClick r:id="rId3"/>
              </a:rPr>
              <a:t>https://www.gov.uk/government/collections/bus-statistics</a:t>
            </a:r>
            <a:r>
              <a:rPr lang="en-GB" sz="1200">
                <a:solidFill>
                  <a:schemeClr val="bg2">
                    <a:lumMod val="50000"/>
                  </a:schemeClr>
                </a:solidFill>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2">
                    <a:lumMod val="50000"/>
                  </a:schemeClr>
                </a:solidFill>
                <a:cs typeface="Calibri"/>
              </a:rPr>
              <a:t>Bedfordshire figures are compiled by summing those provided separately for Luton, Bedford, and Mid-Bedfordshire in the DfT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a:endParaRPr>
          </a:p>
        </p:txBody>
      </p:sp>
      <p:sp>
        <p:nvSpPr>
          <p:cNvPr id="4" name="Slide Number Placeholder 3">
            <a:extLst>
              <a:ext uri="{FF2B5EF4-FFF2-40B4-BE49-F238E27FC236}">
                <a16:creationId xmlns:a16="http://schemas.microsoft.com/office/drawing/2014/main" id="{2C6C860A-71D0-1412-E7A1-52871D6DF85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581989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4344-8BA9-C513-083D-7419DE1E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27235-9A5D-ED79-35CB-C5858D221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38B73-6FA4-6BA0-3DB1-E9B9ADCBB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0">
              <a:cs typeface="Calibri"/>
            </a:endParaRPr>
          </a:p>
        </p:txBody>
      </p:sp>
      <p:sp>
        <p:nvSpPr>
          <p:cNvPr id="4" name="Slide Number Placeholder 3">
            <a:extLst>
              <a:ext uri="{FF2B5EF4-FFF2-40B4-BE49-F238E27FC236}">
                <a16:creationId xmlns:a16="http://schemas.microsoft.com/office/drawing/2014/main" id="{3DEA0901-88A5-DB30-6D74-AC5F4091E0C4}"/>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46</a:t>
            </a:fld>
            <a:endParaRPr lang="en-GB">
              <a:solidFill>
                <a:prstClr val="black"/>
              </a:solidFill>
              <a:latin typeface="Calibri" panose="020F0502020204030204"/>
            </a:endParaRPr>
          </a:p>
        </p:txBody>
      </p:sp>
    </p:spTree>
    <p:extLst>
      <p:ext uri="{BB962C8B-B14F-4D97-AF65-F5344CB8AC3E}">
        <p14:creationId xmlns:p14="http://schemas.microsoft.com/office/powerpoint/2010/main" val="233936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Bus passenger numbers, excluding passengers who used the park and ride service, continued to rise through 2023 and 2024 but remained below pre-COVID volumes. So far in 2025, figures have tracked similarly with 2024 – and, in more recent weeks, have just fallen slightly below the volumes seen at this point last year.</a:t>
            </a:r>
          </a:p>
          <a:p>
            <a:pPr>
              <a:defRPr/>
            </a:pPr>
            <a:endParaRPr lang="en-GB">
              <a:cs typeface="Calibri"/>
            </a:endParaRPr>
          </a:p>
          <a:p>
            <a:pPr>
              <a:defRPr/>
            </a:pPr>
            <a:r>
              <a:rPr lang="en-GB">
                <a:cs typeface="Calibri"/>
              </a:rPr>
              <a:t>Passenger numbers gradually decreased in August 2025 before sharply rising again once September began – this tracks with other years, and is to be expected due to school summer holidays.</a:t>
            </a:r>
          </a:p>
          <a:p>
            <a:pPr>
              <a:defRPr/>
            </a:pPr>
            <a:endParaRPr lang="en-GB">
              <a:cs typeface="Calibri"/>
            </a:endParaRPr>
          </a:p>
          <a:p>
            <a:pPr>
              <a:defRPr/>
            </a:pPr>
            <a:r>
              <a:rPr lang="en-GB">
                <a:cs typeface="Calibri"/>
              </a:rPr>
              <a:t>Note that, In January 2023, the government announced a £2 cap on single tickets (</a:t>
            </a:r>
            <a:r>
              <a:rPr lang="en-GB">
                <a:hlinkClick r:id="rId3"/>
              </a:rPr>
              <a:t>£2 bus fare cap - GOV.UK (www.gov.uk)</a:t>
            </a:r>
            <a:r>
              <a:rPr lang="en-GB"/>
              <a:t>).</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47</a:t>
            </a:fld>
            <a:endParaRPr lang="en-GB">
              <a:solidFill>
                <a:prstClr val="black"/>
              </a:solidFill>
              <a:latin typeface="Calibri" panose="020F0502020204030204"/>
            </a:endParaRPr>
          </a:p>
        </p:txBody>
      </p:sp>
    </p:spTree>
    <p:extLst>
      <p:ext uri="{BB962C8B-B14F-4D97-AF65-F5344CB8AC3E}">
        <p14:creationId xmlns:p14="http://schemas.microsoft.com/office/powerpoint/2010/main" val="148473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Overall volumes have recovered beyond those seen in 2019 (+19%) – with Madingley and Newmarket park &amp; ride sites experiencing the best recovery pattern of all individual sites. Babraham is still a little lower than pre-COVID, in contrast to other sites. This may be due to solar canopy roof works which have been ongoing at that location recently.</a:t>
            </a:r>
          </a:p>
          <a:p>
            <a:pPr>
              <a:defRPr/>
            </a:pPr>
            <a:endParaRPr lang="en-GB">
              <a:cs typeface="Calibri"/>
            </a:endParaRPr>
          </a:p>
          <a:p>
            <a:pPr>
              <a:defRPr/>
            </a:pPr>
            <a:r>
              <a:rPr lang="en-GB">
                <a:cs typeface="Calibri"/>
              </a:rPr>
              <a:t>Note that in January 2023, the government announced a £2 cap on single tickets (</a:t>
            </a:r>
            <a:r>
              <a:rPr lang="en-GB">
                <a:hlinkClick r:id="rId3"/>
              </a:rPr>
              <a:t>£2 bus fare cap - GOV.UK (www.gov.uk)</a:t>
            </a:r>
            <a:r>
              <a:rPr lang="en-GB"/>
              <a:t>).</a:t>
            </a:r>
          </a:p>
          <a:p>
            <a:pPr>
              <a:defRPr/>
            </a:pPr>
            <a:endParaRPr lang="en-GB">
              <a:cs typeface="Calibri"/>
            </a:endParaRPr>
          </a:p>
          <a:p>
            <a:pPr>
              <a:defRPr/>
            </a:pPr>
            <a:r>
              <a:rPr lang="en-GB">
                <a:cs typeface="Calibri"/>
              </a:rPr>
              <a:t>MAD=Madingley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Babraham Road P&amp;R</a:t>
            </a:r>
          </a:p>
          <a:p>
            <a:pPr>
              <a:defRPr/>
            </a:pPr>
            <a:r>
              <a:rPr lang="en-GB">
                <a:cs typeface="Calibri"/>
              </a:rPr>
              <a:t>MIL = Milton Road P&amp;R</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3325928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49</a:t>
            </a:fld>
            <a:endParaRPr lang="en-GB">
              <a:solidFill>
                <a:prstClr val="black"/>
              </a:solidFill>
              <a:latin typeface="Calibri" panose="020F0502020204030204"/>
            </a:endParaRPr>
          </a:p>
        </p:txBody>
      </p:sp>
    </p:spTree>
    <p:extLst>
      <p:ext uri="{BB962C8B-B14F-4D97-AF65-F5344CB8AC3E}">
        <p14:creationId xmlns:p14="http://schemas.microsoft.com/office/powerpoint/2010/main" val="329707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5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8C08E-D0F1-18FB-246E-ED70D9750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AA58-55D0-98C0-FAFC-73726A0BE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3163E-DC52-AA45-EC3D-630071D344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(Multiplier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2">
                  <a:lumMod val="5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2">
                    <a:lumMod val="50000"/>
                  </a:schemeClr>
                </a:solidFill>
                <a:cs typeface="Calibri"/>
              </a:rPr>
              <a:t>Methodology note: </a:t>
            </a:r>
            <a:r>
              <a:rPr lang="en-GB" sz="1200" b="0">
                <a:solidFill>
                  <a:schemeClr val="bg2">
                    <a:lumMod val="50000"/>
                  </a:schemeClr>
                </a:solidFill>
                <a:cs typeface="Calibri"/>
              </a:rPr>
              <a:t>multipliers are applied to ticket sales in order to estimate passenger journeys made. These are outlined in full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Single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Concession/Smart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Return – 2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Day – 3.25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Mega rider – 10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Small Group – 9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Large Group – 12 journeys.</a:t>
            </a:r>
          </a:p>
          <a:p>
            <a:pPr>
              <a:defRPr/>
            </a:pPr>
            <a:endParaRPr lang="en-GB" b="1">
              <a:cs typeface="Calibri"/>
            </a:endParaRPr>
          </a:p>
          <a:p>
            <a:pPr>
              <a:defRPr/>
            </a:pPr>
            <a:r>
              <a:rPr lang="en-GB" b="1">
                <a:cs typeface="Calibri"/>
              </a:rPr>
              <a:t>Commentary:</a:t>
            </a:r>
          </a:p>
          <a:p>
            <a:pPr>
              <a:defRPr/>
            </a:pPr>
            <a:r>
              <a:rPr lang="en-US" b="0">
                <a:cs typeface="Calibri"/>
              </a:rPr>
              <a:t>Park and ride usage (via ticket sale multiplier methodology) has started to plateau after an increasing trend post-COVID. </a:t>
            </a:r>
          </a:p>
          <a:p>
            <a:pPr>
              <a:defRPr/>
            </a:pPr>
            <a:r>
              <a:rPr lang="en-US" b="0">
                <a:cs typeface="Calibri"/>
              </a:rPr>
              <a:t>Overall usage is 4% above December 2019, and 13% above December 2023.</a:t>
            </a:r>
          </a:p>
          <a:p>
            <a:pPr>
              <a:defRPr/>
            </a:pPr>
            <a:endParaRPr lang="en-GB">
              <a:cs typeface="Calibri"/>
            </a:endParaRPr>
          </a:p>
          <a:p>
            <a:pPr>
              <a:defRPr/>
            </a:pPr>
            <a:r>
              <a:rPr lang="en-GB">
                <a:cs typeface="Calibri"/>
              </a:rPr>
              <a:t>Note that, In January 2023, the government announced a £2 cap on single tickets </a:t>
            </a:r>
          </a:p>
          <a:p>
            <a:pPr>
              <a:defRPr/>
            </a:pPr>
            <a:r>
              <a:rPr lang="en-GB">
                <a:cs typeface="Calibri"/>
              </a:rPr>
              <a:t>(</a:t>
            </a:r>
            <a:r>
              <a:rPr lang="en-GB">
                <a:hlinkClick r:id="rId3"/>
              </a:rPr>
              <a:t>£2 bus fare cap - GOV.UK (www.gov.uk)</a:t>
            </a:r>
            <a:r>
              <a:rPr lang="en-GB"/>
              <a:t>).</a:t>
            </a:r>
          </a:p>
          <a:p>
            <a:pPr>
              <a:defRPr/>
            </a:pPr>
            <a:endParaRPr lang="en-GB">
              <a:cs typeface="Calibri"/>
            </a:endParaRPr>
          </a:p>
          <a:p>
            <a:pPr>
              <a:defRPr/>
            </a:pPr>
            <a:r>
              <a:rPr lang="en-GB">
                <a:cs typeface="Calibri"/>
              </a:rPr>
              <a:t>MAD=Madingley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Babraham Road P&amp;R</a:t>
            </a:r>
          </a:p>
          <a:p>
            <a:pPr>
              <a:defRPr/>
            </a:pPr>
            <a:r>
              <a:rPr lang="en-GB">
                <a:cs typeface="Calibri"/>
              </a:rPr>
              <a:t>MIL = Milton Road P&amp;R</a:t>
            </a:r>
          </a:p>
          <a:p>
            <a:pPr>
              <a:defRPr/>
            </a:pPr>
            <a:endParaRPr lang="en-GB">
              <a:cs typeface="Calibri"/>
            </a:endParaRPr>
          </a:p>
        </p:txBody>
      </p:sp>
      <p:sp>
        <p:nvSpPr>
          <p:cNvPr id="4" name="Slide Number Placeholder 3">
            <a:extLst>
              <a:ext uri="{FF2B5EF4-FFF2-40B4-BE49-F238E27FC236}">
                <a16:creationId xmlns:a16="http://schemas.microsoft.com/office/drawing/2014/main" id="{B19938A0-3BC3-7B42-7E8C-FA73A63D511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50</a:t>
            </a:fld>
            <a:endParaRPr lang="en-GB">
              <a:solidFill>
                <a:prstClr val="black"/>
              </a:solidFill>
              <a:latin typeface="Calibri" panose="020F0502020204030204"/>
            </a:endParaRPr>
          </a:p>
        </p:txBody>
      </p:sp>
    </p:spTree>
    <p:extLst>
      <p:ext uri="{BB962C8B-B14F-4D97-AF65-F5344CB8AC3E}">
        <p14:creationId xmlns:p14="http://schemas.microsoft.com/office/powerpoint/2010/main" val="2884171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44D9-E980-77FD-71C3-44592AB42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DAF73-0CD8-480D-EFFD-BF0F01639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B0389-5094-14E1-58B3-C409ABA24E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(Multiplier methodology)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2">
                  <a:lumMod val="5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2">
                    <a:lumMod val="50000"/>
                  </a:schemeClr>
                </a:solidFill>
                <a:cs typeface="Calibri"/>
              </a:rPr>
              <a:t>Methodology note: </a:t>
            </a:r>
            <a:r>
              <a:rPr lang="en-GB" sz="1200" b="0">
                <a:solidFill>
                  <a:schemeClr val="bg2">
                    <a:lumMod val="50000"/>
                  </a:schemeClr>
                </a:solidFill>
                <a:cs typeface="Calibri"/>
              </a:rPr>
              <a:t>multipliers are applied to ticket sales in order to estimate passenger journeys made. These are outlined in full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Single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Concession/Smart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Return – 2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Day – 3.25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Mega rider – 10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Small Group – 9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Large Group – 12 journeys.</a:t>
            </a:r>
          </a:p>
          <a:p>
            <a:pPr>
              <a:defRPr/>
            </a:pPr>
            <a:endParaRPr lang="en-GB">
              <a:cs typeface="Calibri"/>
            </a:endParaRPr>
          </a:p>
        </p:txBody>
      </p:sp>
      <p:sp>
        <p:nvSpPr>
          <p:cNvPr id="4" name="Slide Number Placeholder 3">
            <a:extLst>
              <a:ext uri="{FF2B5EF4-FFF2-40B4-BE49-F238E27FC236}">
                <a16:creationId xmlns:a16="http://schemas.microsoft.com/office/drawing/2014/main" id="{B24BD1DD-594A-CA8B-629C-6F9E92900C5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521477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A70B-8A51-6DCE-AA18-130760F4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487CE-3F52-5450-92A7-68F6443A7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1BF3D-7135-5068-3313-671371B9C4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 Whippet.</a:t>
            </a:r>
          </a:p>
        </p:txBody>
      </p:sp>
      <p:sp>
        <p:nvSpPr>
          <p:cNvPr id="4" name="Slide Number Placeholder 3">
            <a:extLst>
              <a:ext uri="{FF2B5EF4-FFF2-40B4-BE49-F238E27FC236}">
                <a16:creationId xmlns:a16="http://schemas.microsoft.com/office/drawing/2014/main" id="{0EEF1710-41C7-7CD8-3C65-2E8B304402A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52</a:t>
            </a:fld>
            <a:endParaRPr lang="en-GB">
              <a:solidFill>
                <a:prstClr val="black"/>
              </a:solidFill>
              <a:latin typeface="Calibri" panose="020F0502020204030204"/>
            </a:endParaRPr>
          </a:p>
        </p:txBody>
      </p:sp>
    </p:spTree>
    <p:extLst>
      <p:ext uri="{BB962C8B-B14F-4D97-AF65-F5344CB8AC3E}">
        <p14:creationId xmlns:p14="http://schemas.microsoft.com/office/powerpoint/2010/main" val="2257534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2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Voi</a:t>
            </a: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54</a:t>
            </a:fld>
            <a:endParaRPr lang="en-GB">
              <a:solidFill>
                <a:prstClr val="black"/>
              </a:solidFill>
              <a:latin typeface="Calibri" panose="020F0502020204030204"/>
            </a:endParaRPr>
          </a:p>
        </p:txBody>
      </p:sp>
    </p:spTree>
    <p:extLst>
      <p:ext uri="{BB962C8B-B14F-4D97-AF65-F5344CB8AC3E}">
        <p14:creationId xmlns:p14="http://schemas.microsoft.com/office/powerpoint/2010/main" val="2647714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35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b="0">
                <a:cs typeface="Calibri"/>
              </a:rPr>
              <a:t>Please note there may be slight differences between the data on Air Quality in England and data in this pack as air quality data undergoes a ratification process.</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56</a:t>
            </a:fld>
            <a:endParaRPr lang="en-GB">
              <a:solidFill>
                <a:prstClr val="black"/>
              </a:solidFill>
              <a:latin typeface="Calibri" panose="020F0502020204030204"/>
            </a:endParaRPr>
          </a:p>
        </p:txBody>
      </p:sp>
    </p:spTree>
    <p:extLst>
      <p:ext uri="{BB962C8B-B14F-4D97-AF65-F5344CB8AC3E}">
        <p14:creationId xmlns:p14="http://schemas.microsoft.com/office/powerpoint/2010/main" val="27717817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Data for the Gonville Place sensor is not available from April 2022 to March 2024. Newmarket Road data is missing between January and March 2025 due to sensor upgrades.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Please note there may be slight differences between the data on Air Quality in England and data in this pack as air quality data is provisional until it has undergone a ratification process.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57</a:t>
            </a:fld>
            <a:endParaRPr lang="en-GB">
              <a:solidFill>
                <a:prstClr val="black"/>
              </a:solidFill>
              <a:latin typeface="Calibri" panose="020F0502020204030204"/>
            </a:endParaRPr>
          </a:p>
        </p:txBody>
      </p:sp>
    </p:spTree>
    <p:extLst>
      <p:ext uri="{BB962C8B-B14F-4D97-AF65-F5344CB8AC3E}">
        <p14:creationId xmlns:p14="http://schemas.microsoft.com/office/powerpoint/2010/main" val="2857443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55DF-59A1-6F76-B5ED-7849A0728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378A-9BBE-8C53-CA78-5A2EECF1A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15C37-2C52-1E57-2B84-F63FBC3E2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A fault was detected on the monitor used to measure PM2.5 and PM10 in December 2025 at Montague road. Due to this, no data is available for this site in December.</a:t>
            </a:r>
          </a:p>
        </p:txBody>
      </p:sp>
      <p:sp>
        <p:nvSpPr>
          <p:cNvPr id="4" name="Slide Number Placeholder 3">
            <a:extLst>
              <a:ext uri="{FF2B5EF4-FFF2-40B4-BE49-F238E27FC236}">
                <a16:creationId xmlns:a16="http://schemas.microsoft.com/office/drawing/2014/main" id="{6ADB1500-19E6-133A-A9F2-5AD0D3F6CB2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58</a:t>
            </a:fld>
            <a:endParaRPr lang="en-GB">
              <a:solidFill>
                <a:prstClr val="black"/>
              </a:solidFill>
              <a:latin typeface="Calibri" panose="020F0502020204030204"/>
            </a:endParaRPr>
          </a:p>
        </p:txBody>
      </p:sp>
    </p:spTree>
    <p:extLst>
      <p:ext uri="{BB962C8B-B14F-4D97-AF65-F5344CB8AC3E}">
        <p14:creationId xmlns:p14="http://schemas.microsoft.com/office/powerpoint/2010/main" val="202026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396E-0DA4-D905-0648-195CFF6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E2DA3-D3DF-9663-D5A6-5C25D236A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6720D-E6EA-0402-3BC3-0DDB2DF128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A fault was detected on the monitor used to measure PM2.5 and PM10 in December 2025 at Montague road. Due to this, no data is available for this site in December.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a:endParaRPr>
          </a:p>
        </p:txBody>
      </p:sp>
      <p:sp>
        <p:nvSpPr>
          <p:cNvPr id="4" name="Slide Number Placeholder 3">
            <a:extLst>
              <a:ext uri="{FF2B5EF4-FFF2-40B4-BE49-F238E27FC236}">
                <a16:creationId xmlns:a16="http://schemas.microsoft.com/office/drawing/2014/main" id="{490EB02C-1F73-90D5-0817-2A81983596B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59</a:t>
            </a:fld>
            <a:endParaRPr lang="en-GB">
              <a:solidFill>
                <a:prstClr val="black"/>
              </a:solidFill>
              <a:latin typeface="Calibri" panose="020F0502020204030204"/>
            </a:endParaRPr>
          </a:p>
        </p:txBody>
      </p:sp>
    </p:spTree>
    <p:extLst>
      <p:ext uri="{BB962C8B-B14F-4D97-AF65-F5344CB8AC3E}">
        <p14:creationId xmlns:p14="http://schemas.microsoft.com/office/powerpoint/2010/main" val="304771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ea typeface="Calibri"/>
                <a:cs typeface="Calibri"/>
              </a:rPr>
              <a:t>Sources and Geographical Scope:</a:t>
            </a:r>
          </a:p>
          <a:p>
            <a:pPr>
              <a:defRPr/>
            </a:pPr>
            <a:r>
              <a:rPr lang="en-GB" b="0" dirty="0">
                <a:ea typeface="Calibri"/>
                <a:cs typeface="Calibri"/>
              </a:rPr>
              <a:t>Retail Footfall: 		Data Sourced from Cambridge BID. Central Cambridge only</a:t>
            </a:r>
          </a:p>
          <a:p>
            <a:pPr>
              <a:defRPr/>
            </a:pPr>
            <a:r>
              <a:rPr lang="en-GB" b="0" dirty="0">
                <a:ea typeface="Calibri"/>
                <a:cs typeface="Calibri"/>
              </a:rPr>
              <a:t>Cycling Trips: 		Data Sourced from Google Environmental Insights. Cambridge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Walking Trips: 		Data Sourced from Google Environmental Insights. Cambridge only.</a:t>
            </a:r>
          </a:p>
          <a:p>
            <a:pPr>
              <a:defRPr/>
            </a:pPr>
            <a:r>
              <a:rPr lang="en-GB" b="0" dirty="0">
                <a:ea typeface="Calibri"/>
                <a:cs typeface="Calibri"/>
              </a:rPr>
              <a:t>Car Parking: 		Data Sourced from Cambridge City Council. Multi-Storey Car Parks in Central Cambridge only.</a:t>
            </a:r>
          </a:p>
          <a:p>
            <a:pPr>
              <a:defRPr/>
            </a:pPr>
            <a:r>
              <a:rPr lang="en-GB" b="0" dirty="0">
                <a:ea typeface="Calibri"/>
                <a:cs typeface="Calibri"/>
              </a:rPr>
              <a:t>Local Road Vehicles: 	Data Sourced from VivaCity. Greater Cambridge Only – please consult slide pack notes for specific data collection locations.</a:t>
            </a:r>
          </a:p>
          <a:p>
            <a:pPr>
              <a:defRPr/>
            </a:pPr>
            <a:r>
              <a:rPr lang="en-GB" b="0" dirty="0">
                <a:ea typeface="Calibri"/>
                <a:cs typeface="Calibri"/>
              </a:rPr>
              <a:t>Strategic Road Vehicles:	Data Sourced from National Highways. All of Cambridgeshire – please consult individual slides for specific data collection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Motor Vehicle Trips:	Data Sourced from Google Environmental Insights. Cambridge only.</a:t>
            </a:r>
          </a:p>
          <a:p>
            <a:pPr>
              <a:defRPr/>
            </a:pPr>
            <a:r>
              <a:rPr lang="en-GB" b="0" dirty="0">
                <a:ea typeface="Calibri"/>
                <a:cs typeface="Calibri"/>
              </a:rPr>
              <a:t>Motor Distance Travelled:	Data Sourced from Google Environmental Insights. Cambridge only.</a:t>
            </a:r>
          </a:p>
          <a:p>
            <a:pPr>
              <a:defRPr/>
            </a:pPr>
            <a:r>
              <a:rPr lang="en-GB" b="0" dirty="0">
                <a:ea typeface="Calibri"/>
                <a:cs typeface="Calibri"/>
              </a:rPr>
              <a:t>Rail Passengers:	Data Sourced from the Office of Rail and Road. Cambridge Station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Bus Passengers:	Data Sourced from Stagecoach. Cambridge depot only. (“Use” button push methodology – driver estimate)</a:t>
            </a:r>
          </a:p>
          <a:p>
            <a:pPr>
              <a:defRPr/>
            </a:pPr>
            <a:r>
              <a:rPr lang="en-GB" b="0" dirty="0">
                <a:ea typeface="Calibri"/>
                <a:cs typeface="Calibri"/>
              </a:rPr>
              <a:t>Park &amp; Ride Passengers:	Data Sourced from Stagecoach. Cambridge only. (“Use” button push methodology – driver estimate).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Park &amp; Ride Passengers:	Data Sourced from Stagecoach. Cambridge only. (Multiplier methodology – ticket sales estimate).</a:t>
            </a:r>
          </a:p>
          <a:p>
            <a:pPr>
              <a:defRPr/>
            </a:pPr>
            <a:r>
              <a:rPr lang="en-GB" b="0" dirty="0">
                <a:ea typeface="Calibri"/>
                <a:cs typeface="Calibri"/>
              </a:rPr>
              <a:t>Guided Busway Passengers:	Data Sourced from Stagecoach. Greater Cambridge only.</a:t>
            </a:r>
          </a:p>
          <a:p>
            <a:pPr>
              <a:defRPr/>
            </a:pPr>
            <a:r>
              <a:rPr lang="en-GB" b="0" dirty="0">
                <a:ea typeface="Calibri"/>
                <a:cs typeface="Calibri"/>
              </a:rPr>
              <a:t>Air Pollution:		Data Sourced from Cambridge City Council. Central Cambridge locations only. NO2 Emissions only.</a:t>
            </a:r>
          </a:p>
          <a:p>
            <a:pPr>
              <a:defRPr/>
            </a:pPr>
            <a:endParaRPr lang="en-GB" b="1" dirty="0">
              <a:ea typeface="Calibri"/>
              <a:cs typeface="Calibri"/>
            </a:endParaRPr>
          </a:p>
          <a:p>
            <a:pPr>
              <a:defRPr/>
            </a:pPr>
            <a:endParaRPr lang="en-GB" b="1" dirty="0"/>
          </a:p>
          <a:p>
            <a:pPr>
              <a:defRPr/>
            </a:pPr>
            <a:r>
              <a:rPr lang="en-GB" b="1" dirty="0"/>
              <a:t>Technical Notes:</a:t>
            </a:r>
            <a:r>
              <a:rPr lang="en-US" b="1" dirty="0">
                <a:cs typeface="Calibri"/>
              </a:rPr>
              <a:t> </a:t>
            </a:r>
            <a:r>
              <a:rPr lang="en-GB" dirty="0">
                <a:ea typeface="Calibri"/>
                <a:cs typeface="Calibri"/>
              </a:rPr>
              <a:t>Our methodology for analysing the data continues to be refined to react to differing levels of data quality and data gaps. </a:t>
            </a:r>
            <a:r>
              <a:rPr lang="en-GB" dirty="0">
                <a:solidFill>
                  <a:srgbClr val="FF0000"/>
                </a:solidFill>
                <a:ea typeface="Calibri"/>
                <a:cs typeface="Calibri"/>
              </a:rPr>
              <a:t>Therefore, you may observe small adjustments to the stats in the latest slide pack compared to previously published versions.</a:t>
            </a:r>
          </a:p>
          <a:p>
            <a:pPr>
              <a:defRPr/>
            </a:pPr>
            <a:endParaRPr lang="en-GB" b="1" dirty="0">
              <a:solidFill>
                <a:srgbClr val="FF0000"/>
              </a:solidFill>
              <a:ea typeface="Calibri"/>
              <a:cs typeface="Calibri"/>
            </a:endParaRPr>
          </a:p>
          <a:p>
            <a:pPr>
              <a:defRPr/>
            </a:pPr>
            <a:r>
              <a:rPr lang="en-GB" dirty="0">
                <a:ea typeface="Calibri"/>
                <a:cs typeface="Calibri"/>
              </a:rPr>
              <a:t>For example:</a:t>
            </a:r>
            <a:endParaRPr lang="en-GB" b="1" dirty="0">
              <a:ea typeface="Calibri"/>
              <a:cs typeface="Calibri"/>
            </a:endParaRPr>
          </a:p>
          <a:p>
            <a:pPr marL="171450" indent="-171450">
              <a:buFont typeface="Arial,Sans-Serif"/>
              <a:buChar char="•"/>
              <a:defRPr/>
            </a:pPr>
            <a:r>
              <a:rPr lang="en-GB" dirty="0"/>
              <a:t>The method of calculating the strategic road network (SRN) recovery percentages changed in Dec </a:t>
            </a:r>
            <a:r>
              <a:rPr lang="en-GB" b="0" dirty="0"/>
              <a:t>2022 to include data from a larger number of sites. The SRN percentages have therefore been updated and may not reflect the values presented in previous slide packs for this reason.</a:t>
            </a:r>
            <a:endParaRPr lang="en-US" b="0" dirty="0">
              <a:ea typeface="Calibri"/>
              <a:cs typeface="Calibri"/>
            </a:endParaRPr>
          </a:p>
          <a:p>
            <a:pPr marL="171450" indent="-171450">
              <a:buFont typeface="Arial,Sans-Serif"/>
              <a:buChar char="•"/>
              <a:defRPr/>
            </a:pPr>
            <a:r>
              <a:rPr lang="en-GB" b="0" dirty="0"/>
              <a:t>The air pollution percentages historically used data from 5 sensors but one of these sensors was removed in April 2022 so the methodology for calculating the air pollution percentages has been adjusted. The air pollution percentages presented here may differ slightly from those in previous slide packs for this </a:t>
            </a:r>
            <a:r>
              <a:rPr lang="en-GB" dirty="0"/>
              <a:t>reason.</a:t>
            </a:r>
            <a:endParaRPr lang="en-US" dirty="0">
              <a:ea typeface="Calibri"/>
              <a:cs typeface="Calibri"/>
            </a:endParaRPr>
          </a:p>
          <a:p>
            <a:pPr>
              <a:defRPr/>
            </a:pPr>
            <a:endParaRPr lang="en-GB" b="1" dirty="0">
              <a:ea typeface="Calibri"/>
              <a:cs typeface="Calibri"/>
            </a:endParaRPr>
          </a:p>
          <a:p>
            <a:pPr>
              <a:defRPr/>
            </a:pPr>
            <a:r>
              <a:rPr lang="en-GB" b="1" dirty="0">
                <a:ea typeface="Calibri"/>
                <a:cs typeface="Calibri"/>
              </a:rPr>
              <a:t>Commentary:</a:t>
            </a:r>
          </a:p>
          <a:p>
            <a:pPr marL="171450" indent="-171450">
              <a:buFont typeface="Arial" panose="020B0604020202020204" pitchFamily="34" charset="0"/>
              <a:buChar char="•"/>
              <a:defRPr/>
            </a:pPr>
            <a:r>
              <a:rPr lang="en-GB" b="0" dirty="0">
                <a:ea typeface="Calibri"/>
                <a:cs typeface="Calibri"/>
              </a:rPr>
              <a:t>This slide indicates the extent to which each of the transport metrics has recovered over time in comparison to pre-Covid (2019 or early 2020) levels. </a:t>
            </a:r>
          </a:p>
          <a:p>
            <a:pPr marL="171450" indent="-171450">
              <a:buFont typeface="Arial" panose="020B0604020202020204" pitchFamily="34" charset="0"/>
              <a:buChar char="•"/>
              <a:defRPr/>
            </a:pPr>
            <a:endParaRPr lang="en-GB" b="0" dirty="0">
              <a:ea typeface="Calibri"/>
              <a:cs typeface="Calibri"/>
            </a:endParaRPr>
          </a:p>
          <a:p>
            <a:pPr marL="171450" indent="-171450">
              <a:buFont typeface="Arial" panose="020B0604020202020204" pitchFamily="34" charset="0"/>
              <a:buChar char="•"/>
              <a:defRPr/>
            </a:pPr>
            <a:r>
              <a:rPr lang="en-GB" b="0" dirty="0">
                <a:ea typeface="Calibri"/>
                <a:cs typeface="Calibri"/>
              </a:rPr>
              <a:t>Retail footfall, central Cambridge: </a:t>
            </a:r>
            <a:r>
              <a:rPr lang="en-US" b="0" dirty="0">
                <a:ea typeface="Calibri"/>
                <a:cs typeface="Calibri"/>
              </a:rPr>
              <a:t>fluctuating recovery levels linked to seasonal variations - currently far below pre-COVID but in recent quarters has been very close to pre-COVID.</a:t>
            </a:r>
          </a:p>
          <a:p>
            <a:pPr marL="171450" indent="-171450">
              <a:buFont typeface="Arial" panose="020B0604020202020204" pitchFamily="34" charset="0"/>
              <a:buChar char="•"/>
              <a:defRPr/>
            </a:pPr>
            <a:r>
              <a:rPr lang="en-GB" b="0" dirty="0">
                <a:ea typeface="Calibri"/>
                <a:cs typeface="Calibri"/>
              </a:rPr>
              <a:t>Walking, central Cambridge: </a:t>
            </a:r>
            <a:r>
              <a:rPr lang="en-US" b="0" dirty="0">
                <a:ea typeface="Calibri"/>
                <a:cs typeface="Calibri"/>
              </a:rPr>
              <a:t>Data is only available annually through to 2023. Figures show a gradual recovery in walking volumes; albeit with a plateau between 2022 and 2023.</a:t>
            </a:r>
          </a:p>
          <a:p>
            <a:pPr marL="171450" indent="-171450">
              <a:buFont typeface="Arial" panose="020B0604020202020204" pitchFamily="34" charset="0"/>
              <a:buChar char="•"/>
              <a:defRPr/>
            </a:pPr>
            <a:r>
              <a:rPr lang="en-GB" b="0" dirty="0">
                <a:ea typeface="Calibri"/>
                <a:cs typeface="Calibri"/>
              </a:rPr>
              <a:t>Cycling, central Cambridge: </a:t>
            </a:r>
            <a:r>
              <a:rPr lang="en-US" b="0" dirty="0">
                <a:ea typeface="Calibri"/>
                <a:cs typeface="Calibri"/>
              </a:rPr>
              <a:t>Data is only available annually through to 2023. Figures show a gradual recovery in walking volumes; albeit with a plateau between 2022 and 2023.</a:t>
            </a:r>
            <a:endParaRPr lang="en-GB" b="0" dirty="0">
              <a:ea typeface="Calibri"/>
              <a:cs typeface="Calibri"/>
            </a:endParaRPr>
          </a:p>
          <a:p>
            <a:pPr marL="171450" indent="-171450">
              <a:buFont typeface="Arial" panose="020B0604020202020204" pitchFamily="34" charset="0"/>
              <a:buChar char="•"/>
              <a:defRPr/>
            </a:pPr>
            <a:r>
              <a:rPr lang="en-GB" b="0" dirty="0">
                <a:ea typeface="Calibri"/>
                <a:cs typeface="Calibri"/>
              </a:rPr>
              <a:t>Multi Storey Car Parking, central Cambridge: stable trend in the last two years, </a:t>
            </a:r>
            <a:r>
              <a:rPr lang="en-US" b="0" dirty="0">
                <a:ea typeface="Calibri"/>
                <a:cs typeface="Calibri"/>
              </a:rPr>
              <a:t>consistently between 10-20% below pre-Covid.</a:t>
            </a:r>
          </a:p>
          <a:p>
            <a:pPr marL="171450" indent="-171450">
              <a:buFont typeface="Arial" panose="020B0604020202020204" pitchFamily="34" charset="0"/>
              <a:buChar char="•"/>
              <a:defRPr/>
            </a:pPr>
            <a:r>
              <a:rPr lang="en-GB" b="0" dirty="0">
                <a:ea typeface="Calibri"/>
                <a:cs typeface="Calibri"/>
              </a:rPr>
              <a:t>Vehicle flows on local roads, central Cambridge: </a:t>
            </a:r>
            <a:r>
              <a:rPr lang="en-US" b="0" dirty="0">
                <a:ea typeface="Calibri"/>
                <a:cs typeface="Calibri"/>
              </a:rPr>
              <a:t> Fluctuating recovery trend - currently far below pre-COVID but has been very close to pre-COVID in recent quarters.</a:t>
            </a:r>
          </a:p>
          <a:p>
            <a:pPr marL="171450" indent="-171450">
              <a:buFont typeface="Arial" panose="020B0604020202020204" pitchFamily="34" charset="0"/>
              <a:buChar char="•"/>
              <a:defRPr/>
            </a:pPr>
            <a:r>
              <a:rPr lang="en-GB" b="0" dirty="0">
                <a:ea typeface="Calibri"/>
                <a:cs typeface="Calibri"/>
              </a:rPr>
              <a:t>Vehicle flow on strategic roads, gradually improving recovery trend, now consistently above pre-Covid levels.</a:t>
            </a:r>
          </a:p>
          <a:p>
            <a:pPr marL="171450" indent="-171450">
              <a:buFont typeface="Arial" panose="020B0604020202020204" pitchFamily="34" charset="0"/>
              <a:buChar char="•"/>
              <a:defRPr/>
            </a:pPr>
            <a:r>
              <a:rPr lang="en-US" b="0" dirty="0">
                <a:ea typeface="Calibri"/>
                <a:cs typeface="Calibri"/>
              </a:rPr>
              <a:t>Motorised trip volumes in Cambridge (sourced from Google). Data is only available annually through to 2023. Figures show a gradual recovery in motorised trip volumes - with figures showing as above pre-COVID for 2022 and 2023.</a:t>
            </a:r>
          </a:p>
          <a:p>
            <a:pPr marL="171450" indent="-171450">
              <a:buFont typeface="Arial" panose="020B0604020202020204" pitchFamily="34" charset="0"/>
              <a:buChar char="•"/>
              <a:defRPr/>
            </a:pPr>
            <a:r>
              <a:rPr lang="en-US" b="0" dirty="0">
                <a:ea typeface="Calibri"/>
                <a:cs typeface="Calibri"/>
              </a:rPr>
              <a:t>Motorised distance travelled in Cambridge (sourced from Google). Data is only available annually through to 2023. Figures show a gradual recovery in distances travelled via motorised vehicles - with figures showing as above pre-COVID for 2022 and 2023.</a:t>
            </a:r>
            <a:endParaRPr lang="en-GB" b="0" dirty="0">
              <a:ea typeface="Calibri"/>
              <a:cs typeface="Calibri"/>
            </a:endParaRPr>
          </a:p>
          <a:p>
            <a:pPr marL="171450" indent="-171450">
              <a:buFont typeface="Arial" panose="020B0604020202020204" pitchFamily="34" charset="0"/>
              <a:buChar char="•"/>
              <a:defRPr/>
            </a:pPr>
            <a:r>
              <a:rPr lang="en-GB" b="0" dirty="0">
                <a:ea typeface="Calibri"/>
                <a:cs typeface="Calibri"/>
              </a:rPr>
              <a:t>Railway passenger numbers at Cambridge Station (updated annually to March) – improving recovery trend, but still some way below pre-Covid.</a:t>
            </a:r>
          </a:p>
          <a:p>
            <a:pPr marL="171450" indent="-171450">
              <a:buFont typeface="Arial" panose="020B0604020202020204" pitchFamily="34" charset="0"/>
              <a:buChar char="•"/>
              <a:defRPr/>
            </a:pPr>
            <a:r>
              <a:rPr lang="en-GB" b="0" dirty="0">
                <a:ea typeface="Calibri"/>
                <a:cs typeface="Calibri"/>
              </a:rPr>
              <a:t>Bus passengers, Cambridge: improving recovery trend from March 2022 to March 2024. Stabilising recovery trend. </a:t>
            </a:r>
            <a:r>
              <a:rPr lang="en-US" b="0" dirty="0">
                <a:ea typeface="Calibri"/>
                <a:cs typeface="Calibri"/>
              </a:rPr>
              <a:t>Since March 2024, a stable trend; consistently 5-10% below pre-Covid</a:t>
            </a:r>
          </a:p>
          <a:p>
            <a:pPr marL="171450" indent="-171450">
              <a:buFont typeface="Arial" panose="020B0604020202020204" pitchFamily="34" charset="0"/>
              <a:buChar char="•"/>
              <a:defRPr/>
            </a:pPr>
            <a:r>
              <a:rPr lang="en-US" b="0" dirty="0">
                <a:ea typeface="Calibri"/>
                <a:cs typeface="Calibri"/>
              </a:rPr>
              <a:t>Park and Ride passengers (Driver Estimate): consistent recovery trend, now consistently above pre-Covid levels, albeit with some site-by-site variation.</a:t>
            </a:r>
          </a:p>
          <a:p>
            <a:pPr marL="171450" indent="-171450">
              <a:buFont typeface="Arial" panose="020B0604020202020204" pitchFamily="34" charset="0"/>
              <a:buChar char="•"/>
              <a:defRPr/>
            </a:pPr>
            <a:r>
              <a:rPr lang="en-US" b="0" dirty="0">
                <a:ea typeface="Calibri"/>
                <a:cs typeface="Calibri"/>
              </a:rPr>
              <a:t>Park and Ride passengers (Ticket Sales Estimate): gradually improving recovery trend - now just ahead of pre-COVID.</a:t>
            </a:r>
          </a:p>
          <a:p>
            <a:pPr marL="171450" indent="-171450">
              <a:buFont typeface="Arial" panose="020B0604020202020204" pitchFamily="34" charset="0"/>
              <a:buChar char="•"/>
              <a:defRPr/>
            </a:pPr>
            <a:r>
              <a:rPr lang="en-US" b="0" dirty="0">
                <a:ea typeface="Calibri"/>
                <a:cs typeface="Calibri"/>
              </a:rPr>
              <a:t>Guided Busway passengers (updated annually): Improving recovery trend but still a little way below pre-COVID.</a:t>
            </a:r>
          </a:p>
          <a:p>
            <a:pPr marL="171450" indent="-171450">
              <a:buFont typeface="Arial" panose="020B0604020202020204" pitchFamily="34" charset="0"/>
              <a:buChar char="•"/>
              <a:defRPr/>
            </a:pPr>
            <a:endParaRPr lang="en-US" b="0" dirty="0">
              <a:ea typeface="Calibri"/>
              <a:cs typeface="Calibri"/>
            </a:endParaRPr>
          </a:p>
          <a:p>
            <a:pPr marL="171450" indent="-171450">
              <a:buFont typeface="Arial" panose="020B0604020202020204" pitchFamily="34" charset="0"/>
              <a:buChar char="•"/>
              <a:defRPr/>
            </a:pPr>
            <a:r>
              <a:rPr lang="en-US" b="0" dirty="0">
                <a:ea typeface="Calibri"/>
                <a:cs typeface="Calibri"/>
              </a:rPr>
              <a:t>NO2 emissions: consistently remaining some way below pre-Covid.</a:t>
            </a:r>
            <a:endParaRPr lang="en-GB" b="1" dirty="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680682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029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2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13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ONS Working Arrangements data for Great Britain</a:t>
            </a:r>
            <a:endParaRPr lang="en-GB" sz="1300" u="none" kern="1200">
              <a:solidFill>
                <a:schemeClr val="tx1"/>
              </a:solidFill>
              <a:latin typeface="+mn-lt"/>
              <a:ea typeface="+mn-ea"/>
              <a:cs typeface="+mn-cs"/>
            </a:endParaRP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1300"/>
              <a:t>Data is gathered by ONS who survey a sample of 760 people across Great Britain on a weekly, and more recently monthly , basis. Some small changes were made to the sample of people surveyed in April 2022 which may have impacted the comparability of data before/after this date. Despite a possible step change occurring in the data at this time, trends post April 2022 continue to suggest a very gradual reduction in on-site workers.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1853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87C-8C79-AAA3-E71D-F038DB6B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BCEE8F-2DA6-F9F1-49E2-3A2F5CFF1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F468B-5073-8DE4-0423-A862E10FBECC}"/>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5" name="Footer Placeholder 4">
            <a:extLst>
              <a:ext uri="{FF2B5EF4-FFF2-40B4-BE49-F238E27FC236}">
                <a16:creationId xmlns:a16="http://schemas.microsoft.com/office/drawing/2014/main" id="{9F3D6E6B-31C6-D91B-2C22-CB5C8FB02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0536-B7F1-5452-7C2B-6B8986C614E4}"/>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043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10/02/2026</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10/02/2026</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10/02/2026</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10/02/2026</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10/02/2026</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10/02/2026</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10/02/2026</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10/02/2026</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10/02/2026</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10/02/2026</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526B-BA3D-51E3-F881-6DF13A9A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8BC33-D1C5-6007-9479-59CDA6019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82543C-330D-639A-D2E4-D91F4A16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23A2E-27C8-C5EB-251E-8B66CB2784AD}"/>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6" name="Footer Placeholder 5">
            <a:extLst>
              <a:ext uri="{FF2B5EF4-FFF2-40B4-BE49-F238E27FC236}">
                <a16:creationId xmlns:a16="http://schemas.microsoft.com/office/drawing/2014/main" id="{A7F25B28-C830-27DF-7F31-85F2F0A2A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24E8-CDC8-1D83-D686-6AF49AAB0B50}"/>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66385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10/02/2026</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4DCF-51BF-6B96-5070-CA78662C11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AB02-7B0A-1151-B015-20DBE644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8CBC-1583-5348-672D-90CFD30AA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31E20-1FBF-0578-01FC-BBB734F13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3E170-CD30-1C04-4469-64464060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1A97D8-9928-6A4B-A66C-3932471C53A7}"/>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8" name="Footer Placeholder 7">
            <a:extLst>
              <a:ext uri="{FF2B5EF4-FFF2-40B4-BE49-F238E27FC236}">
                <a16:creationId xmlns:a16="http://schemas.microsoft.com/office/drawing/2014/main" id="{AB26F63A-A532-C077-E77C-BB352A044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16D391-D97E-7EEC-6F86-F1DF7C62E6C1}"/>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3387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7FC-1C6C-85AC-61A8-9D271E06E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2E614-8180-01D7-68D2-21C369BFD5D0}"/>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4" name="Footer Placeholder 3">
            <a:extLst>
              <a:ext uri="{FF2B5EF4-FFF2-40B4-BE49-F238E27FC236}">
                <a16:creationId xmlns:a16="http://schemas.microsoft.com/office/drawing/2014/main" id="{73FB5837-DD6E-CEE8-3571-E864F03D8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6EE79-2AD0-1E31-BB8C-98B9ED2BD216}"/>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2250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6F2-1D72-6DF6-80CD-E4DB2471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F92EB-2393-4406-C0FC-8B1FF9D2C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028B1-4B58-310B-4883-E14B7F67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4ECB-BE38-CE83-DE6C-ABF503DFB7CC}"/>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6" name="Footer Placeholder 5">
            <a:extLst>
              <a:ext uri="{FF2B5EF4-FFF2-40B4-BE49-F238E27FC236}">
                <a16:creationId xmlns:a16="http://schemas.microsoft.com/office/drawing/2014/main" id="{5E1DF0FC-B518-CAFC-EE18-01F88A828D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8F60E-3135-66CB-7C26-6E1563C61C8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9357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BD20-DED1-9814-FF7E-A9E81690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5068F-26E1-94B7-454E-D9D8E43B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F1578-F0CE-BCD4-A924-3A3CACD3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DBF5F-5324-C570-5AA0-6848D46700D8}"/>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6" name="Footer Placeholder 5">
            <a:extLst>
              <a:ext uri="{FF2B5EF4-FFF2-40B4-BE49-F238E27FC236}">
                <a16:creationId xmlns:a16="http://schemas.microsoft.com/office/drawing/2014/main" id="{1F890A54-3FAB-12ED-6AD8-73A4F86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E3EC-2414-BAFA-6A84-05CF63A5970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1922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0331-E6C2-98C6-7A8A-2361AEF2A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D52ED-D575-61A1-E468-3363526A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0CA86-0D08-8A55-D658-3A1B285A781D}"/>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5" name="Footer Placeholder 4">
            <a:extLst>
              <a:ext uri="{FF2B5EF4-FFF2-40B4-BE49-F238E27FC236}">
                <a16:creationId xmlns:a16="http://schemas.microsoft.com/office/drawing/2014/main" id="{A9834252-871D-60AA-FA58-83C75B989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F1370-109D-B319-2724-DF03C3AA8A95}"/>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0858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5FD91-F3CF-350D-B8FD-9B1294BB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98AC1-10A9-FA31-8C6B-9F9D15A7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2D14-73DA-9436-0006-C5EFFFAAD9F9}"/>
              </a:ext>
            </a:extLst>
          </p:cNvPr>
          <p:cNvSpPr>
            <a:spLocks noGrp="1"/>
          </p:cNvSpPr>
          <p:nvPr>
            <p:ph type="dt" sz="half" idx="10"/>
          </p:nvPr>
        </p:nvSpPr>
        <p:spPr/>
        <p:txBody>
          <a:bodyPr/>
          <a:lstStyle/>
          <a:p>
            <a:fld id="{CB557468-B07E-4DAC-9D43-E901424B776C}" type="datetimeFigureOut">
              <a:rPr lang="en-GB" smtClean="0"/>
              <a:t>10/02/2026</a:t>
            </a:fld>
            <a:endParaRPr lang="en-GB"/>
          </a:p>
        </p:txBody>
      </p:sp>
      <p:sp>
        <p:nvSpPr>
          <p:cNvPr id="5" name="Footer Placeholder 4">
            <a:extLst>
              <a:ext uri="{FF2B5EF4-FFF2-40B4-BE49-F238E27FC236}">
                <a16:creationId xmlns:a16="http://schemas.microsoft.com/office/drawing/2014/main" id="{0C18179E-D977-1CC7-0463-3E03996C9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F598A-6FE5-44CF-748B-D10F89AAE137}"/>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91258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10/02/2026</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160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741F4-95A7-4A77-B3A6-5984FB9F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28C57-A811-0E5F-72B8-003F16F0F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B90B-B906-C52B-124D-9114F5B83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57468-B07E-4DAC-9D43-E901424B776C}" type="datetimeFigureOut">
              <a:rPr lang="en-GB" smtClean="0"/>
              <a:t>10/02/2026</a:t>
            </a:fld>
            <a:endParaRPr lang="en-GB"/>
          </a:p>
        </p:txBody>
      </p:sp>
      <p:sp>
        <p:nvSpPr>
          <p:cNvPr id="5" name="Footer Placeholder 4">
            <a:extLst>
              <a:ext uri="{FF2B5EF4-FFF2-40B4-BE49-F238E27FC236}">
                <a16:creationId xmlns:a16="http://schemas.microsoft.com/office/drawing/2014/main" id="{42C061BE-59A4-0564-E62D-952F533C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F1559-4C6A-6751-F146-7BF9A950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622E-B3DE-4DA2-93BB-688BD1BD01D8}" type="slidenum">
              <a:rPr lang="en-GB" smtClean="0"/>
              <a:t>‹#›</a:t>
            </a:fld>
            <a:endParaRPr lang="en-GB"/>
          </a:p>
        </p:txBody>
      </p:sp>
    </p:spTree>
    <p:extLst>
      <p:ext uri="{BB962C8B-B14F-4D97-AF65-F5344CB8AC3E}">
        <p14:creationId xmlns:p14="http://schemas.microsoft.com/office/powerpoint/2010/main" val="1761736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10/02/2026</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roadtraffic.dft.gov.uk/downloa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cambridgeshireinsight.org.uk/roads-transport-and-active-travel/traffic-flow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data-collection-sites/" TargetMode="External"/><Relationship Id="rId4" Type="http://schemas.openxmlformats.org/officeDocument/2006/relationships/hyperlink" Target="https://cambridgeshireinsight.org.uk/roads-transport-and-active-travel/traffic-flows/traffic-flows-dashboa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cambridgeshireinsight.org.uk/roads-transport-and-active-travel/traffic-flows/traffic-flows-dashboar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nsport-data-insights/annual-traffic-monitoring-reports/"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cambridge.gov.uk/park-street-car-park-closed" TargetMode="Externa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cambridge.gov.uk/park-street-car-park-clos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research.group@cambridgeshire.gov.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www.gov.uk/government/collections/bus-statistics" TargetMode="Externa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cambridgeshire.gov.uk/residents/climate-change-energy-and-environment/climate-change-action/low-carbon-energy/large-scale-renewable-energy-and-storage/babraham-road-park-ride-smart-energy-gri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3.png"/><Relationship Id="rId2" Type="http://schemas.openxmlformats.org/officeDocument/2006/relationships/notesSlide" Target="../notesSlides/notesSlide7.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travel-to-wor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www.ons.gov.uk/peoplepopulationandcommunity/wellbeing/datasets/publicopinionsandsocialtrendsgreatbritainworkingarrang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2208893"/>
            <a:ext cx="10439401" cy="2440214"/>
          </a:xfrm>
        </p:spPr>
        <p:txBody>
          <a:bodyPr vert="horz" lIns="91440" tIns="45720" rIns="91440" bIns="45720" rtlCol="0" anchor="b">
            <a:normAutofit fontScale="90000"/>
          </a:bodyPr>
          <a:lstStyle/>
          <a:p>
            <a:r>
              <a:rPr lang="en-GB" sz="4900">
                <a:effectLst/>
                <a:latin typeface="Segoe UI" panose="020B0502040204020203" pitchFamily="34" charset="0"/>
              </a:rPr>
              <a:t>Transport update: Cambridge and South Cambridgeshire</a:t>
            </a:r>
            <a:br>
              <a:rPr lang="en-GB">
                <a:effectLst/>
                <a:latin typeface="Segoe UI" panose="020B0502040204020203" pitchFamily="34" charset="0"/>
              </a:rPr>
            </a:br>
            <a:br>
              <a:rPr lang="en-US" sz="5400" b="1">
                <a:cs typeface="Calibri Light"/>
              </a:rPr>
            </a:br>
            <a:r>
              <a:rPr lang="en-US" sz="3200" b="1">
                <a:cs typeface="Calibri Light"/>
              </a:rPr>
              <a:t>COVID-19 transport impacts and recovery</a:t>
            </a:r>
            <a:endParaRPr lang="en-US" sz="5400"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dirty="0"/>
              <a:t>December</a:t>
            </a:r>
            <a:r>
              <a:rPr lang="en-US" sz="1600" b="1"/>
              <a:t> 2025</a:t>
            </a:r>
            <a:endParaRPr lang="en-US" sz="1600" b="1" kern="1200">
              <a:latin typeface="+mn-lt"/>
              <a:ea typeface="+mn-ea"/>
              <a:cs typeface="+mn-cs"/>
            </a:endParaRPr>
          </a:p>
          <a:p>
            <a:pPr>
              <a:lnSpc>
                <a:spcPct val="90000"/>
              </a:lnSpc>
              <a:spcBef>
                <a:spcPts val="1000"/>
              </a:spcBef>
            </a:pPr>
            <a:r>
              <a:rPr lang="en-US" sz="1600" b="1"/>
              <a:t>Policy &amp; Insight</a:t>
            </a:r>
            <a:r>
              <a:rPr lang="en-US" sz="1600" b="1" kern="1200">
                <a:latin typeface="+mn-lt"/>
                <a:ea typeface="+mn-ea"/>
                <a:cs typeface="+mn-cs"/>
              </a:rPr>
              <a:t>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0435" y="192508"/>
            <a:ext cx="3746789" cy="824293"/>
          </a:xfrm>
          <a:prstGeom prst="rect">
            <a:avLst/>
          </a:prstGeom>
        </p:spPr>
      </p:pic>
      <p:sp>
        <p:nvSpPr>
          <p:cNvPr id="5" name="Slide Number Placeholder 4">
            <a:extLst>
              <a:ext uri="{FF2B5EF4-FFF2-40B4-BE49-F238E27FC236}">
                <a16:creationId xmlns:a16="http://schemas.microsoft.com/office/drawing/2014/main" id="{F68C85EC-CB0A-4DDE-B5D2-ECD489B97A7C}"/>
              </a:ext>
              <a:ext uri="{C183D7F6-B498-43B3-948B-1728B52AA6E4}">
                <adec:decorative xmlns:adec="http://schemas.microsoft.com/office/drawing/2017/decorative" val="1"/>
              </a:ext>
            </a:extLst>
          </p:cNvPr>
          <p:cNvSpPr>
            <a:spLocks noGrp="1"/>
          </p:cNvSpPr>
          <p:nvPr>
            <p:ph type="sldNum" sz="quarter" idx="12"/>
          </p:nvPr>
        </p:nvSpPr>
        <p:spPr>
          <a:xfrm>
            <a:off x="9448800" y="6492875"/>
            <a:ext cx="2743200" cy="365125"/>
          </a:xfrm>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891A-B3CC-D199-42F9-574F34AD179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59752D4-0CF7-7AE9-A1CC-638A0F12C2EA}"/>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Is vehicle use increasing?</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68612C7-DBC1-A4EE-8DBE-1555650990C3}"/>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10</a:t>
            </a:fld>
            <a:endParaRPr lang="en-GB"/>
          </a:p>
        </p:txBody>
      </p:sp>
      <p:sp>
        <p:nvSpPr>
          <p:cNvPr id="2" name="TextBox 1">
            <a:extLst>
              <a:ext uri="{FF2B5EF4-FFF2-40B4-BE49-F238E27FC236}">
                <a16:creationId xmlns:a16="http://schemas.microsoft.com/office/drawing/2014/main" id="{B94649C0-9166-5165-77C7-2DB67EE4F948}"/>
              </a:ext>
            </a:extLst>
          </p:cNvPr>
          <p:cNvSpPr txBox="1"/>
          <p:nvPr/>
        </p:nvSpPr>
        <p:spPr>
          <a:xfrm>
            <a:off x="233423" y="61939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a:solidFill>
                  <a:srgbClr val="000000"/>
                </a:solidFill>
                <a:cs typeface="Calibri"/>
              </a:rPr>
              <a:t>Estimated motor vehicle miles travelled has gradually increased over time, to over 5 billion miles in 2024. The proportion of miles made by cars and taxis has decreased since 2000 (from 78% in 2000 to 73% in 2024) whilst the proportion of miles made by light commercial vehicles (LCVs) has increased from 16% pre-COVID to 18% in 2024.</a:t>
            </a:r>
          </a:p>
        </p:txBody>
      </p:sp>
      <p:pic>
        <p:nvPicPr>
          <p:cNvPr id="13" name="Picture 12" descr="A graph showing million vehicle miles travelled across Cambridgeshire from 2000 to 2024.&#10;Mileage has gradually increased for all motorised modes except for a decrease during the COVID-19 pandemic (2020 and 2021).">
            <a:extLst>
              <a:ext uri="{FF2B5EF4-FFF2-40B4-BE49-F238E27FC236}">
                <a16:creationId xmlns:a16="http://schemas.microsoft.com/office/drawing/2014/main" id="{29CA3131-D10B-00A1-40FC-86D839B5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51" y="1321691"/>
            <a:ext cx="11318698" cy="3904432"/>
          </a:xfrm>
          <a:prstGeom prst="rect">
            <a:avLst/>
          </a:prstGeom>
        </p:spPr>
      </p:pic>
      <p:sp>
        <p:nvSpPr>
          <p:cNvPr id="12" name="TextBox 11">
            <a:extLst>
              <a:ext uri="{FF2B5EF4-FFF2-40B4-BE49-F238E27FC236}">
                <a16:creationId xmlns:a16="http://schemas.microsoft.com/office/drawing/2014/main" id="{EA10E346-C756-837A-8413-0F70DBF506DF}"/>
              </a:ext>
              <a:ext uri="{C183D7F6-B498-43B3-948B-1728B52AA6E4}">
                <adec:decorative xmlns:adec="http://schemas.microsoft.com/office/drawing/2017/decorative" val="1"/>
              </a:ext>
            </a:extLst>
          </p:cNvPr>
          <p:cNvSpPr txBox="1"/>
          <p:nvPr/>
        </p:nvSpPr>
        <p:spPr>
          <a:xfrm>
            <a:off x="2771494" y="1941203"/>
            <a:ext cx="7185305" cy="276999"/>
          </a:xfrm>
          <a:prstGeom prst="rect">
            <a:avLst/>
          </a:prstGeom>
          <a:noFill/>
        </p:spPr>
        <p:txBody>
          <a:bodyPr wrap="square" lIns="91440" tIns="45720" rIns="91440" bIns="45720" rtlCol="0" anchor="t">
            <a:spAutoFit/>
          </a:bodyPr>
          <a:lstStyle/>
          <a:p>
            <a:pPr algn="ctr"/>
            <a:r>
              <a:rPr lang="en-GB" sz="1200"/>
              <a:t>Note:  The percentage labels represent the split between the different vehicle types (Car and Taxi / LCV / HGV)</a:t>
            </a:r>
            <a:endParaRPr lang="en-US"/>
          </a:p>
        </p:txBody>
      </p:sp>
      <p:graphicFrame>
        <p:nvGraphicFramePr>
          <p:cNvPr id="23" name="Table 22">
            <a:extLst>
              <a:ext uri="{FF2B5EF4-FFF2-40B4-BE49-F238E27FC236}">
                <a16:creationId xmlns:a16="http://schemas.microsoft.com/office/drawing/2014/main" id="{D4A64E39-A719-1E69-AA8E-0C2D1BE190D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85865090"/>
              </p:ext>
            </p:extLst>
          </p:nvPr>
        </p:nvGraphicFramePr>
        <p:xfrm>
          <a:off x="2628719" y="5245334"/>
          <a:ext cx="6705781" cy="1284363"/>
        </p:xfrm>
        <a:graphic>
          <a:graphicData uri="http://schemas.openxmlformats.org/drawingml/2006/table">
            <a:tbl>
              <a:tblPr firstRow="1"/>
              <a:tblGrid>
                <a:gridCol w="1701981">
                  <a:extLst>
                    <a:ext uri="{9D8B030D-6E8A-4147-A177-3AD203B41FA5}">
                      <a16:colId xmlns:a16="http://schemas.microsoft.com/office/drawing/2014/main" val="2350781257"/>
                    </a:ext>
                  </a:extLst>
                </a:gridCol>
                <a:gridCol w="1250950">
                  <a:extLst>
                    <a:ext uri="{9D8B030D-6E8A-4147-A177-3AD203B41FA5}">
                      <a16:colId xmlns:a16="http://schemas.microsoft.com/office/drawing/2014/main" val="1142284799"/>
                    </a:ext>
                  </a:extLst>
                </a:gridCol>
                <a:gridCol w="1250950">
                  <a:extLst>
                    <a:ext uri="{9D8B030D-6E8A-4147-A177-3AD203B41FA5}">
                      <a16:colId xmlns:a16="http://schemas.microsoft.com/office/drawing/2014/main" val="3590819615"/>
                    </a:ext>
                  </a:extLst>
                </a:gridCol>
                <a:gridCol w="1250950">
                  <a:extLst>
                    <a:ext uri="{9D8B030D-6E8A-4147-A177-3AD203B41FA5}">
                      <a16:colId xmlns:a16="http://schemas.microsoft.com/office/drawing/2014/main" val="2880484229"/>
                    </a:ext>
                  </a:extLst>
                </a:gridCol>
                <a:gridCol w="1250950">
                  <a:extLst>
                    <a:ext uri="{9D8B030D-6E8A-4147-A177-3AD203B41FA5}">
                      <a16:colId xmlns:a16="http://schemas.microsoft.com/office/drawing/2014/main" val="3232358660"/>
                    </a:ext>
                  </a:extLst>
                </a:gridCol>
              </a:tblGrid>
              <a:tr h="428121">
                <a:tc>
                  <a:txBody>
                    <a:bodyPr/>
                    <a:lstStyle/>
                    <a:p>
                      <a:pPr algn="ctr" rtl="0" fontAlgn="ctr"/>
                      <a:endParaRPr lang="en-GB" sz="1200" b="1"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All motor </a:t>
                      </a:r>
                    </a:p>
                    <a:p>
                      <a:pPr algn="ctr" rtl="0" fontAlgn="ctr"/>
                      <a:r>
                        <a:rPr lang="en-GB" sz="1200" b="1" i="0" u="none" strike="noStrike">
                          <a:solidFill>
                            <a:schemeClr val="tx1"/>
                          </a:solidFill>
                          <a:effectLst/>
                          <a:latin typeface="Calibri"/>
                        </a:rPr>
                        <a:t>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Cars and </a:t>
                      </a:r>
                    </a:p>
                    <a:p>
                      <a:pPr algn="ctr" rtl="0" fontAlgn="ctr"/>
                      <a:r>
                        <a:rPr lang="en-GB" sz="1200" b="1" i="0" u="none" strike="noStrike">
                          <a:solidFill>
                            <a:schemeClr val="tx1"/>
                          </a:solidFill>
                          <a:effectLst/>
                          <a:latin typeface="Calibri"/>
                        </a:rPr>
                        <a:t>taxis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Light commercial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Heavy goods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107740"/>
                  </a:ext>
                </a:extLst>
              </a:tr>
              <a:tr h="428121">
                <a:tc>
                  <a:txBody>
                    <a:bodyPr/>
                    <a:lstStyle/>
                    <a:p>
                      <a:pPr algn="ctr" rtl="0" fontAlgn="ctr"/>
                      <a:r>
                        <a:rPr lang="en-US" sz="1200" b="1" i="0" u="none" strike="noStrike">
                          <a:solidFill>
                            <a:srgbClr val="0070C0"/>
                          </a:solidFill>
                          <a:effectLst/>
                          <a:latin typeface="+mn-lt"/>
                        </a:rPr>
                        <a:t>Pre-COVID to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mn-lt"/>
                        </a:rPr>
                        <a:t>2019 to 2024</a:t>
                      </a:r>
                      <a:endParaRPr lang="en-US"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1204019735"/>
                  </a:ext>
                </a:extLst>
              </a:tr>
              <a:tr h="428121">
                <a:tc>
                  <a:txBody>
                    <a:bodyPr/>
                    <a:lstStyle/>
                    <a:p>
                      <a:pPr algn="ctr" rtl="0" fontAlgn="ctr"/>
                      <a:r>
                        <a:rPr lang="en-GB" sz="1200" b="1" i="0" u="none" strike="noStrike">
                          <a:solidFill>
                            <a:srgbClr val="0070C0"/>
                          </a:solidFill>
                          <a:effectLst/>
                          <a:latin typeface="+mn-lt"/>
                        </a:rPr>
                        <a:t>2023 to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mn-lt"/>
                        </a:rPr>
                        <a:t>2023 to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dirty="0">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645729"/>
                  </a:ext>
                </a:extLst>
              </a:tr>
            </a:tbl>
          </a:graphicData>
        </a:graphic>
      </p:graphicFrame>
      <p:sp>
        <p:nvSpPr>
          <p:cNvPr id="27" name="TextBox 26">
            <a:extLst>
              <a:ext uri="{FF2B5EF4-FFF2-40B4-BE49-F238E27FC236}">
                <a16:creationId xmlns:a16="http://schemas.microsoft.com/office/drawing/2014/main" id="{CA1E169A-4E09-9480-D6FC-3289189175B3}"/>
              </a:ext>
              <a:ext uri="{C183D7F6-B498-43B3-948B-1728B52AA6E4}">
                <adec:decorative xmlns:adec="http://schemas.microsoft.com/office/drawing/2017/decorative" val="0"/>
              </a:ext>
            </a:extLst>
          </p:cNvPr>
          <p:cNvSpPr txBox="1"/>
          <p:nvPr/>
        </p:nvSpPr>
        <p:spPr>
          <a:xfrm>
            <a:off x="0" y="6615112"/>
            <a:ext cx="7861301" cy="253916"/>
          </a:xfrm>
          <a:prstGeom prst="rect">
            <a:avLst/>
          </a:prstGeom>
          <a:noFill/>
        </p:spPr>
        <p:txBody>
          <a:bodyPr wrap="square" rtlCol="0">
            <a:spAutoFit/>
          </a:bodyPr>
          <a:lstStyle/>
          <a:p>
            <a:r>
              <a:rPr lang="en-GB" sz="1050"/>
              <a:t>Source: Department for Transport annual mileage estimates (</a:t>
            </a:r>
            <a:r>
              <a:rPr lang="en-GB" sz="1050">
                <a:hlinkClick r:id="rId4"/>
              </a:rPr>
              <a:t>Road traffic statistics</a:t>
            </a:r>
            <a:r>
              <a:rPr lang="en-GB" sz="1050"/>
              <a:t>).</a:t>
            </a:r>
          </a:p>
        </p:txBody>
      </p:sp>
      <p:pic>
        <p:nvPicPr>
          <p:cNvPr id="14" name="Picture 13">
            <a:extLst>
              <a:ext uri="{FF2B5EF4-FFF2-40B4-BE49-F238E27FC236}">
                <a16:creationId xmlns:a16="http://schemas.microsoft.com/office/drawing/2014/main" id="{44A1A2FA-AD9F-171F-E40C-12F2150E9F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Tree>
    <p:extLst>
      <p:ext uri="{BB962C8B-B14F-4D97-AF65-F5344CB8AC3E}">
        <p14:creationId xmlns:p14="http://schemas.microsoft.com/office/powerpoint/2010/main" val="219801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4506-D17C-7863-1DC8-8FAD01CF595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DD6DF3C-B1EC-2751-4E17-5465B3F406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EE45DF1D-AD2D-1F88-784D-B7634B611B83}"/>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Google collects anonymised location history data from mobile phones to estimate the number of trips and </a:t>
            </a:r>
            <a:r>
              <a:rPr lang="en-US" sz="1300">
                <a:cs typeface="Calibri"/>
              </a:rPr>
              <a:t>distance travelled by each mode of transport. This data suggests that motor vehicle trips have exceeded pre-COVID levels in all districts whilst active and public transport trips remain below pre-COVID levels, with the exception of South </a:t>
            </a:r>
            <a:r>
              <a:rPr lang="en-US" sz="1300" err="1">
                <a:cs typeface="Calibri"/>
              </a:rPr>
              <a:t>Cambs.</a:t>
            </a:r>
            <a:endParaRPr lang="en-US" sz="1300">
              <a:cs typeface="Calibri"/>
            </a:endParaRPr>
          </a:p>
        </p:txBody>
      </p:sp>
      <p:sp>
        <p:nvSpPr>
          <p:cNvPr id="3" name="Slide Number Placeholder 2">
            <a:extLst>
              <a:ext uri="{FF2B5EF4-FFF2-40B4-BE49-F238E27FC236}">
                <a16:creationId xmlns:a16="http://schemas.microsoft.com/office/drawing/2014/main" id="{42BBD393-FED9-C35D-50E4-F0006895808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11</a:t>
            </a:fld>
            <a:endParaRPr lang="en-GB"/>
          </a:p>
        </p:txBody>
      </p:sp>
      <p:pic>
        <p:nvPicPr>
          <p:cNvPr id="4" name="Picture 3" descr="A bar chart showing number of trips by mode choice from 2018 to 2023 in Cambridgeshire (excluding Peterborough).&#10;&#10;The bar for 2020 is lower than the other bars shown, likely due to COVID-19 lockdowns. The bars for 2022 and 2023 are similar.">
            <a:extLst>
              <a:ext uri="{FF2B5EF4-FFF2-40B4-BE49-F238E27FC236}">
                <a16:creationId xmlns:a16="http://schemas.microsoft.com/office/drawing/2014/main" id="{5B453CA3-461B-83FC-17DB-D50099CEB295}"/>
              </a:ext>
            </a:extLst>
          </p:cNvPr>
          <p:cNvPicPr>
            <a:picLocks noChangeAspect="1"/>
          </p:cNvPicPr>
          <p:nvPr/>
        </p:nvPicPr>
        <p:blipFill>
          <a:blip r:embed="rId3"/>
          <a:stretch>
            <a:fillRect/>
          </a:stretch>
        </p:blipFill>
        <p:spPr>
          <a:xfrm>
            <a:off x="585787" y="1269496"/>
            <a:ext cx="11020425" cy="3753362"/>
          </a:xfrm>
          <a:prstGeom prst="rect">
            <a:avLst/>
          </a:prstGeom>
        </p:spPr>
      </p:pic>
      <p:graphicFrame>
        <p:nvGraphicFramePr>
          <p:cNvPr id="7" name="Table 6">
            <a:extLst>
              <a:ext uri="{FF2B5EF4-FFF2-40B4-BE49-F238E27FC236}">
                <a16:creationId xmlns:a16="http://schemas.microsoft.com/office/drawing/2014/main" id="{C7D738F8-FFEA-2F5C-C622-F5F8ECA8DA70}"/>
              </a:ext>
            </a:extLst>
          </p:cNvPr>
          <p:cNvGraphicFramePr>
            <a:graphicFrameLocks noGrp="1"/>
          </p:cNvGraphicFramePr>
          <p:nvPr>
            <p:extLst>
              <p:ext uri="{D42A27DB-BD31-4B8C-83A1-F6EECF244321}">
                <p14:modId xmlns:p14="http://schemas.microsoft.com/office/powerpoint/2010/main" val="305340344"/>
              </p:ext>
            </p:extLst>
          </p:nvPr>
        </p:nvGraphicFramePr>
        <p:xfrm>
          <a:off x="2558723" y="5080320"/>
          <a:ext cx="7074551" cy="1539240"/>
        </p:xfrm>
        <a:graphic>
          <a:graphicData uri="http://schemas.openxmlformats.org/drawingml/2006/table">
            <a:tbl>
              <a:tblPr/>
              <a:tblGrid>
                <a:gridCol w="1453960">
                  <a:extLst>
                    <a:ext uri="{9D8B030D-6E8A-4147-A177-3AD203B41FA5}">
                      <a16:colId xmlns:a16="http://schemas.microsoft.com/office/drawing/2014/main" val="2652439859"/>
                    </a:ext>
                  </a:extLst>
                </a:gridCol>
                <a:gridCol w="1518578">
                  <a:extLst>
                    <a:ext uri="{9D8B030D-6E8A-4147-A177-3AD203B41FA5}">
                      <a16:colId xmlns:a16="http://schemas.microsoft.com/office/drawing/2014/main" val="1219040981"/>
                    </a:ext>
                  </a:extLst>
                </a:gridCol>
                <a:gridCol w="1432155">
                  <a:extLst>
                    <a:ext uri="{9D8B030D-6E8A-4147-A177-3AD203B41FA5}">
                      <a16:colId xmlns:a16="http://schemas.microsoft.com/office/drawing/2014/main" val="3000239290"/>
                    </a:ext>
                  </a:extLst>
                </a:gridCol>
                <a:gridCol w="1435242">
                  <a:extLst>
                    <a:ext uri="{9D8B030D-6E8A-4147-A177-3AD203B41FA5}">
                      <a16:colId xmlns:a16="http://schemas.microsoft.com/office/drawing/2014/main" val="3245850430"/>
                    </a:ext>
                  </a:extLst>
                </a:gridCol>
                <a:gridCol w="1234616">
                  <a:extLst>
                    <a:ext uri="{9D8B030D-6E8A-4147-A177-3AD203B41FA5}">
                      <a16:colId xmlns:a16="http://schemas.microsoft.com/office/drawing/2014/main" val="1546823320"/>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trips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85327045"/>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2425437"/>
                  </a:ext>
                </a:extLst>
              </a:tr>
              <a:tr h="180000">
                <a:tc>
                  <a:txBody>
                    <a:bodyPr/>
                    <a:lstStyle/>
                    <a:p>
                      <a:pPr algn="l" rtl="0" fontAlgn="b"/>
                      <a:r>
                        <a:rPr lang="en-GB" sz="1200" b="0"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703758972"/>
                  </a:ext>
                </a:extLst>
              </a:tr>
              <a:tr h="180000">
                <a:tc>
                  <a:txBody>
                    <a:bodyPr/>
                    <a:lstStyle/>
                    <a:p>
                      <a:pPr algn="l" rtl="0" fontAlgn="b"/>
                      <a:r>
                        <a:rPr lang="en-GB" sz="1200" b="0"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115640"/>
                  </a:ext>
                </a:extLst>
              </a:tr>
              <a:tr h="180000">
                <a:tc>
                  <a:txBody>
                    <a:bodyPr/>
                    <a:lstStyle/>
                    <a:p>
                      <a:pPr algn="l" rtl="0" fontAlgn="b"/>
                      <a:r>
                        <a:rPr lang="en-GB" sz="1200" b="0"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750085424"/>
                  </a:ext>
                </a:extLst>
              </a:tr>
              <a:tr h="180000">
                <a:tc>
                  <a:txBody>
                    <a:bodyPr/>
                    <a:lstStyle/>
                    <a:p>
                      <a:pPr algn="l" rtl="0" fontAlgn="b"/>
                      <a:r>
                        <a:rPr lang="en-GB" sz="1200" b="0"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3354562"/>
                  </a:ext>
                </a:extLst>
              </a:tr>
              <a:tr h="180000">
                <a:tc>
                  <a:txBody>
                    <a:bodyPr/>
                    <a:lstStyle/>
                    <a:p>
                      <a:pPr algn="l" rtl="0" fontAlgn="b"/>
                      <a:r>
                        <a:rPr lang="en-GB" sz="1200" b="0"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7315960"/>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dirty="0">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7836174"/>
                  </a:ext>
                </a:extLst>
              </a:tr>
            </a:tbl>
          </a:graphicData>
        </a:graphic>
      </p:graphicFrame>
      <p:sp>
        <p:nvSpPr>
          <p:cNvPr id="8" name="TextBox 7">
            <a:extLst>
              <a:ext uri="{FF2B5EF4-FFF2-40B4-BE49-F238E27FC236}">
                <a16:creationId xmlns:a16="http://schemas.microsoft.com/office/drawing/2014/main" id="{BECEDA1E-DF9C-89C3-9BD5-075D98517EA1}"/>
              </a:ext>
              <a:ext uri="{C183D7F6-B498-43B3-948B-1728B52AA6E4}">
                <adec:decorative xmlns:adec="http://schemas.microsoft.com/office/drawing/2017/decorative" val="1"/>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
        <p:nvSpPr>
          <p:cNvPr id="14" name="TextBox 13">
            <a:extLst>
              <a:ext uri="{FF2B5EF4-FFF2-40B4-BE49-F238E27FC236}">
                <a16:creationId xmlns:a16="http://schemas.microsoft.com/office/drawing/2014/main" id="{CB62338D-1664-D48D-7138-22385D5A5D1E}"/>
              </a:ext>
            </a:extLst>
          </p:cNvPr>
          <p:cNvSpPr txBox="1"/>
          <p:nvPr/>
        </p:nvSpPr>
        <p:spPr>
          <a:xfrm>
            <a:off x="0" y="6476940"/>
            <a:ext cx="4972050" cy="553998"/>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 Data for 2024 </a:t>
            </a:r>
            <a:r>
              <a:rPr lang="en-GB" sz="1000" dirty="0">
                <a:solidFill>
                  <a:schemeClr val="bg2">
                    <a:lumMod val="50000"/>
                  </a:schemeClr>
                </a:solidFill>
                <a:cs typeface="Calibri"/>
              </a:rPr>
              <a:t>and 2025 </a:t>
            </a:r>
            <a:r>
              <a:rPr lang="en-GB" sz="1000">
                <a:solidFill>
                  <a:schemeClr val="bg2">
                    <a:lumMod val="50000"/>
                  </a:schemeClr>
                </a:solidFill>
                <a:cs typeface="Calibri"/>
              </a:rPr>
              <a:t>not yet released.</a:t>
            </a:r>
          </a:p>
        </p:txBody>
      </p:sp>
    </p:spTree>
    <p:extLst>
      <p:ext uri="{BB962C8B-B14F-4D97-AF65-F5344CB8AC3E}">
        <p14:creationId xmlns:p14="http://schemas.microsoft.com/office/powerpoint/2010/main" val="13511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67A25-4497-BAD4-9A1C-29334209CEF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9983C77-4D7C-F22F-3CC3-010BC082CCBF}"/>
              </a:ext>
            </a:extLst>
          </p:cNvPr>
          <p:cNvSpPr>
            <a:spLocks noGrp="1"/>
          </p:cNvSpPr>
          <p:nvPr>
            <p:ph type="title" idx="4294967295"/>
          </p:nvPr>
        </p:nvSpPr>
        <p:spPr>
          <a:xfrm>
            <a:off x="0" y="-18466"/>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AF1207F6-CC98-D366-4E6C-8E97359A589F}"/>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most districts, the most popular mode choice was motor vehicle with the exception of Cambridge where active travel (walking and cycling) was consistently more popular. For all districts, there is a dip in the number of trips made in 2020 due to COVID-19 and a gradual recovery since then.  </a:t>
            </a:r>
          </a:p>
        </p:txBody>
      </p:sp>
      <p:sp>
        <p:nvSpPr>
          <p:cNvPr id="9" name="TextBox 8">
            <a:extLst>
              <a:ext uri="{FF2B5EF4-FFF2-40B4-BE49-F238E27FC236}">
                <a16:creationId xmlns:a16="http://schemas.microsoft.com/office/drawing/2014/main" id="{A378DF7A-0B9D-7D57-1BF2-0D398072B13A}"/>
              </a:ext>
            </a:extLst>
          </p:cNvPr>
          <p:cNvSpPr txBox="1"/>
          <p:nvPr/>
        </p:nvSpPr>
        <p:spPr>
          <a:xfrm>
            <a:off x="4242707" y="1165213"/>
            <a:ext cx="3706585" cy="369332"/>
          </a:xfrm>
          <a:prstGeom prst="rect">
            <a:avLst/>
          </a:prstGeom>
          <a:noFill/>
        </p:spPr>
        <p:txBody>
          <a:bodyPr wrap="square" rtlCol="0">
            <a:spAutoFit/>
          </a:bodyPr>
          <a:lstStyle/>
          <a:p>
            <a:pPr algn="ctr"/>
            <a:r>
              <a:rPr lang="en-GB" b="1" u="sng"/>
              <a:t>No. trips made by mode and year</a:t>
            </a:r>
          </a:p>
        </p:txBody>
      </p:sp>
      <p:pic>
        <p:nvPicPr>
          <p:cNvPr id="7" name="Picture 6" descr="6 separate bar charts showing number of trips by mode choice and year from 2018 to 2023, with each of the charts showing the mode choice and year for each district.&#10;&#10;The bar charts for Cambridge, Peterborough, and South Cambridgeshire show the highest number of trips.">
            <a:extLst>
              <a:ext uri="{FF2B5EF4-FFF2-40B4-BE49-F238E27FC236}">
                <a16:creationId xmlns:a16="http://schemas.microsoft.com/office/drawing/2014/main" id="{BEB27AEB-B654-ECB1-7F48-17438064C4B0}"/>
              </a:ext>
            </a:extLst>
          </p:cNvPr>
          <p:cNvPicPr>
            <a:picLocks noChangeAspect="1"/>
          </p:cNvPicPr>
          <p:nvPr/>
        </p:nvPicPr>
        <p:blipFill>
          <a:blip r:embed="rId3"/>
          <a:stretch>
            <a:fillRect/>
          </a:stretch>
        </p:blipFill>
        <p:spPr>
          <a:xfrm>
            <a:off x="388143" y="1546019"/>
            <a:ext cx="11415712" cy="4857921"/>
          </a:xfrm>
          <a:prstGeom prst="rect">
            <a:avLst/>
          </a:prstGeom>
        </p:spPr>
      </p:pic>
      <p:sp>
        <p:nvSpPr>
          <p:cNvPr id="13" name="TextBox 12">
            <a:extLst>
              <a:ext uri="{FF2B5EF4-FFF2-40B4-BE49-F238E27FC236}">
                <a16:creationId xmlns:a16="http://schemas.microsoft.com/office/drawing/2014/main" id="{F0CF523D-F91E-0533-3F90-6E368C6FF8B4}"/>
              </a:ext>
            </a:extLst>
          </p:cNvPr>
          <p:cNvSpPr txBox="1"/>
          <p:nvPr/>
        </p:nvSpPr>
        <p:spPr>
          <a:xfrm>
            <a:off x="0" y="6457890"/>
            <a:ext cx="52959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 Data for 2024 </a:t>
            </a:r>
            <a:r>
              <a:rPr lang="en-GB" sz="1000" dirty="0">
                <a:solidFill>
                  <a:schemeClr val="bg2">
                    <a:lumMod val="50000"/>
                  </a:schemeClr>
                </a:solidFill>
                <a:cs typeface="Calibri"/>
              </a:rPr>
              <a:t>and 2025 </a:t>
            </a:r>
            <a:r>
              <a:rPr lang="en-GB" sz="1000">
                <a:solidFill>
                  <a:schemeClr val="bg2">
                    <a:lumMod val="50000"/>
                  </a:schemeClr>
                </a:solidFill>
                <a:cs typeface="Calibri"/>
              </a:rPr>
              <a:t>not yet released.</a:t>
            </a:r>
          </a:p>
        </p:txBody>
      </p:sp>
    </p:spTree>
    <p:extLst>
      <p:ext uri="{BB962C8B-B14F-4D97-AF65-F5344CB8AC3E}">
        <p14:creationId xmlns:p14="http://schemas.microsoft.com/office/powerpoint/2010/main" val="79731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C4BDD-C339-B77D-0055-2E0C7698765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B5F269-3131-1ABB-53F1-848A6F1FBB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6BAE161E-020A-13DF-ADFD-87735322467F}"/>
              </a:ext>
            </a:extLst>
          </p:cNvPr>
          <p:cNvSpPr txBox="1"/>
          <p:nvPr/>
        </p:nvSpPr>
        <p:spPr>
          <a:xfrm>
            <a:off x="35943" y="61860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Whilst a notable number of journeys are made by active travel (walking and cycling), these trips only make up a small proportion of the distance travelled as they are typically shorter in length. Public transport distances exceed active travel distances despite there being fewer public transport trips. </a:t>
            </a:r>
          </a:p>
        </p:txBody>
      </p:sp>
      <p:sp>
        <p:nvSpPr>
          <p:cNvPr id="3" name="Slide Number Placeholder 2">
            <a:extLst>
              <a:ext uri="{FF2B5EF4-FFF2-40B4-BE49-F238E27FC236}">
                <a16:creationId xmlns:a16="http://schemas.microsoft.com/office/drawing/2014/main" id="{BF9EEE28-E139-21FC-CAEE-97167854FD9E}"/>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13</a:t>
            </a:fld>
            <a:endParaRPr lang="en-GB"/>
          </a:p>
        </p:txBody>
      </p:sp>
      <p:pic>
        <p:nvPicPr>
          <p:cNvPr id="8" name="Picture 7" descr="A bar chart showing total distance travelled by mode choice from 2018 to 2023 for Cambridgeshire (excluding Peterborough). &#10;&#10;For each year, motor vehicles were the most used mode. The distance travelled in 2020 was lower than the other years shown in the graph.">
            <a:extLst>
              <a:ext uri="{FF2B5EF4-FFF2-40B4-BE49-F238E27FC236}">
                <a16:creationId xmlns:a16="http://schemas.microsoft.com/office/drawing/2014/main" id="{40EA7CE4-C929-C1A3-C34C-7C831FFAD921}"/>
              </a:ext>
            </a:extLst>
          </p:cNvPr>
          <p:cNvPicPr>
            <a:picLocks noChangeAspect="1"/>
          </p:cNvPicPr>
          <p:nvPr/>
        </p:nvPicPr>
        <p:blipFill>
          <a:blip r:embed="rId3"/>
          <a:stretch>
            <a:fillRect/>
          </a:stretch>
        </p:blipFill>
        <p:spPr>
          <a:xfrm>
            <a:off x="904875" y="1212119"/>
            <a:ext cx="10382250" cy="3756147"/>
          </a:xfrm>
          <a:prstGeom prst="rect">
            <a:avLst/>
          </a:prstGeom>
        </p:spPr>
      </p:pic>
      <p:graphicFrame>
        <p:nvGraphicFramePr>
          <p:cNvPr id="9" name="Table 8">
            <a:extLst>
              <a:ext uri="{FF2B5EF4-FFF2-40B4-BE49-F238E27FC236}">
                <a16:creationId xmlns:a16="http://schemas.microsoft.com/office/drawing/2014/main" id="{8D705D2C-B54A-7DB0-005B-044C29DC5089}"/>
              </a:ext>
            </a:extLst>
          </p:cNvPr>
          <p:cNvGraphicFramePr>
            <a:graphicFrameLocks noGrp="1"/>
          </p:cNvGraphicFramePr>
          <p:nvPr>
            <p:extLst>
              <p:ext uri="{D42A27DB-BD31-4B8C-83A1-F6EECF244321}">
                <p14:modId xmlns:p14="http://schemas.microsoft.com/office/powerpoint/2010/main" val="3713921557"/>
              </p:ext>
            </p:extLst>
          </p:nvPr>
        </p:nvGraphicFramePr>
        <p:xfrm>
          <a:off x="2553314" y="5072539"/>
          <a:ext cx="7085372" cy="1539240"/>
        </p:xfrm>
        <a:graphic>
          <a:graphicData uri="http://schemas.openxmlformats.org/drawingml/2006/table">
            <a:tbl>
              <a:tblPr/>
              <a:tblGrid>
                <a:gridCol w="1453960">
                  <a:extLst>
                    <a:ext uri="{9D8B030D-6E8A-4147-A177-3AD203B41FA5}">
                      <a16:colId xmlns:a16="http://schemas.microsoft.com/office/drawing/2014/main" val="3959862852"/>
                    </a:ext>
                  </a:extLst>
                </a:gridCol>
                <a:gridCol w="1521502">
                  <a:extLst>
                    <a:ext uri="{9D8B030D-6E8A-4147-A177-3AD203B41FA5}">
                      <a16:colId xmlns:a16="http://schemas.microsoft.com/office/drawing/2014/main" val="1611753625"/>
                    </a:ext>
                  </a:extLst>
                </a:gridCol>
                <a:gridCol w="1434912">
                  <a:extLst>
                    <a:ext uri="{9D8B030D-6E8A-4147-A177-3AD203B41FA5}">
                      <a16:colId xmlns:a16="http://schemas.microsoft.com/office/drawing/2014/main" val="3460951000"/>
                    </a:ext>
                  </a:extLst>
                </a:gridCol>
                <a:gridCol w="1438005">
                  <a:extLst>
                    <a:ext uri="{9D8B030D-6E8A-4147-A177-3AD203B41FA5}">
                      <a16:colId xmlns:a16="http://schemas.microsoft.com/office/drawing/2014/main" val="3648622309"/>
                    </a:ext>
                  </a:extLst>
                </a:gridCol>
                <a:gridCol w="1236993">
                  <a:extLst>
                    <a:ext uri="{9D8B030D-6E8A-4147-A177-3AD203B41FA5}">
                      <a16:colId xmlns:a16="http://schemas.microsoft.com/office/drawing/2014/main" val="4115552533"/>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distance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7463454"/>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428717"/>
                  </a:ext>
                </a:extLst>
              </a:tr>
              <a:tr h="180000">
                <a:tc>
                  <a:txBody>
                    <a:bodyPr/>
                    <a:lstStyle/>
                    <a:p>
                      <a:pPr algn="l" rtl="0" fontAlgn="b"/>
                      <a:r>
                        <a:rPr lang="en-GB" sz="1200" b="0"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2652380"/>
                  </a:ext>
                </a:extLst>
              </a:tr>
              <a:tr h="180000">
                <a:tc>
                  <a:txBody>
                    <a:bodyPr/>
                    <a:lstStyle/>
                    <a:p>
                      <a:pPr algn="l" rtl="0" fontAlgn="b"/>
                      <a:r>
                        <a:rPr lang="en-GB" sz="1200" b="0"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453003"/>
                  </a:ext>
                </a:extLst>
              </a:tr>
              <a:tr h="180000">
                <a:tc>
                  <a:txBody>
                    <a:bodyPr/>
                    <a:lstStyle/>
                    <a:p>
                      <a:pPr algn="l" rtl="0" fontAlgn="b"/>
                      <a:r>
                        <a:rPr lang="en-GB" sz="1200" b="0"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6749852"/>
                  </a:ext>
                </a:extLst>
              </a:tr>
              <a:tr h="180000">
                <a:tc>
                  <a:txBody>
                    <a:bodyPr/>
                    <a:lstStyle/>
                    <a:p>
                      <a:pPr algn="l" rtl="0" fontAlgn="b"/>
                      <a:r>
                        <a:rPr lang="en-GB" sz="1200" b="0"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FFFFFF"/>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560799200"/>
                  </a:ext>
                </a:extLst>
              </a:tr>
              <a:tr h="180000">
                <a:tc>
                  <a:txBody>
                    <a:bodyPr/>
                    <a:lstStyle/>
                    <a:p>
                      <a:pPr algn="l" rtl="0" fontAlgn="b"/>
                      <a:r>
                        <a:rPr lang="en-GB" sz="1200" b="0"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0720949"/>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FFFFFF"/>
                          </a:solidFill>
                          <a:effectLst/>
                          <a:latin typeface="Calibri" panose="020F0502020204030204" pitchFamily="34" charset="0"/>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1190190"/>
                  </a:ext>
                </a:extLst>
              </a:tr>
            </a:tbl>
          </a:graphicData>
        </a:graphic>
      </p:graphicFrame>
      <p:sp>
        <p:nvSpPr>
          <p:cNvPr id="13" name="TextBox 12">
            <a:extLst>
              <a:ext uri="{FF2B5EF4-FFF2-40B4-BE49-F238E27FC236}">
                <a16:creationId xmlns:a16="http://schemas.microsoft.com/office/drawing/2014/main" id="{2B69D9AE-9DA9-40CE-26D6-720A97285760}"/>
              </a:ext>
            </a:extLst>
          </p:cNvPr>
          <p:cNvSpPr txBox="1"/>
          <p:nvPr/>
        </p:nvSpPr>
        <p:spPr>
          <a:xfrm>
            <a:off x="0" y="6457890"/>
            <a:ext cx="695325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 Data for 2024 </a:t>
            </a:r>
            <a:r>
              <a:rPr lang="en-GB" sz="1000" dirty="0">
                <a:solidFill>
                  <a:schemeClr val="bg2">
                    <a:lumMod val="50000"/>
                  </a:schemeClr>
                </a:solidFill>
                <a:cs typeface="Calibri"/>
              </a:rPr>
              <a:t>and 2025 </a:t>
            </a:r>
            <a:r>
              <a:rPr lang="en-GB" sz="1000">
                <a:solidFill>
                  <a:schemeClr val="bg2">
                    <a:lumMod val="50000"/>
                  </a:schemeClr>
                </a:solidFill>
                <a:cs typeface="Calibri"/>
              </a:rPr>
              <a:t>not yet released.</a:t>
            </a:r>
          </a:p>
        </p:txBody>
      </p:sp>
      <p:sp>
        <p:nvSpPr>
          <p:cNvPr id="15" name="TextBox 14">
            <a:extLst>
              <a:ext uri="{FF2B5EF4-FFF2-40B4-BE49-F238E27FC236}">
                <a16:creationId xmlns:a16="http://schemas.microsoft.com/office/drawing/2014/main" id="{170591B8-4EFF-D0F8-4BE9-EACA196B739C}"/>
              </a:ext>
              <a:ext uri="{C183D7F6-B498-43B3-948B-1728B52AA6E4}">
                <adec:decorative xmlns:adec="http://schemas.microsoft.com/office/drawing/2017/decorative" val="1"/>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Tree>
    <p:extLst>
      <p:ext uri="{BB962C8B-B14F-4D97-AF65-F5344CB8AC3E}">
        <p14:creationId xmlns:p14="http://schemas.microsoft.com/office/powerpoint/2010/main" val="280999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ED2-652D-ED63-77AA-7C874EF33AA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17144BD-3D5A-B6DE-C907-506F9C612377}"/>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8A56FDFA-2B13-69ED-0ABF-B03F040C9DAF}"/>
              </a:ext>
            </a:extLst>
          </p:cNvPr>
          <p:cNvSpPr txBox="1"/>
          <p:nvPr/>
        </p:nvSpPr>
        <p:spPr>
          <a:xfrm>
            <a:off x="35943" y="627235"/>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each district, cars consistently had the highest total distance travelled. Cambridge and Peterborough (more urban) both had a higher distance travelled using public transport compared to the other districts, perhaps because they are served by a larger number of bus and rail services and because they are employment centres. </a:t>
            </a:r>
          </a:p>
        </p:txBody>
      </p:sp>
      <p:sp>
        <p:nvSpPr>
          <p:cNvPr id="3" name="Slide Number Placeholder 2">
            <a:extLst>
              <a:ext uri="{FF2B5EF4-FFF2-40B4-BE49-F238E27FC236}">
                <a16:creationId xmlns:a16="http://schemas.microsoft.com/office/drawing/2014/main" id="{8A7EE3DF-62A6-F0C8-9C27-3357E0E228E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14</a:t>
            </a:fld>
            <a:endParaRPr lang="en-GB"/>
          </a:p>
        </p:txBody>
      </p:sp>
      <p:sp>
        <p:nvSpPr>
          <p:cNvPr id="7" name="TextBox 6">
            <a:extLst>
              <a:ext uri="{FF2B5EF4-FFF2-40B4-BE49-F238E27FC236}">
                <a16:creationId xmlns:a16="http://schemas.microsoft.com/office/drawing/2014/main" id="{E8912F92-E0F1-D090-3D16-505871BFF931}"/>
              </a:ext>
              <a:ext uri="{C183D7F6-B498-43B3-948B-1728B52AA6E4}">
                <adec:decorative xmlns:adec="http://schemas.microsoft.com/office/drawing/2017/decorative" val="1"/>
              </a:ext>
            </a:extLst>
          </p:cNvPr>
          <p:cNvSpPr txBox="1"/>
          <p:nvPr/>
        </p:nvSpPr>
        <p:spPr>
          <a:xfrm>
            <a:off x="4242707" y="1165213"/>
            <a:ext cx="3706585" cy="369332"/>
          </a:xfrm>
          <a:prstGeom prst="rect">
            <a:avLst/>
          </a:prstGeom>
          <a:noFill/>
        </p:spPr>
        <p:txBody>
          <a:bodyPr wrap="square" rtlCol="0">
            <a:spAutoFit/>
          </a:bodyPr>
          <a:lstStyle/>
          <a:p>
            <a:pPr algn="ctr"/>
            <a:r>
              <a:rPr lang="en-GB" b="1" u="sng"/>
              <a:t>Distance travelled by mode and year</a:t>
            </a:r>
          </a:p>
        </p:txBody>
      </p:sp>
      <p:pic>
        <p:nvPicPr>
          <p:cNvPr id="8" name="Picture 7" descr="6 separate bar charts showing distance travelled by mode choice and year from 2018 to 2023, with each of the charts showing the mode choice and year for each district.&#10;&#10;The distance travelled for all districts apart from East Cambridgeshire and Fenland were similar, with dips in 2020. East Cambridgeshire and Fenland had lower distances travelled in each of the years.">
            <a:extLst>
              <a:ext uri="{FF2B5EF4-FFF2-40B4-BE49-F238E27FC236}">
                <a16:creationId xmlns:a16="http://schemas.microsoft.com/office/drawing/2014/main" id="{D6DD9909-163A-86C8-76C7-0EE11754CE4A}"/>
              </a:ext>
            </a:extLst>
          </p:cNvPr>
          <p:cNvPicPr>
            <a:picLocks noChangeAspect="1"/>
          </p:cNvPicPr>
          <p:nvPr/>
        </p:nvPicPr>
        <p:blipFill>
          <a:blip r:embed="rId3"/>
          <a:stretch>
            <a:fillRect/>
          </a:stretch>
        </p:blipFill>
        <p:spPr>
          <a:xfrm>
            <a:off x="446596" y="1608655"/>
            <a:ext cx="11298807" cy="4820610"/>
          </a:xfrm>
          <a:prstGeom prst="rect">
            <a:avLst/>
          </a:prstGeom>
        </p:spPr>
      </p:pic>
      <p:sp>
        <p:nvSpPr>
          <p:cNvPr id="13" name="TextBox 12">
            <a:extLst>
              <a:ext uri="{FF2B5EF4-FFF2-40B4-BE49-F238E27FC236}">
                <a16:creationId xmlns:a16="http://schemas.microsoft.com/office/drawing/2014/main" id="{CEFF6A33-5B90-CCA3-A302-4EC980447057}"/>
              </a:ext>
            </a:extLst>
          </p:cNvPr>
          <p:cNvSpPr txBox="1"/>
          <p:nvPr/>
        </p:nvSpPr>
        <p:spPr>
          <a:xfrm>
            <a:off x="-1" y="6457890"/>
            <a:ext cx="6619875"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 Data for 2024 </a:t>
            </a:r>
            <a:r>
              <a:rPr lang="en-GB" sz="1000" dirty="0">
                <a:solidFill>
                  <a:schemeClr val="bg2">
                    <a:lumMod val="50000"/>
                  </a:schemeClr>
                </a:solidFill>
                <a:cs typeface="Calibri"/>
              </a:rPr>
              <a:t>and 2025 </a:t>
            </a:r>
            <a:r>
              <a:rPr lang="en-GB" sz="1000">
                <a:solidFill>
                  <a:schemeClr val="bg2">
                    <a:lumMod val="50000"/>
                  </a:schemeClr>
                </a:solidFill>
                <a:cs typeface="Calibri"/>
              </a:rPr>
              <a:t>not yet released.</a:t>
            </a:r>
          </a:p>
        </p:txBody>
      </p:sp>
    </p:spTree>
    <p:extLst>
      <p:ext uri="{BB962C8B-B14F-4D97-AF65-F5344CB8AC3E}">
        <p14:creationId xmlns:p14="http://schemas.microsoft.com/office/powerpoint/2010/main" val="398241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Strategic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2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Monitoring Sites</a:t>
            </a:r>
          </a:p>
        </p:txBody>
      </p:sp>
      <p:sp>
        <p:nvSpPr>
          <p:cNvPr id="17" name="TextBox 16">
            <a:extLst>
              <a:ext uri="{FF2B5EF4-FFF2-40B4-BE49-F238E27FC236}">
                <a16:creationId xmlns:a16="http://schemas.microsoft.com/office/drawing/2014/main" id="{0F0023AC-4649-27B4-98E7-FB0713E7416F}"/>
              </a:ext>
              <a:ext uri="{C183D7F6-B498-43B3-948B-1728B52AA6E4}">
                <adec:decorative xmlns:adec="http://schemas.microsoft.com/office/drawing/2017/decorative" val="1"/>
              </a:ext>
            </a:extLst>
          </p:cNvPr>
          <p:cNvSpPr txBox="1"/>
          <p:nvPr/>
        </p:nvSpPr>
        <p:spPr>
          <a:xfrm>
            <a:off x="314326" y="845194"/>
            <a:ext cx="6177510" cy="276999"/>
          </a:xfrm>
          <a:prstGeom prst="rect">
            <a:avLst/>
          </a:prstGeom>
          <a:solidFill>
            <a:schemeClr val="bg1"/>
          </a:solidFill>
          <a:ln>
            <a:solidFill>
              <a:schemeClr val="tx1"/>
            </a:solidFill>
          </a:ln>
        </p:spPr>
        <p:txBody>
          <a:bodyPr wrap="square" rtlCol="0">
            <a:spAutoFit/>
          </a:bodyPr>
          <a:lstStyle/>
          <a:p>
            <a:pPr algn="ctr"/>
            <a:r>
              <a:rPr lang="en-GB" sz="1200" b="1"/>
              <a:t>Strategic Road Network traffic monitoring sites with continuous data</a:t>
            </a:r>
          </a:p>
        </p:txBody>
      </p:sp>
      <p:sp>
        <p:nvSpPr>
          <p:cNvPr id="12" name="TextBox 11">
            <a:extLst>
              <a:ext uri="{FF2B5EF4-FFF2-40B4-BE49-F238E27FC236}">
                <a16:creationId xmlns:a16="http://schemas.microsoft.com/office/drawing/2014/main" id="{B0D012D3-B9E1-F773-D2E2-5E180AEB2354}"/>
              </a:ext>
            </a:extLst>
          </p:cNvPr>
          <p:cNvSpPr txBox="1"/>
          <p:nvPr/>
        </p:nvSpPr>
        <p:spPr>
          <a:xfrm>
            <a:off x="7020400" y="1473483"/>
            <a:ext cx="4154143" cy="3200876"/>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600"/>
              <a:t>National Highways have approximately 1,400 permanent traffic monitoring sites on the strategic road network within Cambridgeshire and Peterborough.</a:t>
            </a:r>
            <a:endParaRPr lang="en-GB" sz="1600">
              <a:cs typeface="Calibri"/>
            </a:endParaRPr>
          </a:p>
          <a:p>
            <a:pPr marL="171450" indent="-171450">
              <a:spcAft>
                <a:spcPts val="600"/>
              </a:spcAft>
              <a:buFont typeface="Arial" panose="020B0604020202020204" pitchFamily="34" charset="0"/>
              <a:buChar char="•"/>
            </a:pPr>
            <a:r>
              <a:rPr lang="en-GB" sz="1600"/>
              <a:t>Each monitoring site varies in its ability to reliably provide data over time, and periods of inactivity are common. It is therefore not appropriate to conduct </a:t>
            </a:r>
            <a:r>
              <a:rPr lang="en-GB" sz="1600" dirty="0"/>
              <a:t>comparisons</a:t>
            </a:r>
            <a:r>
              <a:rPr lang="en-GB" sz="1600"/>
              <a:t> between years at all sites.</a:t>
            </a:r>
            <a:endParaRPr lang="en-GB" sz="1600">
              <a:cs typeface="Calibri"/>
            </a:endParaRPr>
          </a:p>
          <a:p>
            <a:pPr marL="171450" indent="-171450">
              <a:spcAft>
                <a:spcPts val="600"/>
              </a:spcAft>
              <a:buFont typeface="Arial" panose="020B0604020202020204" pitchFamily="34" charset="0"/>
              <a:buChar char="•"/>
            </a:pPr>
            <a:r>
              <a:rPr lang="en-GB" sz="1600">
                <a:cs typeface="Calibri"/>
              </a:rPr>
              <a:t>For comparison to </a:t>
            </a:r>
            <a:r>
              <a:rPr lang="en-GB" sz="1600" b="1">
                <a:cs typeface="Calibri"/>
              </a:rPr>
              <a:t>December 2025</a:t>
            </a:r>
            <a:r>
              <a:rPr lang="en-GB" sz="1600">
                <a:cs typeface="Calibri"/>
              </a:rPr>
              <a:t>, there are </a:t>
            </a:r>
            <a:r>
              <a:rPr lang="en-GB" sz="1600" b="1">
                <a:cs typeface="Calibri"/>
              </a:rPr>
              <a:t>45 sites </a:t>
            </a:r>
            <a:r>
              <a:rPr lang="en-GB" sz="1600">
                <a:cs typeface="Calibri"/>
              </a:rPr>
              <a:t>available across Cambridgeshire and Peterborough.</a:t>
            </a:r>
            <a:endParaRPr lang="en-GB" sz="1600">
              <a:ea typeface="Calibri"/>
              <a:cs typeface="Calibri"/>
            </a:endParaRPr>
          </a:p>
        </p:txBody>
      </p:sp>
      <p:pic>
        <p:nvPicPr>
          <p:cNvPr id="4" name="Picture 3">
            <a:extLst>
              <a:ext uri="{FF2B5EF4-FFF2-40B4-BE49-F238E27FC236}">
                <a16:creationId xmlns:a16="http://schemas.microsoft.com/office/drawing/2014/main" id="{A46C413D-FCB9-3C69-16C9-BD4F034C08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7726" y="1135768"/>
            <a:ext cx="6285114" cy="5561826"/>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16</a:t>
            </a:fld>
            <a:endParaRPr lang="en-GB"/>
          </a:p>
        </p:txBody>
      </p:sp>
      <p:sp>
        <p:nvSpPr>
          <p:cNvPr id="5" name="TextBox 4">
            <a:extLst>
              <a:ext uri="{FF2B5EF4-FFF2-40B4-BE49-F238E27FC236}">
                <a16:creationId xmlns:a16="http://schemas.microsoft.com/office/drawing/2014/main" id="{A224029D-D003-5E2E-A8E9-C50685F26169}"/>
              </a:ext>
              <a:ext uri="{C183D7F6-B498-43B3-948B-1728B52AA6E4}">
                <adec:decorative xmlns:adec="http://schemas.microsoft.com/office/drawing/2017/decorative" val="1"/>
              </a:ext>
            </a:extLst>
          </p:cNvPr>
          <p:cNvSpPr txBox="1"/>
          <p:nvPr/>
        </p:nvSpPr>
        <p:spPr>
          <a:xfrm>
            <a:off x="4914223" y="4329263"/>
            <a:ext cx="378678" cy="261610"/>
          </a:xfrm>
          <a:prstGeom prst="rect">
            <a:avLst/>
          </a:prstGeom>
          <a:noFill/>
        </p:spPr>
        <p:txBody>
          <a:bodyPr wrap="square" rtlCol="0">
            <a:spAutoFit/>
          </a:bodyPr>
          <a:lstStyle/>
          <a:p>
            <a:r>
              <a:rPr lang="en-GB" sz="1100" b="1">
                <a:solidFill>
                  <a:schemeClr val="bg1"/>
                </a:solidFill>
              </a:rPr>
              <a:t>2</a:t>
            </a:r>
          </a:p>
        </p:txBody>
      </p:sp>
      <p:sp>
        <p:nvSpPr>
          <p:cNvPr id="15" name="Arrow: Up 14">
            <a:extLst>
              <a:ext uri="{FF2B5EF4-FFF2-40B4-BE49-F238E27FC236}">
                <a16:creationId xmlns:a16="http://schemas.microsoft.com/office/drawing/2014/main" id="{307E506E-E5AF-359F-3C48-820DEDC903FE}"/>
              </a:ext>
              <a:ext uri="{C183D7F6-B498-43B3-948B-1728B52AA6E4}">
                <adec:decorative xmlns:adec="http://schemas.microsoft.com/office/drawing/2017/decorative" val="1"/>
              </a:ext>
            </a:extLst>
          </p:cNvPr>
          <p:cNvSpPr/>
          <p:nvPr/>
        </p:nvSpPr>
        <p:spPr>
          <a:xfrm>
            <a:off x="5973624" y="1251291"/>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0F61F19-8D67-5CEC-F342-089E721E4B34}"/>
              </a:ext>
              <a:ext uri="{C183D7F6-B498-43B3-948B-1728B52AA6E4}">
                <adec:decorative xmlns:adec="http://schemas.microsoft.com/office/drawing/2017/decorative" val="1"/>
              </a:ext>
            </a:extLst>
          </p:cNvPr>
          <p:cNvSpPr txBox="1"/>
          <p:nvPr/>
        </p:nvSpPr>
        <p:spPr>
          <a:xfrm flipH="1">
            <a:off x="5875991" y="1705211"/>
            <a:ext cx="440018"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32" name="TextBox 31">
            <a:extLst>
              <a:ext uri="{FF2B5EF4-FFF2-40B4-BE49-F238E27FC236}">
                <a16:creationId xmlns:a16="http://schemas.microsoft.com/office/drawing/2014/main" id="{B1AD8C85-25BA-DCA8-7D17-99E28B862D67}"/>
              </a:ext>
              <a:ext uri="{C183D7F6-B498-43B3-948B-1728B52AA6E4}">
                <adec:decorative xmlns:adec="http://schemas.microsoft.com/office/drawing/2017/decorative" val="1"/>
              </a:ext>
            </a:extLst>
          </p:cNvPr>
          <p:cNvSpPr txBox="1"/>
          <p:nvPr/>
        </p:nvSpPr>
        <p:spPr>
          <a:xfrm>
            <a:off x="4169486" y="1236352"/>
            <a:ext cx="57946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3" name="TextBox 32">
            <a:extLst>
              <a:ext uri="{FF2B5EF4-FFF2-40B4-BE49-F238E27FC236}">
                <a16:creationId xmlns:a16="http://schemas.microsoft.com/office/drawing/2014/main" id="{E08E89BA-4D35-FFB3-EB7A-586CEA939495}"/>
              </a:ext>
              <a:ext uri="{C183D7F6-B498-43B3-948B-1728B52AA6E4}">
                <adec:decorative xmlns:adec="http://schemas.microsoft.com/office/drawing/2017/decorative" val="1"/>
              </a:ext>
            </a:extLst>
          </p:cNvPr>
          <p:cNvSpPr txBox="1"/>
          <p:nvPr/>
        </p:nvSpPr>
        <p:spPr>
          <a:xfrm>
            <a:off x="3440172" y="5833689"/>
            <a:ext cx="627929"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4" name="TextBox 33">
            <a:extLst>
              <a:ext uri="{FF2B5EF4-FFF2-40B4-BE49-F238E27FC236}">
                <a16:creationId xmlns:a16="http://schemas.microsoft.com/office/drawing/2014/main" id="{CE299B37-81B4-D397-E5D1-FC29CBF93620}"/>
              </a:ext>
              <a:ext uri="{C183D7F6-B498-43B3-948B-1728B52AA6E4}">
                <adec:decorative xmlns:adec="http://schemas.microsoft.com/office/drawing/2017/decorative" val="1"/>
              </a:ext>
            </a:extLst>
          </p:cNvPr>
          <p:cNvSpPr txBox="1"/>
          <p:nvPr/>
        </p:nvSpPr>
        <p:spPr>
          <a:xfrm>
            <a:off x="6022295" y="3214713"/>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5" name="TextBox 34">
            <a:extLst>
              <a:ext uri="{FF2B5EF4-FFF2-40B4-BE49-F238E27FC236}">
                <a16:creationId xmlns:a16="http://schemas.microsoft.com/office/drawing/2014/main" id="{D4077DED-7154-E19F-6185-BD94C1F61C3B}"/>
              </a:ext>
              <a:ext uri="{C183D7F6-B498-43B3-948B-1728B52AA6E4}">
                <adec:decorative xmlns:adec="http://schemas.microsoft.com/office/drawing/2017/decorative" val="1"/>
              </a:ext>
            </a:extLst>
          </p:cNvPr>
          <p:cNvSpPr txBox="1"/>
          <p:nvPr/>
        </p:nvSpPr>
        <p:spPr>
          <a:xfrm>
            <a:off x="6321675" y="4412842"/>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6" name="TextBox 35">
            <a:extLst>
              <a:ext uri="{FF2B5EF4-FFF2-40B4-BE49-F238E27FC236}">
                <a16:creationId xmlns:a16="http://schemas.microsoft.com/office/drawing/2014/main" id="{4E265217-0D7D-83A0-475A-20B193966D72}"/>
              </a:ext>
              <a:ext uri="{C183D7F6-B498-43B3-948B-1728B52AA6E4}">
                <adec:decorative xmlns:adec="http://schemas.microsoft.com/office/drawing/2017/decorative" val="1"/>
              </a:ext>
            </a:extLst>
          </p:cNvPr>
          <p:cNvSpPr txBox="1"/>
          <p:nvPr/>
        </p:nvSpPr>
        <p:spPr>
          <a:xfrm>
            <a:off x="757811" y="3469905"/>
            <a:ext cx="51929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950CE8EA-F059-6061-38AF-40A6C8B984EA}"/>
              </a:ext>
              <a:ext uri="{C183D7F6-B498-43B3-948B-1728B52AA6E4}">
                <adec:decorative xmlns:adec="http://schemas.microsoft.com/office/drawing/2017/decorative" val="1"/>
              </a:ext>
            </a:extLst>
          </p:cNvPr>
          <p:cNvSpPr txBox="1"/>
          <p:nvPr/>
        </p:nvSpPr>
        <p:spPr>
          <a:xfrm>
            <a:off x="1643940" y="5663430"/>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EAAF7D3D-01AA-7984-E6E5-11C106736E1C}"/>
              </a:ext>
              <a:ext uri="{C183D7F6-B498-43B3-948B-1728B52AA6E4}">
                <adec:decorative xmlns:adec="http://schemas.microsoft.com/office/drawing/2017/decorative" val="1"/>
              </a:ext>
            </a:extLst>
          </p:cNvPr>
          <p:cNvSpPr txBox="1"/>
          <p:nvPr/>
        </p:nvSpPr>
        <p:spPr>
          <a:xfrm>
            <a:off x="2240355" y="4904223"/>
            <a:ext cx="644544"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D9E7F599-9B5E-8A84-E5AE-319DA186049F}"/>
              </a:ext>
              <a:ext uri="{C183D7F6-B498-43B3-948B-1728B52AA6E4}">
                <adec:decorative xmlns:adec="http://schemas.microsoft.com/office/drawing/2017/decorative" val="1"/>
              </a:ext>
            </a:extLst>
          </p:cNvPr>
          <p:cNvSpPr txBox="1"/>
          <p:nvPr/>
        </p:nvSpPr>
        <p:spPr>
          <a:xfrm>
            <a:off x="2719007" y="4215787"/>
            <a:ext cx="510066"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89DF4182-BD83-5AA8-B928-32DEAFB127FB}"/>
              </a:ext>
              <a:ext uri="{C183D7F6-B498-43B3-948B-1728B52AA6E4}">
                <adec:decorative xmlns:adec="http://schemas.microsoft.com/office/drawing/2017/decorative" val="1"/>
              </a:ext>
            </a:extLst>
          </p:cNvPr>
          <p:cNvSpPr txBox="1"/>
          <p:nvPr/>
        </p:nvSpPr>
        <p:spPr>
          <a:xfrm>
            <a:off x="925375" y="1246118"/>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4BEB1387-5011-BABE-7666-126FAB5E3F74}"/>
              </a:ext>
              <a:ext uri="{C183D7F6-B498-43B3-948B-1728B52AA6E4}">
                <adec:decorative xmlns:adec="http://schemas.microsoft.com/office/drawing/2017/decorative" val="1"/>
              </a:ext>
            </a:extLst>
          </p:cNvPr>
          <p:cNvSpPr txBox="1"/>
          <p:nvPr/>
        </p:nvSpPr>
        <p:spPr>
          <a:xfrm>
            <a:off x="1670498" y="2669394"/>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6" name="TextBox 45">
            <a:extLst>
              <a:ext uri="{FF2B5EF4-FFF2-40B4-BE49-F238E27FC236}">
                <a16:creationId xmlns:a16="http://schemas.microsoft.com/office/drawing/2014/main" id="{660B2155-E918-E2BC-6BDD-E499A92A6C69}"/>
              </a:ext>
              <a:ext uri="{C183D7F6-B498-43B3-948B-1728B52AA6E4}">
                <adec:decorative xmlns:adec="http://schemas.microsoft.com/office/drawing/2017/decorative" val="1"/>
              </a:ext>
            </a:extLst>
          </p:cNvPr>
          <p:cNvSpPr txBox="1"/>
          <p:nvPr/>
        </p:nvSpPr>
        <p:spPr>
          <a:xfrm>
            <a:off x="4595718" y="3963781"/>
            <a:ext cx="378678" cy="261610"/>
          </a:xfrm>
          <a:prstGeom prst="rect">
            <a:avLst/>
          </a:prstGeom>
          <a:noFill/>
        </p:spPr>
        <p:txBody>
          <a:bodyPr wrap="square" rtlCol="0">
            <a:spAutoFit/>
          </a:bodyPr>
          <a:lstStyle/>
          <a:p>
            <a:r>
              <a:rPr lang="en-GB" sz="1100" b="1">
                <a:solidFill>
                  <a:schemeClr val="bg1"/>
                </a:solidFill>
              </a:rPr>
              <a:t>2</a:t>
            </a:r>
          </a:p>
        </p:txBody>
      </p:sp>
      <p:sp>
        <p:nvSpPr>
          <p:cNvPr id="80" name="TextBox 79">
            <a:extLst>
              <a:ext uri="{FF2B5EF4-FFF2-40B4-BE49-F238E27FC236}">
                <a16:creationId xmlns:a16="http://schemas.microsoft.com/office/drawing/2014/main" id="{3BAC1DF1-FEBC-C894-4C1F-66B1B00FCFA9}"/>
              </a:ext>
              <a:ext uri="{C183D7F6-B498-43B3-948B-1728B52AA6E4}">
                <adec:decorative xmlns:adec="http://schemas.microsoft.com/office/drawing/2017/decorative" val="1"/>
              </a:ext>
            </a:extLst>
          </p:cNvPr>
          <p:cNvSpPr txBox="1"/>
          <p:nvPr/>
        </p:nvSpPr>
        <p:spPr>
          <a:xfrm>
            <a:off x="4748948" y="5383697"/>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Tree>
    <p:extLst>
      <p:ext uri="{BB962C8B-B14F-4D97-AF65-F5344CB8AC3E}">
        <p14:creationId xmlns:p14="http://schemas.microsoft.com/office/powerpoint/2010/main" val="200382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Annual Average Daily Flow by Year</a:t>
            </a:r>
          </a:p>
        </p:txBody>
      </p:sp>
      <p:sp>
        <p:nvSpPr>
          <p:cNvPr id="10" name="TextBox 9">
            <a:extLst>
              <a:ext uri="{FF2B5EF4-FFF2-40B4-BE49-F238E27FC236}">
                <a16:creationId xmlns:a16="http://schemas.microsoft.com/office/drawing/2014/main" id="{A71BBD86-6CAB-D2E9-F0D6-7F9D01ED4106}"/>
              </a:ext>
              <a:ext uri="{C183D7F6-B498-43B3-948B-1728B52AA6E4}">
                <adec:decorative xmlns:adec="http://schemas.microsoft.com/office/drawing/2017/decorative" val="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Cambridgeshire and Peterborough, traffic volumes on the Strategic Road Network (SRN) are above pre-COVID levels (+15%) and are slightly ahead of the typical daily flow in 2023 (+2%). However, during 2025 there has been a 3% decrease in typical daily volumes compared to 2024.</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17</a:t>
            </a:fld>
            <a:endParaRPr lang="en-GB"/>
          </a:p>
        </p:txBody>
      </p:sp>
      <p:pic>
        <p:nvPicPr>
          <p:cNvPr id="5" name="Picture 4" descr="A graph showing annual average daily flow by year for the 45 sensors across Cambridgeshire. In 2025 average daily flows on the strategic road network were around 1.2 million vehicles. This is broadly similar to previous recent years (2023/24), and is ahead of 2019 (which was closer to 1m vehicles per day on average).">
            <a:extLst>
              <a:ext uri="{FF2B5EF4-FFF2-40B4-BE49-F238E27FC236}">
                <a16:creationId xmlns:a16="http://schemas.microsoft.com/office/drawing/2014/main" id="{AEFCD35E-403C-CB54-E1A8-DAE9E909F774}"/>
              </a:ext>
            </a:extLst>
          </p:cNvPr>
          <p:cNvPicPr>
            <a:picLocks noChangeAspect="1"/>
          </p:cNvPicPr>
          <p:nvPr/>
        </p:nvPicPr>
        <p:blipFill>
          <a:blip r:embed="rId4"/>
          <a:stretch>
            <a:fillRect/>
          </a:stretch>
        </p:blipFill>
        <p:spPr>
          <a:xfrm>
            <a:off x="1145983" y="1492499"/>
            <a:ext cx="9875993" cy="4104613"/>
          </a:xfrm>
          <a:prstGeom prst="rect">
            <a:avLst/>
          </a:prstGeom>
        </p:spPr>
      </p:pic>
      <p:graphicFrame>
        <p:nvGraphicFramePr>
          <p:cNvPr id="8" name="Table 7">
            <a:extLst>
              <a:ext uri="{FF2B5EF4-FFF2-40B4-BE49-F238E27FC236}">
                <a16:creationId xmlns:a16="http://schemas.microsoft.com/office/drawing/2014/main" id="{F316552A-781F-EFE9-AC18-D842E05D5E2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17615684"/>
              </p:ext>
            </p:extLst>
          </p:nvPr>
        </p:nvGraphicFramePr>
        <p:xfrm>
          <a:off x="2980138" y="5616881"/>
          <a:ext cx="2133902" cy="780259"/>
        </p:xfrm>
        <a:graphic>
          <a:graphicData uri="http://schemas.openxmlformats.org/drawingml/2006/table">
            <a:tbl>
              <a:tblPr firstRow="1"/>
              <a:tblGrid>
                <a:gridCol w="2133902">
                  <a:extLst>
                    <a:ext uri="{9D8B030D-6E8A-4147-A177-3AD203B41FA5}">
                      <a16:colId xmlns:a16="http://schemas.microsoft.com/office/drawing/2014/main" val="1142284799"/>
                    </a:ext>
                  </a:extLst>
                </a:gridCol>
              </a:tblGrid>
              <a:tr h="199309">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982107740"/>
                  </a:ext>
                </a:extLst>
              </a:tr>
              <a:tr h="209549">
                <a:tc>
                  <a:txBody>
                    <a:bodyPr/>
                    <a:lstStyle/>
                    <a:p>
                      <a:pPr algn="ctr" rtl="0" fontAlgn="ctr"/>
                      <a:r>
                        <a:rPr lang="en-GB" sz="1200" b="1" i="0" u="none" strike="noStrike">
                          <a:solidFill>
                            <a:srgbClr val="000000"/>
                          </a:solidFill>
                          <a:effectLst/>
                          <a:latin typeface="Calibri"/>
                        </a:rPr>
                        <a:t>2019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453800"/>
                  </a:ext>
                </a:extLst>
              </a:tr>
              <a:tr h="371401">
                <a:tc>
                  <a:txBody>
                    <a:bodyPr/>
                    <a:lstStyle/>
                    <a:p>
                      <a:pPr algn="ctr" rtl="0" fontAlgn="ctr"/>
                      <a:r>
                        <a:rPr lang="en-GB" sz="1200" b="1" i="0" u="none" strike="noStrike" dirty="0">
                          <a:solidFill>
                            <a:schemeClr val="bg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04019735"/>
                  </a:ext>
                </a:extLst>
              </a:tr>
            </a:tbl>
          </a:graphicData>
        </a:graphic>
      </p:graphicFrame>
      <p:graphicFrame>
        <p:nvGraphicFramePr>
          <p:cNvPr id="12" name="Table 11">
            <a:extLst>
              <a:ext uri="{FF2B5EF4-FFF2-40B4-BE49-F238E27FC236}">
                <a16:creationId xmlns:a16="http://schemas.microsoft.com/office/drawing/2014/main" id="{595A0421-15A7-CB47-8A68-30669727BCE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498932"/>
              </p:ext>
            </p:extLst>
          </p:nvPr>
        </p:nvGraphicFramePr>
        <p:xfrm>
          <a:off x="5114040" y="5616164"/>
          <a:ext cx="2133902" cy="780975"/>
        </p:xfrm>
        <a:graphic>
          <a:graphicData uri="http://schemas.openxmlformats.org/drawingml/2006/table">
            <a:tbl>
              <a:tblPr firstRow="1"/>
              <a:tblGrid>
                <a:gridCol w="2133902">
                  <a:extLst>
                    <a:ext uri="{9D8B030D-6E8A-4147-A177-3AD203B41FA5}">
                      <a16:colId xmlns:a16="http://schemas.microsoft.com/office/drawing/2014/main" val="945895300"/>
                    </a:ext>
                  </a:extLst>
                </a:gridCol>
              </a:tblGrid>
              <a:tr h="200025">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01072226"/>
                  </a:ext>
                </a:extLst>
              </a:tr>
              <a:tr h="209549">
                <a:tc>
                  <a:txBody>
                    <a:bodyPr/>
                    <a:lstStyle/>
                    <a:p>
                      <a:pPr lvl="0" algn="ctr">
                        <a:buNone/>
                      </a:pPr>
                      <a:r>
                        <a:rPr lang="en-GB" sz="1200" b="1" i="0" u="none" strike="noStrike">
                          <a:solidFill>
                            <a:schemeClr val="tx1"/>
                          </a:solidFill>
                          <a:effectLst/>
                          <a:latin typeface="Calibri"/>
                        </a:rPr>
                        <a:t>2023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363345"/>
                  </a:ext>
                </a:extLst>
              </a:tr>
              <a:tr h="371401">
                <a:tc>
                  <a:txBody>
                    <a:bodyPr/>
                    <a:lstStyle/>
                    <a:p>
                      <a:pPr algn="ctr" rtl="0" fontAlgn="ctr"/>
                      <a:r>
                        <a:rPr lang="en-GB" sz="1200" b="1" i="0" u="none" strike="noStrike" dirty="0">
                          <a:solidFill>
                            <a:schemeClr val="tx1"/>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bl>
          </a:graphicData>
        </a:graphic>
      </p:graphicFrame>
      <p:graphicFrame>
        <p:nvGraphicFramePr>
          <p:cNvPr id="15" name="Table 14">
            <a:extLst>
              <a:ext uri="{FF2B5EF4-FFF2-40B4-BE49-F238E27FC236}">
                <a16:creationId xmlns:a16="http://schemas.microsoft.com/office/drawing/2014/main" id="{7E0A1053-2474-5BD7-F718-2369A0ECD3F8}"/>
              </a:ext>
            </a:extLst>
          </p:cNvPr>
          <p:cNvGraphicFramePr>
            <a:graphicFrameLocks noGrp="1"/>
          </p:cNvGraphicFramePr>
          <p:nvPr>
            <p:extLst>
              <p:ext uri="{D42A27DB-BD31-4B8C-83A1-F6EECF244321}">
                <p14:modId xmlns:p14="http://schemas.microsoft.com/office/powerpoint/2010/main" val="2132494845"/>
              </p:ext>
            </p:extLst>
          </p:nvPr>
        </p:nvGraphicFramePr>
        <p:xfrm>
          <a:off x="7247942" y="5616165"/>
          <a:ext cx="2133902" cy="780975"/>
        </p:xfrm>
        <a:graphic>
          <a:graphicData uri="http://schemas.openxmlformats.org/drawingml/2006/table">
            <a:tbl>
              <a:tblPr firstRow="1"/>
              <a:tblGrid>
                <a:gridCol w="2133902">
                  <a:extLst>
                    <a:ext uri="{9D8B030D-6E8A-4147-A177-3AD203B41FA5}">
                      <a16:colId xmlns:a16="http://schemas.microsoft.com/office/drawing/2014/main" val="2574862374"/>
                    </a:ext>
                  </a:extLst>
                </a:gridCol>
              </a:tblGrid>
              <a:tr h="200025">
                <a:tc>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10268306"/>
                  </a:ext>
                </a:extLst>
              </a:tr>
              <a:tr h="209549">
                <a:tc>
                  <a:txBody>
                    <a:bodyPr/>
                    <a:lstStyle/>
                    <a:p>
                      <a:pPr lvl="0" algn="ctr">
                        <a:buNone/>
                      </a:pPr>
                      <a:r>
                        <a:rPr lang="en-GB" sz="1200" b="1" i="0" u="none" strike="noStrike">
                          <a:solidFill>
                            <a:srgbClr val="000000"/>
                          </a:solidFill>
                          <a:effectLst/>
                          <a:latin typeface="Calibri"/>
                        </a:rPr>
                        <a:t>2024 to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871655"/>
                  </a:ext>
                </a:extLst>
              </a:tr>
              <a:tr h="371401">
                <a:tc>
                  <a:txBody>
                    <a:bodyPr/>
                    <a:lstStyle/>
                    <a:p>
                      <a:pPr algn="ctr" rtl="0" fontAlgn="ctr"/>
                      <a:r>
                        <a:rPr lang="en-GB" sz="1200" b="1" i="0" u="none" strike="noStrike" dirty="0">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45 sensors across Cambridgeshire and Peterborough.</a:t>
            </a:r>
            <a:endParaRPr lang="en-GB" sz="1000">
              <a:solidFill>
                <a:schemeClr val="bg2">
                  <a:lumMod val="50000"/>
                </a:schemeClr>
              </a:solidFill>
              <a:highlight>
                <a:srgbClr val="FFFF00"/>
              </a:highlight>
              <a:cs typeface="Calibri"/>
            </a:endParaRPr>
          </a:p>
        </p:txBody>
      </p:sp>
      <p:sp>
        <p:nvSpPr>
          <p:cNvPr id="4" name="TextBox 3">
            <a:extLst>
              <a:ext uri="{FF2B5EF4-FFF2-40B4-BE49-F238E27FC236}">
                <a16:creationId xmlns:a16="http://schemas.microsoft.com/office/drawing/2014/main" id="{D01D97C1-7B42-3452-CC9A-92E4F4F308CB}"/>
              </a:ext>
              <a:ext uri="{C183D7F6-B498-43B3-948B-1728B52AA6E4}">
                <adec:decorative xmlns:adec="http://schemas.microsoft.com/office/drawing/2017/decorative" val="1"/>
              </a:ext>
            </a:extLst>
          </p:cNvPr>
          <p:cNvSpPr txBox="1"/>
          <p:nvPr/>
        </p:nvSpPr>
        <p:spPr>
          <a:xfrm>
            <a:off x="2020737" y="1142218"/>
            <a:ext cx="7934324" cy="369332"/>
          </a:xfrm>
          <a:prstGeom prst="rect">
            <a:avLst/>
          </a:prstGeom>
          <a:noFill/>
        </p:spPr>
        <p:txBody>
          <a:bodyPr wrap="square" rtlCol="0">
            <a:spAutoFit/>
          </a:bodyPr>
          <a:lstStyle/>
          <a:p>
            <a:pPr algn="ctr"/>
            <a:r>
              <a:rPr lang="en-GB" b="1" u="sng"/>
              <a:t>Cambridgeshire and Peterborough</a:t>
            </a:r>
          </a:p>
        </p:txBody>
      </p:sp>
    </p:spTree>
    <p:extLst>
      <p:ext uri="{BB962C8B-B14F-4D97-AF65-F5344CB8AC3E}">
        <p14:creationId xmlns:p14="http://schemas.microsoft.com/office/powerpoint/2010/main" val="114390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84FB9-7B9D-5176-0F28-C46C8EC3EB7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177E551-543D-7D94-19A1-D9DF00385D6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Average Daily Flow by </a:t>
            </a:r>
            <a:r>
              <a:rPr lang="en-GB" sz="2800" b="1">
                <a:latin typeface="Calibri" panose="020F0502020204030204"/>
              </a:rPr>
              <a:t>District</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9780DEB-6C4F-291B-1528-D318551E3041}"/>
              </a:ext>
            </a:extLst>
          </p:cNvPr>
          <p:cNvSpPr txBox="1"/>
          <p:nvPr/>
        </p:nvSpPr>
        <p:spPr>
          <a:xfrm>
            <a:off x="114300" y="615912"/>
            <a:ext cx="119634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Strategic Road Network flows are higher than in December 2019 in all six districts, with Huntingdonshire the furthest ahead of December 2019 (+10%). Most districts show lower flows than this time last year (December 2024), with only Peterborough showing similar flows</a:t>
            </a:r>
            <a:r>
              <a:rPr lang="en-GB" sz="1400" dirty="0">
                <a:solidFill>
                  <a:srgbClr val="000000"/>
                </a:solidFill>
                <a:cs typeface="Calibri"/>
              </a:rPr>
              <a:t>.</a:t>
            </a:r>
            <a:endParaRPr lang="en-GB" sz="1400">
              <a:solidFill>
                <a:srgbClr val="000000"/>
              </a:solidFill>
              <a:cs typeface="Calibri"/>
            </a:endParaRPr>
          </a:p>
        </p:txBody>
      </p:sp>
      <p:pic>
        <p:nvPicPr>
          <p:cNvPr id="13" name="Picture 12">
            <a:extLst>
              <a:ext uri="{FF2B5EF4-FFF2-40B4-BE49-F238E27FC236}">
                <a16:creationId xmlns:a16="http://schemas.microsoft.com/office/drawing/2014/main" id="{6E54E330-1B11-FEB9-4DD5-4411E4D442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40B91BA8-246E-023A-0F2A-24E15520D3C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18</a:t>
            </a:fld>
            <a:endParaRPr lang="en-GB"/>
          </a:p>
        </p:txBody>
      </p:sp>
      <p:pic>
        <p:nvPicPr>
          <p:cNvPr id="4" name="Picture 3" descr="A graph showing the total average daily flow for all the sites in each district for December 2019, 2023, 2024 and 2025.">
            <a:extLst>
              <a:ext uri="{FF2B5EF4-FFF2-40B4-BE49-F238E27FC236}">
                <a16:creationId xmlns:a16="http://schemas.microsoft.com/office/drawing/2014/main" id="{CEDCA787-4AAC-31D9-46A3-FF1ED5CD2852}"/>
              </a:ext>
            </a:extLst>
          </p:cNvPr>
          <p:cNvPicPr>
            <a:picLocks noChangeAspect="1"/>
          </p:cNvPicPr>
          <p:nvPr/>
        </p:nvPicPr>
        <p:blipFill>
          <a:blip r:embed="rId4"/>
          <a:stretch>
            <a:fillRect/>
          </a:stretch>
        </p:blipFill>
        <p:spPr>
          <a:xfrm>
            <a:off x="943736" y="1452172"/>
            <a:ext cx="9556950" cy="3595752"/>
          </a:xfrm>
          <a:prstGeom prst="rect">
            <a:avLst/>
          </a:prstGeom>
        </p:spPr>
      </p:pic>
      <p:graphicFrame>
        <p:nvGraphicFramePr>
          <p:cNvPr id="22" name="Table 21">
            <a:extLst>
              <a:ext uri="{FF2B5EF4-FFF2-40B4-BE49-F238E27FC236}">
                <a16:creationId xmlns:a16="http://schemas.microsoft.com/office/drawing/2014/main" id="{B8C3EB41-9115-B331-F085-ABB2D9B63E4D}"/>
              </a:ext>
            </a:extLst>
          </p:cNvPr>
          <p:cNvGraphicFramePr>
            <a:graphicFrameLocks noGrp="1"/>
          </p:cNvGraphicFramePr>
          <p:nvPr>
            <p:extLst>
              <p:ext uri="{D42A27DB-BD31-4B8C-83A1-F6EECF244321}">
                <p14:modId xmlns:p14="http://schemas.microsoft.com/office/powerpoint/2010/main" val="3562948326"/>
              </p:ext>
            </p:extLst>
          </p:nvPr>
        </p:nvGraphicFramePr>
        <p:xfrm>
          <a:off x="2400500" y="5082493"/>
          <a:ext cx="6852936" cy="1463040"/>
        </p:xfrm>
        <a:graphic>
          <a:graphicData uri="http://schemas.openxmlformats.org/drawingml/2006/table">
            <a:tbl>
              <a:tblPr/>
              <a:tblGrid>
                <a:gridCol w="1769661">
                  <a:extLst>
                    <a:ext uri="{9D8B030D-6E8A-4147-A177-3AD203B41FA5}">
                      <a16:colId xmlns:a16="http://schemas.microsoft.com/office/drawing/2014/main" val="4275909297"/>
                    </a:ext>
                  </a:extLst>
                </a:gridCol>
                <a:gridCol w="1694425">
                  <a:extLst>
                    <a:ext uri="{9D8B030D-6E8A-4147-A177-3AD203B41FA5}">
                      <a16:colId xmlns:a16="http://schemas.microsoft.com/office/drawing/2014/main" val="2876898321"/>
                    </a:ext>
                  </a:extLst>
                </a:gridCol>
                <a:gridCol w="1694425">
                  <a:extLst>
                    <a:ext uri="{9D8B030D-6E8A-4147-A177-3AD203B41FA5}">
                      <a16:colId xmlns:a16="http://schemas.microsoft.com/office/drawing/2014/main" val="2883284548"/>
                    </a:ext>
                  </a:extLst>
                </a:gridCol>
                <a:gridCol w="1694425">
                  <a:extLst>
                    <a:ext uri="{9D8B030D-6E8A-4147-A177-3AD203B41FA5}">
                      <a16:colId xmlns:a16="http://schemas.microsoft.com/office/drawing/2014/main" val="3252666153"/>
                    </a:ext>
                  </a:extLst>
                </a:gridCol>
              </a:tblGrid>
              <a:tr h="157162">
                <a:tc rowSpan="2">
                  <a:txBody>
                    <a:bodyPr/>
                    <a:lstStyle/>
                    <a:p>
                      <a:pPr algn="l" rtl="0" fontAlgn="b"/>
                      <a:r>
                        <a:rPr lang="en-GB" sz="1200" b="1" i="0" u="none" strike="noStrike">
                          <a:solidFill>
                            <a:srgbClr val="000000"/>
                          </a:solidFill>
                          <a:effectLst/>
                          <a:latin typeface="+mn-lt"/>
                        </a:rPr>
                        <a:t> District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57162">
                <a:tc vMerge="1">
                  <a:txBody>
                    <a:bodyPr/>
                    <a:lstStyle/>
                    <a:p>
                      <a:endParaRPr lang="en-GB"/>
                    </a:p>
                  </a:txBody>
                  <a:tcPr/>
                </a:tc>
                <a:tc>
                  <a:txBody>
                    <a:bodyPr/>
                    <a:lstStyle/>
                    <a:p>
                      <a:pPr algn="ctr" rtl="0" fontAlgn="b"/>
                      <a:r>
                        <a:rPr lang="en-GB" sz="1200" b="1" i="0" u="none" strike="noStrike">
                          <a:solidFill>
                            <a:srgbClr val="000000"/>
                          </a:solidFill>
                          <a:effectLst/>
                          <a:latin typeface="+mn-lt"/>
                        </a:rPr>
                        <a:t>Dec 2019 to Dec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Dec 2023 to Dec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Dec 2024 to Dec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57162">
                <a:tc>
                  <a:txBody>
                    <a:bodyPr/>
                    <a:lstStyle/>
                    <a:p>
                      <a:pPr algn="l" rtl="0" fontAlgn="b"/>
                      <a:r>
                        <a:rPr lang="en-GB" sz="1200" b="0" i="0" u="none" strike="noStrike">
                          <a:solidFill>
                            <a:srgbClr val="000000"/>
                          </a:solidFill>
                          <a:effectLst/>
                          <a:latin typeface="+mn-lt"/>
                        </a:rPr>
                        <a:t> Cambridge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ysClr val="windowText" lastClr="000000"/>
                          </a:solidFill>
                          <a:effectLst/>
                          <a:latin typeface="+mn-lt"/>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rtl="0" fontAlgn="b"/>
                      <a:r>
                        <a:rPr lang="en-GB" sz="1200" b="0"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57162">
                <a:tc>
                  <a:txBody>
                    <a:bodyPr/>
                    <a:lstStyle/>
                    <a:p>
                      <a:pPr algn="l" rtl="0" fontAlgn="b"/>
                      <a:r>
                        <a:rPr lang="en-GB" sz="1200" b="0" i="0" u="none" strike="noStrike">
                          <a:solidFill>
                            <a:srgbClr val="000000"/>
                          </a:solidFill>
                          <a:effectLst/>
                          <a:latin typeface="+mn-lt"/>
                        </a:rPr>
                        <a:t> East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ysClr val="windowText" lastClr="000000"/>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GB" sz="1200" b="0" i="0" u="none" strike="noStrike">
                          <a:solidFill>
                            <a:schemeClr val="tx1"/>
                          </a:solidFill>
                          <a:effectLst/>
                          <a:latin typeface="+mn-lt"/>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57162">
                <a:tc>
                  <a:txBody>
                    <a:bodyPr/>
                    <a:lstStyle/>
                    <a:p>
                      <a:pPr algn="l" rtl="0" fontAlgn="b"/>
                      <a:r>
                        <a:rPr lang="en-GB" sz="1200" b="0" i="0" u="none" strike="noStrike">
                          <a:solidFill>
                            <a:srgbClr val="000000"/>
                          </a:solidFill>
                          <a:effectLst/>
                          <a:latin typeface="+mn-lt"/>
                        </a:rPr>
                        <a:t> Fenland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mn-lt"/>
                          <a:ea typeface="+mn-ea"/>
                          <a:cs typeface="+mn-cs"/>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GB" sz="1200" b="0"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57162">
                <a:tc>
                  <a:txBody>
                    <a:bodyPr/>
                    <a:lstStyle/>
                    <a:p>
                      <a:pPr algn="l" rtl="0" fontAlgn="b"/>
                      <a:r>
                        <a:rPr lang="en-GB" sz="1200" b="0" i="0" u="none" strike="noStrike">
                          <a:solidFill>
                            <a:srgbClr val="000000"/>
                          </a:solidFill>
                          <a:effectLst/>
                          <a:latin typeface="+mn-lt"/>
                        </a:rPr>
                        <a:t> Huntingdonshire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mn-lt"/>
                          <a:ea typeface="+mn-ea"/>
                          <a:cs typeface="+mn-cs"/>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rtl="0" fontAlgn="b"/>
                      <a:r>
                        <a:rPr lang="en-GB" sz="1200" b="0" i="0" u="none" strike="noStrike">
                          <a:solidFill>
                            <a:schemeClr val="tx1"/>
                          </a:solidFill>
                          <a:effectLst/>
                          <a:latin typeface="+mn-lt"/>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57162">
                <a:tc>
                  <a:txBody>
                    <a:bodyPr/>
                    <a:lstStyle/>
                    <a:p>
                      <a:pPr algn="l" rtl="0" fontAlgn="b"/>
                      <a:r>
                        <a:rPr lang="en-GB" sz="1200" b="0" i="0" u="none" strike="noStrike">
                          <a:solidFill>
                            <a:srgbClr val="000000"/>
                          </a:solidFill>
                          <a:effectLst/>
                          <a:latin typeface="+mn-lt"/>
                        </a:rPr>
                        <a:t> Peterborough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mn-lt"/>
                          <a:ea typeface="+mn-ea"/>
                          <a:cs typeface="+mn-cs"/>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GB" sz="1200" b="0"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r h="157162">
                <a:tc>
                  <a:txBody>
                    <a:bodyPr/>
                    <a:lstStyle/>
                    <a:p>
                      <a:pPr algn="l" rtl="0" fontAlgn="b"/>
                      <a:r>
                        <a:rPr lang="en-GB" sz="1200" b="0" i="0" u="none" strike="noStrike">
                          <a:solidFill>
                            <a:srgbClr val="000000"/>
                          </a:solidFill>
                          <a:effectLst/>
                          <a:latin typeface="+mn-lt"/>
                        </a:rPr>
                        <a:t> South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mn-lt"/>
                          <a:ea typeface="+mn-ea"/>
                          <a:cs typeface="+mn-cs"/>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rtl="0" fontAlgn="b"/>
                      <a:r>
                        <a:rPr lang="en-GB" sz="1200" b="0" i="0" u="none" strike="noStrike">
                          <a:solidFill>
                            <a:schemeClr val="tx1"/>
                          </a:solidFill>
                          <a:effectLst/>
                          <a:latin typeface="+mn-lt"/>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dirty="0">
                          <a:solidFill>
                            <a:schemeClr val="tx1"/>
                          </a:solidFill>
                          <a:effectLst/>
                          <a:latin typeface="+mn-lt"/>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590124"/>
                  </a:ext>
                </a:extLst>
              </a:tr>
            </a:tbl>
          </a:graphicData>
        </a:graphic>
      </p:graphicFrame>
      <p:sp>
        <p:nvSpPr>
          <p:cNvPr id="14" name="TextBox 13">
            <a:extLst>
              <a:ext uri="{FF2B5EF4-FFF2-40B4-BE49-F238E27FC236}">
                <a16:creationId xmlns:a16="http://schemas.microsoft.com/office/drawing/2014/main" id="{E6F47C0E-CB71-7139-6836-D51D5AF0DC79}"/>
              </a:ext>
            </a:extLst>
          </p:cNvPr>
          <p:cNvSpPr txBox="1"/>
          <p:nvPr/>
        </p:nvSpPr>
        <p:spPr>
          <a:xfrm>
            <a:off x="1" y="6632959"/>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45 sensors across Cambridgeshire and Peterborough.</a:t>
            </a:r>
            <a:endParaRPr lang="en-GB" sz="1000">
              <a:solidFill>
                <a:schemeClr val="bg2">
                  <a:lumMod val="50000"/>
                </a:schemeClr>
              </a:solidFill>
              <a:highlight>
                <a:srgbClr val="FFFF00"/>
              </a:highlight>
              <a:cs typeface="Calibri"/>
            </a:endParaRPr>
          </a:p>
        </p:txBody>
      </p:sp>
      <p:pic>
        <p:nvPicPr>
          <p:cNvPr id="16" name="Picture 15">
            <a:extLst>
              <a:ext uri="{FF2B5EF4-FFF2-40B4-BE49-F238E27FC236}">
                <a16:creationId xmlns:a16="http://schemas.microsoft.com/office/drawing/2014/main" id="{3907FD87-BEC1-D579-57CC-4D7E8AF4FDF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04338" y="1163908"/>
            <a:ext cx="5307730" cy="382336"/>
          </a:xfrm>
          <a:prstGeom prst="rect">
            <a:avLst/>
          </a:prstGeom>
        </p:spPr>
      </p:pic>
    </p:spTree>
    <p:extLst>
      <p:ext uri="{BB962C8B-B14F-4D97-AF65-F5344CB8AC3E}">
        <p14:creationId xmlns:p14="http://schemas.microsoft.com/office/powerpoint/2010/main" val="273602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Daily Flow by Day of the Week</a:t>
            </a:r>
          </a:p>
        </p:txBody>
      </p:sp>
      <p:sp>
        <p:nvSpPr>
          <p:cNvPr id="10" name="TextBox 9">
            <a:extLst>
              <a:ext uri="{FF2B5EF4-FFF2-40B4-BE49-F238E27FC236}">
                <a16:creationId xmlns:a16="http://schemas.microsoft.com/office/drawing/2014/main" id="{A71BBD86-6CAB-D2E9-F0D6-7F9D01ED4106}"/>
              </a:ext>
            </a:extLst>
          </p:cNvPr>
          <p:cNvSpPr txBox="1"/>
          <p:nvPr/>
        </p:nvSpPr>
        <p:spPr>
          <a:xfrm>
            <a:off x="609600" y="609983"/>
            <a:ext cx="1097331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On the strategic road network, December 2025 daily volumes were 8% above those observed pre-COVID (December 2019); with weekend volumes (+17%) notably further ahead of the pre-COVID level than weekdays (+4%). Daily volumes have seen a 2% decrease from December 2024.</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19</a:t>
            </a:fld>
            <a:endParaRPr lang="en-GB"/>
          </a:p>
        </p:txBody>
      </p:sp>
      <p:pic>
        <p:nvPicPr>
          <p:cNvPr id="14" name="Picture 13" descr="A graph showing the days of the week and the daily flow volumes for December 2019, 2023, 2024  and 2025.">
            <a:extLst>
              <a:ext uri="{FF2B5EF4-FFF2-40B4-BE49-F238E27FC236}">
                <a16:creationId xmlns:a16="http://schemas.microsoft.com/office/drawing/2014/main" id="{41432C05-5078-8437-0988-821F4619A990}"/>
              </a:ext>
            </a:extLst>
          </p:cNvPr>
          <p:cNvPicPr>
            <a:picLocks noChangeAspect="1"/>
          </p:cNvPicPr>
          <p:nvPr/>
        </p:nvPicPr>
        <p:blipFill>
          <a:blip r:embed="rId4"/>
          <a:stretch>
            <a:fillRect/>
          </a:stretch>
        </p:blipFill>
        <p:spPr>
          <a:xfrm>
            <a:off x="544816" y="1179210"/>
            <a:ext cx="11477417" cy="4189784"/>
          </a:xfrm>
          <a:prstGeom prst="rect">
            <a:avLst/>
          </a:prstGeom>
        </p:spPr>
      </p:pic>
      <p:graphicFrame>
        <p:nvGraphicFramePr>
          <p:cNvPr id="2" name="Table 1">
            <a:extLst>
              <a:ext uri="{FF2B5EF4-FFF2-40B4-BE49-F238E27FC236}">
                <a16:creationId xmlns:a16="http://schemas.microsoft.com/office/drawing/2014/main" id="{8B27F929-146A-86CB-5638-DBABA7087746}"/>
              </a:ext>
            </a:extLst>
          </p:cNvPr>
          <p:cNvGraphicFramePr>
            <a:graphicFrameLocks noGrp="1"/>
          </p:cNvGraphicFramePr>
          <p:nvPr>
            <p:extLst>
              <p:ext uri="{D42A27DB-BD31-4B8C-83A1-F6EECF244321}">
                <p14:modId xmlns:p14="http://schemas.microsoft.com/office/powerpoint/2010/main" val="3292790933"/>
              </p:ext>
            </p:extLst>
          </p:nvPr>
        </p:nvGraphicFramePr>
        <p:xfrm>
          <a:off x="1867406" y="5428534"/>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algn="ctr" rtl="0" fontAlgn="ctr"/>
                      <a:r>
                        <a:rPr lang="en-GB" sz="1200" b="1" i="0" u="none" strike="noStrike">
                          <a:solidFill>
                            <a:srgbClr val="000000"/>
                          </a:solidFill>
                          <a:effectLst/>
                          <a:latin typeface="Calibri"/>
                        </a:rPr>
                        <a:t>Dec 2019 to Dec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+8%</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rtl="0" fontAlgn="ctr"/>
                      <a:r>
                        <a:rPr lang="en-GB" sz="1200" b="1" i="0" u="none" strike="noStrike">
                          <a:solidFill>
                            <a:schemeClr val="tx1"/>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dirty="0">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34588996"/>
                  </a:ext>
                </a:extLst>
              </a:tr>
            </a:tbl>
          </a:graphicData>
        </a:graphic>
      </p:graphicFrame>
      <p:graphicFrame>
        <p:nvGraphicFramePr>
          <p:cNvPr id="5" name="Table 4">
            <a:extLst>
              <a:ext uri="{FF2B5EF4-FFF2-40B4-BE49-F238E27FC236}">
                <a16:creationId xmlns:a16="http://schemas.microsoft.com/office/drawing/2014/main" id="{9329CEB0-CAB6-07AF-13D0-E416346AB67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11551051"/>
              </p:ext>
            </p:extLst>
          </p:nvPr>
        </p:nvGraphicFramePr>
        <p:xfrm>
          <a:off x="4580600" y="5428534"/>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rgbClr val="000000"/>
                          </a:solidFill>
                          <a:effectLst/>
                          <a:latin typeface="Calibri"/>
                        </a:rPr>
                        <a:t>Dec 2023 to Dec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chemeClr val="tx1"/>
                          </a:solidFill>
                          <a:effectLst/>
                          <a:latin typeface="Calibri"/>
                        </a:rPr>
                        <a:t>+2%</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Calibri"/>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6" name="Table 5">
            <a:extLst>
              <a:ext uri="{FF2B5EF4-FFF2-40B4-BE49-F238E27FC236}">
                <a16:creationId xmlns:a16="http://schemas.microsoft.com/office/drawing/2014/main" id="{73D0761B-F814-ADCA-C8B2-126677667DAC}"/>
              </a:ext>
            </a:extLst>
          </p:cNvPr>
          <p:cNvGraphicFramePr>
            <a:graphicFrameLocks noGrp="1"/>
          </p:cNvGraphicFramePr>
          <p:nvPr>
            <p:extLst>
              <p:ext uri="{D42A27DB-BD31-4B8C-83A1-F6EECF244321}">
                <p14:modId xmlns:p14="http://schemas.microsoft.com/office/powerpoint/2010/main" val="4284022784"/>
              </p:ext>
            </p:extLst>
          </p:nvPr>
        </p:nvGraphicFramePr>
        <p:xfrm>
          <a:off x="7295848" y="5428534"/>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rgbClr val="000000"/>
                          </a:solidFill>
                          <a:effectLst/>
                          <a:latin typeface="Calibri"/>
                        </a:rPr>
                        <a:t>Dec 2024 to Dec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4" name="TextBox 3">
            <a:extLst>
              <a:ext uri="{FF2B5EF4-FFF2-40B4-BE49-F238E27FC236}">
                <a16:creationId xmlns:a16="http://schemas.microsoft.com/office/drawing/2014/main" id="{2EB40152-942C-55BF-B998-27B297E18209}"/>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45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341958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Transport Update Aims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a:t>
            </a:fld>
            <a:endParaRPr lang="en-GB"/>
          </a:p>
        </p:txBody>
      </p:sp>
      <p:sp>
        <p:nvSpPr>
          <p:cNvPr id="2" name="Subtitle 2">
            <a:extLst>
              <a:ext uri="{FF2B5EF4-FFF2-40B4-BE49-F238E27FC236}">
                <a16:creationId xmlns:a16="http://schemas.microsoft.com/office/drawing/2014/main" id="{121C3316-B6F8-39CF-4C00-973EA50EC16B}"/>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t>This report is intended to:</a:t>
            </a:r>
          </a:p>
          <a:p>
            <a:r>
              <a:rPr lang="en-GB" sz="1800" dirty="0"/>
              <a:t>Provide a </a:t>
            </a:r>
            <a:r>
              <a:rPr lang="en-GB" sz="1800" b="1" dirty="0"/>
              <a:t>basis for discussion for the Greater Cambridge Partnership </a:t>
            </a:r>
            <a:r>
              <a:rPr lang="en-GB" sz="1800" dirty="0"/>
              <a:t>(GCP) to understand and identify existing challenges and future data needs.</a:t>
            </a:r>
            <a:endParaRPr lang="en-GB" sz="1800" dirty="0">
              <a:cs typeface="Calibri"/>
            </a:endParaRPr>
          </a:p>
          <a:p>
            <a:r>
              <a:rPr lang="en-GB" sz="1800" dirty="0"/>
              <a:t>Summarise the on-going </a:t>
            </a:r>
            <a:r>
              <a:rPr lang="en-GB" sz="1800" b="1" dirty="0"/>
              <a:t>impacts of COVID-19 </a:t>
            </a:r>
            <a:r>
              <a:rPr lang="en-GB" sz="1800" dirty="0"/>
              <a:t>on trends in transport and mobility up to 31</a:t>
            </a:r>
            <a:r>
              <a:rPr lang="en-GB" sz="1800" baseline="30000" dirty="0"/>
              <a:t>st</a:t>
            </a:r>
            <a:r>
              <a:rPr lang="en-GB" sz="1800" dirty="0"/>
              <a:t> December 2025.</a:t>
            </a:r>
            <a:endParaRPr lang="en-GB" sz="1800" dirty="0">
              <a:cs typeface="Calibri"/>
            </a:endParaRPr>
          </a:p>
          <a:p>
            <a:r>
              <a:rPr lang="en-GB" sz="1800" dirty="0"/>
              <a:t>Highlight </a:t>
            </a:r>
            <a:r>
              <a:rPr lang="en-GB" sz="1800" b="1" dirty="0"/>
              <a:t>changes in key indicators </a:t>
            </a:r>
            <a:r>
              <a:rPr lang="en-GB" sz="1800" dirty="0"/>
              <a:t>by comparing December 2025 data to a pre-pandemic baseline (December 2019 or closest possible equivalent), December 2023 and to last year (December 2024).</a:t>
            </a:r>
          </a:p>
          <a:p>
            <a:r>
              <a:rPr lang="en-GB" sz="1800" dirty="0">
                <a:cs typeface="Calibri"/>
              </a:rPr>
              <a:t>Due to the availability of comparable data, comparison with pre-COVID levels is not possible for all datasets. Comparison against a 2023 baseline is therefore also provided.</a:t>
            </a:r>
          </a:p>
          <a:p>
            <a:endParaRPr lang="en-GB" sz="1800" b="1" dirty="0"/>
          </a:p>
          <a:p>
            <a:pPr marL="0" indent="0">
              <a:buNone/>
            </a:pPr>
            <a:r>
              <a:rPr lang="en-GB" sz="1800" u="sng" dirty="0"/>
              <a:t>Notes:</a:t>
            </a:r>
            <a:endParaRPr lang="en-GB" sz="1800" u="sng" dirty="0">
              <a:cs typeface="Calibri"/>
            </a:endParaRPr>
          </a:p>
          <a:p>
            <a:r>
              <a:rPr lang="en-GB" sz="1800" b="1" dirty="0"/>
              <a:t>Comparison periods may vary </a:t>
            </a:r>
            <a:r>
              <a:rPr lang="en-GB" sz="1800" dirty="0"/>
              <a:t>across the different datasets based on the availability of historic data – comparison periods are clearly noted for each dataset.</a:t>
            </a:r>
            <a:endParaRPr lang="en-GB" sz="1800" dirty="0">
              <a:cs typeface="Calibri"/>
            </a:endParaRPr>
          </a:p>
          <a:p>
            <a:pPr marL="228600" lvl="1">
              <a:spcBef>
                <a:spcPts val="1000"/>
              </a:spcBef>
            </a:pPr>
            <a:r>
              <a:rPr lang="en-GB" sz="1800" dirty="0">
                <a:cs typeface="Calibri"/>
              </a:rPr>
              <a:t>Where reference is made to ‘Weekdays’ this only includes Monday, Tuesday, Wednesday and Thursday.</a:t>
            </a:r>
          </a:p>
          <a:p>
            <a:pPr marL="228600" lvl="1">
              <a:spcBef>
                <a:spcPts val="1000"/>
              </a:spcBef>
            </a:pPr>
            <a:r>
              <a:rPr lang="en-GB" sz="1800" dirty="0">
                <a:cs typeface="Calibri"/>
              </a:rPr>
              <a:t>Data from the </a:t>
            </a:r>
            <a:r>
              <a:rPr lang="en-GB" sz="1800" dirty="0">
                <a:cs typeface="Calibri"/>
                <a:hlinkClick r:id="rId3"/>
              </a:rPr>
              <a:t>permanent traffic sensors</a:t>
            </a:r>
            <a:r>
              <a:rPr lang="en-GB" sz="1800" dirty="0">
                <a:cs typeface="Calibri"/>
              </a:rPr>
              <a:t> and </a:t>
            </a:r>
            <a:r>
              <a:rPr lang="en-GB" sz="1800" dirty="0">
                <a:cs typeface="Calibri"/>
                <a:hlinkClick r:id="rId4"/>
              </a:rPr>
              <a:t>Annual Traffic Surveys</a:t>
            </a:r>
            <a:r>
              <a:rPr lang="en-GB" sz="1800" dirty="0">
                <a:cs typeface="Calibri"/>
              </a:rPr>
              <a:t> can also be viewed using our online dashboards.</a:t>
            </a:r>
          </a:p>
        </p:txBody>
      </p:sp>
    </p:spTree>
    <p:extLst>
      <p:ext uri="{BB962C8B-B14F-4D97-AF65-F5344CB8AC3E}">
        <p14:creationId xmlns:p14="http://schemas.microsoft.com/office/powerpoint/2010/main" val="170648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Daily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83EC-F309-722A-2AA9-3D573D88458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0148066-7724-949F-44A5-C90D5142A45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a:t>
            </a:r>
          </a:p>
        </p:txBody>
      </p:sp>
      <p:sp>
        <p:nvSpPr>
          <p:cNvPr id="3" name="Slide Number Placeholder 2">
            <a:extLst>
              <a:ext uri="{FF2B5EF4-FFF2-40B4-BE49-F238E27FC236}">
                <a16:creationId xmlns:a16="http://schemas.microsoft.com/office/drawing/2014/main" id="{F1E1C6CD-628A-0E3E-FAFB-BA0A05C16C7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21</a:t>
            </a:fld>
            <a:endParaRPr lang="en-GB"/>
          </a:p>
        </p:txBody>
      </p:sp>
      <p:sp>
        <p:nvSpPr>
          <p:cNvPr id="15" name="TextBox 14">
            <a:extLst>
              <a:ext uri="{FF2B5EF4-FFF2-40B4-BE49-F238E27FC236}">
                <a16:creationId xmlns:a16="http://schemas.microsoft.com/office/drawing/2014/main" id="{B4019AFD-75AC-6F6E-5C85-DE03AA2975A9}"/>
              </a:ext>
              <a:ext uri="{C183D7F6-B498-43B3-948B-1728B52AA6E4}">
                <adec:decorative xmlns:adec="http://schemas.microsoft.com/office/drawing/2017/decorative" val="1"/>
              </a:ext>
            </a:extLst>
          </p:cNvPr>
          <p:cNvSpPr txBox="1"/>
          <p:nvPr/>
        </p:nvSpPr>
        <p:spPr>
          <a:xfrm>
            <a:off x="592183" y="718475"/>
            <a:ext cx="7623507" cy="369332"/>
          </a:xfrm>
          <a:prstGeom prst="rect">
            <a:avLst/>
          </a:prstGeom>
          <a:solidFill>
            <a:schemeClr val="bg1"/>
          </a:solidFill>
          <a:ln>
            <a:solidFill>
              <a:schemeClr val="tx1"/>
            </a:solidFill>
          </a:ln>
        </p:spPr>
        <p:txBody>
          <a:bodyPr wrap="square" rtlCol="0">
            <a:spAutoFit/>
          </a:bodyPr>
          <a:lstStyle/>
          <a:p>
            <a:pPr algn="ctr"/>
            <a:r>
              <a:rPr lang="en-GB" b="1"/>
              <a:t>Vivacity Monitoring Sites – Greater Cambridge:</a:t>
            </a:r>
          </a:p>
        </p:txBody>
      </p:sp>
      <p:pic>
        <p:nvPicPr>
          <p:cNvPr id="5" name="Picture 4">
            <a:extLst>
              <a:ext uri="{FF2B5EF4-FFF2-40B4-BE49-F238E27FC236}">
                <a16:creationId xmlns:a16="http://schemas.microsoft.com/office/drawing/2014/main" id="{D326B221-1EFF-D3D6-A198-7419B7D0DE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2183" y="1106095"/>
            <a:ext cx="7623507" cy="5093703"/>
          </a:xfrm>
          <a:prstGeom prst="rect">
            <a:avLst/>
          </a:prstGeom>
          <a:ln>
            <a:solidFill>
              <a:schemeClr val="tx1"/>
            </a:solidFill>
          </a:ln>
        </p:spPr>
      </p:pic>
      <p:sp>
        <p:nvSpPr>
          <p:cNvPr id="16" name="TextBox 15">
            <a:extLst>
              <a:ext uri="{FF2B5EF4-FFF2-40B4-BE49-F238E27FC236}">
                <a16:creationId xmlns:a16="http://schemas.microsoft.com/office/drawing/2014/main" id="{C820EFBD-BA5C-75AD-30C9-B074164A0235}"/>
              </a:ext>
            </a:extLst>
          </p:cNvPr>
          <p:cNvSpPr txBox="1"/>
          <p:nvPr/>
        </p:nvSpPr>
        <p:spPr>
          <a:xfrm>
            <a:off x="8698315" y="1443841"/>
            <a:ext cx="3224651" cy="3970318"/>
          </a:xfrm>
          <a:prstGeom prst="rect">
            <a:avLst/>
          </a:prstGeom>
          <a:noFill/>
        </p:spPr>
        <p:txBody>
          <a:bodyPr wrap="square" rtlCol="0">
            <a:spAutoFit/>
          </a:bodyPr>
          <a:lstStyle/>
          <a:p>
            <a:r>
              <a:rPr lang="en-GB" sz="1200"/>
              <a:t>A network of VivaCity sensors is being used to monitor traffic flows across Cambridgeshire. Data from the Greater Cambridge VivaCity sensors (shown on the map) has been used to  inform the local road network daily flow analysis presented in this slide pack.</a:t>
            </a:r>
          </a:p>
          <a:p>
            <a:endParaRPr lang="en-GB" sz="1200"/>
          </a:p>
          <a:p>
            <a:r>
              <a:rPr lang="en-GB" sz="1200"/>
              <a:t>Some sensors have been collecting data for a number of years whilst others are relatively new so the sensors selected to inform each table and chart is based on data availability. For example, relatively few sensors have comparable data stretching back to 2019 so many sensors are excluded from comparisons against 2019.</a:t>
            </a:r>
          </a:p>
          <a:p>
            <a:endParaRPr lang="en-GB" sz="1200"/>
          </a:p>
          <a:p>
            <a:r>
              <a:rPr lang="en-GB" sz="1200"/>
              <a:t>A list of the sensors included for each piece of analysis is provided in the notes beneath each slide. To access the notes, please view this slide deck in full screen mode by clicking the ‘open in new window’ button (bottom-right) and then click the ‘Notes’ button (bottom-right).</a:t>
            </a:r>
          </a:p>
        </p:txBody>
      </p:sp>
      <p:sp>
        <p:nvSpPr>
          <p:cNvPr id="2" name="TextBox 1">
            <a:extLst>
              <a:ext uri="{FF2B5EF4-FFF2-40B4-BE49-F238E27FC236}">
                <a16:creationId xmlns:a16="http://schemas.microsoft.com/office/drawing/2014/main" id="{FE941442-99BF-376D-327D-89B28632D9A7}"/>
              </a:ext>
            </a:extLst>
          </p:cNvPr>
          <p:cNvSpPr txBox="1"/>
          <p:nvPr/>
        </p:nvSpPr>
        <p:spPr>
          <a:xfrm>
            <a:off x="119162" y="6604792"/>
            <a:ext cx="11708403" cy="246221"/>
          </a:xfrm>
          <a:prstGeom prst="rect">
            <a:avLst/>
          </a:prstGeom>
          <a:noFill/>
        </p:spPr>
        <p:txBody>
          <a:bodyPr wrap="square" lIns="91440" tIns="45720" rIns="91440" bIns="45720" anchor="t">
            <a:spAutoFit/>
          </a:bodyPr>
          <a:lstStyle/>
          <a:p>
            <a:r>
              <a:rPr lang="en-GB" sz="1000" b="1">
                <a:cs typeface="Calibri"/>
              </a:rPr>
              <a:t>Data from all of the </a:t>
            </a:r>
            <a:r>
              <a:rPr lang="en-GB" sz="1000" b="1" dirty="0">
                <a:cs typeface="Calibri"/>
              </a:rPr>
              <a:t>VivaCity</a:t>
            </a:r>
            <a:r>
              <a:rPr lang="en-GB" sz="1000" b="1">
                <a:cs typeface="Calibri"/>
              </a:rPr>
              <a:t> sensors across Cambridgeshire can be viewed using the </a:t>
            </a:r>
            <a:r>
              <a:rPr lang="en-GB" sz="1000" b="1">
                <a:cs typeface="Calibri"/>
                <a:hlinkClick r:id="rId4"/>
              </a:rPr>
              <a:t>Traffic Flows Dashboard</a:t>
            </a:r>
            <a:r>
              <a:rPr lang="en-GB" sz="1000" b="1">
                <a:cs typeface="Calibri"/>
              </a:rPr>
              <a:t>. The locations of all traffic monitoring sites </a:t>
            </a:r>
            <a:r>
              <a:rPr lang="en-GB" sz="1000" b="1" dirty="0">
                <a:cs typeface="Calibri"/>
              </a:rPr>
              <a:t>can </a:t>
            </a:r>
            <a:r>
              <a:rPr lang="en-GB" sz="1000" b="1">
                <a:cs typeface="Calibri"/>
              </a:rPr>
              <a:t>be viewed on the </a:t>
            </a:r>
            <a:r>
              <a:rPr lang="en-GB" sz="1000" b="1">
                <a:cs typeface="Calibri"/>
                <a:hlinkClick r:id="rId5"/>
              </a:rPr>
              <a:t>Traffic Count Sites map</a:t>
            </a:r>
            <a:r>
              <a:rPr lang="en-GB" sz="1000" b="1">
                <a:cs typeface="Calibri"/>
              </a:rPr>
              <a:t>.</a:t>
            </a:r>
          </a:p>
        </p:txBody>
      </p:sp>
    </p:spTree>
    <p:extLst>
      <p:ext uri="{BB962C8B-B14F-4D97-AF65-F5344CB8AC3E}">
        <p14:creationId xmlns:p14="http://schemas.microsoft.com/office/powerpoint/2010/main" val="60582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Motorised Vehicles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22</a:t>
            </a:fld>
            <a:endParaRPr lang="en-GB"/>
          </a:p>
        </p:txBody>
      </p:sp>
      <p:sp>
        <p:nvSpPr>
          <p:cNvPr id="4" name="TextBox 3">
            <a:extLst>
              <a:ext uri="{FF2B5EF4-FFF2-40B4-BE49-F238E27FC236}">
                <a16:creationId xmlns:a16="http://schemas.microsoft.com/office/drawing/2014/main" id="{6D41F29E-9580-8A91-8233-774900C8540A}"/>
              </a:ext>
            </a:extLst>
          </p:cNvPr>
          <p:cNvSpPr txBox="1"/>
          <p:nvPr/>
        </p:nvSpPr>
        <p:spPr>
          <a:xfrm>
            <a:off x="233680" y="61950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December 2025, local motorised flows were 18% below pre-COVID levels (December 2019) but have remained fairly stable since 2023.</a:t>
            </a:r>
            <a:endParaRPr lang="en-US" sz="1400">
              <a:cs typeface="Calibri"/>
            </a:endParaRPr>
          </a:p>
        </p:txBody>
      </p:sp>
      <p:sp>
        <p:nvSpPr>
          <p:cNvPr id="2" name="TextBox 1">
            <a:extLst>
              <a:ext uri="{FF2B5EF4-FFF2-40B4-BE49-F238E27FC236}">
                <a16:creationId xmlns:a16="http://schemas.microsoft.com/office/drawing/2014/main" id="{A5348DC2-3D00-7232-00CF-41910911E503}"/>
              </a:ext>
              <a:ext uri="{C183D7F6-B498-43B3-948B-1728B52AA6E4}">
                <adec:decorative xmlns:adec="http://schemas.microsoft.com/office/drawing/2017/decorative" val="1"/>
              </a:ext>
            </a:extLst>
          </p:cNvPr>
          <p:cNvSpPr txBox="1"/>
          <p:nvPr/>
        </p:nvSpPr>
        <p:spPr>
          <a:xfrm>
            <a:off x="1624572" y="933215"/>
            <a:ext cx="9026681" cy="338554"/>
          </a:xfrm>
          <a:prstGeom prst="rect">
            <a:avLst/>
          </a:prstGeom>
          <a:noFill/>
        </p:spPr>
        <p:txBody>
          <a:bodyPr wrap="square" lIns="91440" tIns="45720" rIns="91440" bIns="45720" rtlCol="0" anchor="t">
            <a:spAutoFit/>
          </a:bodyPr>
          <a:lstStyle/>
          <a:p>
            <a:pPr algn="ctr"/>
            <a:r>
              <a:rPr lang="en-GB" sz="1600" b="1"/>
              <a:t>Average weekday vehicular flow </a:t>
            </a:r>
            <a:r>
              <a:rPr lang="en-GB" sz="1600"/>
              <a:t>(sum of 40 sites)</a:t>
            </a:r>
          </a:p>
        </p:txBody>
      </p:sp>
      <p:pic>
        <p:nvPicPr>
          <p:cNvPr id="19" name="Picture 18" descr="A line chart showing average weekday motorised traffic flows, with months of the year horizontally along the x-axis, &#10;and a line for each year from 2023 through to 2025.">
            <a:extLst>
              <a:ext uri="{FF2B5EF4-FFF2-40B4-BE49-F238E27FC236}">
                <a16:creationId xmlns:a16="http://schemas.microsoft.com/office/drawing/2014/main" id="{1D3E5697-7B5C-1018-8B09-52BE03165FE8}"/>
              </a:ext>
            </a:extLst>
          </p:cNvPr>
          <p:cNvPicPr>
            <a:picLocks noChangeAspect="1"/>
          </p:cNvPicPr>
          <p:nvPr/>
        </p:nvPicPr>
        <p:blipFill>
          <a:blip r:embed="rId4"/>
          <a:stretch>
            <a:fillRect/>
          </a:stretch>
        </p:blipFill>
        <p:spPr>
          <a:xfrm>
            <a:off x="1779899" y="1262625"/>
            <a:ext cx="8716025" cy="4136022"/>
          </a:xfrm>
          <a:prstGeom prst="rect">
            <a:avLst/>
          </a:prstGeom>
        </p:spPr>
      </p:pic>
      <p:graphicFrame>
        <p:nvGraphicFramePr>
          <p:cNvPr id="5" name="Table 4">
            <a:extLst>
              <a:ext uri="{FF2B5EF4-FFF2-40B4-BE49-F238E27FC236}">
                <a16:creationId xmlns:a16="http://schemas.microsoft.com/office/drawing/2014/main" id="{F083A3C5-68BC-79E5-CF6E-1B0CD921589E}"/>
              </a:ext>
            </a:extLst>
          </p:cNvPr>
          <p:cNvGraphicFramePr>
            <a:graphicFrameLocks noGrp="1"/>
          </p:cNvGraphicFramePr>
          <p:nvPr>
            <p:extLst>
              <p:ext uri="{D42A27DB-BD31-4B8C-83A1-F6EECF244321}">
                <p14:modId xmlns:p14="http://schemas.microsoft.com/office/powerpoint/2010/main" val="4203417081"/>
              </p:ext>
            </p:extLst>
          </p:nvPr>
        </p:nvGraphicFramePr>
        <p:xfrm>
          <a:off x="1624572" y="5424304"/>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190849">
                <a:tc gridSpan="3">
                  <a:txBody>
                    <a:bodyPr/>
                    <a:lstStyle/>
                    <a:p>
                      <a:pPr lvl="0" algn="ctr" rtl="0">
                        <a:buNone/>
                      </a:pPr>
                      <a:r>
                        <a:rPr lang="en-GB" sz="1200" b="1" i="0" u="none" strike="noStrike">
                          <a:solidFill>
                            <a:srgbClr val="0070C0"/>
                          </a:solidFill>
                          <a:effectLst/>
                          <a:latin typeface="Calibri"/>
                        </a:rPr>
                        <a:t>Pre-COVID to Now [15 sites</a:t>
                      </a:r>
                      <a:r>
                        <a:rPr lang="en-GB" sz="1200" b="1" i="0" u="none" strike="noStrike">
                          <a:solidFill>
                            <a:srgbClr val="FF0000"/>
                          </a:solidFill>
                          <a:effectLst/>
                          <a:latin typeface="+mn-lt"/>
                        </a:rPr>
                        <a:t>*</a:t>
                      </a:r>
                      <a:r>
                        <a:rPr lang="en-GB" sz="1200" b="1" i="0" u="none" strike="noStrike">
                          <a:solidFill>
                            <a:srgbClr val="0070C0"/>
                          </a:solidFill>
                          <a:effectLst/>
                          <a:latin typeface="Calibri"/>
                        </a:rPr>
                        <a:t>]:</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2724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2019 to December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36322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187920">
                <a:tc>
                  <a:txBody>
                    <a:bodyPr/>
                    <a:lstStyle/>
                    <a:p>
                      <a:pPr lvl="0" algn="ctr" rtl="0">
                        <a:buNone/>
                      </a:pPr>
                      <a:r>
                        <a:rPr lang="en-GB" sz="1200" b="1" i="0" u="none" strike="noStrike">
                          <a:solidFill>
                            <a:schemeClr val="tx1"/>
                          </a:solidFill>
                          <a:effectLst/>
                          <a:latin typeface="Calibri"/>
                        </a:rPr>
                        <a:t>-18%</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a:buNone/>
                      </a:pPr>
                      <a:r>
                        <a:rPr lang="en-GB" sz="1200" b="1" i="0" u="none" strike="noStrike">
                          <a:solidFill>
                            <a:schemeClr val="tx1"/>
                          </a:solidFill>
                          <a:effectLst/>
                          <a:latin typeface="Calibri"/>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rtl="0">
                        <a:buNone/>
                      </a:pPr>
                      <a:r>
                        <a:rPr lang="en-GB" sz="1200" b="1" i="0" u="none" strike="noStrike" dirty="0">
                          <a:solidFill>
                            <a:schemeClr val="tx1"/>
                          </a:solidFill>
                          <a:effectLst/>
                          <a:latin typeface="Calibri"/>
                        </a:rPr>
                        <a:t>-16%</a:t>
                      </a:r>
                      <a:endParaRPr lang="en-US"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extLst>
                  <a:ext uri="{0D108BD9-81ED-4DB2-BD59-A6C34878D82A}">
                    <a16:rowId xmlns:a16="http://schemas.microsoft.com/office/drawing/2014/main" val="176730031"/>
                  </a:ext>
                </a:extLst>
              </a:tr>
            </a:tbl>
          </a:graphicData>
        </a:graphic>
      </p:graphicFrame>
      <p:graphicFrame>
        <p:nvGraphicFramePr>
          <p:cNvPr id="10" name="Table 9">
            <a:extLst>
              <a:ext uri="{FF2B5EF4-FFF2-40B4-BE49-F238E27FC236}">
                <a16:creationId xmlns:a16="http://schemas.microsoft.com/office/drawing/2014/main" id="{5EC6AD0D-95CB-CD06-204E-7ADF0927037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80653019"/>
              </p:ext>
            </p:extLst>
          </p:nvPr>
        </p:nvGraphicFramePr>
        <p:xfrm>
          <a:off x="4689174" y="5422752"/>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2023 to Now [40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2023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770492"/>
                  </a:ext>
                </a:extLst>
              </a:tr>
            </a:tbl>
          </a:graphicData>
        </a:graphic>
      </p:graphicFrame>
      <p:graphicFrame>
        <p:nvGraphicFramePr>
          <p:cNvPr id="9" name="Table 8">
            <a:extLst>
              <a:ext uri="{FF2B5EF4-FFF2-40B4-BE49-F238E27FC236}">
                <a16:creationId xmlns:a16="http://schemas.microsoft.com/office/drawing/2014/main" id="{7A6C456C-ED91-592E-03ED-FBE3D40C4CDB}"/>
              </a:ext>
            </a:extLst>
          </p:cNvPr>
          <p:cNvGraphicFramePr>
            <a:graphicFrameLocks noGrp="1"/>
          </p:cNvGraphicFramePr>
          <p:nvPr>
            <p:extLst>
              <p:ext uri="{D42A27DB-BD31-4B8C-83A1-F6EECF244321}">
                <p14:modId xmlns:p14="http://schemas.microsoft.com/office/powerpoint/2010/main" val="3219162688"/>
              </p:ext>
            </p:extLst>
          </p:nvPr>
        </p:nvGraphicFramePr>
        <p:xfrm>
          <a:off x="7753776" y="5425618"/>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 [40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2024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solidFill>
                            <a:sysClr val="windowText" lastClr="000000"/>
                          </a:solidFill>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0" y="6629644"/>
            <a:ext cx="1208970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1">
                    <a:lumMod val="50000"/>
                  </a:schemeClr>
                </a:solidFill>
                <a:cs typeface="Calibri"/>
              </a:rPr>
              <a:t>Long-term comparable data available at 15 sites - </a:t>
            </a:r>
            <a:r>
              <a:rPr lang="en-GB" sz="1000">
                <a:solidFill>
                  <a:schemeClr val="bg2">
                    <a:lumMod val="50000"/>
                  </a:schemeClr>
                </a:solidFill>
                <a:cs typeface="Calibri"/>
              </a:rPr>
              <a:t>see the slide notes for the full list of locations.       Data from all VivaCity sensors across Cambridgeshire can now be viewed in the </a:t>
            </a:r>
            <a:r>
              <a:rPr lang="en-GB" sz="1000" b="1">
                <a:solidFill>
                  <a:srgbClr val="00B0F0"/>
                </a:solidFill>
                <a:cs typeface="Calibri"/>
                <a:hlinkClick r:id="rId5">
                  <a:extLst>
                    <a:ext uri="{A12FA001-AC4F-418D-AE19-62706E023703}">
                      <ahyp:hlinkClr xmlns:ahyp="http://schemas.microsoft.com/office/drawing/2018/hyperlinkcolor" val="tx"/>
                    </a:ext>
                  </a:extLst>
                </a:hlinkClick>
              </a:rPr>
              <a:t>Traffic Flows Dashboard</a:t>
            </a:r>
            <a:r>
              <a:rPr lang="en-GB" sz="1000" b="1">
                <a:solidFill>
                  <a:srgbClr val="00B0F0"/>
                </a:solidFill>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3291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Cyclists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23</a:t>
            </a:fld>
            <a:endParaRPr lang="en-GB"/>
          </a:p>
        </p:txBody>
      </p:sp>
      <p:sp>
        <p:nvSpPr>
          <p:cNvPr id="5" name="TextBox 4">
            <a:extLst>
              <a:ext uri="{FF2B5EF4-FFF2-40B4-BE49-F238E27FC236}">
                <a16:creationId xmlns:a16="http://schemas.microsoft.com/office/drawing/2014/main" id="{2B8111DD-5D7A-2AA9-409A-498F9719459C}"/>
              </a:ext>
            </a:extLst>
          </p:cNvPr>
          <p:cNvSpPr txBox="1"/>
          <p:nvPr/>
        </p:nvSpPr>
        <p:spPr>
          <a:xfrm>
            <a:off x="75414" y="609983"/>
            <a:ext cx="12074134"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December 2025, cycling volumes were 2% below December 2023 volumes. Weekday volumes were much further below 2023 (-9%) than weekend volumes (-1%).</a:t>
            </a:r>
          </a:p>
        </p:txBody>
      </p:sp>
      <p:sp>
        <p:nvSpPr>
          <p:cNvPr id="8" name="TextBox 7">
            <a:extLst>
              <a:ext uri="{FF2B5EF4-FFF2-40B4-BE49-F238E27FC236}">
                <a16:creationId xmlns:a16="http://schemas.microsoft.com/office/drawing/2014/main" id="{71FC6D90-A0BB-C614-E149-07DAE25E8823}"/>
              </a:ext>
              <a:ext uri="{C183D7F6-B498-43B3-948B-1728B52AA6E4}">
                <adec:decorative xmlns:adec="http://schemas.microsoft.com/office/drawing/2017/decorative" val="1"/>
              </a:ext>
            </a:extLst>
          </p:cNvPr>
          <p:cNvSpPr txBox="1"/>
          <p:nvPr/>
        </p:nvSpPr>
        <p:spPr>
          <a:xfrm>
            <a:off x="576655" y="915360"/>
            <a:ext cx="10739534" cy="338554"/>
          </a:xfrm>
          <a:prstGeom prst="rect">
            <a:avLst/>
          </a:prstGeom>
          <a:noFill/>
        </p:spPr>
        <p:txBody>
          <a:bodyPr wrap="square" lIns="91440" tIns="45720" rIns="91440" bIns="45720" rtlCol="0" anchor="t">
            <a:spAutoFit/>
          </a:bodyPr>
          <a:lstStyle/>
          <a:p>
            <a:pPr algn="ctr"/>
            <a:r>
              <a:rPr lang="en-GB" sz="1600" b="1"/>
              <a:t>Average weekday cycle flow </a:t>
            </a:r>
            <a:r>
              <a:rPr lang="en-GB" sz="1600"/>
              <a:t>(sum of 44 sites)</a:t>
            </a:r>
          </a:p>
        </p:txBody>
      </p:sp>
      <p:pic>
        <p:nvPicPr>
          <p:cNvPr id="14" name="Picture 13" descr="A line chart showing all months of the year along the x-axis. &#10;&#10;Chart has three lines representing individual years (2023 to 2025), showing average weekday bicycle flows for each month.">
            <a:extLst>
              <a:ext uri="{FF2B5EF4-FFF2-40B4-BE49-F238E27FC236}">
                <a16:creationId xmlns:a16="http://schemas.microsoft.com/office/drawing/2014/main" id="{CCEF27D6-33B9-445D-3B45-0C0F6F1DF79D}"/>
              </a:ext>
            </a:extLst>
          </p:cNvPr>
          <p:cNvPicPr>
            <a:picLocks noChangeAspect="1"/>
          </p:cNvPicPr>
          <p:nvPr/>
        </p:nvPicPr>
        <p:blipFill>
          <a:blip r:embed="rId4"/>
          <a:stretch>
            <a:fillRect/>
          </a:stretch>
        </p:blipFill>
        <p:spPr>
          <a:xfrm>
            <a:off x="1666758" y="1210587"/>
            <a:ext cx="8606245" cy="4209801"/>
          </a:xfrm>
          <a:prstGeom prst="rect">
            <a:avLst/>
          </a:prstGeom>
        </p:spPr>
      </p:pic>
      <p:graphicFrame>
        <p:nvGraphicFramePr>
          <p:cNvPr id="4" name="Table 3">
            <a:extLst>
              <a:ext uri="{FF2B5EF4-FFF2-40B4-BE49-F238E27FC236}">
                <a16:creationId xmlns:a16="http://schemas.microsoft.com/office/drawing/2014/main" id="{747AF314-F3BE-2B3F-B99A-57E612A8D55B}"/>
              </a:ext>
            </a:extLst>
          </p:cNvPr>
          <p:cNvGraphicFramePr>
            <a:graphicFrameLocks noGrp="1"/>
          </p:cNvGraphicFramePr>
          <p:nvPr>
            <p:extLst>
              <p:ext uri="{D42A27DB-BD31-4B8C-83A1-F6EECF244321}">
                <p14:modId xmlns:p14="http://schemas.microsoft.com/office/powerpoint/2010/main" val="2408685622"/>
              </p:ext>
            </p:extLst>
          </p:nvPr>
        </p:nvGraphicFramePr>
        <p:xfrm>
          <a:off x="1349519" y="5451319"/>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 [1 site</a:t>
                      </a:r>
                      <a:r>
                        <a:rPr lang="en-GB" sz="1200" b="1" i="0" u="none" strike="noStrike">
                          <a:solidFill>
                            <a:srgbClr val="FF0000"/>
                          </a:solidFill>
                          <a:effectLst/>
                          <a:latin typeface="+mn-lt"/>
                        </a:rPr>
                        <a:t>*</a:t>
                      </a:r>
                      <a:r>
                        <a:rPr lang="en-GB" sz="1200" b="1" i="0" u="none" strike="noStrike">
                          <a:solidFill>
                            <a:srgbClr val="0070C0"/>
                          </a:solidFill>
                          <a:effectLst/>
                          <a:latin typeface="Calibri"/>
                        </a:rPr>
                        <a:t>]:</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2019 </a:t>
                      </a:r>
                      <a:r>
                        <a:rPr lang="en-GB" sz="1200" b="1" u="none" strike="noStrike">
                          <a:solidFill>
                            <a:schemeClr val="tx1"/>
                          </a:solidFill>
                          <a:effectLst/>
                        </a:rPr>
                        <a:t>to </a:t>
                      </a: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a:t>
                      </a:r>
                      <a:r>
                        <a:rPr lang="en-GB" sz="1200" b="1" u="none" strike="noStrike">
                          <a:solidFill>
                            <a:schemeClr val="tx1"/>
                          </a:solidFill>
                          <a:effectLst/>
                        </a:rPr>
                        <a:t>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167144">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0">
                <a:tc>
                  <a:txBody>
                    <a:bodyPr/>
                    <a:lstStyle/>
                    <a:p>
                      <a:pPr lvl="0" algn="ctr" rtl="0">
                        <a:buNone/>
                      </a:pPr>
                      <a:r>
                        <a:rPr lang="en-GB" sz="1200" b="1" i="0" u="none" strike="noStrike">
                          <a:solidFill>
                            <a:schemeClr val="bg1"/>
                          </a:solidFill>
                          <a:effectLst/>
                          <a:latin typeface="+mn-lt"/>
                        </a:rPr>
                        <a:t>+21%</a:t>
                      </a:r>
                      <a:endParaRPr lang="en-US" sz="1200">
                        <a:solidFill>
                          <a:schemeClr val="bg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lvl="0" algn="ctr">
                        <a:buNone/>
                      </a:pPr>
                      <a:r>
                        <a:rPr lang="en-GB" sz="1200" b="1" i="0" u="none" strike="noStrike">
                          <a:solidFill>
                            <a:sysClr val="windowText" lastClr="000000"/>
                          </a:solidFill>
                          <a:effectLst/>
                          <a:latin typeface="Calibri"/>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lvl="0" algn="ctr" rtl="0">
                        <a:buNone/>
                      </a:pPr>
                      <a:r>
                        <a:rPr lang="en-GB" sz="1200" b="1" i="0" u="none" strike="noStrike" dirty="0">
                          <a:solidFill>
                            <a:schemeClr val="bg1"/>
                          </a:solidFill>
                          <a:effectLst/>
                          <a:latin typeface="Calibri"/>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46D8525A-AB9E-E861-1EEC-ACA6299886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15374119"/>
              </p:ext>
            </p:extLst>
          </p:nvPr>
        </p:nvGraphicFramePr>
        <p:xfrm>
          <a:off x="4414121" y="5450557"/>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 [44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2023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72263">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065F87BC-B707-D7BC-95CB-F7CAD094225C}"/>
              </a:ext>
            </a:extLst>
          </p:cNvPr>
          <p:cNvGraphicFramePr>
            <a:graphicFrameLocks noGrp="1"/>
          </p:cNvGraphicFramePr>
          <p:nvPr>
            <p:extLst>
              <p:ext uri="{D42A27DB-BD31-4B8C-83A1-F6EECF244321}">
                <p14:modId xmlns:p14="http://schemas.microsoft.com/office/powerpoint/2010/main" val="2467140518"/>
              </p:ext>
            </p:extLst>
          </p:nvPr>
        </p:nvGraphicFramePr>
        <p:xfrm>
          <a:off x="7478723" y="5450557"/>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 [44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2024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+13%</a:t>
                      </a:r>
                      <a:endParaRPr lang="en-GB" sz="1200" b="1" i="0" u="none" strike="noStrike" dirty="0">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2" name="TextBox 11">
            <a:extLst>
              <a:ext uri="{FF2B5EF4-FFF2-40B4-BE49-F238E27FC236}">
                <a16:creationId xmlns:a16="http://schemas.microsoft.com/office/drawing/2014/main" id="{F8CB83C8-1073-E5D8-2A21-AA2B0C31C2E4}"/>
              </a:ext>
              <a:ext uri="{C183D7F6-B498-43B3-948B-1728B52AA6E4}">
                <adec:decorative xmlns:adec="http://schemas.microsoft.com/office/drawing/2017/decorative" val="0"/>
              </a:ext>
            </a:extLst>
          </p:cNvPr>
          <p:cNvSpPr txBox="1"/>
          <p:nvPr/>
        </p:nvSpPr>
        <p:spPr>
          <a:xfrm>
            <a:off x="0" y="6614187"/>
            <a:ext cx="1213485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2">
                    <a:lumMod val="50000"/>
                  </a:schemeClr>
                </a:solidFill>
                <a:cs typeface="Calibri"/>
              </a:rPr>
              <a:t>Long-term comparable data only available at 1 site (Tenison Road).        Data from all VivaCity sensors across Cambridgeshire can now be viewed in the </a:t>
            </a:r>
            <a:r>
              <a:rPr lang="en-GB" sz="1000" b="1">
                <a:cs typeface="Calibri"/>
                <a:hlinkClick r:id="rId5"/>
              </a:rPr>
              <a:t>Traffic Flows Dashboard</a:t>
            </a:r>
            <a:r>
              <a:rPr lang="en-GB" sz="1000" b="1">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4526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Pedestrians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24</a:t>
            </a:fld>
            <a:endParaRPr lang="en-GB"/>
          </a:p>
        </p:txBody>
      </p:sp>
      <p:sp>
        <p:nvSpPr>
          <p:cNvPr id="6" name="TextBox 5">
            <a:extLst>
              <a:ext uri="{FF2B5EF4-FFF2-40B4-BE49-F238E27FC236}">
                <a16:creationId xmlns:a16="http://schemas.microsoft.com/office/drawing/2014/main" id="{BE00C226-BF2E-E3CD-AEF7-12D1BCE88210}"/>
              </a:ext>
              <a:ext uri="{C183D7F6-B498-43B3-948B-1728B52AA6E4}">
                <adec:decorative xmlns:adec="http://schemas.microsoft.com/office/drawing/2017/decorative" val="1"/>
              </a:ext>
            </a:extLst>
          </p:cNvPr>
          <p:cNvSpPr txBox="1"/>
          <p:nvPr/>
        </p:nvSpPr>
        <p:spPr>
          <a:xfrm>
            <a:off x="1724730" y="1163054"/>
            <a:ext cx="8742540" cy="338554"/>
          </a:xfrm>
          <a:prstGeom prst="rect">
            <a:avLst/>
          </a:prstGeom>
          <a:noFill/>
        </p:spPr>
        <p:txBody>
          <a:bodyPr wrap="square" lIns="91440" tIns="45720" rIns="91440" bIns="45720" rtlCol="0" anchor="t">
            <a:spAutoFit/>
          </a:bodyPr>
          <a:lstStyle/>
          <a:p>
            <a:pPr algn="ctr"/>
            <a:r>
              <a:rPr lang="en-GB" sz="1600" b="1"/>
              <a:t>Average weekday pedestrian flow </a:t>
            </a:r>
            <a:r>
              <a:rPr lang="en-GB" sz="1600"/>
              <a:t>(sum of 44 sites)</a:t>
            </a:r>
          </a:p>
        </p:txBody>
      </p:sp>
      <p:sp>
        <p:nvSpPr>
          <p:cNvPr id="16" name="TextBox 15">
            <a:extLst>
              <a:ext uri="{FF2B5EF4-FFF2-40B4-BE49-F238E27FC236}">
                <a16:creationId xmlns:a16="http://schemas.microsoft.com/office/drawing/2014/main" id="{4E9CA68F-D2C6-9240-F368-F1039301F816}"/>
              </a:ext>
            </a:extLst>
          </p:cNvPr>
          <p:cNvSpPr txBox="1"/>
          <p:nvPr/>
        </p:nvSpPr>
        <p:spPr>
          <a:xfrm>
            <a:off x="297684" y="620091"/>
            <a:ext cx="1157852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December 2025, pedestrian volumes were 12% below December 2023 volumes, with weekdays further below 2023 (-11%) than weekends (-6%). Pedestrian volumes also show a decrease (-13%) compared to this point last year (December 2024), driven by much lower volumes on weekdays (-18%).</a:t>
            </a:r>
          </a:p>
        </p:txBody>
      </p:sp>
      <p:pic>
        <p:nvPicPr>
          <p:cNvPr id="10" name="Picture 9" descr="Chart has three lines representing individual years (2023 to 2025), showing average weekday pedestrian flows for each month.">
            <a:extLst>
              <a:ext uri="{FF2B5EF4-FFF2-40B4-BE49-F238E27FC236}">
                <a16:creationId xmlns:a16="http://schemas.microsoft.com/office/drawing/2014/main" id="{316D6C48-D5F1-817F-CB33-CEDA7FBDC046}"/>
              </a:ext>
            </a:extLst>
          </p:cNvPr>
          <p:cNvPicPr>
            <a:picLocks noChangeAspect="1"/>
          </p:cNvPicPr>
          <p:nvPr/>
        </p:nvPicPr>
        <p:blipFill>
          <a:blip r:embed="rId4"/>
          <a:stretch>
            <a:fillRect/>
          </a:stretch>
        </p:blipFill>
        <p:spPr>
          <a:xfrm>
            <a:off x="1780147" y="1472008"/>
            <a:ext cx="8424984" cy="4033516"/>
          </a:xfrm>
          <a:prstGeom prst="rect">
            <a:avLst/>
          </a:prstGeom>
        </p:spPr>
      </p:pic>
      <p:graphicFrame>
        <p:nvGraphicFramePr>
          <p:cNvPr id="4" name="Table 3">
            <a:extLst>
              <a:ext uri="{FF2B5EF4-FFF2-40B4-BE49-F238E27FC236}">
                <a16:creationId xmlns:a16="http://schemas.microsoft.com/office/drawing/2014/main" id="{323FE048-E192-C1E7-FAE8-E021DE7EBF4A}"/>
              </a:ext>
            </a:extLst>
          </p:cNvPr>
          <p:cNvGraphicFramePr>
            <a:graphicFrameLocks noGrp="1"/>
          </p:cNvGraphicFramePr>
          <p:nvPr>
            <p:extLst>
              <p:ext uri="{D42A27DB-BD31-4B8C-83A1-F6EECF244321}">
                <p14:modId xmlns:p14="http://schemas.microsoft.com/office/powerpoint/2010/main" val="4047444730"/>
              </p:ext>
            </p:extLst>
          </p:nvPr>
        </p:nvGraphicFramePr>
        <p:xfrm>
          <a:off x="1462647" y="5535060"/>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 [1 site</a:t>
                      </a:r>
                      <a:r>
                        <a:rPr lang="en-GB" sz="1200" b="1" i="0" u="none" strike="noStrike">
                          <a:solidFill>
                            <a:srgbClr val="FF0000"/>
                          </a:solidFill>
                          <a:effectLst/>
                          <a:latin typeface="+mn-lt"/>
                        </a:rPr>
                        <a:t>*</a:t>
                      </a:r>
                      <a:r>
                        <a:rPr lang="en-GB" sz="1200" b="1" i="0" u="none" strike="noStrike">
                          <a:solidFill>
                            <a:srgbClr val="0070C0"/>
                          </a:solidFill>
                          <a:effectLst/>
                          <a:latin typeface="Calibri"/>
                        </a:rPr>
                        <a:t>]:</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2019 to December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5035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81147">
                <a:tc>
                  <a:txBody>
                    <a:bodyPr/>
                    <a:lstStyle/>
                    <a:p>
                      <a:pPr lvl="0" algn="ctr" rtl="0">
                        <a:buNone/>
                      </a:pPr>
                      <a:r>
                        <a:rPr lang="en-GB" sz="1200" b="1" i="0" u="none" strike="noStrike">
                          <a:solidFill>
                            <a:schemeClr val="bg1"/>
                          </a:solidFill>
                          <a:effectLst/>
                          <a:latin typeface="Calibri"/>
                        </a:rPr>
                        <a:t>+29%</a:t>
                      </a:r>
                      <a:endParaRPr lang="en-US">
                        <a:solidFill>
                          <a:schemeClr val="bg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lvl="0" algn="ctr">
                        <a:buNone/>
                      </a:pPr>
                      <a:r>
                        <a:rPr lang="en-GB" sz="1200" b="1" i="0" u="none" strike="noStrike">
                          <a:solidFill>
                            <a:sysClr val="windowText" lastClr="000000"/>
                          </a:solidFill>
                          <a:effectLst/>
                          <a:latin typeface="Calibri"/>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marL="0" lvl="0" algn="ctr" defTabSz="914400" rtl="0" eaLnBrk="1" latinLnBrk="0" hangingPunct="1">
                        <a:buNone/>
                      </a:pPr>
                      <a:r>
                        <a:rPr lang="en-GB" sz="1200" b="1" i="0" u="none" strike="noStrike" kern="1200" dirty="0">
                          <a:solidFill>
                            <a:schemeClr val="bg1"/>
                          </a:solidFill>
                          <a:effectLst/>
                          <a:latin typeface="Calibri"/>
                          <a:ea typeface="+mn-ea"/>
                          <a:cs typeface="+mn-cs"/>
                        </a:rPr>
                        <a:t>+98%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1608"/>
                    </a:solidFill>
                  </a:tcPr>
                </a:tc>
                <a:extLst>
                  <a:ext uri="{0D108BD9-81ED-4DB2-BD59-A6C34878D82A}">
                    <a16:rowId xmlns:a16="http://schemas.microsoft.com/office/drawing/2014/main" val="176730031"/>
                  </a:ext>
                </a:extLst>
              </a:tr>
            </a:tbl>
          </a:graphicData>
        </a:graphic>
      </p:graphicFrame>
      <p:graphicFrame>
        <p:nvGraphicFramePr>
          <p:cNvPr id="12" name="Table 11">
            <a:extLst>
              <a:ext uri="{FF2B5EF4-FFF2-40B4-BE49-F238E27FC236}">
                <a16:creationId xmlns:a16="http://schemas.microsoft.com/office/drawing/2014/main" id="{D483C4A7-5C5A-2407-CFDB-96FB9CAFAC0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3219791"/>
              </p:ext>
            </p:extLst>
          </p:nvPr>
        </p:nvGraphicFramePr>
        <p:xfrm>
          <a:off x="4537946" y="5537164"/>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 [44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2023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62738">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tx1"/>
                          </a:solidFill>
                          <a:effectLst/>
                          <a:latin typeface="+mn-lt"/>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DDBA219A-EF9A-6EBE-A872-4B46212EC7F2}"/>
              </a:ext>
            </a:extLst>
          </p:cNvPr>
          <p:cNvGraphicFramePr>
            <a:graphicFrameLocks noGrp="1"/>
          </p:cNvGraphicFramePr>
          <p:nvPr>
            <p:extLst>
              <p:ext uri="{D42A27DB-BD31-4B8C-83A1-F6EECF244321}">
                <p14:modId xmlns:p14="http://schemas.microsoft.com/office/powerpoint/2010/main" val="2586437747"/>
              </p:ext>
            </p:extLst>
          </p:nvPr>
        </p:nvGraphicFramePr>
        <p:xfrm>
          <a:off x="7601376" y="5535060"/>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 [44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2024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solidFill>
                            <a:sysClr val="windowText" lastClr="000000"/>
                          </a:solidFill>
                          <a:effectLst/>
                          <a:latin typeface="Calibri"/>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7" name="TextBox 6">
            <a:extLst>
              <a:ext uri="{FF2B5EF4-FFF2-40B4-BE49-F238E27FC236}">
                <a16:creationId xmlns:a16="http://schemas.microsoft.com/office/drawing/2014/main" id="{E5156A9D-4619-6E5A-1C58-44F376AC56C4}"/>
              </a:ext>
              <a:ext uri="{C183D7F6-B498-43B3-948B-1728B52AA6E4}">
                <adec:decorative xmlns:adec="http://schemas.microsoft.com/office/drawing/2017/decorative" val="0"/>
              </a:ext>
            </a:extLst>
          </p:cNvPr>
          <p:cNvSpPr txBox="1"/>
          <p:nvPr/>
        </p:nvSpPr>
        <p:spPr>
          <a:xfrm>
            <a:off x="0" y="6614187"/>
            <a:ext cx="12134850" cy="253916"/>
          </a:xfrm>
          <a:prstGeom prst="rect">
            <a:avLst/>
          </a:prstGeom>
          <a:noFill/>
        </p:spPr>
        <p:txBody>
          <a:bodyPr wrap="square" lIns="91440" tIns="45720" rIns="91440" bIns="45720" anchor="t">
            <a:spAutoFit/>
          </a:bodyPr>
          <a:lstStyle/>
          <a:p>
            <a:r>
              <a:rPr lang="en-GB" sz="1050" b="1">
                <a:solidFill>
                  <a:srgbClr val="FF0000"/>
                </a:solidFill>
                <a:cs typeface="Calibri"/>
              </a:rPr>
              <a:t>*</a:t>
            </a:r>
            <a:r>
              <a:rPr lang="en-GB" sz="1050">
                <a:solidFill>
                  <a:schemeClr val="bg2">
                    <a:lumMod val="50000"/>
                  </a:schemeClr>
                </a:solidFill>
                <a:cs typeface="Calibri"/>
              </a:rPr>
              <a:t>Long-term comparable data only available at 1 site (Tenison Road).        Data from all VivaCity sensors across Cambridgeshire can now be viewed in the </a:t>
            </a:r>
            <a:r>
              <a:rPr lang="en-GB" sz="1050" b="1">
                <a:cs typeface="Calibri"/>
                <a:hlinkClick r:id="rId5"/>
              </a:rPr>
              <a:t>Traffic Flows Dashboard</a:t>
            </a:r>
            <a:r>
              <a:rPr lang="en-GB" sz="1050" b="1">
                <a:cs typeface="Calibri"/>
              </a:rPr>
              <a:t>.</a:t>
            </a:r>
            <a:endParaRPr lang="en-GB" sz="1050">
              <a:solidFill>
                <a:schemeClr val="bg2">
                  <a:lumMod val="50000"/>
                </a:schemeClr>
              </a:solidFill>
              <a:cs typeface="Calibri"/>
            </a:endParaRPr>
          </a:p>
        </p:txBody>
      </p:sp>
    </p:spTree>
    <p:extLst>
      <p:ext uri="{BB962C8B-B14F-4D97-AF65-F5344CB8AC3E}">
        <p14:creationId xmlns:p14="http://schemas.microsoft.com/office/powerpoint/2010/main" val="52741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EF15D9A7-16E1-181D-E74E-B938409497A4}"/>
              </a:ext>
            </a:extLst>
          </p:cNvPr>
          <p:cNvSpPr txBox="1">
            <a:spLocks noGrp="1"/>
          </p:cNvSpPr>
          <p:nvPr>
            <p:ph type="title" idx="4294967295"/>
          </p:nvPr>
        </p:nvSpPr>
        <p:spPr>
          <a:xfrm>
            <a:off x="0" y="13791"/>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Vehicle Split</a:t>
            </a:r>
          </a:p>
        </p:txBody>
      </p:sp>
      <p:sp>
        <p:nvSpPr>
          <p:cNvPr id="4" name="TextBox 3">
            <a:extLst>
              <a:ext uri="{FF2B5EF4-FFF2-40B4-BE49-F238E27FC236}">
                <a16:creationId xmlns:a16="http://schemas.microsoft.com/office/drawing/2014/main" id="{0164D5B4-1289-2A51-96FF-B9659BE97898}"/>
              </a:ext>
            </a:extLst>
          </p:cNvPr>
          <p:cNvSpPr txBox="1"/>
          <p:nvPr/>
        </p:nvSpPr>
        <p:spPr>
          <a:xfrm>
            <a:off x="207199" y="660122"/>
            <a:ext cx="11777601"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Typical weekday flows in December 2025 were lower than those observed in 2023 and 2024, however the vehicle mode split has remained stable.</a:t>
            </a:r>
          </a:p>
        </p:txBody>
      </p:sp>
      <p:sp>
        <p:nvSpPr>
          <p:cNvPr id="16" name="TextBox 15">
            <a:extLst>
              <a:ext uri="{FF2B5EF4-FFF2-40B4-BE49-F238E27FC236}">
                <a16:creationId xmlns:a16="http://schemas.microsoft.com/office/drawing/2014/main" id="{0987C3EE-FE78-45C9-B641-5CC7A88B89E9}"/>
              </a:ext>
              <a:ext uri="{C183D7F6-B498-43B3-948B-1728B52AA6E4}">
                <adec:decorative xmlns:adec="http://schemas.microsoft.com/office/drawing/2017/decorative" val="1"/>
              </a:ext>
            </a:extLst>
          </p:cNvPr>
          <p:cNvSpPr txBox="1"/>
          <p:nvPr/>
        </p:nvSpPr>
        <p:spPr>
          <a:xfrm>
            <a:off x="348152" y="1472208"/>
            <a:ext cx="8545683" cy="338554"/>
          </a:xfrm>
          <a:prstGeom prst="rect">
            <a:avLst/>
          </a:prstGeom>
          <a:noFill/>
        </p:spPr>
        <p:txBody>
          <a:bodyPr wrap="square" lIns="91440" tIns="45720" rIns="91440" bIns="45720" rtlCol="0" anchor="t">
            <a:spAutoFit/>
          </a:bodyPr>
          <a:lstStyle/>
          <a:p>
            <a:pPr algn="ctr"/>
            <a:r>
              <a:rPr lang="en-GB" sz="1600" b="1"/>
              <a:t>Average weekday flow </a:t>
            </a:r>
            <a:r>
              <a:rPr lang="en-GB" sz="1600"/>
              <a:t>(sum of 63 sites)</a:t>
            </a:r>
            <a:endParaRPr lang="en-GB" sz="1600">
              <a:cs typeface="Calibri"/>
            </a:endParaRPr>
          </a:p>
        </p:txBody>
      </p:sp>
      <p:sp>
        <p:nvSpPr>
          <p:cNvPr id="8" name="Slide Number Placeholder 7">
            <a:extLst>
              <a:ext uri="{FF2B5EF4-FFF2-40B4-BE49-F238E27FC236}">
                <a16:creationId xmlns:a16="http://schemas.microsoft.com/office/drawing/2014/main" id="{D17FEF82-48B4-41AC-91CD-4088F2119B59}"/>
              </a:ext>
              <a:ext uri="{C183D7F6-B498-43B3-948B-1728B52AA6E4}">
                <adec:decorative xmlns:adec="http://schemas.microsoft.com/office/drawing/2017/decorative" val="1"/>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25</a:t>
            </a:fld>
            <a:endParaRPr lang="en-GB"/>
          </a:p>
        </p:txBody>
      </p:sp>
      <p:pic>
        <p:nvPicPr>
          <p:cNvPr id="21" name="Picture 20" descr="Horizontal bar chart showing a typical daily traffic flow across 63 sites combined within Greater Cambridge. &#10;There is one bar each for December 2023, December 2024 and December, split by mode of transport. 2025 shows lower volumes overall than 2023 and 2024 - albeit that the mode split is very similar across all years.">
            <a:extLst>
              <a:ext uri="{FF2B5EF4-FFF2-40B4-BE49-F238E27FC236}">
                <a16:creationId xmlns:a16="http://schemas.microsoft.com/office/drawing/2014/main" id="{72BF1122-142B-2334-8A01-DA99DC65AB6F}"/>
              </a:ext>
            </a:extLst>
          </p:cNvPr>
          <p:cNvPicPr>
            <a:picLocks noChangeAspect="1"/>
          </p:cNvPicPr>
          <p:nvPr/>
        </p:nvPicPr>
        <p:blipFill>
          <a:blip r:embed="rId3"/>
          <a:stretch>
            <a:fillRect/>
          </a:stretch>
        </p:blipFill>
        <p:spPr>
          <a:xfrm>
            <a:off x="70665" y="2013931"/>
            <a:ext cx="8596555" cy="3989705"/>
          </a:xfrm>
          <a:prstGeom prst="rect">
            <a:avLst/>
          </a:prstGeom>
        </p:spPr>
      </p:pic>
      <p:graphicFrame>
        <p:nvGraphicFramePr>
          <p:cNvPr id="7" name="Table 6">
            <a:extLst>
              <a:ext uri="{FF2B5EF4-FFF2-40B4-BE49-F238E27FC236}">
                <a16:creationId xmlns:a16="http://schemas.microsoft.com/office/drawing/2014/main" id="{95180C15-0298-A228-8DE6-7DDF1DB682B0}"/>
              </a:ext>
            </a:extLst>
          </p:cNvPr>
          <p:cNvGraphicFramePr>
            <a:graphicFrameLocks noGrp="1"/>
          </p:cNvGraphicFramePr>
          <p:nvPr>
            <p:extLst>
              <p:ext uri="{D42A27DB-BD31-4B8C-83A1-F6EECF244321}">
                <p14:modId xmlns:p14="http://schemas.microsoft.com/office/powerpoint/2010/main" val="2799286458"/>
              </p:ext>
            </p:extLst>
          </p:nvPr>
        </p:nvGraphicFramePr>
        <p:xfrm>
          <a:off x="9544050" y="1241010"/>
          <a:ext cx="2472153" cy="1263103"/>
        </p:xfrm>
        <a:graphic>
          <a:graphicData uri="http://schemas.openxmlformats.org/drawingml/2006/table">
            <a:tbl>
              <a:tblPr firstRow="1"/>
              <a:tblGrid>
                <a:gridCol w="1467060">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Active Travel* proportion by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ctr" fontAlgn="ctr"/>
                      <a:r>
                        <a:rPr lang="en-GB" sz="1200" b="1" i="0" u="none" strike="noStrike">
                          <a:solidFill>
                            <a:srgbClr val="000000"/>
                          </a:solidFill>
                          <a:effectLst/>
                          <a:latin typeface="Calibri"/>
                        </a:rPr>
                        <a:t>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ctr" fontAlgn="ctr"/>
                      <a:r>
                        <a:rPr lang="en-GB" sz="1200" b="0" i="0" u="none" strike="noStrike">
                          <a:solidFill>
                            <a:srgbClr val="000000"/>
                          </a:solidFill>
                          <a:effectLst/>
                          <a:latin typeface="Calibri"/>
                        </a:rPr>
                        <a:t>  December 2023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ctr" fontAlgn="ctr"/>
                      <a:r>
                        <a:rPr lang="en-GB" sz="1200" b="0" i="0" u="none" strike="noStrike">
                          <a:solidFill>
                            <a:srgbClr val="000000"/>
                          </a:solidFill>
                          <a:effectLst/>
                          <a:latin typeface="Calibri"/>
                        </a:rPr>
                        <a:t>  December 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ctr" fontAlgn="ctr"/>
                      <a:r>
                        <a:rPr lang="en-GB" sz="1200" b="0" i="0" u="none" strike="noStrike">
                          <a:solidFill>
                            <a:srgbClr val="000000"/>
                          </a:solidFill>
                          <a:effectLst/>
                          <a:latin typeface="Calibri"/>
                        </a:rPr>
                        <a:t>  December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bl>
          </a:graphicData>
        </a:graphic>
      </p:graphicFrame>
      <p:sp>
        <p:nvSpPr>
          <p:cNvPr id="13" name="TextBox 12">
            <a:extLst>
              <a:ext uri="{FF2B5EF4-FFF2-40B4-BE49-F238E27FC236}">
                <a16:creationId xmlns:a16="http://schemas.microsoft.com/office/drawing/2014/main" id="{128167BD-8964-4CD4-8A83-85EAFCF0A941}"/>
              </a:ext>
              <a:ext uri="{C183D7F6-B498-43B3-948B-1728B52AA6E4}">
                <adec:decorative xmlns:adec="http://schemas.microsoft.com/office/drawing/2017/decorative" val="0"/>
              </a:ext>
            </a:extLst>
          </p:cNvPr>
          <p:cNvSpPr txBox="1"/>
          <p:nvPr/>
        </p:nvSpPr>
        <p:spPr>
          <a:xfrm>
            <a:off x="8991629" y="2516799"/>
            <a:ext cx="3576993" cy="230832"/>
          </a:xfrm>
          <a:prstGeom prst="rect">
            <a:avLst/>
          </a:prstGeom>
          <a:noFill/>
        </p:spPr>
        <p:txBody>
          <a:bodyPr wrap="square" lIns="91440" tIns="45720" rIns="91440" bIns="45720" rtlCol="0" anchor="t">
            <a:spAutoFit/>
          </a:bodyPr>
          <a:lstStyle/>
          <a:p>
            <a:pPr algn="ctr"/>
            <a:r>
              <a:rPr lang="en-GB" sz="900" dirty="0"/>
              <a:t>*Active Travel includes cyclists and pedestrians.</a:t>
            </a:r>
          </a:p>
        </p:txBody>
      </p:sp>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2801178866"/>
              </p:ext>
            </p:extLst>
          </p:nvPr>
        </p:nvGraphicFramePr>
        <p:xfrm>
          <a:off x="8893835" y="2777225"/>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December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Top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a:t>
                      </a:r>
                      <a:r>
                        <a:rPr lang="en-GB" sz="1200" b="0" i="0" u="none" strike="noStrike">
                          <a:solidFill>
                            <a:srgbClr val="000000"/>
                          </a:solidFill>
                          <a:effectLst/>
                          <a:latin typeface="+mn-lt"/>
                        </a:rPr>
                        <a:t>Kingston Street (South)</a:t>
                      </a:r>
                      <a:endParaRPr lang="en-GB" sz="12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l" fontAlgn="ctr"/>
                      <a:r>
                        <a:rPr lang="en-GB" sz="1200" b="0" i="0" u="none" strike="noStrike">
                          <a:solidFill>
                            <a:srgbClr val="000000"/>
                          </a:solidFill>
                          <a:effectLst/>
                          <a:latin typeface="+mn-lt"/>
                        </a:rPr>
                        <a:t> St Andrew’s Street</a:t>
                      </a:r>
                      <a:endParaRPr lang="en-GB" sz="12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l" fontAlgn="ctr"/>
                      <a:r>
                        <a:rPr lang="en-GB" sz="1200" b="0" i="0" u="none" strike="noStrike">
                          <a:solidFill>
                            <a:srgbClr val="000000"/>
                          </a:solidFill>
                          <a:effectLst/>
                          <a:latin typeface="Calibri"/>
                        </a:rPr>
                        <a:t> Market Street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algn="l" fontAlgn="ctr"/>
                      <a:r>
                        <a:rPr lang="en-GB" sz="1200" b="0" i="0" u="none" strike="noStrike">
                          <a:solidFill>
                            <a:srgbClr val="000000"/>
                          </a:solidFill>
                          <a:effectLst/>
                          <a:latin typeface="Calibri"/>
                        </a:rPr>
                        <a:t> Bene’t Street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15070">
                <a:tc>
                  <a:txBody>
                    <a:bodyPr/>
                    <a:lstStyle/>
                    <a:p>
                      <a:pPr algn="l" fontAlgn="ctr"/>
                      <a:r>
                        <a:rPr lang="en-GB" sz="1200" b="0" i="0" u="none" strike="noStrike">
                          <a:solidFill>
                            <a:srgbClr val="000000"/>
                          </a:solidFill>
                          <a:effectLst/>
                          <a:latin typeface="Calibri"/>
                        </a:rPr>
                        <a:t> Mill Road (W of Devonshire 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graphicFrame>
        <p:nvGraphicFramePr>
          <p:cNvPr id="6" name="Table 5">
            <a:extLst>
              <a:ext uri="{FF2B5EF4-FFF2-40B4-BE49-F238E27FC236}">
                <a16:creationId xmlns:a16="http://schemas.microsoft.com/office/drawing/2014/main" id="{5C2CB7F1-DD77-D5DB-2FA7-1B39A4F0EF70}"/>
              </a:ext>
            </a:extLst>
          </p:cNvPr>
          <p:cNvGraphicFramePr>
            <a:graphicFrameLocks noGrp="1"/>
          </p:cNvGraphicFramePr>
          <p:nvPr>
            <p:extLst>
              <p:ext uri="{D42A27DB-BD31-4B8C-83A1-F6EECF244321}">
                <p14:modId xmlns:p14="http://schemas.microsoft.com/office/powerpoint/2010/main" val="4087638482"/>
              </p:ext>
            </p:extLst>
          </p:nvPr>
        </p:nvGraphicFramePr>
        <p:xfrm>
          <a:off x="8893835" y="4614716"/>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December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Bottom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marL="0" algn="l" defTabSz="914400" rtl="0" eaLnBrk="1" fontAlgn="ctr" latinLnBrk="0" hangingPunct="1"/>
                      <a:r>
                        <a:rPr lang="en-GB" sz="1200" b="0" i="0" u="none" strike="noStrike" kern="1200">
                          <a:solidFill>
                            <a:srgbClr val="000000"/>
                          </a:solidFill>
                          <a:effectLst/>
                          <a:latin typeface="+mn-lt"/>
                          <a:ea typeface="+mn-ea"/>
                          <a:cs typeface="+mn-cs"/>
                        </a:rPr>
                        <a:t> Hauxton Road (near P&amp;R) </a:t>
                      </a:r>
                      <a:endParaRPr lang="en-GB" sz="1200" b="0" i="0" u="none" strike="noStrike" kern="120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marL="0" algn="l" defTabSz="914400" rtl="0" eaLnBrk="1" fontAlgn="ctr" latinLnBrk="0" hangingPunct="1"/>
                      <a:r>
                        <a:rPr lang="en-GB" sz="1200" b="0" i="0" u="none" strike="noStrike" kern="1200">
                          <a:solidFill>
                            <a:srgbClr val="000000"/>
                          </a:solidFill>
                          <a:effectLst/>
                          <a:latin typeface="+mn-lt"/>
                          <a:ea typeface="+mn-ea"/>
                          <a:cs typeface="+mn-cs"/>
                        </a:rPr>
                        <a:t> B1050 (N of Willingham) </a:t>
                      </a:r>
                      <a:endParaRPr lang="en-GB" sz="1200" b="0" i="0" u="none" strike="noStrike" kern="120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a:t>
                      </a:r>
                      <a:r>
                        <a:rPr lang="en-GB" sz="1200" b="0" i="0" u="none" strike="noStrike" kern="1200">
                          <a:solidFill>
                            <a:srgbClr val="000000"/>
                          </a:solidFill>
                          <a:effectLst/>
                          <a:latin typeface="+mn-lt"/>
                          <a:ea typeface="+mn-ea"/>
                          <a:cs typeface="+mn-cs"/>
                        </a:rPr>
                        <a:t>A10 (near Waterbeach)</a:t>
                      </a:r>
                      <a:endParaRPr lang="en-GB" sz="1200" b="0" i="0" u="none" strike="noStrike" kern="1200" dirty="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274094"/>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a:t>
                      </a:r>
                      <a:r>
                        <a:rPr lang="en-GB" sz="1200" b="0" i="0" u="none" strike="noStrike" kern="1200">
                          <a:solidFill>
                            <a:srgbClr val="000000"/>
                          </a:solidFill>
                          <a:effectLst/>
                          <a:latin typeface="+mn-lt"/>
                          <a:ea typeface="+mn-ea"/>
                          <a:cs typeface="+mn-cs"/>
                        </a:rPr>
                        <a:t>B1050 (S of Longstanton) </a:t>
                      </a:r>
                      <a:endParaRPr lang="en-GB" sz="1200" b="0" i="0" u="none" strike="noStrike" kern="120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Milton Road (near Cowley 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sp>
        <p:nvSpPr>
          <p:cNvPr id="3" name="TextBox 2">
            <a:extLst>
              <a:ext uri="{FF2B5EF4-FFF2-40B4-BE49-F238E27FC236}">
                <a16:creationId xmlns:a16="http://schemas.microsoft.com/office/drawing/2014/main" id="{E13DDE03-CBCA-3975-3B34-F0D1F3C4C756}"/>
              </a:ext>
              <a:ext uri="{C183D7F6-B498-43B3-948B-1728B52AA6E4}">
                <adec:decorative xmlns:adec="http://schemas.microsoft.com/office/drawing/2017/decorative" val="1"/>
              </a:ext>
            </a:extLst>
          </p:cNvPr>
          <p:cNvSpPr txBox="1"/>
          <p:nvPr/>
        </p:nvSpPr>
        <p:spPr>
          <a:xfrm>
            <a:off x="0" y="6593685"/>
            <a:ext cx="10360326"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from all VivaCity sensors across Cambridgeshire can now be viewed in the </a:t>
            </a:r>
            <a:r>
              <a:rPr lang="en-GB" sz="1000" b="1">
                <a:cs typeface="Calibri"/>
                <a:hlinkClick r:id="rId4"/>
              </a:rPr>
              <a:t>Traffic Flows Dashboard</a:t>
            </a:r>
            <a:r>
              <a:rPr lang="en-GB" sz="1000" b="1">
                <a:cs typeface="Calibri"/>
              </a:rPr>
              <a:t>.</a:t>
            </a:r>
            <a:endParaRPr lang="en-GB" sz="1000" b="1" dirty="0">
              <a:solidFill>
                <a:schemeClr val="bg2">
                  <a:lumMod val="50000"/>
                </a:schemeClr>
              </a:solidFill>
              <a:cs typeface="Calibri"/>
            </a:endParaRPr>
          </a:p>
        </p:txBody>
      </p:sp>
    </p:spTree>
    <p:extLst>
      <p:ext uri="{BB962C8B-B14F-4D97-AF65-F5344CB8AC3E}">
        <p14:creationId xmlns:p14="http://schemas.microsoft.com/office/powerpoint/2010/main" val="101211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518F-0180-A136-C021-0930437BB58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78BC817-CEB9-6BD1-40D1-8C6FB8CF543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 – Active Travel</a:t>
            </a:r>
          </a:p>
        </p:txBody>
      </p:sp>
      <p:pic>
        <p:nvPicPr>
          <p:cNvPr id="13" name="Picture 12">
            <a:extLst>
              <a:ext uri="{FF2B5EF4-FFF2-40B4-BE49-F238E27FC236}">
                <a16:creationId xmlns:a16="http://schemas.microsoft.com/office/drawing/2014/main" id="{F5D81E18-DA02-A877-B3AE-7EBB5D7043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9" name="Picture 8">
            <a:extLst>
              <a:ext uri="{FF2B5EF4-FFF2-40B4-BE49-F238E27FC236}">
                <a16:creationId xmlns:a16="http://schemas.microsoft.com/office/drawing/2014/main" id="{7BC42807-D3B5-1AAE-3879-2F0226EFDF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9469" y="1171566"/>
            <a:ext cx="6944773" cy="5499209"/>
          </a:xfrm>
          <a:prstGeom prst="rect">
            <a:avLst/>
          </a:prstGeom>
          <a:ln>
            <a:solidFill>
              <a:schemeClr val="tx1"/>
            </a:solidFill>
          </a:ln>
        </p:spPr>
      </p:pic>
      <p:sp>
        <p:nvSpPr>
          <p:cNvPr id="7" name="TextBox 6">
            <a:extLst>
              <a:ext uri="{FF2B5EF4-FFF2-40B4-BE49-F238E27FC236}">
                <a16:creationId xmlns:a16="http://schemas.microsoft.com/office/drawing/2014/main" id="{EE798F20-A9C0-0432-D520-661234EDCE2C}"/>
              </a:ext>
              <a:ext uri="{C183D7F6-B498-43B3-948B-1728B52AA6E4}">
                <adec:decorative xmlns:adec="http://schemas.microsoft.com/office/drawing/2017/decorative" val="1"/>
              </a:ext>
            </a:extLst>
          </p:cNvPr>
          <p:cNvSpPr txBox="1"/>
          <p:nvPr/>
        </p:nvSpPr>
        <p:spPr>
          <a:xfrm>
            <a:off x="1110324" y="863789"/>
            <a:ext cx="6955200"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Autumn Survey Sites – Busway Utilisation Monitoring</a:t>
            </a:r>
            <a:endParaRPr lang="en-US"/>
          </a:p>
        </p:txBody>
      </p:sp>
      <p:sp>
        <p:nvSpPr>
          <p:cNvPr id="12" name="TextBox 11">
            <a:extLst>
              <a:ext uri="{FF2B5EF4-FFF2-40B4-BE49-F238E27FC236}">
                <a16:creationId xmlns:a16="http://schemas.microsoft.com/office/drawing/2014/main" id="{F5459058-E3D2-D322-99A1-31D56339C791}"/>
              </a:ext>
            </a:extLst>
          </p:cNvPr>
          <p:cNvSpPr txBox="1"/>
          <p:nvPr/>
        </p:nvSpPr>
        <p:spPr>
          <a:xfrm>
            <a:off x="8268303" y="1493927"/>
            <a:ext cx="3691028" cy="386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Calibri"/>
              </a:rPr>
              <a:t>The Cambridgeshire Guided Busway provides a popular walking and cycling route from St Ives to north Cambridge and within northern and southern Cambridge.</a:t>
            </a:r>
          </a:p>
          <a:p>
            <a:endParaRPr lang="en-GB" sz="1400" dirty="0">
              <a:cs typeface="Calibri"/>
            </a:endParaRPr>
          </a:p>
          <a:p>
            <a:r>
              <a:rPr lang="en-GB" sz="1400" dirty="0">
                <a:cs typeface="Calibri"/>
              </a:rPr>
              <a:t>Using Cambridgeshire County Council’s annual traffic survey data, active flows on the busway have been monitored over time at 3 locations:</a:t>
            </a:r>
          </a:p>
          <a:p>
            <a:endParaRPr lang="en-GB" sz="1600" dirty="0">
              <a:cs typeface="Calibri"/>
            </a:endParaRPr>
          </a:p>
          <a:p>
            <a:pPr marL="285750" indent="-285750">
              <a:buFont typeface="Arial" panose="020B0604020202020204" pitchFamily="34" charset="0"/>
              <a:buChar char="•"/>
            </a:pPr>
            <a:r>
              <a:rPr lang="en-GB" sz="1300" dirty="0">
                <a:cs typeface="Calibri"/>
              </a:rPr>
              <a:t>St Ives Guided Busway – just south-east of the St Ives Park &amp; Ride complex.</a:t>
            </a:r>
            <a:endParaRPr lang="en-GB" sz="1300" dirty="0">
              <a:ea typeface="Calibri"/>
              <a:cs typeface="Calibri"/>
            </a:endParaRPr>
          </a:p>
          <a:p>
            <a:pPr marL="285750" indent="-285750">
              <a:buFont typeface="Arial" panose="020B0604020202020204" pitchFamily="34" charset="0"/>
              <a:buChar char="•"/>
            </a:pPr>
            <a:r>
              <a:rPr lang="en-GB" sz="1300" dirty="0">
                <a:cs typeface="Calibri"/>
              </a:rPr>
              <a:t>Cambridge Guided Busway North – just south of the A14 underpass.</a:t>
            </a:r>
            <a:endParaRPr lang="en-GB" sz="1300" dirty="0">
              <a:ea typeface="Calibri"/>
              <a:cs typeface="Calibri"/>
            </a:endParaRPr>
          </a:p>
          <a:p>
            <a:pPr marL="285750" indent="-285750">
              <a:buFont typeface="Arial" panose="020B0604020202020204" pitchFamily="34" charset="0"/>
              <a:buChar char="•"/>
            </a:pPr>
            <a:r>
              <a:rPr lang="en-GB" sz="1300" dirty="0">
                <a:cs typeface="Calibri"/>
              </a:rPr>
              <a:t>Cambridge Guided Busway South – just north of Trumpington Park Primary School.</a:t>
            </a:r>
          </a:p>
          <a:p>
            <a:pPr marL="285750" indent="-285750">
              <a:buFont typeface="Arial" panose="020B0604020202020204" pitchFamily="34" charset="0"/>
              <a:buChar char="•"/>
            </a:pPr>
            <a:endParaRPr lang="en-GB" sz="1300" dirty="0">
              <a:cs typeface="Calibri"/>
            </a:endParaRPr>
          </a:p>
          <a:p>
            <a:r>
              <a:rPr lang="en-GB" sz="1300" dirty="0">
                <a:cs typeface="Calibri"/>
              </a:rPr>
              <a:t>Data from 2017 onwards can be seen on the next slide.</a:t>
            </a:r>
            <a:endParaRPr lang="en-US" sz="1300" dirty="0">
              <a:cs typeface="Calibri"/>
            </a:endParaRPr>
          </a:p>
        </p:txBody>
      </p:sp>
    </p:spTree>
    <p:extLst>
      <p:ext uri="{BB962C8B-B14F-4D97-AF65-F5344CB8AC3E}">
        <p14:creationId xmlns:p14="http://schemas.microsoft.com/office/powerpoint/2010/main" val="266418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F9BBB-65FE-95D3-CE3A-ACE115FD09A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8FB2FEA-E789-D368-175B-24B50C06F0E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a:t>
            </a:r>
            <a:r>
              <a:rPr lang="en-GB" sz="2800" b="1">
                <a:latin typeface="Calibri" panose="020F0502020204030204"/>
              </a:rPr>
              <a:t> </a:t>
            </a:r>
            <a:r>
              <a:rPr kumimoji="0" lang="en-GB" sz="2800" b="1" i="0" u="none" strike="noStrike" kern="1200" cap="none" spc="0" normalizeH="0" baseline="0" noProof="0">
                <a:ln>
                  <a:noFill/>
                </a:ln>
                <a:effectLst/>
                <a:uLnTx/>
                <a:uFillTx/>
                <a:latin typeface="Calibri" panose="020F0502020204030204"/>
                <a:ea typeface="+mn-ea"/>
                <a:cs typeface="+mn-cs"/>
              </a:rPr>
              <a:t>– Active Travel</a:t>
            </a:r>
          </a:p>
        </p:txBody>
      </p:sp>
      <p:pic>
        <p:nvPicPr>
          <p:cNvPr id="13" name="Picture 12">
            <a:extLst>
              <a:ext uri="{FF2B5EF4-FFF2-40B4-BE49-F238E27FC236}">
                <a16:creationId xmlns:a16="http://schemas.microsoft.com/office/drawing/2014/main" id="{9012BF88-3138-0A7F-6DAE-26C924098E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FB9CB6F5-CD52-BA98-95AB-2B503FA35199}"/>
              </a:ext>
            </a:extLst>
          </p:cNvPr>
          <p:cNvSpPr txBox="1"/>
          <p:nvPr/>
        </p:nvSpPr>
        <p:spPr>
          <a:xfrm>
            <a:off x="252342" y="611369"/>
            <a:ext cx="11678001"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dirty="0">
                <a:latin typeface="Calibri" panose="020F0502020204030204"/>
                <a:ea typeface="Calibri"/>
                <a:cs typeface="Calibri"/>
              </a:rPr>
              <a:t>Autumn 2025 Annual Traffic Survey results suggest that total active travel trips along the Guided Busway maintenance track are 21% below pre-COVID (2019) levels; but are 7% ahead of 2023. Busway cycle volumes (-17%) are closer to pre-COVID levels than pedestrian volumes (-28%).</a:t>
            </a:r>
            <a:endParaRPr lang="en-US" dirty="0"/>
          </a:p>
        </p:txBody>
      </p:sp>
      <p:sp>
        <p:nvSpPr>
          <p:cNvPr id="3" name="Slide Number Placeholder 2">
            <a:extLst>
              <a:ext uri="{FF2B5EF4-FFF2-40B4-BE49-F238E27FC236}">
                <a16:creationId xmlns:a16="http://schemas.microsoft.com/office/drawing/2014/main" id="{18EA8588-33BD-8845-6ED8-38B3CB331CED}"/>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27</a:t>
            </a:fld>
            <a:endParaRPr lang="en-GB"/>
          </a:p>
        </p:txBody>
      </p:sp>
      <p:sp>
        <p:nvSpPr>
          <p:cNvPr id="2" name="TextBox 1">
            <a:extLst>
              <a:ext uri="{FF2B5EF4-FFF2-40B4-BE49-F238E27FC236}">
                <a16:creationId xmlns:a16="http://schemas.microsoft.com/office/drawing/2014/main" id="{9A157338-2184-B9B5-940F-8BDFD39B3000}"/>
              </a:ext>
              <a:ext uri="{C183D7F6-B498-43B3-948B-1728B52AA6E4}">
                <adec:decorative xmlns:adec="http://schemas.microsoft.com/office/drawing/2017/decorative" val="1"/>
              </a:ext>
            </a:extLst>
          </p:cNvPr>
          <p:cNvSpPr txBox="1"/>
          <p:nvPr/>
        </p:nvSpPr>
        <p:spPr>
          <a:xfrm>
            <a:off x="538740" y="1284520"/>
            <a:ext cx="8448792" cy="523220"/>
          </a:xfrm>
          <a:prstGeom prst="rect">
            <a:avLst/>
          </a:prstGeom>
          <a:noFill/>
        </p:spPr>
        <p:txBody>
          <a:bodyPr wrap="square" lIns="91440" tIns="45720" rIns="91440" bIns="45720" rtlCol="0" anchor="t">
            <a:spAutoFit/>
          </a:bodyPr>
          <a:lstStyle/>
          <a:p>
            <a:pPr algn="ctr"/>
            <a:r>
              <a:rPr lang="en-GB" sz="1600" b="1"/>
              <a:t>Active flows on the Guided Busway </a:t>
            </a:r>
            <a:endParaRPr lang="en-GB" sz="1600"/>
          </a:p>
          <a:p>
            <a:pPr algn="ctr"/>
            <a:r>
              <a:rPr lang="en-GB" sz="1200"/>
              <a:t>(12-hour </a:t>
            </a:r>
            <a:r>
              <a:rPr lang="en-GB" sz="1200" dirty="0"/>
              <a:t>flows</a:t>
            </a:r>
            <a:r>
              <a:rPr lang="en-GB" sz="1200"/>
              <a:t> from CCC Annual Traffic Surveys)</a:t>
            </a:r>
            <a:endParaRPr lang="en-GB" sz="1200">
              <a:ea typeface="Calibri" panose="020F0502020204030204"/>
              <a:cs typeface="Calibri"/>
            </a:endParaRPr>
          </a:p>
        </p:txBody>
      </p:sp>
      <p:pic>
        <p:nvPicPr>
          <p:cNvPr id="9" name="Picture 8" descr="A bar chart showing 12-hour flows along Busway sites taken from annual traffic surveys, with one vertical bar for each year. 2025 shows just over 4,000 trips; which is just below 2024 (4,250 trips), but a little way below 2019 (over 5,000 trips).">
            <a:extLst>
              <a:ext uri="{FF2B5EF4-FFF2-40B4-BE49-F238E27FC236}">
                <a16:creationId xmlns:a16="http://schemas.microsoft.com/office/drawing/2014/main" id="{F1B862E0-8BFA-3C49-B87E-D61C8198FBE7}"/>
              </a:ext>
            </a:extLst>
          </p:cNvPr>
          <p:cNvPicPr>
            <a:picLocks noChangeAspect="1"/>
          </p:cNvPicPr>
          <p:nvPr/>
        </p:nvPicPr>
        <p:blipFill>
          <a:blip r:embed="rId4"/>
          <a:stretch>
            <a:fillRect/>
          </a:stretch>
        </p:blipFill>
        <p:spPr>
          <a:xfrm>
            <a:off x="263297" y="1762209"/>
            <a:ext cx="8944814" cy="4632955"/>
          </a:xfrm>
          <a:prstGeom prst="rect">
            <a:avLst/>
          </a:prstGeom>
        </p:spPr>
      </p:pic>
      <p:grpSp>
        <p:nvGrpSpPr>
          <p:cNvPr id="4" name="Group 3" descr="The volume of pedal cyclists using the guided busway in 2025 was 17% below 2019.">
            <a:extLst>
              <a:ext uri="{FF2B5EF4-FFF2-40B4-BE49-F238E27FC236}">
                <a16:creationId xmlns:a16="http://schemas.microsoft.com/office/drawing/2014/main" id="{203FBC8C-5A66-DA10-FA6D-77B395E25444}"/>
              </a:ext>
              <a:ext uri="{C183D7F6-B498-43B3-948B-1728B52AA6E4}">
                <adec:decorative xmlns:adec="http://schemas.microsoft.com/office/drawing/2017/decorative" val="0"/>
              </a:ext>
            </a:extLst>
          </p:cNvPr>
          <p:cNvGrpSpPr/>
          <p:nvPr/>
        </p:nvGrpSpPr>
        <p:grpSpPr>
          <a:xfrm>
            <a:off x="9493317" y="1551779"/>
            <a:ext cx="2361600" cy="1169551"/>
            <a:chOff x="1747485" y="1300440"/>
            <a:chExt cx="2111946" cy="1169551"/>
          </a:xfrm>
        </p:grpSpPr>
        <p:grpSp>
          <p:nvGrpSpPr>
            <p:cNvPr id="5" name="Group 4" descr="All park and ride sites combined show a 22% increase from 2019 to 2024.">
              <a:extLst>
                <a:ext uri="{FF2B5EF4-FFF2-40B4-BE49-F238E27FC236}">
                  <a16:creationId xmlns:a16="http://schemas.microsoft.com/office/drawing/2014/main" id="{9C69ABF1-66DC-9E5A-3385-BB8305C34608}"/>
                </a:ext>
              </a:extLst>
            </p:cNvPr>
            <p:cNvGrpSpPr/>
            <p:nvPr/>
          </p:nvGrpSpPr>
          <p:grpSpPr>
            <a:xfrm>
              <a:off x="1747485" y="1300440"/>
              <a:ext cx="2111946" cy="1169551"/>
              <a:chOff x="1747485" y="1300440"/>
              <a:chExt cx="2111946" cy="676154"/>
            </a:xfrm>
          </p:grpSpPr>
          <p:sp>
            <p:nvSpPr>
              <p:cNvPr id="27" name="TextBox 26" descr="The volume of cyclists using the guided busway in 2024 was 12% below 2019.&#10;&#10;However, it is up 6% on 2023. This data is taken from CCC's annual traffic surveys (so is only based on a single day of data).">
                <a:extLst>
                  <a:ext uri="{FF2B5EF4-FFF2-40B4-BE49-F238E27FC236}">
                    <a16:creationId xmlns:a16="http://schemas.microsoft.com/office/drawing/2014/main" id="{77BAEBAF-4EEF-0391-1E4C-48DF4AD85B16}"/>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E66C37"/>
                    </a:solidFill>
                    <a:cs typeface="Calibri" panose="020F0502020204030204"/>
                  </a:rPr>
                  <a:t>Cycle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8" name="Rectangle: Rounded Corners 27">
                <a:extLst>
                  <a:ext uri="{FF2B5EF4-FFF2-40B4-BE49-F238E27FC236}">
                    <a16:creationId xmlns:a16="http://schemas.microsoft.com/office/drawing/2014/main" id="{471DF197-14F7-375B-EC3D-24ACEDC932D0}"/>
                  </a:ext>
                </a:extLst>
              </p:cNvPr>
              <p:cNvSpPr/>
              <p:nvPr/>
            </p:nvSpPr>
            <p:spPr>
              <a:xfrm>
                <a:off x="2480314" y="1560225"/>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-17%</a:t>
                </a:r>
              </a:p>
            </p:txBody>
          </p:sp>
        </p:grpSp>
        <p:sp>
          <p:nvSpPr>
            <p:cNvPr id="6" name="Rectangle: Rounded Corners 5">
              <a:extLst>
                <a:ext uri="{FF2B5EF4-FFF2-40B4-BE49-F238E27FC236}">
                  <a16:creationId xmlns:a16="http://schemas.microsoft.com/office/drawing/2014/main" id="{EC8E007E-C70E-8FC4-AA4F-A0C5AC119F9E}"/>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0%</a:t>
              </a:r>
            </a:p>
          </p:txBody>
        </p:sp>
      </p:grpSp>
      <p:grpSp>
        <p:nvGrpSpPr>
          <p:cNvPr id="29" name="Group 28" descr="The volume of pedestrians using the guided busway in 2025 was 28% below 2019.&#10;&#10;However, it is up 28% on 2023. This data is taken from CCC's annual traffic surveys (so is only based on a single day of data).">
            <a:extLst>
              <a:ext uri="{FF2B5EF4-FFF2-40B4-BE49-F238E27FC236}">
                <a16:creationId xmlns:a16="http://schemas.microsoft.com/office/drawing/2014/main" id="{7A42C9CE-7784-B496-BF6E-73B351770BAF}"/>
              </a:ext>
              <a:ext uri="{C183D7F6-B498-43B3-948B-1728B52AA6E4}">
                <adec:decorative xmlns:adec="http://schemas.microsoft.com/office/drawing/2017/decorative" val="0"/>
              </a:ext>
            </a:extLst>
          </p:cNvPr>
          <p:cNvGrpSpPr/>
          <p:nvPr/>
        </p:nvGrpSpPr>
        <p:grpSpPr>
          <a:xfrm>
            <a:off x="9493317" y="3312367"/>
            <a:ext cx="2361600" cy="1169551"/>
            <a:chOff x="1747485" y="1300440"/>
            <a:chExt cx="2111946" cy="1169551"/>
          </a:xfrm>
        </p:grpSpPr>
        <p:grpSp>
          <p:nvGrpSpPr>
            <p:cNvPr id="30" name="Group 29" descr="All park and ride sites combined show a 22% increase from 2019 to 2024.">
              <a:extLst>
                <a:ext uri="{FF2B5EF4-FFF2-40B4-BE49-F238E27FC236}">
                  <a16:creationId xmlns:a16="http://schemas.microsoft.com/office/drawing/2014/main" id="{72CC2694-0312-D859-4448-7B31C9863461}"/>
                </a:ext>
              </a:extLst>
            </p:cNvPr>
            <p:cNvGrpSpPr/>
            <p:nvPr/>
          </p:nvGrpSpPr>
          <p:grpSpPr>
            <a:xfrm>
              <a:off x="1747485" y="1300440"/>
              <a:ext cx="2111946" cy="1169551"/>
              <a:chOff x="1747485" y="1300440"/>
              <a:chExt cx="2111946" cy="676154"/>
            </a:xfrm>
          </p:grpSpPr>
          <p:sp>
            <p:nvSpPr>
              <p:cNvPr id="32" name="TextBox 31">
                <a:extLst>
                  <a:ext uri="{FF2B5EF4-FFF2-40B4-BE49-F238E27FC236}">
                    <a16:creationId xmlns:a16="http://schemas.microsoft.com/office/drawing/2014/main" id="{EC53BC82-5544-B569-5A71-944C327AAD70}"/>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867000"/>
                    </a:solidFill>
                    <a:cs typeface="Calibri" panose="020F0502020204030204"/>
                  </a:rPr>
                  <a:t>Pedestrian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33" name="Rectangle: Rounded Corners 32">
                <a:extLst>
                  <a:ext uri="{FF2B5EF4-FFF2-40B4-BE49-F238E27FC236}">
                    <a16:creationId xmlns:a16="http://schemas.microsoft.com/office/drawing/2014/main" id="{46358A56-DAEB-9E2B-B1CA-2EF4A1A326F9}"/>
                  </a:ext>
                </a:extLst>
              </p:cNvPr>
              <p:cNvSpPr/>
              <p:nvPr/>
            </p:nvSpPr>
            <p:spPr>
              <a:xfrm>
                <a:off x="2480314" y="1560225"/>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-28%</a:t>
                </a:r>
              </a:p>
            </p:txBody>
          </p:sp>
        </p:grpSp>
        <p:sp>
          <p:nvSpPr>
            <p:cNvPr id="31" name="Rectangle: Rounded Corners 30">
              <a:extLst>
                <a:ext uri="{FF2B5EF4-FFF2-40B4-BE49-F238E27FC236}">
                  <a16:creationId xmlns:a16="http://schemas.microsoft.com/office/drawing/2014/main" id="{F7BA78C6-E841-F883-5044-149D386FB14B}"/>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+31%</a:t>
              </a:r>
            </a:p>
          </p:txBody>
        </p:sp>
      </p:grpSp>
      <p:grpSp>
        <p:nvGrpSpPr>
          <p:cNvPr id="22" name="Group 21" descr="The volume of pedestrians and cyclists combined using the guided busway in 2025 was 21% below 2019.&#10;This data is taken from CCC's annual traffic surveys (so is only based on a single day of data).">
            <a:extLst>
              <a:ext uri="{FF2B5EF4-FFF2-40B4-BE49-F238E27FC236}">
                <a16:creationId xmlns:a16="http://schemas.microsoft.com/office/drawing/2014/main" id="{1C53C7AC-97BA-D0B5-9A15-4439E2F6FDDC}"/>
              </a:ext>
              <a:ext uri="{C183D7F6-B498-43B3-948B-1728B52AA6E4}">
                <adec:decorative xmlns:adec="http://schemas.microsoft.com/office/drawing/2017/decorative" val="0"/>
              </a:ext>
            </a:extLst>
          </p:cNvPr>
          <p:cNvGrpSpPr/>
          <p:nvPr/>
        </p:nvGrpSpPr>
        <p:grpSpPr>
          <a:xfrm>
            <a:off x="9493317" y="5072956"/>
            <a:ext cx="2361600" cy="1169551"/>
            <a:chOff x="1747485" y="1300440"/>
            <a:chExt cx="2111946" cy="1169551"/>
          </a:xfrm>
        </p:grpSpPr>
        <p:grpSp>
          <p:nvGrpSpPr>
            <p:cNvPr id="23" name="Group 22" descr="All park and ride sites combined show a 22% increase from 2019 to 2024.">
              <a:extLst>
                <a:ext uri="{FF2B5EF4-FFF2-40B4-BE49-F238E27FC236}">
                  <a16:creationId xmlns:a16="http://schemas.microsoft.com/office/drawing/2014/main" id="{4B6150B1-74E6-EA2E-8073-615F5AA0832C}"/>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6ECB33A4-F0A0-AAE8-5C79-C5116D0D0684}"/>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Total Active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3C760649-7A43-99C6-6C5A-39CEB5B3A1AC}"/>
                  </a:ext>
                </a:extLst>
              </p:cNvPr>
              <p:cNvSpPr/>
              <p:nvPr/>
            </p:nvSpPr>
            <p:spPr>
              <a:xfrm>
                <a:off x="2480314" y="1570797"/>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-21%</a:t>
                </a:r>
              </a:p>
            </p:txBody>
          </p:sp>
        </p:grpSp>
        <p:sp>
          <p:nvSpPr>
            <p:cNvPr id="24" name="Rectangle: Rounded Corners 23">
              <a:extLst>
                <a:ext uri="{FF2B5EF4-FFF2-40B4-BE49-F238E27FC236}">
                  <a16:creationId xmlns:a16="http://schemas.microsoft.com/office/drawing/2014/main" id="{C27D28BB-E7FA-86BE-32A0-C85EFC09CC41}"/>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+7%</a:t>
              </a:r>
            </a:p>
          </p:txBody>
        </p:sp>
      </p:grpSp>
      <p:sp>
        <p:nvSpPr>
          <p:cNvPr id="14" name="TextBox 13">
            <a:extLst>
              <a:ext uri="{FF2B5EF4-FFF2-40B4-BE49-F238E27FC236}">
                <a16:creationId xmlns:a16="http://schemas.microsoft.com/office/drawing/2014/main" id="{832C3659-E97E-EFFF-74CC-FAFE35717CEC}"/>
              </a:ext>
            </a:extLst>
          </p:cNvPr>
          <p:cNvSpPr txBox="1">
            <a:spLocks/>
          </p:cNvSpPr>
          <p:nvPr/>
        </p:nvSpPr>
        <p:spPr>
          <a:xfrm>
            <a:off x="0" y="6448211"/>
            <a:ext cx="12192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CCC Annual Traffic Surveys. Sum of 3 locations on the guided busway: 1. St Ives; 2. Cambridge – A14 Underpass; 3. Trumpington.</a:t>
            </a:r>
          </a:p>
          <a:p>
            <a:r>
              <a:rPr lang="en-GB" sz="1000">
                <a:solidFill>
                  <a:schemeClr val="bg2">
                    <a:lumMod val="50000"/>
                  </a:schemeClr>
                </a:solidFill>
                <a:cs typeface="Calibri"/>
              </a:rPr>
              <a:t>The </a:t>
            </a:r>
            <a:r>
              <a:rPr lang="en-GB" sz="1000">
                <a:solidFill>
                  <a:schemeClr val="bg2">
                    <a:lumMod val="50000"/>
                  </a:schemeClr>
                </a:solidFill>
                <a:cs typeface="Calibri"/>
                <a:hlinkClick r:id="rId5"/>
              </a:rPr>
              <a:t>Annual Traffic Surveys Dashboard </a:t>
            </a:r>
            <a:r>
              <a:rPr lang="en-GB" sz="1000">
                <a:solidFill>
                  <a:schemeClr val="bg2">
                    <a:lumMod val="50000"/>
                  </a:schemeClr>
                </a:solidFill>
                <a:cs typeface="Calibri"/>
              </a:rPr>
              <a:t>provides access to the wider dataset.       Note: data is not available for 2022.</a:t>
            </a:r>
          </a:p>
        </p:txBody>
      </p:sp>
    </p:spTree>
    <p:extLst>
      <p:ext uri="{BB962C8B-B14F-4D97-AF65-F5344CB8AC3E}">
        <p14:creationId xmlns:p14="http://schemas.microsoft.com/office/powerpoint/2010/main" val="351239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Hourly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1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Annual Survey Sites</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29</a:t>
            </a:fld>
            <a:endParaRPr lang="en-GB"/>
          </a:p>
        </p:txBody>
      </p:sp>
      <p:pic>
        <p:nvPicPr>
          <p:cNvPr id="6" name="Picture 5" descr="Map showing annual motorised vehicle traffic count sites on road bridges crossing the River Cam, and on roads in and out of Cambridge City.">
            <a:extLst>
              <a:ext uri="{FF2B5EF4-FFF2-40B4-BE49-F238E27FC236}">
                <a16:creationId xmlns:a16="http://schemas.microsoft.com/office/drawing/2014/main" id="{4983D0F5-2C1F-6B9C-F760-DC5B53054DDD}"/>
              </a:ext>
            </a:extLst>
          </p:cNvPr>
          <p:cNvPicPr>
            <a:picLocks noChangeAspect="1"/>
          </p:cNvPicPr>
          <p:nvPr/>
        </p:nvPicPr>
        <p:blipFill>
          <a:blip r:embed="rId3"/>
          <a:stretch>
            <a:fillRect/>
          </a:stretch>
        </p:blipFill>
        <p:spPr>
          <a:xfrm>
            <a:off x="162103" y="1038454"/>
            <a:ext cx="7485494" cy="5351560"/>
          </a:xfrm>
          <a:prstGeom prst="rect">
            <a:avLst/>
          </a:prstGeom>
          <a:ln>
            <a:solidFill>
              <a:schemeClr val="tx1"/>
            </a:solidFill>
          </a:ln>
        </p:spPr>
      </p:pic>
      <p:sp>
        <p:nvSpPr>
          <p:cNvPr id="8" name="TextBox 7">
            <a:extLst>
              <a:ext uri="{FF2B5EF4-FFF2-40B4-BE49-F238E27FC236}">
                <a16:creationId xmlns:a16="http://schemas.microsoft.com/office/drawing/2014/main" id="{8188327B-6EF2-F083-AEBB-25DD00902DA5}"/>
              </a:ext>
              <a:ext uri="{C183D7F6-B498-43B3-948B-1728B52AA6E4}">
                <adec:decorative xmlns:adec="http://schemas.microsoft.com/office/drawing/2017/decorative" val="1"/>
              </a:ext>
            </a:extLst>
          </p:cNvPr>
          <p:cNvSpPr txBox="1"/>
          <p:nvPr/>
        </p:nvSpPr>
        <p:spPr>
          <a:xfrm>
            <a:off x="156646" y="1028928"/>
            <a:ext cx="1585145" cy="43088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100" b="1"/>
              <a:t>Cambridgeshire Annual Traffic Survey Sites</a:t>
            </a:r>
            <a:endParaRPr lang="en-US" sz="1400"/>
          </a:p>
        </p:txBody>
      </p:sp>
      <p:sp>
        <p:nvSpPr>
          <p:cNvPr id="9" name="TextBox 8">
            <a:extLst>
              <a:ext uri="{FF2B5EF4-FFF2-40B4-BE49-F238E27FC236}">
                <a16:creationId xmlns:a16="http://schemas.microsoft.com/office/drawing/2014/main" id="{CBDE186C-B8DF-9882-242C-C9C28FD071C3}"/>
              </a:ext>
              <a:ext uri="{C183D7F6-B498-43B3-948B-1728B52AA6E4}">
                <adec:decorative xmlns:adec="http://schemas.microsoft.com/office/drawing/2017/decorative" val="1"/>
              </a:ext>
            </a:extLst>
          </p:cNvPr>
          <p:cNvSpPr txBox="1"/>
          <p:nvPr/>
        </p:nvSpPr>
        <p:spPr>
          <a:xfrm>
            <a:off x="156466" y="6134421"/>
            <a:ext cx="1915245" cy="26161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050"/>
              <a:t>© OpenStreetMap Contributors</a:t>
            </a:r>
          </a:p>
        </p:txBody>
      </p:sp>
      <p:graphicFrame>
        <p:nvGraphicFramePr>
          <p:cNvPr id="2" name="Table 1">
            <a:extLst>
              <a:ext uri="{FF2B5EF4-FFF2-40B4-BE49-F238E27FC236}">
                <a16:creationId xmlns:a16="http://schemas.microsoft.com/office/drawing/2014/main" id="{3BFD2EAB-EF6B-0C24-F508-8D96772931D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92857051"/>
              </p:ext>
            </p:extLst>
          </p:nvPr>
        </p:nvGraphicFramePr>
        <p:xfrm>
          <a:off x="7804831" y="1236788"/>
          <a:ext cx="1923079" cy="4987700"/>
        </p:xfrm>
        <a:graphic>
          <a:graphicData uri="http://schemas.openxmlformats.org/drawingml/2006/table">
            <a:tbl>
              <a:tblPr firstRow="1" bandRow="1">
                <a:tableStyleId>{5940675A-B579-460E-94D1-54222C63F5DA}</a:tableStyleId>
              </a:tblPr>
              <a:tblGrid>
                <a:gridCol w="1923079">
                  <a:extLst>
                    <a:ext uri="{9D8B030D-6E8A-4147-A177-3AD203B41FA5}">
                      <a16:colId xmlns:a16="http://schemas.microsoft.com/office/drawing/2014/main" val="1191812419"/>
                    </a:ext>
                  </a:extLst>
                </a:gridCol>
              </a:tblGrid>
              <a:tr h="199508">
                <a:tc>
                  <a:txBody>
                    <a:bodyPr/>
                    <a:lstStyle/>
                    <a:p>
                      <a:r>
                        <a:rPr lang="en-GB" sz="1200" b="1">
                          <a:effectLst/>
                        </a:rPr>
                        <a:t> Annual Survey Sites</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99508">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99508">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99508">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99508">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99508">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99508">
                <a:tc>
                  <a:txBody>
                    <a:bodyPr/>
                    <a:lstStyle/>
                    <a:p>
                      <a:r>
                        <a:rPr lang="en-GB" sz="1200" b="0">
                          <a:solidFill>
                            <a:schemeClr val="tx1"/>
                          </a:solidFill>
                          <a:effectLst/>
                        </a:rPr>
                        <a:t>Histon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99508">
                <a:tc>
                  <a:txBody>
                    <a:bodyPr/>
                    <a:lstStyle/>
                    <a:p>
                      <a:r>
                        <a:rPr lang="en-GB" sz="1200" b="0">
                          <a:solidFill>
                            <a:schemeClr val="tx1"/>
                          </a:solidFill>
                          <a:effectLst/>
                        </a:rPr>
                        <a:t>Milton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407038"/>
                  </a:ext>
                </a:extLst>
              </a:tr>
              <a:tr h="199508">
                <a:tc>
                  <a:txBody>
                    <a:bodyPr/>
                    <a:lstStyle/>
                    <a:p>
                      <a:r>
                        <a:rPr lang="en-GB" sz="1200" b="0">
                          <a:solidFill>
                            <a:schemeClr val="tx1"/>
                          </a:solidFill>
                          <a:effectLst/>
                        </a:rPr>
                        <a:t>Horningsea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347549"/>
                  </a:ext>
                </a:extLst>
              </a:tr>
              <a:tr h="199508">
                <a:tc>
                  <a:txBody>
                    <a:bodyPr/>
                    <a:lstStyle/>
                    <a:p>
                      <a:r>
                        <a:rPr lang="en-GB" sz="1200" b="0">
                          <a:solidFill>
                            <a:schemeClr val="tx1"/>
                          </a:solidFill>
                          <a:effectLst/>
                        </a:rPr>
                        <a:t>Newmarket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761599"/>
                  </a:ext>
                </a:extLst>
              </a:tr>
              <a:tr h="199508">
                <a:tc>
                  <a:txBody>
                    <a:bodyPr/>
                    <a:lstStyle/>
                    <a:p>
                      <a:r>
                        <a:rPr lang="en-GB" sz="1200" b="0">
                          <a:solidFill>
                            <a:schemeClr val="tx1"/>
                          </a:solidFill>
                          <a:effectLst/>
                        </a:rPr>
                        <a:t>High Street (Teversham)</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076440"/>
                  </a:ext>
                </a:extLst>
              </a:tr>
              <a:tr h="199508">
                <a:tc>
                  <a:txBody>
                    <a:bodyPr/>
                    <a:lstStyle/>
                    <a:p>
                      <a:r>
                        <a:rPr lang="en-GB" sz="1200" b="0">
                          <a:solidFill>
                            <a:schemeClr val="tx1"/>
                          </a:solidFill>
                          <a:effectLst/>
                        </a:rPr>
                        <a:t>Cambridge Road (Fulbourn)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358160"/>
                  </a:ext>
                </a:extLst>
              </a:tr>
              <a:tr h="199508">
                <a:tc>
                  <a:txBody>
                    <a:bodyPr/>
                    <a:lstStyle/>
                    <a:p>
                      <a:r>
                        <a:rPr lang="en-GB" sz="1200" b="0">
                          <a:solidFill>
                            <a:schemeClr val="tx1"/>
                          </a:solidFill>
                          <a:effectLst/>
                        </a:rPr>
                        <a:t>Worts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148337"/>
                  </a:ext>
                </a:extLst>
              </a:tr>
              <a:tr h="199508">
                <a:tc>
                  <a:txBody>
                    <a:bodyPr/>
                    <a:lstStyle/>
                    <a:p>
                      <a:r>
                        <a:rPr lang="en-GB" sz="1200" b="0">
                          <a:solidFill>
                            <a:schemeClr val="tx1"/>
                          </a:solidFill>
                          <a:effectLst/>
                        </a:rPr>
                        <a:t>Limekiln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887087"/>
                  </a:ext>
                </a:extLst>
              </a:tr>
              <a:tr h="199508">
                <a:tc>
                  <a:txBody>
                    <a:bodyPr/>
                    <a:lstStyle/>
                    <a:p>
                      <a:r>
                        <a:rPr lang="en-GB" sz="1200" b="0">
                          <a:solidFill>
                            <a:schemeClr val="tx1"/>
                          </a:solidFill>
                          <a:effectLst/>
                        </a:rPr>
                        <a:t>Babraham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832936"/>
                  </a:ext>
                </a:extLst>
              </a:tr>
              <a:tr h="199508">
                <a:tc>
                  <a:txBody>
                    <a:bodyPr/>
                    <a:lstStyle/>
                    <a:p>
                      <a:r>
                        <a:rPr lang="en-GB" sz="1200" b="0">
                          <a:solidFill>
                            <a:schemeClr val="tx1"/>
                          </a:solidFill>
                          <a:effectLst/>
                        </a:rPr>
                        <a:t>Granhams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789896"/>
                  </a:ext>
                </a:extLst>
              </a:tr>
              <a:tr h="199508">
                <a:tc>
                  <a:txBody>
                    <a:bodyPr/>
                    <a:lstStyle/>
                    <a:p>
                      <a:r>
                        <a:rPr lang="en-GB" sz="1200" b="0">
                          <a:solidFill>
                            <a:schemeClr val="tx1"/>
                          </a:solidFill>
                          <a:effectLst/>
                        </a:rPr>
                        <a:t>Shelford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75023"/>
                  </a:ext>
                </a:extLst>
              </a:tr>
              <a:tr h="199508">
                <a:tc>
                  <a:txBody>
                    <a:bodyPr/>
                    <a:lstStyle/>
                    <a:p>
                      <a:r>
                        <a:rPr lang="en-GB" sz="1200" b="0">
                          <a:solidFill>
                            <a:schemeClr val="tx1"/>
                          </a:solidFill>
                          <a:effectLst/>
                        </a:rPr>
                        <a:t>Hauxton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0314"/>
                  </a:ext>
                </a:extLst>
              </a:tr>
              <a:tr h="199508">
                <a:tc>
                  <a:txBody>
                    <a:bodyPr/>
                    <a:lstStyle/>
                    <a:p>
                      <a:r>
                        <a:rPr lang="en-GB" sz="1200" b="0">
                          <a:solidFill>
                            <a:schemeClr val="tx1"/>
                          </a:solidFill>
                          <a:effectLst/>
                        </a:rPr>
                        <a:t>Coton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37646"/>
                  </a:ext>
                </a:extLst>
              </a:tr>
              <a:tr h="199508">
                <a:tc>
                  <a:txBody>
                    <a:bodyPr/>
                    <a:lstStyle/>
                    <a:p>
                      <a:r>
                        <a:rPr lang="en-GB" sz="1200" b="0">
                          <a:solidFill>
                            <a:schemeClr val="tx1"/>
                          </a:solidFill>
                          <a:effectLst/>
                        </a:rPr>
                        <a:t>Barton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817993"/>
                  </a:ext>
                </a:extLst>
              </a:tr>
              <a:tr h="199508">
                <a:tc>
                  <a:txBody>
                    <a:bodyPr/>
                    <a:lstStyle/>
                    <a:p>
                      <a:r>
                        <a:rPr lang="en-GB" sz="1200" b="0">
                          <a:solidFill>
                            <a:schemeClr val="tx1"/>
                          </a:solidFill>
                          <a:effectLst/>
                        </a:rPr>
                        <a:t>Madingley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282613"/>
                  </a:ext>
                </a:extLst>
              </a:tr>
              <a:tr h="199508">
                <a:tc>
                  <a:txBody>
                    <a:bodyPr/>
                    <a:lstStyle/>
                    <a:p>
                      <a:r>
                        <a:rPr lang="en-GB" sz="1200" b="0">
                          <a:solidFill>
                            <a:schemeClr val="tx1"/>
                          </a:solidFill>
                          <a:effectLst/>
                        </a:rPr>
                        <a:t>Huntingdon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4582824"/>
                  </a:ext>
                </a:extLst>
              </a:tr>
              <a:tr h="199508">
                <a:tc>
                  <a:txBody>
                    <a:bodyPr/>
                    <a:lstStyle/>
                    <a:p>
                      <a:r>
                        <a:rPr lang="en-GB" sz="1200" b="0">
                          <a:solidFill>
                            <a:schemeClr val="tx1"/>
                          </a:solidFill>
                          <a:effectLst/>
                        </a:rPr>
                        <a:t>Girton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119263"/>
                  </a:ext>
                </a:extLst>
              </a:tr>
              <a:tr h="199508">
                <a:tc>
                  <a:txBody>
                    <a:bodyPr/>
                    <a:lstStyle/>
                    <a:p>
                      <a:r>
                        <a:rPr lang="en-GB" sz="1200" b="0">
                          <a:solidFill>
                            <a:schemeClr val="tx1"/>
                          </a:solidFill>
                          <a:effectLst/>
                        </a:rPr>
                        <a:t>Guided Busway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274809"/>
                  </a:ext>
                </a:extLst>
              </a:tr>
              <a:tr h="199508">
                <a:tc>
                  <a:txBody>
                    <a:bodyPr/>
                    <a:lstStyle/>
                    <a:p>
                      <a:r>
                        <a:rPr lang="en-GB" sz="1200" b="0">
                          <a:solidFill>
                            <a:schemeClr val="tx1"/>
                          </a:solidFill>
                          <a:effectLst/>
                        </a:rPr>
                        <a:t>Babraham P&amp;R Entrance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052465"/>
                  </a:ext>
                </a:extLst>
              </a:tr>
            </a:tbl>
          </a:graphicData>
        </a:graphic>
      </p:graphicFrame>
      <p:sp>
        <p:nvSpPr>
          <p:cNvPr id="5" name="TextBox 4">
            <a:extLst>
              <a:ext uri="{FF2B5EF4-FFF2-40B4-BE49-F238E27FC236}">
                <a16:creationId xmlns:a16="http://schemas.microsoft.com/office/drawing/2014/main" id="{0DEEAE20-998E-E65D-BEE9-02E5140F0A6A}"/>
              </a:ext>
            </a:extLst>
          </p:cNvPr>
          <p:cNvSpPr txBox="1"/>
          <p:nvPr/>
        </p:nvSpPr>
        <p:spPr>
          <a:xfrm>
            <a:off x="9885145"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those in and around Cambridge at which CCC has collected motorised traffic flows consistently over several years.</a:t>
            </a:r>
            <a:endParaRPr lang="en-US" sz="1100">
              <a:cs typeface="Calibri"/>
            </a:endParaRPr>
          </a:p>
          <a:p>
            <a:endParaRPr lang="en-GB" sz="1100">
              <a:cs typeface="Calibri"/>
            </a:endParaRPr>
          </a:p>
          <a:p>
            <a:r>
              <a:rPr lang="en-GB" sz="1100">
                <a:cs typeface="Calibri"/>
              </a:rPr>
              <a:t>Analysis of motorised traffic counts from these sites is presented on the following slide.</a:t>
            </a:r>
            <a:endParaRPr lang="en-US" sz="1100">
              <a:cs typeface="Calibri"/>
            </a:endParaRPr>
          </a:p>
        </p:txBody>
      </p:sp>
      <p:sp>
        <p:nvSpPr>
          <p:cNvPr id="4" name="TextBox 3">
            <a:extLst>
              <a:ext uri="{FF2B5EF4-FFF2-40B4-BE49-F238E27FC236}">
                <a16:creationId xmlns:a16="http://schemas.microsoft.com/office/drawing/2014/main" id="{B1874511-8B4C-67D3-DE96-D71318742CD3}"/>
              </a:ext>
            </a:extLst>
          </p:cNvPr>
          <p:cNvSpPr txBox="1"/>
          <p:nvPr/>
        </p:nvSpPr>
        <p:spPr>
          <a:xfrm>
            <a:off x="156466" y="6492875"/>
            <a:ext cx="7485494" cy="246221"/>
          </a:xfrm>
          <a:prstGeom prst="rect">
            <a:avLst/>
          </a:prstGeom>
          <a:noFill/>
        </p:spPr>
        <p:txBody>
          <a:bodyPr wrap="square" lIns="91440" tIns="45720" rIns="91440" bIns="45720" anchor="t">
            <a:spAutoFit/>
          </a:bodyPr>
          <a:lstStyle/>
          <a:p>
            <a:pPr algn="ctr"/>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180742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09481" y="1338104"/>
            <a:ext cx="3213312" cy="4831788"/>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pic>
        <p:nvPicPr>
          <p:cNvPr id="4" name="Picture 3" descr="Thermometer gauge showing red to blue colouration from top to bottom. &#10;This gauge is used visually throughout the presentation to represent transport stats relative to pre-Covid levels. For example, if a metric is 16% ahead of where it was pre-Covid, the slide deck will show it in bright red. If a metric is 16% below pre-Covid levels, the slide will show it as blue. The middle of the gauge is grey which is used for any metrics which are around pre-COVID (up to 5% ahead of pre-Covid levels or to 5% below pre-Covid levels).">
            <a:extLst>
              <a:ext uri="{FF2B5EF4-FFF2-40B4-BE49-F238E27FC236}">
                <a16:creationId xmlns:a16="http://schemas.microsoft.com/office/drawing/2014/main" id="{CFD06DB1-9425-4E19-A5F3-D0897855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95" y="858675"/>
            <a:ext cx="3731750" cy="5790646"/>
          </a:xfrm>
          <a:prstGeom prst="rect">
            <a:avLst/>
          </a:prstGeom>
        </p:spPr>
      </p:pic>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Tip:</a:t>
            </a:r>
          </a:p>
          <a:p>
            <a:pPr marL="0" indent="0" algn="ctr">
              <a:buNone/>
            </a:pPr>
            <a:r>
              <a:rPr lang="en-GB" sz="1600"/>
              <a:t>Look out for the colour scale bar in the </a:t>
            </a:r>
            <a:r>
              <a:rPr lang="en-GB" sz="1600" b="1"/>
              <a:t>top right-hand corner</a:t>
            </a:r>
            <a:r>
              <a:rPr lang="en-GB" sz="1600"/>
              <a:t> of each page for a reminder of the heat scale used to indicate the level of recovery throughout the pack.</a:t>
            </a:r>
            <a:endParaRPr lang="en-GB" sz="1400" b="1">
              <a:cs typeface="Calibri"/>
            </a:endParaRPr>
          </a:p>
        </p:txBody>
      </p:sp>
      <p:pic>
        <p:nvPicPr>
          <p:cNvPr id="158" name="Picture 157" descr="The heat scale from blue (below pre-COVID) to red (above pre-COVID) in the top right hand corner of the slide.">
            <a:extLst>
              <a:ext uri="{FF2B5EF4-FFF2-40B4-BE49-F238E27FC236}">
                <a16:creationId xmlns:a16="http://schemas.microsoft.com/office/drawing/2014/main" id="{E2F928F8-CBE9-46D2-B804-DC0ED14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a:solidFill>
            <a:srgbClr val="5B9BD5"/>
          </a:solidFill>
        </p:spPr>
      </p:pic>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3</a:t>
            </a:fld>
            <a:endParaRPr lang="en-GB"/>
          </a:p>
        </p:txBody>
      </p:sp>
      <p:cxnSp>
        <p:nvCxnSpPr>
          <p:cNvPr id="108" name="Straight Arrow Connector 107">
            <a:extLst>
              <a:ext uri="{FF2B5EF4-FFF2-40B4-BE49-F238E27FC236}">
                <a16:creationId xmlns:a16="http://schemas.microsoft.com/office/drawing/2014/main" id="{4704D162-A96B-41FF-9699-049A10E1613D}"/>
              </a:ext>
              <a:ext uri="{C183D7F6-B498-43B3-948B-1728B52AA6E4}">
                <adec:decorative xmlns:adec="http://schemas.microsoft.com/office/drawing/2017/decorative" val="1"/>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Peak Spreading</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30</a:t>
            </a:fld>
            <a:endParaRPr lang="en-GB"/>
          </a:p>
        </p:txBody>
      </p:sp>
      <p:sp>
        <p:nvSpPr>
          <p:cNvPr id="9" name="TextBox 8">
            <a:extLst>
              <a:ext uri="{FF2B5EF4-FFF2-40B4-BE49-F238E27FC236}">
                <a16:creationId xmlns:a16="http://schemas.microsoft.com/office/drawing/2014/main" id="{4DDB6F53-6BA3-5938-58CD-19499BFA3BFA}"/>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Daily patterns of motorised traffic are starting to resemble the profiles seen pre-COVID (2017-2019), with morning and afternoon peak periods beginning to widen again, albeit still with lower overall volumes (consistently just over 12,000 motorised trips per half-hour compared to just over 13,000 pre-Covid).</a:t>
            </a:r>
          </a:p>
        </p:txBody>
      </p:sp>
      <p:sp>
        <p:nvSpPr>
          <p:cNvPr id="2" name="TextBox 1">
            <a:extLst>
              <a:ext uri="{FF2B5EF4-FFF2-40B4-BE49-F238E27FC236}">
                <a16:creationId xmlns:a16="http://schemas.microsoft.com/office/drawing/2014/main" id="{0789E9A7-A067-CBAB-3F92-F2CAB25C6C73}"/>
              </a:ext>
              <a:ext uri="{C183D7F6-B498-43B3-948B-1728B52AA6E4}">
                <adec:decorative xmlns:adec="http://schemas.microsoft.com/office/drawing/2017/decorative" val="1"/>
              </a:ext>
            </a:extLst>
          </p:cNvPr>
          <p:cNvSpPr txBox="1"/>
          <p:nvPr/>
        </p:nvSpPr>
        <p:spPr>
          <a:xfrm rot="16200000">
            <a:off x="581620" y="3883594"/>
            <a:ext cx="3219450" cy="276999"/>
          </a:xfrm>
          <a:prstGeom prst="rect">
            <a:avLst/>
          </a:prstGeom>
          <a:noFill/>
        </p:spPr>
        <p:txBody>
          <a:bodyPr wrap="square" rtlCol="0">
            <a:spAutoFit/>
          </a:bodyPr>
          <a:lstStyle/>
          <a:p>
            <a:pPr algn="ctr"/>
            <a:r>
              <a:rPr lang="en-GB" sz="1200"/>
              <a:t>Half hour beginning</a:t>
            </a:r>
          </a:p>
        </p:txBody>
      </p:sp>
      <p:pic>
        <p:nvPicPr>
          <p:cNvPr id="6" name="Picture 5" descr="A table graphic showing half-hourly counts of motorised travel flows across Cambridge on each row, with one column for each year (2011, 2017-2021 and 2023-2024).">
            <a:extLst>
              <a:ext uri="{FF2B5EF4-FFF2-40B4-BE49-F238E27FC236}">
                <a16:creationId xmlns:a16="http://schemas.microsoft.com/office/drawing/2014/main" id="{6533320E-6E6E-B337-B47E-1871F53C65DA}"/>
              </a:ext>
            </a:extLst>
          </p:cNvPr>
          <p:cNvPicPr>
            <a:picLocks noChangeAspect="1"/>
          </p:cNvPicPr>
          <p:nvPr/>
        </p:nvPicPr>
        <p:blipFill>
          <a:blip r:embed="rId3"/>
          <a:stretch>
            <a:fillRect/>
          </a:stretch>
        </p:blipFill>
        <p:spPr>
          <a:xfrm>
            <a:off x="2329845" y="1251887"/>
            <a:ext cx="8579581" cy="5211814"/>
          </a:xfrm>
          <a:prstGeom prst="rect">
            <a:avLst/>
          </a:prstGeom>
        </p:spPr>
      </p:pic>
      <p:sp>
        <p:nvSpPr>
          <p:cNvPr id="8" name="TextBox 7">
            <a:extLst>
              <a:ext uri="{FF2B5EF4-FFF2-40B4-BE49-F238E27FC236}">
                <a16:creationId xmlns:a16="http://schemas.microsoft.com/office/drawing/2014/main" id="{8E68E609-300B-F5E5-68A5-294E6FF3F994}"/>
              </a:ext>
            </a:extLst>
          </p:cNvPr>
          <p:cNvSpPr txBox="1"/>
          <p:nvPr/>
        </p:nvSpPr>
        <p:spPr>
          <a:xfrm>
            <a:off x="0" y="6581001"/>
            <a:ext cx="8129016" cy="261610"/>
          </a:xfrm>
          <a:prstGeom prst="rect">
            <a:avLst/>
          </a:prstGeom>
          <a:noFill/>
        </p:spPr>
        <p:txBody>
          <a:bodyPr wrap="square" rtlCol="0">
            <a:spAutoFit/>
          </a:bodyPr>
          <a:lstStyle/>
          <a:p>
            <a:r>
              <a:rPr lang="en-GB" sz="1100">
                <a:solidFill>
                  <a:schemeClr val="bg1">
                    <a:lumMod val="50000"/>
                  </a:schemeClr>
                </a:solidFill>
              </a:rPr>
              <a:t>Note: 2022 excluded due to lack of reliable data. </a:t>
            </a:r>
            <a:r>
              <a:rPr lang="en-GB" sz="1100" dirty="0">
                <a:solidFill>
                  <a:schemeClr val="bg1">
                    <a:lumMod val="50000"/>
                  </a:schemeClr>
                </a:solidFill>
              </a:rPr>
              <a:t>The </a:t>
            </a:r>
            <a:r>
              <a:rPr lang="en-GB" sz="1100">
                <a:solidFill>
                  <a:schemeClr val="bg1">
                    <a:lumMod val="50000"/>
                  </a:schemeClr>
                </a:solidFill>
              </a:rPr>
              <a:t>2025 survey data </a:t>
            </a:r>
            <a:r>
              <a:rPr lang="en-GB" sz="1100" dirty="0">
                <a:solidFill>
                  <a:schemeClr val="bg1">
                    <a:lumMod val="50000"/>
                  </a:schemeClr>
                </a:solidFill>
              </a:rPr>
              <a:t>is </a:t>
            </a:r>
            <a:r>
              <a:rPr lang="en-GB" sz="1100">
                <a:solidFill>
                  <a:schemeClr val="bg1">
                    <a:lumMod val="50000"/>
                  </a:schemeClr>
                </a:solidFill>
              </a:rPr>
              <a:t>currently being </a:t>
            </a:r>
            <a:r>
              <a:rPr lang="en-GB" sz="1100" dirty="0">
                <a:solidFill>
                  <a:schemeClr val="bg1">
                    <a:lumMod val="50000"/>
                  </a:schemeClr>
                </a:solidFill>
              </a:rPr>
              <a:t>analysed</a:t>
            </a:r>
            <a:r>
              <a:rPr lang="en-GB" sz="1100">
                <a:solidFill>
                  <a:schemeClr val="bg1">
                    <a:lumMod val="50000"/>
                  </a:schemeClr>
                </a:solidFill>
              </a:rPr>
              <a:t>.</a:t>
            </a:r>
            <a:endParaRPr lang="en-US" sz="1100">
              <a:solidFill>
                <a:schemeClr val="bg1">
                  <a:lumMod val="50000"/>
                </a:schemeClr>
              </a:solidFill>
            </a:endParaRPr>
          </a:p>
        </p:txBody>
      </p:sp>
    </p:spTree>
    <p:extLst>
      <p:ext uri="{BB962C8B-B14F-4D97-AF65-F5344CB8AC3E}">
        <p14:creationId xmlns:p14="http://schemas.microsoft.com/office/powerpoint/2010/main" val="87105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BED2A261-2E4D-DCCB-61A9-049BF019F5DC}"/>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Annual Survey Sites</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9" name="Picture 8" descr="Map showing active mode annual traffic count sites along the River Cam and on popular cycle routes in nearby South Cambridgeshire villages.">
            <a:extLst>
              <a:ext uri="{FF2B5EF4-FFF2-40B4-BE49-F238E27FC236}">
                <a16:creationId xmlns:a16="http://schemas.microsoft.com/office/drawing/2014/main" id="{6660D5A1-CDB8-A4D6-1BFE-4D11C44D2AA6}"/>
              </a:ext>
            </a:extLst>
          </p:cNvPr>
          <p:cNvPicPr>
            <a:picLocks noChangeAspect="1"/>
          </p:cNvPicPr>
          <p:nvPr/>
        </p:nvPicPr>
        <p:blipFill>
          <a:blip r:embed="rId3"/>
          <a:srcRect r="6654" b="4652"/>
          <a:stretch/>
        </p:blipFill>
        <p:spPr>
          <a:xfrm>
            <a:off x="287705" y="811849"/>
            <a:ext cx="7560896" cy="5677445"/>
          </a:xfrm>
          <a:prstGeom prst="rect">
            <a:avLst/>
          </a:prstGeom>
          <a:ln>
            <a:solidFill>
              <a:schemeClr val="tx1"/>
            </a:solidFill>
          </a:ln>
        </p:spPr>
      </p:pic>
      <p:sp>
        <p:nvSpPr>
          <p:cNvPr id="6" name="TextBox 5">
            <a:extLst>
              <a:ext uri="{FF2B5EF4-FFF2-40B4-BE49-F238E27FC236}">
                <a16:creationId xmlns:a16="http://schemas.microsoft.com/office/drawing/2014/main" id="{44F61E7C-F991-8552-9614-BACBE16CEEDB}"/>
              </a:ext>
              <a:ext uri="{C183D7F6-B498-43B3-948B-1728B52AA6E4}">
                <adec:decorative xmlns:adec="http://schemas.microsoft.com/office/drawing/2017/decorative" val="1"/>
              </a:ext>
            </a:extLst>
          </p:cNvPr>
          <p:cNvSpPr txBox="1"/>
          <p:nvPr/>
        </p:nvSpPr>
        <p:spPr>
          <a:xfrm>
            <a:off x="278180" y="803201"/>
            <a:ext cx="6134367"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Annual Traffic Survey Sites – River Screenline and Cycle Routes</a:t>
            </a:r>
            <a:endParaRPr lang="en-US"/>
          </a:p>
        </p:txBody>
      </p:sp>
      <p:graphicFrame>
        <p:nvGraphicFramePr>
          <p:cNvPr id="7" name="Table 6">
            <a:extLst>
              <a:ext uri="{FF2B5EF4-FFF2-40B4-BE49-F238E27FC236}">
                <a16:creationId xmlns:a16="http://schemas.microsoft.com/office/drawing/2014/main" id="{C0E66B2C-ECB7-6D7F-F1A7-AB6B60ACF76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668296"/>
              </p:ext>
            </p:extLst>
          </p:nvPr>
        </p:nvGraphicFramePr>
        <p:xfrm>
          <a:off x="7930499" y="754699"/>
          <a:ext cx="1996495" cy="5852160"/>
        </p:xfrm>
        <a:graphic>
          <a:graphicData uri="http://schemas.openxmlformats.org/drawingml/2006/table">
            <a:tbl>
              <a:tblPr firstRow="1" bandRow="1">
                <a:tableStyleId>{5940675A-B579-460E-94D1-54222C63F5DA}</a:tableStyleId>
              </a:tblPr>
              <a:tblGrid>
                <a:gridCol w="1996495">
                  <a:extLst>
                    <a:ext uri="{9D8B030D-6E8A-4147-A177-3AD203B41FA5}">
                      <a16:colId xmlns:a16="http://schemas.microsoft.com/office/drawing/2014/main" val="1191812419"/>
                    </a:ext>
                  </a:extLst>
                </a:gridCol>
              </a:tblGrid>
              <a:tr h="108000">
                <a:tc>
                  <a:txBody>
                    <a:bodyPr/>
                    <a:lstStyle/>
                    <a:p>
                      <a:r>
                        <a:rPr lang="en-GB" sz="1200" b="1">
                          <a:effectLst/>
                        </a:rPr>
                        <a:t>Sensor Location​​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08000">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08000">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08000">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08000">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08000">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08000">
                <a:tc>
                  <a:txBody>
                    <a:bodyPr/>
                    <a:lstStyle/>
                    <a:p>
                      <a:r>
                        <a:rPr lang="en-GB" sz="1200" b="0">
                          <a:solidFill>
                            <a:schemeClr val="tx1"/>
                          </a:solidFill>
                          <a:effectLst/>
                        </a:rPr>
                        <a:t>Green Dragon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08000">
                <a:tc>
                  <a:txBody>
                    <a:bodyPr/>
                    <a:lstStyle/>
                    <a:p>
                      <a:r>
                        <a:rPr lang="en-GB" sz="1200" b="0">
                          <a:solidFill>
                            <a:schemeClr val="tx1"/>
                          </a:solidFill>
                          <a:effectLst/>
                        </a:rPr>
                        <a:t>Pye’s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92815"/>
                  </a:ext>
                </a:extLst>
              </a:tr>
              <a:tr h="108000">
                <a:tc>
                  <a:txBody>
                    <a:bodyPr/>
                    <a:lstStyle/>
                    <a:p>
                      <a:r>
                        <a:rPr lang="en-GB" sz="1200" b="0">
                          <a:solidFill>
                            <a:schemeClr val="tx1"/>
                          </a:solidFill>
                          <a:effectLst/>
                        </a:rPr>
                        <a:t>Fort St George​​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478729"/>
                  </a:ext>
                </a:extLst>
              </a:tr>
              <a:tr h="108000">
                <a:tc>
                  <a:txBody>
                    <a:bodyPr/>
                    <a:lstStyle/>
                    <a:p>
                      <a:r>
                        <a:rPr lang="en-GB" sz="1200" b="0">
                          <a:solidFill>
                            <a:schemeClr val="tx1"/>
                          </a:solidFill>
                          <a:effectLst/>
                        </a:rPr>
                        <a:t>Jesus Lock​​</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974204"/>
                  </a:ext>
                </a:extLst>
              </a:tr>
              <a:tr h="108000">
                <a:tc>
                  <a:txBody>
                    <a:bodyPr/>
                    <a:lstStyle/>
                    <a:p>
                      <a:r>
                        <a:rPr lang="en-GB" sz="1200" b="0">
                          <a:solidFill>
                            <a:schemeClr val="tx1"/>
                          </a:solidFill>
                          <a:effectLst/>
                        </a:rPr>
                        <a:t>Garrett Hostel Lane​​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981906"/>
                  </a:ext>
                </a:extLst>
              </a:tr>
              <a:tr h="108000">
                <a:tc>
                  <a:txBody>
                    <a:bodyPr/>
                    <a:lstStyle/>
                    <a:p>
                      <a:r>
                        <a:rPr lang="en-GB" sz="1200" b="0">
                          <a:solidFill>
                            <a:schemeClr val="tx1"/>
                          </a:solidFill>
                          <a:effectLst/>
                        </a:rPr>
                        <a:t>Mill Lane Weir</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872126"/>
                  </a:ext>
                </a:extLst>
              </a:tr>
              <a:tr h="108000">
                <a:tc>
                  <a:txBody>
                    <a:bodyPr/>
                    <a:lstStyle/>
                    <a:p>
                      <a:r>
                        <a:rPr lang="en-GB" sz="1200" b="0">
                          <a:solidFill>
                            <a:schemeClr val="tx1"/>
                          </a:solidFill>
                          <a:effectLst/>
                        </a:rPr>
                        <a:t>Coe Fen​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02090"/>
                  </a:ext>
                </a:extLst>
              </a:tr>
              <a:tr h="108000">
                <a:tc>
                  <a:txBody>
                    <a:bodyPr/>
                    <a:lstStyle/>
                    <a:p>
                      <a:pPr lvl="0">
                        <a:buNone/>
                      </a:pPr>
                      <a:r>
                        <a:rPr lang="en-GB" sz="1200" b="0">
                          <a:solidFill>
                            <a:schemeClr val="tx1"/>
                          </a:solidFill>
                          <a:effectLst/>
                        </a:rPr>
                        <a:t>Riverside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075487"/>
                  </a:ext>
                </a:extLst>
              </a:tr>
              <a:tr h="108000">
                <a:tc>
                  <a:txBody>
                    <a:bodyPr/>
                    <a:lstStyle/>
                    <a:p>
                      <a:pPr lvl="0">
                        <a:buNone/>
                      </a:pPr>
                      <a:r>
                        <a:rPr lang="en-GB" sz="1200" b="0">
                          <a:solidFill>
                            <a:schemeClr val="tx1"/>
                          </a:solidFill>
                          <a:effectLst/>
                        </a:rPr>
                        <a:t>Abbey-Chesterton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06121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Barton Road, Newnham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15396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a:t>
                      </a:r>
                      <a:r>
                        <a:rPr lang="en-GB" sz="1200" b="0" err="1">
                          <a:solidFill>
                            <a:schemeClr val="tx1"/>
                          </a:solidFill>
                          <a:effectLst/>
                        </a:rPr>
                        <a:t>Fulbourn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937819"/>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Milton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9473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Sawston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89106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Carter Cycle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50079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Coldhams</a:t>
                      </a:r>
                      <a:r>
                        <a:rPr lang="en-GB" sz="1200" b="0">
                          <a:solidFill>
                            <a:schemeClr val="tx1"/>
                          </a:solidFill>
                          <a:effectLst/>
                        </a:rPr>
                        <a:t> Lane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423446"/>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Comberton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75178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Green, Great Shelford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35623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Street, Dry Drayton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414487"/>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Hills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09482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Jubilee Way</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94895"/>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Long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511766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Newmarket Road, Teversham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11971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Oakington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956620"/>
                  </a:ext>
                </a:extLst>
              </a:tr>
              <a:tr h="108000">
                <a:tc>
                  <a:txBody>
                    <a:bodyPr/>
                    <a:lstStyle/>
                    <a:p>
                      <a:r>
                        <a:rPr lang="en-GB" sz="1200" b="0">
                          <a:solidFill>
                            <a:schemeClr val="tx1"/>
                          </a:solidFill>
                          <a:effectLst/>
                        </a:rPr>
                        <a:t>Swaffham Bulbeck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27612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Toft Road, </a:t>
                      </a:r>
                      <a:r>
                        <a:rPr lang="en-GB" sz="1200" b="0" err="1">
                          <a:solidFill>
                            <a:schemeClr val="tx1"/>
                          </a:solidFill>
                          <a:effectLst/>
                        </a:rPr>
                        <a:t>Comberton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891968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Quy to Bottisham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639537"/>
                  </a:ext>
                </a:extLst>
              </a:tr>
            </a:tbl>
          </a:graphicData>
        </a:graphic>
      </p:graphicFrame>
      <p:sp>
        <p:nvSpPr>
          <p:cNvPr id="10" name="TextBox 9">
            <a:extLst>
              <a:ext uri="{FF2B5EF4-FFF2-40B4-BE49-F238E27FC236}">
                <a16:creationId xmlns:a16="http://schemas.microsoft.com/office/drawing/2014/main" id="{45F42B0C-7CAA-C92F-E59D-14FFAD57BB97}"/>
              </a:ext>
              <a:ext uri="{C183D7F6-B498-43B3-948B-1728B52AA6E4}">
                <adec:decorative xmlns:adec="http://schemas.microsoft.com/office/drawing/2017/decorative" val="1"/>
              </a:ext>
            </a:extLst>
          </p:cNvPr>
          <p:cNvSpPr txBox="1"/>
          <p:nvPr/>
        </p:nvSpPr>
        <p:spPr>
          <a:xfrm>
            <a:off x="277190" y="6209668"/>
            <a:ext cx="224143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3" name="TextBox 2">
            <a:extLst>
              <a:ext uri="{FF2B5EF4-FFF2-40B4-BE49-F238E27FC236}">
                <a16:creationId xmlns:a16="http://schemas.microsoft.com/office/drawing/2014/main" id="{961B573C-C000-667C-2309-7BD39379A092}"/>
              </a:ext>
            </a:extLst>
          </p:cNvPr>
          <p:cNvSpPr txBox="1"/>
          <p:nvPr/>
        </p:nvSpPr>
        <p:spPr>
          <a:xfrm>
            <a:off x="9951820"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active travel routes in and around Cambridge at which CCC has collected active travel flows consistently over several years.</a:t>
            </a:r>
            <a:endParaRPr lang="en-US" sz="1100">
              <a:cs typeface="Calibri"/>
            </a:endParaRPr>
          </a:p>
          <a:p>
            <a:endParaRPr lang="en-GB" sz="1100">
              <a:cs typeface="Calibri"/>
            </a:endParaRPr>
          </a:p>
          <a:p>
            <a:r>
              <a:rPr lang="en-GB" sz="1100">
                <a:cs typeface="Calibri"/>
              </a:rPr>
              <a:t>Analysis of active travel counts from these sites is presented on the following slide.</a:t>
            </a:r>
            <a:endParaRPr lang="en-US" sz="1100">
              <a:cs typeface="Calibri"/>
            </a:endParaRPr>
          </a:p>
        </p:txBody>
      </p:sp>
      <p:sp>
        <p:nvSpPr>
          <p:cNvPr id="2" name="TextBox 1">
            <a:extLst>
              <a:ext uri="{FF2B5EF4-FFF2-40B4-BE49-F238E27FC236}">
                <a16:creationId xmlns:a16="http://schemas.microsoft.com/office/drawing/2014/main" id="{4F6DA288-3C9E-D4B4-63A8-53B6D174CDC4}"/>
              </a:ext>
            </a:extLst>
          </p:cNvPr>
          <p:cNvSpPr txBox="1"/>
          <p:nvPr/>
        </p:nvSpPr>
        <p:spPr>
          <a:xfrm>
            <a:off x="277070" y="6522044"/>
            <a:ext cx="8110485" cy="246221"/>
          </a:xfrm>
          <a:prstGeom prst="rect">
            <a:avLst/>
          </a:prstGeom>
          <a:noFill/>
        </p:spPr>
        <p:txBody>
          <a:bodyPr wrap="square" lIns="91440" tIns="45720" rIns="91440" bIns="45720" anchor="t">
            <a:spAutoFit/>
          </a:bodyPr>
          <a:lstStyle/>
          <a:p>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405004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FCDAC141-5A9B-2C0F-3476-35AB5317F4FB}"/>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Peak Spreading</a:t>
            </a:r>
          </a:p>
        </p:txBody>
      </p:sp>
      <p:sp>
        <p:nvSpPr>
          <p:cNvPr id="6" name="TextBox 5">
            <a:extLst>
              <a:ext uri="{FF2B5EF4-FFF2-40B4-BE49-F238E27FC236}">
                <a16:creationId xmlns:a16="http://schemas.microsoft.com/office/drawing/2014/main" id="{2EFD5FCA-639F-26A6-6760-416ECFFC21EB}"/>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ea typeface="Calibri"/>
                <a:cs typeface="Calibri"/>
              </a:rPr>
              <a:t>Morning peak flows remain below pre-COVID levels with the highest volumes between 08:30 and 09:00. Evening peak flows have now exceeded pre-COVID levels with the highest volumes between 17:00 and 18:00.</a:t>
            </a:r>
            <a:endParaRPr lang="en-US"/>
          </a:p>
        </p:txBody>
      </p:sp>
      <p:sp>
        <p:nvSpPr>
          <p:cNvPr id="2" name="Slide Number Placeholder 1">
            <a:extLst>
              <a:ext uri="{FF2B5EF4-FFF2-40B4-BE49-F238E27FC236}">
                <a16:creationId xmlns:a16="http://schemas.microsoft.com/office/drawing/2014/main" id="{DA36651A-CC31-1C81-444F-2E37F0A1983D}"/>
              </a:ext>
              <a:ext uri="{C183D7F6-B498-43B3-948B-1728B52AA6E4}">
                <adec:decorative xmlns:adec="http://schemas.microsoft.com/office/drawing/2017/decorative" val="1"/>
              </a:ext>
            </a:extLst>
          </p:cNvPr>
          <p:cNvSpPr>
            <a:spLocks noGrp="1"/>
          </p:cNvSpPr>
          <p:nvPr>
            <p:ph type="sldNum" sz="quarter" idx="12"/>
          </p:nvPr>
        </p:nvSpPr>
        <p:spPr/>
        <p:txBody>
          <a:bodyPr/>
          <a:lstStyle/>
          <a:p>
            <a:fld id="{AE56028F-813B-4E02-837E-17CD63D81F9F}" type="slidenum">
              <a:rPr lang="en-GB" smtClean="0"/>
              <a:t>32</a:t>
            </a:fld>
            <a:endParaRPr lang="en-GB"/>
          </a:p>
        </p:txBody>
      </p:sp>
      <p:sp>
        <p:nvSpPr>
          <p:cNvPr id="8" name="TextBox 7">
            <a:extLst>
              <a:ext uri="{FF2B5EF4-FFF2-40B4-BE49-F238E27FC236}">
                <a16:creationId xmlns:a16="http://schemas.microsoft.com/office/drawing/2014/main" id="{8253D6EB-A966-78C5-5000-0AF06AEB5593}"/>
              </a:ext>
              <a:ext uri="{C183D7F6-B498-43B3-948B-1728B52AA6E4}">
                <adec:decorative xmlns:adec="http://schemas.microsoft.com/office/drawing/2017/decorative" val="1"/>
              </a:ext>
            </a:extLst>
          </p:cNvPr>
          <p:cNvSpPr txBox="1"/>
          <p:nvPr/>
        </p:nvSpPr>
        <p:spPr>
          <a:xfrm rot="16200000">
            <a:off x="-357350" y="3883592"/>
            <a:ext cx="3219450" cy="276999"/>
          </a:xfrm>
          <a:prstGeom prst="rect">
            <a:avLst/>
          </a:prstGeom>
          <a:noFill/>
        </p:spPr>
        <p:txBody>
          <a:bodyPr wrap="square" rtlCol="0">
            <a:spAutoFit/>
          </a:bodyPr>
          <a:lstStyle/>
          <a:p>
            <a:pPr algn="ctr"/>
            <a:r>
              <a:rPr lang="en-GB" sz="1200"/>
              <a:t>Half hour beginning</a:t>
            </a:r>
          </a:p>
        </p:txBody>
      </p:sp>
      <p:pic>
        <p:nvPicPr>
          <p:cNvPr id="9" name="Picture 8" descr="A table graphic showing half-hourly counts of active travel flows across Cambridge on each row, with one column for each year (2011, 2017-2025).">
            <a:extLst>
              <a:ext uri="{FF2B5EF4-FFF2-40B4-BE49-F238E27FC236}">
                <a16:creationId xmlns:a16="http://schemas.microsoft.com/office/drawing/2014/main" id="{4642E173-AF9F-6B74-3A56-B1C3E2F1FC08}"/>
              </a:ext>
            </a:extLst>
          </p:cNvPr>
          <p:cNvPicPr>
            <a:picLocks noChangeAspect="1"/>
          </p:cNvPicPr>
          <p:nvPr/>
        </p:nvPicPr>
        <p:blipFill>
          <a:blip r:embed="rId3"/>
          <a:stretch>
            <a:fillRect/>
          </a:stretch>
        </p:blipFill>
        <p:spPr>
          <a:xfrm>
            <a:off x="1420313" y="1341506"/>
            <a:ext cx="10002233" cy="5014843"/>
          </a:xfrm>
          <a:prstGeom prst="rect">
            <a:avLst/>
          </a:prstGeom>
        </p:spPr>
      </p:pic>
      <p:sp>
        <p:nvSpPr>
          <p:cNvPr id="5" name="TextBox 4">
            <a:extLst>
              <a:ext uri="{FF2B5EF4-FFF2-40B4-BE49-F238E27FC236}">
                <a16:creationId xmlns:a16="http://schemas.microsoft.com/office/drawing/2014/main" id="{53F9DE2C-F5B3-8D72-82A2-F51E083A0586}"/>
              </a:ext>
            </a:extLst>
          </p:cNvPr>
          <p:cNvSpPr txBox="1"/>
          <p:nvPr/>
        </p:nvSpPr>
        <p:spPr>
          <a:xfrm>
            <a:off x="0" y="6581001"/>
            <a:ext cx="8220456" cy="261610"/>
          </a:xfrm>
          <a:prstGeom prst="rect">
            <a:avLst/>
          </a:prstGeom>
          <a:noFill/>
        </p:spPr>
        <p:txBody>
          <a:bodyPr wrap="square" rtlCol="0">
            <a:spAutoFit/>
          </a:bodyPr>
          <a:lstStyle/>
          <a:p>
            <a:r>
              <a:rPr lang="en-GB" sz="1100">
                <a:solidFill>
                  <a:schemeClr val="bg1">
                    <a:lumMod val="50000"/>
                  </a:schemeClr>
                </a:solidFill>
              </a:rPr>
              <a:t>Note: E-scooters were included in these surveys from 2022 onwards and therefore count towards ‘active travel’ in more recent years.</a:t>
            </a:r>
            <a:endParaRPr lang="en-US" sz="1100">
              <a:solidFill>
                <a:schemeClr val="bg1">
                  <a:lumMod val="50000"/>
                </a:schemeClr>
              </a:solidFill>
            </a:endParaRPr>
          </a:p>
        </p:txBody>
      </p:sp>
    </p:spTree>
    <p:extLst>
      <p:ext uri="{BB962C8B-B14F-4D97-AF65-F5344CB8AC3E}">
        <p14:creationId xmlns:p14="http://schemas.microsoft.com/office/powerpoint/2010/main" val="12620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Retail Footfall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9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a:extLst>
              <a:ext uri="{FF2B5EF4-FFF2-40B4-BE49-F238E27FC236}">
                <a16:creationId xmlns:a16="http://schemas.microsoft.com/office/drawing/2014/main" id="{157CCD7B-B316-4CD1-AE3D-6418E8B5F75B}"/>
              </a:ext>
              <a:ext uri="{C183D7F6-B498-43B3-948B-1728B52AA6E4}">
                <adec:decorative xmlns:adec="http://schemas.microsoft.com/office/drawing/2017/decorative" val="0"/>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466847" y="61118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December 2025, footfall in central Cambridge was 19% below pre-COVID levels (December 2019) and 7% below this time last year (December 2024).</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5" y="6554597"/>
            <a:ext cx="538065" cy="365125"/>
          </a:xfrm>
        </p:spPr>
        <p:txBody>
          <a:bodyPr/>
          <a:lstStyle/>
          <a:p>
            <a:fld id="{AE56028F-813B-4E02-837E-17CD63D81F9F}" type="slidenum">
              <a:rPr lang="en-GB" smtClean="0"/>
              <a:t>34</a:t>
            </a:fld>
            <a:endParaRPr lang="en-GB"/>
          </a:p>
        </p:txBody>
      </p:sp>
      <p:pic>
        <p:nvPicPr>
          <p:cNvPr id="12" name="Picture 11" descr="Line graph showing retail footfall trends for central Cambridge by year. The line for 2025 was tracking below 2019, 2023 and 2024 in the first part of the year - but has since recovered to be closer to those years.">
            <a:extLst>
              <a:ext uri="{FF2B5EF4-FFF2-40B4-BE49-F238E27FC236}">
                <a16:creationId xmlns:a16="http://schemas.microsoft.com/office/drawing/2014/main" id="{95EBB386-EE16-05D8-F726-28731A945C14}"/>
              </a:ext>
            </a:extLst>
          </p:cNvPr>
          <p:cNvPicPr>
            <a:picLocks noChangeAspect="1"/>
          </p:cNvPicPr>
          <p:nvPr/>
        </p:nvPicPr>
        <p:blipFill>
          <a:blip r:embed="rId4"/>
          <a:srcRect b="1049"/>
          <a:stretch>
            <a:fillRect/>
          </a:stretch>
        </p:blipFill>
        <p:spPr>
          <a:xfrm>
            <a:off x="1199285" y="1203904"/>
            <a:ext cx="9955246" cy="4284454"/>
          </a:xfrm>
          <a:prstGeom prst="rect">
            <a:avLst/>
          </a:prstGeom>
        </p:spPr>
      </p:pic>
      <p:graphicFrame>
        <p:nvGraphicFramePr>
          <p:cNvPr id="2" name="Table 1">
            <a:extLst>
              <a:ext uri="{FF2B5EF4-FFF2-40B4-BE49-F238E27FC236}">
                <a16:creationId xmlns:a16="http://schemas.microsoft.com/office/drawing/2014/main" id="{FB6DAD6A-FA83-FF59-A841-13FE82668316}"/>
              </a:ext>
            </a:extLst>
          </p:cNvPr>
          <p:cNvGraphicFramePr>
            <a:graphicFrameLocks noGrp="1"/>
          </p:cNvGraphicFramePr>
          <p:nvPr>
            <p:extLst>
              <p:ext uri="{D42A27DB-BD31-4B8C-83A1-F6EECF244321}">
                <p14:modId xmlns:p14="http://schemas.microsoft.com/office/powerpoint/2010/main" val="2913012334"/>
              </p:ext>
            </p:extLst>
          </p:nvPr>
        </p:nvGraphicFramePr>
        <p:xfrm>
          <a:off x="1624572" y="5473915"/>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December 2019 to December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Calibri"/>
                        </a:rPr>
                        <a:t>-19%</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a:buNone/>
                      </a:pPr>
                      <a:r>
                        <a:rPr lang="en-GB" sz="1200" b="1" i="0" u="none" strike="noStrike">
                          <a:solidFill>
                            <a:schemeClr val="tx1"/>
                          </a:solidFill>
                          <a:effectLst/>
                          <a:latin typeface="Calibri"/>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rtl="0">
                        <a:buNone/>
                      </a:pPr>
                      <a:r>
                        <a:rPr lang="en-GB" sz="1200" b="1" i="0" u="none" strike="noStrike" dirty="0">
                          <a:solidFill>
                            <a:schemeClr val="tx1"/>
                          </a:solidFill>
                          <a:effectLst/>
                          <a:latin typeface="Calibri"/>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6730031"/>
                  </a:ext>
                </a:extLst>
              </a:tr>
            </a:tbl>
          </a:graphicData>
        </a:graphic>
      </p:graphicFrame>
      <p:graphicFrame>
        <p:nvGraphicFramePr>
          <p:cNvPr id="5" name="Table 4">
            <a:extLst>
              <a:ext uri="{FF2B5EF4-FFF2-40B4-BE49-F238E27FC236}">
                <a16:creationId xmlns:a16="http://schemas.microsoft.com/office/drawing/2014/main" id="{31CE94B1-A80D-6315-0B48-3260ADD6C8F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01695229"/>
              </p:ext>
            </p:extLst>
          </p:nvPr>
        </p:nvGraphicFramePr>
        <p:xfrm>
          <a:off x="4689174" y="5473915"/>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a:ea typeface="Calibri"/>
                          <a:cs typeface="Calibri"/>
                        </a:rPr>
                        <a:t>December 2023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algn="ctr" rtl="0" fontAlgn="ctr"/>
                      <a:r>
                        <a:rPr lang="en-GB" sz="1200" b="1" i="0" u="none" strike="noStrike">
                          <a:solidFill>
                            <a:schemeClr val="tx1"/>
                          </a:solidFill>
                          <a:effectLst/>
                          <a:latin typeface="Calibri"/>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6" name="Table 5">
            <a:extLst>
              <a:ext uri="{FF2B5EF4-FFF2-40B4-BE49-F238E27FC236}">
                <a16:creationId xmlns:a16="http://schemas.microsoft.com/office/drawing/2014/main" id="{E8CAA491-C18D-13E2-88B4-034E1A695995}"/>
              </a:ext>
            </a:extLst>
          </p:cNvPr>
          <p:cNvGraphicFramePr>
            <a:graphicFrameLocks noGrp="1"/>
          </p:cNvGraphicFramePr>
          <p:nvPr>
            <p:extLst>
              <p:ext uri="{D42A27DB-BD31-4B8C-83A1-F6EECF244321}">
                <p14:modId xmlns:p14="http://schemas.microsoft.com/office/powerpoint/2010/main" val="2532315934"/>
              </p:ext>
            </p:extLst>
          </p:nvPr>
        </p:nvGraphicFramePr>
        <p:xfrm>
          <a:off x="7753776" y="5473915"/>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a:ea typeface="Calibri"/>
                          <a:cs typeface="Calibri"/>
                        </a:rPr>
                        <a:t>December 2024 to December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4" name="TextBox 3">
            <a:extLst>
              <a:ext uri="{FF2B5EF4-FFF2-40B4-BE49-F238E27FC236}">
                <a16:creationId xmlns:a16="http://schemas.microsoft.com/office/drawing/2014/main" id="{B30CA25E-2599-7F5C-5719-5749C8ABD28F}"/>
              </a:ext>
              <a:ext uri="{C183D7F6-B498-43B3-948B-1728B52AA6E4}">
                <adec:decorative xmlns:adec="http://schemas.microsoft.com/office/drawing/2017/decorative" val="1"/>
              </a:ext>
            </a:extLst>
          </p:cNvPr>
          <p:cNvSpPr txBox="1"/>
          <p:nvPr/>
        </p:nvSpPr>
        <p:spPr>
          <a:xfrm>
            <a:off x="2049287" y="891810"/>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sp>
        <p:nvSpPr>
          <p:cNvPr id="7" name="TextBox 6">
            <a:extLst>
              <a:ext uri="{FF2B5EF4-FFF2-40B4-BE49-F238E27FC236}">
                <a16:creationId xmlns:a16="http://schemas.microsoft.com/office/drawing/2014/main" id="{A9369388-040E-756A-9ECE-9506551B1622}"/>
              </a:ext>
            </a:extLst>
          </p:cNvPr>
          <p:cNvSpPr txBox="1"/>
          <p:nvPr/>
        </p:nvSpPr>
        <p:spPr>
          <a:xfrm>
            <a:off x="38251" y="6632153"/>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in Cambridge: Bridge Street, Fitzroy Street, Market Hill, Rose Crescent, Regent Street and Sidney Street.</a:t>
            </a:r>
          </a:p>
        </p:txBody>
      </p:sp>
    </p:spTree>
    <p:extLst>
      <p:ext uri="{BB962C8B-B14F-4D97-AF65-F5344CB8AC3E}">
        <p14:creationId xmlns:p14="http://schemas.microsoft.com/office/powerpoint/2010/main" val="1124341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by Day of the Week">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133350" y="609983"/>
            <a:ext cx="119253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000000"/>
                </a:solidFill>
                <a:cs typeface="Calibri"/>
              </a:rPr>
              <a:t>In December 2025, retail footfall was below pre-COVID levels (December 2019) on all days of the week. </a:t>
            </a:r>
          </a:p>
          <a:p>
            <a:pPr algn="ctr"/>
            <a:r>
              <a:rPr lang="en-GB" sz="1400" dirty="0">
                <a:solidFill>
                  <a:srgbClr val="000000"/>
                </a:solidFill>
                <a:cs typeface="Calibri"/>
              </a:rPr>
              <a:t>Wednesday is the least recovered day (-29%) whilst Friday and Saturday were the closest to pre-COVID levels (-12% and -10% change).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35</a:t>
            </a:fld>
            <a:endParaRPr lang="en-GB"/>
          </a:p>
        </p:txBody>
      </p:sp>
      <p:sp>
        <p:nvSpPr>
          <p:cNvPr id="6" name="TextBox 5">
            <a:extLst>
              <a:ext uri="{FF2B5EF4-FFF2-40B4-BE49-F238E27FC236}">
                <a16:creationId xmlns:a16="http://schemas.microsoft.com/office/drawing/2014/main" id="{6FC1E980-3406-C31F-18ED-88633301559F}"/>
              </a:ext>
              <a:ext uri="{C183D7F6-B498-43B3-948B-1728B52AA6E4}">
                <adec:decorative xmlns:adec="http://schemas.microsoft.com/office/drawing/2017/decorative" val="1"/>
              </a:ext>
            </a:extLst>
          </p:cNvPr>
          <p:cNvSpPr txBox="1"/>
          <p:nvPr/>
        </p:nvSpPr>
        <p:spPr>
          <a:xfrm>
            <a:off x="2030810" y="1174349"/>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pic>
        <p:nvPicPr>
          <p:cNvPr id="9" name="Picture 8" descr="A clustered column chart showing average daily footfall in central Cambridge split by day of the week for December in 2019, 2023, 2024, and 2025.">
            <a:extLst>
              <a:ext uri="{FF2B5EF4-FFF2-40B4-BE49-F238E27FC236}">
                <a16:creationId xmlns:a16="http://schemas.microsoft.com/office/drawing/2014/main" id="{242C681C-AA0E-4C39-5154-C12F3D5B119B}"/>
              </a:ext>
            </a:extLst>
          </p:cNvPr>
          <p:cNvPicPr>
            <a:picLocks noChangeAspect="1"/>
          </p:cNvPicPr>
          <p:nvPr/>
        </p:nvPicPr>
        <p:blipFill>
          <a:blip r:embed="rId4"/>
          <a:stretch>
            <a:fillRect/>
          </a:stretch>
        </p:blipFill>
        <p:spPr>
          <a:xfrm>
            <a:off x="548990" y="1701711"/>
            <a:ext cx="11094020" cy="3454578"/>
          </a:xfrm>
          <a:prstGeom prst="rect">
            <a:avLst/>
          </a:prstGeom>
        </p:spPr>
      </p:pic>
      <p:graphicFrame>
        <p:nvGraphicFramePr>
          <p:cNvPr id="4" name="Table 12">
            <a:extLst>
              <a:ext uri="{FF2B5EF4-FFF2-40B4-BE49-F238E27FC236}">
                <a16:creationId xmlns:a16="http://schemas.microsoft.com/office/drawing/2014/main" id="{B81E66A3-007C-9D2B-7CD3-883109AF59E6}"/>
              </a:ext>
            </a:extLst>
          </p:cNvPr>
          <p:cNvGraphicFramePr>
            <a:graphicFrameLocks noGrp="1"/>
          </p:cNvGraphicFramePr>
          <p:nvPr>
            <p:extLst>
              <p:ext uri="{D42A27DB-BD31-4B8C-83A1-F6EECF244321}">
                <p14:modId xmlns:p14="http://schemas.microsoft.com/office/powerpoint/2010/main" val="956254768"/>
              </p:ext>
            </p:extLst>
          </p:nvPr>
        </p:nvGraphicFramePr>
        <p:xfrm>
          <a:off x="2138361" y="5443984"/>
          <a:ext cx="7915271" cy="1127760"/>
        </p:xfrm>
        <a:graphic>
          <a:graphicData uri="http://schemas.openxmlformats.org/drawingml/2006/table">
            <a:tbl>
              <a:tblPr firstRow="1" bandRow="1">
                <a:tableStyleId>{5C22544A-7EE6-4342-B048-85BDC9FD1C3A}</a:tableStyleId>
              </a:tblPr>
              <a:tblGrid>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gridSpan="7">
                  <a:txBody>
                    <a:bodyPr/>
                    <a:lstStyle/>
                    <a:p>
                      <a:pPr algn="ctr" fontAlgn="b"/>
                      <a:r>
                        <a:rPr lang="en-GB" sz="1400" b="1" u="none" strike="noStrike">
                          <a:solidFill>
                            <a:srgbClr val="0070C0"/>
                          </a:solidFill>
                          <a:effectLst/>
                          <a:latin typeface="+mn-lt"/>
                        </a:rPr>
                        <a:t>Pre-COVID to Now:</a:t>
                      </a:r>
                    </a:p>
                    <a:p>
                      <a:pPr lvl="0" algn="ctr">
                        <a:buNone/>
                      </a:pPr>
                      <a:r>
                        <a:rPr lang="en-GB" sz="14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2019 to December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algn="ctr"/>
                      <a:r>
                        <a:rPr lang="en-GB" sz="1600" b="1">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a:r>
                        <a:rPr lang="en-GB" sz="1600" b="1"/>
                        <a:t>-21%</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a:r>
                        <a:rPr lang="en-GB" sz="1600" b="1">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a:r>
                        <a:rPr lang="en-GB" sz="1600" b="1">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a:r>
                        <a:rPr lang="en-GB" sz="1600" b="1"/>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extLst>
                  <a:ext uri="{0D108BD9-81ED-4DB2-BD59-A6C34878D82A}">
                    <a16:rowId xmlns:a16="http://schemas.microsoft.com/office/drawing/2014/main" val="979260815"/>
                  </a:ext>
                </a:extLst>
              </a:tr>
            </a:tbl>
          </a:graphicData>
        </a:graphic>
      </p:graphicFrame>
      <p:sp>
        <p:nvSpPr>
          <p:cNvPr id="5" name="TextBox 4">
            <a:extLst>
              <a:ext uri="{FF2B5EF4-FFF2-40B4-BE49-F238E27FC236}">
                <a16:creationId xmlns:a16="http://schemas.microsoft.com/office/drawing/2014/main" id="{397846C1-83C2-1280-D5E9-F29F7359D504}"/>
              </a:ext>
            </a:extLst>
          </p:cNvPr>
          <p:cNvSpPr txBox="1"/>
          <p:nvPr/>
        </p:nvSpPr>
        <p:spPr>
          <a:xfrm>
            <a:off x="50126" y="6607082"/>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Bridge Street, Fitzroy Street, Market Hill, Rose Crescent, Regent Street and Sidney Street.</a:t>
            </a:r>
          </a:p>
        </p:txBody>
      </p:sp>
    </p:spTree>
    <p:extLst>
      <p:ext uri="{BB962C8B-B14F-4D97-AF65-F5344CB8AC3E}">
        <p14:creationId xmlns:p14="http://schemas.microsoft.com/office/powerpoint/2010/main" val="316905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Car Parking</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9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Daily Use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061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Cambridge multi-storey car park use in December 2025 was 14% below pre-COVID levels and has remained relatively stable over the last 2 years. </a:t>
            </a:r>
          </a:p>
          <a:p>
            <a:pPr algn="ctr"/>
            <a:r>
              <a:rPr lang="en-GB" sz="1400">
                <a:cs typeface="Calibri"/>
              </a:rPr>
              <a:t>Queen Anne Terrace usage is the furthest ahead of pre-COVID (+30%), whilst Grafton East usage is furthest below pre-COVID (-63%).</a:t>
            </a:r>
            <a:endParaRPr lang="en-GB" sz="1400">
              <a:ea typeface="Calibri"/>
              <a:cs typeface="Calibri"/>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37</a:t>
            </a:fld>
            <a:endParaRPr lang="en-GB"/>
          </a:p>
        </p:txBody>
      </p:sp>
      <p:pic>
        <p:nvPicPr>
          <p:cNvPr id="16" name="Picture 15" descr="A graph showing the car park use in Cambridge by year. 2025 volumes are very similar to 2022, 2023 and 2024. &#10;All of these years show as lower than 2019 and the early part of 2020, prior to the first Covid lockdown.">
            <a:extLst>
              <a:ext uri="{FF2B5EF4-FFF2-40B4-BE49-F238E27FC236}">
                <a16:creationId xmlns:a16="http://schemas.microsoft.com/office/drawing/2014/main" id="{0162DA67-F6F8-BF9D-C495-8C80E6B537A3}"/>
              </a:ext>
            </a:extLst>
          </p:cNvPr>
          <p:cNvPicPr>
            <a:picLocks noChangeAspect="1"/>
          </p:cNvPicPr>
          <p:nvPr/>
        </p:nvPicPr>
        <p:blipFill>
          <a:blip r:embed="rId4"/>
          <a:srcRect t="4578"/>
          <a:stretch>
            <a:fillRect/>
          </a:stretch>
        </p:blipFill>
        <p:spPr>
          <a:xfrm>
            <a:off x="1850532" y="1339334"/>
            <a:ext cx="8490934" cy="4095273"/>
          </a:xfrm>
          <a:prstGeom prst="rect">
            <a:avLst/>
          </a:prstGeom>
        </p:spPr>
      </p:pic>
      <p:graphicFrame>
        <p:nvGraphicFramePr>
          <p:cNvPr id="2" name="Table 1">
            <a:extLst>
              <a:ext uri="{FF2B5EF4-FFF2-40B4-BE49-F238E27FC236}">
                <a16:creationId xmlns:a16="http://schemas.microsoft.com/office/drawing/2014/main" id="{F5ADFED5-51EA-8F04-B158-6063E3FB5689}"/>
              </a:ext>
            </a:extLst>
          </p:cNvPr>
          <p:cNvGraphicFramePr>
            <a:graphicFrameLocks noGrp="1"/>
          </p:cNvGraphicFramePr>
          <p:nvPr>
            <p:extLst>
              <p:ext uri="{D42A27DB-BD31-4B8C-83A1-F6EECF244321}">
                <p14:modId xmlns:p14="http://schemas.microsoft.com/office/powerpoint/2010/main" val="4243927958"/>
              </p:ext>
            </p:extLst>
          </p:nvPr>
        </p:nvGraphicFramePr>
        <p:xfrm>
          <a:off x="2093586" y="5434607"/>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2019 to December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-14%</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rtl="0" fontAlgn="ctr"/>
                      <a:r>
                        <a:rPr lang="en-GB" sz="1200" b="1" i="0" u="none" strike="noStrike" dirty="0">
                          <a:solidFill>
                            <a:schemeClr val="tx1"/>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4588996"/>
                  </a:ext>
                </a:extLst>
              </a:tr>
            </a:tbl>
          </a:graphicData>
        </a:graphic>
      </p:graphicFrame>
      <p:graphicFrame>
        <p:nvGraphicFramePr>
          <p:cNvPr id="6" name="Table 5">
            <a:extLst>
              <a:ext uri="{FF2B5EF4-FFF2-40B4-BE49-F238E27FC236}">
                <a16:creationId xmlns:a16="http://schemas.microsoft.com/office/drawing/2014/main" id="{15C8C1D2-622E-1EB0-9180-7728D2A51A6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49172940"/>
              </p:ext>
            </p:extLst>
          </p:nvPr>
        </p:nvGraphicFramePr>
        <p:xfrm>
          <a:off x="4808553" y="5434607"/>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2023 to December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ysClr val="windowText" lastClr="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Weekends </a:t>
                      </a:r>
                      <a:endParaRPr lang="en-US">
                        <a:solidFill>
                          <a:sysClr val="windowText" lastClr="000000"/>
                        </a:solidFill>
                      </a:endParaRPr>
                    </a:p>
                    <a:p>
                      <a:pPr lvl="0" algn="ctr">
                        <a:buNone/>
                      </a:pPr>
                      <a:r>
                        <a:rPr lang="en-GB" sz="1200" b="1" i="0" u="none" strike="noStrike">
                          <a:solidFill>
                            <a:sysClr val="windowText" lastClr="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ysClr val="windowText" lastClr="000000"/>
                          </a:solidFill>
                          <a:effectLst/>
                          <a:latin typeface="Calibri"/>
                        </a:rPr>
                        <a:t>-3%</a:t>
                      </a:r>
                      <a:endParaRPr lang="en-US">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ysClr val="windowText" lastClr="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5" name="Table 4">
            <a:extLst>
              <a:ext uri="{FF2B5EF4-FFF2-40B4-BE49-F238E27FC236}">
                <a16:creationId xmlns:a16="http://schemas.microsoft.com/office/drawing/2014/main" id="{F0C93F8E-23AB-5AF0-C029-AFA9478ECE78}"/>
              </a:ext>
            </a:extLst>
          </p:cNvPr>
          <p:cNvGraphicFramePr>
            <a:graphicFrameLocks noGrp="1"/>
          </p:cNvGraphicFramePr>
          <p:nvPr>
            <p:extLst>
              <p:ext uri="{D42A27DB-BD31-4B8C-83A1-F6EECF244321}">
                <p14:modId xmlns:p14="http://schemas.microsoft.com/office/powerpoint/2010/main" val="1333842722"/>
              </p:ext>
            </p:extLst>
          </p:nvPr>
        </p:nvGraphicFramePr>
        <p:xfrm>
          <a:off x="7523801" y="5434607"/>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2024 to December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12" name="TextBox 11">
            <a:extLst>
              <a:ext uri="{FF2B5EF4-FFF2-40B4-BE49-F238E27FC236}">
                <a16:creationId xmlns:a16="http://schemas.microsoft.com/office/drawing/2014/main" id="{E4D054C2-5D81-CB7A-BCA5-38E8C5E8DEE2}"/>
              </a:ext>
            </a:extLst>
          </p:cNvPr>
          <p:cNvSpPr txBox="1"/>
          <p:nvPr/>
        </p:nvSpPr>
        <p:spPr>
          <a:xfrm>
            <a:off x="50126" y="6472121"/>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5 car parks in Cambridge: Grafton East, Grafton West, Grand Arcade, Park Street and Queen Anne Terrace. Park Street car park closed in Jan 2022 and re-opened in </a:t>
            </a:r>
            <a:r>
              <a:rPr lang="en-GB" sz="1000">
                <a:solidFill>
                  <a:schemeClr val="bg2">
                    <a:lumMod val="50000"/>
                  </a:schemeClr>
                </a:solidFill>
                <a:cs typeface="Calibri"/>
                <a:hlinkClick r:id="rId5"/>
              </a:rPr>
              <a:t>Nov 2024</a:t>
            </a:r>
            <a:r>
              <a:rPr lang="en-GB" sz="1000">
                <a:solidFill>
                  <a:schemeClr val="bg2">
                    <a:lumMod val="50000"/>
                  </a:schemeClr>
                </a:solidFill>
                <a:cs typeface="Calibri"/>
              </a:rPr>
              <a:t> - usage figures for Park Street are included on this chart so that the impact of its closure and re-opening can be seen.</a:t>
            </a:r>
          </a:p>
        </p:txBody>
      </p:sp>
      <p:sp>
        <p:nvSpPr>
          <p:cNvPr id="7" name="TextBox 6">
            <a:extLst>
              <a:ext uri="{FF2B5EF4-FFF2-40B4-BE49-F238E27FC236}">
                <a16:creationId xmlns:a16="http://schemas.microsoft.com/office/drawing/2014/main" id="{3C49A9B2-9437-174F-D154-CB96FB32FD9C}"/>
              </a:ext>
              <a:ext uri="{C183D7F6-B498-43B3-948B-1728B52AA6E4}">
                <adec:decorative xmlns:adec="http://schemas.microsoft.com/office/drawing/2017/decorative" val="1"/>
              </a:ext>
            </a:extLst>
          </p:cNvPr>
          <p:cNvSpPr txBox="1"/>
          <p:nvPr/>
        </p:nvSpPr>
        <p:spPr>
          <a:xfrm>
            <a:off x="2287016" y="2171912"/>
            <a:ext cx="1619250" cy="400110"/>
          </a:xfrm>
          <a:prstGeom prst="rect">
            <a:avLst/>
          </a:prstGeom>
          <a:noFill/>
        </p:spPr>
        <p:txBody>
          <a:bodyPr wrap="square" rtlCol="0">
            <a:spAutoFit/>
          </a:bodyPr>
          <a:lstStyle/>
          <a:p>
            <a:r>
              <a:rPr lang="en-GB" sz="1000" b="1">
                <a:solidFill>
                  <a:schemeClr val="accent2"/>
                </a:solidFill>
              </a:rPr>
              <a:t>Park St car park closed for redevelopment (Jan 2022)</a:t>
            </a:r>
          </a:p>
        </p:txBody>
      </p:sp>
      <p:cxnSp>
        <p:nvCxnSpPr>
          <p:cNvPr id="15" name="Straight Arrow Connector 14">
            <a:extLst>
              <a:ext uri="{FF2B5EF4-FFF2-40B4-BE49-F238E27FC236}">
                <a16:creationId xmlns:a16="http://schemas.microsoft.com/office/drawing/2014/main" id="{31F9FA7A-AC1F-EBB4-8D7B-71932EE66D98}"/>
              </a:ext>
              <a:ext uri="{C183D7F6-B498-43B3-948B-1728B52AA6E4}">
                <adec:decorative xmlns:adec="http://schemas.microsoft.com/office/drawing/2017/decorative" val="1"/>
              </a:ext>
            </a:extLst>
          </p:cNvPr>
          <p:cNvCxnSpPr>
            <a:cxnSpLocks/>
          </p:cNvCxnSpPr>
          <p:nvPr/>
        </p:nvCxnSpPr>
        <p:spPr>
          <a:xfrm flipH="1">
            <a:off x="2371725" y="2598061"/>
            <a:ext cx="118077" cy="192764"/>
          </a:xfrm>
          <a:prstGeom prst="straightConnector1">
            <a:avLst/>
          </a:prstGeom>
          <a:ln w="28575">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62BF435B-60CB-7459-79FD-BB77686D17A9}"/>
              </a:ext>
              <a:ext uri="{C183D7F6-B498-43B3-948B-1728B52AA6E4}">
                <adec:decorative xmlns:adec="http://schemas.microsoft.com/office/drawing/2017/decorative" val="1"/>
              </a:ext>
            </a:extLst>
          </p:cNvPr>
          <p:cNvSpPr txBox="1"/>
          <p:nvPr/>
        </p:nvSpPr>
        <p:spPr>
          <a:xfrm>
            <a:off x="6816087" y="2101099"/>
            <a:ext cx="2231136" cy="246221"/>
          </a:xfrm>
          <a:prstGeom prst="rect">
            <a:avLst/>
          </a:prstGeom>
          <a:noFill/>
          <a:ln>
            <a:noFill/>
          </a:ln>
        </p:spPr>
        <p:txBody>
          <a:bodyPr wrap="square" rtlCol="0">
            <a:spAutoFit/>
          </a:bodyPr>
          <a:lstStyle/>
          <a:p>
            <a:r>
              <a:rPr lang="en-GB" sz="1000" b="1">
                <a:solidFill>
                  <a:srgbClr val="F59DF7"/>
                </a:solidFill>
              </a:rPr>
              <a:t>Park St car park re-opened (Nov 2024)</a:t>
            </a:r>
          </a:p>
        </p:txBody>
      </p:sp>
      <p:cxnSp>
        <p:nvCxnSpPr>
          <p:cNvPr id="18" name="Straight Arrow Connector 17">
            <a:extLst>
              <a:ext uri="{FF2B5EF4-FFF2-40B4-BE49-F238E27FC236}">
                <a16:creationId xmlns:a16="http://schemas.microsoft.com/office/drawing/2014/main" id="{A39E272A-913B-9B21-6445-45D44F9F1BB6}"/>
              </a:ext>
              <a:ext uri="{C183D7F6-B498-43B3-948B-1728B52AA6E4}">
                <adec:decorative xmlns:adec="http://schemas.microsoft.com/office/drawing/2017/decorative" val="1"/>
              </a:ext>
            </a:extLst>
          </p:cNvPr>
          <p:cNvCxnSpPr>
            <a:cxnSpLocks/>
          </p:cNvCxnSpPr>
          <p:nvPr/>
        </p:nvCxnSpPr>
        <p:spPr>
          <a:xfrm>
            <a:off x="8067787" y="2301852"/>
            <a:ext cx="809513" cy="774723"/>
          </a:xfrm>
          <a:prstGeom prst="straightConnector1">
            <a:avLst/>
          </a:prstGeom>
          <a:ln w="28575">
            <a:solidFill>
              <a:srgbClr val="F59DF7"/>
            </a:solidFill>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41DA86-374B-E93B-E4A1-A7383C837982}"/>
              </a:ext>
              <a:ext uri="{C183D7F6-B498-43B3-948B-1728B52AA6E4}">
                <adec:decorative xmlns:adec="http://schemas.microsoft.com/office/drawing/2017/decorative" val="1"/>
              </a:ext>
            </a:extLst>
          </p:cNvPr>
          <p:cNvSpPr txBox="1"/>
          <p:nvPr/>
        </p:nvSpPr>
        <p:spPr>
          <a:xfrm>
            <a:off x="2049287" y="1086102"/>
            <a:ext cx="8093425" cy="338554"/>
          </a:xfrm>
          <a:prstGeom prst="rect">
            <a:avLst/>
          </a:prstGeom>
          <a:noFill/>
        </p:spPr>
        <p:txBody>
          <a:bodyPr wrap="square" lIns="91440" tIns="45720" rIns="91440" bIns="45720" rtlCol="0" anchor="t">
            <a:spAutoFit/>
          </a:bodyPr>
          <a:lstStyle/>
          <a:p>
            <a:pPr algn="ctr"/>
            <a:r>
              <a:rPr lang="en-GB" sz="1600" b="1"/>
              <a:t>Multi-storey car park usage, Cambridge</a:t>
            </a:r>
            <a:endParaRPr lang="en-GB" sz="1600"/>
          </a:p>
        </p:txBody>
      </p:sp>
    </p:spTree>
    <p:extLst>
      <p:ext uri="{BB962C8B-B14F-4D97-AF65-F5344CB8AC3E}">
        <p14:creationId xmlns:p14="http://schemas.microsoft.com/office/powerpoint/2010/main" val="93263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Month</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6574"/>
            <a:ext cx="11720399"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December 2025 average daily usage of multi-storey car parks is 14% lower than pre-COVID, and 3% lower than last year. </a:t>
            </a:r>
          </a:p>
          <a:p>
            <a:pPr algn="ctr"/>
            <a:r>
              <a:rPr lang="en-GB" sz="1400">
                <a:solidFill>
                  <a:srgbClr val="000000"/>
                </a:solidFill>
                <a:cs typeface="Calibri"/>
              </a:rPr>
              <a:t>The proportionate split by length-of-stay has stayed fairly consistent over time.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38</a:t>
            </a:fld>
            <a:endParaRPr lang="en-GB"/>
          </a:p>
        </p:txBody>
      </p:sp>
      <p:sp>
        <p:nvSpPr>
          <p:cNvPr id="4" name="TextBox 3">
            <a:extLst>
              <a:ext uri="{FF2B5EF4-FFF2-40B4-BE49-F238E27FC236}">
                <a16:creationId xmlns:a16="http://schemas.microsoft.com/office/drawing/2014/main" id="{94CCA611-71DD-829B-C41D-EF15F469035C}"/>
              </a:ext>
              <a:ext uri="{C183D7F6-B498-43B3-948B-1728B52AA6E4}">
                <adec:decorative xmlns:adec="http://schemas.microsoft.com/office/drawing/2017/decorative" val="1"/>
              </a:ext>
            </a:extLst>
          </p:cNvPr>
          <p:cNvSpPr txBox="1"/>
          <p:nvPr/>
        </p:nvSpPr>
        <p:spPr>
          <a:xfrm>
            <a:off x="2316480" y="1191649"/>
            <a:ext cx="7598663" cy="353943"/>
          </a:xfrm>
          <a:prstGeom prst="rect">
            <a:avLst/>
          </a:prstGeom>
          <a:noFill/>
        </p:spPr>
        <p:txBody>
          <a:bodyPr wrap="square" lIns="91440" tIns="45720" rIns="91440" bIns="45720" rtlCol="0" anchor="t">
            <a:spAutoFit/>
          </a:bodyPr>
          <a:lstStyle/>
          <a:p>
            <a:pPr algn="ctr"/>
            <a:r>
              <a:rPr lang="en-GB" sz="1700" b="1"/>
              <a:t>Multi-storey car park average daily usage by month</a:t>
            </a:r>
            <a:r>
              <a:rPr lang="en-GB" sz="1700" b="1" dirty="0"/>
              <a:t> and</a:t>
            </a:r>
            <a:r>
              <a:rPr lang="en-GB" sz="1700" b="1"/>
              <a:t> length of stay</a:t>
            </a:r>
          </a:p>
        </p:txBody>
      </p:sp>
      <p:pic>
        <p:nvPicPr>
          <p:cNvPr id="9" name="Picture 8" descr="A horizontal bar chart showing the average daily multi storey car park usage for December 2019, 2023, 2024 and 2025. &#10;Each bar is also split proportionately by length of stay.  December 2019 saw just over 6,500 transactions on a typical day, whereas December 2023, 2024 and 2025 this figure was between 5,700 and just under 6,000.">
            <a:extLst>
              <a:ext uri="{FF2B5EF4-FFF2-40B4-BE49-F238E27FC236}">
                <a16:creationId xmlns:a16="http://schemas.microsoft.com/office/drawing/2014/main" id="{6CA9CF3D-CECC-B351-1BAB-32C43698D5C8}"/>
              </a:ext>
            </a:extLst>
          </p:cNvPr>
          <p:cNvPicPr>
            <a:picLocks noChangeAspect="1"/>
          </p:cNvPicPr>
          <p:nvPr/>
        </p:nvPicPr>
        <p:blipFill>
          <a:blip r:embed="rId3"/>
          <a:stretch>
            <a:fillRect/>
          </a:stretch>
        </p:blipFill>
        <p:spPr>
          <a:xfrm>
            <a:off x="1719325" y="1545592"/>
            <a:ext cx="8792972" cy="4940605"/>
          </a:xfrm>
          <a:prstGeom prst="rect">
            <a:avLst/>
          </a:prstGeom>
        </p:spPr>
      </p:pic>
      <p:sp>
        <p:nvSpPr>
          <p:cNvPr id="2" name="TextBox 1">
            <a:extLst>
              <a:ext uri="{FF2B5EF4-FFF2-40B4-BE49-F238E27FC236}">
                <a16:creationId xmlns:a16="http://schemas.microsoft.com/office/drawing/2014/main" id="{50F0693C-41F1-D365-F2CB-36C9DEC5FF36}"/>
              </a:ext>
            </a:extLst>
          </p:cNvPr>
          <p:cNvSpPr txBox="1"/>
          <p:nvPr/>
        </p:nvSpPr>
        <p:spPr>
          <a:xfrm>
            <a:off x="22694" y="6499553"/>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sums data from 5 multi-storey car parks in Cambridge: Grafton East, Grafton West, Grand Arcade, Park Street and Queen Anne Terrace. Park Street car park was closed from Jan 2022 and </a:t>
            </a:r>
            <a:r>
              <a:rPr lang="en-GB" sz="1000">
                <a:solidFill>
                  <a:schemeClr val="bg2">
                    <a:lumMod val="50000"/>
                  </a:schemeClr>
                </a:solidFill>
                <a:cs typeface="Calibri"/>
                <a:hlinkClick r:id="rId4"/>
              </a:rPr>
              <a:t>re-opened in late Nov 2024</a:t>
            </a:r>
            <a:r>
              <a:rPr lang="en-GB" sz="1000">
                <a:solidFill>
                  <a:schemeClr val="bg2">
                    <a:lumMod val="50000"/>
                  </a:schemeClr>
                </a:solidFill>
                <a:cs typeface="Calibri"/>
              </a:rPr>
              <a:t> - usage figures for Park Street are included on this chart so that the impact of its closure and re-opening can be seen.</a:t>
            </a:r>
          </a:p>
        </p:txBody>
      </p:sp>
    </p:spTree>
    <p:extLst>
      <p:ext uri="{BB962C8B-B14F-4D97-AF65-F5344CB8AC3E}">
        <p14:creationId xmlns:p14="http://schemas.microsoft.com/office/powerpoint/2010/main" val="3867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Car Park</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39</a:t>
            </a:fld>
            <a:endParaRPr lang="en-GB"/>
          </a:p>
        </p:txBody>
      </p:sp>
      <p:sp>
        <p:nvSpPr>
          <p:cNvPr id="12" name="TextBox 11">
            <a:extLst>
              <a:ext uri="{FF2B5EF4-FFF2-40B4-BE49-F238E27FC236}">
                <a16:creationId xmlns:a16="http://schemas.microsoft.com/office/drawing/2014/main" id="{1E4800E6-E947-9D25-1A98-EC4F460FCF38}"/>
              </a:ext>
              <a:ext uri="{C183D7F6-B498-43B3-948B-1728B52AA6E4}">
                <adec:decorative xmlns:adec="http://schemas.microsoft.com/office/drawing/2017/decorative" val="1"/>
              </a:ext>
            </a:extLst>
          </p:cNvPr>
          <p:cNvSpPr txBox="1"/>
          <p:nvPr/>
        </p:nvSpPr>
        <p:spPr>
          <a:xfrm>
            <a:off x="2874165" y="1149646"/>
            <a:ext cx="6589968" cy="353943"/>
          </a:xfrm>
          <a:prstGeom prst="rect">
            <a:avLst/>
          </a:prstGeom>
          <a:noFill/>
        </p:spPr>
        <p:txBody>
          <a:bodyPr wrap="square" lIns="91440" tIns="45720" rIns="91440" bIns="45720" rtlCol="0" anchor="t">
            <a:spAutoFit/>
          </a:bodyPr>
          <a:lstStyle/>
          <a:p>
            <a:pPr algn="ctr"/>
            <a:r>
              <a:rPr lang="en-GB" sz="1700" b="1"/>
              <a:t>Multi-storey car park usage by site and length of stay (December 2025)</a:t>
            </a:r>
          </a:p>
        </p:txBody>
      </p:sp>
      <p:sp>
        <p:nvSpPr>
          <p:cNvPr id="4" name="TextBox 3">
            <a:extLst>
              <a:ext uri="{FF2B5EF4-FFF2-40B4-BE49-F238E27FC236}">
                <a16:creationId xmlns:a16="http://schemas.microsoft.com/office/drawing/2014/main" id="{9FA47383-CA6C-BAA9-67AE-09120A85C811}"/>
              </a:ext>
              <a:ext uri="{C183D7F6-B498-43B3-948B-1728B52AA6E4}">
                <adec:decorative xmlns:adec="http://schemas.microsoft.com/office/drawing/2017/decorative" val="0"/>
              </a:ext>
            </a:extLst>
          </p:cNvPr>
          <p:cNvSpPr txBox="1"/>
          <p:nvPr/>
        </p:nvSpPr>
        <p:spPr>
          <a:xfrm>
            <a:off x="197813" y="61735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December 2025, Grafton West had the highest proportion of stays under 3 hours (88%) whilst Queen Anne Terrace had the lowest proportion (56%). </a:t>
            </a:r>
          </a:p>
          <a:p>
            <a:pPr algn="ctr"/>
            <a:r>
              <a:rPr lang="en-GB" sz="1400">
                <a:solidFill>
                  <a:srgbClr val="000000"/>
                </a:solidFill>
                <a:cs typeface="Calibri"/>
              </a:rPr>
              <a:t>Grand Arcade continues to be the most popular car park despite having a similar number of spaces as Grafton East.</a:t>
            </a:r>
            <a:endParaRPr lang="en-GB" sz="1400">
              <a:solidFill>
                <a:srgbClr val="000000"/>
              </a:solidFill>
              <a:ea typeface="Calibri"/>
              <a:cs typeface="Calibri"/>
            </a:endParaRPr>
          </a:p>
        </p:txBody>
      </p:sp>
      <p:pic>
        <p:nvPicPr>
          <p:cNvPr id="13" name="Picture 12" descr="A horizontal bar chart showing usage by car park and length of stay for December 2025. &#10;The Grand Arcade is by far the most popular car park with just over 55,000 total visits.&#10;Grafton West and Queen Anne Terrace had between 11,500 and 20,500 visits, whilst Park Street and Grafton East had around 8,000 visits.">
            <a:extLst>
              <a:ext uri="{FF2B5EF4-FFF2-40B4-BE49-F238E27FC236}">
                <a16:creationId xmlns:a16="http://schemas.microsoft.com/office/drawing/2014/main" id="{65990078-6940-DC3A-797C-3B50A5DA8ED4}"/>
              </a:ext>
            </a:extLst>
          </p:cNvPr>
          <p:cNvPicPr>
            <a:picLocks noChangeAspect="1"/>
          </p:cNvPicPr>
          <p:nvPr/>
        </p:nvPicPr>
        <p:blipFill>
          <a:blip r:embed="rId3"/>
          <a:stretch>
            <a:fillRect/>
          </a:stretch>
        </p:blipFill>
        <p:spPr>
          <a:xfrm>
            <a:off x="1380231" y="1452344"/>
            <a:ext cx="9459898" cy="5405656"/>
          </a:xfrm>
          <a:prstGeom prst="rect">
            <a:avLst/>
          </a:prstGeom>
        </p:spPr>
      </p:pic>
      <p:sp>
        <p:nvSpPr>
          <p:cNvPr id="5" name="TextBox 4">
            <a:extLst>
              <a:ext uri="{FF2B5EF4-FFF2-40B4-BE49-F238E27FC236}">
                <a16:creationId xmlns:a16="http://schemas.microsoft.com/office/drawing/2014/main" id="{46060B9C-8161-D637-CBA8-D2BD93971275}"/>
              </a:ext>
              <a:ext uri="{C183D7F6-B498-43B3-948B-1728B52AA6E4}">
                <adec:decorative xmlns:adec="http://schemas.microsoft.com/office/drawing/2017/decorative" val="1"/>
              </a:ext>
            </a:extLst>
          </p:cNvPr>
          <p:cNvSpPr txBox="1"/>
          <p:nvPr/>
        </p:nvSpPr>
        <p:spPr>
          <a:xfrm>
            <a:off x="2450239" y="2675334"/>
            <a:ext cx="13193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222 spaces</a:t>
            </a:r>
          </a:p>
        </p:txBody>
      </p:sp>
      <p:sp>
        <p:nvSpPr>
          <p:cNvPr id="6" name="TextBox 5">
            <a:extLst>
              <a:ext uri="{FF2B5EF4-FFF2-40B4-BE49-F238E27FC236}">
                <a16:creationId xmlns:a16="http://schemas.microsoft.com/office/drawing/2014/main" id="{57611F8F-0E34-7CD1-C660-332218700019}"/>
              </a:ext>
              <a:ext uri="{C183D7F6-B498-43B3-948B-1728B52AA6E4}">
                <adec:decorative xmlns:adec="http://schemas.microsoft.com/office/drawing/2017/decorative" val="1"/>
              </a:ext>
            </a:extLst>
          </p:cNvPr>
          <p:cNvSpPr txBox="1"/>
          <p:nvPr/>
        </p:nvSpPr>
        <p:spPr>
          <a:xfrm>
            <a:off x="2450239" y="4198546"/>
            <a:ext cx="13193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572 spaces</a:t>
            </a:r>
          </a:p>
        </p:txBody>
      </p:sp>
      <p:sp>
        <p:nvSpPr>
          <p:cNvPr id="7" name="TextBox 6">
            <a:extLst>
              <a:ext uri="{FF2B5EF4-FFF2-40B4-BE49-F238E27FC236}">
                <a16:creationId xmlns:a16="http://schemas.microsoft.com/office/drawing/2014/main" id="{11C43889-FECB-F0D5-7D14-9E4ED0E6852D}"/>
              </a:ext>
              <a:ext uri="{C183D7F6-B498-43B3-948B-1728B52AA6E4}">
                <adec:decorative xmlns:adec="http://schemas.microsoft.com/office/drawing/2017/decorative" val="1"/>
              </a:ext>
            </a:extLst>
          </p:cNvPr>
          <p:cNvSpPr txBox="1"/>
          <p:nvPr/>
        </p:nvSpPr>
        <p:spPr>
          <a:xfrm>
            <a:off x="2450239" y="3428314"/>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888 spaces</a:t>
            </a:r>
          </a:p>
        </p:txBody>
      </p:sp>
      <p:sp>
        <p:nvSpPr>
          <p:cNvPr id="8" name="TextBox 7">
            <a:extLst>
              <a:ext uri="{FF2B5EF4-FFF2-40B4-BE49-F238E27FC236}">
                <a16:creationId xmlns:a16="http://schemas.microsoft.com/office/drawing/2014/main" id="{613758E1-F4F1-6159-D4F2-4B0652F3F849}"/>
              </a:ext>
              <a:ext uri="{C183D7F6-B498-43B3-948B-1728B52AA6E4}">
                <adec:decorative xmlns:adec="http://schemas.microsoft.com/office/drawing/2017/decorative" val="1"/>
              </a:ext>
            </a:extLst>
          </p:cNvPr>
          <p:cNvSpPr txBox="1"/>
          <p:nvPr/>
        </p:nvSpPr>
        <p:spPr>
          <a:xfrm>
            <a:off x="2450239" y="4968778"/>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286 spaces</a:t>
            </a:r>
          </a:p>
        </p:txBody>
      </p:sp>
      <p:sp>
        <p:nvSpPr>
          <p:cNvPr id="9" name="TextBox 8">
            <a:extLst>
              <a:ext uri="{FF2B5EF4-FFF2-40B4-BE49-F238E27FC236}">
                <a16:creationId xmlns:a16="http://schemas.microsoft.com/office/drawing/2014/main" id="{AF64D396-1C44-D24E-9CE4-CEAD9048E2E5}"/>
              </a:ext>
              <a:ext uri="{C183D7F6-B498-43B3-948B-1728B52AA6E4}">
                <adec:decorative xmlns:adec="http://schemas.microsoft.com/office/drawing/2017/decorative" val="1"/>
              </a:ext>
            </a:extLst>
          </p:cNvPr>
          <p:cNvSpPr txBox="1"/>
          <p:nvPr/>
        </p:nvSpPr>
        <p:spPr>
          <a:xfrm>
            <a:off x="2467491" y="5719731"/>
            <a:ext cx="13193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951 spaces</a:t>
            </a:r>
          </a:p>
        </p:txBody>
      </p:sp>
    </p:spTree>
    <p:extLst>
      <p:ext uri="{BB962C8B-B14F-4D97-AF65-F5344CB8AC3E}">
        <p14:creationId xmlns:p14="http://schemas.microsoft.com/office/powerpoint/2010/main" val="42254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Accessibility</a:t>
            </a:r>
          </a:p>
        </p:txBody>
      </p:sp>
      <p:sp>
        <p:nvSpPr>
          <p:cNvPr id="18" name="Subtitle 2">
            <a:extLst>
              <a:ext uri="{FF2B5EF4-FFF2-40B4-BE49-F238E27FC236}">
                <a16:creationId xmlns:a16="http://schemas.microsoft.com/office/drawing/2014/main" id="{4900DC8C-53D5-5737-25EB-C3CED2C7C763}"/>
              </a:ext>
            </a:extLst>
          </p:cNvPr>
          <p:cNvSpPr txBox="1">
            <a:spLocks/>
          </p:cNvSpPr>
          <p:nvPr/>
        </p:nvSpPr>
        <p:spPr>
          <a:xfrm>
            <a:off x="221282" y="858825"/>
            <a:ext cx="10287875" cy="11677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a:t>To access the full functionality of PowerPoint, we recommend opening the slides in </a:t>
            </a:r>
            <a:r>
              <a:rPr lang="en-GB" sz="2400" b="1"/>
              <a:t>full screen mode.</a:t>
            </a:r>
            <a:r>
              <a:rPr lang="en-GB" sz="2400"/>
              <a:t> To do this, click the “Open in New Window” button in the bottom right-hand corner. </a:t>
            </a:r>
          </a:p>
        </p:txBody>
      </p:sp>
      <p:pic>
        <p:nvPicPr>
          <p:cNvPr id="21" name="Picture 20" descr="The Full screen button shows a rectangle with an arrow coming out of each corner.">
            <a:extLst>
              <a:ext uri="{FF2B5EF4-FFF2-40B4-BE49-F238E27FC236}">
                <a16:creationId xmlns:a16="http://schemas.microsoft.com/office/drawing/2014/main" id="{F8B5253B-CBFD-7F8A-0CE8-3E65D6A91FBC}"/>
              </a:ext>
            </a:extLst>
          </p:cNvPr>
          <p:cNvPicPr>
            <a:picLocks noChangeAspect="1"/>
          </p:cNvPicPr>
          <p:nvPr/>
        </p:nvPicPr>
        <p:blipFill rotWithShape="1">
          <a:blip r:embed="rId3"/>
          <a:srcRect l="11045" t="4132" r="12143" b="12568"/>
          <a:stretch/>
        </p:blipFill>
        <p:spPr>
          <a:xfrm>
            <a:off x="10720716" y="1013217"/>
            <a:ext cx="841416" cy="562347"/>
          </a:xfrm>
          <a:prstGeom prst="rect">
            <a:avLst/>
          </a:prstGeom>
        </p:spPr>
      </p:pic>
      <p:pic>
        <p:nvPicPr>
          <p:cNvPr id="7" name="Picture 6" descr="The navigation panel with a left-pointing arrow on the left, then a sentence showing what slide you are on (Slide x of x) and a right-pointing arrow on the right hand side.">
            <a:extLst>
              <a:ext uri="{FF2B5EF4-FFF2-40B4-BE49-F238E27FC236}">
                <a16:creationId xmlns:a16="http://schemas.microsoft.com/office/drawing/2014/main" id="{DE2A4E9F-1A91-EA51-E155-335EC046FCD4}"/>
              </a:ext>
            </a:extLst>
          </p:cNvPr>
          <p:cNvPicPr>
            <a:picLocks noChangeAspect="1"/>
          </p:cNvPicPr>
          <p:nvPr/>
        </p:nvPicPr>
        <p:blipFill rotWithShape="1">
          <a:blip r:embed="rId4"/>
          <a:srcRect l="12806" t="28547" r="8016" b="25982"/>
          <a:stretch/>
        </p:blipFill>
        <p:spPr>
          <a:xfrm>
            <a:off x="746833" y="2260726"/>
            <a:ext cx="1938615" cy="279400"/>
          </a:xfrm>
          <a:prstGeom prst="rect">
            <a:avLst/>
          </a:prstGeom>
        </p:spPr>
      </p:pic>
      <p:sp>
        <p:nvSpPr>
          <p:cNvPr id="3" name="Subtitle 2">
            <a:extLst>
              <a:ext uri="{FF2B5EF4-FFF2-40B4-BE49-F238E27FC236}">
                <a16:creationId xmlns:a16="http://schemas.microsoft.com/office/drawing/2014/main" id="{9EE39F61-8730-7F19-7AA0-F1F352AA9F5F}"/>
              </a:ext>
            </a:extLst>
          </p:cNvPr>
          <p:cNvSpPr txBox="1">
            <a:spLocks/>
          </p:cNvSpPr>
          <p:nvPr/>
        </p:nvSpPr>
        <p:spPr>
          <a:xfrm>
            <a:off x="2824769" y="2165084"/>
            <a:ext cx="9086248" cy="84843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cs typeface="Calibri"/>
              </a:rPr>
              <a:t>1) Navigate </a:t>
            </a:r>
            <a:r>
              <a:rPr lang="en-GB" sz="1800">
                <a:cs typeface="Calibri"/>
              </a:rPr>
              <a:t>through the slide pack using the left and right arrows in the middle-bottom of the screen. Clicking on the sentence “Slide x of x” brings up a pop-up listing all the slides so you can navigate directly to a slide of interest.</a:t>
            </a:r>
          </a:p>
        </p:txBody>
      </p:sp>
      <p:pic>
        <p:nvPicPr>
          <p:cNvPr id="13" name="Picture 12" descr="The Notes button shows an upwards arrow next to the word notes in capital letters.">
            <a:extLst>
              <a:ext uri="{FF2B5EF4-FFF2-40B4-BE49-F238E27FC236}">
                <a16:creationId xmlns:a16="http://schemas.microsoft.com/office/drawing/2014/main" id="{AB3ECE8B-7113-04A0-8DC8-C2479D660053}"/>
              </a:ext>
            </a:extLst>
          </p:cNvPr>
          <p:cNvPicPr>
            <a:picLocks noChangeAspect="1"/>
          </p:cNvPicPr>
          <p:nvPr/>
        </p:nvPicPr>
        <p:blipFill rotWithShape="1">
          <a:blip r:embed="rId5"/>
          <a:srcRect l="5338" t="17000" r="5100" b="12356"/>
          <a:stretch/>
        </p:blipFill>
        <p:spPr>
          <a:xfrm>
            <a:off x="1494987" y="3015649"/>
            <a:ext cx="1214278" cy="416007"/>
          </a:xfrm>
          <a:prstGeom prst="rect">
            <a:avLst/>
          </a:prstGeom>
        </p:spPr>
      </p:pic>
      <p:sp>
        <p:nvSpPr>
          <p:cNvPr id="6" name="Subtitle 2">
            <a:extLst>
              <a:ext uri="{FF2B5EF4-FFF2-40B4-BE49-F238E27FC236}">
                <a16:creationId xmlns:a16="http://schemas.microsoft.com/office/drawing/2014/main" id="{C78B3CB6-A455-115C-77BC-CD7B22C2BD82}"/>
              </a:ext>
            </a:extLst>
          </p:cNvPr>
          <p:cNvSpPr txBox="1">
            <a:spLocks/>
          </p:cNvSpPr>
          <p:nvPr/>
        </p:nvSpPr>
        <p:spPr>
          <a:xfrm>
            <a:off x="2824769" y="3030732"/>
            <a:ext cx="9086248" cy="55887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2) Open the Notes for each slide to see the data source, technical notes and any additional commentary. See the </a:t>
            </a:r>
            <a:r>
              <a:rPr lang="en-GB" sz="1800" b="1">
                <a:cs typeface="Calibri"/>
              </a:rPr>
              <a:t>“Notes” </a:t>
            </a:r>
            <a:r>
              <a:rPr lang="en-GB" sz="1800">
                <a:cs typeface="Calibri"/>
              </a:rPr>
              <a:t>button in the bottom right-hand corner.</a:t>
            </a:r>
          </a:p>
        </p:txBody>
      </p:sp>
      <p:pic>
        <p:nvPicPr>
          <p:cNvPr id="9" name="Picture 8" descr="The download button has an icon of a piece of paper with an arrow pointing downwards next to the word download.">
            <a:extLst>
              <a:ext uri="{FF2B5EF4-FFF2-40B4-BE49-F238E27FC236}">
                <a16:creationId xmlns:a16="http://schemas.microsoft.com/office/drawing/2014/main" id="{B5F36A54-6817-ABEA-08C7-68C15026B9C1}"/>
              </a:ext>
            </a:extLst>
          </p:cNvPr>
          <p:cNvPicPr>
            <a:picLocks noChangeAspect="1"/>
          </p:cNvPicPr>
          <p:nvPr/>
        </p:nvPicPr>
        <p:blipFill>
          <a:blip r:embed="rId6"/>
          <a:stretch>
            <a:fillRect/>
          </a:stretch>
        </p:blipFill>
        <p:spPr>
          <a:xfrm>
            <a:off x="1747099" y="3672458"/>
            <a:ext cx="938349" cy="404904"/>
          </a:xfrm>
          <a:prstGeom prst="rect">
            <a:avLst/>
          </a:prstGeom>
        </p:spPr>
      </p:pic>
      <p:sp>
        <p:nvSpPr>
          <p:cNvPr id="8" name="Subtitle 2">
            <a:extLst>
              <a:ext uri="{FF2B5EF4-FFF2-40B4-BE49-F238E27FC236}">
                <a16:creationId xmlns:a16="http://schemas.microsoft.com/office/drawing/2014/main" id="{0B33E314-436A-1D44-21C7-E6105A01104D}"/>
              </a:ext>
            </a:extLst>
          </p:cNvPr>
          <p:cNvSpPr txBox="1">
            <a:spLocks/>
          </p:cNvSpPr>
          <p:nvPr/>
        </p:nvSpPr>
        <p:spPr>
          <a:xfrm>
            <a:off x="2824769" y="3646539"/>
            <a:ext cx="9086248" cy="646332"/>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3) Use the </a:t>
            </a:r>
            <a:r>
              <a:rPr lang="en-GB" sz="1800" b="1">
                <a:cs typeface="Calibri"/>
              </a:rPr>
              <a:t>“Download” </a:t>
            </a:r>
            <a:r>
              <a:rPr lang="en-GB" sz="1800">
                <a:cs typeface="Calibri"/>
              </a:rPr>
              <a:t>button to the right of the centre at the top of the screen to download the slides as a .pptx file.</a:t>
            </a:r>
          </a:p>
        </p:txBody>
      </p:sp>
      <p:pic>
        <p:nvPicPr>
          <p:cNvPr id="11" name="Picture 10" descr="The Print to PDF button shows a printer icon next to the phrase Print to PDF.">
            <a:extLst>
              <a:ext uri="{FF2B5EF4-FFF2-40B4-BE49-F238E27FC236}">
                <a16:creationId xmlns:a16="http://schemas.microsoft.com/office/drawing/2014/main" id="{95DAFF4E-ED48-85F2-7F6F-7CD5F345B6FD}"/>
              </a:ext>
            </a:extLst>
          </p:cNvPr>
          <p:cNvPicPr>
            <a:picLocks noChangeAspect="1"/>
          </p:cNvPicPr>
          <p:nvPr/>
        </p:nvPicPr>
        <p:blipFill>
          <a:blip r:embed="rId7"/>
          <a:stretch>
            <a:fillRect/>
          </a:stretch>
        </p:blipFill>
        <p:spPr>
          <a:xfrm>
            <a:off x="1360529" y="4311470"/>
            <a:ext cx="1348736" cy="481128"/>
          </a:xfrm>
          <a:prstGeom prst="rect">
            <a:avLst/>
          </a:prstGeom>
        </p:spPr>
      </p:pic>
      <p:sp>
        <p:nvSpPr>
          <p:cNvPr id="10" name="Subtitle 2">
            <a:extLst>
              <a:ext uri="{FF2B5EF4-FFF2-40B4-BE49-F238E27FC236}">
                <a16:creationId xmlns:a16="http://schemas.microsoft.com/office/drawing/2014/main" id="{09B05830-D0A1-747D-6F9B-99BA6603B27F}"/>
              </a:ext>
            </a:extLst>
          </p:cNvPr>
          <p:cNvSpPr txBox="1">
            <a:spLocks/>
          </p:cNvSpPr>
          <p:nvPr/>
        </p:nvSpPr>
        <p:spPr>
          <a:xfrm>
            <a:off x="2800952" y="4275558"/>
            <a:ext cx="9086248" cy="86305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4) Use the </a:t>
            </a:r>
            <a:r>
              <a:rPr lang="en-GB" sz="1800" b="1">
                <a:cs typeface="Calibri"/>
              </a:rPr>
              <a:t>“Print to PDF” </a:t>
            </a:r>
            <a:r>
              <a:rPr lang="en-GB" sz="1800">
                <a:cs typeface="Calibri"/>
              </a:rPr>
              <a:t>option to save the PowerPoint as a PDF document (but please be aware you will lose access to the Notes section which contains additional information for the slide).</a:t>
            </a:r>
          </a:p>
        </p:txBody>
      </p:sp>
      <p:pic>
        <p:nvPicPr>
          <p:cNvPr id="15" name="Picture 14" descr="The &quot;More options&quot; icon has three dots in a horizontal line.">
            <a:extLst>
              <a:ext uri="{FF2B5EF4-FFF2-40B4-BE49-F238E27FC236}">
                <a16:creationId xmlns:a16="http://schemas.microsoft.com/office/drawing/2014/main" id="{56A84298-9AEE-0E56-7000-938BF6A3EF25}"/>
              </a:ext>
            </a:extLst>
          </p:cNvPr>
          <p:cNvPicPr>
            <a:picLocks noChangeAspect="1"/>
          </p:cNvPicPr>
          <p:nvPr/>
        </p:nvPicPr>
        <p:blipFill rotWithShape="1">
          <a:blip r:embed="rId8"/>
          <a:srcRect l="80788" t="4007" r="1770" b="89283"/>
          <a:stretch/>
        </p:blipFill>
        <p:spPr>
          <a:xfrm>
            <a:off x="2170483" y="5180252"/>
            <a:ext cx="529789" cy="317455"/>
          </a:xfrm>
          <a:prstGeom prst="rect">
            <a:avLst/>
          </a:prstGeom>
        </p:spPr>
      </p:pic>
      <p:pic>
        <p:nvPicPr>
          <p:cNvPr id="17" name="Picture 16" descr="The Accessibility mode button shows a piece of paper with a circle partially covering it, next to the phrase Accessibility mode.">
            <a:extLst>
              <a:ext uri="{FF2B5EF4-FFF2-40B4-BE49-F238E27FC236}">
                <a16:creationId xmlns:a16="http://schemas.microsoft.com/office/drawing/2014/main" id="{CE6BBD63-B2EF-56E6-D68E-BC966756C47A}"/>
              </a:ext>
            </a:extLst>
          </p:cNvPr>
          <p:cNvPicPr>
            <a:picLocks noChangeAspect="1"/>
          </p:cNvPicPr>
          <p:nvPr/>
        </p:nvPicPr>
        <p:blipFill rotWithShape="1">
          <a:blip r:embed="rId9"/>
          <a:srcRect l="7090" t="84917" b="1833"/>
          <a:stretch/>
        </p:blipFill>
        <p:spPr>
          <a:xfrm>
            <a:off x="550585" y="5514640"/>
            <a:ext cx="2163334" cy="481128"/>
          </a:xfrm>
          <a:prstGeom prst="rect">
            <a:avLst/>
          </a:prstGeom>
        </p:spPr>
      </p:pic>
      <p:sp>
        <p:nvSpPr>
          <p:cNvPr id="12" name="Subtitle 2">
            <a:extLst>
              <a:ext uri="{FF2B5EF4-FFF2-40B4-BE49-F238E27FC236}">
                <a16:creationId xmlns:a16="http://schemas.microsoft.com/office/drawing/2014/main" id="{0B7D9BD2-0E54-A593-0FCF-407812AF5ECC}"/>
              </a:ext>
            </a:extLst>
          </p:cNvPr>
          <p:cNvSpPr txBox="1">
            <a:spLocks/>
          </p:cNvSpPr>
          <p:nvPr/>
        </p:nvSpPr>
        <p:spPr>
          <a:xfrm>
            <a:off x="2800952" y="5195544"/>
            <a:ext cx="9086248" cy="89900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5) Use the </a:t>
            </a:r>
            <a:r>
              <a:rPr lang="en-GB" sz="1800" b="1">
                <a:cs typeface="Calibri"/>
              </a:rPr>
              <a:t>“More options” </a:t>
            </a:r>
            <a:r>
              <a:rPr lang="en-GB" sz="1800">
                <a:cs typeface="Calibri"/>
              </a:rPr>
              <a:t>icon in the top right-hand corner and choose </a:t>
            </a:r>
            <a:r>
              <a:rPr lang="en-GB" sz="1800" b="1">
                <a:cs typeface="Calibri"/>
              </a:rPr>
              <a:t>“Accessibility mode” </a:t>
            </a:r>
            <a:r>
              <a:rPr lang="en-GB" sz="1800">
                <a:cs typeface="Calibri"/>
              </a:rPr>
              <a:t>from the pop-up menu to access the slides in a different format which will display any Alt Text that has been set for charts and images.</a:t>
            </a:r>
          </a:p>
        </p:txBody>
      </p:sp>
      <p:sp>
        <p:nvSpPr>
          <p:cNvPr id="4" name="Subtitle 2">
            <a:extLst>
              <a:ext uri="{FF2B5EF4-FFF2-40B4-BE49-F238E27FC236}">
                <a16:creationId xmlns:a16="http://schemas.microsoft.com/office/drawing/2014/main" id="{4B3FDBD8-4DE1-4961-94CA-27160328E307}"/>
              </a:ext>
            </a:extLst>
          </p:cNvPr>
          <p:cNvSpPr txBox="1">
            <a:spLocks/>
          </p:cNvSpPr>
          <p:nvPr/>
        </p:nvSpPr>
        <p:spPr>
          <a:xfrm>
            <a:off x="221282" y="6222502"/>
            <a:ext cx="11689735" cy="5627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cs typeface="Calibri"/>
              </a:rPr>
              <a:t>We are continually working to improve the accessibility of our content. If you find you are unable to access any part of this update, please contact </a:t>
            </a:r>
            <a:r>
              <a:rPr lang="en-GB" sz="1600">
                <a:cs typeface="Calibri"/>
                <a:hlinkClick r:id="rId10"/>
              </a:rPr>
              <a:t>policyandinsight@cambridgeshire.gov.uk</a:t>
            </a:r>
            <a:r>
              <a:rPr lang="en-GB" sz="1600">
                <a:cs typeface="Calibri"/>
              </a:rPr>
              <a:t> and we will be happy to investigate providing information in an alternative format.</a:t>
            </a:r>
            <a:endParaRPr lang="en-GB" sz="1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72617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Rail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Rail Passengers: Usage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9508"/>
            <a:ext cx="11696578"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dirty="0">
                <a:latin typeface="Calibri" panose="020F0502020204030204"/>
              </a:rPr>
              <a:t>The total number of </a:t>
            </a:r>
            <a:r>
              <a:rPr lang="en-GB" sz="1400">
                <a:latin typeface="Calibri" panose="020F0502020204030204"/>
              </a:rPr>
              <a:t>station entries and exits </a:t>
            </a:r>
            <a:r>
              <a:rPr lang="en-GB" sz="1400" dirty="0">
                <a:latin typeface="Calibri" panose="020F0502020204030204"/>
              </a:rPr>
              <a:t>across Cambridgeshire and Peterborough in 2024/25 were </a:t>
            </a:r>
            <a:r>
              <a:rPr lang="en-GB" sz="1400">
                <a:latin typeface="Calibri" panose="020F0502020204030204"/>
              </a:rPr>
              <a:t>below pre-COVID levels (2018/19) </a:t>
            </a:r>
            <a:r>
              <a:rPr lang="en-GB" sz="1400" dirty="0">
                <a:latin typeface="Calibri" panose="020F0502020204030204"/>
              </a:rPr>
              <a:t>(-4%). </a:t>
            </a:r>
            <a:r>
              <a:rPr lang="en-GB" sz="1400">
                <a:latin typeface="Calibri" panose="020F0502020204030204"/>
              </a:rPr>
              <a:t>South Cambridgeshire and Peterborough </a:t>
            </a:r>
            <a:r>
              <a:rPr lang="en-GB" sz="1400" dirty="0">
                <a:latin typeface="Calibri" panose="020F0502020204030204"/>
              </a:rPr>
              <a:t>were </a:t>
            </a:r>
            <a:r>
              <a:rPr lang="en-GB" sz="1400">
                <a:latin typeface="Calibri" panose="020F0502020204030204"/>
              </a:rPr>
              <a:t>the only districts exceeding pre-COVID, whilst Huntingdonshire </a:t>
            </a:r>
            <a:r>
              <a:rPr lang="en-GB" sz="1400" dirty="0">
                <a:latin typeface="Calibri" panose="020F0502020204030204"/>
              </a:rPr>
              <a:t>was </a:t>
            </a:r>
            <a:r>
              <a:rPr lang="en-GB" sz="1400">
                <a:latin typeface="Calibri" panose="020F0502020204030204"/>
              </a:rPr>
              <a:t>the furthest below pre-COVID (-</a:t>
            </a:r>
            <a:r>
              <a:rPr lang="en-GB" sz="1400" dirty="0">
                <a:latin typeface="Calibri" panose="020F0502020204030204"/>
              </a:rPr>
              <a:t>15</a:t>
            </a:r>
            <a:r>
              <a:rPr lang="en-GB" sz="1400">
                <a:latin typeface="Calibri" panose="020F0502020204030204"/>
              </a:rPr>
              <a:t>%).</a:t>
            </a:r>
            <a:endParaRPr kumimoji="0" lang="en-GB" sz="1400" i="0" u="none" strike="noStrike" kern="1200" cap="none" spc="0" normalizeH="0" baseline="0" noProof="0" dirty="0">
              <a:ln>
                <a:noFill/>
              </a:ln>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41</a:t>
            </a:fld>
            <a:endParaRPr lang="en-GB"/>
          </a:p>
        </p:txBody>
      </p:sp>
      <p:sp>
        <p:nvSpPr>
          <p:cNvPr id="22" name="Rectangle: Rounded Corners 21">
            <a:extLst>
              <a:ext uri="{FF2B5EF4-FFF2-40B4-BE49-F238E27FC236}">
                <a16:creationId xmlns:a16="http://schemas.microsoft.com/office/drawing/2014/main" id="{D6CC6E7D-6D0F-293E-206F-E5B23805C839}"/>
              </a:ext>
              <a:ext uri="{C183D7F6-B498-43B3-948B-1728B52AA6E4}">
                <adec:decorative xmlns:adec="http://schemas.microsoft.com/office/drawing/2017/decorative" val="1"/>
              </a:ext>
            </a:extLst>
          </p:cNvPr>
          <p:cNvSpPr/>
          <p:nvPr/>
        </p:nvSpPr>
        <p:spPr>
          <a:xfrm rot="10800000">
            <a:off x="10339685" y="3882902"/>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5F8F1E5-EEFD-C038-8683-CF78E45BAC6B}"/>
              </a:ext>
              <a:ext uri="{C183D7F6-B498-43B3-948B-1728B52AA6E4}">
                <adec:decorative xmlns:adec="http://schemas.microsoft.com/office/drawing/2017/decorative" val="1"/>
              </a:ext>
            </a:extLst>
          </p:cNvPr>
          <p:cNvSpPr/>
          <p:nvPr/>
        </p:nvSpPr>
        <p:spPr>
          <a:xfrm rot="10800000">
            <a:off x="10339685" y="2491397"/>
            <a:ext cx="809026" cy="419111"/>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Passenger volume graph from 2015/16 to 2024/25. After a large decrease in 2020/21, passenger volumes are starting to increase again but are still slightly below pre-COVID.">
            <a:extLst>
              <a:ext uri="{FF2B5EF4-FFF2-40B4-BE49-F238E27FC236}">
                <a16:creationId xmlns:a16="http://schemas.microsoft.com/office/drawing/2014/main" id="{11293CDA-AC1C-A46B-FB96-1981A2152C69}"/>
              </a:ext>
            </a:extLst>
          </p:cNvPr>
          <p:cNvPicPr>
            <a:picLocks noChangeAspect="1"/>
          </p:cNvPicPr>
          <p:nvPr/>
        </p:nvPicPr>
        <p:blipFill>
          <a:blip r:embed="rId4"/>
          <a:stretch>
            <a:fillRect/>
          </a:stretch>
        </p:blipFill>
        <p:spPr>
          <a:xfrm>
            <a:off x="578439" y="1180319"/>
            <a:ext cx="8708553" cy="4427753"/>
          </a:xfrm>
          <a:prstGeom prst="rect">
            <a:avLst/>
          </a:prstGeom>
        </p:spPr>
      </p:pic>
      <p:grpSp>
        <p:nvGrpSpPr>
          <p:cNvPr id="2" name="Group 1" descr="Cambridgeshire station usage is 4% below pre-COVID (2018-2019). This figure includes Peterborough.">
            <a:extLst>
              <a:ext uri="{FF2B5EF4-FFF2-40B4-BE49-F238E27FC236}">
                <a16:creationId xmlns:a16="http://schemas.microsoft.com/office/drawing/2014/main" id="{1D5631D1-4560-221A-0EFB-93555E195C36}"/>
              </a:ext>
            </a:extLst>
          </p:cNvPr>
          <p:cNvGrpSpPr/>
          <p:nvPr/>
        </p:nvGrpSpPr>
        <p:grpSpPr>
          <a:xfrm>
            <a:off x="9516048" y="1673233"/>
            <a:ext cx="2401295" cy="1300824"/>
            <a:chOff x="9516048" y="1673233"/>
            <a:chExt cx="2401295" cy="1300824"/>
          </a:xfrm>
        </p:grpSpPr>
        <p:sp>
          <p:nvSpPr>
            <p:cNvPr id="16" name="TextBox 15">
              <a:extLst>
                <a:ext uri="{FF2B5EF4-FFF2-40B4-BE49-F238E27FC236}">
                  <a16:creationId xmlns:a16="http://schemas.microsoft.com/office/drawing/2014/main" id="{F8BD50EB-C5D6-BBB9-3835-4BD3DAE0B3B9}"/>
                </a:ext>
                <a:ext uri="{C183D7F6-B498-43B3-948B-1728B52AA6E4}">
                  <adec:decorative xmlns:adec="http://schemas.microsoft.com/office/drawing/2017/decorative" val="1"/>
                </a:ext>
              </a:extLst>
            </p:cNvPr>
            <p:cNvSpPr txBox="1"/>
            <p:nvPr/>
          </p:nvSpPr>
          <p:spPr>
            <a:xfrm>
              <a:off x="9522997" y="1728587"/>
              <a:ext cx="2370470" cy="738664"/>
            </a:xfrm>
            <a:prstGeom prst="rect">
              <a:avLst/>
            </a:prstGeom>
            <a:noFill/>
            <a:ln w="12700">
              <a:noFill/>
            </a:ln>
          </p:spPr>
          <p:txBody>
            <a:bodyPr wrap="square" rtlCol="0">
              <a:spAutoFit/>
            </a:bodyPr>
            <a:lstStyle/>
            <a:p>
              <a:pPr algn="ctr"/>
              <a:r>
                <a:rPr lang="en-GB" sz="1400" b="1"/>
                <a:t>Cambridgeshire (incl </a:t>
              </a:r>
              <a:r>
                <a:rPr lang="en-GB" sz="1400" b="1" err="1"/>
                <a:t>Pboro</a:t>
              </a:r>
              <a:r>
                <a:rPr lang="en-GB" sz="1400" b="1"/>
                <a:t>)</a:t>
              </a:r>
            </a:p>
            <a:p>
              <a:pPr algn="ctr"/>
              <a:r>
                <a:rPr lang="en-GB" sz="1400" b="1">
                  <a:solidFill>
                    <a:srgbClr val="0070C0"/>
                  </a:solidFill>
                </a:rPr>
                <a:t>Pre-COVID to Now:</a:t>
              </a:r>
            </a:p>
          </p:txBody>
        </p:sp>
        <p:sp>
          <p:nvSpPr>
            <p:cNvPr id="20" name="Rectangle 19">
              <a:extLst>
                <a:ext uri="{FF2B5EF4-FFF2-40B4-BE49-F238E27FC236}">
                  <a16:creationId xmlns:a16="http://schemas.microsoft.com/office/drawing/2014/main" id="{4E6E7DFF-32B9-5EE2-9B9B-9D392673B329}"/>
                </a:ext>
                <a:ext uri="{C183D7F6-B498-43B3-948B-1728B52AA6E4}">
                  <adec:decorative xmlns:adec="http://schemas.microsoft.com/office/drawing/2017/decorative" val="1"/>
                </a:ext>
              </a:extLst>
            </p:cNvPr>
            <p:cNvSpPr/>
            <p:nvPr/>
          </p:nvSpPr>
          <p:spPr>
            <a:xfrm>
              <a:off x="9516048" y="1673233"/>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8F51024-A5EE-F8BD-6D9C-3868EE17A035}"/>
                </a:ext>
                <a:ext uri="{C183D7F6-B498-43B3-948B-1728B52AA6E4}">
                  <adec:decorative xmlns:adec="http://schemas.microsoft.com/office/drawing/2017/decorative" val="1"/>
                </a:ext>
              </a:extLst>
            </p:cNvPr>
            <p:cNvSpPr txBox="1"/>
            <p:nvPr/>
          </p:nvSpPr>
          <p:spPr>
            <a:xfrm>
              <a:off x="9557208" y="2071242"/>
              <a:ext cx="2360135" cy="829458"/>
            </a:xfrm>
            <a:prstGeom prst="rect">
              <a:avLst/>
            </a:prstGeom>
            <a:noFill/>
            <a:ln w="12700">
              <a:noFill/>
            </a:ln>
          </p:spPr>
          <p:txBody>
            <a:bodyPr wrap="square" lIns="91440" tIns="45720" rIns="91440" bIns="45720" rtlCol="0" anchor="t">
              <a:spAutoFit/>
            </a:bodyPr>
            <a:lstStyle/>
            <a:p>
              <a:pPr algn="ctr">
                <a:lnSpc>
                  <a:spcPct val="150000"/>
                </a:lnSpc>
              </a:pPr>
              <a:r>
                <a:rPr lang="en-GB" sz="1400" dirty="0"/>
                <a:t>2018/19* to 2024/25</a:t>
              </a:r>
            </a:p>
            <a:p>
              <a:pPr algn="ctr">
                <a:lnSpc>
                  <a:spcPct val="150000"/>
                </a:lnSpc>
              </a:pPr>
              <a:r>
                <a:rPr lang="en-GB" sz="2000" b="1" dirty="0"/>
                <a:t>-4%</a:t>
              </a:r>
              <a:endParaRPr lang="en-GB" sz="2000" b="1" dirty="0">
                <a:ea typeface="Calibri"/>
                <a:cs typeface="Calibri"/>
              </a:endParaRPr>
            </a:p>
          </p:txBody>
        </p:sp>
      </p:grpSp>
      <p:grpSp>
        <p:nvGrpSpPr>
          <p:cNvPr id="12" name="Group 11" descr="Cambridgeshire station usage is 6% below pre-COVID (2018-2019). This figure excludes Peterborough.">
            <a:extLst>
              <a:ext uri="{FF2B5EF4-FFF2-40B4-BE49-F238E27FC236}">
                <a16:creationId xmlns:a16="http://schemas.microsoft.com/office/drawing/2014/main" id="{E09FBEA4-30B7-82C4-8D5C-3709416F2EB3}"/>
              </a:ext>
            </a:extLst>
          </p:cNvPr>
          <p:cNvGrpSpPr/>
          <p:nvPr/>
        </p:nvGrpSpPr>
        <p:grpSpPr>
          <a:xfrm>
            <a:off x="9516048" y="3142126"/>
            <a:ext cx="2406918" cy="1322585"/>
            <a:chOff x="9516048" y="3142126"/>
            <a:chExt cx="2406918" cy="1322585"/>
          </a:xfrm>
        </p:grpSpPr>
        <p:sp>
          <p:nvSpPr>
            <p:cNvPr id="26" name="Rectangle 25">
              <a:extLst>
                <a:ext uri="{FF2B5EF4-FFF2-40B4-BE49-F238E27FC236}">
                  <a16:creationId xmlns:a16="http://schemas.microsoft.com/office/drawing/2014/main" id="{E6CA86D1-F162-49A7-3BA4-4097FA4B11BE}"/>
                </a:ext>
                <a:ext uri="{C183D7F6-B498-43B3-948B-1728B52AA6E4}">
                  <adec:decorative xmlns:adec="http://schemas.microsoft.com/office/drawing/2017/decorative" val="1"/>
                </a:ext>
              </a:extLst>
            </p:cNvPr>
            <p:cNvSpPr/>
            <p:nvPr/>
          </p:nvSpPr>
          <p:spPr>
            <a:xfrm>
              <a:off x="9516048" y="3163887"/>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61F189A-291A-6DE5-22AB-955A3B8ED9E6}"/>
                </a:ext>
                <a:ext uri="{C183D7F6-B498-43B3-948B-1728B52AA6E4}">
                  <adec:decorative xmlns:adec="http://schemas.microsoft.com/office/drawing/2017/decorative" val="1"/>
                </a:ext>
              </a:extLst>
            </p:cNvPr>
            <p:cNvSpPr txBox="1"/>
            <p:nvPr/>
          </p:nvSpPr>
          <p:spPr>
            <a:xfrm>
              <a:off x="9522997" y="3142126"/>
              <a:ext cx="2370470" cy="523220"/>
            </a:xfrm>
            <a:prstGeom prst="rect">
              <a:avLst/>
            </a:prstGeom>
            <a:noFill/>
            <a:ln w="12700">
              <a:noFill/>
            </a:ln>
          </p:spPr>
          <p:txBody>
            <a:bodyPr wrap="square" rtlCol="0">
              <a:spAutoFit/>
            </a:bodyPr>
            <a:lstStyle/>
            <a:p>
              <a:pPr algn="ctr"/>
              <a:r>
                <a:rPr lang="en-GB" sz="1400" b="1"/>
                <a:t>Cambridgeshire (</a:t>
              </a:r>
              <a:r>
                <a:rPr lang="en-GB" sz="1400" b="1" err="1"/>
                <a:t>excl</a:t>
              </a:r>
              <a:r>
                <a:rPr lang="en-GB" sz="1400" b="1"/>
                <a:t> </a:t>
              </a:r>
              <a:r>
                <a:rPr lang="en-GB" sz="1400" b="1" err="1"/>
                <a:t>Pboro</a:t>
              </a:r>
              <a:r>
                <a:rPr lang="en-GB" sz="1400" b="1"/>
                <a:t>)</a:t>
              </a:r>
            </a:p>
            <a:p>
              <a:pPr algn="ctr"/>
              <a:r>
                <a:rPr lang="en-GB" sz="1400" b="1">
                  <a:solidFill>
                    <a:srgbClr val="0070C0"/>
                  </a:solidFill>
                </a:rPr>
                <a:t>Pre-COVID to Now:</a:t>
              </a:r>
            </a:p>
          </p:txBody>
        </p:sp>
        <p:sp>
          <p:nvSpPr>
            <p:cNvPr id="25" name="TextBox 24">
              <a:extLst>
                <a:ext uri="{FF2B5EF4-FFF2-40B4-BE49-F238E27FC236}">
                  <a16:creationId xmlns:a16="http://schemas.microsoft.com/office/drawing/2014/main" id="{403A97EB-A639-CFB0-1E7E-FA8D016080CD}"/>
                </a:ext>
                <a:ext uri="{C183D7F6-B498-43B3-948B-1728B52AA6E4}">
                  <adec:decorative xmlns:adec="http://schemas.microsoft.com/office/drawing/2017/decorative" val="1"/>
                </a:ext>
              </a:extLst>
            </p:cNvPr>
            <p:cNvSpPr txBox="1"/>
            <p:nvPr/>
          </p:nvSpPr>
          <p:spPr>
            <a:xfrm>
              <a:off x="9562831" y="3474276"/>
              <a:ext cx="2360135" cy="829458"/>
            </a:xfrm>
            <a:prstGeom prst="rect">
              <a:avLst/>
            </a:prstGeom>
            <a:noFill/>
            <a:ln w="12700">
              <a:noFill/>
            </a:ln>
          </p:spPr>
          <p:txBody>
            <a:bodyPr wrap="square" rtlCol="0">
              <a:spAutoFit/>
            </a:bodyPr>
            <a:lstStyle/>
            <a:p>
              <a:pPr algn="ctr">
                <a:lnSpc>
                  <a:spcPct val="150000"/>
                </a:lnSpc>
              </a:pPr>
              <a:r>
                <a:rPr lang="en-GB" sz="1400"/>
                <a:t>2018/19* to 2024/25</a:t>
              </a:r>
            </a:p>
            <a:p>
              <a:pPr algn="ctr">
                <a:lnSpc>
                  <a:spcPct val="150000"/>
                </a:lnSpc>
              </a:pPr>
              <a:r>
                <a:rPr lang="en-GB" sz="2000" b="1"/>
                <a:t>-6%</a:t>
              </a:r>
            </a:p>
          </p:txBody>
        </p:sp>
      </p:grpSp>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*2018/19 used as the pre-COVID baseline because 2019/20 data is affected by March 2020 being part of the first COVID-19 lockdown.</a:t>
            </a:r>
          </a:p>
        </p:txBody>
      </p:sp>
      <p:graphicFrame>
        <p:nvGraphicFramePr>
          <p:cNvPr id="17" name="Table 16">
            <a:extLst>
              <a:ext uri="{FF2B5EF4-FFF2-40B4-BE49-F238E27FC236}">
                <a16:creationId xmlns:a16="http://schemas.microsoft.com/office/drawing/2014/main" id="{C7A48509-2477-A9B5-6EBA-8F8D8B7A073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44031668"/>
              </p:ext>
            </p:extLst>
          </p:nvPr>
        </p:nvGraphicFramePr>
        <p:xfrm>
          <a:off x="992060" y="5649232"/>
          <a:ext cx="10207880" cy="914400"/>
        </p:xfrm>
        <a:graphic>
          <a:graphicData uri="http://schemas.openxmlformats.org/drawingml/2006/table">
            <a:tbl>
              <a:tblPr firstRow="1" bandRow="1">
                <a:tableStyleId>{5C22544A-7EE6-4342-B048-85BDC9FD1C3A}</a:tableStyleId>
              </a:tblPr>
              <a:tblGrid>
                <a:gridCol w="1954994">
                  <a:extLst>
                    <a:ext uri="{9D8B030D-6E8A-4147-A177-3AD203B41FA5}">
                      <a16:colId xmlns:a16="http://schemas.microsoft.com/office/drawing/2014/main" val="2043567587"/>
                    </a:ext>
                  </a:extLst>
                </a:gridCol>
                <a:gridCol w="1375481">
                  <a:extLst>
                    <a:ext uri="{9D8B030D-6E8A-4147-A177-3AD203B41FA5}">
                      <a16:colId xmlns:a16="http://schemas.microsoft.com/office/drawing/2014/main" val="3307180568"/>
                    </a:ext>
                  </a:extLst>
                </a:gridCol>
                <a:gridCol w="1375481">
                  <a:extLst>
                    <a:ext uri="{9D8B030D-6E8A-4147-A177-3AD203B41FA5}">
                      <a16:colId xmlns:a16="http://schemas.microsoft.com/office/drawing/2014/main" val="2365884275"/>
                    </a:ext>
                  </a:extLst>
                </a:gridCol>
                <a:gridCol w="1375481">
                  <a:extLst>
                    <a:ext uri="{9D8B030D-6E8A-4147-A177-3AD203B41FA5}">
                      <a16:colId xmlns:a16="http://schemas.microsoft.com/office/drawing/2014/main" val="267304229"/>
                    </a:ext>
                  </a:extLst>
                </a:gridCol>
                <a:gridCol w="1375481">
                  <a:extLst>
                    <a:ext uri="{9D8B030D-6E8A-4147-A177-3AD203B41FA5}">
                      <a16:colId xmlns:a16="http://schemas.microsoft.com/office/drawing/2014/main" val="474496134"/>
                    </a:ext>
                  </a:extLst>
                </a:gridCol>
                <a:gridCol w="1375481">
                  <a:extLst>
                    <a:ext uri="{9D8B030D-6E8A-4147-A177-3AD203B41FA5}">
                      <a16:colId xmlns:a16="http://schemas.microsoft.com/office/drawing/2014/main" val="11602026"/>
                    </a:ext>
                  </a:extLst>
                </a:gridCol>
                <a:gridCol w="1375481">
                  <a:extLst>
                    <a:ext uri="{9D8B030D-6E8A-4147-A177-3AD203B41FA5}">
                      <a16:colId xmlns:a16="http://schemas.microsoft.com/office/drawing/2014/main" val="2040888112"/>
                    </a:ext>
                  </a:extLst>
                </a:gridCol>
              </a:tblGrid>
              <a:tr h="412583">
                <a:tc>
                  <a:txBody>
                    <a:bodyPr/>
                    <a:lstStyle/>
                    <a:p>
                      <a:pPr algn="ctr"/>
                      <a:r>
                        <a:rPr lang="en-GB" sz="1200" b="1">
                          <a:solidFill>
                            <a:schemeClr val="tx1"/>
                          </a:solidFill>
                        </a:rPr>
                        <a:t>District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347532"/>
                  </a:ext>
                </a:extLst>
              </a:tr>
              <a:tr h="412583">
                <a:tc>
                  <a:txBody>
                    <a:bodyPr/>
                    <a:lstStyle/>
                    <a:p>
                      <a:pPr algn="ctr"/>
                      <a:r>
                        <a:rPr lang="en-GB" sz="1200" b="1">
                          <a:solidFill>
                            <a:srgbClr val="0070C0"/>
                          </a:solidFill>
                        </a:rPr>
                        <a:t>Pre-COVID to Now: </a:t>
                      </a:r>
                      <a:r>
                        <a:rPr lang="en-GB" sz="1200" b="1"/>
                        <a:t>2018/19* to 2024/25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600" b="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600" b="1"/>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600" b="1"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900451449"/>
                  </a:ext>
                </a:extLst>
              </a:tr>
            </a:tbl>
          </a:graphicData>
        </a:graphic>
      </p:graphicFrame>
    </p:spTree>
    <p:extLst>
      <p:ext uri="{BB962C8B-B14F-4D97-AF65-F5344CB8AC3E}">
        <p14:creationId xmlns:p14="http://schemas.microsoft.com/office/powerpoint/2010/main" val="404423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One Station Square Footfall</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4" name="TextBox 3">
            <a:extLst>
              <a:ext uri="{FF2B5EF4-FFF2-40B4-BE49-F238E27FC236}">
                <a16:creationId xmlns:a16="http://schemas.microsoft.com/office/drawing/2014/main" id="{A1BCECCD-BFD7-1A74-A5C3-F864B9CBBF6F}"/>
              </a:ext>
              <a:ext uri="{C183D7F6-B498-43B3-948B-1728B52AA6E4}">
                <adec:decorative xmlns:adec="http://schemas.microsoft.com/office/drawing/2017/decorative" val="0"/>
              </a:ext>
            </a:extLst>
          </p:cNvPr>
          <p:cNvSpPr txBox="1"/>
          <p:nvPr/>
        </p:nvSpPr>
        <p:spPr>
          <a:xfrm>
            <a:off x="65203" y="1375214"/>
            <a:ext cx="2012980" cy="4154984"/>
          </a:xfrm>
          <a:prstGeom prst="rect">
            <a:avLst/>
          </a:prstGeom>
          <a:noFill/>
        </p:spPr>
        <p:txBody>
          <a:bodyPr wrap="square" rtlCol="0">
            <a:spAutoFit/>
          </a:bodyPr>
          <a:lstStyle/>
          <a:p>
            <a:r>
              <a:rPr lang="en-GB" sz="1200" b="1">
                <a:solidFill>
                  <a:srgbClr val="FF0000"/>
                </a:solidFill>
                <a:ea typeface="Aptos" panose="020B0004020202020204" pitchFamily="34" charset="0"/>
                <a:cs typeface="Aptos" panose="020B0004020202020204" pitchFamily="34" charset="0"/>
              </a:rPr>
              <a:t>N</a:t>
            </a:r>
            <a:r>
              <a:rPr lang="en-GB" sz="1200" b="1">
                <a:solidFill>
                  <a:srgbClr val="FF0000"/>
                </a:solidFill>
                <a:effectLst/>
                <a:ea typeface="Aptos" panose="020B0004020202020204" pitchFamily="34" charset="0"/>
                <a:cs typeface="Aptos" panose="020B0004020202020204" pitchFamily="34" charset="0"/>
              </a:rPr>
              <a:t>ote: </a:t>
            </a:r>
          </a:p>
          <a:p>
            <a:r>
              <a:rPr lang="en-GB" sz="1200">
                <a:solidFill>
                  <a:srgbClr val="FF0000"/>
                </a:solidFill>
                <a:effectLst/>
                <a:ea typeface="Aptos" panose="020B0004020202020204" pitchFamily="34" charset="0"/>
                <a:cs typeface="Aptos" panose="020B0004020202020204" pitchFamily="34" charset="0"/>
              </a:rPr>
              <a:t>Concerns were raised regarding the reliability of the One Station Square footfall data following a sudden drop in April 2024</a:t>
            </a:r>
            <a:r>
              <a:rPr lang="en-GB" sz="1200">
                <a:solidFill>
                  <a:srgbClr val="FF0000"/>
                </a:solidFill>
                <a:ea typeface="Aptos" panose="020B0004020202020204" pitchFamily="34" charset="0"/>
                <a:cs typeface="Aptos" panose="020B0004020202020204" pitchFamily="34" charset="0"/>
              </a:rPr>
              <a:t>. Cambridge BID confirmed that an issue was repaired in December 2024. </a:t>
            </a:r>
          </a:p>
          <a:p>
            <a:endParaRPr lang="en-GB" sz="1200">
              <a:solidFill>
                <a:srgbClr val="FF0000"/>
              </a:solidFill>
              <a:ea typeface="Aptos" panose="020B0004020202020204" pitchFamily="34" charset="0"/>
              <a:cs typeface="Aptos" panose="020B0004020202020204" pitchFamily="34" charset="0"/>
            </a:endParaRPr>
          </a:p>
          <a:p>
            <a:r>
              <a:rPr lang="en-US" sz="1200">
                <a:solidFill>
                  <a:srgbClr val="FF0000"/>
                </a:solidFill>
              </a:rPr>
              <a:t>Following those repairs, the 2025 data continues to show large fluctuations. Cambridge BID have therefore been asked to check the reliability of the 2025 data.</a:t>
            </a:r>
          </a:p>
          <a:p>
            <a:endParaRPr lang="en-US" sz="1200">
              <a:solidFill>
                <a:srgbClr val="FF0000"/>
              </a:solidFill>
            </a:endParaRPr>
          </a:p>
          <a:p>
            <a:r>
              <a:rPr lang="en-US" sz="1200">
                <a:solidFill>
                  <a:srgbClr val="FF0000"/>
                </a:solidFill>
              </a:rPr>
              <a:t>While these checks are ongoing, the graph will continue to be updated but % change figures will not be provided.</a:t>
            </a:r>
            <a:endParaRPr lang="en-GB" sz="1200">
              <a:solidFill>
                <a:srgbClr val="FF0000"/>
              </a:solidFill>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42</a:t>
            </a:fld>
            <a:endParaRPr lang="en-GB"/>
          </a:p>
        </p:txBody>
      </p:sp>
      <p:graphicFrame>
        <p:nvGraphicFramePr>
          <p:cNvPr id="2" name="Table 1">
            <a:extLst>
              <a:ext uri="{FF2B5EF4-FFF2-40B4-BE49-F238E27FC236}">
                <a16:creationId xmlns:a16="http://schemas.microsoft.com/office/drawing/2014/main" id="{BFE1DCE4-82FE-AA5D-719D-11FE81C26C4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5468855"/>
              </p:ext>
            </p:extLst>
          </p:nvPr>
        </p:nvGraphicFramePr>
        <p:xfrm>
          <a:off x="1980556" y="5620062"/>
          <a:ext cx="2742621" cy="1093787"/>
        </p:xfrm>
        <a:graphic>
          <a:graphicData uri="http://schemas.openxmlformats.org/drawingml/2006/table">
            <a:tbl>
              <a:tblPr firstRow="1"/>
              <a:tblGrid>
                <a:gridCol w="914207">
                  <a:extLst>
                    <a:ext uri="{9D8B030D-6E8A-4147-A177-3AD203B41FA5}">
                      <a16:colId xmlns:a16="http://schemas.microsoft.com/office/drawing/2014/main" val="1530065311"/>
                    </a:ext>
                  </a:extLst>
                </a:gridCol>
                <a:gridCol w="914207">
                  <a:extLst>
                    <a:ext uri="{9D8B030D-6E8A-4147-A177-3AD203B41FA5}">
                      <a16:colId xmlns:a16="http://schemas.microsoft.com/office/drawing/2014/main" val="131171091"/>
                    </a:ext>
                  </a:extLst>
                </a:gridCol>
                <a:gridCol w="914207">
                  <a:extLst>
                    <a:ext uri="{9D8B030D-6E8A-4147-A177-3AD203B41FA5}">
                      <a16:colId xmlns:a16="http://schemas.microsoft.com/office/drawing/2014/main" val="1029820204"/>
                    </a:ext>
                  </a:extLst>
                </a:gridCol>
              </a:tblGrid>
              <a:tr h="239386">
                <a:tc gridSpan="3">
                  <a:txBody>
                    <a:bodyPr/>
                    <a:lstStyle/>
                    <a:p>
                      <a:pPr algn="ctr" rtl="0" fontAlgn="b"/>
                      <a:r>
                        <a:rPr lang="en-GB" sz="1200" b="1" i="0" u="none" strike="noStrike">
                          <a:solidFill>
                            <a:srgbClr val="0070C0"/>
                          </a:solidFill>
                          <a:effectLst/>
                          <a:latin typeface="Calibri"/>
                        </a:rPr>
                        <a:t>Pre-COVID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363304"/>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335035"/>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15679"/>
                  </a:ext>
                </a:extLst>
              </a:tr>
              <a:tr h="251004">
                <a:tc>
                  <a:txBody>
                    <a:bodyPr/>
                    <a:lstStyle/>
                    <a:p>
                      <a:pPr algn="ctr" fontAlgn="ctr"/>
                      <a:endParaRPr lang="en-GB" sz="1200" b="1" i="0" u="none" strike="noStrike">
                        <a:solidFill>
                          <a:schemeClr val="bg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GB" sz="1200" b="1" i="0" u="none" strike="noStrike">
                        <a:solidFill>
                          <a:schemeClr val="bg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GB" sz="1200" b="1" i="0" u="none" strike="noStrike">
                        <a:solidFill>
                          <a:schemeClr val="tx1"/>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35905788"/>
                  </a:ext>
                </a:extLst>
              </a:tr>
            </a:tbl>
          </a:graphicData>
        </a:graphic>
      </p:graphicFrame>
      <p:graphicFrame>
        <p:nvGraphicFramePr>
          <p:cNvPr id="7" name="Table 6">
            <a:extLst>
              <a:ext uri="{FF2B5EF4-FFF2-40B4-BE49-F238E27FC236}">
                <a16:creationId xmlns:a16="http://schemas.microsoft.com/office/drawing/2014/main" id="{509217FA-2F3D-123F-47BE-3CB53DF9296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3302643"/>
              </p:ext>
            </p:extLst>
          </p:nvPr>
        </p:nvGraphicFramePr>
        <p:xfrm>
          <a:off x="4723586" y="5621389"/>
          <a:ext cx="2742621" cy="1093787"/>
        </p:xfrm>
        <a:graphic>
          <a:graphicData uri="http://schemas.openxmlformats.org/drawingml/2006/table">
            <a:tbl>
              <a:tblPr firstRow="1"/>
              <a:tblGrid>
                <a:gridCol w="914207">
                  <a:extLst>
                    <a:ext uri="{9D8B030D-6E8A-4147-A177-3AD203B41FA5}">
                      <a16:colId xmlns:a16="http://schemas.microsoft.com/office/drawing/2014/main" val="1500656992"/>
                    </a:ext>
                  </a:extLst>
                </a:gridCol>
                <a:gridCol w="914207">
                  <a:extLst>
                    <a:ext uri="{9D8B030D-6E8A-4147-A177-3AD203B41FA5}">
                      <a16:colId xmlns:a16="http://schemas.microsoft.com/office/drawing/2014/main" val="303889535"/>
                    </a:ext>
                  </a:extLst>
                </a:gridCol>
                <a:gridCol w="914207">
                  <a:extLst>
                    <a:ext uri="{9D8B030D-6E8A-4147-A177-3AD203B41FA5}">
                      <a16:colId xmlns:a16="http://schemas.microsoft.com/office/drawing/2014/main" val="877798359"/>
                    </a:ext>
                  </a:extLst>
                </a:gridCol>
              </a:tblGrid>
              <a:tr h="239386">
                <a:tc gridSpan="3">
                  <a:txBody>
                    <a:bodyPr/>
                    <a:lstStyle/>
                    <a:p>
                      <a:pPr algn="ctr" rtl="0" fontAlgn="b"/>
                      <a:r>
                        <a:rPr lang="en-GB" sz="1200" b="1" i="0" u="none" strike="noStrike">
                          <a:solidFill>
                            <a:srgbClr val="0070C0"/>
                          </a:solidFill>
                          <a:effectLst/>
                          <a:latin typeface="Calibri"/>
                        </a:rPr>
                        <a:t>2023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419639"/>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624827"/>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3342870"/>
                  </a:ext>
                </a:extLst>
              </a:tr>
              <a:tr h="251004">
                <a:tc>
                  <a:txBody>
                    <a:bodyPr/>
                    <a:lstStyle/>
                    <a:p>
                      <a:pPr algn="ctr" rtl="0" fontAlgn="ctr"/>
                      <a:endParaRPr lang="en-GB" sz="1200" b="1" i="0" u="none" strike="noStrike">
                        <a:solidFill>
                          <a:schemeClr val="tx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tx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tx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75189908"/>
                  </a:ext>
                </a:extLst>
              </a:tr>
            </a:tbl>
          </a:graphicData>
        </a:graphic>
      </p:graphicFrame>
      <p:graphicFrame>
        <p:nvGraphicFramePr>
          <p:cNvPr id="6" name="Table 5">
            <a:extLst>
              <a:ext uri="{FF2B5EF4-FFF2-40B4-BE49-F238E27FC236}">
                <a16:creationId xmlns:a16="http://schemas.microsoft.com/office/drawing/2014/main" id="{3AD1C41B-5F30-CF44-3A97-B853F03A2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1913335"/>
              </p:ext>
            </p:extLst>
          </p:nvPr>
        </p:nvGraphicFramePr>
        <p:xfrm>
          <a:off x="7466616" y="5621389"/>
          <a:ext cx="2742621" cy="1093787"/>
        </p:xfrm>
        <a:graphic>
          <a:graphicData uri="http://schemas.openxmlformats.org/drawingml/2006/table">
            <a:tbl>
              <a:tblPr firstRow="1"/>
              <a:tblGrid>
                <a:gridCol w="914207">
                  <a:extLst>
                    <a:ext uri="{9D8B030D-6E8A-4147-A177-3AD203B41FA5}">
                      <a16:colId xmlns:a16="http://schemas.microsoft.com/office/drawing/2014/main" val="3658685782"/>
                    </a:ext>
                  </a:extLst>
                </a:gridCol>
                <a:gridCol w="914207">
                  <a:extLst>
                    <a:ext uri="{9D8B030D-6E8A-4147-A177-3AD203B41FA5}">
                      <a16:colId xmlns:a16="http://schemas.microsoft.com/office/drawing/2014/main" val="3186297313"/>
                    </a:ext>
                  </a:extLst>
                </a:gridCol>
                <a:gridCol w="914207">
                  <a:extLst>
                    <a:ext uri="{9D8B030D-6E8A-4147-A177-3AD203B41FA5}">
                      <a16:colId xmlns:a16="http://schemas.microsoft.com/office/drawing/2014/main" val="1915003835"/>
                    </a:ext>
                  </a:extLst>
                </a:gridCol>
              </a:tblGrid>
              <a:tr h="239386">
                <a:tc gridSpan="3">
                  <a:txBody>
                    <a:bodyPr/>
                    <a:lstStyle/>
                    <a:p>
                      <a:pPr algn="ctr" rtl="0" fontAlgn="b"/>
                      <a:r>
                        <a:rPr lang="en-GB" sz="1200" b="1" i="0" u="none" strike="noStrike">
                          <a:solidFill>
                            <a:srgbClr val="0070C0"/>
                          </a:solidFill>
                          <a:effectLst/>
                          <a:latin typeface="Calibri"/>
                        </a:rPr>
                        <a:t>Previous year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384313192"/>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598796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0512679"/>
                  </a:ext>
                </a:extLst>
              </a:tr>
              <a:tr h="251004">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42643080"/>
                  </a:ext>
                </a:extLst>
              </a:tr>
            </a:tbl>
          </a:graphicData>
        </a:graphic>
      </p:graphicFrame>
      <p:sp>
        <p:nvSpPr>
          <p:cNvPr id="15" name="TextBox 14">
            <a:extLst>
              <a:ext uri="{FF2B5EF4-FFF2-40B4-BE49-F238E27FC236}">
                <a16:creationId xmlns:a16="http://schemas.microsoft.com/office/drawing/2014/main" id="{6A2E3651-6014-9DE5-5012-ED99A5BDC1D8}"/>
              </a:ext>
              <a:ext uri="{C183D7F6-B498-43B3-948B-1728B52AA6E4}">
                <adec:decorative xmlns:adec="http://schemas.microsoft.com/office/drawing/2017/decorative" val="1"/>
              </a:ext>
            </a:extLst>
          </p:cNvPr>
          <p:cNvSpPr txBox="1"/>
          <p:nvPr/>
        </p:nvSpPr>
        <p:spPr>
          <a:xfrm>
            <a:off x="3039548" y="858638"/>
            <a:ext cx="76906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t>Footfall at One Station Square (outside Cambridge train station)</a:t>
            </a:r>
            <a:endParaRPr lang="en-GB" sz="1200" b="1" dirty="0">
              <a:cs typeface="Calibri"/>
            </a:endParaRPr>
          </a:p>
        </p:txBody>
      </p:sp>
      <p:pic>
        <p:nvPicPr>
          <p:cNvPr id="8" name="Picture 7" descr="Line chart showing footfall trends at One Station Square from December 2019 through to December 2025, with one line for each year. &#10;The line for 2025 was higher than most other post-covid years until late March, when it suddenly plummeted. It is now gradually recovering, and sits between 2022 and 2023 at the end of June. Cambridge BID have been asked to comment on the reliability of 2025 data due to these fluctuations.">
            <a:extLst>
              <a:ext uri="{FF2B5EF4-FFF2-40B4-BE49-F238E27FC236}">
                <a16:creationId xmlns:a16="http://schemas.microsoft.com/office/drawing/2014/main" id="{754EBC41-3A05-8EC1-69C4-20D2BB9FD5D7}"/>
              </a:ext>
            </a:extLst>
          </p:cNvPr>
          <p:cNvPicPr>
            <a:picLocks noChangeAspect="1"/>
          </p:cNvPicPr>
          <p:nvPr/>
        </p:nvPicPr>
        <p:blipFill>
          <a:blip r:embed="rId4"/>
          <a:stretch>
            <a:fillRect/>
          </a:stretch>
        </p:blipFill>
        <p:spPr>
          <a:xfrm>
            <a:off x="1980556" y="1229297"/>
            <a:ext cx="9808673" cy="4208566"/>
          </a:xfrm>
          <a:prstGeom prst="rect">
            <a:avLst/>
          </a:prstGeom>
        </p:spPr>
      </p:pic>
    </p:spTree>
    <p:extLst>
      <p:ext uri="{BB962C8B-B14F-4D97-AF65-F5344CB8AC3E}">
        <p14:creationId xmlns:p14="http://schemas.microsoft.com/office/powerpoint/2010/main" val="285905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Bus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7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AEED9-3EE8-2B1C-AF93-A8F1DB882D6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495362C-0320-7937-55AB-1C6137C8832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Estimates</a:t>
            </a:r>
          </a:p>
        </p:txBody>
      </p:sp>
      <p:pic>
        <p:nvPicPr>
          <p:cNvPr id="13" name="Picture 12">
            <a:extLst>
              <a:ext uri="{FF2B5EF4-FFF2-40B4-BE49-F238E27FC236}">
                <a16:creationId xmlns:a16="http://schemas.microsoft.com/office/drawing/2014/main" id="{AC723023-73FC-89AC-A2C9-D13DE77F0B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92F0CC83-6298-49FB-2D30-B4ADCCEAEBE8}"/>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44</a:t>
            </a:fld>
            <a:endParaRPr lang="en-GB"/>
          </a:p>
        </p:txBody>
      </p:sp>
      <p:sp>
        <p:nvSpPr>
          <p:cNvPr id="2" name="TextBox 62">
            <a:extLst>
              <a:ext uri="{FF2B5EF4-FFF2-40B4-BE49-F238E27FC236}">
                <a16:creationId xmlns:a16="http://schemas.microsoft.com/office/drawing/2014/main" id="{F40E15E2-D0CB-A687-7246-3FF998043CA7}"/>
              </a:ext>
              <a:ext uri="{C183D7F6-B498-43B3-948B-1728B52AA6E4}">
                <adec:decorative xmlns:adec="http://schemas.microsoft.com/office/drawing/2017/decorative" val="0"/>
              </a:ext>
            </a:extLst>
          </p:cNvPr>
          <p:cNvSpPr txBox="1"/>
          <p:nvPr/>
        </p:nvSpPr>
        <p:spPr>
          <a:xfrm>
            <a:off x="65532" y="1017341"/>
            <a:ext cx="12060936" cy="338554"/>
          </a:xfrm>
          <a:prstGeom prst="rect">
            <a:avLst/>
          </a:prstGeom>
          <a:noFill/>
        </p:spPr>
        <p:txBody>
          <a:bodyPr wrap="square" rtlCol="0">
            <a:spAutoFit/>
          </a:bodyPr>
          <a:lstStyle/>
          <a:p>
            <a:pPr algn="ctr"/>
            <a:r>
              <a:rPr lang="en-GB" sz="1600">
                <a:effectLst/>
                <a:latin typeface="StagecoachCircular"/>
                <a:ea typeface="Calibri" panose="020F0502020204030204" pitchFamily="34" charset="0"/>
                <a:cs typeface="Times New Roman" panose="02020603050405020304" pitchFamily="18" charset="0"/>
              </a:rPr>
              <a:t>There are </a:t>
            </a:r>
            <a:r>
              <a:rPr lang="en-GB" sz="1600">
                <a:latin typeface="StagecoachCircular"/>
                <a:ea typeface="Calibri" panose="020F0502020204030204" pitchFamily="34" charset="0"/>
                <a:cs typeface="Times New Roman" panose="02020603050405020304" pitchFamily="18" charset="0"/>
              </a:rPr>
              <a:t>two methodologies for estimating local bus passenger journeys:</a:t>
            </a:r>
          </a:p>
        </p:txBody>
      </p:sp>
      <p:sp>
        <p:nvSpPr>
          <p:cNvPr id="5" name="TextBox 62">
            <a:extLst>
              <a:ext uri="{FF2B5EF4-FFF2-40B4-BE49-F238E27FC236}">
                <a16:creationId xmlns:a16="http://schemas.microsoft.com/office/drawing/2014/main" id="{BF727118-91A1-AF2E-F948-A527B8A09A61}"/>
              </a:ext>
              <a:ext uri="{C183D7F6-B498-43B3-948B-1728B52AA6E4}">
                <adec:decorative xmlns:adec="http://schemas.microsoft.com/office/drawing/2017/decorative" val="0"/>
              </a:ext>
            </a:extLst>
          </p:cNvPr>
          <p:cNvSpPr txBox="1"/>
          <p:nvPr/>
        </p:nvSpPr>
        <p:spPr>
          <a:xfrm>
            <a:off x="538066" y="1662113"/>
            <a:ext cx="5373404" cy="2862322"/>
          </a:xfrm>
          <a:prstGeom prst="rect">
            <a:avLst/>
          </a:prstGeom>
          <a:noFill/>
          <a:ln>
            <a:solidFill>
              <a:schemeClr val="tx1"/>
            </a:solidFill>
          </a:ln>
        </p:spPr>
        <p:txBody>
          <a:bodyPr wrap="square" rtlCol="0">
            <a:spAutoFit/>
          </a:bodyPr>
          <a:lstStyle/>
          <a:p>
            <a:pPr algn="ctr"/>
            <a:endParaRPr lang="en-GB"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b="1" dirty="0">
                <a:solidFill>
                  <a:schemeClr val="accent1"/>
                </a:solidFill>
                <a:effectLst/>
                <a:latin typeface="StagecoachCircular"/>
                <a:ea typeface="Calibri" panose="020F0502020204030204" pitchFamily="34" charset="0"/>
                <a:cs typeface="Times New Roman" panose="02020603050405020304" pitchFamily="18" charset="0"/>
              </a:rPr>
              <a:t>Method 1: the bus driver pushes a button when</a:t>
            </a:r>
          </a:p>
          <a:p>
            <a:pPr algn="ctr"/>
            <a:r>
              <a:rPr lang="en-GB" b="1" dirty="0">
                <a:solidFill>
                  <a:schemeClr val="accent1"/>
                </a:solidFill>
                <a:effectLst/>
                <a:latin typeface="StagecoachCircular"/>
                <a:ea typeface="Calibri" panose="020F0502020204030204" pitchFamily="34" charset="0"/>
                <a:cs typeface="Times New Roman" panose="02020603050405020304" pitchFamily="18" charset="0"/>
              </a:rPr>
              <a:t> a passenger boards the bus</a:t>
            </a:r>
            <a:r>
              <a:rPr lang="en-GB" b="1" dirty="0">
                <a:solidFill>
                  <a:schemeClr val="accent1"/>
                </a:solidFill>
                <a:latin typeface="StagecoachCircular"/>
                <a:ea typeface="Calibri" panose="020F0502020204030204" pitchFamily="34" charset="0"/>
                <a:cs typeface="Times New Roman" panose="02020603050405020304" pitchFamily="18" charset="0"/>
              </a:rPr>
              <a:t>.</a:t>
            </a:r>
          </a:p>
          <a:p>
            <a:pPr algn="ctr"/>
            <a:endParaRPr lang="en-GB" sz="1600" dirty="0">
              <a:latin typeface="StagecoachCircular"/>
              <a:ea typeface="Calibri" panose="020F0502020204030204" pitchFamily="34" charset="0"/>
              <a:cs typeface="Times New Roman" panose="02020603050405020304" pitchFamily="18" charset="0"/>
            </a:endParaRPr>
          </a:p>
          <a:p>
            <a:pPr algn="ctr"/>
            <a:endParaRPr lang="en-GB" sz="1600" dirty="0">
              <a:latin typeface="StagecoachCircular"/>
              <a:ea typeface="Calibri" panose="020F0502020204030204" pitchFamily="34" charset="0"/>
              <a:cs typeface="Times New Roman" panose="02020603050405020304" pitchFamily="18" charset="0"/>
            </a:endParaRPr>
          </a:p>
          <a:p>
            <a:pPr algn="ctr"/>
            <a:r>
              <a:rPr lang="en-GB" sz="1600" dirty="0">
                <a:latin typeface="StagecoachCircular"/>
                <a:ea typeface="Calibri" panose="020F0502020204030204" pitchFamily="34" charset="0"/>
                <a:cs typeface="Times New Roman" panose="02020603050405020304" pitchFamily="18" charset="0"/>
              </a:rPr>
              <a:t>This method of data collection should be more accurate as it captures observed passenger journeys. However, the accuracy of recording varies by driver and may vary over time. </a:t>
            </a:r>
          </a:p>
          <a:p>
            <a:pPr algn="ctr"/>
            <a:endParaRPr lang="en-GB" sz="1600" dirty="0">
              <a:latin typeface="StagecoachCircular"/>
              <a:ea typeface="Calibri" panose="020F0502020204030204" pitchFamily="34" charset="0"/>
              <a:cs typeface="Times New Roman" panose="02020603050405020304" pitchFamily="18" charset="0"/>
            </a:endParaRPr>
          </a:p>
          <a:p>
            <a:pPr algn="ctr"/>
            <a:endParaRPr lang="en-GB" sz="1600" dirty="0">
              <a:latin typeface="StagecoachCircular"/>
              <a:ea typeface="Calibri" panose="020F0502020204030204" pitchFamily="34" charset="0"/>
              <a:cs typeface="Times New Roman" panose="02020603050405020304" pitchFamily="18" charset="0"/>
            </a:endParaRPr>
          </a:p>
          <a:p>
            <a:pPr algn="ctr"/>
            <a:r>
              <a:rPr lang="en-GB" sz="1600" dirty="0">
                <a:latin typeface="StagecoachCircular"/>
                <a:ea typeface="Calibri" panose="020F0502020204030204" pitchFamily="34" charset="0"/>
                <a:cs typeface="Times New Roman" panose="02020603050405020304" pitchFamily="18" charset="0"/>
              </a:rPr>
              <a:t>Suggests higher growth in P&amp;R journeys since 2019 (+18%).</a:t>
            </a:r>
          </a:p>
        </p:txBody>
      </p:sp>
      <p:sp>
        <p:nvSpPr>
          <p:cNvPr id="6" name="TextBox 62">
            <a:extLst>
              <a:ext uri="{FF2B5EF4-FFF2-40B4-BE49-F238E27FC236}">
                <a16:creationId xmlns:a16="http://schemas.microsoft.com/office/drawing/2014/main" id="{36B3062C-FF0B-CA32-9629-A2577D03F8FC}"/>
              </a:ext>
              <a:ext uri="{C183D7F6-B498-43B3-948B-1728B52AA6E4}">
                <adec:decorative xmlns:adec="http://schemas.microsoft.com/office/drawing/2017/decorative" val="0"/>
              </a:ext>
            </a:extLst>
          </p:cNvPr>
          <p:cNvSpPr txBox="1"/>
          <p:nvPr/>
        </p:nvSpPr>
        <p:spPr>
          <a:xfrm>
            <a:off x="6280530" y="1663831"/>
            <a:ext cx="5373404" cy="2862322"/>
          </a:xfrm>
          <a:prstGeom prst="rect">
            <a:avLst/>
          </a:prstGeom>
          <a:noFill/>
          <a:ln>
            <a:solidFill>
              <a:schemeClr val="tx1"/>
            </a:solidFill>
          </a:ln>
        </p:spPr>
        <p:txBody>
          <a:bodyPr wrap="square" rtlCol="0">
            <a:spAutoFit/>
          </a:bodyPr>
          <a:lstStyle/>
          <a:p>
            <a:pPr algn="ctr"/>
            <a:endParaRPr lang="en-GB"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b="1" dirty="0">
                <a:solidFill>
                  <a:schemeClr val="accent2"/>
                </a:solidFill>
                <a:latin typeface="StagecoachCircular"/>
                <a:ea typeface="Calibri" panose="020F0502020204030204" pitchFamily="34" charset="0"/>
                <a:cs typeface="Times New Roman" panose="02020603050405020304" pitchFamily="18" charset="0"/>
              </a:rPr>
              <a:t>Method 2: estimate passenger journeys based on the</a:t>
            </a:r>
          </a:p>
          <a:p>
            <a:pPr algn="ctr"/>
            <a:r>
              <a:rPr lang="en-GB" b="1" dirty="0">
                <a:solidFill>
                  <a:schemeClr val="accent2"/>
                </a:solidFill>
                <a:latin typeface="StagecoachCircular"/>
                <a:ea typeface="Calibri" panose="020F0502020204030204" pitchFamily="34" charset="0"/>
                <a:cs typeface="Times New Roman" panose="02020603050405020304" pitchFamily="18" charset="0"/>
              </a:rPr>
              <a:t> no. tickets sold</a:t>
            </a:r>
            <a:endParaRPr lang="en-GB" dirty="0">
              <a:latin typeface="StagecoachCircular"/>
              <a:ea typeface="Calibri" panose="020F0502020204030204" pitchFamily="34" charset="0"/>
              <a:cs typeface="Times New Roman" panose="02020603050405020304" pitchFamily="18" charset="0"/>
            </a:endParaRPr>
          </a:p>
          <a:p>
            <a:pPr algn="ctr"/>
            <a:endParaRPr lang="en-GB" sz="1600" dirty="0">
              <a:latin typeface="StagecoachCircular"/>
              <a:ea typeface="Calibri" panose="020F0502020204030204" pitchFamily="34" charset="0"/>
              <a:cs typeface="Times New Roman" panose="02020603050405020304" pitchFamily="18" charset="0"/>
            </a:endParaRPr>
          </a:p>
          <a:p>
            <a:pPr algn="ctr"/>
            <a:r>
              <a:rPr lang="en-GB" sz="1600" dirty="0">
                <a:latin typeface="StagecoachCircular"/>
                <a:ea typeface="Calibri" panose="020F0502020204030204" pitchFamily="34" charset="0"/>
                <a:cs typeface="Times New Roman" panose="02020603050405020304" pitchFamily="18" charset="0"/>
              </a:rPr>
              <a:t>This method uses assumptions about the no. journeys made per ticket to estimate total passenger journeys. For example, it is assumed that someone purchasing a 1-week ticket will make 10 journeys on average. The method relies heavily on the accuracy of the assumptions used.</a:t>
            </a:r>
          </a:p>
          <a:p>
            <a:pPr algn="ctr"/>
            <a:endParaRPr lang="en-GB" sz="1600" dirty="0">
              <a:latin typeface="StagecoachCircular"/>
              <a:ea typeface="Calibri" panose="020F0502020204030204" pitchFamily="34" charset="0"/>
              <a:cs typeface="Times New Roman" panose="02020603050405020304" pitchFamily="18" charset="0"/>
            </a:endParaRPr>
          </a:p>
          <a:p>
            <a:pPr algn="ctr"/>
            <a:r>
              <a:rPr lang="en-GB" sz="1600" dirty="0">
                <a:latin typeface="StagecoachCircular"/>
                <a:ea typeface="Calibri" panose="020F0502020204030204" pitchFamily="34" charset="0"/>
                <a:cs typeface="Times New Roman" panose="02020603050405020304" pitchFamily="18" charset="0"/>
              </a:rPr>
              <a:t>Suggests lower growth in P&amp;R journeys since 2019 (+4%).</a:t>
            </a:r>
          </a:p>
        </p:txBody>
      </p:sp>
      <p:sp>
        <p:nvSpPr>
          <p:cNvPr id="7" name="TextBox 62">
            <a:extLst>
              <a:ext uri="{FF2B5EF4-FFF2-40B4-BE49-F238E27FC236}">
                <a16:creationId xmlns:a16="http://schemas.microsoft.com/office/drawing/2014/main" id="{F5BD0C99-83D0-D73B-2CE8-C914CD6F011A}"/>
              </a:ext>
              <a:ext uri="{C183D7F6-B498-43B3-948B-1728B52AA6E4}">
                <adec:decorative xmlns:adec="http://schemas.microsoft.com/office/drawing/2017/decorative" val="0"/>
              </a:ext>
            </a:extLst>
          </p:cNvPr>
          <p:cNvSpPr txBox="1"/>
          <p:nvPr/>
        </p:nvSpPr>
        <p:spPr>
          <a:xfrm>
            <a:off x="538066" y="4891493"/>
            <a:ext cx="11115868" cy="1569660"/>
          </a:xfrm>
          <a:prstGeom prst="rect">
            <a:avLst/>
          </a:prstGeom>
          <a:noFill/>
        </p:spPr>
        <p:txBody>
          <a:bodyPr wrap="square" rtlCol="0">
            <a:spAutoFit/>
          </a:bodyPr>
          <a:lstStyle/>
          <a:p>
            <a:pPr algn="ctr"/>
            <a:r>
              <a:rPr lang="en-GB" sz="1600" dirty="0">
                <a:latin typeface="StagecoachCircular"/>
                <a:ea typeface="Calibri" panose="020F0502020204030204" pitchFamily="34" charset="0"/>
                <a:cs typeface="Times New Roman" panose="02020603050405020304" pitchFamily="18" charset="0"/>
              </a:rPr>
              <a:t>There are positive and negative aspects to each method, and one may be more appropriate depending on the use case. For transparency, P&amp;R data using both methods is presented in slides 48-51 to allow a comparison to be made. </a:t>
            </a:r>
          </a:p>
          <a:p>
            <a:pPr algn="ctr"/>
            <a:endParaRPr lang="en-GB" sz="1600" dirty="0">
              <a:latin typeface="StagecoachCircular"/>
              <a:ea typeface="Calibri" panose="020F0502020204030204" pitchFamily="34" charset="0"/>
              <a:cs typeface="Times New Roman" panose="02020603050405020304" pitchFamily="18" charset="0"/>
            </a:endParaRPr>
          </a:p>
          <a:p>
            <a:pPr algn="ctr"/>
            <a:r>
              <a:rPr lang="en-GB" sz="1600" b="1" dirty="0">
                <a:latin typeface="StagecoachCircular"/>
                <a:ea typeface="Calibri" panose="020F0502020204030204" pitchFamily="34" charset="0"/>
                <a:cs typeface="Times New Roman" panose="02020603050405020304" pitchFamily="18" charset="0"/>
              </a:rPr>
              <a:t>From March 2026 onwards</a:t>
            </a:r>
            <a:r>
              <a:rPr lang="en-GB" sz="1600" dirty="0">
                <a:latin typeface="StagecoachCircular"/>
                <a:ea typeface="Calibri" panose="020F0502020204030204" pitchFamily="34" charset="0"/>
                <a:cs typeface="Times New Roman" panose="02020603050405020304" pitchFamily="18" charset="0"/>
              </a:rPr>
              <a:t>, the data provided by Stagecoach will be based on driver estimates (method 1) as this is the method that bus operators are using to report data to the Department for Transport. The multipliers used for method 2 have not been updated post-COVID so this method is less likely to be representative of passenger journeys more recently.</a:t>
            </a:r>
          </a:p>
        </p:txBody>
      </p:sp>
    </p:spTree>
    <p:extLst>
      <p:ext uri="{BB962C8B-B14F-4D97-AF65-F5344CB8AC3E}">
        <p14:creationId xmlns:p14="http://schemas.microsoft.com/office/powerpoint/2010/main" val="2747947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2CEF-9C3E-F5BB-2C55-81655CD6678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FF13269-F8B2-E6BF-ED24-B936EFAB7F7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Bus Passengers: national stats			</a:t>
            </a:r>
            <a:r>
              <a:rPr lang="en-GB" sz="2000" b="1" dirty="0"/>
              <a:t>Method #1 – Driver estimate</a:t>
            </a:r>
            <a:endPar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652B562-EB5D-A1EA-8A5B-F6A00BDF23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B6D6FBD7-F307-AC10-E779-5B498766768B}"/>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Department for Transport statistics show that 19.7 million passengers used bus services in Cambridgeshire from April 2024 to March 2025. This is level with the pre-COVID baseline. Passenger volumes in Peterborough (7.4 million) are 21% below pre-COVID levels. Bus journeys per person continue to be higher in Peterborough.</a:t>
            </a:r>
          </a:p>
        </p:txBody>
      </p:sp>
      <p:pic>
        <p:nvPicPr>
          <p:cNvPr id="8" name="Picture 7" descr="A horizontal bar chart, displaying percentages by individual locations. The percentages represent the extent to which these locations have recovered in terms of bus passenger volumes in the latest year (April 2024 to March 2025) compared to a pre-COVID total. Cambridgeshire, Bedfordshire and Norfolk are the most recovered out of the selected locations, at 100%. Peterborough is the least recovered (79%).">
            <a:extLst>
              <a:ext uri="{FF2B5EF4-FFF2-40B4-BE49-F238E27FC236}">
                <a16:creationId xmlns:a16="http://schemas.microsoft.com/office/drawing/2014/main" id="{6C9E16FA-5B65-907F-0E2F-0A4F601B543E}"/>
              </a:ext>
            </a:extLst>
          </p:cNvPr>
          <p:cNvPicPr>
            <a:picLocks noChangeAspect="1"/>
          </p:cNvPicPr>
          <p:nvPr/>
        </p:nvPicPr>
        <p:blipFill>
          <a:blip r:embed="rId4"/>
          <a:stretch>
            <a:fillRect/>
          </a:stretch>
        </p:blipFill>
        <p:spPr>
          <a:xfrm>
            <a:off x="180511" y="1504312"/>
            <a:ext cx="9577853" cy="4504803"/>
          </a:xfrm>
          <a:prstGeom prst="rect">
            <a:avLst/>
          </a:prstGeom>
        </p:spPr>
      </p:pic>
      <p:sp>
        <p:nvSpPr>
          <p:cNvPr id="3" name="Slide Number Placeholder 2">
            <a:extLst>
              <a:ext uri="{FF2B5EF4-FFF2-40B4-BE49-F238E27FC236}">
                <a16:creationId xmlns:a16="http://schemas.microsoft.com/office/drawing/2014/main" id="{AD468578-20D0-2315-8BED-5ABBC83A07E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45</a:t>
            </a:fld>
            <a:endParaRPr lang="en-GB"/>
          </a:p>
        </p:txBody>
      </p:sp>
      <p:sp>
        <p:nvSpPr>
          <p:cNvPr id="26" name="TextBox 25">
            <a:extLst>
              <a:ext uri="{FF2B5EF4-FFF2-40B4-BE49-F238E27FC236}">
                <a16:creationId xmlns:a16="http://schemas.microsoft.com/office/drawing/2014/main" id="{784C048E-A620-6253-3D45-8FDD0CE097C8}"/>
              </a:ext>
              <a:ext uri="{C183D7F6-B498-43B3-948B-1728B52AA6E4}">
                <adec:decorative xmlns:adec="http://schemas.microsoft.com/office/drawing/2017/decorative" val="1"/>
              </a:ext>
            </a:extLst>
          </p:cNvPr>
          <p:cNvSpPr txBox="1"/>
          <p:nvPr/>
        </p:nvSpPr>
        <p:spPr>
          <a:xfrm>
            <a:off x="9811020" y="2384468"/>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Cambridgeshire:</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2024 – March 2025:</a:t>
            </a:r>
          </a:p>
          <a:p>
            <a:pPr algn="ctr"/>
            <a:r>
              <a:rPr lang="en-US" b="1">
                <a:cs typeface="Calibri" panose="020F0502020204030204"/>
              </a:rPr>
              <a:t>19.7 million</a:t>
            </a:r>
          </a:p>
          <a:p>
            <a:pPr algn="ctr"/>
            <a:r>
              <a:rPr lang="en-US" sz="1200">
                <a:solidFill>
                  <a:schemeClr val="tx1">
                    <a:lumMod val="85000"/>
                    <a:lumOff val="15000"/>
                  </a:schemeClr>
                </a:solidFill>
                <a:cs typeface="Calibri" panose="020F0502020204030204"/>
              </a:rPr>
              <a:t>(28 journeys per head of population)</a:t>
            </a:r>
          </a:p>
        </p:txBody>
      </p:sp>
      <p:sp>
        <p:nvSpPr>
          <p:cNvPr id="27" name="TextBox 26">
            <a:extLst>
              <a:ext uri="{FF2B5EF4-FFF2-40B4-BE49-F238E27FC236}">
                <a16:creationId xmlns:a16="http://schemas.microsoft.com/office/drawing/2014/main" id="{021712DB-C2D3-204B-61FD-DED7707C9B1E}"/>
              </a:ext>
              <a:ext uri="{C183D7F6-B498-43B3-948B-1728B52AA6E4}">
                <adec:decorative xmlns:adec="http://schemas.microsoft.com/office/drawing/2017/decorative" val="1"/>
              </a:ext>
            </a:extLst>
          </p:cNvPr>
          <p:cNvSpPr txBox="1"/>
          <p:nvPr/>
        </p:nvSpPr>
        <p:spPr>
          <a:xfrm>
            <a:off x="9846887" y="4176806"/>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Peterborough:</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2024 – March 2025:</a:t>
            </a:r>
          </a:p>
          <a:p>
            <a:pPr algn="ctr"/>
            <a:r>
              <a:rPr lang="en-US" b="1">
                <a:cs typeface="Calibri" panose="020F0502020204030204"/>
              </a:rPr>
              <a:t>7.4 million</a:t>
            </a:r>
          </a:p>
          <a:p>
            <a:pPr algn="ctr"/>
            <a:r>
              <a:rPr lang="en-US" sz="1200">
                <a:solidFill>
                  <a:schemeClr val="tx1">
                    <a:lumMod val="85000"/>
                    <a:lumOff val="15000"/>
                  </a:schemeClr>
                </a:solidFill>
                <a:cs typeface="Calibri" panose="020F0502020204030204"/>
              </a:rPr>
              <a:t>(33 journeys per head of population)</a:t>
            </a:r>
          </a:p>
        </p:txBody>
      </p:sp>
      <p:sp>
        <p:nvSpPr>
          <p:cNvPr id="24" name="TextBox 23">
            <a:extLst>
              <a:ext uri="{FF2B5EF4-FFF2-40B4-BE49-F238E27FC236}">
                <a16:creationId xmlns:a16="http://schemas.microsoft.com/office/drawing/2014/main" id="{E319881B-51F7-3E75-6F57-B8A5BA7E3EE0}"/>
              </a:ext>
            </a:extLst>
          </p:cNvPr>
          <p:cNvSpPr txBox="1"/>
          <p:nvPr/>
        </p:nvSpPr>
        <p:spPr>
          <a:xfrm>
            <a:off x="-24713" y="6458048"/>
            <a:ext cx="1211253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*Pre-COVID is defined as the average of three years (2017-18, 2018-19, 2019-20) to minimise the impacts of the pandemic that were present during the last week of the 2019-20 period.</a:t>
            </a:r>
          </a:p>
        </p:txBody>
      </p:sp>
      <p:sp>
        <p:nvSpPr>
          <p:cNvPr id="14" name="TextBox 13">
            <a:extLst>
              <a:ext uri="{FF2B5EF4-FFF2-40B4-BE49-F238E27FC236}">
                <a16:creationId xmlns:a16="http://schemas.microsoft.com/office/drawing/2014/main" id="{8CDA5FE6-1BD3-46BA-19A1-B350A94EC519}"/>
              </a:ext>
            </a:extLst>
          </p:cNvPr>
          <p:cNvSpPr txBox="1"/>
          <p:nvPr/>
        </p:nvSpPr>
        <p:spPr>
          <a:xfrm>
            <a:off x="-24713" y="6642565"/>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DfT Annual Bus Operator Survey: </a:t>
            </a:r>
            <a:r>
              <a:rPr lang="en-GB" sz="1000">
                <a:solidFill>
                  <a:schemeClr val="bg2">
                    <a:lumMod val="50000"/>
                  </a:schemeClr>
                </a:solidFill>
                <a:cs typeface="Calibri"/>
                <a:hlinkClick r:id="rId5"/>
              </a:rPr>
              <a:t>https://www.gov.uk/government/collections/bus-statistics</a:t>
            </a:r>
            <a:r>
              <a:rPr lang="en-GB" sz="1000">
                <a:solidFill>
                  <a:schemeClr val="bg2">
                    <a:lumMod val="50000"/>
                  </a:schemeClr>
                </a:solidFill>
                <a:cs typeface="Calibri"/>
              </a:rPr>
              <a:t>. Please note – the data is subject to revisions / amendments.</a:t>
            </a:r>
          </a:p>
        </p:txBody>
      </p:sp>
    </p:spTree>
    <p:extLst>
      <p:ext uri="{BB962C8B-B14F-4D97-AF65-F5344CB8AC3E}">
        <p14:creationId xmlns:p14="http://schemas.microsoft.com/office/powerpoint/2010/main" val="3778996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7E4A-E313-DB52-AF87-3739BD3C1A8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81E24F-D64B-B3E7-8FA4-A9D66D7F6B7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a:t>
            </a:r>
            <a:r>
              <a:rPr lang="en-GB" sz="2800" b="1">
                <a:latin typeface="Calibri" panose="020F0502020204030204"/>
              </a:rPr>
              <a:t>all passengers</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a:t>
            </a:r>
            <a:r>
              <a:rPr lang="en-GB" sz="2000" b="1">
                <a:latin typeface="Calibri" panose="020F0502020204030204"/>
              </a:rPr>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48D3F2F-7DDF-24C9-4B04-240B3B444A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2A32A2CC-622E-1190-FC78-E007BCD812E4}"/>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December 2025, bus passenger volumes on services based at Stagecoach’s Cambridgeshire depots (Cambridge and Fenstanton) were 7% below pre-COVID. Meanwhile, bus passenger volumes on services based at the Peterborough depot were 19% lower than pre-COVID.</a:t>
            </a:r>
            <a:endParaRPr lang="en-GB" sz="1400">
              <a:ea typeface="Calibri"/>
              <a:cs typeface="Calibri"/>
            </a:endParaRPr>
          </a:p>
        </p:txBody>
      </p:sp>
      <p:sp>
        <p:nvSpPr>
          <p:cNvPr id="3" name="Slide Number Placeholder 2">
            <a:extLst>
              <a:ext uri="{FF2B5EF4-FFF2-40B4-BE49-F238E27FC236}">
                <a16:creationId xmlns:a16="http://schemas.microsoft.com/office/drawing/2014/main" id="{EB2AD449-D8E5-6F83-9D60-F1F7CE45D7D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46</a:t>
            </a:fld>
            <a:endParaRPr lang="en-GB"/>
          </a:p>
        </p:txBody>
      </p:sp>
      <p:grpSp>
        <p:nvGrpSpPr>
          <p:cNvPr id="37" name="Group 36">
            <a:extLst>
              <a:ext uri="{FF2B5EF4-FFF2-40B4-BE49-F238E27FC236}">
                <a16:creationId xmlns:a16="http://schemas.microsoft.com/office/drawing/2014/main" id="{E25E4B26-F2F3-6C91-A2E7-141BF9CDDC02}"/>
              </a:ext>
              <a:ext uri="{C183D7F6-B498-43B3-948B-1728B52AA6E4}">
                <adec:decorative xmlns:adec="http://schemas.microsoft.com/office/drawing/2017/decorative" val="1"/>
              </a:ext>
            </a:extLst>
          </p:cNvPr>
          <p:cNvGrpSpPr/>
          <p:nvPr/>
        </p:nvGrpSpPr>
        <p:grpSpPr>
          <a:xfrm>
            <a:off x="771189" y="4728209"/>
            <a:ext cx="11049475" cy="469940"/>
            <a:chOff x="1296586" y="6297523"/>
            <a:chExt cx="5979190" cy="361253"/>
          </a:xfrm>
        </p:grpSpPr>
        <p:sp>
          <p:nvSpPr>
            <p:cNvPr id="6" name="TextBox 5">
              <a:extLst>
                <a:ext uri="{FF2B5EF4-FFF2-40B4-BE49-F238E27FC236}">
                  <a16:creationId xmlns:a16="http://schemas.microsoft.com/office/drawing/2014/main" id="{F584311A-A038-7A59-17A9-9EAE79CBC908}"/>
                </a:ext>
              </a:extLst>
            </p:cNvPr>
            <p:cNvSpPr txBox="1"/>
            <p:nvPr/>
          </p:nvSpPr>
          <p:spPr>
            <a:xfrm>
              <a:off x="1296586" y="6306422"/>
              <a:ext cx="628650" cy="338554"/>
            </a:xfrm>
            <a:prstGeom prst="rect">
              <a:avLst/>
            </a:prstGeom>
            <a:noFill/>
            <a:ln>
              <a:noFill/>
            </a:ln>
          </p:spPr>
          <p:txBody>
            <a:bodyPr wrap="square" rtlCol="0">
              <a:spAutoFit/>
            </a:bodyPr>
            <a:lstStyle/>
            <a:p>
              <a:r>
                <a:rPr lang="en-GB" sz="1600" b="1"/>
                <a:t>May</a:t>
              </a:r>
            </a:p>
          </p:txBody>
        </p:sp>
        <p:sp>
          <p:nvSpPr>
            <p:cNvPr id="8" name="TextBox 7">
              <a:extLst>
                <a:ext uri="{FF2B5EF4-FFF2-40B4-BE49-F238E27FC236}">
                  <a16:creationId xmlns:a16="http://schemas.microsoft.com/office/drawing/2014/main" id="{D9034B63-3161-1A8A-4D7D-EE4C10070F75}"/>
                </a:ext>
              </a:extLst>
            </p:cNvPr>
            <p:cNvSpPr txBox="1"/>
            <p:nvPr/>
          </p:nvSpPr>
          <p:spPr>
            <a:xfrm>
              <a:off x="1845881" y="6315219"/>
              <a:ext cx="628650" cy="338554"/>
            </a:xfrm>
            <a:prstGeom prst="rect">
              <a:avLst/>
            </a:prstGeom>
            <a:noFill/>
            <a:ln>
              <a:noFill/>
            </a:ln>
          </p:spPr>
          <p:txBody>
            <a:bodyPr wrap="square" rtlCol="0">
              <a:spAutoFit/>
            </a:bodyPr>
            <a:lstStyle/>
            <a:p>
              <a:r>
                <a:rPr lang="en-GB" sz="1600" b="1"/>
                <a:t>Jun</a:t>
              </a:r>
            </a:p>
          </p:txBody>
        </p:sp>
        <p:sp>
          <p:nvSpPr>
            <p:cNvPr id="9" name="TextBox 8">
              <a:extLst>
                <a:ext uri="{FF2B5EF4-FFF2-40B4-BE49-F238E27FC236}">
                  <a16:creationId xmlns:a16="http://schemas.microsoft.com/office/drawing/2014/main" id="{EEC5B781-D80C-F083-0123-F03E53E13110}"/>
                </a:ext>
              </a:extLst>
            </p:cNvPr>
            <p:cNvSpPr txBox="1"/>
            <p:nvPr/>
          </p:nvSpPr>
          <p:spPr>
            <a:xfrm>
              <a:off x="2283457" y="6318573"/>
              <a:ext cx="628650" cy="338554"/>
            </a:xfrm>
            <a:prstGeom prst="rect">
              <a:avLst/>
            </a:prstGeom>
            <a:noFill/>
            <a:ln>
              <a:noFill/>
            </a:ln>
          </p:spPr>
          <p:txBody>
            <a:bodyPr wrap="square" rtlCol="0">
              <a:spAutoFit/>
            </a:bodyPr>
            <a:lstStyle/>
            <a:p>
              <a:r>
                <a:rPr lang="en-GB" sz="1600" b="1"/>
                <a:t>Jul</a:t>
              </a:r>
            </a:p>
          </p:txBody>
        </p:sp>
        <p:sp>
          <p:nvSpPr>
            <p:cNvPr id="12" name="TextBox 11">
              <a:extLst>
                <a:ext uri="{FF2B5EF4-FFF2-40B4-BE49-F238E27FC236}">
                  <a16:creationId xmlns:a16="http://schemas.microsoft.com/office/drawing/2014/main" id="{EBB8F2DF-0242-7A6C-B0F2-97008F4C96AC}"/>
                </a:ext>
              </a:extLst>
            </p:cNvPr>
            <p:cNvSpPr txBox="1"/>
            <p:nvPr/>
          </p:nvSpPr>
          <p:spPr>
            <a:xfrm>
              <a:off x="2833951" y="6312822"/>
              <a:ext cx="628650" cy="338554"/>
            </a:xfrm>
            <a:prstGeom prst="rect">
              <a:avLst/>
            </a:prstGeom>
            <a:noFill/>
            <a:ln>
              <a:noFill/>
            </a:ln>
          </p:spPr>
          <p:txBody>
            <a:bodyPr wrap="square" rtlCol="0">
              <a:spAutoFit/>
            </a:bodyPr>
            <a:lstStyle/>
            <a:p>
              <a:r>
                <a:rPr lang="en-GB" sz="1600" b="1"/>
                <a:t>Aug</a:t>
              </a:r>
            </a:p>
          </p:txBody>
        </p:sp>
        <p:sp>
          <p:nvSpPr>
            <p:cNvPr id="29" name="TextBox 28">
              <a:extLst>
                <a:ext uri="{FF2B5EF4-FFF2-40B4-BE49-F238E27FC236}">
                  <a16:creationId xmlns:a16="http://schemas.microsoft.com/office/drawing/2014/main" id="{2241184A-7F65-0056-4E71-DE3D69D93770}"/>
                </a:ext>
              </a:extLst>
            </p:cNvPr>
            <p:cNvSpPr txBox="1"/>
            <p:nvPr/>
          </p:nvSpPr>
          <p:spPr>
            <a:xfrm>
              <a:off x="3283929" y="6319254"/>
              <a:ext cx="628650" cy="338554"/>
            </a:xfrm>
            <a:prstGeom prst="rect">
              <a:avLst/>
            </a:prstGeom>
            <a:noFill/>
            <a:ln>
              <a:noFill/>
            </a:ln>
          </p:spPr>
          <p:txBody>
            <a:bodyPr wrap="square" rtlCol="0">
              <a:spAutoFit/>
            </a:bodyPr>
            <a:lstStyle/>
            <a:p>
              <a:r>
                <a:rPr lang="en-GB" sz="1600" b="1"/>
                <a:t>Sep</a:t>
              </a:r>
            </a:p>
          </p:txBody>
        </p:sp>
        <p:sp>
          <p:nvSpPr>
            <p:cNvPr id="30" name="TextBox 29">
              <a:extLst>
                <a:ext uri="{FF2B5EF4-FFF2-40B4-BE49-F238E27FC236}">
                  <a16:creationId xmlns:a16="http://schemas.microsoft.com/office/drawing/2014/main" id="{6D6AA30E-A3F8-D146-E4A3-945E6A74EA03}"/>
                </a:ext>
              </a:extLst>
            </p:cNvPr>
            <p:cNvSpPr txBox="1"/>
            <p:nvPr/>
          </p:nvSpPr>
          <p:spPr>
            <a:xfrm>
              <a:off x="3728922" y="6320222"/>
              <a:ext cx="628650" cy="338554"/>
            </a:xfrm>
            <a:prstGeom prst="rect">
              <a:avLst/>
            </a:prstGeom>
            <a:noFill/>
            <a:ln>
              <a:noFill/>
            </a:ln>
          </p:spPr>
          <p:txBody>
            <a:bodyPr wrap="square" rtlCol="0">
              <a:spAutoFit/>
            </a:bodyPr>
            <a:lstStyle/>
            <a:p>
              <a:r>
                <a:rPr lang="en-GB" sz="1600" b="1"/>
                <a:t>Oct</a:t>
              </a:r>
            </a:p>
          </p:txBody>
        </p:sp>
        <p:sp>
          <p:nvSpPr>
            <p:cNvPr id="31" name="TextBox 30">
              <a:extLst>
                <a:ext uri="{FF2B5EF4-FFF2-40B4-BE49-F238E27FC236}">
                  <a16:creationId xmlns:a16="http://schemas.microsoft.com/office/drawing/2014/main" id="{E48D8AF7-800F-6DCB-83E0-361D936038EA}"/>
                </a:ext>
              </a:extLst>
            </p:cNvPr>
            <p:cNvSpPr txBox="1"/>
            <p:nvPr/>
          </p:nvSpPr>
          <p:spPr>
            <a:xfrm>
              <a:off x="4263476" y="6317878"/>
              <a:ext cx="628650" cy="338554"/>
            </a:xfrm>
            <a:prstGeom prst="rect">
              <a:avLst/>
            </a:prstGeom>
            <a:noFill/>
            <a:ln>
              <a:noFill/>
            </a:ln>
          </p:spPr>
          <p:txBody>
            <a:bodyPr wrap="square" rtlCol="0">
              <a:spAutoFit/>
            </a:bodyPr>
            <a:lstStyle/>
            <a:p>
              <a:r>
                <a:rPr lang="en-GB" sz="1600" b="1"/>
                <a:t>Nov</a:t>
              </a:r>
            </a:p>
          </p:txBody>
        </p:sp>
        <p:sp>
          <p:nvSpPr>
            <p:cNvPr id="32" name="TextBox 31">
              <a:extLst>
                <a:ext uri="{FF2B5EF4-FFF2-40B4-BE49-F238E27FC236}">
                  <a16:creationId xmlns:a16="http://schemas.microsoft.com/office/drawing/2014/main" id="{0BD6B807-811A-9600-8A83-266362A796E8}"/>
                </a:ext>
              </a:extLst>
            </p:cNvPr>
            <p:cNvSpPr txBox="1"/>
            <p:nvPr/>
          </p:nvSpPr>
          <p:spPr>
            <a:xfrm>
              <a:off x="4720573" y="6320222"/>
              <a:ext cx="628650" cy="338554"/>
            </a:xfrm>
            <a:prstGeom prst="rect">
              <a:avLst/>
            </a:prstGeom>
            <a:noFill/>
            <a:ln>
              <a:noFill/>
            </a:ln>
          </p:spPr>
          <p:txBody>
            <a:bodyPr wrap="square" rtlCol="0">
              <a:spAutoFit/>
            </a:bodyPr>
            <a:lstStyle/>
            <a:p>
              <a:r>
                <a:rPr lang="en-GB" sz="1600" b="1"/>
                <a:t>Dec</a:t>
              </a:r>
            </a:p>
          </p:txBody>
        </p:sp>
        <p:sp>
          <p:nvSpPr>
            <p:cNvPr id="33" name="TextBox 32">
              <a:extLst>
                <a:ext uri="{FF2B5EF4-FFF2-40B4-BE49-F238E27FC236}">
                  <a16:creationId xmlns:a16="http://schemas.microsoft.com/office/drawing/2014/main" id="{A82A23E9-4F4A-3A37-99CC-048DFD4E1C5A}"/>
                </a:ext>
              </a:extLst>
            </p:cNvPr>
            <p:cNvSpPr txBox="1"/>
            <p:nvPr/>
          </p:nvSpPr>
          <p:spPr>
            <a:xfrm>
              <a:off x="5177651" y="6312822"/>
              <a:ext cx="628650" cy="338554"/>
            </a:xfrm>
            <a:prstGeom prst="rect">
              <a:avLst/>
            </a:prstGeom>
            <a:noFill/>
            <a:ln>
              <a:noFill/>
            </a:ln>
          </p:spPr>
          <p:txBody>
            <a:bodyPr wrap="square" rtlCol="0">
              <a:spAutoFit/>
            </a:bodyPr>
            <a:lstStyle/>
            <a:p>
              <a:r>
                <a:rPr lang="en-GB" sz="1600" b="1"/>
                <a:t>Jan</a:t>
              </a:r>
            </a:p>
          </p:txBody>
        </p:sp>
        <p:sp>
          <p:nvSpPr>
            <p:cNvPr id="34" name="TextBox 33">
              <a:extLst>
                <a:ext uri="{FF2B5EF4-FFF2-40B4-BE49-F238E27FC236}">
                  <a16:creationId xmlns:a16="http://schemas.microsoft.com/office/drawing/2014/main" id="{A0FB2692-EEEE-A18C-414A-0D6221E0A5EF}"/>
                </a:ext>
              </a:extLst>
            </p:cNvPr>
            <p:cNvSpPr txBox="1"/>
            <p:nvPr/>
          </p:nvSpPr>
          <p:spPr>
            <a:xfrm>
              <a:off x="5726957" y="6297523"/>
              <a:ext cx="628650" cy="338554"/>
            </a:xfrm>
            <a:prstGeom prst="rect">
              <a:avLst/>
            </a:prstGeom>
            <a:noFill/>
            <a:ln>
              <a:noFill/>
            </a:ln>
          </p:spPr>
          <p:txBody>
            <a:bodyPr wrap="square" rtlCol="0">
              <a:spAutoFit/>
            </a:bodyPr>
            <a:lstStyle/>
            <a:p>
              <a:r>
                <a:rPr lang="en-GB" sz="1600" b="1"/>
                <a:t>Feb</a:t>
              </a:r>
            </a:p>
          </p:txBody>
        </p:sp>
        <p:sp>
          <p:nvSpPr>
            <p:cNvPr id="35" name="TextBox 34">
              <a:extLst>
                <a:ext uri="{FF2B5EF4-FFF2-40B4-BE49-F238E27FC236}">
                  <a16:creationId xmlns:a16="http://schemas.microsoft.com/office/drawing/2014/main" id="{9E4C1D62-9256-33D5-0E5F-088C8A4480BD}"/>
                </a:ext>
              </a:extLst>
            </p:cNvPr>
            <p:cNvSpPr txBox="1"/>
            <p:nvPr/>
          </p:nvSpPr>
          <p:spPr>
            <a:xfrm>
              <a:off x="6169321" y="6315219"/>
              <a:ext cx="628650" cy="338554"/>
            </a:xfrm>
            <a:prstGeom prst="rect">
              <a:avLst/>
            </a:prstGeom>
            <a:noFill/>
            <a:ln>
              <a:noFill/>
            </a:ln>
          </p:spPr>
          <p:txBody>
            <a:bodyPr wrap="square" rtlCol="0">
              <a:spAutoFit/>
            </a:bodyPr>
            <a:lstStyle/>
            <a:p>
              <a:r>
                <a:rPr lang="en-GB" sz="1600" b="1"/>
                <a:t>Mar</a:t>
              </a:r>
            </a:p>
          </p:txBody>
        </p:sp>
        <p:sp>
          <p:nvSpPr>
            <p:cNvPr id="36" name="TextBox 35">
              <a:extLst>
                <a:ext uri="{FF2B5EF4-FFF2-40B4-BE49-F238E27FC236}">
                  <a16:creationId xmlns:a16="http://schemas.microsoft.com/office/drawing/2014/main" id="{EA6404FA-6C3C-1C9B-0606-46447D79B030}"/>
                </a:ext>
              </a:extLst>
            </p:cNvPr>
            <p:cNvSpPr txBox="1"/>
            <p:nvPr/>
          </p:nvSpPr>
          <p:spPr>
            <a:xfrm>
              <a:off x="6647126" y="6306337"/>
              <a:ext cx="628650" cy="338554"/>
            </a:xfrm>
            <a:prstGeom prst="rect">
              <a:avLst/>
            </a:prstGeom>
            <a:noFill/>
            <a:ln>
              <a:noFill/>
            </a:ln>
          </p:spPr>
          <p:txBody>
            <a:bodyPr wrap="square" rtlCol="0">
              <a:spAutoFit/>
            </a:bodyPr>
            <a:lstStyle/>
            <a:p>
              <a:r>
                <a:rPr lang="en-GB" sz="1600" b="1"/>
                <a:t>Apr</a:t>
              </a:r>
            </a:p>
          </p:txBody>
        </p:sp>
      </p:grpSp>
      <p:pic>
        <p:nvPicPr>
          <p:cNvPr id="46" name="Picture 45" descr="A line chart of bus passenger trends over time.">
            <a:extLst>
              <a:ext uri="{FF2B5EF4-FFF2-40B4-BE49-F238E27FC236}">
                <a16:creationId xmlns:a16="http://schemas.microsoft.com/office/drawing/2014/main" id="{C5C0A7E7-93EF-406D-0DB2-C7549B5D7B45}"/>
              </a:ext>
            </a:extLst>
          </p:cNvPr>
          <p:cNvPicPr>
            <a:picLocks noChangeAspect="1"/>
          </p:cNvPicPr>
          <p:nvPr/>
        </p:nvPicPr>
        <p:blipFill>
          <a:blip r:embed="rId4"/>
          <a:stretch>
            <a:fillRect/>
          </a:stretch>
        </p:blipFill>
        <p:spPr>
          <a:xfrm>
            <a:off x="623917" y="1227358"/>
            <a:ext cx="10668955" cy="3464272"/>
          </a:xfrm>
          <a:prstGeom prst="rect">
            <a:avLst/>
          </a:prstGeom>
        </p:spPr>
      </p:pic>
      <p:grpSp>
        <p:nvGrpSpPr>
          <p:cNvPr id="58" name="Group 57" descr="Cambridgeshire (Cambridge and Fenstanton) bus usage has seen a 7% decrease from December 2019 to December 2025.">
            <a:extLst>
              <a:ext uri="{FF2B5EF4-FFF2-40B4-BE49-F238E27FC236}">
                <a16:creationId xmlns:a16="http://schemas.microsoft.com/office/drawing/2014/main" id="{EE636A8A-4781-5FB4-A36C-657C8C66A925}"/>
              </a:ext>
            </a:extLst>
          </p:cNvPr>
          <p:cNvGrpSpPr/>
          <p:nvPr/>
        </p:nvGrpSpPr>
        <p:grpSpPr>
          <a:xfrm>
            <a:off x="909059" y="5050407"/>
            <a:ext cx="2283275" cy="1421272"/>
            <a:chOff x="9488152" y="1220323"/>
            <a:chExt cx="2314114" cy="1217503"/>
          </a:xfrm>
        </p:grpSpPr>
        <p:sp>
          <p:nvSpPr>
            <p:cNvPr id="7" name="Rectangle: Rounded Corners 6">
              <a:extLst>
                <a:ext uri="{FF2B5EF4-FFF2-40B4-BE49-F238E27FC236}">
                  <a16:creationId xmlns:a16="http://schemas.microsoft.com/office/drawing/2014/main" id="{B9879A14-886B-5B66-EA38-89F496428ECA}"/>
                </a:ext>
              </a:extLst>
            </p:cNvPr>
            <p:cNvSpPr/>
            <p:nvPr/>
          </p:nvSpPr>
          <p:spPr>
            <a:xfrm rot="10800000">
              <a:off x="10290652" y="2054811"/>
              <a:ext cx="745292" cy="310164"/>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7DF27190-B10D-2C1E-D443-89923100047C}"/>
                </a:ext>
              </a:extLst>
            </p:cNvPr>
            <p:cNvGrpSpPr/>
            <p:nvPr/>
          </p:nvGrpSpPr>
          <p:grpSpPr>
            <a:xfrm>
              <a:off x="9531900" y="1220323"/>
              <a:ext cx="2222366" cy="1217503"/>
              <a:chOff x="857250" y="5669657"/>
              <a:chExt cx="2851580" cy="1125108"/>
            </a:xfrm>
          </p:grpSpPr>
          <p:sp>
            <p:nvSpPr>
              <p:cNvPr id="55" name="TextBox 54">
                <a:extLst>
                  <a:ext uri="{FF2B5EF4-FFF2-40B4-BE49-F238E27FC236}">
                    <a16:creationId xmlns:a16="http://schemas.microsoft.com/office/drawing/2014/main" id="{CB2CC9E7-A86E-78A7-C5A4-C81EC8395791}"/>
                  </a:ext>
                </a:extLst>
              </p:cNvPr>
              <p:cNvSpPr txBox="1"/>
              <p:nvPr/>
            </p:nvSpPr>
            <p:spPr>
              <a:xfrm>
                <a:off x="880952" y="6104072"/>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2019 to Dec 2025</a:t>
                </a:r>
              </a:p>
              <a:p>
                <a:pPr algn="ctr">
                  <a:lnSpc>
                    <a:spcPct val="150000"/>
                  </a:lnSpc>
                </a:pPr>
                <a:r>
                  <a:rPr lang="en-GB" b="1">
                    <a:ea typeface="Calibri"/>
                    <a:cs typeface="Calibri"/>
                  </a:rPr>
                  <a:t>-7%</a:t>
                </a:r>
              </a:p>
            </p:txBody>
          </p:sp>
          <p:sp>
            <p:nvSpPr>
              <p:cNvPr id="57" name="Rectangle 56">
                <a:extLst>
                  <a:ext uri="{FF2B5EF4-FFF2-40B4-BE49-F238E27FC236}">
                    <a16:creationId xmlns:a16="http://schemas.microsoft.com/office/drawing/2014/main" id="{DFA8B55C-68BB-2C00-5CF1-657D69603C83}"/>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A2FD7EB0-1F9C-9060-B1AE-512A9906D203}"/>
                </a:ext>
              </a:extLst>
            </p:cNvPr>
            <p:cNvSpPr txBox="1"/>
            <p:nvPr/>
          </p:nvSpPr>
          <p:spPr>
            <a:xfrm>
              <a:off x="9488152" y="1242092"/>
              <a:ext cx="2314114" cy="632761"/>
            </a:xfrm>
            <a:prstGeom prst="rect">
              <a:avLst/>
            </a:prstGeom>
            <a:noFill/>
            <a:ln w="12700">
              <a:noFill/>
            </a:ln>
          </p:spPr>
          <p:txBody>
            <a:bodyPr wrap="square" lIns="91440" tIns="45720" rIns="91440" bIns="45720" rtlCol="0" anchor="t">
              <a:spAutoFit/>
            </a:bodyPr>
            <a:lstStyle/>
            <a:p>
              <a:pPr algn="ctr"/>
              <a:r>
                <a:rPr lang="en-GB" sz="1400" b="1"/>
                <a:t>Cambridge and </a:t>
              </a:r>
            </a:p>
            <a:p>
              <a:pPr algn="ctr"/>
              <a:r>
                <a:rPr lang="en-GB" sz="1400" b="1"/>
                <a:t>Fenstanton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4" name="Group 3" descr="Peterborough bus usage has seen a -19% change from December  2019 to December  2025.">
            <a:extLst>
              <a:ext uri="{FF2B5EF4-FFF2-40B4-BE49-F238E27FC236}">
                <a16:creationId xmlns:a16="http://schemas.microsoft.com/office/drawing/2014/main" id="{3AD804E5-9DB0-4D0A-A16B-352FED12D00F}"/>
              </a:ext>
            </a:extLst>
          </p:cNvPr>
          <p:cNvGrpSpPr/>
          <p:nvPr/>
        </p:nvGrpSpPr>
        <p:grpSpPr>
          <a:xfrm>
            <a:off x="3165997" y="5051579"/>
            <a:ext cx="2283276" cy="1421272"/>
            <a:chOff x="9488153" y="1220323"/>
            <a:chExt cx="2314114" cy="1217503"/>
          </a:xfrm>
        </p:grpSpPr>
        <p:sp>
          <p:nvSpPr>
            <p:cNvPr id="5" name="Rectangle: Rounded Corners 4">
              <a:extLst>
                <a:ext uri="{FF2B5EF4-FFF2-40B4-BE49-F238E27FC236}">
                  <a16:creationId xmlns:a16="http://schemas.microsoft.com/office/drawing/2014/main" id="{38407606-BAAC-E710-AEBF-BA1B32332DE6}"/>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E9FAFD8E-A6A3-AE0C-2DF1-C63BC56C824C}"/>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8247F953-7A2B-403D-8D4F-0E2C33985C0A}"/>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2019 to Dec 2025</a:t>
                </a:r>
              </a:p>
              <a:p>
                <a:pPr algn="ctr">
                  <a:lnSpc>
                    <a:spcPct val="150000"/>
                  </a:lnSpc>
                </a:pPr>
                <a:r>
                  <a:rPr lang="en-GB" b="1">
                    <a:ea typeface="Calibri"/>
                    <a:cs typeface="Calibri"/>
                  </a:rPr>
                  <a:t>-19%</a:t>
                </a:r>
              </a:p>
            </p:txBody>
          </p:sp>
          <p:sp>
            <p:nvSpPr>
              <p:cNvPr id="20" name="Rectangle 19">
                <a:extLst>
                  <a:ext uri="{FF2B5EF4-FFF2-40B4-BE49-F238E27FC236}">
                    <a16:creationId xmlns:a16="http://schemas.microsoft.com/office/drawing/2014/main" id="{BA51CE2D-1FBF-41E5-57C2-0AF60F24E41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B586A793-464C-BC5D-429E-DC994739F0D6}"/>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1" name="Group 20" descr="Cambridgeshire (Cambridge and Fenstanton) bus usage has seen a +3% change from December  2023 to December 2025.">
            <a:extLst>
              <a:ext uri="{FF2B5EF4-FFF2-40B4-BE49-F238E27FC236}">
                <a16:creationId xmlns:a16="http://schemas.microsoft.com/office/drawing/2014/main" id="{C89720C6-7A55-8053-CDB8-94CAE76E2620}"/>
              </a:ext>
            </a:extLst>
          </p:cNvPr>
          <p:cNvGrpSpPr/>
          <p:nvPr/>
        </p:nvGrpSpPr>
        <p:grpSpPr>
          <a:xfrm>
            <a:off x="6611403" y="5049237"/>
            <a:ext cx="2283276" cy="1421273"/>
            <a:chOff x="9504671" y="1220323"/>
            <a:chExt cx="2314114" cy="1217503"/>
          </a:xfrm>
        </p:grpSpPr>
        <p:sp>
          <p:nvSpPr>
            <p:cNvPr id="22" name="Rectangle: Rounded Corners 21">
              <a:extLst>
                <a:ext uri="{FF2B5EF4-FFF2-40B4-BE49-F238E27FC236}">
                  <a16:creationId xmlns:a16="http://schemas.microsoft.com/office/drawing/2014/main" id="{FF51053D-DDA1-81DF-5A52-5A9262980CEA}"/>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0442E8B-AD8F-AF98-D4FD-DEAF1E2448FF}"/>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5F2994EC-8D84-7510-C71D-BC331E3BC17B}"/>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2023 to Dec 2025</a:t>
                </a:r>
              </a:p>
              <a:p>
                <a:pPr algn="ctr">
                  <a:lnSpc>
                    <a:spcPct val="150000"/>
                  </a:lnSpc>
                </a:pPr>
                <a:r>
                  <a:rPr lang="en-GB" b="1">
                    <a:ea typeface="Calibri"/>
                    <a:cs typeface="Calibri"/>
                  </a:rPr>
                  <a:t>+3%</a:t>
                </a:r>
              </a:p>
            </p:txBody>
          </p:sp>
          <p:sp>
            <p:nvSpPr>
              <p:cNvPr id="26" name="Rectangle 25">
                <a:extLst>
                  <a:ext uri="{FF2B5EF4-FFF2-40B4-BE49-F238E27FC236}">
                    <a16:creationId xmlns:a16="http://schemas.microsoft.com/office/drawing/2014/main" id="{D2AFDF35-B011-9603-E58C-39E1164D805C}"/>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1BDDB135-3361-AD1D-B2AA-5B577568D4DD}"/>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 and </a:t>
              </a:r>
            </a:p>
            <a:p>
              <a:pPr algn="ctr"/>
              <a:r>
                <a:rPr lang="en-GB" sz="1400" b="1"/>
                <a:t>Fenstanton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has seen a -1% change from December 2023 to December 2025.">
            <a:extLst>
              <a:ext uri="{FF2B5EF4-FFF2-40B4-BE49-F238E27FC236}">
                <a16:creationId xmlns:a16="http://schemas.microsoft.com/office/drawing/2014/main" id="{0BE70F05-5E73-01E5-B276-D52CF481FF85}"/>
              </a:ext>
            </a:extLst>
          </p:cNvPr>
          <p:cNvGrpSpPr/>
          <p:nvPr/>
        </p:nvGrpSpPr>
        <p:grpSpPr>
          <a:xfrm>
            <a:off x="8852034" y="5059552"/>
            <a:ext cx="2283275" cy="1421272"/>
            <a:chOff x="9488153" y="1220323"/>
            <a:chExt cx="2314114" cy="1217503"/>
          </a:xfrm>
        </p:grpSpPr>
        <p:sp>
          <p:nvSpPr>
            <p:cNvPr id="28" name="Rectangle: Rounded Corners 27">
              <a:extLst>
                <a:ext uri="{FF2B5EF4-FFF2-40B4-BE49-F238E27FC236}">
                  <a16:creationId xmlns:a16="http://schemas.microsoft.com/office/drawing/2014/main" id="{2D049FF7-734F-3184-D490-5560A142BDAD}"/>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C3A57A51-9F98-E003-43D9-9DEA46B4F2C0}"/>
                </a:ext>
              </a:extLst>
            </p:cNvPr>
            <p:cNvGrpSpPr/>
            <p:nvPr/>
          </p:nvGrpSpPr>
          <p:grpSpPr>
            <a:xfrm>
              <a:off x="9531900" y="1220323"/>
              <a:ext cx="2241928" cy="1217503"/>
              <a:chOff x="857250" y="5669657"/>
              <a:chExt cx="2876679" cy="1125108"/>
            </a:xfrm>
          </p:grpSpPr>
          <p:sp>
            <p:nvSpPr>
              <p:cNvPr id="42" name="TextBox 41">
                <a:extLst>
                  <a:ext uri="{FF2B5EF4-FFF2-40B4-BE49-F238E27FC236}">
                    <a16:creationId xmlns:a16="http://schemas.microsoft.com/office/drawing/2014/main" id="{1D85A74F-6FF8-8B58-1706-172F7BB32E42}"/>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2023 to Dec 2025</a:t>
                </a:r>
              </a:p>
              <a:p>
                <a:pPr algn="ctr">
                  <a:lnSpc>
                    <a:spcPct val="150000"/>
                  </a:lnSpc>
                </a:pPr>
                <a:r>
                  <a:rPr lang="en-GB" b="1">
                    <a:ea typeface="Calibri"/>
                    <a:cs typeface="Calibri"/>
                  </a:rPr>
                  <a:t>-1%</a:t>
                </a:r>
              </a:p>
            </p:txBody>
          </p:sp>
          <p:sp>
            <p:nvSpPr>
              <p:cNvPr id="43" name="Rectangle 42">
                <a:extLst>
                  <a:ext uri="{FF2B5EF4-FFF2-40B4-BE49-F238E27FC236}">
                    <a16:creationId xmlns:a16="http://schemas.microsoft.com/office/drawing/2014/main" id="{A637E463-AE7F-8DE6-21BE-1B391ACB961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6606FC62-F2EB-5B14-11BD-7C0CF45267EB}"/>
                </a:ext>
              </a:extLst>
            </p:cNvPr>
            <p:cNvSpPr txBox="1"/>
            <p:nvPr/>
          </p:nvSpPr>
          <p:spPr>
            <a:xfrm>
              <a:off x="9488153" y="1226426"/>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16F200C3-A3EC-A08B-3F22-876BAFDEEC26}"/>
              </a:ext>
            </a:extLst>
          </p:cNvPr>
          <p:cNvSpPr txBox="1"/>
          <p:nvPr/>
        </p:nvSpPr>
        <p:spPr>
          <a:xfrm>
            <a:off x="-1" y="6468829"/>
            <a:ext cx="1195883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labelled on the y-axis of this graph. Park and Ride services only operate from the Cambridge depot.</a:t>
            </a:r>
          </a:p>
          <a:p>
            <a:r>
              <a:rPr lang="en-GB" sz="1000">
                <a:solidFill>
                  <a:schemeClr val="bg2">
                    <a:lumMod val="50000"/>
                  </a:schemeClr>
                </a:solidFill>
                <a:cs typeface="Calibri"/>
              </a:rPr>
              <a:t>This data is estimated by drivers who press a button when a passenger boards the bus.</a:t>
            </a:r>
          </a:p>
        </p:txBody>
      </p:sp>
      <p:sp>
        <p:nvSpPr>
          <p:cNvPr id="2" name="TextBox 62">
            <a:extLst>
              <a:ext uri="{FF2B5EF4-FFF2-40B4-BE49-F238E27FC236}">
                <a16:creationId xmlns:a16="http://schemas.microsoft.com/office/drawing/2014/main" id="{9BF45D15-FA47-D8FB-EC96-94461C2916AA}"/>
              </a:ext>
              <a:ext uri="{C183D7F6-B498-43B3-948B-1728B52AA6E4}">
                <adec:decorative xmlns:adec="http://schemas.microsoft.com/office/drawing/2017/decorative" val="1"/>
              </a:ext>
            </a:extLst>
          </p:cNvPr>
          <p:cNvSpPr txBox="1"/>
          <p:nvPr/>
        </p:nvSpPr>
        <p:spPr>
          <a:xfrm rot="16200000">
            <a:off x="-230704" y="2905394"/>
            <a:ext cx="1926020" cy="369332"/>
          </a:xfrm>
          <a:prstGeom prst="rect">
            <a:avLst/>
          </a:prstGeom>
          <a:noFill/>
        </p:spPr>
        <p:txBody>
          <a:bodyPr wrap="square" rtlCol="0">
            <a:spAutoFit/>
          </a:bodyPr>
          <a:lstStyle/>
          <a:p>
            <a:pPr algn="ctr"/>
            <a:r>
              <a:rPr lang="en-GB"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Passengers</a:t>
            </a:r>
            <a:endParaRPr lang="en-GB" sz="1200">
              <a:effectLst/>
              <a:latin typeface="StagecoachCircular"/>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C49183D8-560C-D7D6-573B-DFE04BCA15FB}"/>
              </a:ext>
              <a:ext uri="{C183D7F6-B498-43B3-948B-1728B52AA6E4}">
                <adec:decorative xmlns:adec="http://schemas.microsoft.com/office/drawing/2017/decorative" val="1"/>
              </a:ext>
            </a:extLst>
          </p:cNvPr>
          <p:cNvSpPr/>
          <p:nvPr/>
        </p:nvSpPr>
        <p:spPr>
          <a:xfrm>
            <a:off x="10955011" y="2263353"/>
            <a:ext cx="284784" cy="311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1985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non-</a:t>
            </a:r>
            <a:r>
              <a:rPr lang="en-GB" sz="2800" b="1">
                <a:latin typeface="Calibri" panose="020F0502020204030204"/>
              </a:rPr>
              <a:t>P&amp;R services 		</a:t>
            </a:r>
            <a:r>
              <a:rPr lang="en-GB" sz="2000" b="1"/>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1BBD86-6CAB-D2E9-F0D6-7F9D01ED4106}"/>
              </a:ext>
            </a:extLst>
          </p:cNvPr>
          <p:cNvSpPr txBox="1"/>
          <p:nvPr/>
        </p:nvSpPr>
        <p:spPr>
          <a:xfrm>
            <a:off x="233423" y="61212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December 2025, bus passengers on non-Park &amp; Ride services were 14% below pre-COVID at the Cambridgeshire depots (Cambridge and Fenstanton), and 19% below pre-COVID at the Peterborough depot. </a:t>
            </a:r>
            <a:endParaRPr lang="en-GB" sz="14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47</a:t>
            </a:fld>
            <a:endParaRPr lang="en-GB"/>
          </a:p>
        </p:txBody>
      </p:sp>
      <p:pic>
        <p:nvPicPr>
          <p:cNvPr id="38" name="Picture 37">
            <a:extLst>
              <a:ext uri="{FF2B5EF4-FFF2-40B4-BE49-F238E27FC236}">
                <a16:creationId xmlns:a16="http://schemas.microsoft.com/office/drawing/2014/main" id="{F3D24EE8-BD1E-E35B-4A97-38772BCAE1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grpSp>
        <p:nvGrpSpPr>
          <p:cNvPr id="52" name="Group 51">
            <a:extLst>
              <a:ext uri="{FF2B5EF4-FFF2-40B4-BE49-F238E27FC236}">
                <a16:creationId xmlns:a16="http://schemas.microsoft.com/office/drawing/2014/main" id="{3A530297-384B-7A09-2D7A-79618D79484D}"/>
              </a:ext>
              <a:ext uri="{C183D7F6-B498-43B3-948B-1728B52AA6E4}">
                <adec:decorative xmlns:adec="http://schemas.microsoft.com/office/drawing/2017/decorative" val="1"/>
              </a:ext>
            </a:extLst>
          </p:cNvPr>
          <p:cNvGrpSpPr/>
          <p:nvPr/>
        </p:nvGrpSpPr>
        <p:grpSpPr>
          <a:xfrm>
            <a:off x="818538" y="4685297"/>
            <a:ext cx="10995140" cy="421027"/>
            <a:chOff x="1395481" y="6305651"/>
            <a:chExt cx="5944974" cy="356253"/>
          </a:xfrm>
        </p:grpSpPr>
        <p:sp>
          <p:nvSpPr>
            <p:cNvPr id="53" name="TextBox 52">
              <a:extLst>
                <a:ext uri="{FF2B5EF4-FFF2-40B4-BE49-F238E27FC236}">
                  <a16:creationId xmlns:a16="http://schemas.microsoft.com/office/drawing/2014/main" id="{332182A6-9214-9143-C8DF-8FBF999F1BDE}"/>
                </a:ext>
              </a:extLst>
            </p:cNvPr>
            <p:cNvSpPr txBox="1"/>
            <p:nvPr/>
          </p:nvSpPr>
          <p:spPr>
            <a:xfrm>
              <a:off x="1395481" y="6306422"/>
              <a:ext cx="628650" cy="338554"/>
            </a:xfrm>
            <a:prstGeom prst="rect">
              <a:avLst/>
            </a:prstGeom>
            <a:noFill/>
            <a:ln>
              <a:noFill/>
            </a:ln>
          </p:spPr>
          <p:txBody>
            <a:bodyPr wrap="square" rtlCol="0">
              <a:spAutoFit/>
            </a:bodyPr>
            <a:lstStyle/>
            <a:p>
              <a:r>
                <a:rPr lang="en-GB" sz="1600" b="1"/>
                <a:t>May</a:t>
              </a:r>
            </a:p>
          </p:txBody>
        </p:sp>
        <p:sp>
          <p:nvSpPr>
            <p:cNvPr id="54" name="TextBox 53">
              <a:extLst>
                <a:ext uri="{FF2B5EF4-FFF2-40B4-BE49-F238E27FC236}">
                  <a16:creationId xmlns:a16="http://schemas.microsoft.com/office/drawing/2014/main" id="{F3D1C435-0A90-77E3-F3DE-E9660E2C688F}"/>
                </a:ext>
              </a:extLst>
            </p:cNvPr>
            <p:cNvSpPr txBox="1"/>
            <p:nvPr/>
          </p:nvSpPr>
          <p:spPr>
            <a:xfrm>
              <a:off x="1961383" y="6314057"/>
              <a:ext cx="628650" cy="338554"/>
            </a:xfrm>
            <a:prstGeom prst="rect">
              <a:avLst/>
            </a:prstGeom>
            <a:noFill/>
            <a:ln>
              <a:noFill/>
            </a:ln>
          </p:spPr>
          <p:txBody>
            <a:bodyPr wrap="square" rtlCol="0">
              <a:spAutoFit/>
            </a:bodyPr>
            <a:lstStyle/>
            <a:p>
              <a:r>
                <a:rPr lang="en-GB" sz="1600" b="1"/>
                <a:t>Jun</a:t>
              </a:r>
            </a:p>
          </p:txBody>
        </p:sp>
        <p:sp>
          <p:nvSpPr>
            <p:cNvPr id="55" name="TextBox 54">
              <a:extLst>
                <a:ext uri="{FF2B5EF4-FFF2-40B4-BE49-F238E27FC236}">
                  <a16:creationId xmlns:a16="http://schemas.microsoft.com/office/drawing/2014/main" id="{BA31014F-E9D2-6D2D-4332-E6023A1DEA22}"/>
                </a:ext>
              </a:extLst>
            </p:cNvPr>
            <p:cNvSpPr txBox="1"/>
            <p:nvPr/>
          </p:nvSpPr>
          <p:spPr>
            <a:xfrm>
              <a:off x="2382191" y="6305651"/>
              <a:ext cx="628650" cy="338554"/>
            </a:xfrm>
            <a:prstGeom prst="rect">
              <a:avLst/>
            </a:prstGeom>
            <a:noFill/>
            <a:ln>
              <a:noFill/>
            </a:ln>
          </p:spPr>
          <p:txBody>
            <a:bodyPr wrap="square" rtlCol="0">
              <a:spAutoFit/>
            </a:bodyPr>
            <a:lstStyle/>
            <a:p>
              <a:r>
                <a:rPr lang="en-GB" sz="1600" b="1"/>
                <a:t>Jul</a:t>
              </a:r>
            </a:p>
          </p:txBody>
        </p:sp>
        <p:sp>
          <p:nvSpPr>
            <p:cNvPr id="56" name="TextBox 55">
              <a:extLst>
                <a:ext uri="{FF2B5EF4-FFF2-40B4-BE49-F238E27FC236}">
                  <a16:creationId xmlns:a16="http://schemas.microsoft.com/office/drawing/2014/main" id="{01521F08-3A39-8792-77D3-41635301545E}"/>
                </a:ext>
              </a:extLst>
            </p:cNvPr>
            <p:cNvSpPr txBox="1"/>
            <p:nvPr/>
          </p:nvSpPr>
          <p:spPr>
            <a:xfrm>
              <a:off x="2937519" y="6305651"/>
              <a:ext cx="628650" cy="338554"/>
            </a:xfrm>
            <a:prstGeom prst="rect">
              <a:avLst/>
            </a:prstGeom>
            <a:noFill/>
            <a:ln>
              <a:noFill/>
            </a:ln>
          </p:spPr>
          <p:txBody>
            <a:bodyPr wrap="square" rtlCol="0">
              <a:spAutoFit/>
            </a:bodyPr>
            <a:lstStyle/>
            <a:p>
              <a:r>
                <a:rPr lang="en-GB" sz="1600" b="1"/>
                <a:t>Aug</a:t>
              </a:r>
            </a:p>
          </p:txBody>
        </p:sp>
        <p:sp>
          <p:nvSpPr>
            <p:cNvPr id="57" name="TextBox 56">
              <a:extLst>
                <a:ext uri="{FF2B5EF4-FFF2-40B4-BE49-F238E27FC236}">
                  <a16:creationId xmlns:a16="http://schemas.microsoft.com/office/drawing/2014/main" id="{ACD6B651-B972-7AFB-C976-433F3BF6D2B9}"/>
                </a:ext>
              </a:extLst>
            </p:cNvPr>
            <p:cNvSpPr txBox="1"/>
            <p:nvPr/>
          </p:nvSpPr>
          <p:spPr>
            <a:xfrm>
              <a:off x="3381798" y="6314057"/>
              <a:ext cx="628650" cy="338554"/>
            </a:xfrm>
            <a:prstGeom prst="rect">
              <a:avLst/>
            </a:prstGeom>
            <a:noFill/>
            <a:ln>
              <a:noFill/>
            </a:ln>
          </p:spPr>
          <p:txBody>
            <a:bodyPr wrap="square" rtlCol="0">
              <a:spAutoFit/>
            </a:bodyPr>
            <a:lstStyle/>
            <a:p>
              <a:r>
                <a:rPr lang="en-GB" sz="1600" b="1"/>
                <a:t>Sep</a:t>
              </a:r>
            </a:p>
          </p:txBody>
        </p:sp>
        <p:sp>
          <p:nvSpPr>
            <p:cNvPr id="58" name="TextBox 57">
              <a:extLst>
                <a:ext uri="{FF2B5EF4-FFF2-40B4-BE49-F238E27FC236}">
                  <a16:creationId xmlns:a16="http://schemas.microsoft.com/office/drawing/2014/main" id="{78029A1E-8D9F-7A84-5C48-AEA90469CFB5}"/>
                </a:ext>
              </a:extLst>
            </p:cNvPr>
            <p:cNvSpPr txBox="1"/>
            <p:nvPr/>
          </p:nvSpPr>
          <p:spPr>
            <a:xfrm>
              <a:off x="3808497" y="6305651"/>
              <a:ext cx="628650" cy="338554"/>
            </a:xfrm>
            <a:prstGeom prst="rect">
              <a:avLst/>
            </a:prstGeom>
            <a:noFill/>
            <a:ln>
              <a:noFill/>
            </a:ln>
          </p:spPr>
          <p:txBody>
            <a:bodyPr wrap="square" rtlCol="0">
              <a:spAutoFit/>
            </a:bodyPr>
            <a:lstStyle/>
            <a:p>
              <a:r>
                <a:rPr lang="en-GB" sz="1600" b="1"/>
                <a:t>Oct</a:t>
              </a:r>
            </a:p>
          </p:txBody>
        </p:sp>
        <p:sp>
          <p:nvSpPr>
            <p:cNvPr id="59" name="TextBox 58">
              <a:extLst>
                <a:ext uri="{FF2B5EF4-FFF2-40B4-BE49-F238E27FC236}">
                  <a16:creationId xmlns:a16="http://schemas.microsoft.com/office/drawing/2014/main" id="{96F4CC12-3F6B-A124-FD3F-35C18C3FADBC}"/>
                </a:ext>
              </a:extLst>
            </p:cNvPr>
            <p:cNvSpPr txBox="1"/>
            <p:nvPr/>
          </p:nvSpPr>
          <p:spPr>
            <a:xfrm>
              <a:off x="4392385" y="6323345"/>
              <a:ext cx="628650" cy="338554"/>
            </a:xfrm>
            <a:prstGeom prst="rect">
              <a:avLst/>
            </a:prstGeom>
            <a:noFill/>
            <a:ln>
              <a:noFill/>
            </a:ln>
          </p:spPr>
          <p:txBody>
            <a:bodyPr wrap="square" rtlCol="0">
              <a:spAutoFit/>
            </a:bodyPr>
            <a:lstStyle/>
            <a:p>
              <a:r>
                <a:rPr lang="en-GB" sz="1600" b="1"/>
                <a:t>Nov</a:t>
              </a:r>
            </a:p>
          </p:txBody>
        </p:sp>
        <p:sp>
          <p:nvSpPr>
            <p:cNvPr id="60" name="TextBox 59">
              <a:extLst>
                <a:ext uri="{FF2B5EF4-FFF2-40B4-BE49-F238E27FC236}">
                  <a16:creationId xmlns:a16="http://schemas.microsoft.com/office/drawing/2014/main" id="{A73EEB38-78AA-E61E-C56A-E8BD3882CB65}"/>
                </a:ext>
              </a:extLst>
            </p:cNvPr>
            <p:cNvSpPr txBox="1"/>
            <p:nvPr/>
          </p:nvSpPr>
          <p:spPr>
            <a:xfrm>
              <a:off x="4828821" y="6323350"/>
              <a:ext cx="628650" cy="338554"/>
            </a:xfrm>
            <a:prstGeom prst="rect">
              <a:avLst/>
            </a:prstGeom>
            <a:noFill/>
            <a:ln>
              <a:noFill/>
            </a:ln>
          </p:spPr>
          <p:txBody>
            <a:bodyPr wrap="square" rtlCol="0">
              <a:spAutoFit/>
            </a:bodyPr>
            <a:lstStyle/>
            <a:p>
              <a:r>
                <a:rPr lang="en-GB" sz="1600" b="1"/>
                <a:t>Dec</a:t>
              </a:r>
            </a:p>
          </p:txBody>
        </p:sp>
        <p:sp>
          <p:nvSpPr>
            <p:cNvPr id="61" name="TextBox 60">
              <a:extLst>
                <a:ext uri="{FF2B5EF4-FFF2-40B4-BE49-F238E27FC236}">
                  <a16:creationId xmlns:a16="http://schemas.microsoft.com/office/drawing/2014/main" id="{09BBF350-8719-3615-ECF2-99984BBE5FA1}"/>
                </a:ext>
              </a:extLst>
            </p:cNvPr>
            <p:cNvSpPr txBox="1"/>
            <p:nvPr/>
          </p:nvSpPr>
          <p:spPr>
            <a:xfrm>
              <a:off x="5281436" y="6306422"/>
              <a:ext cx="628650" cy="338554"/>
            </a:xfrm>
            <a:prstGeom prst="rect">
              <a:avLst/>
            </a:prstGeom>
            <a:noFill/>
            <a:ln>
              <a:noFill/>
            </a:ln>
          </p:spPr>
          <p:txBody>
            <a:bodyPr wrap="square" rtlCol="0">
              <a:spAutoFit/>
            </a:bodyPr>
            <a:lstStyle/>
            <a:p>
              <a:r>
                <a:rPr lang="en-GB" sz="1600" b="1"/>
                <a:t>Jan</a:t>
              </a:r>
            </a:p>
          </p:txBody>
        </p:sp>
        <p:sp>
          <p:nvSpPr>
            <p:cNvPr id="62" name="TextBox 61">
              <a:extLst>
                <a:ext uri="{FF2B5EF4-FFF2-40B4-BE49-F238E27FC236}">
                  <a16:creationId xmlns:a16="http://schemas.microsoft.com/office/drawing/2014/main" id="{52EB27DC-4C68-5686-065A-2AC9901A69F0}"/>
                </a:ext>
              </a:extLst>
            </p:cNvPr>
            <p:cNvSpPr txBox="1"/>
            <p:nvPr/>
          </p:nvSpPr>
          <p:spPr>
            <a:xfrm>
              <a:off x="5817036" y="6321690"/>
              <a:ext cx="628650" cy="338554"/>
            </a:xfrm>
            <a:prstGeom prst="rect">
              <a:avLst/>
            </a:prstGeom>
            <a:noFill/>
            <a:ln>
              <a:noFill/>
            </a:ln>
          </p:spPr>
          <p:txBody>
            <a:bodyPr wrap="square" rtlCol="0">
              <a:spAutoFit/>
            </a:bodyPr>
            <a:lstStyle/>
            <a:p>
              <a:r>
                <a:rPr lang="en-GB" sz="1600" b="1"/>
                <a:t>Feb</a:t>
              </a:r>
            </a:p>
          </p:txBody>
        </p:sp>
        <p:sp>
          <p:nvSpPr>
            <p:cNvPr id="63" name="TextBox 62">
              <a:extLst>
                <a:ext uri="{FF2B5EF4-FFF2-40B4-BE49-F238E27FC236}">
                  <a16:creationId xmlns:a16="http://schemas.microsoft.com/office/drawing/2014/main" id="{596DF4B4-F5A0-4993-24EB-F84F12E6EE4C}"/>
                </a:ext>
              </a:extLst>
            </p:cNvPr>
            <p:cNvSpPr txBox="1"/>
            <p:nvPr/>
          </p:nvSpPr>
          <p:spPr>
            <a:xfrm>
              <a:off x="6253245" y="6305651"/>
              <a:ext cx="628650" cy="338554"/>
            </a:xfrm>
            <a:prstGeom prst="rect">
              <a:avLst/>
            </a:prstGeom>
            <a:noFill/>
            <a:ln>
              <a:noFill/>
            </a:ln>
          </p:spPr>
          <p:txBody>
            <a:bodyPr wrap="square" rtlCol="0">
              <a:spAutoFit/>
            </a:bodyPr>
            <a:lstStyle/>
            <a:p>
              <a:r>
                <a:rPr lang="en-GB" sz="1600" b="1"/>
                <a:t>Mar</a:t>
              </a:r>
            </a:p>
          </p:txBody>
        </p:sp>
        <p:sp>
          <p:nvSpPr>
            <p:cNvPr id="64" name="TextBox 63">
              <a:extLst>
                <a:ext uri="{FF2B5EF4-FFF2-40B4-BE49-F238E27FC236}">
                  <a16:creationId xmlns:a16="http://schemas.microsoft.com/office/drawing/2014/main" id="{FF77042C-956B-1983-318A-609E82EDB1AA}"/>
                </a:ext>
              </a:extLst>
            </p:cNvPr>
            <p:cNvSpPr txBox="1"/>
            <p:nvPr/>
          </p:nvSpPr>
          <p:spPr>
            <a:xfrm>
              <a:off x="6711805" y="6305651"/>
              <a:ext cx="628650" cy="338554"/>
            </a:xfrm>
            <a:prstGeom prst="rect">
              <a:avLst/>
            </a:prstGeom>
            <a:noFill/>
            <a:ln>
              <a:noFill/>
            </a:ln>
          </p:spPr>
          <p:txBody>
            <a:bodyPr wrap="square" rtlCol="0">
              <a:spAutoFit/>
            </a:bodyPr>
            <a:lstStyle/>
            <a:p>
              <a:r>
                <a:rPr lang="en-GB" sz="1600" b="1"/>
                <a:t>Apr</a:t>
              </a:r>
            </a:p>
          </p:txBody>
        </p:sp>
      </p:grpSp>
      <p:pic>
        <p:nvPicPr>
          <p:cNvPr id="33" name="Picture 32" descr="A line chart of bus passenger trends over time (excluding park and ride passengers).">
            <a:extLst>
              <a:ext uri="{FF2B5EF4-FFF2-40B4-BE49-F238E27FC236}">
                <a16:creationId xmlns:a16="http://schemas.microsoft.com/office/drawing/2014/main" id="{0B490605-6B09-6A58-8302-0680C5B4F7B2}"/>
              </a:ext>
            </a:extLst>
          </p:cNvPr>
          <p:cNvPicPr>
            <a:picLocks noChangeAspect="1"/>
          </p:cNvPicPr>
          <p:nvPr/>
        </p:nvPicPr>
        <p:blipFill>
          <a:blip r:embed="rId4"/>
          <a:stretch>
            <a:fillRect/>
          </a:stretch>
        </p:blipFill>
        <p:spPr>
          <a:xfrm>
            <a:off x="886373" y="1263014"/>
            <a:ext cx="10342459" cy="3439037"/>
          </a:xfrm>
          <a:prstGeom prst="rect">
            <a:avLst/>
          </a:prstGeom>
        </p:spPr>
      </p:pic>
      <p:grpSp>
        <p:nvGrpSpPr>
          <p:cNvPr id="4" name="Group 3" descr="Cambridgeshire (Cambridge and Fenstanton) bus usage - excluding park and ride customers - has seen a -14% change from December 2019 to December 2025.">
            <a:extLst>
              <a:ext uri="{FF2B5EF4-FFF2-40B4-BE49-F238E27FC236}">
                <a16:creationId xmlns:a16="http://schemas.microsoft.com/office/drawing/2014/main" id="{DD2A262C-7711-D202-CE34-D63C2CC1D497}"/>
              </a:ext>
            </a:extLst>
          </p:cNvPr>
          <p:cNvGrpSpPr/>
          <p:nvPr/>
        </p:nvGrpSpPr>
        <p:grpSpPr>
          <a:xfrm>
            <a:off x="708103" y="5010990"/>
            <a:ext cx="2283275" cy="1421272"/>
            <a:chOff x="9488153" y="1220323"/>
            <a:chExt cx="2314114" cy="1217503"/>
          </a:xfrm>
        </p:grpSpPr>
        <p:sp>
          <p:nvSpPr>
            <p:cNvPr id="5" name="Rectangle: Rounded Corners 4">
              <a:extLst>
                <a:ext uri="{FF2B5EF4-FFF2-40B4-BE49-F238E27FC236}">
                  <a16:creationId xmlns:a16="http://schemas.microsoft.com/office/drawing/2014/main" id="{53034F0E-8925-D455-C6BC-5BA952E79D2A}"/>
                </a:ext>
              </a:extLst>
            </p:cNvPr>
            <p:cNvSpPr/>
            <p:nvPr/>
          </p:nvSpPr>
          <p:spPr>
            <a:xfrm rot="10800000">
              <a:off x="10290652" y="2054811"/>
              <a:ext cx="745292" cy="310164"/>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A03865E-A968-B664-37DD-CA2231382DD1}"/>
                </a:ext>
              </a:extLst>
            </p:cNvPr>
            <p:cNvGrpSpPr/>
            <p:nvPr/>
          </p:nvGrpSpPr>
          <p:grpSpPr>
            <a:xfrm>
              <a:off x="9531900" y="1220323"/>
              <a:ext cx="2221799" cy="1217503"/>
              <a:chOff x="857250" y="5669657"/>
              <a:chExt cx="2850852" cy="1125108"/>
            </a:xfrm>
          </p:grpSpPr>
          <p:sp>
            <p:nvSpPr>
              <p:cNvPr id="8" name="TextBox 7">
                <a:extLst>
                  <a:ext uri="{FF2B5EF4-FFF2-40B4-BE49-F238E27FC236}">
                    <a16:creationId xmlns:a16="http://schemas.microsoft.com/office/drawing/2014/main" id="{8D85E3FD-9A1A-E1DC-081D-878569215341}"/>
                  </a:ext>
                </a:extLst>
              </p:cNvPr>
              <p:cNvSpPr txBox="1"/>
              <p:nvPr/>
            </p:nvSpPr>
            <p:spPr>
              <a:xfrm>
                <a:off x="880224" y="611915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2019 to Dec 2025</a:t>
                </a:r>
              </a:p>
              <a:p>
                <a:pPr algn="ctr">
                  <a:lnSpc>
                    <a:spcPct val="150000"/>
                  </a:lnSpc>
                </a:pPr>
                <a:r>
                  <a:rPr lang="en-GB" b="1">
                    <a:ea typeface="Calibri"/>
                    <a:cs typeface="Calibri"/>
                  </a:rPr>
                  <a:t>-14%</a:t>
                </a:r>
              </a:p>
            </p:txBody>
          </p:sp>
          <p:sp>
            <p:nvSpPr>
              <p:cNvPr id="12" name="Rectangle 11">
                <a:extLst>
                  <a:ext uri="{FF2B5EF4-FFF2-40B4-BE49-F238E27FC236}">
                    <a16:creationId xmlns:a16="http://schemas.microsoft.com/office/drawing/2014/main" id="{B36D1A42-F31C-2388-2734-FFC542180D7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8BDC10D6-8A06-2205-A48A-856DADBB2CB2}"/>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 and Fenstanton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13" name="Group 12" descr="Peterborough bus usage - excluding park and ride customers - has seen a -19% change from December 2019 to December 2025.">
            <a:extLst>
              <a:ext uri="{FF2B5EF4-FFF2-40B4-BE49-F238E27FC236}">
                <a16:creationId xmlns:a16="http://schemas.microsoft.com/office/drawing/2014/main" id="{E7FC83B8-61CC-7187-35CC-E47CC2195057}"/>
              </a:ext>
            </a:extLst>
          </p:cNvPr>
          <p:cNvGrpSpPr/>
          <p:nvPr/>
        </p:nvGrpSpPr>
        <p:grpSpPr>
          <a:xfrm>
            <a:off x="2965039" y="5010990"/>
            <a:ext cx="2283276" cy="1421272"/>
            <a:chOff x="9488152" y="1220323"/>
            <a:chExt cx="2314114" cy="1217503"/>
          </a:xfrm>
        </p:grpSpPr>
        <p:sp>
          <p:nvSpPr>
            <p:cNvPr id="15" name="Rectangle: Rounded Corners 14">
              <a:extLst>
                <a:ext uri="{FF2B5EF4-FFF2-40B4-BE49-F238E27FC236}">
                  <a16:creationId xmlns:a16="http://schemas.microsoft.com/office/drawing/2014/main" id="{1EC9D066-FCF5-8C57-A249-DCD3C77FE7F3}"/>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8D4EC2A-1EDE-5D90-C401-F6E7F54E81FE}"/>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327A15A1-CE65-9051-1530-FFAF0153E0AB}"/>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2019 to Dec 2025</a:t>
                </a:r>
              </a:p>
              <a:p>
                <a:pPr algn="ctr">
                  <a:lnSpc>
                    <a:spcPct val="150000"/>
                  </a:lnSpc>
                </a:pPr>
                <a:r>
                  <a:rPr lang="en-GB" b="1">
                    <a:ea typeface="Calibri"/>
                    <a:cs typeface="Calibri"/>
                  </a:rPr>
                  <a:t>-19%</a:t>
                </a:r>
              </a:p>
            </p:txBody>
          </p:sp>
          <p:sp>
            <p:nvSpPr>
              <p:cNvPr id="19" name="Rectangle 18">
                <a:extLst>
                  <a:ext uri="{FF2B5EF4-FFF2-40B4-BE49-F238E27FC236}">
                    <a16:creationId xmlns:a16="http://schemas.microsoft.com/office/drawing/2014/main" id="{D249E399-8BEB-1125-4920-39CC0B04CBB1}"/>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BE9281F-F7F4-E4EE-0478-C640441D23E5}"/>
                </a:ext>
              </a:extLst>
            </p:cNvPr>
            <p:cNvSpPr txBox="1"/>
            <p:nvPr/>
          </p:nvSpPr>
          <p:spPr>
            <a:xfrm>
              <a:off x="9488152"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0" name="Group 19" descr="Cambridgeshire (Cambridge and Fenstanton) bus usage - excluding park and ride customers - has seen no change from December 2023 to December 2025.">
            <a:extLst>
              <a:ext uri="{FF2B5EF4-FFF2-40B4-BE49-F238E27FC236}">
                <a16:creationId xmlns:a16="http://schemas.microsoft.com/office/drawing/2014/main" id="{7767171D-55D5-AF70-0D64-501873B25BEA}"/>
              </a:ext>
            </a:extLst>
          </p:cNvPr>
          <p:cNvGrpSpPr/>
          <p:nvPr/>
        </p:nvGrpSpPr>
        <p:grpSpPr>
          <a:xfrm>
            <a:off x="6410446" y="5010990"/>
            <a:ext cx="2283276" cy="1421273"/>
            <a:chOff x="9504671" y="1220323"/>
            <a:chExt cx="2314114" cy="1217503"/>
          </a:xfrm>
        </p:grpSpPr>
        <p:sp>
          <p:nvSpPr>
            <p:cNvPr id="21" name="Rectangle: Rounded Corners 20">
              <a:extLst>
                <a:ext uri="{FF2B5EF4-FFF2-40B4-BE49-F238E27FC236}">
                  <a16:creationId xmlns:a16="http://schemas.microsoft.com/office/drawing/2014/main" id="{09207645-B8CA-325C-FD0D-D80D013698A0}"/>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9566B2F1-DAD9-E1FA-B2E5-8F2B56F60BC7}"/>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A5C76315-1080-9989-54B9-A04A5F2B84A7}"/>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2023 to Dec 2025</a:t>
                </a:r>
              </a:p>
              <a:p>
                <a:pPr algn="ctr">
                  <a:lnSpc>
                    <a:spcPct val="150000"/>
                  </a:lnSpc>
                </a:pPr>
                <a:r>
                  <a:rPr lang="en-GB" b="1">
                    <a:ea typeface="Calibri"/>
                    <a:cs typeface="Calibri"/>
                  </a:rPr>
                  <a:t>0%</a:t>
                </a:r>
              </a:p>
            </p:txBody>
          </p:sp>
          <p:sp>
            <p:nvSpPr>
              <p:cNvPr id="26" name="Rectangle 25">
                <a:extLst>
                  <a:ext uri="{FF2B5EF4-FFF2-40B4-BE49-F238E27FC236}">
                    <a16:creationId xmlns:a16="http://schemas.microsoft.com/office/drawing/2014/main" id="{3ACDC9DA-5139-9E9F-62DC-A468E07F2DF0}"/>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4EE8B36D-E175-BA35-11AF-7904DC8A3113}"/>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 and </a:t>
              </a:r>
              <a:r>
                <a:rPr lang="en-GB" sz="1400" b="1" err="1"/>
                <a:t>Fenstanton</a:t>
              </a:r>
              <a:r>
                <a:rPr lang="en-GB" sz="1400" b="1"/>
                <a:t>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 excluding park and ride customers - has seen a -1% change from December 2023 to December 2025.">
            <a:extLst>
              <a:ext uri="{FF2B5EF4-FFF2-40B4-BE49-F238E27FC236}">
                <a16:creationId xmlns:a16="http://schemas.microsoft.com/office/drawing/2014/main" id="{AA6CD977-022D-5020-AAD1-368B12FF09BE}"/>
              </a:ext>
            </a:extLst>
          </p:cNvPr>
          <p:cNvGrpSpPr/>
          <p:nvPr/>
        </p:nvGrpSpPr>
        <p:grpSpPr>
          <a:xfrm>
            <a:off x="8651077" y="5010990"/>
            <a:ext cx="2283275" cy="1421272"/>
            <a:chOff x="9488153" y="1220323"/>
            <a:chExt cx="2314114" cy="1217503"/>
          </a:xfrm>
        </p:grpSpPr>
        <p:sp>
          <p:nvSpPr>
            <p:cNvPr id="28" name="Rectangle: Rounded Corners 27">
              <a:extLst>
                <a:ext uri="{FF2B5EF4-FFF2-40B4-BE49-F238E27FC236}">
                  <a16:creationId xmlns:a16="http://schemas.microsoft.com/office/drawing/2014/main" id="{6147EA68-C423-F5E4-F1A4-85789D0D8C6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FE57A91B-C9B9-1690-DA20-369945D48D65}"/>
                </a:ext>
              </a:extLst>
            </p:cNvPr>
            <p:cNvGrpSpPr/>
            <p:nvPr/>
          </p:nvGrpSpPr>
          <p:grpSpPr>
            <a:xfrm>
              <a:off x="9531900" y="1220323"/>
              <a:ext cx="2241928" cy="1217503"/>
              <a:chOff x="857250" y="5669657"/>
              <a:chExt cx="2876679" cy="1125108"/>
            </a:xfrm>
          </p:grpSpPr>
          <p:sp>
            <p:nvSpPr>
              <p:cNvPr id="31" name="TextBox 30">
                <a:extLst>
                  <a:ext uri="{FF2B5EF4-FFF2-40B4-BE49-F238E27FC236}">
                    <a16:creationId xmlns:a16="http://schemas.microsoft.com/office/drawing/2014/main" id="{9EC3B1D1-A827-41CA-86EF-2986B29FD876}"/>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2023 to Dec 2025</a:t>
                </a:r>
              </a:p>
              <a:p>
                <a:pPr algn="ctr">
                  <a:lnSpc>
                    <a:spcPct val="150000"/>
                  </a:lnSpc>
                </a:pPr>
                <a:r>
                  <a:rPr lang="en-GB" b="1">
                    <a:ea typeface="Calibri"/>
                    <a:cs typeface="Calibri"/>
                  </a:rPr>
                  <a:t>-1%</a:t>
                </a:r>
              </a:p>
            </p:txBody>
          </p:sp>
          <p:sp>
            <p:nvSpPr>
              <p:cNvPr id="32" name="Rectangle 31">
                <a:extLst>
                  <a:ext uri="{FF2B5EF4-FFF2-40B4-BE49-F238E27FC236}">
                    <a16:creationId xmlns:a16="http://schemas.microsoft.com/office/drawing/2014/main" id="{E087F823-A171-7596-81D3-AD13467427D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18DE807F-2991-A1EE-6B7B-212E1ECDAE6F}"/>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1" y="6461905"/>
            <a:ext cx="12192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a:p>
            <a:r>
              <a:rPr lang="en-GB" sz="1000">
                <a:solidFill>
                  <a:schemeClr val="bg2">
                    <a:lumMod val="50000"/>
                  </a:schemeClr>
                </a:solidFill>
                <a:cs typeface="Calibri"/>
              </a:rPr>
              <a:t>This data is estimated by drivers who press a button when a passenger boards the bus.</a:t>
            </a:r>
          </a:p>
        </p:txBody>
      </p:sp>
      <p:sp>
        <p:nvSpPr>
          <p:cNvPr id="34" name="Rectangle 33">
            <a:extLst>
              <a:ext uri="{FF2B5EF4-FFF2-40B4-BE49-F238E27FC236}">
                <a16:creationId xmlns:a16="http://schemas.microsoft.com/office/drawing/2014/main" id="{D048AA08-85A8-F03A-8DC0-D320EB6B55DA}"/>
              </a:ext>
              <a:ext uri="{C183D7F6-B498-43B3-948B-1728B52AA6E4}">
                <adec:decorative xmlns:adec="http://schemas.microsoft.com/office/drawing/2017/decorative" val="1"/>
              </a:ext>
            </a:extLst>
          </p:cNvPr>
          <p:cNvSpPr/>
          <p:nvPr/>
        </p:nvSpPr>
        <p:spPr>
          <a:xfrm>
            <a:off x="10955011" y="2263353"/>
            <a:ext cx="284784" cy="311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900B82-3552-360F-405E-01C6EF2574AD}"/>
              </a:ext>
              <a:ext uri="{C183D7F6-B498-43B3-948B-1728B52AA6E4}">
                <adec:decorative xmlns:adec="http://schemas.microsoft.com/office/drawing/2017/decorative" val="1"/>
              </a:ext>
            </a:extLst>
          </p:cNvPr>
          <p:cNvSpPr txBox="1"/>
          <p:nvPr/>
        </p:nvSpPr>
        <p:spPr>
          <a:xfrm rot="16200000">
            <a:off x="-393200" y="2920333"/>
            <a:ext cx="2202606" cy="369332"/>
          </a:xfrm>
          <a:prstGeom prst="rect">
            <a:avLst/>
          </a:prstGeom>
          <a:noFill/>
        </p:spPr>
        <p:txBody>
          <a:bodyPr wrap="square" rtlCol="0">
            <a:spAutoFit/>
          </a:bodyPr>
          <a:lstStyle/>
          <a:p>
            <a:pPr algn="ctr"/>
            <a:r>
              <a:rPr lang="en-GB" b="1"/>
              <a:t>Bus Passengers</a:t>
            </a:r>
          </a:p>
        </p:txBody>
      </p:sp>
    </p:spTree>
    <p:extLst>
      <p:ext uri="{BB962C8B-B14F-4D97-AF65-F5344CB8AC3E}">
        <p14:creationId xmlns:p14="http://schemas.microsoft.com/office/powerpoint/2010/main" val="379823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P&amp;R services 			</a:t>
            </a:r>
            <a:r>
              <a:rPr lang="en-GB" sz="2000" b="1"/>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48</a:t>
            </a:fld>
            <a:endParaRPr lang="en-GB"/>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5914"/>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Based on driver estimates, Park &amp; Ride bus passenger volumes have increased by 18% since December 2019 and by 11% since December 2023.</a:t>
            </a:r>
            <a:endParaRPr lang="en-GB"/>
          </a:p>
        </p:txBody>
      </p:sp>
      <p:pic>
        <p:nvPicPr>
          <p:cNvPr id="7" name="Picture 6" descr="A line chart showing route usage for each of the 5 possible park and ride bus routes in Cambridge. Figures derived from drivers pushing a &quot;use&quot; button to designate a passenger getting on board. The chart shows that park and ride trends have started to plateau after an increasing trend post-COVID. Overall usage is up by 18% compared to December 2019, and up by 11% compared to December 2023. Usage is level with this time last year (December 2024).">
            <a:extLst>
              <a:ext uri="{FF2B5EF4-FFF2-40B4-BE49-F238E27FC236}">
                <a16:creationId xmlns:a16="http://schemas.microsoft.com/office/drawing/2014/main" id="{A572A278-0B45-9590-BFE1-560A52DBA875}"/>
              </a:ext>
            </a:extLst>
          </p:cNvPr>
          <p:cNvPicPr>
            <a:picLocks noChangeAspect="1"/>
          </p:cNvPicPr>
          <p:nvPr/>
        </p:nvPicPr>
        <p:blipFill>
          <a:blip r:embed="rId3"/>
          <a:stretch>
            <a:fillRect/>
          </a:stretch>
        </p:blipFill>
        <p:spPr>
          <a:xfrm>
            <a:off x="786384" y="962229"/>
            <a:ext cx="10424160" cy="4278763"/>
          </a:xfrm>
          <a:prstGeom prst="rect">
            <a:avLst/>
          </a:prstGeom>
        </p:spPr>
      </p:pic>
      <p:pic>
        <p:nvPicPr>
          <p:cNvPr id="4" name="Picture 3">
            <a:extLst>
              <a:ext uri="{FF2B5EF4-FFF2-40B4-BE49-F238E27FC236}">
                <a16:creationId xmlns:a16="http://schemas.microsoft.com/office/drawing/2014/main" id="{5A684854-E585-3CD7-D4B7-35D5CC5AC47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grpSp>
        <p:nvGrpSpPr>
          <p:cNvPr id="26" name="Group 25" descr="Cambridge park and ride sites have seen an 18% increase on overall usage between December 2019 and December 2025, according to the driver estimate of passenger numbers.">
            <a:extLst>
              <a:ext uri="{FF2B5EF4-FFF2-40B4-BE49-F238E27FC236}">
                <a16:creationId xmlns:a16="http://schemas.microsoft.com/office/drawing/2014/main" id="{09933928-1CE7-A332-6EFC-9697EDF29102}"/>
              </a:ext>
            </a:extLst>
          </p:cNvPr>
          <p:cNvGrpSpPr/>
          <p:nvPr/>
        </p:nvGrpSpPr>
        <p:grpSpPr>
          <a:xfrm>
            <a:off x="3694023" y="5217041"/>
            <a:ext cx="2283275" cy="1208442"/>
            <a:chOff x="9494201" y="1402636"/>
            <a:chExt cx="2314114" cy="1035187"/>
          </a:xfrm>
        </p:grpSpPr>
        <p:sp>
          <p:nvSpPr>
            <p:cNvPr id="28" name="Rectangle: Rounded Corners 27">
              <a:extLst>
                <a:ext uri="{FF2B5EF4-FFF2-40B4-BE49-F238E27FC236}">
                  <a16:creationId xmlns:a16="http://schemas.microsoft.com/office/drawing/2014/main" id="{E36CF957-E8C3-813D-BADD-F078D8E8177E}"/>
                </a:ext>
              </a:extLst>
            </p:cNvPr>
            <p:cNvSpPr/>
            <p:nvPr/>
          </p:nvSpPr>
          <p:spPr>
            <a:xfrm rot="10800000">
              <a:off x="10290652" y="2054811"/>
              <a:ext cx="745292" cy="3101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FB722E6-4B56-54AD-FD54-A24E08B4D2CC}"/>
                </a:ext>
              </a:extLst>
            </p:cNvPr>
            <p:cNvGrpSpPr/>
            <p:nvPr/>
          </p:nvGrpSpPr>
          <p:grpSpPr>
            <a:xfrm>
              <a:off x="9531900" y="1402636"/>
              <a:ext cx="2255724" cy="1035187"/>
              <a:chOff x="857250" y="5838136"/>
              <a:chExt cx="2894382" cy="956628"/>
            </a:xfrm>
          </p:grpSpPr>
          <p:sp>
            <p:nvSpPr>
              <p:cNvPr id="31" name="TextBox 30">
                <a:extLst>
                  <a:ext uri="{FF2B5EF4-FFF2-40B4-BE49-F238E27FC236}">
                    <a16:creationId xmlns:a16="http://schemas.microsoft.com/office/drawing/2014/main" id="{364D5C02-E774-91E9-ED39-B2995CC470A4}"/>
                  </a:ext>
                </a:extLst>
              </p:cNvPr>
              <p:cNvSpPr txBox="1"/>
              <p:nvPr/>
            </p:nvSpPr>
            <p:spPr>
              <a:xfrm>
                <a:off x="923754" y="6113080"/>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2019 to Dec 2025</a:t>
                </a:r>
              </a:p>
              <a:p>
                <a:pPr algn="ctr">
                  <a:lnSpc>
                    <a:spcPct val="150000"/>
                  </a:lnSpc>
                </a:pPr>
                <a:r>
                  <a:rPr lang="en-GB" b="1">
                    <a:solidFill>
                      <a:schemeClr val="bg1"/>
                    </a:solidFill>
                    <a:ea typeface="Calibri"/>
                    <a:cs typeface="Calibri"/>
                  </a:rPr>
                  <a:t>+18%</a:t>
                </a:r>
              </a:p>
            </p:txBody>
          </p:sp>
          <p:sp>
            <p:nvSpPr>
              <p:cNvPr id="32" name="Rectangle 31">
                <a:extLst>
                  <a:ext uri="{FF2B5EF4-FFF2-40B4-BE49-F238E27FC236}">
                    <a16:creationId xmlns:a16="http://schemas.microsoft.com/office/drawing/2014/main" id="{4E3086A0-E576-7D5F-99BB-43A64310E22A}"/>
                  </a:ext>
                </a:extLst>
              </p:cNvPr>
              <p:cNvSpPr/>
              <p:nvPr/>
            </p:nvSpPr>
            <p:spPr>
              <a:xfrm>
                <a:off x="857250" y="5838136"/>
                <a:ext cx="2795447" cy="9566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F87E4F7D-51F2-CA72-7D01-7A2F7562D2D2}"/>
                </a:ext>
              </a:extLst>
            </p:cNvPr>
            <p:cNvSpPr txBox="1"/>
            <p:nvPr/>
          </p:nvSpPr>
          <p:spPr>
            <a:xfrm>
              <a:off x="9494201" y="1408575"/>
              <a:ext cx="2314114" cy="448205"/>
            </a:xfrm>
            <a:prstGeom prst="rect">
              <a:avLst/>
            </a:prstGeom>
            <a:noFill/>
            <a:ln w="12700">
              <a:noFill/>
            </a:ln>
          </p:spPr>
          <p:txBody>
            <a:bodyPr wrap="square" lIns="91440" tIns="45720" rIns="91440" bIns="45720" rtlCol="0" anchor="t">
              <a:spAutoFit/>
            </a:bodyPr>
            <a:lstStyle/>
            <a:p>
              <a:pPr algn="ctr"/>
              <a:r>
                <a:rPr lang="en-GB" sz="1400" b="1"/>
                <a:t>Cambridge sites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33" name="Group 32" descr="Cambridge park and ride sites have seen a 11% increase on overall usage between December 2023 and December 2025.">
            <a:extLst>
              <a:ext uri="{FF2B5EF4-FFF2-40B4-BE49-F238E27FC236}">
                <a16:creationId xmlns:a16="http://schemas.microsoft.com/office/drawing/2014/main" id="{C28AAFA0-C3F9-55CF-9F94-482DA5B4D54B}"/>
              </a:ext>
            </a:extLst>
          </p:cNvPr>
          <p:cNvGrpSpPr/>
          <p:nvPr/>
        </p:nvGrpSpPr>
        <p:grpSpPr>
          <a:xfrm>
            <a:off x="6065476" y="5210751"/>
            <a:ext cx="2283276" cy="1233857"/>
            <a:chOff x="9523470" y="1380865"/>
            <a:chExt cx="2314114" cy="1056958"/>
          </a:xfrm>
        </p:grpSpPr>
        <p:sp>
          <p:nvSpPr>
            <p:cNvPr id="34" name="Rectangle: Rounded Corners 33">
              <a:extLst>
                <a:ext uri="{FF2B5EF4-FFF2-40B4-BE49-F238E27FC236}">
                  <a16:creationId xmlns:a16="http://schemas.microsoft.com/office/drawing/2014/main" id="{9B6F8A90-BCF1-57B8-968F-D486EF7EB41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D23EBE1B-1F28-BA5C-C480-A49B3773BAE2}"/>
                </a:ext>
              </a:extLst>
            </p:cNvPr>
            <p:cNvGrpSpPr/>
            <p:nvPr/>
          </p:nvGrpSpPr>
          <p:grpSpPr>
            <a:xfrm>
              <a:off x="9531900" y="1380865"/>
              <a:ext cx="2241304" cy="1056958"/>
              <a:chOff x="857250" y="5818018"/>
              <a:chExt cx="2875879" cy="976747"/>
            </a:xfrm>
          </p:grpSpPr>
          <p:sp>
            <p:nvSpPr>
              <p:cNvPr id="38" name="TextBox 37">
                <a:extLst>
                  <a:ext uri="{FF2B5EF4-FFF2-40B4-BE49-F238E27FC236}">
                    <a16:creationId xmlns:a16="http://schemas.microsoft.com/office/drawing/2014/main" id="{398ECC98-CE1E-6B0E-2785-4363ADDC306B}"/>
                  </a:ext>
                </a:extLst>
              </p:cNvPr>
              <p:cNvSpPr txBox="1"/>
              <p:nvPr/>
            </p:nvSpPr>
            <p:spPr>
              <a:xfrm>
                <a:off x="905251"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Dec 2023 to Dec 2025</a:t>
                </a:r>
              </a:p>
              <a:p>
                <a:pPr algn="ctr">
                  <a:lnSpc>
                    <a:spcPct val="150000"/>
                  </a:lnSpc>
                </a:pPr>
                <a:r>
                  <a:rPr lang="en-GB" b="1">
                    <a:ea typeface="Calibri"/>
                    <a:cs typeface="Calibri"/>
                  </a:rPr>
                  <a:t>+11%</a:t>
                </a:r>
              </a:p>
            </p:txBody>
          </p:sp>
          <p:sp>
            <p:nvSpPr>
              <p:cNvPr id="39" name="Rectangle 38">
                <a:extLst>
                  <a:ext uri="{FF2B5EF4-FFF2-40B4-BE49-F238E27FC236}">
                    <a16:creationId xmlns:a16="http://schemas.microsoft.com/office/drawing/2014/main" id="{8FBFD559-D0FE-BB4E-F8E7-58B2511E5932}"/>
                  </a:ext>
                </a:extLst>
              </p:cNvPr>
              <p:cNvSpPr/>
              <p:nvPr/>
            </p:nvSpPr>
            <p:spPr>
              <a:xfrm>
                <a:off x="857250" y="5818018"/>
                <a:ext cx="2795447" cy="9767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7A4E7838-0C32-2D49-F0A7-E546F19F5889}"/>
                </a:ext>
              </a:extLst>
            </p:cNvPr>
            <p:cNvSpPr txBox="1"/>
            <p:nvPr/>
          </p:nvSpPr>
          <p:spPr>
            <a:xfrm>
              <a:off x="9523470" y="1380870"/>
              <a:ext cx="2314114" cy="448205"/>
            </a:xfrm>
            <a:prstGeom prst="rect">
              <a:avLst/>
            </a:prstGeom>
            <a:noFill/>
            <a:ln w="12700">
              <a:noFill/>
            </a:ln>
          </p:spPr>
          <p:txBody>
            <a:bodyPr wrap="square" lIns="91440" tIns="45720" rIns="91440" bIns="45720" rtlCol="0" anchor="t">
              <a:spAutoFit/>
            </a:bodyPr>
            <a:lstStyle/>
            <a:p>
              <a:pPr algn="ctr"/>
              <a:r>
                <a:rPr lang="en-GB" sz="1400" b="1"/>
                <a:t>Cambridge sites</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0" y="6451339"/>
            <a:ext cx="11865746"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 </a:t>
            </a:r>
          </a:p>
          <a:p>
            <a:r>
              <a:rPr lang="en-GB" sz="1000">
                <a:solidFill>
                  <a:schemeClr val="bg2">
                    <a:lumMod val="50000"/>
                  </a:schemeClr>
                </a:solidFill>
                <a:cs typeface="Calibri"/>
              </a:rPr>
              <a:t>This data is estimated by drivers who press a button when a passenger boards the bus.</a:t>
            </a:r>
          </a:p>
        </p:txBody>
      </p:sp>
    </p:spTree>
    <p:extLst>
      <p:ext uri="{BB962C8B-B14F-4D97-AF65-F5344CB8AC3E}">
        <p14:creationId xmlns:p14="http://schemas.microsoft.com/office/powerpoint/2010/main" val="92945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P&amp;R services			</a:t>
            </a:r>
            <a:r>
              <a:rPr lang="en-GB" sz="2000" b="1"/>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Based on driver estimates, Park and Ride (P&amp;R) passenger volumes are above pre-COVID levels (+18%); and are 11% above December 2023 levels. </a:t>
            </a:r>
          </a:p>
          <a:p>
            <a:pPr algn="ctr">
              <a:defRPr/>
            </a:pPr>
            <a:r>
              <a:rPr lang="en-GB" sz="1400">
                <a:latin typeface="Calibri" panose="020F0502020204030204"/>
              </a:rPr>
              <a:t>All sites are above 2019 volumes except for Babraham Road (-19%).</a:t>
            </a:r>
            <a:endParaRPr lang="en-GB" sz="1400" i="0" u="none" strike="noStrike" kern="1200" cap="none" spc="0" normalizeH="0" baseline="0" noProof="0">
              <a:ln>
                <a:noFill/>
              </a:ln>
              <a:effectLst/>
              <a:uLnTx/>
              <a:uFillTx/>
              <a:latin typeface="Calibri" panose="020F0502020204030204"/>
              <a:cs typeface="Calibri"/>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336BC4C9-3B5F-5A9B-29E0-0F0145882728}"/>
              </a:ext>
            </a:extLst>
          </p:cNvPr>
          <p:cNvPicPr>
            <a:picLocks noChangeAspect="1"/>
          </p:cNvPicPr>
          <p:nvPr/>
        </p:nvPicPr>
        <p:blipFill>
          <a:blip r:embed="rId4"/>
          <a:srcRect r="9478"/>
          <a:stretch/>
        </p:blipFill>
        <p:spPr>
          <a:xfrm>
            <a:off x="1747485" y="1349345"/>
            <a:ext cx="7872765" cy="5293547"/>
          </a:xfrm>
          <a:prstGeom prst="rect">
            <a:avLst/>
          </a:prstGeom>
          <a:ln>
            <a:solidFill>
              <a:schemeClr val="tx1"/>
            </a:solidFill>
          </a:ln>
        </p:spPr>
      </p:pic>
      <p:sp>
        <p:nvSpPr>
          <p:cNvPr id="5" name="TextBox 4">
            <a:extLst>
              <a:ext uri="{FF2B5EF4-FFF2-40B4-BE49-F238E27FC236}">
                <a16:creationId xmlns:a16="http://schemas.microsoft.com/office/drawing/2014/main" id="{B7240FC8-23E1-59E4-B1DA-26EB0EFDFDB3}"/>
              </a:ext>
              <a:ext uri="{C183D7F6-B498-43B3-948B-1728B52AA6E4}">
                <adec:decorative xmlns:adec="http://schemas.microsoft.com/office/drawing/2017/decorative" val="1"/>
              </a:ext>
            </a:extLst>
          </p:cNvPr>
          <p:cNvSpPr txBox="1"/>
          <p:nvPr/>
        </p:nvSpPr>
        <p:spPr>
          <a:xfrm>
            <a:off x="7465629" y="6377995"/>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49</a:t>
            </a:fld>
            <a:endParaRPr lang="en-GB"/>
          </a:p>
        </p:txBody>
      </p:sp>
      <p:grpSp>
        <p:nvGrpSpPr>
          <p:cNvPr id="14" name="Group 13" descr="All sites&#10;2019 to 2025: +18%&#10;2023 to 2025: +11%">
            <a:extLst>
              <a:ext uri="{FF2B5EF4-FFF2-40B4-BE49-F238E27FC236}">
                <a16:creationId xmlns:a16="http://schemas.microsoft.com/office/drawing/2014/main" id="{D37415AB-46C8-C0FE-630F-0E1385F3F2C0}"/>
              </a:ext>
            </a:extLst>
          </p:cNvPr>
          <p:cNvGrpSpPr/>
          <p:nvPr/>
        </p:nvGrpSpPr>
        <p:grpSpPr>
          <a:xfrm>
            <a:off x="1747485" y="1347974"/>
            <a:ext cx="2111946" cy="1169551"/>
            <a:chOff x="1747485" y="1300440"/>
            <a:chExt cx="2111946" cy="1169551"/>
          </a:xfrm>
        </p:grpSpPr>
        <p:grpSp>
          <p:nvGrpSpPr>
            <p:cNvPr id="29" name="Group 28" descr="All park and ride sites combined show a 22% increase from 2019 to 2024.">
              <a:extLst>
                <a:ext uri="{FF2B5EF4-FFF2-40B4-BE49-F238E27FC236}">
                  <a16:creationId xmlns:a16="http://schemas.microsoft.com/office/drawing/2014/main" id="{4B88A0EB-44C8-056B-C2B9-D047A0CE7E89}"/>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1DD0E866-AC11-7477-8D2D-9724AC4C6549}"/>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C9700926-E202-E5F1-6622-D60906550CE8}"/>
                  </a:ext>
                </a:extLst>
              </p:cNvPr>
              <p:cNvSpPr/>
              <p:nvPr/>
            </p:nvSpPr>
            <p:spPr>
              <a:xfrm>
                <a:off x="2480314" y="1560225"/>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+18%</a:t>
                </a:r>
              </a:p>
            </p:txBody>
          </p:sp>
        </p:grpSp>
        <p:sp>
          <p:nvSpPr>
            <p:cNvPr id="4" name="Rectangle: Rounded Corners 3">
              <a:extLst>
                <a:ext uri="{FF2B5EF4-FFF2-40B4-BE49-F238E27FC236}">
                  <a16:creationId xmlns:a16="http://schemas.microsoft.com/office/drawing/2014/main" id="{3F743F3E-7D8A-9119-BF14-930736C52AC9}"/>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+11%</a:t>
              </a:r>
            </a:p>
          </p:txBody>
        </p:sp>
      </p:grpSp>
      <p:grpSp>
        <p:nvGrpSpPr>
          <p:cNvPr id="35" name="Group 34" descr="Madingley Road P&amp;R&#10;2019 to 2025: +45%&#10;2023 to 2025: +20%">
            <a:extLst>
              <a:ext uri="{FF2B5EF4-FFF2-40B4-BE49-F238E27FC236}">
                <a16:creationId xmlns:a16="http://schemas.microsoft.com/office/drawing/2014/main" id="{5C334E19-B93D-02BB-C2C9-24C04B72E6D2}"/>
              </a:ext>
            </a:extLst>
          </p:cNvPr>
          <p:cNvGrpSpPr/>
          <p:nvPr/>
        </p:nvGrpSpPr>
        <p:grpSpPr>
          <a:xfrm>
            <a:off x="299660" y="3121668"/>
            <a:ext cx="2111946" cy="1169551"/>
            <a:chOff x="1747485" y="1300440"/>
            <a:chExt cx="2111946" cy="1169551"/>
          </a:xfrm>
        </p:grpSpPr>
        <p:grpSp>
          <p:nvGrpSpPr>
            <p:cNvPr id="36" name="Group 35" descr="All park and ride sites combined show a 22% increase from 2019 to 2024.">
              <a:extLst>
                <a:ext uri="{FF2B5EF4-FFF2-40B4-BE49-F238E27FC236}">
                  <a16:creationId xmlns:a16="http://schemas.microsoft.com/office/drawing/2014/main" id="{C3563D11-F780-1FEB-23E3-A4B9B7A175C0}"/>
                </a:ext>
              </a:extLst>
            </p:cNvPr>
            <p:cNvGrpSpPr/>
            <p:nvPr/>
          </p:nvGrpSpPr>
          <p:grpSpPr>
            <a:xfrm>
              <a:off x="1747485" y="1300440"/>
              <a:ext cx="2111946" cy="1169551"/>
              <a:chOff x="1747485" y="1300440"/>
              <a:chExt cx="2111946" cy="676154"/>
            </a:xfrm>
          </p:grpSpPr>
          <p:sp>
            <p:nvSpPr>
              <p:cNvPr id="38" name="TextBox 37">
                <a:extLst>
                  <a:ext uri="{FF2B5EF4-FFF2-40B4-BE49-F238E27FC236}">
                    <a16:creationId xmlns:a16="http://schemas.microsoft.com/office/drawing/2014/main" id="{253AD1A2-B74B-7DF9-3964-B53AFD3A634C}"/>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Madingley Road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39" name="Rectangle: Rounded Corners 38">
                <a:extLst>
                  <a:ext uri="{FF2B5EF4-FFF2-40B4-BE49-F238E27FC236}">
                    <a16:creationId xmlns:a16="http://schemas.microsoft.com/office/drawing/2014/main" id="{772F9DDB-6A58-651F-A440-E0502EB7D4D9}"/>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+45%</a:t>
                </a:r>
              </a:p>
            </p:txBody>
          </p:sp>
        </p:grpSp>
        <p:sp>
          <p:nvSpPr>
            <p:cNvPr id="37" name="Rectangle: Rounded Corners 36">
              <a:extLst>
                <a:ext uri="{FF2B5EF4-FFF2-40B4-BE49-F238E27FC236}">
                  <a16:creationId xmlns:a16="http://schemas.microsoft.com/office/drawing/2014/main" id="{27DEB2BB-2A88-EC10-1392-11F1EBEE85A3}"/>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+20%</a:t>
              </a:r>
            </a:p>
          </p:txBody>
        </p:sp>
      </p:grpSp>
      <p:grpSp>
        <p:nvGrpSpPr>
          <p:cNvPr id="40" name="Group 39" descr="Trumpington P&amp;R&#10;2019 to 2025: +35%&#10;2023 to 2025: +19%">
            <a:extLst>
              <a:ext uri="{FF2B5EF4-FFF2-40B4-BE49-F238E27FC236}">
                <a16:creationId xmlns:a16="http://schemas.microsoft.com/office/drawing/2014/main" id="{84D83380-B35E-6DF9-2F3A-A031715E7891}"/>
              </a:ext>
            </a:extLst>
          </p:cNvPr>
          <p:cNvGrpSpPr/>
          <p:nvPr/>
        </p:nvGrpSpPr>
        <p:grpSpPr>
          <a:xfrm>
            <a:off x="1271140" y="5437638"/>
            <a:ext cx="2111946" cy="1169551"/>
            <a:chOff x="1747485" y="1300440"/>
            <a:chExt cx="2111946" cy="1169551"/>
          </a:xfrm>
        </p:grpSpPr>
        <p:grpSp>
          <p:nvGrpSpPr>
            <p:cNvPr id="41" name="Group 40" descr="All park and ride sites combined show a 22% increase from 2019 to 2024.">
              <a:extLst>
                <a:ext uri="{FF2B5EF4-FFF2-40B4-BE49-F238E27FC236}">
                  <a16:creationId xmlns:a16="http://schemas.microsoft.com/office/drawing/2014/main" id="{92572473-DF70-D337-3C06-333D4E556E9E}"/>
                </a:ext>
              </a:extLst>
            </p:cNvPr>
            <p:cNvGrpSpPr/>
            <p:nvPr/>
          </p:nvGrpSpPr>
          <p:grpSpPr>
            <a:xfrm>
              <a:off x="1747485" y="1300440"/>
              <a:ext cx="2111946" cy="1169551"/>
              <a:chOff x="1747485" y="1300440"/>
              <a:chExt cx="2111946" cy="676154"/>
            </a:xfrm>
          </p:grpSpPr>
          <p:sp>
            <p:nvSpPr>
              <p:cNvPr id="43" name="TextBox 42">
                <a:extLst>
                  <a:ext uri="{FF2B5EF4-FFF2-40B4-BE49-F238E27FC236}">
                    <a16:creationId xmlns:a16="http://schemas.microsoft.com/office/drawing/2014/main" id="{7AC21EA0-1360-BD03-522E-5DA65DFA5DA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Trumpington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44" name="Rectangle: Rounded Corners 43">
                <a:extLst>
                  <a:ext uri="{FF2B5EF4-FFF2-40B4-BE49-F238E27FC236}">
                    <a16:creationId xmlns:a16="http://schemas.microsoft.com/office/drawing/2014/main" id="{DA479BED-6FAC-A148-A9C5-8228A7F5C916}"/>
                  </a:ext>
                </a:extLst>
              </p:cNvPr>
              <p:cNvSpPr/>
              <p:nvPr/>
            </p:nvSpPr>
            <p:spPr>
              <a:xfrm>
                <a:off x="2480314" y="1571378"/>
                <a:ext cx="627037" cy="129122"/>
              </a:xfrm>
              <a:prstGeom prst="roundRect">
                <a:avLst/>
              </a:prstGeom>
              <a:solidFill>
                <a:srgbClr val="A2160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+35%</a:t>
                </a:r>
              </a:p>
            </p:txBody>
          </p:sp>
        </p:grpSp>
        <p:sp>
          <p:nvSpPr>
            <p:cNvPr id="42" name="Rectangle: Rounded Corners 41">
              <a:extLst>
                <a:ext uri="{FF2B5EF4-FFF2-40B4-BE49-F238E27FC236}">
                  <a16:creationId xmlns:a16="http://schemas.microsoft.com/office/drawing/2014/main" id="{8BF0AA56-9D8F-0B8C-B974-7F685CF5B41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+19%</a:t>
              </a:r>
            </a:p>
          </p:txBody>
        </p:sp>
      </p:grpSp>
      <p:grpSp>
        <p:nvGrpSpPr>
          <p:cNvPr id="55" name="Group 54" descr="Milton P&amp;R&#10;2019 to 2025: +16%&#10;2023 to 2025: +22%">
            <a:extLst>
              <a:ext uri="{FF2B5EF4-FFF2-40B4-BE49-F238E27FC236}">
                <a16:creationId xmlns:a16="http://schemas.microsoft.com/office/drawing/2014/main" id="{1D256F52-A2D6-A5D7-A855-8A420D2C34D8}"/>
              </a:ext>
            </a:extLst>
          </p:cNvPr>
          <p:cNvGrpSpPr/>
          <p:nvPr/>
        </p:nvGrpSpPr>
        <p:grpSpPr>
          <a:xfrm>
            <a:off x="8047591" y="1426402"/>
            <a:ext cx="2111946" cy="1169551"/>
            <a:chOff x="1747485" y="1300440"/>
            <a:chExt cx="2111946" cy="1169551"/>
          </a:xfrm>
        </p:grpSpPr>
        <p:grpSp>
          <p:nvGrpSpPr>
            <p:cNvPr id="56" name="Group 55" descr="All park and ride sites combined show a 22% increase from 2019 to 2024.">
              <a:extLst>
                <a:ext uri="{FF2B5EF4-FFF2-40B4-BE49-F238E27FC236}">
                  <a16:creationId xmlns:a16="http://schemas.microsoft.com/office/drawing/2014/main" id="{2CCC1EE7-BEAF-4991-A9FF-C2D39FA23B0E}"/>
                </a:ext>
              </a:extLst>
            </p:cNvPr>
            <p:cNvGrpSpPr/>
            <p:nvPr/>
          </p:nvGrpSpPr>
          <p:grpSpPr>
            <a:xfrm>
              <a:off x="1747485" y="1300440"/>
              <a:ext cx="2111946" cy="1169551"/>
              <a:chOff x="1747485" y="1300440"/>
              <a:chExt cx="2111946" cy="676154"/>
            </a:xfrm>
          </p:grpSpPr>
          <p:sp>
            <p:nvSpPr>
              <p:cNvPr id="58" name="TextBox 57">
                <a:extLst>
                  <a:ext uri="{FF2B5EF4-FFF2-40B4-BE49-F238E27FC236}">
                    <a16:creationId xmlns:a16="http://schemas.microsoft.com/office/drawing/2014/main" id="{644624CC-7574-9F45-C192-291C2451DFD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Milton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59" name="Rectangle: Rounded Corners 58">
                <a:extLst>
                  <a:ext uri="{FF2B5EF4-FFF2-40B4-BE49-F238E27FC236}">
                    <a16:creationId xmlns:a16="http://schemas.microsoft.com/office/drawing/2014/main" id="{9B61B22C-0DA7-4C68-F52C-9279991CD4AB}"/>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+16%</a:t>
                </a:r>
              </a:p>
            </p:txBody>
          </p:sp>
        </p:grpSp>
        <p:sp>
          <p:nvSpPr>
            <p:cNvPr id="57" name="Rectangle: Rounded Corners 56">
              <a:extLst>
                <a:ext uri="{FF2B5EF4-FFF2-40B4-BE49-F238E27FC236}">
                  <a16:creationId xmlns:a16="http://schemas.microsoft.com/office/drawing/2014/main" id="{093AEA64-8EF9-938F-F566-9985C4B55FCA}"/>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+22%</a:t>
              </a:r>
            </a:p>
          </p:txBody>
        </p:sp>
      </p:grpSp>
      <p:grpSp>
        <p:nvGrpSpPr>
          <p:cNvPr id="45" name="Group 44" descr="Newmarket Road P&amp;R&#10;2019 to 2025: +30%&#10;2023 to 2025: +12%">
            <a:extLst>
              <a:ext uri="{FF2B5EF4-FFF2-40B4-BE49-F238E27FC236}">
                <a16:creationId xmlns:a16="http://schemas.microsoft.com/office/drawing/2014/main" id="{C9313EA4-13D7-D18F-05EA-0A7E952697A8}"/>
              </a:ext>
            </a:extLst>
          </p:cNvPr>
          <p:cNvGrpSpPr/>
          <p:nvPr/>
        </p:nvGrpSpPr>
        <p:grpSpPr>
          <a:xfrm>
            <a:off x="9285258" y="3040997"/>
            <a:ext cx="2111946" cy="1169551"/>
            <a:chOff x="1747485" y="1300440"/>
            <a:chExt cx="2111946" cy="1169551"/>
          </a:xfrm>
        </p:grpSpPr>
        <p:grpSp>
          <p:nvGrpSpPr>
            <p:cNvPr id="46" name="Group 45" descr="All park and ride sites combined show a 22% increase from 2019 to 2024.">
              <a:extLst>
                <a:ext uri="{FF2B5EF4-FFF2-40B4-BE49-F238E27FC236}">
                  <a16:creationId xmlns:a16="http://schemas.microsoft.com/office/drawing/2014/main" id="{09C71071-383F-2FC8-C078-E6ACA3776CB1}"/>
                </a:ext>
              </a:extLst>
            </p:cNvPr>
            <p:cNvGrpSpPr/>
            <p:nvPr/>
          </p:nvGrpSpPr>
          <p:grpSpPr>
            <a:xfrm>
              <a:off x="1747485" y="1300440"/>
              <a:ext cx="2111946" cy="1169551"/>
              <a:chOff x="1747485" y="1300440"/>
              <a:chExt cx="2111946" cy="676154"/>
            </a:xfrm>
          </p:grpSpPr>
          <p:sp>
            <p:nvSpPr>
              <p:cNvPr id="48" name="TextBox 47">
                <a:extLst>
                  <a:ext uri="{FF2B5EF4-FFF2-40B4-BE49-F238E27FC236}">
                    <a16:creationId xmlns:a16="http://schemas.microsoft.com/office/drawing/2014/main" id="{98B527FD-ACA5-00E9-4FAC-92A1F1F2A6A5}"/>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Newmarket Road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49" name="Rectangle: Rounded Corners 48">
                <a:extLst>
                  <a:ext uri="{FF2B5EF4-FFF2-40B4-BE49-F238E27FC236}">
                    <a16:creationId xmlns:a16="http://schemas.microsoft.com/office/drawing/2014/main" id="{C2EB1573-0839-3942-CC1F-C0DA6B370AD2}"/>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+30%</a:t>
                </a:r>
              </a:p>
            </p:txBody>
          </p:sp>
        </p:grpSp>
        <p:sp>
          <p:nvSpPr>
            <p:cNvPr id="47" name="Rectangle: Rounded Corners 46">
              <a:extLst>
                <a:ext uri="{FF2B5EF4-FFF2-40B4-BE49-F238E27FC236}">
                  <a16:creationId xmlns:a16="http://schemas.microsoft.com/office/drawing/2014/main" id="{5715DF73-0C48-6CAE-7083-9BD05ACEBD6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+12%</a:t>
              </a:r>
            </a:p>
          </p:txBody>
        </p:sp>
      </p:grpSp>
      <p:grpSp>
        <p:nvGrpSpPr>
          <p:cNvPr id="50" name="Group 49" descr="Babraham Road P&amp;R&#10;2019 to 2025: -19%&#10;2023 to 2025: -12%">
            <a:extLst>
              <a:ext uri="{FF2B5EF4-FFF2-40B4-BE49-F238E27FC236}">
                <a16:creationId xmlns:a16="http://schemas.microsoft.com/office/drawing/2014/main" id="{AFD41900-EBFB-EB59-DE9B-6B42C8A1AF92}"/>
              </a:ext>
            </a:extLst>
          </p:cNvPr>
          <p:cNvGrpSpPr/>
          <p:nvPr/>
        </p:nvGrpSpPr>
        <p:grpSpPr>
          <a:xfrm>
            <a:off x="8677595" y="5120224"/>
            <a:ext cx="2111946" cy="1169551"/>
            <a:chOff x="1747485" y="1300440"/>
            <a:chExt cx="2111946" cy="1169551"/>
          </a:xfrm>
        </p:grpSpPr>
        <p:grpSp>
          <p:nvGrpSpPr>
            <p:cNvPr id="51" name="Group 50" descr="All park and ride sites combined show a 22% increase from 2019 to 2024.">
              <a:extLst>
                <a:ext uri="{FF2B5EF4-FFF2-40B4-BE49-F238E27FC236}">
                  <a16:creationId xmlns:a16="http://schemas.microsoft.com/office/drawing/2014/main" id="{DF132A25-F829-C7BF-66D4-9CFD18562A47}"/>
                </a:ext>
              </a:extLst>
            </p:cNvPr>
            <p:cNvGrpSpPr/>
            <p:nvPr/>
          </p:nvGrpSpPr>
          <p:grpSpPr>
            <a:xfrm>
              <a:off x="1747485" y="1300440"/>
              <a:ext cx="2111946" cy="1169551"/>
              <a:chOff x="1747485" y="1300440"/>
              <a:chExt cx="2111946" cy="676154"/>
            </a:xfrm>
          </p:grpSpPr>
          <p:sp>
            <p:nvSpPr>
              <p:cNvPr id="53" name="TextBox 52">
                <a:extLst>
                  <a:ext uri="{FF2B5EF4-FFF2-40B4-BE49-F238E27FC236}">
                    <a16:creationId xmlns:a16="http://schemas.microsoft.com/office/drawing/2014/main" id="{D627E91D-BBFF-B800-6102-CEAEC61EC650}"/>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Babraham Road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54" name="Rectangle: Rounded Corners 53">
                <a:extLst>
                  <a:ext uri="{FF2B5EF4-FFF2-40B4-BE49-F238E27FC236}">
                    <a16:creationId xmlns:a16="http://schemas.microsoft.com/office/drawing/2014/main" id="{17EE19A3-0CF9-4109-B372-311645F55BE8}"/>
                  </a:ext>
                </a:extLst>
              </p:cNvPr>
              <p:cNvSpPr/>
              <p:nvPr/>
            </p:nvSpPr>
            <p:spPr>
              <a:xfrm>
                <a:off x="2480314" y="1571378"/>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rgbClr val="FFFFFF"/>
                    </a:solidFill>
                  </a:rPr>
                  <a:t>-19%</a:t>
                </a:r>
              </a:p>
            </p:txBody>
          </p:sp>
        </p:grpSp>
        <p:sp>
          <p:nvSpPr>
            <p:cNvPr id="52" name="Rectangle: Rounded Corners 51">
              <a:extLst>
                <a:ext uri="{FF2B5EF4-FFF2-40B4-BE49-F238E27FC236}">
                  <a16:creationId xmlns:a16="http://schemas.microsoft.com/office/drawing/2014/main" id="{3BB391AC-7895-C2B5-23B1-CD41F61F970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-12%</a:t>
              </a:r>
            </a:p>
          </p:txBody>
        </p:sp>
      </p:grpSp>
      <p:cxnSp>
        <p:nvCxnSpPr>
          <p:cNvPr id="61" name="Connector: Elbow 60">
            <a:extLst>
              <a:ext uri="{FF2B5EF4-FFF2-40B4-BE49-F238E27FC236}">
                <a16:creationId xmlns:a16="http://schemas.microsoft.com/office/drawing/2014/main" id="{45C14532-F91D-E893-7CCB-479389926CD0}"/>
              </a:ext>
              <a:ext uri="{C183D7F6-B498-43B3-948B-1728B52AA6E4}">
                <adec:decorative xmlns:adec="http://schemas.microsoft.com/office/drawing/2017/decorative" val="1"/>
              </a:ext>
            </a:extLst>
          </p:cNvPr>
          <p:cNvCxnSpPr>
            <a:cxnSpLocks/>
          </p:cNvCxnSpPr>
          <p:nvPr/>
        </p:nvCxnSpPr>
        <p:spPr>
          <a:xfrm rot="10800000" flipV="1">
            <a:off x="2433583" y="3536210"/>
            <a:ext cx="1425849" cy="165774"/>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7BF18B99-633B-E5BA-A1CF-9FB9B993EFA7}"/>
              </a:ext>
              <a:ext uri="{C183D7F6-B498-43B3-948B-1728B52AA6E4}">
                <adec:decorative xmlns:adec="http://schemas.microsoft.com/office/drawing/2017/decorative" val="1"/>
              </a:ext>
            </a:extLst>
          </p:cNvPr>
          <p:cNvCxnSpPr>
            <a:cxnSpLocks/>
          </p:cNvCxnSpPr>
          <p:nvPr/>
        </p:nvCxnSpPr>
        <p:spPr>
          <a:xfrm>
            <a:off x="6877050" y="5884136"/>
            <a:ext cx="1771970" cy="127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387B3710-444B-2335-A0AD-F4C1F06D5D76}"/>
              </a:ext>
              <a:ext uri="{C183D7F6-B498-43B3-948B-1728B52AA6E4}">
                <adec:decorative xmlns:adec="http://schemas.microsoft.com/office/drawing/2017/decorative" val="1"/>
              </a:ext>
            </a:extLst>
          </p:cNvPr>
          <p:cNvCxnSpPr>
            <a:cxnSpLocks/>
          </p:cNvCxnSpPr>
          <p:nvPr/>
        </p:nvCxnSpPr>
        <p:spPr>
          <a:xfrm>
            <a:off x="7460973" y="3576865"/>
            <a:ext cx="1802309" cy="647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DAC5C3B8-5EAD-A881-5FEA-FFA0C14B3816}"/>
              </a:ext>
              <a:ext uri="{C183D7F6-B498-43B3-948B-1728B52AA6E4}">
                <adec:decorative xmlns:adec="http://schemas.microsoft.com/office/drawing/2017/decorative" val="1"/>
              </a:ext>
            </a:extLst>
          </p:cNvPr>
          <p:cNvCxnSpPr>
            <a:cxnSpLocks/>
          </p:cNvCxnSpPr>
          <p:nvPr/>
        </p:nvCxnSpPr>
        <p:spPr>
          <a:xfrm rot="10800000" flipV="1">
            <a:off x="3411661" y="5960335"/>
            <a:ext cx="1345198" cy="66431"/>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Connector: Elbow 69">
            <a:extLst>
              <a:ext uri="{FF2B5EF4-FFF2-40B4-BE49-F238E27FC236}">
                <a16:creationId xmlns:a16="http://schemas.microsoft.com/office/drawing/2014/main" id="{76C839D8-8D2F-17DD-DFD2-97DC767943BC}"/>
              </a:ext>
              <a:ext uri="{C183D7F6-B498-43B3-948B-1728B52AA6E4}">
                <adec:decorative xmlns:adec="http://schemas.microsoft.com/office/drawing/2017/decorative" val="1"/>
              </a:ext>
            </a:extLst>
          </p:cNvPr>
          <p:cNvCxnSpPr>
            <a:cxnSpLocks/>
          </p:cNvCxnSpPr>
          <p:nvPr/>
        </p:nvCxnSpPr>
        <p:spPr>
          <a:xfrm>
            <a:off x="6413820" y="1782823"/>
            <a:ext cx="1633771" cy="2283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A8F267C-FB5C-C4AD-0EE6-867B00F40031}"/>
              </a:ext>
            </a:extLst>
          </p:cNvPr>
          <p:cNvSpPr txBox="1"/>
          <p:nvPr/>
        </p:nvSpPr>
        <p:spPr>
          <a:xfrm>
            <a:off x="-30480" y="6646481"/>
            <a:ext cx="12180028" cy="253916"/>
          </a:xfrm>
          <a:prstGeom prst="rect">
            <a:avLst/>
          </a:prstGeom>
          <a:noFill/>
        </p:spPr>
        <p:txBody>
          <a:bodyPr wrap="square">
            <a:spAutoFit/>
          </a:bodyPr>
          <a:lstStyle/>
          <a:p>
            <a:r>
              <a:rPr lang="en-GB" sz="1000">
                <a:solidFill>
                  <a:schemeClr val="bg2">
                    <a:lumMod val="50000"/>
                  </a:schemeClr>
                </a:solidFill>
                <a:cs typeface="Calibri"/>
              </a:rPr>
              <a:t>This data is estimated by drivers who press a button when a passenger boards the bus.</a:t>
            </a:r>
          </a:p>
        </p:txBody>
      </p:sp>
    </p:spTree>
    <p:extLst>
      <p:ext uri="{BB962C8B-B14F-4D97-AF65-F5344CB8AC3E}">
        <p14:creationId xmlns:p14="http://schemas.microsoft.com/office/powerpoint/2010/main" val="259858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Overview</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9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C4D9B-10DB-AAFF-7F37-071D4441DFA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0E352D-1FA3-E737-70A9-9037E13BCDDD}"/>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P&amp;R only 			</a:t>
            </a:r>
            <a:r>
              <a:rPr lang="en-GB" sz="2000" b="1">
                <a:solidFill>
                  <a:schemeClr val="bg1"/>
                </a:solidFill>
              </a:rPr>
              <a:t>Method #2 – Sales estimate</a:t>
            </a:r>
            <a:endParaRPr kumimoji="0" lang="en-GB" sz="2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6C6E114-4B5C-861A-FB15-2A153C6C2B6B}"/>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50</a:t>
            </a:fld>
            <a:endParaRPr lang="en-GB"/>
          </a:p>
        </p:txBody>
      </p:sp>
      <p:sp>
        <p:nvSpPr>
          <p:cNvPr id="10" name="TextBox 9">
            <a:extLst>
              <a:ext uri="{FF2B5EF4-FFF2-40B4-BE49-F238E27FC236}">
                <a16:creationId xmlns:a16="http://schemas.microsoft.com/office/drawing/2014/main" id="{6C079AE9-172E-A393-AD65-3019616BCF78}"/>
              </a:ext>
            </a:extLst>
          </p:cNvPr>
          <p:cNvSpPr txBox="1"/>
          <p:nvPr/>
        </p:nvSpPr>
        <p:spPr>
          <a:xfrm>
            <a:off x="18288" y="613287"/>
            <a:ext cx="12149548"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Using the sales estimate, Park &amp; Ride route usage is 4% above pre-COVID (December 2019) and is 13% up compared to December 2023.</a:t>
            </a:r>
            <a:endParaRPr lang="en-GB"/>
          </a:p>
        </p:txBody>
      </p:sp>
      <p:pic>
        <p:nvPicPr>
          <p:cNvPr id="4" name="Picture 3">
            <a:extLst>
              <a:ext uri="{FF2B5EF4-FFF2-40B4-BE49-F238E27FC236}">
                <a16:creationId xmlns:a16="http://schemas.microsoft.com/office/drawing/2014/main" id="{410B76F2-7BE5-A573-3B23-D0EA0AB5BB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5" name="Picture 4" descr="A line chart showing route usage for each of the 5 possible park and ride bus routes in Cambridge. Figures derived by estimating the number of journeys based on ticket sales. The chart shows that park and ride trends have started to plateau after an increasing trend post-COVID. Overall usage is 4% above December 2019, and 13% above December 2023.">
            <a:extLst>
              <a:ext uri="{FF2B5EF4-FFF2-40B4-BE49-F238E27FC236}">
                <a16:creationId xmlns:a16="http://schemas.microsoft.com/office/drawing/2014/main" id="{8A675F8D-24D6-5788-2B2A-785C2DB71130}"/>
              </a:ext>
            </a:extLst>
          </p:cNvPr>
          <p:cNvPicPr>
            <a:picLocks noChangeAspect="1"/>
          </p:cNvPicPr>
          <p:nvPr/>
        </p:nvPicPr>
        <p:blipFill>
          <a:blip r:embed="rId4"/>
          <a:stretch>
            <a:fillRect/>
          </a:stretch>
        </p:blipFill>
        <p:spPr>
          <a:xfrm>
            <a:off x="669572" y="1084747"/>
            <a:ext cx="10882265" cy="3955644"/>
          </a:xfrm>
          <a:prstGeom prst="rect">
            <a:avLst/>
          </a:prstGeom>
        </p:spPr>
      </p:pic>
      <p:grpSp>
        <p:nvGrpSpPr>
          <p:cNvPr id="26" name="Group 25" descr="Cambridge park and ride sites have seen a 4% increase in usage between December 2019 and December 2025, according to the ticket sale multiplier method.">
            <a:extLst>
              <a:ext uri="{FF2B5EF4-FFF2-40B4-BE49-F238E27FC236}">
                <a16:creationId xmlns:a16="http://schemas.microsoft.com/office/drawing/2014/main" id="{ADB683B7-4BBE-81B7-6BE9-402385D48218}"/>
              </a:ext>
            </a:extLst>
          </p:cNvPr>
          <p:cNvGrpSpPr/>
          <p:nvPr/>
        </p:nvGrpSpPr>
        <p:grpSpPr>
          <a:xfrm>
            <a:off x="3694023" y="5171314"/>
            <a:ext cx="2283275" cy="1208441"/>
            <a:chOff x="9494201" y="1402630"/>
            <a:chExt cx="2314114" cy="1035186"/>
          </a:xfrm>
        </p:grpSpPr>
        <p:sp>
          <p:nvSpPr>
            <p:cNvPr id="28" name="Rectangle: Rounded Corners 27">
              <a:extLst>
                <a:ext uri="{FF2B5EF4-FFF2-40B4-BE49-F238E27FC236}">
                  <a16:creationId xmlns:a16="http://schemas.microsoft.com/office/drawing/2014/main" id="{FCCC4772-78DB-573C-47D6-0208FD8DB03F}"/>
                </a:ext>
              </a:extLst>
            </p:cNvPr>
            <p:cNvSpPr/>
            <p:nvPr/>
          </p:nvSpPr>
          <p:spPr>
            <a:xfrm>
              <a:off x="10290652" y="2054811"/>
              <a:ext cx="745292" cy="3101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+4%</a:t>
              </a:r>
            </a:p>
          </p:txBody>
        </p:sp>
        <p:grpSp>
          <p:nvGrpSpPr>
            <p:cNvPr id="29" name="Group 28">
              <a:extLst>
                <a:ext uri="{FF2B5EF4-FFF2-40B4-BE49-F238E27FC236}">
                  <a16:creationId xmlns:a16="http://schemas.microsoft.com/office/drawing/2014/main" id="{24C41491-5499-AB86-9814-D7085964113A}"/>
                </a:ext>
              </a:extLst>
            </p:cNvPr>
            <p:cNvGrpSpPr/>
            <p:nvPr/>
          </p:nvGrpSpPr>
          <p:grpSpPr>
            <a:xfrm>
              <a:off x="9531900" y="1402630"/>
              <a:ext cx="2238720" cy="1035186"/>
              <a:chOff x="857250" y="5838136"/>
              <a:chExt cx="2872564" cy="956628"/>
            </a:xfrm>
          </p:grpSpPr>
          <p:sp>
            <p:nvSpPr>
              <p:cNvPr id="31" name="TextBox 30">
                <a:extLst>
                  <a:ext uri="{FF2B5EF4-FFF2-40B4-BE49-F238E27FC236}">
                    <a16:creationId xmlns:a16="http://schemas.microsoft.com/office/drawing/2014/main" id="{0A360F54-70EF-43DC-6307-C6D3DAB17350}"/>
                  </a:ext>
                </a:extLst>
              </p:cNvPr>
              <p:cNvSpPr txBox="1"/>
              <p:nvPr/>
            </p:nvSpPr>
            <p:spPr>
              <a:xfrm>
                <a:off x="901936" y="6106988"/>
                <a:ext cx="2827878" cy="302472"/>
              </a:xfrm>
              <a:prstGeom prst="rect">
                <a:avLst/>
              </a:prstGeom>
              <a:noFill/>
              <a:ln w="12700">
                <a:noFill/>
              </a:ln>
            </p:spPr>
            <p:txBody>
              <a:bodyPr wrap="square" lIns="91440" tIns="45720" rIns="91440" bIns="45720" rtlCol="0" anchor="t">
                <a:spAutoFit/>
              </a:bodyPr>
              <a:lstStyle/>
              <a:p>
                <a:pPr algn="ctr">
                  <a:lnSpc>
                    <a:spcPct val="150000"/>
                  </a:lnSpc>
                </a:pPr>
                <a:r>
                  <a:rPr lang="en-GB" sz="1400"/>
                  <a:t>Dec 2019 to Dec 2025</a:t>
                </a:r>
              </a:p>
            </p:txBody>
          </p:sp>
          <p:sp>
            <p:nvSpPr>
              <p:cNvPr id="32" name="Rectangle 31">
                <a:extLst>
                  <a:ext uri="{FF2B5EF4-FFF2-40B4-BE49-F238E27FC236}">
                    <a16:creationId xmlns:a16="http://schemas.microsoft.com/office/drawing/2014/main" id="{AA97FE5F-E22C-95BB-A993-79413D9F4CB6}"/>
                  </a:ext>
                </a:extLst>
              </p:cNvPr>
              <p:cNvSpPr/>
              <p:nvPr/>
            </p:nvSpPr>
            <p:spPr>
              <a:xfrm>
                <a:off x="857250" y="5838136"/>
                <a:ext cx="2795447" cy="9566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939C57CB-9AE0-2D61-5592-7583EC792877}"/>
                </a:ext>
              </a:extLst>
            </p:cNvPr>
            <p:cNvSpPr txBox="1"/>
            <p:nvPr/>
          </p:nvSpPr>
          <p:spPr>
            <a:xfrm>
              <a:off x="9494201" y="1408575"/>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33" name="Group 32" descr="Cambridge park and ride sites have seen a 13% increase on overall usage between December 2023 and December 2025.">
            <a:extLst>
              <a:ext uri="{FF2B5EF4-FFF2-40B4-BE49-F238E27FC236}">
                <a16:creationId xmlns:a16="http://schemas.microsoft.com/office/drawing/2014/main" id="{8EFA98C9-BD98-8E19-6D45-B707203C7621}"/>
              </a:ext>
            </a:extLst>
          </p:cNvPr>
          <p:cNvGrpSpPr/>
          <p:nvPr/>
        </p:nvGrpSpPr>
        <p:grpSpPr>
          <a:xfrm>
            <a:off x="6065476" y="5155887"/>
            <a:ext cx="2283276" cy="1233857"/>
            <a:chOff x="9523470" y="1380865"/>
            <a:chExt cx="2314114" cy="1056958"/>
          </a:xfrm>
        </p:grpSpPr>
        <p:sp>
          <p:nvSpPr>
            <p:cNvPr id="34" name="Rectangle: Rounded Corners 33">
              <a:extLst>
                <a:ext uri="{FF2B5EF4-FFF2-40B4-BE49-F238E27FC236}">
                  <a16:creationId xmlns:a16="http://schemas.microsoft.com/office/drawing/2014/main" id="{617099FF-D724-4E21-5E39-7AD81112A215}"/>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A3E42F44-D9FD-75C7-D4A5-26B6E3869966}"/>
                </a:ext>
              </a:extLst>
            </p:cNvPr>
            <p:cNvGrpSpPr/>
            <p:nvPr/>
          </p:nvGrpSpPr>
          <p:grpSpPr>
            <a:xfrm>
              <a:off x="9531900" y="1380865"/>
              <a:ext cx="2241304" cy="1056958"/>
              <a:chOff x="857250" y="5818018"/>
              <a:chExt cx="2875879" cy="976747"/>
            </a:xfrm>
          </p:grpSpPr>
          <p:sp>
            <p:nvSpPr>
              <p:cNvPr id="38" name="TextBox 37">
                <a:extLst>
                  <a:ext uri="{FF2B5EF4-FFF2-40B4-BE49-F238E27FC236}">
                    <a16:creationId xmlns:a16="http://schemas.microsoft.com/office/drawing/2014/main" id="{4A893F92-4918-2DF2-2710-E68E5F0644FC}"/>
                  </a:ext>
                </a:extLst>
              </p:cNvPr>
              <p:cNvSpPr txBox="1"/>
              <p:nvPr/>
            </p:nvSpPr>
            <p:spPr>
              <a:xfrm>
                <a:off x="905251"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dirty="0"/>
                  <a:t>Dec 2023 to Dec 2025</a:t>
                </a:r>
              </a:p>
              <a:p>
                <a:pPr algn="ctr">
                  <a:lnSpc>
                    <a:spcPct val="150000"/>
                  </a:lnSpc>
                </a:pPr>
                <a:r>
                  <a:rPr lang="en-GB" b="1" dirty="0">
                    <a:ea typeface="Calibri"/>
                    <a:cs typeface="Calibri"/>
                  </a:rPr>
                  <a:t>+13%</a:t>
                </a:r>
              </a:p>
            </p:txBody>
          </p:sp>
          <p:sp>
            <p:nvSpPr>
              <p:cNvPr id="39" name="Rectangle 38">
                <a:extLst>
                  <a:ext uri="{FF2B5EF4-FFF2-40B4-BE49-F238E27FC236}">
                    <a16:creationId xmlns:a16="http://schemas.microsoft.com/office/drawing/2014/main" id="{276B0C50-26EC-673D-C871-414D9D0941E0}"/>
                  </a:ext>
                </a:extLst>
              </p:cNvPr>
              <p:cNvSpPr/>
              <p:nvPr/>
            </p:nvSpPr>
            <p:spPr>
              <a:xfrm>
                <a:off x="857250" y="5818018"/>
                <a:ext cx="2795447" cy="9767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3A246BE7-82DE-ED1C-6E33-6EA04FF9E6FA}"/>
                </a:ext>
              </a:extLst>
            </p:cNvPr>
            <p:cNvSpPr txBox="1"/>
            <p:nvPr/>
          </p:nvSpPr>
          <p:spPr>
            <a:xfrm>
              <a:off x="9523470" y="1380870"/>
              <a:ext cx="2314114" cy="448205"/>
            </a:xfrm>
            <a:prstGeom prst="rect">
              <a:avLst/>
            </a:prstGeom>
            <a:noFill/>
            <a:ln w="12700">
              <a:noFill/>
            </a:ln>
          </p:spPr>
          <p:txBody>
            <a:bodyPr wrap="square" lIns="91440" tIns="45720" rIns="91440" bIns="45720" rtlCol="0" anchor="t">
              <a:spAutoFit/>
            </a:bodyPr>
            <a:lstStyle/>
            <a:p>
              <a:pPr algn="ctr"/>
              <a:r>
                <a:rPr lang="en-GB" sz="1400" b="1" dirty="0"/>
                <a:t>Cambridgeshire sites</a:t>
              </a:r>
            </a:p>
            <a:p>
              <a:pPr algn="ctr"/>
              <a:r>
                <a:rPr lang="en-GB" sz="1400" b="1" dirty="0">
                  <a:solidFill>
                    <a:srgbClr val="0070C0"/>
                  </a:solidFill>
                </a:rPr>
                <a:t>2023 to Now:</a:t>
              </a:r>
              <a:endParaRPr lang="en-GB" sz="1400" b="1" dirty="0">
                <a:solidFill>
                  <a:srgbClr val="0070C0"/>
                </a:solidFill>
                <a:ea typeface="Calibri"/>
                <a:cs typeface="Calibri"/>
              </a:endParaRPr>
            </a:p>
          </p:txBody>
        </p:sp>
      </p:grpSp>
      <p:sp>
        <p:nvSpPr>
          <p:cNvPr id="14" name="TextBox 13">
            <a:extLst>
              <a:ext uri="{FF2B5EF4-FFF2-40B4-BE49-F238E27FC236}">
                <a16:creationId xmlns:a16="http://schemas.microsoft.com/office/drawing/2014/main" id="{2F5C8069-8638-1740-03DA-7B44F71566DC}"/>
              </a:ext>
            </a:extLst>
          </p:cNvPr>
          <p:cNvSpPr txBox="1"/>
          <p:nvPr/>
        </p:nvSpPr>
        <p:spPr>
          <a:xfrm>
            <a:off x="0" y="6451339"/>
            <a:ext cx="11865746"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a:p>
            <a:r>
              <a:rPr lang="en-GB" sz="1000">
                <a:solidFill>
                  <a:schemeClr val="bg2">
                    <a:lumMod val="50000"/>
                  </a:schemeClr>
                </a:solidFill>
                <a:cs typeface="Calibri"/>
              </a:rPr>
              <a:t>This data is estimated based on the number of tickets sold and assumptions regarding the no. journeys made per ticket.</a:t>
            </a:r>
            <a:endParaRPr lang="en-GB" sz="1000" u="sng">
              <a:solidFill>
                <a:schemeClr val="bg2">
                  <a:lumMod val="50000"/>
                </a:schemeClr>
              </a:solidFill>
              <a:cs typeface="Calibri"/>
            </a:endParaRPr>
          </a:p>
        </p:txBody>
      </p:sp>
    </p:spTree>
    <p:extLst>
      <p:ext uri="{BB962C8B-B14F-4D97-AF65-F5344CB8AC3E}">
        <p14:creationId xmlns:p14="http://schemas.microsoft.com/office/powerpoint/2010/main" val="2515713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4BB49-836E-D0AF-2F20-9B6B2D94287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80F20CF-F359-ABF1-59BB-E937BA42F208}"/>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P&amp;R only 			</a:t>
            </a:r>
            <a:r>
              <a:rPr lang="en-GB" sz="2000" b="1"/>
              <a:t>Method #2 – Sales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42ADF2B-B8AC-62A2-4629-1CCFE382B7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66D290CE-C5ED-C526-BE8E-1AEA7BFB33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Using the sales estimate, </a:t>
            </a:r>
            <a:r>
              <a:rPr lang="en-GB" sz="1400">
                <a:latin typeface="Calibri" panose="020F0502020204030204"/>
              </a:rPr>
              <a:t>Park and Ride (P&amp;R) route usage is just above pre-COVID levels (+4%) and is up by 13% compared to 2023. All routes show an increase compared to 2023 except Babraham (PR4), which may be linked to the </a:t>
            </a:r>
            <a:r>
              <a:rPr lang="en-GB" sz="1400">
                <a:solidFill>
                  <a:schemeClr val="accent1"/>
                </a:solidFill>
                <a:latin typeface="Calibri" panose="020F0502020204030204"/>
                <a:hlinkClick r:id="rId4">
                  <a:extLst>
                    <a:ext uri="{A12FA001-AC4F-418D-AE19-62706E023703}">
                      <ahyp:hlinkClr xmlns:ahyp="http://schemas.microsoft.com/office/drawing/2018/hyperlinkcolor" val="tx"/>
                    </a:ext>
                  </a:extLst>
                </a:hlinkClick>
              </a:rPr>
              <a:t>solar canopy construction works</a:t>
            </a:r>
            <a:r>
              <a:rPr lang="en-GB" sz="1400">
                <a:latin typeface="Calibri" panose="020F0502020204030204"/>
              </a:rPr>
              <a:t> at Babraham Road P&amp;R Site.</a:t>
            </a:r>
            <a:endParaRPr lang="en-GB" sz="1400" i="0" u="none" strike="noStrike" kern="1200" cap="none" spc="0" normalizeH="0" baseline="0" noProof="0">
              <a:ln>
                <a:noFill/>
              </a:ln>
              <a:effectLst/>
              <a:uLnTx/>
              <a:uFillTx/>
              <a:latin typeface="Calibri" panose="020F0502020204030204"/>
              <a:cs typeface="Calibri"/>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7F3F7BF7-B351-859F-CD7A-907B38511B8C}"/>
              </a:ext>
            </a:extLst>
          </p:cNvPr>
          <p:cNvPicPr>
            <a:picLocks noChangeAspect="1"/>
          </p:cNvPicPr>
          <p:nvPr/>
        </p:nvPicPr>
        <p:blipFill>
          <a:blip r:embed="rId5"/>
          <a:srcRect r="9478"/>
          <a:stretch/>
        </p:blipFill>
        <p:spPr>
          <a:xfrm>
            <a:off x="1747485" y="1349345"/>
            <a:ext cx="7872765" cy="5293547"/>
          </a:xfrm>
          <a:prstGeom prst="rect">
            <a:avLst/>
          </a:prstGeom>
          <a:ln>
            <a:solidFill>
              <a:schemeClr val="tx1"/>
            </a:solidFill>
          </a:ln>
        </p:spPr>
      </p:pic>
      <p:sp>
        <p:nvSpPr>
          <p:cNvPr id="5" name="TextBox 4">
            <a:extLst>
              <a:ext uri="{FF2B5EF4-FFF2-40B4-BE49-F238E27FC236}">
                <a16:creationId xmlns:a16="http://schemas.microsoft.com/office/drawing/2014/main" id="{33B5F455-E6D4-EAD2-14FD-167CC741B05B}"/>
              </a:ext>
              <a:ext uri="{C183D7F6-B498-43B3-948B-1728B52AA6E4}">
                <adec:decorative xmlns:adec="http://schemas.microsoft.com/office/drawing/2017/decorative" val="1"/>
              </a:ext>
            </a:extLst>
          </p:cNvPr>
          <p:cNvSpPr txBox="1"/>
          <p:nvPr/>
        </p:nvSpPr>
        <p:spPr>
          <a:xfrm>
            <a:off x="7465629" y="6377995"/>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sp>
        <p:nvSpPr>
          <p:cNvPr id="3" name="Slide Number Placeholder 2">
            <a:extLst>
              <a:ext uri="{FF2B5EF4-FFF2-40B4-BE49-F238E27FC236}">
                <a16:creationId xmlns:a16="http://schemas.microsoft.com/office/drawing/2014/main" id="{D7F74C01-A2D3-6EF7-E611-90C0C0B50824}"/>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51</a:t>
            </a:fld>
            <a:endParaRPr lang="en-GB"/>
          </a:p>
        </p:txBody>
      </p:sp>
      <p:grpSp>
        <p:nvGrpSpPr>
          <p:cNvPr id="14" name="Group 13" descr="All sites&#10;2019 to 2025: +4%&#10;2023 to 2025: +13%">
            <a:extLst>
              <a:ext uri="{FF2B5EF4-FFF2-40B4-BE49-F238E27FC236}">
                <a16:creationId xmlns:a16="http://schemas.microsoft.com/office/drawing/2014/main" id="{C72AC484-A0D4-6F12-87EB-373CBEE0DAB1}"/>
              </a:ext>
            </a:extLst>
          </p:cNvPr>
          <p:cNvGrpSpPr/>
          <p:nvPr/>
        </p:nvGrpSpPr>
        <p:grpSpPr>
          <a:xfrm>
            <a:off x="1747485" y="1347974"/>
            <a:ext cx="2111946" cy="1169551"/>
            <a:chOff x="1747485" y="1300440"/>
            <a:chExt cx="2111946" cy="1169551"/>
          </a:xfrm>
        </p:grpSpPr>
        <p:grpSp>
          <p:nvGrpSpPr>
            <p:cNvPr id="29" name="Group 28" descr="All park and ride sites combined show a 22% increase from 2019 to 2024.">
              <a:extLst>
                <a:ext uri="{FF2B5EF4-FFF2-40B4-BE49-F238E27FC236}">
                  <a16:creationId xmlns:a16="http://schemas.microsoft.com/office/drawing/2014/main" id="{81D28A15-E600-6C8A-94EB-BFCE0FA6E6CC}"/>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8B43743A-1D3B-0D73-CC64-8F9A63DBD69F}"/>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524CF717-871C-9985-1E4B-6DBEC801075E}"/>
                  </a:ext>
                </a:extLst>
              </p:cNvPr>
              <p:cNvSpPr/>
              <p:nvPr/>
            </p:nvSpPr>
            <p:spPr>
              <a:xfrm>
                <a:off x="2480314" y="1560225"/>
                <a:ext cx="627037" cy="12912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+4%</a:t>
                </a:r>
              </a:p>
            </p:txBody>
          </p:sp>
        </p:grpSp>
        <p:sp>
          <p:nvSpPr>
            <p:cNvPr id="4" name="Rectangle: Rounded Corners 3">
              <a:extLst>
                <a:ext uri="{FF2B5EF4-FFF2-40B4-BE49-F238E27FC236}">
                  <a16:creationId xmlns:a16="http://schemas.microsoft.com/office/drawing/2014/main" id="{83AA71A1-120D-0B91-13A6-01B8D7F403ED}"/>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+13%</a:t>
              </a:r>
            </a:p>
          </p:txBody>
        </p:sp>
      </p:grpSp>
      <p:grpSp>
        <p:nvGrpSpPr>
          <p:cNvPr id="35" name="Group 34" descr="Madingley Road P&amp;R&#10;2019 to 2025: +30%&#10;2023 to 2025: +21%">
            <a:extLst>
              <a:ext uri="{FF2B5EF4-FFF2-40B4-BE49-F238E27FC236}">
                <a16:creationId xmlns:a16="http://schemas.microsoft.com/office/drawing/2014/main" id="{940A0DF4-3C0D-5F1D-D149-1F5080C33429}"/>
              </a:ext>
            </a:extLst>
          </p:cNvPr>
          <p:cNvGrpSpPr/>
          <p:nvPr/>
        </p:nvGrpSpPr>
        <p:grpSpPr>
          <a:xfrm>
            <a:off x="299660" y="3121668"/>
            <a:ext cx="2111946" cy="1169551"/>
            <a:chOff x="1747485" y="1300440"/>
            <a:chExt cx="2111946" cy="1169551"/>
          </a:xfrm>
        </p:grpSpPr>
        <p:grpSp>
          <p:nvGrpSpPr>
            <p:cNvPr id="36" name="Group 35" descr="All park and ride sites combined show a 22% increase from 2019 to 2024.">
              <a:extLst>
                <a:ext uri="{FF2B5EF4-FFF2-40B4-BE49-F238E27FC236}">
                  <a16:creationId xmlns:a16="http://schemas.microsoft.com/office/drawing/2014/main" id="{FD183B3D-81A2-702C-A69E-99092928469E}"/>
                </a:ext>
              </a:extLst>
            </p:cNvPr>
            <p:cNvGrpSpPr/>
            <p:nvPr/>
          </p:nvGrpSpPr>
          <p:grpSpPr>
            <a:xfrm>
              <a:off x="1747485" y="1300440"/>
              <a:ext cx="2111946" cy="1169551"/>
              <a:chOff x="1747485" y="1300440"/>
              <a:chExt cx="2111946" cy="676154"/>
            </a:xfrm>
          </p:grpSpPr>
          <p:sp>
            <p:nvSpPr>
              <p:cNvPr id="38" name="TextBox 37">
                <a:extLst>
                  <a:ext uri="{FF2B5EF4-FFF2-40B4-BE49-F238E27FC236}">
                    <a16:creationId xmlns:a16="http://schemas.microsoft.com/office/drawing/2014/main" id="{5B47BBA2-270B-72AB-C573-2D7FEB853DB1}"/>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Madingley Road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39" name="Rectangle: Rounded Corners 38">
                <a:extLst>
                  <a:ext uri="{FF2B5EF4-FFF2-40B4-BE49-F238E27FC236}">
                    <a16:creationId xmlns:a16="http://schemas.microsoft.com/office/drawing/2014/main" id="{F324BFD7-735A-4F17-5902-E817F68BA69C}"/>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+30%</a:t>
                </a:r>
              </a:p>
            </p:txBody>
          </p:sp>
        </p:grpSp>
        <p:sp>
          <p:nvSpPr>
            <p:cNvPr id="37" name="Rectangle: Rounded Corners 36">
              <a:extLst>
                <a:ext uri="{FF2B5EF4-FFF2-40B4-BE49-F238E27FC236}">
                  <a16:creationId xmlns:a16="http://schemas.microsoft.com/office/drawing/2014/main" id="{86823B56-4A03-2976-5BDF-AD9D79C1E63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+21%</a:t>
              </a:r>
            </a:p>
          </p:txBody>
        </p:sp>
      </p:grpSp>
      <p:grpSp>
        <p:nvGrpSpPr>
          <p:cNvPr id="40" name="Group 39" descr="Trumpington P&amp;R&#10;2019 to 2025: +15%&#10;2023 to 2025: +17%">
            <a:extLst>
              <a:ext uri="{FF2B5EF4-FFF2-40B4-BE49-F238E27FC236}">
                <a16:creationId xmlns:a16="http://schemas.microsoft.com/office/drawing/2014/main" id="{0B7716FF-079F-EC79-2B93-A67A2308E456}"/>
              </a:ext>
            </a:extLst>
          </p:cNvPr>
          <p:cNvGrpSpPr/>
          <p:nvPr/>
        </p:nvGrpSpPr>
        <p:grpSpPr>
          <a:xfrm>
            <a:off x="1271140" y="5437638"/>
            <a:ext cx="2111946" cy="1169551"/>
            <a:chOff x="1747485" y="1300440"/>
            <a:chExt cx="2111946" cy="1169551"/>
          </a:xfrm>
        </p:grpSpPr>
        <p:grpSp>
          <p:nvGrpSpPr>
            <p:cNvPr id="41" name="Group 40" descr="All park and ride sites combined show a 22% increase from 2019 to 2024.">
              <a:extLst>
                <a:ext uri="{FF2B5EF4-FFF2-40B4-BE49-F238E27FC236}">
                  <a16:creationId xmlns:a16="http://schemas.microsoft.com/office/drawing/2014/main" id="{203B1937-5B1A-0B21-2A60-F317A1D36643}"/>
                </a:ext>
              </a:extLst>
            </p:cNvPr>
            <p:cNvGrpSpPr/>
            <p:nvPr/>
          </p:nvGrpSpPr>
          <p:grpSpPr>
            <a:xfrm>
              <a:off x="1747485" y="1300440"/>
              <a:ext cx="2111946" cy="1169551"/>
              <a:chOff x="1747485" y="1300440"/>
              <a:chExt cx="2111946" cy="676154"/>
            </a:xfrm>
          </p:grpSpPr>
          <p:sp>
            <p:nvSpPr>
              <p:cNvPr id="43" name="TextBox 42">
                <a:extLst>
                  <a:ext uri="{FF2B5EF4-FFF2-40B4-BE49-F238E27FC236}">
                    <a16:creationId xmlns:a16="http://schemas.microsoft.com/office/drawing/2014/main" id="{9AFF8FC9-D08D-98EB-08A0-66B55F3E40FA}"/>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Trumpington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44" name="Rectangle: Rounded Corners 43">
                <a:extLst>
                  <a:ext uri="{FF2B5EF4-FFF2-40B4-BE49-F238E27FC236}">
                    <a16:creationId xmlns:a16="http://schemas.microsoft.com/office/drawing/2014/main" id="{F604B15B-FDCA-815C-8CC7-C81BE40173A8}"/>
                  </a:ext>
                </a:extLst>
              </p:cNvPr>
              <p:cNvSpPr/>
              <p:nvPr/>
            </p:nvSpPr>
            <p:spPr>
              <a:xfrm>
                <a:off x="2480314" y="1571378"/>
                <a:ext cx="627037" cy="129122"/>
              </a:xfrm>
              <a:prstGeom prst="roundRect">
                <a:avLst/>
              </a:prstGeom>
              <a:solidFill>
                <a:srgbClr val="FFCDC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+15%</a:t>
                </a:r>
              </a:p>
            </p:txBody>
          </p:sp>
        </p:grpSp>
        <p:sp>
          <p:nvSpPr>
            <p:cNvPr id="42" name="Rectangle: Rounded Corners 41">
              <a:extLst>
                <a:ext uri="{FF2B5EF4-FFF2-40B4-BE49-F238E27FC236}">
                  <a16:creationId xmlns:a16="http://schemas.microsoft.com/office/drawing/2014/main" id="{B02B0644-695C-52C6-A105-53E7F0D7BD6E}"/>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+17%</a:t>
              </a:r>
            </a:p>
          </p:txBody>
        </p:sp>
      </p:grpSp>
      <p:grpSp>
        <p:nvGrpSpPr>
          <p:cNvPr id="55" name="Group 54" descr="Milton P&amp;R&#10;2019 to 2025: -3%&#10;2023 to 2025: +27%">
            <a:extLst>
              <a:ext uri="{FF2B5EF4-FFF2-40B4-BE49-F238E27FC236}">
                <a16:creationId xmlns:a16="http://schemas.microsoft.com/office/drawing/2014/main" id="{BDCCE570-1F86-5A79-F4D2-7940F8B228A7}"/>
              </a:ext>
            </a:extLst>
          </p:cNvPr>
          <p:cNvGrpSpPr/>
          <p:nvPr/>
        </p:nvGrpSpPr>
        <p:grpSpPr>
          <a:xfrm>
            <a:off x="8047591" y="1426402"/>
            <a:ext cx="2111946" cy="1169551"/>
            <a:chOff x="1747485" y="1300440"/>
            <a:chExt cx="2111946" cy="1169551"/>
          </a:xfrm>
        </p:grpSpPr>
        <p:grpSp>
          <p:nvGrpSpPr>
            <p:cNvPr id="56" name="Group 55" descr="All park and ride sites combined show a 22% increase from 2019 to 2024.">
              <a:extLst>
                <a:ext uri="{FF2B5EF4-FFF2-40B4-BE49-F238E27FC236}">
                  <a16:creationId xmlns:a16="http://schemas.microsoft.com/office/drawing/2014/main" id="{F3E88911-BB03-38BE-CAB2-0BC310A8647B}"/>
                </a:ext>
              </a:extLst>
            </p:cNvPr>
            <p:cNvGrpSpPr/>
            <p:nvPr/>
          </p:nvGrpSpPr>
          <p:grpSpPr>
            <a:xfrm>
              <a:off x="1747485" y="1300440"/>
              <a:ext cx="2111946" cy="1169551"/>
              <a:chOff x="1747485" y="1300440"/>
              <a:chExt cx="2111946" cy="676154"/>
            </a:xfrm>
          </p:grpSpPr>
          <p:sp>
            <p:nvSpPr>
              <p:cNvPr id="58" name="TextBox 57">
                <a:extLst>
                  <a:ext uri="{FF2B5EF4-FFF2-40B4-BE49-F238E27FC236}">
                    <a16:creationId xmlns:a16="http://schemas.microsoft.com/office/drawing/2014/main" id="{CC9188FC-374A-D6CF-7D4C-77152D433B88}"/>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Milton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59" name="Rectangle: Rounded Corners 58">
                <a:extLst>
                  <a:ext uri="{FF2B5EF4-FFF2-40B4-BE49-F238E27FC236}">
                    <a16:creationId xmlns:a16="http://schemas.microsoft.com/office/drawing/2014/main" id="{56186EB2-504D-1360-7458-FEA88DCB2500}"/>
                  </a:ext>
                </a:extLst>
              </p:cNvPr>
              <p:cNvSpPr/>
              <p:nvPr/>
            </p:nvSpPr>
            <p:spPr>
              <a:xfrm>
                <a:off x="2480314" y="1571378"/>
                <a:ext cx="627037" cy="12912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-3%</a:t>
                </a:r>
              </a:p>
            </p:txBody>
          </p:sp>
        </p:grpSp>
        <p:sp>
          <p:nvSpPr>
            <p:cNvPr id="57" name="Rectangle: Rounded Corners 56">
              <a:extLst>
                <a:ext uri="{FF2B5EF4-FFF2-40B4-BE49-F238E27FC236}">
                  <a16:creationId xmlns:a16="http://schemas.microsoft.com/office/drawing/2014/main" id="{479876D2-3F77-B184-2CBC-A3AB5D9FE768}"/>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+27%</a:t>
              </a:r>
            </a:p>
          </p:txBody>
        </p:sp>
      </p:grpSp>
      <p:grpSp>
        <p:nvGrpSpPr>
          <p:cNvPr id="45" name="Group 44" descr="Newmarket Road P&amp;R&#10;2019 to 2025: +6%&#10;2023 to 2025: +13%">
            <a:extLst>
              <a:ext uri="{FF2B5EF4-FFF2-40B4-BE49-F238E27FC236}">
                <a16:creationId xmlns:a16="http://schemas.microsoft.com/office/drawing/2014/main" id="{31AC51FE-BBD6-4E2E-FF6C-AA9944091785}"/>
              </a:ext>
            </a:extLst>
          </p:cNvPr>
          <p:cNvGrpSpPr/>
          <p:nvPr/>
        </p:nvGrpSpPr>
        <p:grpSpPr>
          <a:xfrm>
            <a:off x="9285258" y="3040997"/>
            <a:ext cx="2111946" cy="1169551"/>
            <a:chOff x="1747485" y="1300440"/>
            <a:chExt cx="2111946" cy="1169551"/>
          </a:xfrm>
        </p:grpSpPr>
        <p:grpSp>
          <p:nvGrpSpPr>
            <p:cNvPr id="46" name="Group 45" descr="All park and ride sites combined show a 22% increase from 2019 to 2024.">
              <a:extLst>
                <a:ext uri="{FF2B5EF4-FFF2-40B4-BE49-F238E27FC236}">
                  <a16:creationId xmlns:a16="http://schemas.microsoft.com/office/drawing/2014/main" id="{73296C5F-016C-D2AE-2B8E-202B8F41DB6B}"/>
                </a:ext>
              </a:extLst>
            </p:cNvPr>
            <p:cNvGrpSpPr/>
            <p:nvPr/>
          </p:nvGrpSpPr>
          <p:grpSpPr>
            <a:xfrm>
              <a:off x="1747485" y="1300440"/>
              <a:ext cx="2111946" cy="1169551"/>
              <a:chOff x="1747485" y="1300440"/>
              <a:chExt cx="2111946" cy="676154"/>
            </a:xfrm>
          </p:grpSpPr>
          <p:sp>
            <p:nvSpPr>
              <p:cNvPr id="48" name="TextBox 47">
                <a:extLst>
                  <a:ext uri="{FF2B5EF4-FFF2-40B4-BE49-F238E27FC236}">
                    <a16:creationId xmlns:a16="http://schemas.microsoft.com/office/drawing/2014/main" id="{1EB8CED5-A4CB-978A-92A3-EE4186A5A3E2}"/>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Newmarket Road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49" name="Rectangle: Rounded Corners 48">
                <a:extLst>
                  <a:ext uri="{FF2B5EF4-FFF2-40B4-BE49-F238E27FC236}">
                    <a16:creationId xmlns:a16="http://schemas.microsoft.com/office/drawing/2014/main" id="{CCD4AFB8-D93D-7557-A898-3BF1910FF4D0}"/>
                  </a:ext>
                </a:extLst>
              </p:cNvPr>
              <p:cNvSpPr/>
              <p:nvPr/>
            </p:nvSpPr>
            <p:spPr>
              <a:xfrm>
                <a:off x="2480314" y="1571378"/>
                <a:ext cx="627037" cy="129122"/>
              </a:xfrm>
              <a:prstGeom prst="roundRect">
                <a:avLst/>
              </a:prstGeom>
              <a:solidFill>
                <a:srgbClr val="FFCDC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+6%</a:t>
                </a:r>
              </a:p>
            </p:txBody>
          </p:sp>
        </p:grpSp>
        <p:sp>
          <p:nvSpPr>
            <p:cNvPr id="47" name="Rectangle: Rounded Corners 46">
              <a:extLst>
                <a:ext uri="{FF2B5EF4-FFF2-40B4-BE49-F238E27FC236}">
                  <a16:creationId xmlns:a16="http://schemas.microsoft.com/office/drawing/2014/main" id="{4E87272B-0E9C-3BC0-F4A3-E5DF8CF462F0}"/>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+13%</a:t>
              </a:r>
            </a:p>
          </p:txBody>
        </p:sp>
      </p:grpSp>
      <p:grpSp>
        <p:nvGrpSpPr>
          <p:cNvPr id="50" name="Group 49" descr="Babraham Road P&amp;R&#10;2019 to 2025: -22%&#10;2023 to 2025: -5%">
            <a:extLst>
              <a:ext uri="{FF2B5EF4-FFF2-40B4-BE49-F238E27FC236}">
                <a16:creationId xmlns:a16="http://schemas.microsoft.com/office/drawing/2014/main" id="{52187021-E8D9-995E-57E7-F47FD7EE9C1B}"/>
              </a:ext>
            </a:extLst>
          </p:cNvPr>
          <p:cNvGrpSpPr/>
          <p:nvPr/>
        </p:nvGrpSpPr>
        <p:grpSpPr>
          <a:xfrm>
            <a:off x="8677595" y="5120224"/>
            <a:ext cx="2111946" cy="1169551"/>
            <a:chOff x="1747485" y="1300440"/>
            <a:chExt cx="2111946" cy="1169551"/>
          </a:xfrm>
        </p:grpSpPr>
        <p:grpSp>
          <p:nvGrpSpPr>
            <p:cNvPr id="51" name="Group 50" descr="All park and ride sites combined show a 22% increase from 2019 to 2024.">
              <a:extLst>
                <a:ext uri="{FF2B5EF4-FFF2-40B4-BE49-F238E27FC236}">
                  <a16:creationId xmlns:a16="http://schemas.microsoft.com/office/drawing/2014/main" id="{76B7E8C9-1392-DB34-051B-11323E304291}"/>
                </a:ext>
              </a:extLst>
            </p:cNvPr>
            <p:cNvGrpSpPr/>
            <p:nvPr/>
          </p:nvGrpSpPr>
          <p:grpSpPr>
            <a:xfrm>
              <a:off x="1747485" y="1300440"/>
              <a:ext cx="2111946" cy="1169551"/>
              <a:chOff x="1747485" y="1300440"/>
              <a:chExt cx="2111946" cy="676154"/>
            </a:xfrm>
          </p:grpSpPr>
          <p:sp>
            <p:nvSpPr>
              <p:cNvPr id="53" name="TextBox 52">
                <a:extLst>
                  <a:ext uri="{FF2B5EF4-FFF2-40B4-BE49-F238E27FC236}">
                    <a16:creationId xmlns:a16="http://schemas.microsoft.com/office/drawing/2014/main" id="{9434DE40-B860-35DE-CB4D-2A509CFAEC63}"/>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Babraham Road P&amp;R</a:t>
                </a:r>
              </a:p>
              <a:p>
                <a:pPr algn="ctr"/>
                <a:r>
                  <a:rPr lang="en-US" sz="1400" b="1">
                    <a:solidFill>
                      <a:srgbClr val="0070C0"/>
                    </a:solidFill>
                    <a:cs typeface="Calibri" panose="020F0502020204030204"/>
                  </a:rPr>
                  <a:t>Dec 2019 to Dec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Dec 2023 to Dec 2025</a:t>
                </a:r>
              </a:p>
              <a:p>
                <a:pPr algn="ctr"/>
                <a:endParaRPr lang="en-US" sz="1400" b="1">
                  <a:cs typeface="Calibri" panose="020F0502020204030204"/>
                </a:endParaRPr>
              </a:p>
            </p:txBody>
          </p:sp>
          <p:sp>
            <p:nvSpPr>
              <p:cNvPr id="54" name="Rectangle: Rounded Corners 53">
                <a:extLst>
                  <a:ext uri="{FF2B5EF4-FFF2-40B4-BE49-F238E27FC236}">
                    <a16:creationId xmlns:a16="http://schemas.microsoft.com/office/drawing/2014/main" id="{548A8905-DFEE-3540-1C25-684FB9CCF5B6}"/>
                  </a:ext>
                </a:extLst>
              </p:cNvPr>
              <p:cNvSpPr/>
              <p:nvPr/>
            </p:nvSpPr>
            <p:spPr>
              <a:xfrm>
                <a:off x="2480314" y="1571378"/>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-22%</a:t>
                </a:r>
              </a:p>
            </p:txBody>
          </p:sp>
        </p:grpSp>
        <p:sp>
          <p:nvSpPr>
            <p:cNvPr id="52" name="Rectangle: Rounded Corners 51">
              <a:extLst>
                <a:ext uri="{FF2B5EF4-FFF2-40B4-BE49-F238E27FC236}">
                  <a16:creationId xmlns:a16="http://schemas.microsoft.com/office/drawing/2014/main" id="{36E2EFF4-27B2-13CB-DE90-437423D53168}"/>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-5%</a:t>
              </a:r>
            </a:p>
          </p:txBody>
        </p:sp>
      </p:grpSp>
      <p:cxnSp>
        <p:nvCxnSpPr>
          <p:cNvPr id="61" name="Connector: Elbow 60">
            <a:extLst>
              <a:ext uri="{FF2B5EF4-FFF2-40B4-BE49-F238E27FC236}">
                <a16:creationId xmlns:a16="http://schemas.microsoft.com/office/drawing/2014/main" id="{A169114C-CE87-C01F-28AE-BFD57B487C29}"/>
              </a:ext>
              <a:ext uri="{C183D7F6-B498-43B3-948B-1728B52AA6E4}">
                <adec:decorative xmlns:adec="http://schemas.microsoft.com/office/drawing/2017/decorative" val="1"/>
              </a:ext>
            </a:extLst>
          </p:cNvPr>
          <p:cNvCxnSpPr>
            <a:cxnSpLocks/>
          </p:cNvCxnSpPr>
          <p:nvPr/>
        </p:nvCxnSpPr>
        <p:spPr>
          <a:xfrm rot="10800000" flipV="1">
            <a:off x="2433583" y="3536210"/>
            <a:ext cx="1425849" cy="165774"/>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9B49A52E-74B7-E074-E84D-9F51A51B1D3A}"/>
              </a:ext>
              <a:ext uri="{C183D7F6-B498-43B3-948B-1728B52AA6E4}">
                <adec:decorative xmlns:adec="http://schemas.microsoft.com/office/drawing/2017/decorative" val="1"/>
              </a:ext>
            </a:extLst>
          </p:cNvPr>
          <p:cNvCxnSpPr>
            <a:cxnSpLocks/>
          </p:cNvCxnSpPr>
          <p:nvPr/>
        </p:nvCxnSpPr>
        <p:spPr>
          <a:xfrm>
            <a:off x="6877050" y="5884136"/>
            <a:ext cx="1771970" cy="127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039BD8D8-8E3C-385E-1836-2F1DD8949270}"/>
              </a:ext>
              <a:ext uri="{C183D7F6-B498-43B3-948B-1728B52AA6E4}">
                <adec:decorative xmlns:adec="http://schemas.microsoft.com/office/drawing/2017/decorative" val="1"/>
              </a:ext>
            </a:extLst>
          </p:cNvPr>
          <p:cNvCxnSpPr>
            <a:cxnSpLocks/>
          </p:cNvCxnSpPr>
          <p:nvPr/>
        </p:nvCxnSpPr>
        <p:spPr>
          <a:xfrm>
            <a:off x="7460973" y="3576865"/>
            <a:ext cx="1802309" cy="647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9E1B80B6-759B-8288-2C49-2607415D0BE9}"/>
              </a:ext>
              <a:ext uri="{C183D7F6-B498-43B3-948B-1728B52AA6E4}">
                <adec:decorative xmlns:adec="http://schemas.microsoft.com/office/drawing/2017/decorative" val="1"/>
              </a:ext>
            </a:extLst>
          </p:cNvPr>
          <p:cNvCxnSpPr>
            <a:cxnSpLocks/>
          </p:cNvCxnSpPr>
          <p:nvPr/>
        </p:nvCxnSpPr>
        <p:spPr>
          <a:xfrm rot="10800000" flipV="1">
            <a:off x="3411661" y="5960335"/>
            <a:ext cx="1345198" cy="66431"/>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Connector: Elbow 69">
            <a:extLst>
              <a:ext uri="{FF2B5EF4-FFF2-40B4-BE49-F238E27FC236}">
                <a16:creationId xmlns:a16="http://schemas.microsoft.com/office/drawing/2014/main" id="{48DCF3C7-AC0B-3CCB-2FBB-C6846240F84B}"/>
              </a:ext>
              <a:ext uri="{C183D7F6-B498-43B3-948B-1728B52AA6E4}">
                <adec:decorative xmlns:adec="http://schemas.microsoft.com/office/drawing/2017/decorative" val="1"/>
              </a:ext>
            </a:extLst>
          </p:cNvPr>
          <p:cNvCxnSpPr>
            <a:cxnSpLocks/>
          </p:cNvCxnSpPr>
          <p:nvPr/>
        </p:nvCxnSpPr>
        <p:spPr>
          <a:xfrm>
            <a:off x="6413820" y="1782823"/>
            <a:ext cx="1633771" cy="2283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F4AE50-5C64-BFD5-B880-C4B7556AEC3F}"/>
              </a:ext>
            </a:extLst>
          </p:cNvPr>
          <p:cNvSpPr txBox="1"/>
          <p:nvPr/>
        </p:nvSpPr>
        <p:spPr>
          <a:xfrm>
            <a:off x="-30480" y="6646481"/>
            <a:ext cx="12180028" cy="253916"/>
          </a:xfrm>
          <a:prstGeom prst="rect">
            <a:avLst/>
          </a:prstGeom>
          <a:noFill/>
        </p:spPr>
        <p:txBody>
          <a:bodyPr wrap="square">
            <a:spAutoFit/>
          </a:bodyPr>
          <a:lstStyle/>
          <a:p>
            <a:r>
              <a:rPr lang="en-GB" sz="1000">
                <a:solidFill>
                  <a:schemeClr val="bg2">
                    <a:lumMod val="50000"/>
                  </a:schemeClr>
                </a:solidFill>
                <a:cs typeface="Calibri"/>
              </a:rPr>
              <a:t>This data is estimated based on the number of tickets sold and assumptions regarding the no. journeys made per ticket</a:t>
            </a:r>
          </a:p>
        </p:txBody>
      </p:sp>
    </p:spTree>
    <p:extLst>
      <p:ext uri="{BB962C8B-B14F-4D97-AF65-F5344CB8AC3E}">
        <p14:creationId xmlns:p14="http://schemas.microsoft.com/office/powerpoint/2010/main" val="2838231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0764-2E01-52EC-3A1F-B07242A98DB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4E37B51-C65B-29AB-711D-362F5572274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Guided Busway Passengers 			</a:t>
            </a:r>
            <a:r>
              <a:rPr lang="en-GB" sz="2000" b="1"/>
              <a:t>Method #2 – Sales estimate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8C09FF0-906F-B450-65F7-2C4D0B0CB3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D491FD1E-75E9-AEA9-1456-ED2D6F2AC178}"/>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Just under 3.8 million passengers are estimated to have used the Cambridgeshire Guided Busway during 2025. </a:t>
            </a:r>
          </a:p>
          <a:p>
            <a:pPr algn="ctr">
              <a:defRPr/>
            </a:pPr>
            <a:r>
              <a:rPr lang="en-GB" sz="1300">
                <a:latin typeface="Calibri" panose="020F0502020204030204"/>
                <a:ea typeface="Calibri"/>
                <a:cs typeface="Calibri"/>
              </a:rPr>
              <a:t>This is a 10% increase on last year’s passenger volume estimate but is 15% below pre-COVID volumes (2019).</a:t>
            </a:r>
          </a:p>
        </p:txBody>
      </p:sp>
      <p:sp>
        <p:nvSpPr>
          <p:cNvPr id="3" name="Slide Number Placeholder 2">
            <a:extLst>
              <a:ext uri="{FF2B5EF4-FFF2-40B4-BE49-F238E27FC236}">
                <a16:creationId xmlns:a16="http://schemas.microsoft.com/office/drawing/2014/main" id="{36FE3CBE-20CB-C7CA-AA89-11D4FC6B784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52</a:t>
            </a:fld>
            <a:endParaRPr lang="en-GB"/>
          </a:p>
        </p:txBody>
      </p:sp>
      <p:grpSp>
        <p:nvGrpSpPr>
          <p:cNvPr id="31" name="Group 30">
            <a:extLst>
              <a:ext uri="{FF2B5EF4-FFF2-40B4-BE49-F238E27FC236}">
                <a16:creationId xmlns:a16="http://schemas.microsoft.com/office/drawing/2014/main" id="{650C3729-1D87-320F-6347-7D72BC8CD88E}"/>
              </a:ext>
              <a:ext uri="{C183D7F6-B498-43B3-948B-1728B52AA6E4}">
                <adec:decorative xmlns:adec="http://schemas.microsoft.com/office/drawing/2017/decorative" val="1"/>
              </a:ext>
            </a:extLst>
          </p:cNvPr>
          <p:cNvGrpSpPr/>
          <p:nvPr/>
        </p:nvGrpSpPr>
        <p:grpSpPr>
          <a:xfrm>
            <a:off x="9378696" y="2152629"/>
            <a:ext cx="2770851" cy="1276371"/>
            <a:chOff x="9378696" y="1741149"/>
            <a:chExt cx="2770851" cy="1276371"/>
          </a:xfrm>
        </p:grpSpPr>
        <p:grpSp>
          <p:nvGrpSpPr>
            <p:cNvPr id="30" name="Group 29">
              <a:extLst>
                <a:ext uri="{FF2B5EF4-FFF2-40B4-BE49-F238E27FC236}">
                  <a16:creationId xmlns:a16="http://schemas.microsoft.com/office/drawing/2014/main" id="{6CF00BBB-BED6-0CDF-4856-F8B746F7FABD}"/>
                </a:ext>
              </a:extLst>
            </p:cNvPr>
            <p:cNvGrpSpPr/>
            <p:nvPr/>
          </p:nvGrpSpPr>
          <p:grpSpPr>
            <a:xfrm>
              <a:off x="9459813" y="1741149"/>
              <a:ext cx="2608615" cy="1276371"/>
              <a:chOff x="9411300" y="1741149"/>
              <a:chExt cx="2608615" cy="1276371"/>
            </a:xfrm>
          </p:grpSpPr>
          <p:sp>
            <p:nvSpPr>
              <p:cNvPr id="16" name="Rectangle: Rounded Corners 15">
                <a:extLst>
                  <a:ext uri="{FF2B5EF4-FFF2-40B4-BE49-F238E27FC236}">
                    <a16:creationId xmlns:a16="http://schemas.microsoft.com/office/drawing/2014/main" id="{42C8F372-D924-DD3A-747B-6B885E0E0199}"/>
                  </a:ext>
                </a:extLst>
              </p:cNvPr>
              <p:cNvSpPr/>
              <p:nvPr/>
            </p:nvSpPr>
            <p:spPr>
              <a:xfrm>
                <a:off x="10319807" y="2542032"/>
                <a:ext cx="892390" cy="402336"/>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-15%</a:t>
                </a:r>
              </a:p>
            </p:txBody>
          </p:sp>
          <p:sp>
            <p:nvSpPr>
              <p:cNvPr id="20" name="Rectangle 19">
                <a:extLst>
                  <a:ext uri="{FF2B5EF4-FFF2-40B4-BE49-F238E27FC236}">
                    <a16:creationId xmlns:a16="http://schemas.microsoft.com/office/drawing/2014/main" id="{5E0CC332-43CC-8743-9361-79E4DCE6D6C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3AB17681-D31B-1DA4-73E8-5FAECD0FA1F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Pre-COVID to Now:</a:t>
              </a:r>
            </a:p>
            <a:p>
              <a:pPr algn="ctr"/>
              <a:r>
                <a:rPr lang="en-GB" sz="1600" b="1">
                  <a:ea typeface="Calibri"/>
                  <a:cs typeface="Calibri"/>
                </a:rPr>
                <a:t>2019 – 2025</a:t>
              </a:r>
            </a:p>
          </p:txBody>
        </p:sp>
      </p:grpSp>
      <p:pic>
        <p:nvPicPr>
          <p:cNvPr id="5" name="Picture 4" descr="A line chart displaying rolling 12 months total numbers of Busway passengers annually from 2012 to 2025. Volumes steadily increase until the COVID-19 pandemic (2020), when there is a sudden drop-off. Since 2020, volumes have steadily been increasing each year but are still below 2019 volumes.">
            <a:extLst>
              <a:ext uri="{FF2B5EF4-FFF2-40B4-BE49-F238E27FC236}">
                <a16:creationId xmlns:a16="http://schemas.microsoft.com/office/drawing/2014/main" id="{C150DDFC-C7BF-3C91-3EB4-CAA4F7BC27D9}"/>
              </a:ext>
            </a:extLst>
          </p:cNvPr>
          <p:cNvPicPr>
            <a:picLocks noChangeAspect="1"/>
          </p:cNvPicPr>
          <p:nvPr/>
        </p:nvPicPr>
        <p:blipFill>
          <a:blip r:embed="rId4"/>
          <a:stretch>
            <a:fillRect/>
          </a:stretch>
        </p:blipFill>
        <p:spPr>
          <a:xfrm>
            <a:off x="48644" y="1832325"/>
            <a:ext cx="9325680" cy="4219870"/>
          </a:xfrm>
          <a:prstGeom prst="rect">
            <a:avLst/>
          </a:prstGeom>
        </p:spPr>
      </p:pic>
      <p:grpSp>
        <p:nvGrpSpPr>
          <p:cNvPr id="32" name="Group 31">
            <a:extLst>
              <a:ext uri="{FF2B5EF4-FFF2-40B4-BE49-F238E27FC236}">
                <a16:creationId xmlns:a16="http://schemas.microsoft.com/office/drawing/2014/main" id="{B5F3A0FD-F6E9-8F8F-43C8-D32324435E33}"/>
              </a:ext>
              <a:ext uri="{C183D7F6-B498-43B3-948B-1728B52AA6E4}">
                <adec:decorative xmlns:adec="http://schemas.microsoft.com/office/drawing/2017/decorative" val="1"/>
              </a:ext>
            </a:extLst>
          </p:cNvPr>
          <p:cNvGrpSpPr/>
          <p:nvPr/>
        </p:nvGrpSpPr>
        <p:grpSpPr>
          <a:xfrm>
            <a:off x="9378694" y="4038481"/>
            <a:ext cx="2770851" cy="1276371"/>
            <a:chOff x="9378696" y="1741149"/>
            <a:chExt cx="2770851" cy="1276371"/>
          </a:xfrm>
        </p:grpSpPr>
        <p:grpSp>
          <p:nvGrpSpPr>
            <p:cNvPr id="33" name="Group 32">
              <a:extLst>
                <a:ext uri="{FF2B5EF4-FFF2-40B4-BE49-F238E27FC236}">
                  <a16:creationId xmlns:a16="http://schemas.microsoft.com/office/drawing/2014/main" id="{26A1A672-0161-C66C-ED64-CA6B0480ECB7}"/>
                </a:ext>
              </a:extLst>
            </p:cNvPr>
            <p:cNvGrpSpPr/>
            <p:nvPr/>
          </p:nvGrpSpPr>
          <p:grpSpPr>
            <a:xfrm>
              <a:off x="9459813" y="1741149"/>
              <a:ext cx="2608615" cy="1276371"/>
              <a:chOff x="9411300" y="1741149"/>
              <a:chExt cx="2608615" cy="1276371"/>
            </a:xfrm>
          </p:grpSpPr>
          <p:sp>
            <p:nvSpPr>
              <p:cNvPr id="35" name="Rectangle: Rounded Corners 34">
                <a:extLst>
                  <a:ext uri="{FF2B5EF4-FFF2-40B4-BE49-F238E27FC236}">
                    <a16:creationId xmlns:a16="http://schemas.microsoft.com/office/drawing/2014/main" id="{F3DB6CB5-C76E-A11A-53B0-5241ABEE053A}"/>
                  </a:ext>
                </a:extLst>
              </p:cNvPr>
              <p:cNvSpPr/>
              <p:nvPr/>
            </p:nvSpPr>
            <p:spPr>
              <a:xfrm>
                <a:off x="10319807" y="2542032"/>
                <a:ext cx="892390" cy="402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+10%</a:t>
                </a:r>
              </a:p>
            </p:txBody>
          </p:sp>
          <p:sp>
            <p:nvSpPr>
              <p:cNvPr id="36" name="Rectangle 35">
                <a:extLst>
                  <a:ext uri="{FF2B5EF4-FFF2-40B4-BE49-F238E27FC236}">
                    <a16:creationId xmlns:a16="http://schemas.microsoft.com/office/drawing/2014/main" id="{54FFE3B0-FBC7-8A09-5716-9DAE59EA188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7E76F801-0CCA-39F8-9AE6-7A7CB4876EE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Previous Year to Now:</a:t>
              </a:r>
            </a:p>
            <a:p>
              <a:pPr algn="ctr"/>
              <a:r>
                <a:rPr lang="en-GB" sz="1600" b="1">
                  <a:ea typeface="Calibri"/>
                  <a:cs typeface="Calibri"/>
                </a:rPr>
                <a:t>2024 – 2025</a:t>
              </a:r>
            </a:p>
          </p:txBody>
        </p:sp>
      </p:grpSp>
      <p:sp>
        <p:nvSpPr>
          <p:cNvPr id="14" name="TextBox 13">
            <a:extLst>
              <a:ext uri="{FF2B5EF4-FFF2-40B4-BE49-F238E27FC236}">
                <a16:creationId xmlns:a16="http://schemas.microsoft.com/office/drawing/2014/main" id="{893FDB27-5608-6916-EA1F-9AF43931A8D4}"/>
              </a:ext>
            </a:extLst>
          </p:cNvPr>
          <p:cNvSpPr txBox="1"/>
          <p:nvPr/>
        </p:nvSpPr>
        <p:spPr>
          <a:xfrm>
            <a:off x="11863" y="6624277"/>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Stagecoach and Whippet.    This data is estimated based on the number of tickets sold and assumptions regarding the no. journeys made per ticket.</a:t>
            </a:r>
          </a:p>
        </p:txBody>
      </p:sp>
      <p:sp>
        <p:nvSpPr>
          <p:cNvPr id="9" name="TextBox 8">
            <a:extLst>
              <a:ext uri="{FF2B5EF4-FFF2-40B4-BE49-F238E27FC236}">
                <a16:creationId xmlns:a16="http://schemas.microsoft.com/office/drawing/2014/main" id="{2272BEED-BD29-0ED6-6881-C2FCCE2E7775}"/>
              </a:ext>
              <a:ext uri="{C183D7F6-B498-43B3-948B-1728B52AA6E4}">
                <adec:decorative xmlns:adec="http://schemas.microsoft.com/office/drawing/2017/decorative" val="1"/>
              </a:ext>
            </a:extLst>
          </p:cNvPr>
          <p:cNvSpPr txBox="1"/>
          <p:nvPr/>
        </p:nvSpPr>
        <p:spPr>
          <a:xfrm>
            <a:off x="3871407" y="3085612"/>
            <a:ext cx="1776942" cy="523220"/>
          </a:xfrm>
          <a:prstGeom prst="rect">
            <a:avLst/>
          </a:prstGeom>
          <a:noFill/>
        </p:spPr>
        <p:txBody>
          <a:bodyPr wrap="square" rtlCol="0">
            <a:spAutoFit/>
          </a:bodyPr>
          <a:lstStyle/>
          <a:p>
            <a:r>
              <a:rPr lang="en-GB" sz="1600"/>
              <a:t>4.4m passengers </a:t>
            </a:r>
          </a:p>
          <a:p>
            <a:r>
              <a:rPr lang="en-GB" sz="1200"/>
              <a:t>(Jan – Dec 2019)</a:t>
            </a:r>
          </a:p>
        </p:txBody>
      </p:sp>
      <p:sp>
        <p:nvSpPr>
          <p:cNvPr id="12" name="TextBox 11">
            <a:extLst>
              <a:ext uri="{FF2B5EF4-FFF2-40B4-BE49-F238E27FC236}">
                <a16:creationId xmlns:a16="http://schemas.microsoft.com/office/drawing/2014/main" id="{8FA678FE-0C08-1C38-8AE7-4DEFA72709A0}"/>
              </a:ext>
              <a:ext uri="{C183D7F6-B498-43B3-948B-1728B52AA6E4}">
                <adec:decorative xmlns:adec="http://schemas.microsoft.com/office/drawing/2017/decorative" val="1"/>
              </a:ext>
            </a:extLst>
          </p:cNvPr>
          <p:cNvSpPr txBox="1"/>
          <p:nvPr/>
        </p:nvSpPr>
        <p:spPr>
          <a:xfrm>
            <a:off x="7568697" y="3929438"/>
            <a:ext cx="1696315" cy="523220"/>
          </a:xfrm>
          <a:prstGeom prst="rect">
            <a:avLst/>
          </a:prstGeom>
          <a:noFill/>
        </p:spPr>
        <p:txBody>
          <a:bodyPr wrap="square" rtlCol="0">
            <a:spAutoFit/>
          </a:bodyPr>
          <a:lstStyle/>
          <a:p>
            <a:r>
              <a:rPr lang="en-GB" sz="1600"/>
              <a:t>3.4m passengers </a:t>
            </a:r>
          </a:p>
          <a:p>
            <a:r>
              <a:rPr lang="en-GB" sz="1200"/>
              <a:t>(Jan – Dec 2024)</a:t>
            </a:r>
          </a:p>
        </p:txBody>
      </p:sp>
      <p:sp>
        <p:nvSpPr>
          <p:cNvPr id="15" name="TextBox 14">
            <a:extLst>
              <a:ext uri="{FF2B5EF4-FFF2-40B4-BE49-F238E27FC236}">
                <a16:creationId xmlns:a16="http://schemas.microsoft.com/office/drawing/2014/main" id="{AA8A9BDB-5136-945F-84DC-69782894E55F}"/>
              </a:ext>
              <a:ext uri="{C183D7F6-B498-43B3-948B-1728B52AA6E4}">
                <adec:decorative xmlns:adec="http://schemas.microsoft.com/office/drawing/2017/decorative" val="1"/>
              </a:ext>
            </a:extLst>
          </p:cNvPr>
          <p:cNvSpPr txBox="1"/>
          <p:nvPr/>
        </p:nvSpPr>
        <p:spPr>
          <a:xfrm>
            <a:off x="7394079" y="2125323"/>
            <a:ext cx="1787103" cy="523220"/>
          </a:xfrm>
          <a:prstGeom prst="rect">
            <a:avLst/>
          </a:prstGeom>
          <a:noFill/>
        </p:spPr>
        <p:txBody>
          <a:bodyPr wrap="square" rtlCol="0">
            <a:spAutoFit/>
          </a:bodyPr>
          <a:lstStyle/>
          <a:p>
            <a:r>
              <a:rPr lang="en-GB" sz="1600" dirty="0"/>
              <a:t>3.8m passengers </a:t>
            </a:r>
          </a:p>
          <a:p>
            <a:r>
              <a:rPr lang="en-GB" sz="1200" dirty="0"/>
              <a:t>(Jan – Dec 2025)</a:t>
            </a:r>
          </a:p>
        </p:txBody>
      </p:sp>
      <p:cxnSp>
        <p:nvCxnSpPr>
          <p:cNvPr id="19" name="Straight Connector 18">
            <a:extLst>
              <a:ext uri="{FF2B5EF4-FFF2-40B4-BE49-F238E27FC236}">
                <a16:creationId xmlns:a16="http://schemas.microsoft.com/office/drawing/2014/main" id="{36D7ABC0-9F53-1713-32C9-65C333A0C7CA}"/>
              </a:ext>
              <a:ext uri="{C183D7F6-B498-43B3-948B-1728B52AA6E4}">
                <adec:decorative xmlns:adec="http://schemas.microsoft.com/office/drawing/2017/decorative" val="1"/>
              </a:ext>
            </a:extLst>
          </p:cNvPr>
          <p:cNvCxnSpPr>
            <a:cxnSpLocks/>
          </p:cNvCxnSpPr>
          <p:nvPr/>
        </p:nvCxnSpPr>
        <p:spPr>
          <a:xfrm flipH="1">
            <a:off x="5042583" y="2756542"/>
            <a:ext cx="347265" cy="356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E5678D-529B-ECF7-2FE2-14264202A43B}"/>
              </a:ext>
              <a:ext uri="{C183D7F6-B498-43B3-948B-1728B52AA6E4}">
                <adec:decorative xmlns:adec="http://schemas.microsoft.com/office/drawing/2017/decorative" val="1"/>
              </a:ext>
            </a:extLst>
          </p:cNvPr>
          <p:cNvCxnSpPr>
            <a:cxnSpLocks/>
          </p:cNvCxnSpPr>
          <p:nvPr/>
        </p:nvCxnSpPr>
        <p:spPr>
          <a:xfrm>
            <a:off x="8507677" y="3347222"/>
            <a:ext cx="0" cy="5992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BD62C1-384B-D450-6679-0F9E74629764}"/>
              </a:ext>
              <a:ext uri="{C183D7F6-B498-43B3-948B-1728B52AA6E4}">
                <adec:decorative xmlns:adec="http://schemas.microsoft.com/office/drawing/2017/decorative" val="1"/>
              </a:ext>
            </a:extLst>
          </p:cNvPr>
          <p:cNvCxnSpPr>
            <a:cxnSpLocks/>
          </p:cNvCxnSpPr>
          <p:nvPr/>
        </p:nvCxnSpPr>
        <p:spPr>
          <a:xfrm flipH="1" flipV="1">
            <a:off x="8490427" y="2648543"/>
            <a:ext cx="690755" cy="415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5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Micro-mobility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9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Voi E-scooters and E-bikes in Cambridge</a:t>
            </a:r>
          </a:p>
        </p:txBody>
      </p:sp>
      <p:sp>
        <p:nvSpPr>
          <p:cNvPr id="40" name="TextBox 39">
            <a:extLst>
              <a:ext uri="{FF2B5EF4-FFF2-40B4-BE49-F238E27FC236}">
                <a16:creationId xmlns:a16="http://schemas.microsoft.com/office/drawing/2014/main" id="{EF094977-82A3-20B1-964F-07B21D0446F2}"/>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i="0" u="none" strike="noStrike" kern="1200" cap="none" spc="0" normalizeH="0" baseline="0" noProof="0">
                <a:ln>
                  <a:noFill/>
                </a:ln>
                <a:effectLst/>
                <a:uLnTx/>
                <a:uFillTx/>
                <a:latin typeface="Calibri" panose="020F0502020204030204"/>
                <a:cs typeface="Calibri"/>
              </a:rPr>
              <a:t>The use of Voi e-scooters and e-bikes has increased since the same period last year</a:t>
            </a:r>
            <a:r>
              <a:rPr lang="en-GB" sz="1400">
                <a:latin typeface="Calibri" panose="020F0502020204030204"/>
                <a:cs typeface="Calibri"/>
              </a:rPr>
              <a:t> (+25%). Weekday peak usage is consistently seen at 8am in the morning and between 4pm-5pm in the evening. Riders aged under 40 represent 83% of riders indicating that this mode of transport is less popular with those over 40.</a:t>
            </a:r>
            <a:endParaRPr lang="en-GB" sz="1400" i="0" u="none" strike="noStrike" kern="1200" cap="none" spc="0" normalizeH="0" baseline="0" noProof="0">
              <a:ln>
                <a:noFill/>
              </a:ln>
              <a:effectLst/>
              <a:uLnTx/>
              <a:uFillTx/>
              <a:latin typeface="Calibri" panose="020F0502020204030204"/>
              <a:cs typeface="Calibri"/>
            </a:endParaRPr>
          </a:p>
        </p:txBody>
      </p:sp>
      <p:sp>
        <p:nvSpPr>
          <p:cNvPr id="39" name="TextBox 38">
            <a:extLst>
              <a:ext uri="{FF2B5EF4-FFF2-40B4-BE49-F238E27FC236}">
                <a16:creationId xmlns:a16="http://schemas.microsoft.com/office/drawing/2014/main" id="{BA546AD5-9EAA-87E4-2F77-A4EB63961337}"/>
              </a:ext>
            </a:extLst>
          </p:cNvPr>
          <p:cNvSpPr txBox="1"/>
          <p:nvPr/>
        </p:nvSpPr>
        <p:spPr>
          <a:xfrm>
            <a:off x="259732" y="1303367"/>
            <a:ext cx="4382620" cy="830997"/>
          </a:xfrm>
          <a:prstGeom prst="rect">
            <a:avLst/>
          </a:prstGeom>
          <a:noFill/>
          <a:ln>
            <a:solidFill>
              <a:schemeClr val="tx1"/>
            </a:solidFill>
          </a:ln>
        </p:spPr>
        <p:txBody>
          <a:bodyPr wrap="square" rtlCol="0">
            <a:spAutoFit/>
          </a:bodyPr>
          <a:lstStyle/>
          <a:p>
            <a:pPr algn="ctr"/>
            <a:r>
              <a:rPr lang="en-GB" sz="1600"/>
              <a:t>Voi have operated an electric scooter (e-scooter) and electric bike (e-bike) trial scheme in and around Cambridge since October 2020.</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54</a:t>
            </a:fld>
            <a:endParaRPr lang="en-GB"/>
          </a:p>
        </p:txBody>
      </p:sp>
      <p:sp>
        <p:nvSpPr>
          <p:cNvPr id="9" name="Rectangle 8">
            <a:extLst>
              <a:ext uri="{FF2B5EF4-FFF2-40B4-BE49-F238E27FC236}">
                <a16:creationId xmlns:a16="http://schemas.microsoft.com/office/drawing/2014/main" id="{F6E77FC1-8059-0121-7DC5-BC88D38DAB4A}"/>
              </a:ext>
            </a:extLst>
          </p:cNvPr>
          <p:cNvSpPr/>
          <p:nvPr/>
        </p:nvSpPr>
        <p:spPr>
          <a:xfrm>
            <a:off x="277170" y="2314666"/>
            <a:ext cx="4382620" cy="75052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Key statistics: October to December 2025</a:t>
            </a:r>
          </a:p>
          <a:p>
            <a:pPr algn="ctr"/>
            <a:r>
              <a:rPr lang="en-GB">
                <a:solidFill>
                  <a:schemeClr val="tx1"/>
                </a:solidFill>
              </a:rPr>
              <a:t>% change from same period in 2024</a:t>
            </a:r>
          </a:p>
        </p:txBody>
      </p:sp>
      <p:sp>
        <p:nvSpPr>
          <p:cNvPr id="2" name="Rectangle 1">
            <a:extLst>
              <a:ext uri="{FF2B5EF4-FFF2-40B4-BE49-F238E27FC236}">
                <a16:creationId xmlns:a16="http://schemas.microsoft.com/office/drawing/2014/main" id="{F787F443-C309-F0C9-D6BF-15FDF77E9B98}"/>
              </a:ext>
            </a:extLst>
          </p:cNvPr>
          <p:cNvSpPr/>
          <p:nvPr/>
        </p:nvSpPr>
        <p:spPr>
          <a:xfrm>
            <a:off x="702395" y="3275973"/>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Number of rides:</a:t>
            </a:r>
          </a:p>
          <a:p>
            <a:pPr algn="ctr"/>
            <a:r>
              <a:rPr lang="en-GB" sz="2400" b="1" dirty="0">
                <a:solidFill>
                  <a:schemeClr val="tx1"/>
                </a:solidFill>
              </a:rPr>
              <a:t>+25%</a:t>
            </a:r>
            <a:endParaRPr lang="en-GB" b="1" dirty="0">
              <a:solidFill>
                <a:schemeClr val="tx1"/>
              </a:solidFill>
            </a:endParaRPr>
          </a:p>
          <a:p>
            <a:pPr algn="ctr"/>
            <a:r>
              <a:rPr lang="en-GB" sz="1400" dirty="0">
                <a:solidFill>
                  <a:schemeClr val="tx1"/>
                </a:solidFill>
              </a:rPr>
              <a:t>change from same period in 2024</a:t>
            </a:r>
          </a:p>
        </p:txBody>
      </p:sp>
      <p:sp>
        <p:nvSpPr>
          <p:cNvPr id="4" name="Rectangle 3">
            <a:extLst>
              <a:ext uri="{FF2B5EF4-FFF2-40B4-BE49-F238E27FC236}">
                <a16:creationId xmlns:a16="http://schemas.microsoft.com/office/drawing/2014/main" id="{53A849A3-8F6F-A0D0-6523-868EAFB60B9C}"/>
              </a:ext>
            </a:extLst>
          </p:cNvPr>
          <p:cNvSpPr/>
          <p:nvPr/>
        </p:nvSpPr>
        <p:spPr>
          <a:xfrm>
            <a:off x="702394" y="4355480"/>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Number of active riders:</a:t>
            </a:r>
          </a:p>
          <a:p>
            <a:pPr algn="ctr"/>
            <a:r>
              <a:rPr lang="en-GB" sz="2400" b="1" dirty="0">
                <a:solidFill>
                  <a:schemeClr val="tx1"/>
                </a:solidFill>
              </a:rPr>
              <a:t>+16%</a:t>
            </a:r>
            <a:endParaRPr lang="en-GB" b="1" dirty="0">
              <a:solidFill>
                <a:schemeClr val="tx1"/>
              </a:solidFill>
            </a:endParaRPr>
          </a:p>
          <a:p>
            <a:pPr algn="ctr"/>
            <a:r>
              <a:rPr lang="en-GB" sz="1400" dirty="0">
                <a:solidFill>
                  <a:schemeClr val="tx1"/>
                </a:solidFill>
              </a:rPr>
              <a:t>change from same period in 2024</a:t>
            </a:r>
          </a:p>
        </p:txBody>
      </p:sp>
      <p:sp>
        <p:nvSpPr>
          <p:cNvPr id="44" name="Rectangle 43">
            <a:extLst>
              <a:ext uri="{FF2B5EF4-FFF2-40B4-BE49-F238E27FC236}">
                <a16:creationId xmlns:a16="http://schemas.microsoft.com/office/drawing/2014/main" id="{40E1DD9A-08B2-6690-0DB9-AB57A20CCBB7}"/>
              </a:ext>
            </a:extLst>
          </p:cNvPr>
          <p:cNvSpPr/>
          <p:nvPr/>
        </p:nvSpPr>
        <p:spPr>
          <a:xfrm>
            <a:off x="702393" y="5425582"/>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Total ride distance:</a:t>
            </a:r>
          </a:p>
          <a:p>
            <a:pPr algn="ctr"/>
            <a:r>
              <a:rPr lang="en-GB" sz="2400" b="1" dirty="0">
                <a:solidFill>
                  <a:schemeClr val="tx1"/>
                </a:solidFill>
              </a:rPr>
              <a:t>+25%</a:t>
            </a:r>
            <a:endParaRPr lang="en-GB" b="1" dirty="0">
              <a:solidFill>
                <a:schemeClr val="tx1"/>
              </a:solidFill>
            </a:endParaRPr>
          </a:p>
          <a:p>
            <a:pPr algn="ctr"/>
            <a:r>
              <a:rPr lang="en-GB" sz="1400" dirty="0">
                <a:solidFill>
                  <a:schemeClr val="tx1"/>
                </a:solidFill>
              </a:rPr>
              <a:t>change from same period in 2024</a:t>
            </a:r>
          </a:p>
        </p:txBody>
      </p:sp>
      <p:graphicFrame>
        <p:nvGraphicFramePr>
          <p:cNvPr id="6" name="Chart 5" descr="A chart showing the time of day distribution of eBike and eScooter use during the period October to December 2025. The chart shows peak usage at 8am and between 4 and 5 pm.">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576336186"/>
              </p:ext>
            </p:extLst>
          </p:nvPr>
        </p:nvGraphicFramePr>
        <p:xfrm>
          <a:off x="5246913" y="1165706"/>
          <a:ext cx="6144569" cy="2871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A chart showing the age distribution of eBike and eScooter riders during the period October 2025 to December 2025. 83% of riders are under the age of 40. This mode of transport is less popular with those over 4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644036987"/>
              </p:ext>
            </p:extLst>
          </p:nvPr>
        </p:nvGraphicFramePr>
        <p:xfrm>
          <a:off x="5246912" y="4037528"/>
          <a:ext cx="6407021" cy="260527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a:extLst>
              <a:ext uri="{FF2B5EF4-FFF2-40B4-BE49-F238E27FC236}">
                <a16:creationId xmlns:a16="http://schemas.microsoft.com/office/drawing/2014/main" id="{B7FEE6B8-CA36-2C15-89C5-7EC26FDB3BCD}"/>
              </a:ext>
            </a:extLst>
          </p:cNvPr>
          <p:cNvSpPr txBox="1"/>
          <p:nvPr/>
        </p:nvSpPr>
        <p:spPr>
          <a:xfrm>
            <a:off x="0" y="6601603"/>
            <a:ext cx="11858625" cy="246221"/>
          </a:xfrm>
          <a:prstGeom prst="rect">
            <a:avLst/>
          </a:prstGeom>
          <a:noFill/>
          <a:ln>
            <a:noFill/>
          </a:ln>
        </p:spPr>
        <p:txBody>
          <a:bodyPr wrap="square" rtlCol="0">
            <a:spAutoFit/>
          </a:bodyPr>
          <a:lstStyle/>
          <a:p>
            <a:r>
              <a:rPr lang="en-GB" sz="1000">
                <a:solidFill>
                  <a:schemeClr val="bg2">
                    <a:lumMod val="50000"/>
                  </a:schemeClr>
                </a:solidFill>
                <a:cs typeface="Calibri"/>
              </a:rPr>
              <a:t>Source: Voi. Note Voi has made a methodological change from June 2025 in the age distribution calculations to better capture e-bike riders who do not need to verify their age with a license.</a:t>
            </a:r>
          </a:p>
        </p:txBody>
      </p:sp>
    </p:spTree>
    <p:extLst>
      <p:ext uri="{BB962C8B-B14F-4D97-AF65-F5344CB8AC3E}">
        <p14:creationId xmlns:p14="http://schemas.microsoft.com/office/powerpoint/2010/main" val="402654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Air Quality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85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Monitoring Locations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56</a:t>
            </a:fld>
            <a:endParaRPr lang="en-GB"/>
          </a:p>
        </p:txBody>
      </p:sp>
      <p:sp>
        <p:nvSpPr>
          <p:cNvPr id="5" name="TextBox 4">
            <a:extLst>
              <a:ext uri="{FF2B5EF4-FFF2-40B4-BE49-F238E27FC236}">
                <a16:creationId xmlns:a16="http://schemas.microsoft.com/office/drawing/2014/main" id="{1813DFE0-83DF-1728-8A56-31532BDADC0A}"/>
              </a:ext>
              <a:ext uri="{C183D7F6-B498-43B3-948B-1728B52AA6E4}">
                <adec:decorative xmlns:adec="http://schemas.microsoft.com/office/drawing/2017/decorative" val="1"/>
              </a:ext>
            </a:extLst>
          </p:cNvPr>
          <p:cNvSpPr txBox="1"/>
          <p:nvPr/>
        </p:nvSpPr>
        <p:spPr>
          <a:xfrm>
            <a:off x="511610" y="780066"/>
            <a:ext cx="6510678"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pic>
        <p:nvPicPr>
          <p:cNvPr id="2" name="Picture 1" descr="A map showing the locations of the continuous air quality monitors in central Cambridge.">
            <a:extLst>
              <a:ext uri="{FF2B5EF4-FFF2-40B4-BE49-F238E27FC236}">
                <a16:creationId xmlns:a16="http://schemas.microsoft.com/office/drawing/2014/main" id="{F6801ADD-9785-5DE1-ABD9-1EC8B4E3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2" y="1087843"/>
            <a:ext cx="6496665" cy="5279923"/>
          </a:xfrm>
          <a:prstGeom prst="rect">
            <a:avLst/>
          </a:prstGeom>
          <a:ln w="9525">
            <a:solidFill>
              <a:schemeClr val="tx1"/>
            </a:solidFill>
          </a:ln>
        </p:spPr>
      </p:pic>
      <p:sp>
        <p:nvSpPr>
          <p:cNvPr id="4" name="TextBox 3">
            <a:extLst>
              <a:ext uri="{FF2B5EF4-FFF2-40B4-BE49-F238E27FC236}">
                <a16:creationId xmlns:a16="http://schemas.microsoft.com/office/drawing/2014/main" id="{22DD90C9-3928-1A6C-6749-E6711C02BA34}"/>
              </a:ext>
              <a:ext uri="{C183D7F6-B498-43B3-948B-1728B52AA6E4}">
                <adec:decorative xmlns:adec="http://schemas.microsoft.com/office/drawing/2017/decorative" val="1"/>
              </a:ext>
            </a:extLst>
          </p:cNvPr>
          <p:cNvSpPr txBox="1"/>
          <p:nvPr/>
        </p:nvSpPr>
        <p:spPr>
          <a:xfrm>
            <a:off x="511609" y="6091092"/>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graphicFrame>
        <p:nvGraphicFramePr>
          <p:cNvPr id="7" name="Table 7">
            <a:extLst>
              <a:ext uri="{FF2B5EF4-FFF2-40B4-BE49-F238E27FC236}">
                <a16:creationId xmlns:a16="http://schemas.microsoft.com/office/drawing/2014/main" id="{2C7E2628-4020-71D3-05EF-A8330B5301BF}"/>
              </a:ext>
            </a:extLst>
          </p:cNvPr>
          <p:cNvGraphicFramePr>
            <a:graphicFrameLocks noGrp="1"/>
          </p:cNvGraphicFramePr>
          <p:nvPr>
            <p:extLst>
              <p:ext uri="{D42A27DB-BD31-4B8C-83A1-F6EECF244321}">
                <p14:modId xmlns:p14="http://schemas.microsoft.com/office/powerpoint/2010/main" val="912559746"/>
              </p:ext>
            </p:extLst>
          </p:nvPr>
        </p:nvGraphicFramePr>
        <p:xfrm>
          <a:off x="7267690" y="785558"/>
          <a:ext cx="4655276" cy="324104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r>
                        <a:rPr lang="en-GB" sz="1400">
                          <a:solidFill>
                            <a:srgbClr val="FF0000"/>
                          </a:solidFill>
                        </a:rPr>
                        <a:t> Data unavailable in early 2025 due to sensor 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 </a:t>
                      </a:r>
                      <a:r>
                        <a:rPr lang="en-GB" sz="1400">
                          <a:solidFill>
                            <a:srgbClr val="FF0000"/>
                          </a:solidFill>
                        </a:rPr>
                        <a:t>Site monitors Nitrogen dioxide </a:t>
                      </a:r>
                      <a:r>
                        <a:rPr lang="en-GB" sz="1400">
                          <a:solidFill>
                            <a:srgbClr val="FF0000"/>
                          </a:solidFill>
                          <a:latin typeface="+mn-lt"/>
                        </a:rPr>
                        <a:t>(NO</a:t>
                      </a:r>
                      <a:r>
                        <a:rPr lang="en-GB" sz="1400" baseline="-25000">
                          <a:solidFill>
                            <a:srgbClr val="FF0000"/>
                          </a:solidFill>
                          <a:latin typeface="+mn-lt"/>
                        </a:rPr>
                        <a:t>2</a:t>
                      </a:r>
                      <a:r>
                        <a:rPr lang="en-GB" sz="1400">
                          <a:solidFill>
                            <a:srgbClr val="FF0000"/>
                          </a:solidFill>
                          <a:latin typeface="+mn-lt"/>
                        </a:rPr>
                        <a:t>) </a:t>
                      </a:r>
                      <a:r>
                        <a:rPr lang="en-GB" sz="1400">
                          <a:solidFill>
                            <a:srgbClr val="FF0000"/>
                          </a:solidFill>
                        </a:rPr>
                        <a:t>only.</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solidFill>
                            <a:schemeClr val="tx1"/>
                          </a:solidFill>
                        </a:rPr>
                        <a:t>Near Hill’s Road, South of Parker’s Piece. </a:t>
                      </a:r>
                      <a:r>
                        <a:rPr lang="en-GB" sz="1400" dirty="0">
                          <a:solidFill>
                            <a:srgbClr val="FF0000"/>
                          </a:solidFill>
                        </a:rPr>
                        <a:t>I</a:t>
                      </a:r>
                      <a:r>
                        <a:rPr lang="en-GB" sz="1400" b="0" dirty="0">
                          <a:solidFill>
                            <a:srgbClr val="FF0000"/>
                          </a:solidFill>
                        </a:rPr>
                        <a:t>nactive from April 2022 to March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8" name="Rectangle 7">
            <a:extLst>
              <a:ext uri="{FF2B5EF4-FFF2-40B4-BE49-F238E27FC236}">
                <a16:creationId xmlns:a16="http://schemas.microsoft.com/office/drawing/2014/main" id="{172CEE1E-2035-E211-72E2-86BE29C25F41}"/>
              </a:ext>
            </a:extLst>
          </p:cNvPr>
          <p:cNvSpPr/>
          <p:nvPr/>
        </p:nvSpPr>
        <p:spPr>
          <a:xfrm>
            <a:off x="7870885" y="444224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The Cambridge City Council Air Quality team provide data from 5 continuous air quality monitors in central Cambridge. The monitors measure Nitrogen dioxide (NO</a:t>
            </a:r>
            <a:r>
              <a:rPr lang="en-GB" sz="1400" baseline="-25000">
                <a:solidFill>
                  <a:schemeClr val="tx1"/>
                </a:solidFill>
                <a:latin typeface="Calibri" panose="020F0502020204030204"/>
              </a:rPr>
              <a:t>2</a:t>
            </a:r>
            <a:r>
              <a:rPr lang="en-GB" sz="1400">
                <a:solidFill>
                  <a:schemeClr val="tx1"/>
                </a:solidFill>
                <a:latin typeface="Calibri" panose="020F0502020204030204"/>
              </a:rPr>
              <a:t>) and Particulate Matter (PM</a:t>
            </a:r>
            <a:r>
              <a:rPr lang="en-GB" sz="1400" baseline="-25000">
                <a:solidFill>
                  <a:schemeClr val="tx1"/>
                </a:solidFill>
                <a:latin typeface="Calibri" panose="020F0502020204030204"/>
              </a:rPr>
              <a:t>10</a:t>
            </a:r>
            <a:r>
              <a:rPr lang="en-GB" sz="1400">
                <a:solidFill>
                  <a:schemeClr val="tx1"/>
                </a:solidFill>
                <a:latin typeface="Calibri" panose="020F0502020204030204"/>
              </a:rPr>
              <a:t> and PM</a:t>
            </a:r>
            <a:r>
              <a:rPr lang="en-GB" sz="1400" baseline="-25000">
                <a:solidFill>
                  <a:schemeClr val="tx1"/>
                </a:solidFill>
                <a:latin typeface="Calibri" panose="020F0502020204030204"/>
              </a:rPr>
              <a:t>2.5</a:t>
            </a:r>
            <a:r>
              <a:rPr lang="en-GB" sz="1400">
                <a:solidFill>
                  <a:schemeClr val="tx1"/>
                </a:solidFill>
                <a:latin typeface="Calibri" panose="020F0502020204030204"/>
              </a:rPr>
              <a:t>) which are all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00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Nitrogen dioxide (NO</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All of the continuous monitoring sites in Cambridge city centre show a decrease in nitrogen dioxide pollution since the June 2017-2019 baseline, in particular Parker Street (-34%). Concentrations of NO</a:t>
            </a:r>
            <a:r>
              <a:rPr lang="en-GB" sz="1400" baseline="-25000">
                <a:latin typeface="Calibri" panose="020F0502020204030204"/>
              </a:rPr>
              <a:t>2</a:t>
            </a:r>
            <a:r>
              <a:rPr lang="en-GB" sz="1400">
                <a:latin typeface="Calibri" panose="020F0502020204030204"/>
              </a:rPr>
              <a:t> have seen a decrease since April 2025 but have gradually increased after, in line with usual seasonal trends.</a:t>
            </a:r>
          </a:p>
        </p:txBody>
      </p:sp>
      <p:pic>
        <p:nvPicPr>
          <p:cNvPr id="7" name="Picture 6" descr="A graph showing NO2 concentrations from the baseline through to December 2025. Seasonal fluctuations occur in the data due to expected increases in NO2 during the winter.">
            <a:extLst>
              <a:ext uri="{FF2B5EF4-FFF2-40B4-BE49-F238E27FC236}">
                <a16:creationId xmlns:a16="http://schemas.microsoft.com/office/drawing/2014/main" id="{0DC9D86F-239F-2180-5E9E-8F302CBFA77C}"/>
              </a:ext>
            </a:extLst>
          </p:cNvPr>
          <p:cNvPicPr>
            <a:picLocks noChangeAspect="1"/>
          </p:cNvPicPr>
          <p:nvPr/>
        </p:nvPicPr>
        <p:blipFill>
          <a:blip r:embed="rId4"/>
          <a:stretch>
            <a:fillRect/>
          </a:stretch>
        </p:blipFill>
        <p:spPr>
          <a:xfrm>
            <a:off x="233680" y="1430159"/>
            <a:ext cx="11591761" cy="3364830"/>
          </a:xfrm>
          <a:prstGeom prst="rect">
            <a:avLst/>
          </a:prstGeom>
        </p:spPr>
      </p:pic>
      <p:sp>
        <p:nvSpPr>
          <p:cNvPr id="4" name="TextBox 3">
            <a:extLst>
              <a:ext uri="{FF2B5EF4-FFF2-40B4-BE49-F238E27FC236}">
                <a16:creationId xmlns:a16="http://schemas.microsoft.com/office/drawing/2014/main" id="{453B9D8F-935C-84BA-C84E-2E4F57ED8573}"/>
              </a:ext>
              <a:ext uri="{C183D7F6-B498-43B3-948B-1728B52AA6E4}">
                <adec:decorative xmlns:adec="http://schemas.microsoft.com/office/drawing/2017/decorative" val="1"/>
              </a:ext>
            </a:extLst>
          </p:cNvPr>
          <p:cNvSpPr txBox="1"/>
          <p:nvPr/>
        </p:nvSpPr>
        <p:spPr>
          <a:xfrm>
            <a:off x="2937668" y="1133009"/>
            <a:ext cx="6313596" cy="369332"/>
          </a:xfrm>
          <a:prstGeom prst="rect">
            <a:avLst/>
          </a:prstGeom>
          <a:noFill/>
        </p:spPr>
        <p:txBody>
          <a:bodyPr wrap="square" rtlCol="0">
            <a:spAutoFit/>
          </a:bodyPr>
          <a:lstStyle/>
          <a:p>
            <a:pPr algn="ctr"/>
            <a:r>
              <a:rPr lang="en-GB" b="1"/>
              <a:t>Monthly average NO</a:t>
            </a:r>
            <a:r>
              <a:rPr lang="en-GB" b="1" baseline="-25000"/>
              <a:t>2</a:t>
            </a:r>
            <a:r>
              <a:rPr lang="en-GB" b="1"/>
              <a:t> concentrations (µg/m</a:t>
            </a:r>
            <a:r>
              <a:rPr lang="en-GB" b="1" baseline="30000"/>
              <a:t>3</a:t>
            </a:r>
            <a:r>
              <a:rPr lang="en-GB" b="1"/>
              <a:t>) by site</a:t>
            </a:r>
          </a:p>
        </p:txBody>
      </p:sp>
      <p:graphicFrame>
        <p:nvGraphicFramePr>
          <p:cNvPr id="8" name="Table 7">
            <a:extLst>
              <a:ext uri="{FF2B5EF4-FFF2-40B4-BE49-F238E27FC236}">
                <a16:creationId xmlns:a16="http://schemas.microsoft.com/office/drawing/2014/main" id="{73B80DEE-5CC3-15FD-6E4E-C966D0BED60E}"/>
              </a:ext>
            </a:extLst>
          </p:cNvPr>
          <p:cNvGraphicFramePr>
            <a:graphicFrameLocks noGrp="1"/>
          </p:cNvGraphicFramePr>
          <p:nvPr>
            <p:extLst>
              <p:ext uri="{D42A27DB-BD31-4B8C-83A1-F6EECF244321}">
                <p14:modId xmlns:p14="http://schemas.microsoft.com/office/powerpoint/2010/main" val="2783278641"/>
              </p:ext>
            </p:extLst>
          </p:nvPr>
        </p:nvGraphicFramePr>
        <p:xfrm>
          <a:off x="2087994" y="4842030"/>
          <a:ext cx="8025823" cy="1560830"/>
        </p:xfrm>
        <a:graphic>
          <a:graphicData uri="http://schemas.openxmlformats.org/drawingml/2006/table">
            <a:tbl>
              <a:tblPr/>
              <a:tblGrid>
                <a:gridCol w="1573069">
                  <a:extLst>
                    <a:ext uri="{9D8B030D-6E8A-4147-A177-3AD203B41FA5}">
                      <a16:colId xmlns:a16="http://schemas.microsoft.com/office/drawing/2014/main" val="4275909297"/>
                    </a:ext>
                  </a:extLst>
                </a:gridCol>
                <a:gridCol w="2218552">
                  <a:extLst>
                    <a:ext uri="{9D8B030D-6E8A-4147-A177-3AD203B41FA5}">
                      <a16:colId xmlns:a16="http://schemas.microsoft.com/office/drawing/2014/main" val="2876898321"/>
                    </a:ext>
                  </a:extLst>
                </a:gridCol>
                <a:gridCol w="2083284">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latin typeface="Calibri"/>
                        </a:rPr>
                        <a:t>Dec 2017-19 baseline to Dec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Dec 2023 to Dec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Dec 2024 to Dec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ysClr val="windowText" lastClr="000000"/>
                          </a:solidFill>
                          <a:effectLst/>
                          <a:latin typeface="Calibri"/>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000" b="0" i="0" u="none" strike="noStrike" dirty="0">
                          <a:solidFill>
                            <a:schemeClr val="tx1"/>
                          </a:solidFill>
                          <a:effectLst/>
                          <a:latin typeface="Calibri"/>
                        </a:rPr>
                        <a:t>No Dec 2023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ysClr val="windowText" lastClr="000000"/>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200" b="1" i="0" u="none" strike="noStrike" kern="1200">
                          <a:solidFill>
                            <a:schemeClr val="tx1"/>
                          </a:solidFill>
                          <a:effectLst/>
                          <a:latin typeface="Calibri"/>
                          <a:ea typeface="+mn-ea"/>
                          <a:cs typeface="+mn-cs"/>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0">
                <a:tc>
                  <a:txBody>
                    <a:bodyPr/>
                    <a:lstStyle/>
                    <a:p>
                      <a:pPr algn="ctr" rtl="0" fontAlgn="b"/>
                      <a:r>
                        <a:rPr lang="en-GB" sz="1100" b="1" i="0" u="none" strike="noStrike">
                          <a:solidFill>
                            <a:srgbClr val="000000"/>
                          </a:solidFill>
                          <a:effectLst/>
                          <a:latin typeface="Arial"/>
                        </a:rPr>
                        <a:t>Newmarket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200" b="1" i="0" u="none" strike="noStrike" kern="1200">
                          <a:solidFill>
                            <a:schemeClr val="tx1"/>
                          </a:solidFill>
                          <a:effectLst/>
                          <a:latin typeface="Calibri"/>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96850">
                <a:tc>
                  <a:txBody>
                    <a:bodyPr/>
                    <a:lstStyle/>
                    <a:p>
                      <a:pPr algn="ctr" rtl="0" fontAlgn="b"/>
                      <a:r>
                        <a:rPr lang="en-GB" sz="1100" b="1" i="0" u="none" strike="noStrike">
                          <a:solidFill>
                            <a:srgbClr val="000000"/>
                          </a:solidFill>
                          <a:effectLst/>
                          <a:latin typeface="Arial"/>
                        </a:rPr>
                        <a:t>Parker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bg1"/>
                          </a:solidFill>
                          <a:effectLst/>
                          <a:latin typeface="Calibri"/>
                          <a:ea typeface="+mn-ea"/>
                          <a:cs typeface="+mn-cs"/>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kern="1200">
                          <a:solidFill>
                            <a:schemeClr val="tx1"/>
                          </a:solidFill>
                          <a:effectLst/>
                          <a:latin typeface="Calibri"/>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96850">
                <a:tc>
                  <a:txBody>
                    <a:bodyPr/>
                    <a:lstStyle/>
                    <a:p>
                      <a:pPr algn="ctr" rtl="0" fontAlgn="b"/>
                      <a:r>
                        <a:rPr lang="en-GB" sz="1100" b="1" i="0" u="none" strike="noStrike">
                          <a:solidFill>
                            <a:srgbClr val="000000"/>
                          </a:solidFill>
                          <a:effectLst/>
                          <a:latin typeface="Arial"/>
                        </a:rPr>
                        <a:t>Regent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Calibri"/>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2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r h="196850">
                <a:tc>
                  <a:txBody>
                    <a:bodyPr/>
                    <a:lstStyle/>
                    <a:p>
                      <a:pPr algn="ctr" rtl="0" fontAlgn="b"/>
                      <a:r>
                        <a:rPr lang="en-GB" sz="1100" b="1" i="0" u="none" strike="noStrike">
                          <a:solidFill>
                            <a:srgbClr val="000000"/>
                          </a:solidFill>
                          <a:effectLst/>
                          <a:latin typeface="Arial"/>
                        </a:rPr>
                        <a:t>Overall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Calibri"/>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200" b="1" i="0" u="none" strike="noStrike" dirty="0">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dirty="0">
                          <a:solidFill>
                            <a:schemeClr val="tx1"/>
                          </a:solidFill>
                          <a:effectLst/>
                          <a:latin typeface="Calibri"/>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8440008"/>
                  </a:ext>
                </a:extLst>
              </a:tr>
            </a:tbl>
          </a:graphicData>
        </a:graphic>
      </p:graphicFrame>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57</a:t>
            </a:fld>
            <a:endParaRPr lang="en-GB"/>
          </a:p>
        </p:txBody>
      </p:sp>
      <p:sp>
        <p:nvSpPr>
          <p:cNvPr id="2" name="TextBox 1">
            <a:extLst>
              <a:ext uri="{FF2B5EF4-FFF2-40B4-BE49-F238E27FC236}">
                <a16:creationId xmlns:a16="http://schemas.microsoft.com/office/drawing/2014/main" id="{8BF150E6-FCA8-6C7F-BA9D-EB052BD9A5BF}"/>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NO</a:t>
            </a:r>
            <a:r>
              <a:rPr lang="en-GB" sz="1050" baseline="-25000">
                <a:latin typeface="Calibri" panose="020F0502020204030204"/>
              </a:rPr>
              <a:t>2</a:t>
            </a:r>
            <a:r>
              <a:rPr lang="en-GB" sz="1050">
                <a:latin typeface="Calibri" panose="020F0502020204030204"/>
              </a:rPr>
              <a:t> is partly generated by road transport. 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60299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1D15-4A03-2606-455C-95D9EE97E48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331007F-9AD5-B10C-093A-2316EB3FFA9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dirty="0">
                <a:ln>
                  <a:noFill/>
                </a:ln>
                <a:solidFill>
                  <a:schemeClr val="lt1"/>
                </a:solidFill>
                <a:effectLst/>
                <a:uLnTx/>
                <a:uFillTx/>
                <a:latin typeface="Calibri" panose="020F0502020204030204"/>
                <a:ea typeface="+mn-ea"/>
                <a:cs typeface="+mn-cs"/>
              </a:rPr>
              <a:t>10</a:t>
            </a: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A4131E0E-07E2-339F-C176-2BC6A684CC31}"/>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10</a:t>
            </a:r>
            <a:r>
              <a:rPr lang="en-GB" sz="1400">
                <a:latin typeface="Calibri" panose="020F0502020204030204"/>
              </a:rPr>
              <a:t> concentrations have been between 10 and 16µg/m</a:t>
            </a:r>
            <a:r>
              <a:rPr lang="en-GB" sz="1400" baseline="30000">
                <a:latin typeface="Calibri" panose="020F0502020204030204"/>
              </a:rPr>
              <a:t>3</a:t>
            </a:r>
            <a:r>
              <a:rPr lang="en-GB" sz="1400">
                <a:latin typeface="Calibri" panose="020F0502020204030204"/>
              </a:rPr>
              <a:t> since July 2025 which is below the higher levels detected in Spring 2025. </a:t>
            </a:r>
          </a:p>
          <a:p>
            <a:pPr algn="ctr">
              <a:defRPr/>
            </a:pPr>
            <a:r>
              <a:rPr lang="en-GB" sz="1400">
                <a:latin typeface="Calibri" panose="020F0502020204030204"/>
              </a:rPr>
              <a:t>Concentrations decreased slightly from September.</a:t>
            </a:r>
          </a:p>
        </p:txBody>
      </p:sp>
      <p:pic>
        <p:nvPicPr>
          <p:cNvPr id="9" name="Picture 8" descr="A graph showing PM10 concentrations from July 2024 to December 2025. From April 2025, four sites have measured PM10 pollution, until December 2025 when PM10 pollution could not be measured at Montague Road due to a fault with the sensor.">
            <a:extLst>
              <a:ext uri="{FF2B5EF4-FFF2-40B4-BE49-F238E27FC236}">
                <a16:creationId xmlns:a16="http://schemas.microsoft.com/office/drawing/2014/main" id="{7DC55945-CC46-B4F7-1C48-D51B73354916}"/>
              </a:ext>
            </a:extLst>
          </p:cNvPr>
          <p:cNvPicPr>
            <a:picLocks noChangeAspect="1"/>
          </p:cNvPicPr>
          <p:nvPr/>
        </p:nvPicPr>
        <p:blipFill>
          <a:blip r:embed="rId3"/>
          <a:stretch>
            <a:fillRect/>
          </a:stretch>
        </p:blipFill>
        <p:spPr>
          <a:xfrm>
            <a:off x="574568" y="1448883"/>
            <a:ext cx="10700563" cy="3163904"/>
          </a:xfrm>
          <a:prstGeom prst="rect">
            <a:avLst/>
          </a:prstGeom>
        </p:spPr>
      </p:pic>
      <p:sp>
        <p:nvSpPr>
          <p:cNvPr id="4" name="TextBox 3">
            <a:extLst>
              <a:ext uri="{FF2B5EF4-FFF2-40B4-BE49-F238E27FC236}">
                <a16:creationId xmlns:a16="http://schemas.microsoft.com/office/drawing/2014/main" id="{198A4007-EA6C-051C-14AF-7181AF857D63}"/>
              </a:ext>
              <a:ext uri="{C183D7F6-B498-43B3-948B-1728B52AA6E4}">
                <adec:decorative xmlns:adec="http://schemas.microsoft.com/office/drawing/2017/decorative" val="1"/>
              </a:ext>
            </a:extLst>
          </p:cNvPr>
          <p:cNvSpPr txBox="1"/>
          <p:nvPr/>
        </p:nvSpPr>
        <p:spPr>
          <a:xfrm>
            <a:off x="1735789" y="1174884"/>
            <a:ext cx="9015333" cy="369332"/>
          </a:xfrm>
          <a:prstGeom prst="rect">
            <a:avLst/>
          </a:prstGeom>
          <a:noFill/>
        </p:spPr>
        <p:txBody>
          <a:bodyPr wrap="square" rtlCol="0">
            <a:spAutoFit/>
          </a:bodyPr>
          <a:lstStyle/>
          <a:p>
            <a:pPr algn="ctr"/>
            <a:r>
              <a:rPr lang="en-GB" b="1"/>
              <a:t>Monthly average PM</a:t>
            </a:r>
            <a:r>
              <a:rPr lang="en-GB" b="1" baseline="-25000"/>
              <a:t>10</a:t>
            </a:r>
            <a:r>
              <a:rPr lang="en-GB" b="1"/>
              <a:t> concentrations (µg/m</a:t>
            </a:r>
            <a:r>
              <a:rPr lang="en-GB" b="1" baseline="30000"/>
              <a:t>3</a:t>
            </a:r>
            <a:r>
              <a:rPr lang="en-GB" b="1"/>
              <a:t>) by site</a:t>
            </a:r>
          </a:p>
        </p:txBody>
      </p:sp>
      <p:graphicFrame>
        <p:nvGraphicFramePr>
          <p:cNvPr id="8" name="Table 7">
            <a:extLst>
              <a:ext uri="{FF2B5EF4-FFF2-40B4-BE49-F238E27FC236}">
                <a16:creationId xmlns:a16="http://schemas.microsoft.com/office/drawing/2014/main" id="{20CF9994-286D-FE2E-FEC5-15A8BDA87DF0}"/>
              </a:ext>
            </a:extLst>
          </p:cNvPr>
          <p:cNvGraphicFramePr>
            <a:graphicFrameLocks noGrp="1"/>
          </p:cNvGraphicFramePr>
          <p:nvPr>
            <p:extLst>
              <p:ext uri="{D42A27DB-BD31-4B8C-83A1-F6EECF244321}">
                <p14:modId xmlns:p14="http://schemas.microsoft.com/office/powerpoint/2010/main" val="1803323863"/>
              </p:ext>
            </p:extLst>
          </p:nvPr>
        </p:nvGraphicFramePr>
        <p:xfrm>
          <a:off x="4234006" y="4653636"/>
          <a:ext cx="3723987" cy="116713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a:rPr>
                        <a:t>Dec 2024 to Dec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dirty="0">
                          <a:solidFill>
                            <a:schemeClr val="tx1"/>
                          </a:solidFill>
                          <a:effectLst/>
                          <a:latin typeface="Calibri"/>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Data not available for Dec 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96850">
                <a:tc>
                  <a:txBody>
                    <a:bodyPr/>
                    <a:lstStyle/>
                    <a:p>
                      <a:pPr algn="ctr" rtl="0" fontAlgn="b"/>
                      <a:r>
                        <a:rPr lang="en-GB" sz="1100" b="1" i="0" u="none" strike="noStrike">
                          <a:solidFill>
                            <a:srgbClr val="000000"/>
                          </a:solidFill>
                          <a:effectLst/>
                          <a:latin typeface="Arial"/>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393689"/>
                  </a:ext>
                </a:extLst>
              </a:tr>
              <a:tr h="95633">
                <a:tc>
                  <a:txBody>
                    <a:bodyPr/>
                    <a:lstStyle/>
                    <a:p>
                      <a:pPr algn="ctr" rtl="0" fontAlgn="b"/>
                      <a:r>
                        <a:rPr lang="en-GB" sz="1100" b="1" i="0" u="none" strike="noStrike">
                          <a:solidFill>
                            <a:srgbClr val="000000"/>
                          </a:solidFill>
                          <a:effectLst/>
                          <a:latin typeface="Arial"/>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Calibri"/>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bl>
          </a:graphicData>
        </a:graphic>
      </p:graphicFrame>
      <p:sp>
        <p:nvSpPr>
          <p:cNvPr id="3" name="Slide Number Placeholder 2">
            <a:extLst>
              <a:ext uri="{FF2B5EF4-FFF2-40B4-BE49-F238E27FC236}">
                <a16:creationId xmlns:a16="http://schemas.microsoft.com/office/drawing/2014/main" id="{B012DD45-4C72-4B24-A173-4BD2D7663EE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58</a:t>
            </a:fld>
            <a:endParaRPr lang="en-GB"/>
          </a:p>
        </p:txBody>
      </p:sp>
      <p:sp>
        <p:nvSpPr>
          <p:cNvPr id="14" name="TextBox 13">
            <a:extLst>
              <a:ext uri="{FF2B5EF4-FFF2-40B4-BE49-F238E27FC236}">
                <a16:creationId xmlns:a16="http://schemas.microsoft.com/office/drawing/2014/main" id="{D82A7E25-345F-7734-EA72-B1825B74D444}"/>
              </a:ext>
              <a:ext uri="{C183D7F6-B498-43B3-948B-1728B52AA6E4}">
                <adec:decorative xmlns:adec="http://schemas.microsoft.com/office/drawing/2017/decorative" val="0"/>
              </a:ext>
            </a:extLst>
          </p:cNvPr>
          <p:cNvSpPr txBox="1"/>
          <p:nvPr/>
        </p:nvSpPr>
        <p:spPr>
          <a:xfrm>
            <a:off x="328929" y="5902465"/>
            <a:ext cx="11539220"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10 </a:t>
            </a:r>
            <a:r>
              <a:rPr lang="en-GB" sz="1400"/>
              <a:t>is a type of pollution that is made up of particulate matter (all the solid and liquid particles in the air e.g. smoke, dust, pollen). PM</a:t>
            </a:r>
            <a:r>
              <a:rPr lang="en-GB" sz="1400" baseline="-25000"/>
              <a:t>10 </a:t>
            </a:r>
            <a:r>
              <a:rPr lang="en-GB" sz="1400"/>
              <a:t>pollution has larger particles (diameter of 0.01mm or less) and is partly generated by road transport.  </a:t>
            </a:r>
          </a:p>
          <a:p>
            <a:pPr algn="ctr">
              <a:spcBef>
                <a:spcPts val="100"/>
              </a:spcBef>
              <a:spcAft>
                <a:spcPts val="100"/>
              </a:spcAft>
            </a:pPr>
            <a:r>
              <a:rPr lang="en-GB" sz="1400">
                <a:solidFill>
                  <a:srgbClr val="0B0C0C"/>
                </a:solidFill>
                <a:latin typeface="GDS Transport"/>
              </a:rPr>
              <a:t>C</a:t>
            </a:r>
            <a:r>
              <a:rPr lang="en-GB" sz="1400" b="0" i="0">
                <a:solidFill>
                  <a:srgbClr val="0B0C0C"/>
                </a:solidFill>
                <a:effectLst/>
                <a:latin typeface="GDS Transport"/>
              </a:rPr>
              <a:t>oncentrations of PM</a:t>
            </a:r>
            <a:r>
              <a:rPr lang="en-GB" sz="1400" baseline="-25000">
                <a:solidFill>
                  <a:srgbClr val="0B0C0C"/>
                </a:solidFill>
                <a:latin typeface="GDS Transport"/>
              </a:rPr>
              <a:t>10</a:t>
            </a:r>
            <a:r>
              <a:rPr lang="en-GB" sz="1400" b="0" i="0">
                <a:solidFill>
                  <a:srgbClr val="0B0C0C"/>
                </a:solidFill>
                <a:effectLst/>
                <a:latin typeface="GDS Transport"/>
              </a:rPr>
              <a:t> must not exceed an annual average of </a:t>
            </a:r>
            <a:r>
              <a:rPr lang="en-GB" sz="1400">
                <a:solidFill>
                  <a:srgbClr val="0B0C0C"/>
                </a:solidFill>
                <a:latin typeface="GDS Transport"/>
              </a:rPr>
              <a:t>40 µg/m3 (Air Quality Standards Regulations, 2010).</a:t>
            </a:r>
          </a:p>
        </p:txBody>
      </p:sp>
      <p:sp>
        <p:nvSpPr>
          <p:cNvPr id="6" name="TextBox 5">
            <a:extLst>
              <a:ext uri="{FF2B5EF4-FFF2-40B4-BE49-F238E27FC236}">
                <a16:creationId xmlns:a16="http://schemas.microsoft.com/office/drawing/2014/main" id="{CDCBE43F-4CBB-7AEF-9FEA-5A7E53DB649C}"/>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3651797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B4E-2A7A-ACC6-E90B-332D3CAE5CD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8531467-8634-ECF5-973C-733FC1938412}"/>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2.5</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DEF492D-4694-762E-6776-D8B6A04CC1B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2.5</a:t>
            </a:r>
            <a:r>
              <a:rPr lang="en-GB" sz="1400">
                <a:latin typeface="Calibri" panose="020F0502020204030204"/>
              </a:rPr>
              <a:t> concentrations have been between 4 and 11 µg/m</a:t>
            </a:r>
            <a:r>
              <a:rPr lang="en-GB" sz="1400" baseline="30000">
                <a:latin typeface="Calibri" panose="020F0502020204030204"/>
              </a:rPr>
              <a:t>3</a:t>
            </a:r>
            <a:r>
              <a:rPr lang="en-GB" sz="1400">
                <a:latin typeface="Calibri" panose="020F0502020204030204"/>
              </a:rPr>
              <a:t> since July </a:t>
            </a:r>
            <a:r>
              <a:rPr lang="en-GB" sz="1400"/>
              <a:t>2025 which is below the higher levels detected in Spring 2025.</a:t>
            </a:r>
            <a:endParaRPr lang="en-GB" sz="1400">
              <a:latin typeface="Calibri" panose="020F0502020204030204"/>
            </a:endParaRPr>
          </a:p>
          <a:p>
            <a:pPr algn="ctr">
              <a:defRPr/>
            </a:pPr>
            <a:r>
              <a:rPr lang="en-GB" sz="1400">
                <a:latin typeface="Calibri" panose="020F0502020204030204"/>
              </a:rPr>
              <a:t>In October, Gonville Place</a:t>
            </a:r>
            <a:r>
              <a:rPr lang="en-GB" sz="1400"/>
              <a:t> </a:t>
            </a:r>
            <a:r>
              <a:rPr lang="en-GB" sz="1400">
                <a:latin typeface="Calibri" panose="020F0502020204030204"/>
              </a:rPr>
              <a:t>saw higher concentrations which decreased in November and December.</a:t>
            </a:r>
          </a:p>
        </p:txBody>
      </p:sp>
      <p:sp>
        <p:nvSpPr>
          <p:cNvPr id="4" name="TextBox 3">
            <a:extLst>
              <a:ext uri="{FF2B5EF4-FFF2-40B4-BE49-F238E27FC236}">
                <a16:creationId xmlns:a16="http://schemas.microsoft.com/office/drawing/2014/main" id="{4E239652-0F4F-9287-90B5-4FA31BF91A72}"/>
              </a:ext>
              <a:ext uri="{C183D7F6-B498-43B3-948B-1728B52AA6E4}">
                <adec:decorative xmlns:adec="http://schemas.microsoft.com/office/drawing/2017/decorative" val="1"/>
              </a:ext>
            </a:extLst>
          </p:cNvPr>
          <p:cNvSpPr txBox="1"/>
          <p:nvPr/>
        </p:nvSpPr>
        <p:spPr>
          <a:xfrm>
            <a:off x="1735789" y="1214327"/>
            <a:ext cx="9015333" cy="369332"/>
          </a:xfrm>
          <a:prstGeom prst="rect">
            <a:avLst/>
          </a:prstGeom>
          <a:noFill/>
        </p:spPr>
        <p:txBody>
          <a:bodyPr wrap="square" rtlCol="0">
            <a:spAutoFit/>
          </a:bodyPr>
          <a:lstStyle/>
          <a:p>
            <a:pPr algn="ctr"/>
            <a:r>
              <a:rPr lang="en-GB" b="1"/>
              <a:t>Monthly average PM</a:t>
            </a:r>
            <a:r>
              <a:rPr lang="en-GB" b="1" baseline="-25000"/>
              <a:t>2.5</a:t>
            </a:r>
            <a:r>
              <a:rPr lang="en-GB" b="1"/>
              <a:t> concentrations (µg/m</a:t>
            </a:r>
            <a:r>
              <a:rPr lang="en-GB" b="1" baseline="30000"/>
              <a:t>3</a:t>
            </a:r>
            <a:r>
              <a:rPr lang="en-GB" b="1"/>
              <a:t>) by site</a:t>
            </a:r>
          </a:p>
        </p:txBody>
      </p:sp>
      <p:sp>
        <p:nvSpPr>
          <p:cNvPr id="3" name="Slide Number Placeholder 2">
            <a:extLst>
              <a:ext uri="{FF2B5EF4-FFF2-40B4-BE49-F238E27FC236}">
                <a16:creationId xmlns:a16="http://schemas.microsoft.com/office/drawing/2014/main" id="{15C4E9AB-AF4D-24E9-5F39-5E8EC37B977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59</a:t>
            </a:fld>
            <a:endParaRPr lang="en-GB"/>
          </a:p>
        </p:txBody>
      </p:sp>
      <p:pic>
        <p:nvPicPr>
          <p:cNvPr id="9" name="Picture 8" descr="&#10;&#10;A graph showing PM2.5 concentrations between July 2024 and December 2025. Four sites now record PM2.5 data.&#10;A fault was detected with the Montague Road sensor in December 2025, so PM2.5 pollution could not be measured for this month.">
            <a:extLst>
              <a:ext uri="{FF2B5EF4-FFF2-40B4-BE49-F238E27FC236}">
                <a16:creationId xmlns:a16="http://schemas.microsoft.com/office/drawing/2014/main" id="{96583D35-5B4C-90F7-1E6D-DDA23FC933C1}"/>
              </a:ext>
            </a:extLst>
          </p:cNvPr>
          <p:cNvPicPr>
            <a:picLocks noChangeAspect="1"/>
          </p:cNvPicPr>
          <p:nvPr/>
        </p:nvPicPr>
        <p:blipFill>
          <a:blip r:embed="rId3"/>
          <a:stretch>
            <a:fillRect/>
          </a:stretch>
        </p:blipFill>
        <p:spPr>
          <a:xfrm>
            <a:off x="628323" y="1621073"/>
            <a:ext cx="10593053" cy="3120836"/>
          </a:xfrm>
          <a:prstGeom prst="rect">
            <a:avLst/>
          </a:prstGeom>
        </p:spPr>
      </p:pic>
      <p:graphicFrame>
        <p:nvGraphicFramePr>
          <p:cNvPr id="8" name="Table 7">
            <a:extLst>
              <a:ext uri="{FF2B5EF4-FFF2-40B4-BE49-F238E27FC236}">
                <a16:creationId xmlns:a16="http://schemas.microsoft.com/office/drawing/2014/main" id="{460C8E35-C3D9-58A7-6DB1-95E3C04767A2}"/>
              </a:ext>
            </a:extLst>
          </p:cNvPr>
          <p:cNvGraphicFramePr>
            <a:graphicFrameLocks noGrp="1"/>
          </p:cNvGraphicFramePr>
          <p:nvPr>
            <p:extLst>
              <p:ext uri="{D42A27DB-BD31-4B8C-83A1-F6EECF244321}">
                <p14:modId xmlns:p14="http://schemas.microsoft.com/office/powerpoint/2010/main" val="3738513742"/>
              </p:ext>
            </p:extLst>
          </p:nvPr>
        </p:nvGraphicFramePr>
        <p:xfrm>
          <a:off x="4234005" y="4766852"/>
          <a:ext cx="3723987" cy="115316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dirty="0">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mn-lt"/>
                        </a:rPr>
                        <a:t>Dec 2024 to Dec 25</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a:rPr>
                        <a:t>+29%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mn-lt"/>
                        </a:rPr>
                        <a:t>Data not available for Dec 25</a:t>
                      </a:r>
                      <a:endParaRPr lang="en-GB" sz="1200" b="0" i="0" u="none" strike="noStrike">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95633">
                <a:tc>
                  <a:txBody>
                    <a:bodyPr/>
                    <a:lstStyle/>
                    <a:p>
                      <a:pPr algn="ctr" rtl="0" fontAlgn="b"/>
                      <a:r>
                        <a:rPr lang="en-GB" sz="1100" b="1" i="0" u="none" strike="noStrike">
                          <a:solidFill>
                            <a:srgbClr val="000000"/>
                          </a:solidFill>
                          <a:effectLst/>
                          <a:latin typeface="Arial"/>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9563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Calibri"/>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58543"/>
                  </a:ext>
                </a:extLst>
              </a:tr>
            </a:tbl>
          </a:graphicData>
        </a:graphic>
      </p:graphicFrame>
      <p:sp>
        <p:nvSpPr>
          <p:cNvPr id="14" name="TextBox 13">
            <a:extLst>
              <a:ext uri="{FF2B5EF4-FFF2-40B4-BE49-F238E27FC236}">
                <a16:creationId xmlns:a16="http://schemas.microsoft.com/office/drawing/2014/main" id="{97DB822D-3446-3D23-911B-80AE65B744C1}"/>
              </a:ext>
              <a:ext uri="{C183D7F6-B498-43B3-948B-1728B52AA6E4}">
                <adec:decorative xmlns:adec="http://schemas.microsoft.com/office/drawing/2017/decorative" val="0"/>
              </a:ext>
            </a:extLst>
          </p:cNvPr>
          <p:cNvSpPr txBox="1"/>
          <p:nvPr/>
        </p:nvSpPr>
        <p:spPr>
          <a:xfrm>
            <a:off x="253248" y="5901946"/>
            <a:ext cx="11686961"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2.5 </a:t>
            </a:r>
            <a:r>
              <a:rPr lang="en-GB" sz="1400"/>
              <a:t>is a  type of pollution made up of particulate matter (all the solid and liquid particles in the air e.g. sea spray, smoke). PM</a:t>
            </a:r>
            <a:r>
              <a:rPr lang="en-GB" sz="1400" baseline="-25000"/>
              <a:t>2.5</a:t>
            </a:r>
            <a:r>
              <a:rPr lang="en-GB" sz="1400"/>
              <a:t> pollution has smaller particles (diameter of </a:t>
            </a:r>
            <a:r>
              <a:rPr lang="en-GB" sz="1400" b="0" i="0">
                <a:solidFill>
                  <a:srgbClr val="040C28"/>
                </a:solidFill>
                <a:effectLst/>
                <a:latin typeface="Google Sans"/>
              </a:rPr>
              <a:t>0.0025</a:t>
            </a:r>
            <a:r>
              <a:rPr lang="en-GB" sz="1400"/>
              <a:t>mm or less) and is partly generated by road transport. </a:t>
            </a:r>
          </a:p>
          <a:p>
            <a:pPr algn="ctr">
              <a:spcBef>
                <a:spcPts val="100"/>
              </a:spcBef>
              <a:spcAft>
                <a:spcPts val="100"/>
              </a:spcAft>
            </a:pPr>
            <a:r>
              <a:rPr lang="en-GB" sz="1400" b="0" i="0">
                <a:solidFill>
                  <a:srgbClr val="0B0C0C"/>
                </a:solidFill>
                <a:effectLst/>
                <a:latin typeface="GDS Transport"/>
              </a:rPr>
              <a:t>Concentrations of PM</a:t>
            </a:r>
            <a:r>
              <a:rPr lang="en-GB" sz="1400" b="0" i="0" baseline="-25000">
                <a:solidFill>
                  <a:srgbClr val="0B0C0C"/>
                </a:solidFill>
                <a:effectLst/>
                <a:latin typeface="GDS Transport"/>
              </a:rPr>
              <a:t>2.5</a:t>
            </a:r>
            <a:r>
              <a:rPr lang="en-GB" sz="1400" b="0" i="0">
                <a:solidFill>
                  <a:srgbClr val="0B0C0C"/>
                </a:solidFill>
                <a:effectLst/>
                <a:latin typeface="GDS Transport"/>
              </a:rPr>
              <a:t> have an annual mean target level of 10 µg/</a:t>
            </a:r>
            <a:r>
              <a:rPr lang="en-GB" sz="1400">
                <a:solidFill>
                  <a:srgbClr val="0B0C0C"/>
                </a:solidFill>
                <a:latin typeface="GDS Transport"/>
              </a:rPr>
              <a:t>m3  by 2040 (Environmental Targets (Fine Particulate Matter)(England) Regulations 2023).</a:t>
            </a:r>
          </a:p>
        </p:txBody>
      </p:sp>
      <p:sp>
        <p:nvSpPr>
          <p:cNvPr id="2" name="TextBox 1">
            <a:extLst>
              <a:ext uri="{FF2B5EF4-FFF2-40B4-BE49-F238E27FC236}">
                <a16:creationId xmlns:a16="http://schemas.microsoft.com/office/drawing/2014/main" id="{F4888AA7-ECB6-D526-8C65-06C5B24A9292}"/>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294719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Recovery Tracker: </a:t>
            </a:r>
            <a:r>
              <a:rPr kumimoji="0" lang="en-GB" sz="2400" b="1" i="0" u="none" strike="noStrike" kern="1200" cap="none" spc="0" normalizeH="0" baseline="0" noProof="0">
                <a:ln>
                  <a:noFill/>
                </a:ln>
                <a:solidFill>
                  <a:schemeClr val="lt1"/>
                </a:solidFill>
                <a:effectLst/>
                <a:uLnTx/>
                <a:uFillTx/>
                <a:latin typeface="Calibri" panose="020F0502020204030204"/>
                <a:ea typeface="+mn-ea"/>
                <a:cs typeface="+mn-cs"/>
              </a:rPr>
              <a:t>Has transport use returned to pre-COVID levels?</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6</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5" name="TextBox 4">
            <a:extLst>
              <a:ext uri="{FF2B5EF4-FFF2-40B4-BE49-F238E27FC236}">
                <a16:creationId xmlns:a16="http://schemas.microsoft.com/office/drawing/2014/main" id="{CC799896-EDA3-ED6D-CD13-252AEBD31752}"/>
              </a:ext>
            </a:extLst>
          </p:cNvPr>
          <p:cNvSpPr txBox="1"/>
          <p:nvPr/>
        </p:nvSpPr>
        <p:spPr>
          <a:xfrm>
            <a:off x="0" y="6478954"/>
            <a:ext cx="11983452" cy="415498"/>
          </a:xfrm>
          <a:prstGeom prst="rect">
            <a:avLst/>
          </a:prstGeom>
          <a:noFill/>
        </p:spPr>
        <p:txBody>
          <a:bodyPr wrap="square" rtlCol="0">
            <a:spAutoFit/>
          </a:bodyPr>
          <a:lstStyle/>
          <a:p>
            <a:r>
              <a:rPr lang="en-GB" sz="1000">
                <a:solidFill>
                  <a:schemeClr val="bg2">
                    <a:lumMod val="25000"/>
                  </a:schemeClr>
                </a:solidFill>
              </a:rPr>
              <a:t>For all data sources and any other relevant information regarding these metrics, please consult the notes section of this slide.</a:t>
            </a:r>
          </a:p>
          <a:p>
            <a:r>
              <a:rPr lang="en-GB" sz="1000">
                <a:solidFill>
                  <a:schemeClr val="bg2">
                    <a:lumMod val="25000"/>
                  </a:schemeClr>
                </a:solidFill>
              </a:rPr>
              <a:t>Figures for 2021 have been obscured to improve the display of this recovery tracker. Figures for 2021 still comprise part of the ‘Trendline’ and are available on request.</a:t>
            </a:r>
          </a:p>
        </p:txBody>
      </p:sp>
      <p:pic>
        <p:nvPicPr>
          <p:cNvPr id="10" name="Picture 9" descr="A table displaying each metric's progression over time compared to pre-Covid baselines. &#10;The overall trends for each dataset are summarised as follows:&#10;&#10;Retail footfall, central Cambridge: fluctuating recovery levels linked to seasonal variations - currently far below pre-COVID but in recent quarters has been very close to pre-COVID.&#10;&#10;&#10;Cycling trip volumes in Cambridge (sourced from Google). Data is only available annually through to 2023. Figures show a gradual recovery in cycling volumes; albeit with a plateau between 2022 and 2023.&#10;Walking trip volumes in Cambridge (sourced from Google). Data is only available annually through to 2023. Figures show a gradual recovery in walking volumes; albeit with a plateau between 2022 and 2023.&#10;&#10;Multi Storey Car Parking, central Cambridge: stable trend in the last two years, consistently between 10-20% below pre-Covid.&#10;Vehicle flows on local roads, central Cambridge: Fluctuating recovery trend - currently far below pre-COVID but has been very close to pre-COVID in recent quarters.&#10;&#10;Vehicle flow on strategic roads (across all of Cambridgeshire) stable volumes - now consistently above pre-Covid levels.&#10;&#10;Motorised trip volumes in Cambridge (sourced from Google). Data is only available annually through to 2023. Figures show a gradual recovery in motorised trip volumes - with figures showing as above pre-COVID for 2022 and 2023.&#10;Motorised distance travelled in Cambridge (sourced from Google). Data is only available annually through to 2023. Figures show a gradual recovery in distances travelled via motorised vehicles - with figures showing as above pre-COVID for 2022 and 2023.&#10;&#10;Railway passenger numbers at Cambridge Station (updated annually to March) – improving recovery trend, but still below pre-Covid.&#10;&#10;Bus passengers, Cambridge: improving recovery trend from March 2022 to March 2024. Since March 2024, a stable trend; consistently 5-10% below pre-Covid.&#10;&#10;Park and Ride passengers (Driver Estimate): consistent recovery trend, now consistently above pre-Covid levels, albeit with some site-by-site variation.&#10;Park and Ride passengers (Ticket Sales Estimate): gradually improving recovery trend - now just ahead of pre-COVID.&#10;&#10;Guided Busway passengers (updated annually): Improving recovery trend but still a little way below pre-COVID.&#10;&#10;NO2 emissions: consistently remaining some way below pre-Covid.">
            <a:extLst>
              <a:ext uri="{FF2B5EF4-FFF2-40B4-BE49-F238E27FC236}">
                <a16:creationId xmlns:a16="http://schemas.microsoft.com/office/drawing/2014/main" id="{EB09FA97-CDF2-F5BC-9375-61C4355ACFAD}"/>
              </a:ext>
            </a:extLst>
          </p:cNvPr>
          <p:cNvPicPr>
            <a:picLocks noChangeAspect="1"/>
          </p:cNvPicPr>
          <p:nvPr/>
        </p:nvPicPr>
        <p:blipFill>
          <a:blip r:embed="rId4"/>
          <a:stretch>
            <a:fillRect/>
          </a:stretch>
        </p:blipFill>
        <p:spPr>
          <a:xfrm>
            <a:off x="0" y="696310"/>
            <a:ext cx="12192000" cy="5465380"/>
          </a:xfrm>
          <a:prstGeom prst="rect">
            <a:avLst/>
          </a:prstGeom>
        </p:spPr>
      </p:pic>
    </p:spTree>
    <p:extLst>
      <p:ext uri="{BB962C8B-B14F-4D97-AF65-F5344CB8AC3E}">
        <p14:creationId xmlns:p14="http://schemas.microsoft.com/office/powerpoint/2010/main" val="4013526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4800" b="1">
                <a:solidFill>
                  <a:schemeClr val="bg1"/>
                </a:solidFill>
                <a:latin typeface="+mn-lt"/>
              </a:rPr>
              <a:t>policyandinsight@cambridgeshire.gov.uk</a:t>
            </a:r>
            <a:endParaRPr lang="en-GB" sz="48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810423-6962-F575-4EBF-83F8353F66CA}"/>
              </a:ext>
              <a:ext uri="{C183D7F6-B498-43B3-948B-1728B52AA6E4}">
                <adec:decorative xmlns:adec="http://schemas.microsoft.com/office/drawing/2017/decorative" val="1"/>
              </a:ext>
            </a:extLst>
          </p:cNvPr>
          <p:cNvSpPr txBox="1"/>
          <p:nvPr/>
        </p:nvSpPr>
        <p:spPr>
          <a:xfrm>
            <a:off x="115483" y="852995"/>
            <a:ext cx="2382592" cy="2708434"/>
          </a:xfrm>
          <a:prstGeom prst="rect">
            <a:avLst/>
          </a:prstGeom>
          <a:noFill/>
        </p:spPr>
        <p:txBody>
          <a:bodyPr wrap="square" lIns="91440" tIns="45720" rIns="91440" bIns="45720" rtlCol="0" anchor="t">
            <a:spAutoFit/>
          </a:bodyPr>
          <a:lstStyle/>
          <a:p>
            <a:pPr algn="ctr"/>
            <a:r>
              <a:rPr lang="en-GB" sz="2000" b="1"/>
              <a:t>Local Roads</a:t>
            </a:r>
          </a:p>
          <a:p>
            <a:pPr algn="ctr"/>
            <a:endParaRPr lang="en-GB" sz="2000" b="1"/>
          </a:p>
          <a:p>
            <a:pPr algn="ctr"/>
            <a:endParaRPr lang="en-GB" sz="1600" b="1"/>
          </a:p>
          <a:p>
            <a:pPr algn="ctr"/>
            <a:r>
              <a:rPr lang="en-GB" sz="1600"/>
              <a:t>Volumes at…</a:t>
            </a:r>
          </a:p>
          <a:p>
            <a:pPr algn="ctr"/>
            <a:endParaRPr lang="en-GB" sz="1600" b="1">
              <a:solidFill>
                <a:srgbClr val="BDD7EE"/>
              </a:solidFill>
            </a:endParaRPr>
          </a:p>
          <a:p>
            <a:pPr algn="ctr"/>
            <a:r>
              <a:rPr lang="en-GB" sz="1600" b="1">
                <a:solidFill>
                  <a:srgbClr val="BDD7EE"/>
                </a:solidFill>
              </a:rPr>
              <a:t> </a:t>
            </a:r>
          </a:p>
          <a:p>
            <a:pPr algn="ctr"/>
            <a:r>
              <a:rPr lang="en-GB" sz="1600"/>
              <a:t>…compared to 2019</a:t>
            </a:r>
          </a:p>
          <a:p>
            <a:pPr algn="ctr"/>
            <a:endParaRPr lang="en-GB">
              <a:cs typeface="Calibri"/>
            </a:endParaRPr>
          </a:p>
          <a:p>
            <a:pPr algn="ctr"/>
            <a:endParaRPr lang="en-GB" sz="1600">
              <a:cs typeface="Calibri"/>
            </a:endParaRPr>
          </a:p>
          <a:p>
            <a:pPr algn="ctr"/>
            <a:r>
              <a:rPr lang="en-GB" sz="1600">
                <a:cs typeface="Calibri"/>
              </a:rPr>
              <a:t>…compared to 2023.</a:t>
            </a:r>
            <a:endParaRPr lang="en-GB" sz="1100">
              <a:cs typeface="Calibri"/>
            </a:endParaRPr>
          </a:p>
        </p:txBody>
      </p:sp>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19409"/>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Headlines: </a:t>
            </a:r>
            <a:r>
              <a:rPr lang="en-GB" sz="2800" b="1" dirty="0">
                <a:latin typeface="Calibri" panose="020F0502020204030204"/>
              </a:rPr>
              <a:t>December 2025</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grpSp>
        <p:nvGrpSpPr>
          <p:cNvPr id="16" name="Group 15" descr="Local Road usage is 14% below pre-COVID (March 2019), and is 3% lower than March 2023.">
            <a:extLst>
              <a:ext uri="{FF2B5EF4-FFF2-40B4-BE49-F238E27FC236}">
                <a16:creationId xmlns:a16="http://schemas.microsoft.com/office/drawing/2014/main" id="{CED476E9-604E-51FF-EEE9-233A91AFC321}"/>
              </a:ext>
            </a:extLst>
          </p:cNvPr>
          <p:cNvGrpSpPr/>
          <p:nvPr/>
        </p:nvGrpSpPr>
        <p:grpSpPr>
          <a:xfrm>
            <a:off x="238480" y="744310"/>
            <a:ext cx="2137088" cy="2884867"/>
            <a:chOff x="238480" y="744310"/>
            <a:chExt cx="2137088" cy="2884867"/>
          </a:xfrm>
        </p:grpSpPr>
        <p:sp>
          <p:nvSpPr>
            <p:cNvPr id="21" name="Rectangle 20">
              <a:extLst>
                <a:ext uri="{FF2B5EF4-FFF2-40B4-BE49-F238E27FC236}">
                  <a16:creationId xmlns:a16="http://schemas.microsoft.com/office/drawing/2014/main" id="{17D168AE-2700-CECC-6B76-9FA17033DF00}"/>
                </a:ext>
              </a:extLst>
            </p:cNvPr>
            <p:cNvSpPr/>
            <p:nvPr/>
          </p:nvSpPr>
          <p:spPr>
            <a:xfrm>
              <a:off x="238480" y="744310"/>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B118CD-BC79-E06C-F744-62D95053A3E5}"/>
                </a:ext>
              </a:extLst>
            </p:cNvPr>
            <p:cNvSpPr txBox="1"/>
            <p:nvPr/>
          </p:nvSpPr>
          <p:spPr>
            <a:xfrm>
              <a:off x="819108" y="1978228"/>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dirty="0"/>
                <a:t>-18%</a:t>
              </a:r>
            </a:p>
          </p:txBody>
        </p:sp>
        <p:pic>
          <p:nvPicPr>
            <p:cNvPr id="20" name="Picture 19">
              <a:extLst>
                <a:ext uri="{FF2B5EF4-FFF2-40B4-BE49-F238E27FC236}">
                  <a16:creationId xmlns:a16="http://schemas.microsoft.com/office/drawing/2014/main" id="{88528F31-1A96-DF96-78D9-5AF739836C30}"/>
                </a:ext>
                <a:ext uri="{C183D7F6-B498-43B3-948B-1728B52AA6E4}">
                  <adec:decorative xmlns:adec="http://schemas.microsoft.com/office/drawing/2017/decorative" val="1"/>
                </a:ext>
              </a:extLst>
            </p:cNvPr>
            <p:cNvPicPr>
              <a:picLocks noChangeAspect="1"/>
            </p:cNvPicPr>
            <p:nvPr/>
          </p:nvPicPr>
          <p:blipFill rotWithShape="1">
            <a:blip r:embed="rId3"/>
            <a:srcRect t="17100" b="24557"/>
            <a:stretch/>
          </p:blipFill>
          <p:spPr>
            <a:xfrm>
              <a:off x="812051" y="1227014"/>
              <a:ext cx="907817" cy="529640"/>
            </a:xfrm>
            <a:prstGeom prst="rect">
              <a:avLst/>
            </a:prstGeom>
          </p:spPr>
        </p:pic>
        <p:sp>
          <p:nvSpPr>
            <p:cNvPr id="5" name="TextBox 4">
              <a:extLst>
                <a:ext uri="{FF2B5EF4-FFF2-40B4-BE49-F238E27FC236}">
                  <a16:creationId xmlns:a16="http://schemas.microsoft.com/office/drawing/2014/main" id="{83E3E133-1F1B-8AFA-B885-37A836C3ECA9}"/>
                </a:ext>
              </a:extLst>
            </p:cNvPr>
            <p:cNvSpPr txBox="1"/>
            <p:nvPr/>
          </p:nvSpPr>
          <p:spPr>
            <a:xfrm>
              <a:off x="812051" y="273291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dirty="0"/>
                <a:t>-1%</a:t>
              </a:r>
            </a:p>
          </p:txBody>
        </p:sp>
      </p:grpSp>
      <p:grpSp>
        <p:nvGrpSpPr>
          <p:cNvPr id="71" name="Group 70" descr="Major Roads (motorways and A-roads across the county)&#10;Traffic volumes are 4% ahead of pre-COVID (March 2019), and are 4% ahead of March 2023).">
            <a:extLst>
              <a:ext uri="{FF2B5EF4-FFF2-40B4-BE49-F238E27FC236}">
                <a16:creationId xmlns:a16="http://schemas.microsoft.com/office/drawing/2014/main" id="{16D1E8F9-F044-22C0-30A9-D6BD1D6D786E}"/>
              </a:ext>
            </a:extLst>
          </p:cNvPr>
          <p:cNvGrpSpPr/>
          <p:nvPr/>
        </p:nvGrpSpPr>
        <p:grpSpPr>
          <a:xfrm>
            <a:off x="2494300" y="733354"/>
            <a:ext cx="2382592" cy="2898455"/>
            <a:chOff x="2503921" y="851613"/>
            <a:chExt cx="2382592" cy="2898455"/>
          </a:xfrm>
        </p:grpSpPr>
        <p:sp>
          <p:nvSpPr>
            <p:cNvPr id="42" name="TextBox 41">
              <a:extLst>
                <a:ext uri="{FF2B5EF4-FFF2-40B4-BE49-F238E27FC236}">
                  <a16:creationId xmlns:a16="http://schemas.microsoft.com/office/drawing/2014/main" id="{A55D536E-9C62-391C-05FD-32A13D2561A4}"/>
                </a:ext>
              </a:extLst>
            </p:cNvPr>
            <p:cNvSpPr txBox="1"/>
            <p:nvPr/>
          </p:nvSpPr>
          <p:spPr>
            <a:xfrm>
              <a:off x="2503921" y="954075"/>
              <a:ext cx="2382592" cy="2708434"/>
            </a:xfrm>
            <a:prstGeom prst="rect">
              <a:avLst/>
            </a:prstGeom>
            <a:noFill/>
          </p:spPr>
          <p:txBody>
            <a:bodyPr wrap="square" lIns="91440" tIns="45720" rIns="91440" bIns="45720" rtlCol="0" anchor="t">
              <a:spAutoFit/>
            </a:bodyPr>
            <a:lstStyle/>
            <a:p>
              <a:pPr algn="ctr"/>
              <a:r>
                <a:rPr lang="en-GB" sz="2000" b="1"/>
                <a:t>Strategic Roads</a:t>
              </a:r>
            </a:p>
            <a:p>
              <a:pPr algn="ctr"/>
              <a:endParaRPr lang="en-GB" sz="2000" b="1"/>
            </a:p>
            <a:p>
              <a:pPr algn="ctr"/>
              <a:endParaRPr lang="en-GB" sz="1600" b="1"/>
            </a:p>
            <a:p>
              <a:pPr algn="ctr"/>
              <a:r>
                <a:rPr lang="en-GB" sz="1600"/>
                <a:t>Volumes at…</a:t>
              </a:r>
            </a:p>
            <a:p>
              <a:pPr algn="ctr"/>
              <a:endParaRPr lang="en-GB" sz="1600">
                <a:ea typeface="Calibri"/>
                <a:cs typeface="Calibri"/>
              </a:endParaRPr>
            </a:p>
            <a:p>
              <a:pPr algn="ctr"/>
              <a:endParaRPr lang="en-GB" sz="1600">
                <a:ea typeface="Calibri"/>
                <a:cs typeface="Calibri"/>
              </a:endParaRPr>
            </a:p>
            <a:p>
              <a:pPr algn="ctr"/>
              <a:r>
                <a:rPr lang="en-GB" sz="1600">
                  <a:ea typeface="Calibri"/>
                  <a:cs typeface="Calibri"/>
                </a:rPr>
                <a:t>…compared to 2019</a:t>
              </a:r>
            </a:p>
            <a:p>
              <a:pPr algn="ctr"/>
              <a:endParaRPr lang="en-GB">
                <a:ea typeface="Calibri"/>
                <a:cs typeface="Calibri"/>
              </a:endParaRPr>
            </a:p>
            <a:p>
              <a:pPr algn="ctr"/>
              <a:endParaRPr lang="en-GB" sz="1600">
                <a:ea typeface="Calibri"/>
                <a:cs typeface="Calibri"/>
              </a:endParaRPr>
            </a:p>
            <a:p>
              <a:pPr algn="ctr"/>
              <a:r>
                <a:rPr lang="en-GB" sz="1600">
                  <a:ea typeface="Calibri"/>
                  <a:cs typeface="Calibri"/>
                </a:rPr>
                <a:t>…compared to 2023.</a:t>
              </a:r>
            </a:p>
          </p:txBody>
        </p:sp>
        <p:grpSp>
          <p:nvGrpSpPr>
            <p:cNvPr id="61" name="Group 60">
              <a:extLst>
                <a:ext uri="{FF2B5EF4-FFF2-40B4-BE49-F238E27FC236}">
                  <a16:creationId xmlns:a16="http://schemas.microsoft.com/office/drawing/2014/main" id="{F3C37CCF-34D8-424E-7666-91B3A6325646}"/>
                </a:ext>
              </a:extLst>
            </p:cNvPr>
            <p:cNvGrpSpPr/>
            <p:nvPr/>
          </p:nvGrpSpPr>
          <p:grpSpPr>
            <a:xfrm>
              <a:off x="2645676" y="851613"/>
              <a:ext cx="2137088" cy="2898455"/>
              <a:chOff x="2645676" y="851613"/>
              <a:chExt cx="2137088" cy="2898455"/>
            </a:xfrm>
          </p:grpSpPr>
          <p:sp>
            <p:nvSpPr>
              <p:cNvPr id="43" name="Rectangle 42">
                <a:extLst>
                  <a:ext uri="{FF2B5EF4-FFF2-40B4-BE49-F238E27FC236}">
                    <a16:creationId xmlns:a16="http://schemas.microsoft.com/office/drawing/2014/main" id="{EBFE3E0D-3EA1-90FB-BA9D-C274D2DC3FFF}"/>
                  </a:ext>
                </a:extLst>
              </p:cNvPr>
              <p:cNvSpPr/>
              <p:nvPr/>
            </p:nvSpPr>
            <p:spPr>
              <a:xfrm>
                <a:off x="2645676" y="851613"/>
                <a:ext cx="2137088" cy="2898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BE4E13-BB87-9464-21C7-A825E0D44234}"/>
                  </a:ext>
                </a:extLst>
              </p:cNvPr>
              <p:cNvSpPr txBox="1"/>
              <p:nvPr/>
            </p:nvSpPr>
            <p:spPr>
              <a:xfrm>
                <a:off x="3177438" y="2081017"/>
                <a:ext cx="996939" cy="510778"/>
              </a:xfrm>
              <a:prstGeom prst="roundRect">
                <a:avLst/>
              </a:prstGeom>
              <a:solidFill>
                <a:srgbClr val="FF0000"/>
              </a:solidFill>
              <a:ln>
                <a:solidFill>
                  <a:schemeClr val="tx1"/>
                </a:solidFill>
              </a:ln>
            </p:spPr>
            <p:txBody>
              <a:bodyPr wrap="square" lIns="91440" tIns="45720" rIns="91440" bIns="45720" rtlCol="0" anchor="t">
                <a:spAutoFit/>
              </a:bodyPr>
              <a:lstStyle/>
              <a:p>
                <a:pPr algn="ctr"/>
                <a:r>
                  <a:rPr lang="en-GB" sz="2400" b="1" dirty="0">
                    <a:solidFill>
                      <a:schemeClr val="bg1"/>
                    </a:solidFill>
                  </a:rPr>
                  <a:t>+15%</a:t>
                </a:r>
              </a:p>
            </p:txBody>
          </p:sp>
          <p:pic>
            <p:nvPicPr>
              <p:cNvPr id="45" name="Graphic 44">
                <a:extLst>
                  <a:ext uri="{FF2B5EF4-FFF2-40B4-BE49-F238E27FC236}">
                    <a16:creationId xmlns:a16="http://schemas.microsoft.com/office/drawing/2014/main" id="{BA705BDB-4F24-48C9-1774-F745A09009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028" y="1345273"/>
                <a:ext cx="551760" cy="551760"/>
              </a:xfrm>
              <a:prstGeom prst="rect">
                <a:avLst/>
              </a:prstGeom>
            </p:spPr>
          </p:pic>
        </p:grpSp>
      </p:grpSp>
      <p:grpSp>
        <p:nvGrpSpPr>
          <p:cNvPr id="72" name="Group 71" descr="Multi-storey car park usage is 19% below pre-Covid (March 2019) levels, and is 4% below March 2023.">
            <a:extLst>
              <a:ext uri="{FF2B5EF4-FFF2-40B4-BE49-F238E27FC236}">
                <a16:creationId xmlns:a16="http://schemas.microsoft.com/office/drawing/2014/main" id="{F305D548-3BBC-A263-EA8C-CAC6D7EB3252}"/>
              </a:ext>
            </a:extLst>
          </p:cNvPr>
          <p:cNvGrpSpPr/>
          <p:nvPr/>
        </p:nvGrpSpPr>
        <p:grpSpPr>
          <a:xfrm>
            <a:off x="4898712" y="717479"/>
            <a:ext cx="2382592" cy="2914331"/>
            <a:chOff x="4908837" y="763743"/>
            <a:chExt cx="2382592" cy="2914331"/>
          </a:xfrm>
        </p:grpSpPr>
        <p:sp>
          <p:nvSpPr>
            <p:cNvPr id="6" name="TextBox 5">
              <a:extLst>
                <a:ext uri="{FF2B5EF4-FFF2-40B4-BE49-F238E27FC236}">
                  <a16:creationId xmlns:a16="http://schemas.microsoft.com/office/drawing/2014/main" id="{1EC7B7C0-61C6-DA3C-8FB8-F7E0A4C71FF5}"/>
                </a:ext>
              </a:extLst>
            </p:cNvPr>
            <p:cNvSpPr txBox="1"/>
            <p:nvPr/>
          </p:nvSpPr>
          <p:spPr>
            <a:xfrm>
              <a:off x="4908837" y="866372"/>
              <a:ext cx="2382592" cy="2708434"/>
            </a:xfrm>
            <a:prstGeom prst="rect">
              <a:avLst/>
            </a:prstGeom>
            <a:noFill/>
          </p:spPr>
          <p:txBody>
            <a:bodyPr wrap="square" lIns="91440" tIns="45720" rIns="91440" bIns="45720" rtlCol="0" anchor="t">
              <a:spAutoFit/>
            </a:bodyPr>
            <a:lstStyle/>
            <a:p>
              <a:pPr algn="ctr"/>
              <a:r>
                <a:rPr lang="en-GB" sz="2000" b="1"/>
                <a:t>Car Parking</a:t>
              </a:r>
            </a:p>
            <a:p>
              <a:pPr algn="ctr"/>
              <a:endParaRPr lang="en-GB" sz="2000" b="1"/>
            </a:p>
            <a:p>
              <a:pPr algn="ctr"/>
              <a:endParaRPr lang="en-GB" sz="1600" b="1"/>
            </a:p>
            <a:p>
              <a:pPr algn="ctr"/>
              <a:r>
                <a:rPr lang="en-GB" sz="1600"/>
                <a:t>Patronage at…</a:t>
              </a:r>
              <a:endParaRPr lang="en-GB" sz="1600" b="1">
                <a:cs typeface="Calibri"/>
              </a:endParaRPr>
            </a:p>
            <a:p>
              <a:pPr algn="ctr"/>
              <a:endParaRPr lang="en-GB" sz="1600" b="1">
                <a:solidFill>
                  <a:srgbClr val="2B4D89"/>
                </a:solidFill>
                <a:cs typeface="Calibri"/>
              </a:endParaRPr>
            </a:p>
            <a:p>
              <a:pPr algn="ctr"/>
              <a:endParaRPr lang="en-GB" sz="1600" b="1">
                <a:solidFill>
                  <a:srgbClr val="2B4D89"/>
                </a:solidFill>
                <a:cs typeface="Calibri"/>
              </a:endParaRPr>
            </a:p>
            <a:p>
              <a:pPr algn="ctr"/>
              <a:r>
                <a:rPr lang="en-GB" sz="1600"/>
                <a:t>…compared to 2019</a:t>
              </a:r>
            </a:p>
            <a:p>
              <a:pPr algn="ctr"/>
              <a:endParaRPr lang="en-GB">
                <a:cs typeface="Calibri"/>
              </a:endParaRPr>
            </a:p>
            <a:p>
              <a:pPr algn="ctr"/>
              <a:endParaRPr lang="en-GB" sz="1600">
                <a:cs typeface="Calibri"/>
              </a:endParaRPr>
            </a:p>
            <a:p>
              <a:pPr algn="ctr"/>
              <a:r>
                <a:rPr lang="en-GB" sz="1600">
                  <a:cs typeface="Calibri"/>
                </a:rPr>
                <a:t>…compared to 2023.</a:t>
              </a:r>
              <a:endParaRPr lang="en-GB" sz="1100">
                <a:cs typeface="Calibri"/>
              </a:endParaRPr>
            </a:p>
          </p:txBody>
        </p:sp>
        <p:grpSp>
          <p:nvGrpSpPr>
            <p:cNvPr id="62" name="Group 61">
              <a:extLst>
                <a:ext uri="{FF2B5EF4-FFF2-40B4-BE49-F238E27FC236}">
                  <a16:creationId xmlns:a16="http://schemas.microsoft.com/office/drawing/2014/main" id="{C1C51E91-9EC1-29E9-311E-95BF370EE13D}"/>
                </a:ext>
              </a:extLst>
            </p:cNvPr>
            <p:cNvGrpSpPr/>
            <p:nvPr/>
          </p:nvGrpSpPr>
          <p:grpSpPr>
            <a:xfrm>
              <a:off x="5010395" y="763743"/>
              <a:ext cx="2137088" cy="2914331"/>
              <a:chOff x="5010395" y="763743"/>
              <a:chExt cx="2137088" cy="2914331"/>
            </a:xfrm>
          </p:grpSpPr>
          <p:sp>
            <p:nvSpPr>
              <p:cNvPr id="7" name="Rectangle 6">
                <a:extLst>
                  <a:ext uri="{FF2B5EF4-FFF2-40B4-BE49-F238E27FC236}">
                    <a16:creationId xmlns:a16="http://schemas.microsoft.com/office/drawing/2014/main" id="{2400E8AA-CF38-9E35-41D8-31D13C3C56C4}"/>
                  </a:ext>
                </a:extLst>
              </p:cNvPr>
              <p:cNvSpPr/>
              <p:nvPr/>
            </p:nvSpPr>
            <p:spPr>
              <a:xfrm>
                <a:off x="5010395" y="763743"/>
                <a:ext cx="2137088" cy="2914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8E0BBA-5257-B6BB-0E9B-07FAF3CCFBF0}"/>
                  </a:ext>
                </a:extLst>
              </p:cNvPr>
              <p:cNvSpPr txBox="1"/>
              <p:nvPr/>
            </p:nvSpPr>
            <p:spPr>
              <a:xfrm>
                <a:off x="5605871" y="2024492"/>
                <a:ext cx="996939"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dirty="0"/>
                  <a:t>-14%</a:t>
                </a:r>
              </a:p>
            </p:txBody>
          </p:sp>
          <p:sp>
            <p:nvSpPr>
              <p:cNvPr id="24" name="TextBox 23">
                <a:extLst>
                  <a:ext uri="{FF2B5EF4-FFF2-40B4-BE49-F238E27FC236}">
                    <a16:creationId xmlns:a16="http://schemas.microsoft.com/office/drawing/2014/main" id="{B8FE59D7-A895-6341-0429-4243106E7EF2}"/>
                  </a:ext>
                  <a:ext uri="{C183D7F6-B498-43B3-948B-1728B52AA6E4}">
                    <adec:decorative xmlns:adec="http://schemas.microsoft.com/office/drawing/2017/decorative" val="1"/>
                  </a:ext>
                </a:extLst>
              </p:cNvPr>
              <p:cNvSpPr txBox="1"/>
              <p:nvPr/>
            </p:nvSpPr>
            <p:spPr>
              <a:xfrm>
                <a:off x="5847966" y="1265467"/>
                <a:ext cx="516317"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grpSp>
      </p:grpSp>
      <p:grpSp>
        <p:nvGrpSpPr>
          <p:cNvPr id="76" name="Group 75" descr="Bus Patronage is 2% below March 2019, and is 14% ahead of March 2023. These statistics are only for Cambridgeshire depots.">
            <a:extLst>
              <a:ext uri="{FF2B5EF4-FFF2-40B4-BE49-F238E27FC236}">
                <a16:creationId xmlns:a16="http://schemas.microsoft.com/office/drawing/2014/main" id="{878809B4-244D-8D23-AA80-CE8C82D383FC}"/>
              </a:ext>
            </a:extLst>
          </p:cNvPr>
          <p:cNvGrpSpPr/>
          <p:nvPr/>
        </p:nvGrpSpPr>
        <p:grpSpPr>
          <a:xfrm>
            <a:off x="7308315" y="723531"/>
            <a:ext cx="2382592" cy="3003796"/>
            <a:chOff x="7308315" y="791218"/>
            <a:chExt cx="2382592" cy="3003796"/>
          </a:xfrm>
        </p:grpSpPr>
        <p:sp>
          <p:nvSpPr>
            <p:cNvPr id="26" name="TextBox 25">
              <a:extLst>
                <a:ext uri="{FF2B5EF4-FFF2-40B4-BE49-F238E27FC236}">
                  <a16:creationId xmlns:a16="http://schemas.microsoft.com/office/drawing/2014/main" id="{5FFA58B6-A635-7BE5-3C39-37B3F575A5FC}"/>
                </a:ext>
              </a:extLst>
            </p:cNvPr>
            <p:cNvSpPr txBox="1"/>
            <p:nvPr/>
          </p:nvSpPr>
          <p:spPr>
            <a:xfrm>
              <a:off x="7308315" y="871137"/>
              <a:ext cx="2382592" cy="2923877"/>
            </a:xfrm>
            <a:prstGeom prst="rect">
              <a:avLst/>
            </a:prstGeom>
            <a:noFill/>
          </p:spPr>
          <p:txBody>
            <a:bodyPr wrap="square" lIns="91440" tIns="45720" rIns="91440" bIns="45720" rtlCol="0" anchor="t">
              <a:spAutoFit/>
            </a:bodyPr>
            <a:lstStyle/>
            <a:p>
              <a:pPr algn="ctr"/>
              <a:r>
                <a:rPr lang="en-GB" sz="2000" b="1"/>
                <a:t>Bus </a:t>
              </a:r>
            </a:p>
            <a:p>
              <a:pPr algn="ctr"/>
              <a:endParaRPr lang="en-GB" sz="2000" b="1"/>
            </a:p>
            <a:p>
              <a:pPr algn="ctr"/>
              <a:endParaRPr lang="en-GB" sz="1600" b="1"/>
            </a:p>
            <a:p>
              <a:pPr algn="ctr"/>
              <a:r>
                <a:rPr lang="en-GB" sz="1600"/>
                <a:t>Patronage at…</a:t>
              </a:r>
              <a:endParaRPr lang="en-GB" sz="2800" b="1">
                <a:solidFill>
                  <a:srgbClr val="2B4D89"/>
                </a:solidFill>
                <a:cs typeface="Calibri"/>
              </a:endParaRPr>
            </a:p>
            <a:p>
              <a:pPr algn="ctr"/>
              <a:endParaRPr lang="en-GB" sz="1600"/>
            </a:p>
            <a:p>
              <a:pPr algn="ctr"/>
              <a:endParaRPr lang="en-GB" sz="1600"/>
            </a:p>
            <a:p>
              <a:pPr algn="ctr"/>
              <a:r>
                <a:rPr lang="en-GB" sz="1600">
                  <a:cs typeface="Calibri"/>
                </a:rPr>
                <a:t>…compared to 2019.</a:t>
              </a:r>
            </a:p>
            <a:p>
              <a:pPr algn="ctr"/>
              <a:endParaRPr lang="en-GB">
                <a:cs typeface="Calibri"/>
              </a:endParaRPr>
            </a:p>
            <a:p>
              <a:pPr algn="ctr"/>
              <a:endParaRPr lang="en-GB" sz="1600">
                <a:cs typeface="Calibri"/>
              </a:endParaRPr>
            </a:p>
            <a:p>
              <a:pPr algn="ctr"/>
              <a:r>
                <a:rPr lang="en-GB" sz="1600">
                  <a:cs typeface="Calibri"/>
                </a:rPr>
                <a:t>…compared to 2023.</a:t>
              </a:r>
            </a:p>
            <a:p>
              <a:pPr algn="ctr"/>
              <a:r>
                <a:rPr lang="en-GB" sz="1000">
                  <a:cs typeface="Calibri"/>
                </a:rPr>
                <a:t>Cambridgeshire depots only</a:t>
              </a:r>
              <a:r>
                <a:rPr lang="en-GB" sz="1050">
                  <a:cs typeface="Calibri"/>
                </a:rPr>
                <a:t>.</a:t>
              </a:r>
              <a:endParaRPr lang="en-GB" sz="800">
                <a:cs typeface="Calibri"/>
              </a:endParaRPr>
            </a:p>
          </p:txBody>
        </p:sp>
        <p:grpSp>
          <p:nvGrpSpPr>
            <p:cNvPr id="63" name="Group 62">
              <a:extLst>
                <a:ext uri="{FF2B5EF4-FFF2-40B4-BE49-F238E27FC236}">
                  <a16:creationId xmlns:a16="http://schemas.microsoft.com/office/drawing/2014/main" id="{A883A23A-908C-B4B5-E16D-0F0CF0F8C06E}"/>
                </a:ext>
              </a:extLst>
            </p:cNvPr>
            <p:cNvGrpSpPr/>
            <p:nvPr/>
          </p:nvGrpSpPr>
          <p:grpSpPr>
            <a:xfrm>
              <a:off x="7394892" y="791218"/>
              <a:ext cx="2137088" cy="2884867"/>
              <a:chOff x="7394892" y="791218"/>
              <a:chExt cx="2137088" cy="2884867"/>
            </a:xfrm>
          </p:grpSpPr>
          <p:sp>
            <p:nvSpPr>
              <p:cNvPr id="27" name="Rectangle 26">
                <a:extLst>
                  <a:ext uri="{FF2B5EF4-FFF2-40B4-BE49-F238E27FC236}">
                    <a16:creationId xmlns:a16="http://schemas.microsoft.com/office/drawing/2014/main" id="{4A13A6BB-875C-706F-7739-71769AC30A1E}"/>
                  </a:ext>
                </a:extLst>
              </p:cNvPr>
              <p:cNvSpPr/>
              <p:nvPr/>
            </p:nvSpPr>
            <p:spPr>
              <a:xfrm>
                <a:off x="7394892"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1985ABB1-1EA0-F654-4923-0CB0E2D0DF88}"/>
                  </a:ext>
                </a:extLst>
              </p:cNvPr>
              <p:cNvSpPr txBox="1"/>
              <p:nvPr/>
            </p:nvSpPr>
            <p:spPr>
              <a:xfrm>
                <a:off x="7992294" y="2013167"/>
                <a:ext cx="996939" cy="510778"/>
              </a:xfrm>
              <a:prstGeom prst="roundRect">
                <a:avLst/>
              </a:prstGeom>
              <a:solidFill>
                <a:srgbClr val="BDD7EE"/>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dirty="0"/>
                  <a:t>-7%</a:t>
                </a:r>
              </a:p>
            </p:txBody>
          </p:sp>
          <p:pic>
            <p:nvPicPr>
              <p:cNvPr id="28" name="Graphic 27">
                <a:extLst>
                  <a:ext uri="{FF2B5EF4-FFF2-40B4-BE49-F238E27FC236}">
                    <a16:creationId xmlns:a16="http://schemas.microsoft.com/office/drawing/2014/main" id="{4E375807-62F8-F98A-DF5C-4F42B6BF878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7916" y="1129984"/>
                <a:ext cx="766784" cy="766784"/>
              </a:xfrm>
              <a:prstGeom prst="rect">
                <a:avLst/>
              </a:prstGeom>
            </p:spPr>
          </p:pic>
        </p:grpSp>
      </p:grpSp>
      <p:grpSp>
        <p:nvGrpSpPr>
          <p:cNvPr id="73" name="Group 72" descr="Park and Ride. Patronage is 22% ahead of pre-COVID (December 2019), and 20% ahead of March 2023.">
            <a:extLst>
              <a:ext uri="{FF2B5EF4-FFF2-40B4-BE49-F238E27FC236}">
                <a16:creationId xmlns:a16="http://schemas.microsoft.com/office/drawing/2014/main" id="{035E387B-D122-598B-2684-8CEA38564F56}"/>
              </a:ext>
            </a:extLst>
          </p:cNvPr>
          <p:cNvGrpSpPr/>
          <p:nvPr/>
        </p:nvGrpSpPr>
        <p:grpSpPr>
          <a:xfrm>
            <a:off x="9645741" y="736978"/>
            <a:ext cx="2382592" cy="3014822"/>
            <a:chOff x="9645741" y="794091"/>
            <a:chExt cx="2382592" cy="3014822"/>
          </a:xfrm>
        </p:grpSpPr>
        <p:sp>
          <p:nvSpPr>
            <p:cNvPr id="9" name="TextBox 8">
              <a:extLst>
                <a:ext uri="{FF2B5EF4-FFF2-40B4-BE49-F238E27FC236}">
                  <a16:creationId xmlns:a16="http://schemas.microsoft.com/office/drawing/2014/main" id="{1D4150F3-A8BC-1EF4-5AD4-0212F8527144}"/>
                </a:ext>
              </a:extLst>
            </p:cNvPr>
            <p:cNvSpPr txBox="1"/>
            <p:nvPr/>
          </p:nvSpPr>
          <p:spPr>
            <a:xfrm>
              <a:off x="9645741" y="823480"/>
              <a:ext cx="2382592" cy="2985433"/>
            </a:xfrm>
            <a:prstGeom prst="rect">
              <a:avLst/>
            </a:prstGeom>
            <a:noFill/>
          </p:spPr>
          <p:txBody>
            <a:bodyPr wrap="square" lIns="91440" tIns="45720" rIns="91440" bIns="45720" rtlCol="0" anchor="t">
              <a:spAutoFit/>
            </a:bodyPr>
            <a:lstStyle/>
            <a:p>
              <a:pPr algn="ctr"/>
              <a:r>
                <a:rPr lang="en-GB" sz="2000" b="1" dirty="0"/>
                <a:t>Park and Ride</a:t>
              </a:r>
            </a:p>
            <a:p>
              <a:pPr algn="ctr"/>
              <a:endParaRPr lang="en-GB" sz="2000" b="1" dirty="0"/>
            </a:p>
            <a:p>
              <a:pPr algn="ctr"/>
              <a:endParaRPr lang="en-GB" sz="2000" b="1" dirty="0"/>
            </a:p>
            <a:p>
              <a:pPr algn="ctr"/>
              <a:r>
                <a:rPr lang="en-GB" sz="1600" dirty="0"/>
                <a:t>Patronage at…</a:t>
              </a:r>
              <a:endParaRPr lang="en-GB" sz="1600" b="1" dirty="0">
                <a:cs typeface="Calibri"/>
              </a:endParaRPr>
            </a:p>
            <a:p>
              <a:pPr algn="ctr"/>
              <a:endParaRPr lang="en-GB" sz="1600" dirty="0">
                <a:solidFill>
                  <a:srgbClr val="000000"/>
                </a:solidFill>
                <a:ea typeface="Calibri" panose="020F0502020204030204"/>
                <a:cs typeface="Calibri"/>
              </a:endParaRPr>
            </a:p>
            <a:p>
              <a:pPr algn="ctr"/>
              <a:endParaRPr lang="en-GB" sz="1600" dirty="0">
                <a:solidFill>
                  <a:srgbClr val="000000"/>
                </a:solidFill>
                <a:ea typeface="Calibri" panose="020F0502020204030204"/>
                <a:cs typeface="Calibri"/>
              </a:endParaRPr>
            </a:p>
            <a:p>
              <a:pPr algn="ctr"/>
              <a:r>
                <a:rPr lang="en-GB" sz="1600" dirty="0">
                  <a:solidFill>
                    <a:srgbClr val="000000"/>
                  </a:solidFill>
                  <a:ea typeface="Calibri" panose="020F0502020204030204"/>
                  <a:cs typeface="Calibri"/>
                </a:rPr>
                <a:t>...compared to 2019.</a:t>
              </a:r>
            </a:p>
            <a:p>
              <a:pPr algn="ctr"/>
              <a:endParaRPr lang="en-GB" dirty="0">
                <a:solidFill>
                  <a:srgbClr val="000000"/>
                </a:solidFill>
                <a:ea typeface="Calibri" panose="020F0502020204030204"/>
                <a:cs typeface="Calibri"/>
              </a:endParaRPr>
            </a:p>
            <a:p>
              <a:pPr algn="ctr"/>
              <a:endParaRPr lang="en-GB" sz="1600" dirty="0">
                <a:solidFill>
                  <a:srgbClr val="000000"/>
                </a:solidFill>
                <a:ea typeface="Calibri" panose="020F0502020204030204"/>
                <a:cs typeface="Calibri"/>
              </a:endParaRPr>
            </a:p>
            <a:p>
              <a:pPr algn="ctr"/>
              <a:r>
                <a:rPr lang="en-GB" sz="1600" dirty="0">
                  <a:solidFill>
                    <a:srgbClr val="000000"/>
                  </a:solidFill>
                  <a:ea typeface="Calibri" panose="020F0502020204030204"/>
                  <a:cs typeface="Calibri"/>
                </a:rPr>
                <a:t>...compared to 2023.</a:t>
              </a:r>
            </a:p>
            <a:p>
              <a:pPr algn="ctr"/>
              <a:r>
                <a:rPr lang="en-GB" sz="1000" dirty="0">
                  <a:solidFill>
                    <a:srgbClr val="000000"/>
                  </a:solidFill>
                  <a:ea typeface="Calibri" panose="020F0502020204030204"/>
                  <a:cs typeface="Calibri"/>
                </a:rPr>
                <a:t>Cambridge sites only (x5).</a:t>
              </a:r>
            </a:p>
          </p:txBody>
        </p:sp>
        <p:grpSp>
          <p:nvGrpSpPr>
            <p:cNvPr id="64" name="Group 63">
              <a:extLst>
                <a:ext uri="{FF2B5EF4-FFF2-40B4-BE49-F238E27FC236}">
                  <a16:creationId xmlns:a16="http://schemas.microsoft.com/office/drawing/2014/main" id="{6627A49C-7C1A-62FE-BC4D-3BA51843232F}"/>
                </a:ext>
              </a:extLst>
            </p:cNvPr>
            <p:cNvGrpSpPr/>
            <p:nvPr/>
          </p:nvGrpSpPr>
          <p:grpSpPr>
            <a:xfrm>
              <a:off x="9759156" y="794091"/>
              <a:ext cx="2137088" cy="2884867"/>
              <a:chOff x="9759156" y="794091"/>
              <a:chExt cx="2137088" cy="2884867"/>
            </a:xfrm>
          </p:grpSpPr>
          <p:sp>
            <p:nvSpPr>
              <p:cNvPr id="10" name="Rectangle 9">
                <a:extLst>
                  <a:ext uri="{FF2B5EF4-FFF2-40B4-BE49-F238E27FC236}">
                    <a16:creationId xmlns:a16="http://schemas.microsoft.com/office/drawing/2014/main" id="{63969167-3402-60BD-ED59-71777BBB9F28}"/>
                  </a:ext>
                </a:extLst>
              </p:cNvPr>
              <p:cNvSpPr/>
              <p:nvPr/>
            </p:nvSpPr>
            <p:spPr>
              <a:xfrm>
                <a:off x="9759156" y="79409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1DB0922-A957-0DDF-AF3D-A9BECFC3D75E}"/>
                  </a:ext>
                </a:extLst>
              </p:cNvPr>
              <p:cNvSpPr txBox="1"/>
              <p:nvPr/>
            </p:nvSpPr>
            <p:spPr>
              <a:xfrm>
                <a:off x="9869431" y="2026642"/>
                <a:ext cx="1944000" cy="476726"/>
              </a:xfrm>
              <a:prstGeom prst="roundRect">
                <a:avLst/>
              </a:prstGeom>
              <a:solidFill>
                <a:srgbClr val="FF0000"/>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sz="2200" dirty="0">
                    <a:solidFill>
                      <a:schemeClr val="bg1"/>
                    </a:solidFill>
                  </a:rPr>
                  <a:t>+4% to +18%*</a:t>
                </a:r>
              </a:p>
            </p:txBody>
          </p:sp>
          <p:sp>
            <p:nvSpPr>
              <p:cNvPr id="47" name="TextBox 46">
                <a:extLst>
                  <a:ext uri="{FF2B5EF4-FFF2-40B4-BE49-F238E27FC236}">
                    <a16:creationId xmlns:a16="http://schemas.microsoft.com/office/drawing/2014/main" id="{93EC8C57-B52D-F22F-8135-5A8106102119}"/>
                  </a:ext>
                </a:extLst>
              </p:cNvPr>
              <p:cNvSpPr txBox="1"/>
              <p:nvPr/>
            </p:nvSpPr>
            <p:spPr>
              <a:xfrm>
                <a:off x="10178808" y="1193938"/>
                <a:ext cx="479033"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48" name="Graphic 47" descr="Bus with solid fill">
                <a:extLst>
                  <a:ext uri="{FF2B5EF4-FFF2-40B4-BE49-F238E27FC236}">
                    <a16:creationId xmlns:a16="http://schemas.microsoft.com/office/drawing/2014/main" id="{4F6B60C5-AB6E-5180-9AAB-068EBC8CA9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2057" y="1046331"/>
                <a:ext cx="779363" cy="779363"/>
              </a:xfrm>
              <a:prstGeom prst="rect">
                <a:avLst/>
              </a:prstGeom>
            </p:spPr>
          </p:pic>
          <p:sp>
            <p:nvSpPr>
              <p:cNvPr id="49" name="TextBox 48">
                <a:extLst>
                  <a:ext uri="{FF2B5EF4-FFF2-40B4-BE49-F238E27FC236}">
                    <a16:creationId xmlns:a16="http://schemas.microsoft.com/office/drawing/2014/main" id="{E82B6F97-CBB2-12C3-FCA2-3D5ACE3F7780}"/>
                  </a:ext>
                  <a:ext uri="{C183D7F6-B498-43B3-948B-1728B52AA6E4}">
                    <adec:decorative xmlns:adec="http://schemas.microsoft.com/office/drawing/2017/decorative" val="1"/>
                  </a:ext>
                </a:extLst>
              </p:cNvPr>
              <p:cNvSpPr txBox="1"/>
              <p:nvPr/>
            </p:nvSpPr>
            <p:spPr>
              <a:xfrm>
                <a:off x="10515045" y="1276677"/>
                <a:ext cx="443126" cy="369332"/>
              </a:xfrm>
              <a:prstGeom prst="rect">
                <a:avLst/>
              </a:prstGeom>
              <a:noFill/>
            </p:spPr>
            <p:txBody>
              <a:bodyPr wrap="square" rtlCol="0">
                <a:spAutoFit/>
              </a:bodyPr>
              <a:lstStyle/>
              <a:p>
                <a:pPr algn="ctr"/>
                <a:r>
                  <a:rPr lang="en-GB"/>
                  <a:t>+</a:t>
                </a:r>
              </a:p>
            </p:txBody>
          </p:sp>
        </p:grpSp>
      </p:grpSp>
      <p:grpSp>
        <p:nvGrpSpPr>
          <p:cNvPr id="65" name="Group 64" descr="Footfall at One Station Square in Cambridge is 16% below pre-COVID (first two weeks of March 2019), and is 11% ahead of March 2023.">
            <a:extLst>
              <a:ext uri="{FF2B5EF4-FFF2-40B4-BE49-F238E27FC236}">
                <a16:creationId xmlns:a16="http://schemas.microsoft.com/office/drawing/2014/main" id="{1336A5E1-36FE-F752-059C-F0DE951DC8FA}"/>
              </a:ext>
              <a:ext uri="{C183D7F6-B498-43B3-948B-1728B52AA6E4}">
                <adec:decorative xmlns:adec="http://schemas.microsoft.com/office/drawing/2017/decorative" val="0"/>
              </a:ext>
            </a:extLst>
          </p:cNvPr>
          <p:cNvGrpSpPr/>
          <p:nvPr/>
        </p:nvGrpSpPr>
        <p:grpSpPr>
          <a:xfrm>
            <a:off x="238925" y="3649445"/>
            <a:ext cx="2137088" cy="2884867"/>
            <a:chOff x="229400" y="3822872"/>
            <a:chExt cx="2137088" cy="2884867"/>
          </a:xfrm>
        </p:grpSpPr>
        <p:sp>
          <p:nvSpPr>
            <p:cNvPr id="14" name="Rectangle 13">
              <a:extLst>
                <a:ext uri="{FF2B5EF4-FFF2-40B4-BE49-F238E27FC236}">
                  <a16:creationId xmlns:a16="http://schemas.microsoft.com/office/drawing/2014/main" id="{D12ACFCF-4951-7F10-2DA3-FDF549234814}"/>
                </a:ext>
              </a:extLst>
            </p:cNvPr>
            <p:cNvSpPr/>
            <p:nvPr/>
          </p:nvSpPr>
          <p:spPr>
            <a:xfrm>
              <a:off x="229400" y="38228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4ED647D6-0DCA-A1F9-83EA-25AFCF9D4BC1}"/>
                </a:ext>
                <a:ext uri="{C183D7F6-B498-43B3-948B-1728B52AA6E4}">
                  <adec:decorative xmlns:adec="http://schemas.microsoft.com/office/drawing/2017/decorative" val="1"/>
                </a:ext>
              </a:extLst>
            </p:cNvPr>
            <p:cNvPicPr>
              <a:picLocks noChangeAspect="1"/>
            </p:cNvPicPr>
            <p:nvPr/>
          </p:nvPicPr>
          <p:blipFill rotWithShape="1">
            <a:blip r:embed="rId8"/>
            <a:srcRect t="13934" b="17090"/>
            <a:stretch/>
          </p:blipFill>
          <p:spPr>
            <a:xfrm>
              <a:off x="821939" y="4358016"/>
              <a:ext cx="707451" cy="463860"/>
            </a:xfrm>
            <a:prstGeom prst="rect">
              <a:avLst/>
            </a:prstGeom>
          </p:spPr>
        </p:pic>
        <p:pic>
          <p:nvPicPr>
            <p:cNvPr id="40" name="Graphic 39">
              <a:extLst>
                <a:ext uri="{FF2B5EF4-FFF2-40B4-BE49-F238E27FC236}">
                  <a16:creationId xmlns:a16="http://schemas.microsoft.com/office/drawing/2014/main" id="{3B10EABD-2D84-D1EE-CDEA-D9A28EC33AF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454411" y="4483544"/>
              <a:ext cx="285256" cy="285256"/>
            </a:xfrm>
            <a:prstGeom prst="rect">
              <a:avLst/>
            </a:prstGeom>
          </p:spPr>
        </p:pic>
      </p:grpSp>
      <p:grpSp>
        <p:nvGrpSpPr>
          <p:cNvPr id="17" name="Group 16" descr="Retail footfall is 7% below pre-COVID (March 2019), and is level with March 2023.">
            <a:extLst>
              <a:ext uri="{FF2B5EF4-FFF2-40B4-BE49-F238E27FC236}">
                <a16:creationId xmlns:a16="http://schemas.microsoft.com/office/drawing/2014/main" id="{76027525-0672-0E9F-D970-0A2DC3810CF6}"/>
              </a:ext>
            </a:extLst>
          </p:cNvPr>
          <p:cNvGrpSpPr/>
          <p:nvPr/>
        </p:nvGrpSpPr>
        <p:grpSpPr>
          <a:xfrm>
            <a:off x="2515247" y="3649770"/>
            <a:ext cx="2382592" cy="2894067"/>
            <a:chOff x="2515247" y="3649770"/>
            <a:chExt cx="2382592" cy="2894067"/>
          </a:xfrm>
        </p:grpSpPr>
        <p:sp>
          <p:nvSpPr>
            <p:cNvPr id="83" name="TextBox 82">
              <a:extLst>
                <a:ext uri="{FF2B5EF4-FFF2-40B4-BE49-F238E27FC236}">
                  <a16:creationId xmlns:a16="http://schemas.microsoft.com/office/drawing/2014/main" id="{6A7C7B51-8121-784D-1E60-23A744AF3EAB}"/>
                </a:ext>
              </a:extLst>
            </p:cNvPr>
            <p:cNvSpPr txBox="1"/>
            <p:nvPr/>
          </p:nvSpPr>
          <p:spPr>
            <a:xfrm>
              <a:off x="2515247" y="3745007"/>
              <a:ext cx="2382592" cy="2769989"/>
            </a:xfrm>
            <a:prstGeom prst="rect">
              <a:avLst/>
            </a:prstGeom>
            <a:noFill/>
          </p:spPr>
          <p:txBody>
            <a:bodyPr wrap="square" lIns="91440" tIns="45720" rIns="91440" bIns="45720" rtlCol="0" anchor="t">
              <a:spAutoFit/>
            </a:bodyPr>
            <a:lstStyle/>
            <a:p>
              <a:pPr algn="ctr"/>
              <a:r>
                <a:rPr lang="en-GB" sz="2000" b="1" dirty="0"/>
                <a:t>Retail Footfall</a:t>
              </a:r>
              <a:endParaRPr lang="en-GB" sz="2000" b="1" dirty="0">
                <a:solidFill>
                  <a:srgbClr val="FF0000"/>
                </a:solidFill>
              </a:endParaRPr>
            </a:p>
            <a:p>
              <a:pPr algn="ctr"/>
              <a:r>
                <a:rPr lang="en-GB" sz="2000" b="1" dirty="0"/>
                <a:t>		</a:t>
              </a:r>
            </a:p>
            <a:p>
              <a:pPr algn="ctr"/>
              <a:endParaRPr lang="en-GB" sz="2000" b="1" dirty="0"/>
            </a:p>
            <a:p>
              <a:pPr algn="ctr"/>
              <a:r>
                <a:rPr lang="en-GB" sz="1600" dirty="0"/>
                <a:t>Volumes at…</a:t>
              </a:r>
              <a:endParaRPr lang="en-GB" sz="2800" b="1" dirty="0">
                <a:solidFill>
                  <a:srgbClr val="2B4D89"/>
                </a:solidFill>
              </a:endParaRPr>
            </a:p>
            <a:p>
              <a:pPr algn="ctr"/>
              <a:endParaRPr lang="en-GB" sz="1600" dirty="0"/>
            </a:p>
            <a:p>
              <a:pPr algn="ctr"/>
              <a:endParaRPr lang="en-GB" sz="1600" dirty="0"/>
            </a:p>
            <a:p>
              <a:pPr algn="ctr"/>
              <a:r>
                <a:rPr lang="en-GB" sz="1600" dirty="0"/>
                <a:t>…compared to 2019.</a:t>
              </a:r>
              <a:endParaRPr lang="en-GB" sz="1600" b="1" dirty="0">
                <a:solidFill>
                  <a:srgbClr val="FF0000"/>
                </a:solidFill>
              </a:endParaRPr>
            </a:p>
            <a:p>
              <a:pPr algn="ctr"/>
              <a:endParaRPr lang="en-GB" dirty="0">
                <a:cs typeface="Calibri"/>
              </a:endParaRPr>
            </a:p>
            <a:p>
              <a:pPr algn="ctr"/>
              <a:endParaRPr lang="en-GB" sz="1600" dirty="0">
                <a:cs typeface="Calibri"/>
              </a:endParaRPr>
            </a:p>
            <a:p>
              <a:pPr algn="ctr"/>
              <a:r>
                <a:rPr lang="en-GB" sz="1600" dirty="0">
                  <a:cs typeface="Calibri"/>
                </a:rPr>
                <a:t>…compared to 2023.</a:t>
              </a:r>
            </a:p>
          </p:txBody>
        </p:sp>
        <p:sp>
          <p:nvSpPr>
            <p:cNvPr id="41" name="Rectangle 40">
              <a:extLst>
                <a:ext uri="{FF2B5EF4-FFF2-40B4-BE49-F238E27FC236}">
                  <a16:creationId xmlns:a16="http://schemas.microsoft.com/office/drawing/2014/main" id="{D7DA9E35-5EFE-10ED-A1C3-8936153C7D22}"/>
                </a:ext>
              </a:extLst>
            </p:cNvPr>
            <p:cNvSpPr/>
            <p:nvPr/>
          </p:nvSpPr>
          <p:spPr>
            <a:xfrm>
              <a:off x="2626911" y="3649770"/>
              <a:ext cx="2137088" cy="289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Graphic 79">
              <a:extLst>
                <a:ext uri="{FF2B5EF4-FFF2-40B4-BE49-F238E27FC236}">
                  <a16:creationId xmlns:a16="http://schemas.microsoft.com/office/drawing/2014/main" id="{F88186F8-7B61-A366-5252-FAF9DC1EB3A8}"/>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23674" y="4130566"/>
              <a:ext cx="568225" cy="568225"/>
            </a:xfrm>
            <a:prstGeom prst="rect">
              <a:avLst/>
            </a:prstGeom>
          </p:spPr>
        </p:pic>
        <p:sp>
          <p:nvSpPr>
            <p:cNvPr id="81" name="TextBox 80">
              <a:extLst>
                <a:ext uri="{FF2B5EF4-FFF2-40B4-BE49-F238E27FC236}">
                  <a16:creationId xmlns:a16="http://schemas.microsoft.com/office/drawing/2014/main" id="{08108806-CB5D-2F7E-8BFD-D4DD64D419B1}"/>
                </a:ext>
              </a:extLst>
            </p:cNvPr>
            <p:cNvSpPr txBox="1"/>
            <p:nvPr/>
          </p:nvSpPr>
          <p:spPr>
            <a:xfrm>
              <a:off x="3237296" y="4947979"/>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dirty="0"/>
                <a:t>-19%</a:t>
              </a:r>
            </a:p>
          </p:txBody>
        </p:sp>
        <p:sp>
          <p:nvSpPr>
            <p:cNvPr id="82" name="TextBox 81">
              <a:extLst>
                <a:ext uri="{FF2B5EF4-FFF2-40B4-BE49-F238E27FC236}">
                  <a16:creationId xmlns:a16="http://schemas.microsoft.com/office/drawing/2014/main" id="{C3EE4231-A5BA-2054-E865-6A2A6EC3D695}"/>
                </a:ext>
              </a:extLst>
            </p:cNvPr>
            <p:cNvSpPr txBox="1"/>
            <p:nvPr/>
          </p:nvSpPr>
          <p:spPr>
            <a:xfrm>
              <a:off x="3227598" y="568676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dirty="0"/>
                <a:t>-5%</a:t>
              </a:r>
            </a:p>
          </p:txBody>
        </p:sp>
      </p:grpSp>
      <p:grpSp>
        <p:nvGrpSpPr>
          <p:cNvPr id="75" name="Group 74" descr="Walking volumes in Cambridge during 2023 were 16% below 2019 levels. This is according to Google's Environmental Insights tool. 2023 is the latest available data.">
            <a:extLst>
              <a:ext uri="{FF2B5EF4-FFF2-40B4-BE49-F238E27FC236}">
                <a16:creationId xmlns:a16="http://schemas.microsoft.com/office/drawing/2014/main" id="{EF0D9394-D493-72CD-316E-3D98B0E37115}"/>
              </a:ext>
            </a:extLst>
          </p:cNvPr>
          <p:cNvGrpSpPr/>
          <p:nvPr/>
        </p:nvGrpSpPr>
        <p:grpSpPr>
          <a:xfrm>
            <a:off x="4895179" y="3651895"/>
            <a:ext cx="2382592" cy="2949219"/>
            <a:chOff x="4896559" y="3815781"/>
            <a:chExt cx="2382592" cy="2949219"/>
          </a:xfrm>
        </p:grpSpPr>
        <p:sp>
          <p:nvSpPr>
            <p:cNvPr id="30" name="TextBox 29">
              <a:extLst>
                <a:ext uri="{FF2B5EF4-FFF2-40B4-BE49-F238E27FC236}">
                  <a16:creationId xmlns:a16="http://schemas.microsoft.com/office/drawing/2014/main" id="{C6EA4864-DE64-1F9A-EACD-4C05B592C8AF}"/>
                </a:ext>
              </a:extLst>
            </p:cNvPr>
            <p:cNvSpPr txBox="1"/>
            <p:nvPr/>
          </p:nvSpPr>
          <p:spPr>
            <a:xfrm>
              <a:off x="4896559" y="3856511"/>
              <a:ext cx="2382592" cy="2908489"/>
            </a:xfrm>
            <a:prstGeom prst="rect">
              <a:avLst/>
            </a:prstGeom>
            <a:noFill/>
          </p:spPr>
          <p:txBody>
            <a:bodyPr wrap="square" lIns="91440" tIns="45720" rIns="91440" bIns="45720" rtlCol="0" anchor="t">
              <a:spAutoFit/>
            </a:bodyPr>
            <a:lstStyle/>
            <a:p>
              <a:pPr algn="ctr"/>
              <a:r>
                <a:rPr lang="en-GB" sz="2000" b="1" dirty="0"/>
                <a:t>Walking</a:t>
              </a:r>
              <a:endParaRPr lang="en-GB" sz="2000" b="1" dirty="0">
                <a:solidFill>
                  <a:srgbClr val="FF0000"/>
                </a:solidFill>
              </a:endParaRPr>
            </a:p>
            <a:p>
              <a:pPr algn="ctr"/>
              <a:r>
                <a:rPr lang="en-GB" sz="2000" b="1" dirty="0"/>
                <a:t>		</a:t>
              </a:r>
            </a:p>
            <a:p>
              <a:pPr algn="ctr"/>
              <a:endParaRPr lang="en-GB" sz="2000" b="1" dirty="0"/>
            </a:p>
            <a:p>
              <a:pPr algn="ctr"/>
              <a:endParaRPr lang="en-GB" sz="1600" dirty="0"/>
            </a:p>
            <a:p>
              <a:pPr algn="ctr"/>
              <a:r>
                <a:rPr lang="en-GB" sz="1600" dirty="0"/>
                <a:t>2023 volumes at…</a:t>
              </a:r>
              <a:endParaRPr lang="en-GB" sz="2800" b="1" dirty="0">
                <a:solidFill>
                  <a:srgbClr val="2B4D89"/>
                </a:solidFill>
              </a:endParaRPr>
            </a:p>
            <a:p>
              <a:pPr algn="ctr"/>
              <a:endParaRPr lang="en-GB" sz="1600" dirty="0"/>
            </a:p>
            <a:p>
              <a:pPr algn="ctr"/>
              <a:endParaRPr lang="en-GB" sz="1600" dirty="0"/>
            </a:p>
            <a:p>
              <a:pPr algn="ctr"/>
              <a:endParaRPr lang="en-GB" sz="1600" dirty="0">
                <a:cs typeface="Calibri"/>
              </a:endParaRPr>
            </a:p>
            <a:p>
              <a:pPr algn="ctr"/>
              <a:r>
                <a:rPr lang="en-GB" sz="1600" dirty="0">
                  <a:cs typeface="Calibri"/>
                </a:rPr>
                <a:t>…compared to 2019.</a:t>
              </a:r>
            </a:p>
            <a:p>
              <a:pPr algn="ctr"/>
              <a:r>
                <a:rPr lang="en-GB" sz="1600" dirty="0">
                  <a:cs typeface="Calibri"/>
                </a:rPr>
                <a:t>(Google EIE)</a:t>
              </a:r>
              <a:endParaRPr lang="en-GB" sz="1100" dirty="0">
                <a:cs typeface="Calibri"/>
              </a:endParaRPr>
            </a:p>
            <a:p>
              <a:pPr algn="ctr"/>
              <a:r>
                <a:rPr lang="en-GB" sz="1100" dirty="0">
                  <a:cs typeface="Calibri"/>
                </a:rPr>
                <a:t>2023 is latest available data.</a:t>
              </a:r>
            </a:p>
          </p:txBody>
        </p:sp>
        <p:grpSp>
          <p:nvGrpSpPr>
            <p:cNvPr id="67" name="Group 66">
              <a:extLst>
                <a:ext uri="{FF2B5EF4-FFF2-40B4-BE49-F238E27FC236}">
                  <a16:creationId xmlns:a16="http://schemas.microsoft.com/office/drawing/2014/main" id="{3F2D4EA7-3174-1AFC-9975-465730291155}"/>
                </a:ext>
              </a:extLst>
            </p:cNvPr>
            <p:cNvGrpSpPr/>
            <p:nvPr/>
          </p:nvGrpSpPr>
          <p:grpSpPr>
            <a:xfrm>
              <a:off x="5000270" y="3815781"/>
              <a:ext cx="2137088" cy="2884867"/>
              <a:chOff x="5000270" y="3815781"/>
              <a:chExt cx="2137088" cy="2884867"/>
            </a:xfrm>
          </p:grpSpPr>
          <p:sp>
            <p:nvSpPr>
              <p:cNvPr id="31" name="Rectangle 30">
                <a:extLst>
                  <a:ext uri="{FF2B5EF4-FFF2-40B4-BE49-F238E27FC236}">
                    <a16:creationId xmlns:a16="http://schemas.microsoft.com/office/drawing/2014/main" id="{F15A53EE-932B-597B-EEFD-E6E8E6A40A0D}"/>
                  </a:ext>
                </a:extLst>
              </p:cNvPr>
              <p:cNvSpPr/>
              <p:nvPr/>
            </p:nvSpPr>
            <p:spPr>
              <a:xfrm>
                <a:off x="5000270" y="38157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5BF7A04-516E-346B-A311-54CFEF34761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9678" y="4391333"/>
                <a:ext cx="595404" cy="595404"/>
              </a:xfrm>
              <a:prstGeom prst="rect">
                <a:avLst/>
              </a:prstGeom>
            </p:spPr>
          </p:pic>
        </p:grpSp>
      </p:grpSp>
      <p:grpSp>
        <p:nvGrpSpPr>
          <p:cNvPr id="15" name="Group 14" descr="Cycling volumes in Cambridge during 2023 were 25% below 2019 levels. This is according to Google's Environmental Insights tool. 2023 is the latest available data.">
            <a:extLst>
              <a:ext uri="{FF2B5EF4-FFF2-40B4-BE49-F238E27FC236}">
                <a16:creationId xmlns:a16="http://schemas.microsoft.com/office/drawing/2014/main" id="{C5C58564-0309-FD9B-F2E5-FD886F62D8B2}"/>
              </a:ext>
            </a:extLst>
          </p:cNvPr>
          <p:cNvGrpSpPr/>
          <p:nvPr/>
        </p:nvGrpSpPr>
        <p:grpSpPr>
          <a:xfrm>
            <a:off x="7277771" y="3630069"/>
            <a:ext cx="2382592" cy="2986850"/>
            <a:chOff x="7287296" y="3630069"/>
            <a:chExt cx="2382592" cy="2986850"/>
          </a:xfrm>
        </p:grpSpPr>
        <p:sp>
          <p:nvSpPr>
            <p:cNvPr id="46" name="TextBox 45">
              <a:extLst>
                <a:ext uri="{FF2B5EF4-FFF2-40B4-BE49-F238E27FC236}">
                  <a16:creationId xmlns:a16="http://schemas.microsoft.com/office/drawing/2014/main" id="{99539CD0-659B-9DE7-F3DE-B5BACBDCFBD0}"/>
                </a:ext>
              </a:extLst>
            </p:cNvPr>
            <p:cNvSpPr txBox="1"/>
            <p:nvPr/>
          </p:nvSpPr>
          <p:spPr>
            <a:xfrm>
              <a:off x="7287296" y="3646875"/>
              <a:ext cx="2382592" cy="2970044"/>
            </a:xfrm>
            <a:prstGeom prst="rect">
              <a:avLst/>
            </a:prstGeom>
            <a:noFill/>
          </p:spPr>
          <p:txBody>
            <a:bodyPr wrap="square" lIns="91440" tIns="45720" rIns="91440" bIns="45720" rtlCol="0" anchor="t">
              <a:spAutoFit/>
            </a:bodyPr>
            <a:lstStyle/>
            <a:p>
              <a:pPr algn="ctr"/>
              <a:r>
                <a:rPr lang="en-GB" sz="2000" b="1" dirty="0"/>
                <a:t>Cycling</a:t>
              </a:r>
              <a:endParaRPr lang="en-GB" sz="2000" b="1" dirty="0">
                <a:solidFill>
                  <a:srgbClr val="FF0000"/>
                </a:solidFill>
              </a:endParaRPr>
            </a:p>
            <a:p>
              <a:pPr algn="ctr"/>
              <a:r>
                <a:rPr lang="en-GB" sz="2000" b="1" dirty="0"/>
                <a:t>		</a:t>
              </a:r>
              <a:endParaRPr lang="en-GB" sz="2000" b="1" dirty="0">
                <a:ea typeface="Calibri"/>
                <a:cs typeface="Calibri"/>
              </a:endParaRPr>
            </a:p>
            <a:p>
              <a:pPr algn="ctr"/>
              <a:endParaRPr lang="en-GB" sz="2000" b="1" dirty="0"/>
            </a:p>
            <a:p>
              <a:pPr algn="ctr"/>
              <a:endParaRPr lang="en-GB" sz="2000" b="1" dirty="0"/>
            </a:p>
            <a:p>
              <a:pPr algn="ctr"/>
              <a:r>
                <a:rPr lang="en-GB" sz="1600" dirty="0"/>
                <a:t>2023 volumes at…</a:t>
              </a:r>
              <a:endParaRPr lang="en-GB" sz="1600" b="1" dirty="0">
                <a:cs typeface="Calibri"/>
              </a:endParaRPr>
            </a:p>
            <a:p>
              <a:pPr algn="ctr"/>
              <a:endParaRPr lang="en-GB" sz="1600" dirty="0"/>
            </a:p>
            <a:p>
              <a:pPr algn="ctr"/>
              <a:endParaRPr lang="en-GB" sz="1600" dirty="0"/>
            </a:p>
            <a:p>
              <a:pPr algn="ctr"/>
              <a:endParaRPr lang="en-GB" sz="1600" dirty="0">
                <a:cs typeface="Calibri"/>
              </a:endParaRPr>
            </a:p>
            <a:p>
              <a:pPr algn="ctr"/>
              <a:r>
                <a:rPr lang="en-GB" sz="1600" dirty="0">
                  <a:cs typeface="Calibri"/>
                </a:rPr>
                <a:t>...compared to 2019.</a:t>
              </a:r>
            </a:p>
            <a:p>
              <a:pPr algn="ctr"/>
              <a:r>
                <a:rPr lang="en-GB" sz="1600" dirty="0">
                  <a:ea typeface="Calibri"/>
                  <a:cs typeface="Calibri"/>
                </a:rPr>
                <a:t>(Google EIE)</a:t>
              </a:r>
              <a:r>
                <a:rPr lang="en-GB" sz="1100" dirty="0">
                  <a:ea typeface="Calibri"/>
                  <a:cs typeface="Calibri"/>
                </a:rPr>
                <a:t> </a:t>
              </a:r>
            </a:p>
            <a:p>
              <a:pPr algn="ctr"/>
              <a:r>
                <a:rPr lang="en-GB" sz="1100" dirty="0">
                  <a:cs typeface="Calibri"/>
                </a:rPr>
                <a:t>2023 is latest available data</a:t>
              </a:r>
              <a:r>
                <a:rPr lang="en-GB" sz="1100" dirty="0">
                  <a:ea typeface="Calibri"/>
                  <a:cs typeface="Calibri"/>
                </a:rPr>
                <a:t>.</a:t>
              </a:r>
              <a:endParaRPr lang="en-GB" sz="1100" dirty="0">
                <a:cs typeface="Calibri"/>
              </a:endParaRPr>
            </a:p>
          </p:txBody>
        </p:sp>
        <p:sp>
          <p:nvSpPr>
            <p:cNvPr id="34" name="Rectangle 33">
              <a:extLst>
                <a:ext uri="{FF2B5EF4-FFF2-40B4-BE49-F238E27FC236}">
                  <a16:creationId xmlns:a16="http://schemas.microsoft.com/office/drawing/2014/main" id="{C9EA20CF-9A46-8D09-4A38-7B408D698EE4}"/>
                </a:ext>
                <a:ext uri="{C183D7F6-B498-43B3-948B-1728B52AA6E4}">
                  <adec:decorative xmlns:adec="http://schemas.microsoft.com/office/drawing/2017/decorative" val="1"/>
                </a:ext>
              </a:extLst>
            </p:cNvPr>
            <p:cNvSpPr/>
            <p:nvPr/>
          </p:nvSpPr>
          <p:spPr>
            <a:xfrm>
              <a:off x="7402854" y="3630069"/>
              <a:ext cx="2137088" cy="2917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AB0889-7117-D531-1DF7-3D1033E1D209}"/>
                </a:ext>
              </a:extLst>
            </p:cNvPr>
            <p:cNvSpPr txBox="1"/>
            <p:nvPr/>
          </p:nvSpPr>
          <p:spPr>
            <a:xfrm>
              <a:off x="8010666" y="5319412"/>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-25%</a:t>
              </a:r>
            </a:p>
          </p:txBody>
        </p:sp>
        <p:pic>
          <p:nvPicPr>
            <p:cNvPr id="39" name="Graphic 38">
              <a:extLst>
                <a:ext uri="{FF2B5EF4-FFF2-40B4-BE49-F238E27FC236}">
                  <a16:creationId xmlns:a16="http://schemas.microsoft.com/office/drawing/2014/main" id="{161929FB-9832-16FF-449B-5A2F006FB07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74239" y="4177510"/>
              <a:ext cx="711990" cy="717328"/>
            </a:xfrm>
            <a:prstGeom prst="rect">
              <a:avLst/>
            </a:prstGeom>
          </p:spPr>
        </p:pic>
      </p:grpSp>
      <p:grpSp>
        <p:nvGrpSpPr>
          <p:cNvPr id="35" name="Group 34" descr="Levels of Nitrogen dioxide (which is what we use to display air pollution levels) are 18% below pre-COVID (March 2019), and are 28% ahead of March 2023.">
            <a:extLst>
              <a:ext uri="{FF2B5EF4-FFF2-40B4-BE49-F238E27FC236}">
                <a16:creationId xmlns:a16="http://schemas.microsoft.com/office/drawing/2014/main" id="{1A35AE9A-BA1D-BD8D-483D-51021032DDEE}"/>
              </a:ext>
            </a:extLst>
          </p:cNvPr>
          <p:cNvGrpSpPr/>
          <p:nvPr/>
        </p:nvGrpSpPr>
        <p:grpSpPr>
          <a:xfrm>
            <a:off x="9648804" y="3636407"/>
            <a:ext cx="2382592" cy="2907430"/>
            <a:chOff x="9658329" y="3664982"/>
            <a:chExt cx="2382592" cy="2907430"/>
          </a:xfrm>
        </p:grpSpPr>
        <p:grpSp>
          <p:nvGrpSpPr>
            <p:cNvPr id="77" name="Group 76" descr="Air pollution levels are 37% below pre-COVID levels (September 2019).">
              <a:extLst>
                <a:ext uri="{FF2B5EF4-FFF2-40B4-BE49-F238E27FC236}">
                  <a16:creationId xmlns:a16="http://schemas.microsoft.com/office/drawing/2014/main" id="{3C3176F4-5C56-AE64-C7CD-A2BF790A0C6A}"/>
                </a:ext>
              </a:extLst>
            </p:cNvPr>
            <p:cNvGrpSpPr/>
            <p:nvPr/>
          </p:nvGrpSpPr>
          <p:grpSpPr>
            <a:xfrm>
              <a:off x="9658329" y="3664982"/>
              <a:ext cx="2382592" cy="2907430"/>
              <a:chOff x="9658329" y="3828884"/>
              <a:chExt cx="2382592" cy="2907430"/>
            </a:xfrm>
          </p:grpSpPr>
          <p:sp>
            <p:nvSpPr>
              <p:cNvPr id="36" name="TextBox 35" descr="Air pollution.&#10;Volumes at -21% compared to pre-COVID.">
                <a:extLst>
                  <a:ext uri="{FF2B5EF4-FFF2-40B4-BE49-F238E27FC236}">
                    <a16:creationId xmlns:a16="http://schemas.microsoft.com/office/drawing/2014/main" id="{C93E15AD-04F2-E903-AB36-E317604DD744}"/>
                  </a:ext>
                </a:extLst>
              </p:cNvPr>
              <p:cNvSpPr txBox="1"/>
              <p:nvPr/>
            </p:nvSpPr>
            <p:spPr>
              <a:xfrm>
                <a:off x="9658329" y="3921838"/>
                <a:ext cx="2382592" cy="2769989"/>
              </a:xfrm>
              <a:prstGeom prst="rect">
                <a:avLst/>
              </a:prstGeom>
              <a:noFill/>
            </p:spPr>
            <p:txBody>
              <a:bodyPr wrap="square" lIns="91440" tIns="45720" rIns="91440" bIns="45720" rtlCol="0" anchor="t">
                <a:spAutoFit/>
              </a:bodyPr>
              <a:lstStyle/>
              <a:p>
                <a:pPr algn="ctr"/>
                <a:r>
                  <a:rPr lang="en-GB" sz="2000" b="1" dirty="0"/>
                  <a:t>NO</a:t>
                </a:r>
                <a:r>
                  <a:rPr lang="en-GB" sz="2000" b="1" baseline="-25000" dirty="0"/>
                  <a:t>2</a:t>
                </a:r>
                <a:r>
                  <a:rPr lang="en-GB" sz="2000" b="1" dirty="0"/>
                  <a:t> Emissions</a:t>
                </a:r>
              </a:p>
              <a:p>
                <a:pPr algn="ctr"/>
                <a:endParaRPr lang="en-GB" sz="2000" b="1" dirty="0"/>
              </a:p>
              <a:p>
                <a:pPr algn="ctr"/>
                <a:endParaRPr lang="en-GB" sz="2000" b="1" dirty="0"/>
              </a:p>
              <a:p>
                <a:pPr algn="ctr"/>
                <a:r>
                  <a:rPr lang="en-GB" sz="1600" dirty="0"/>
                  <a:t>Concentrations at...</a:t>
                </a:r>
                <a:endParaRPr lang="en-GB" sz="1600" b="1" dirty="0">
                  <a:cs typeface="Calibri"/>
                </a:endParaRPr>
              </a:p>
              <a:p>
                <a:pPr algn="ctr"/>
                <a:endParaRPr lang="en-GB" sz="1600" dirty="0">
                  <a:solidFill>
                    <a:srgbClr val="000000"/>
                  </a:solidFill>
                  <a:ea typeface="Calibri"/>
                  <a:cs typeface="Calibri"/>
                </a:endParaRPr>
              </a:p>
              <a:p>
                <a:pPr algn="ctr"/>
                <a:endParaRPr lang="en-GB" sz="1600" dirty="0"/>
              </a:p>
              <a:p>
                <a:pPr algn="ctr"/>
                <a:r>
                  <a:rPr lang="en-GB" sz="1600" dirty="0"/>
                  <a:t>...compared to 2017-19.</a:t>
                </a:r>
                <a:endParaRPr lang="en-GB" sz="1600" dirty="0">
                  <a:ea typeface="Calibri" panose="020F0502020204030204"/>
                  <a:cs typeface="Calibri"/>
                </a:endParaRPr>
              </a:p>
              <a:p>
                <a:pPr algn="ctr"/>
                <a:endParaRPr lang="en-GB" dirty="0">
                  <a:ea typeface="Calibri" panose="020F0502020204030204"/>
                  <a:cs typeface="Calibri"/>
                </a:endParaRPr>
              </a:p>
              <a:p>
                <a:pPr algn="ctr"/>
                <a:endParaRPr lang="en-GB" sz="1600" dirty="0">
                  <a:ea typeface="Calibri" panose="020F0502020204030204"/>
                  <a:cs typeface="Calibri"/>
                </a:endParaRPr>
              </a:p>
              <a:p>
                <a:pPr algn="ctr"/>
                <a:r>
                  <a:rPr lang="en-GB" sz="1600" dirty="0">
                    <a:ea typeface="Calibri" panose="020F0502020204030204"/>
                    <a:cs typeface="Calibri"/>
                  </a:rPr>
                  <a:t>...compared to 2023</a:t>
                </a:r>
                <a:r>
                  <a:rPr lang="en-GB" sz="1600" dirty="0">
                    <a:solidFill>
                      <a:srgbClr val="FF0000"/>
                    </a:solidFill>
                    <a:ea typeface="Calibri" panose="020F0502020204030204"/>
                    <a:cs typeface="Calibri"/>
                  </a:rPr>
                  <a:t>**</a:t>
                </a:r>
              </a:p>
            </p:txBody>
          </p:sp>
          <p:grpSp>
            <p:nvGrpSpPr>
              <p:cNvPr id="69" name="Group 68">
                <a:extLst>
                  <a:ext uri="{FF2B5EF4-FFF2-40B4-BE49-F238E27FC236}">
                    <a16:creationId xmlns:a16="http://schemas.microsoft.com/office/drawing/2014/main" id="{D48177A6-CB5B-9C2F-4140-78895832D758}"/>
                  </a:ext>
                </a:extLst>
              </p:cNvPr>
              <p:cNvGrpSpPr/>
              <p:nvPr/>
            </p:nvGrpSpPr>
            <p:grpSpPr>
              <a:xfrm>
                <a:off x="9769305" y="3828884"/>
                <a:ext cx="2137088" cy="2907430"/>
                <a:chOff x="9769305" y="3828884"/>
                <a:chExt cx="2137088" cy="2907430"/>
              </a:xfrm>
            </p:grpSpPr>
            <p:sp>
              <p:nvSpPr>
                <p:cNvPr id="37" name="Rectangle 36">
                  <a:extLst>
                    <a:ext uri="{FF2B5EF4-FFF2-40B4-BE49-F238E27FC236}">
                      <a16:creationId xmlns:a16="http://schemas.microsoft.com/office/drawing/2014/main" id="{3316A47B-3D7F-BB49-6645-94B7A1060564}"/>
                    </a:ext>
                  </a:extLst>
                </p:cNvPr>
                <p:cNvSpPr/>
                <p:nvPr/>
              </p:nvSpPr>
              <p:spPr>
                <a:xfrm>
                  <a:off x="9769305" y="3828884"/>
                  <a:ext cx="2137088" cy="2907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73BFE90-332C-E945-E7CF-A20D141B7C64}"/>
                    </a:ext>
                  </a:extLst>
                </p:cNvPr>
                <p:cNvSpPr txBox="1"/>
                <p:nvPr/>
              </p:nvSpPr>
              <p:spPr>
                <a:xfrm>
                  <a:off x="10348092" y="5121406"/>
                  <a:ext cx="996939" cy="510778"/>
                </a:xfrm>
                <a:prstGeom prst="roundRect">
                  <a:avLst/>
                </a:prstGeom>
                <a:solidFill>
                  <a:srgbClr val="213967"/>
                </a:solidFill>
                <a:ln>
                  <a:solidFill>
                    <a:srgbClr val="213967"/>
                  </a:solidFill>
                </a:ln>
              </p:spPr>
              <p:txBody>
                <a:bodyPr wrap="square" lIns="91440" tIns="45720" rIns="91440" bIns="45720" rtlCol="0" anchor="t">
                  <a:spAutoFit/>
                </a:bodyPr>
                <a:lstStyle/>
                <a:p>
                  <a:pPr algn="ctr"/>
                  <a:r>
                    <a:rPr lang="en-GB" sz="2400" b="1" dirty="0">
                      <a:solidFill>
                        <a:schemeClr val="bg1"/>
                      </a:solidFill>
                    </a:rPr>
                    <a:t>-29%</a:t>
                  </a:r>
                </a:p>
              </p:txBody>
            </p:sp>
            <p:pic>
              <p:nvPicPr>
                <p:cNvPr id="44" name="Graphic 43">
                  <a:extLst>
                    <a:ext uri="{FF2B5EF4-FFF2-40B4-BE49-F238E27FC236}">
                      <a16:creationId xmlns:a16="http://schemas.microsoft.com/office/drawing/2014/main" id="{533D5FE7-3E70-D9D8-8C86-8A098D232589}"/>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9492" y="4192485"/>
                  <a:ext cx="750426" cy="702198"/>
                </a:xfrm>
                <a:prstGeom prst="rect">
                  <a:avLst/>
                </a:prstGeom>
              </p:spPr>
            </p:pic>
          </p:grpSp>
        </p:grpSp>
        <p:sp>
          <p:nvSpPr>
            <p:cNvPr id="25" name="TextBox 24">
              <a:extLst>
                <a:ext uri="{FF2B5EF4-FFF2-40B4-BE49-F238E27FC236}">
                  <a16:creationId xmlns:a16="http://schemas.microsoft.com/office/drawing/2014/main" id="{741D0D3F-5346-8D90-C0C4-7A5B78DB6DD1}"/>
                </a:ext>
              </a:extLst>
            </p:cNvPr>
            <p:cNvSpPr txBox="1"/>
            <p:nvPr/>
          </p:nvSpPr>
          <p:spPr>
            <a:xfrm>
              <a:off x="10356235" y="5711347"/>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dirty="0"/>
                <a:t>+18%</a:t>
              </a:r>
            </a:p>
          </p:txBody>
        </p:sp>
      </p:gr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8" name="TextBox 7">
            <a:extLst>
              <a:ext uri="{FF2B5EF4-FFF2-40B4-BE49-F238E27FC236}">
                <a16:creationId xmlns:a16="http://schemas.microsoft.com/office/drawing/2014/main" id="{0A14A88C-1197-6EAE-72B6-5F329B5067D5}"/>
              </a:ext>
              <a:ext uri="{C183D7F6-B498-43B3-948B-1728B52AA6E4}">
                <adec:decorative xmlns:adec="http://schemas.microsoft.com/office/drawing/2017/decorative" val="1"/>
              </a:ext>
            </a:extLst>
          </p:cNvPr>
          <p:cNvSpPr txBox="1"/>
          <p:nvPr/>
        </p:nvSpPr>
        <p:spPr>
          <a:xfrm>
            <a:off x="5606475" y="5355095"/>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-16%</a:t>
            </a:r>
          </a:p>
        </p:txBody>
      </p:sp>
      <p:sp>
        <p:nvSpPr>
          <p:cNvPr id="32" name="TextBox 31">
            <a:extLst>
              <a:ext uri="{FF2B5EF4-FFF2-40B4-BE49-F238E27FC236}">
                <a16:creationId xmlns:a16="http://schemas.microsoft.com/office/drawing/2014/main" id="{48641955-A3CD-739E-8B7D-6A4637EB7CBE}"/>
              </a:ext>
              <a:ext uri="{C183D7F6-B498-43B3-948B-1728B52AA6E4}">
                <adec:decorative xmlns:adec="http://schemas.microsoft.com/office/drawing/2017/decorative" val="1"/>
              </a:ext>
            </a:extLst>
          </p:cNvPr>
          <p:cNvSpPr txBox="1"/>
          <p:nvPr/>
        </p:nvSpPr>
        <p:spPr>
          <a:xfrm>
            <a:off x="9880484" y="2701546"/>
            <a:ext cx="1944000"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dirty="0"/>
              <a:t>+11 to +13%*</a:t>
            </a:r>
          </a:p>
        </p:txBody>
      </p:sp>
      <p:sp>
        <p:nvSpPr>
          <p:cNvPr id="18" name="TextBox 17">
            <a:extLst>
              <a:ext uri="{FF2B5EF4-FFF2-40B4-BE49-F238E27FC236}">
                <a16:creationId xmlns:a16="http://schemas.microsoft.com/office/drawing/2014/main" id="{AD60A9E9-56AF-723B-B27B-E23598C1F5AD}"/>
              </a:ext>
              <a:ext uri="{C183D7F6-B498-43B3-948B-1728B52AA6E4}">
                <adec:decorative xmlns:adec="http://schemas.microsoft.com/office/drawing/2017/decorative" val="1"/>
              </a:ext>
            </a:extLst>
          </p:cNvPr>
          <p:cNvSpPr txBox="1"/>
          <p:nvPr/>
        </p:nvSpPr>
        <p:spPr>
          <a:xfrm>
            <a:off x="8001141" y="2687635"/>
            <a:ext cx="996939"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dirty="0"/>
              <a:t>+3%</a:t>
            </a:r>
          </a:p>
        </p:txBody>
      </p:sp>
      <p:sp>
        <p:nvSpPr>
          <p:cNvPr id="29" name="TextBox 28">
            <a:extLst>
              <a:ext uri="{FF2B5EF4-FFF2-40B4-BE49-F238E27FC236}">
                <a16:creationId xmlns:a16="http://schemas.microsoft.com/office/drawing/2014/main" id="{D710A23E-6A43-A04A-4033-0577B5A13BE0}"/>
              </a:ext>
              <a:ext uri="{C183D7F6-B498-43B3-948B-1728B52AA6E4}">
                <adec:decorative xmlns:adec="http://schemas.microsoft.com/office/drawing/2017/decorative" val="1"/>
              </a:ext>
            </a:extLst>
          </p:cNvPr>
          <p:cNvSpPr txBox="1"/>
          <p:nvPr/>
        </p:nvSpPr>
        <p:spPr>
          <a:xfrm>
            <a:off x="5606475" y="2705378"/>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dirty="0"/>
              <a:t>-3%</a:t>
            </a:r>
          </a:p>
        </p:txBody>
      </p:sp>
      <p:sp>
        <p:nvSpPr>
          <p:cNvPr id="33" name="TextBox 32">
            <a:extLst>
              <a:ext uri="{FF2B5EF4-FFF2-40B4-BE49-F238E27FC236}">
                <a16:creationId xmlns:a16="http://schemas.microsoft.com/office/drawing/2014/main" id="{96782B73-7E77-8463-CEB4-5D319B0C7FAA}"/>
              </a:ext>
              <a:ext uri="{C183D7F6-B498-43B3-948B-1728B52AA6E4}">
                <adec:decorative xmlns:adec="http://schemas.microsoft.com/office/drawing/2017/decorative" val="1"/>
              </a:ext>
            </a:extLst>
          </p:cNvPr>
          <p:cNvSpPr txBox="1"/>
          <p:nvPr/>
        </p:nvSpPr>
        <p:spPr>
          <a:xfrm>
            <a:off x="3168765" y="2728978"/>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dirty="0"/>
              <a:t>+2%</a:t>
            </a:r>
          </a:p>
        </p:txBody>
      </p:sp>
      <p:sp>
        <p:nvSpPr>
          <p:cNvPr id="56" name="TextBox 55">
            <a:extLst>
              <a:ext uri="{FF2B5EF4-FFF2-40B4-BE49-F238E27FC236}">
                <a16:creationId xmlns:a16="http://schemas.microsoft.com/office/drawing/2014/main" id="{D8EC8931-648E-0A70-D384-4CA05C0C5627}"/>
              </a:ext>
              <a:ext uri="{C183D7F6-B498-43B3-948B-1728B52AA6E4}">
                <adec:decorative xmlns:adec="http://schemas.microsoft.com/office/drawing/2017/decorative" val="1"/>
              </a:ext>
            </a:extLst>
          </p:cNvPr>
          <p:cNvSpPr txBox="1"/>
          <p:nvPr/>
        </p:nvSpPr>
        <p:spPr>
          <a:xfrm>
            <a:off x="119953" y="3734973"/>
            <a:ext cx="2382592" cy="2246769"/>
          </a:xfrm>
          <a:prstGeom prst="rect">
            <a:avLst/>
          </a:prstGeom>
          <a:noFill/>
        </p:spPr>
        <p:txBody>
          <a:bodyPr wrap="square" lIns="91440" tIns="45720" rIns="91440" bIns="45720" rtlCol="0" anchor="t">
            <a:spAutoFit/>
          </a:bodyPr>
          <a:lstStyle/>
          <a:p>
            <a:pPr algn="ctr"/>
            <a:r>
              <a:rPr lang="en-GB" sz="2000" b="1" dirty="0"/>
              <a:t>Station Footfall</a:t>
            </a:r>
            <a:endParaRPr lang="en-GB" sz="2000" b="1" dirty="0">
              <a:solidFill>
                <a:srgbClr val="FF0000"/>
              </a:solidFill>
            </a:endParaRPr>
          </a:p>
          <a:p>
            <a:pPr algn="ctr"/>
            <a:r>
              <a:rPr lang="en-GB" sz="2000" b="1" dirty="0"/>
              <a:t>		</a:t>
            </a:r>
          </a:p>
          <a:p>
            <a:pPr algn="ctr"/>
            <a:endParaRPr lang="en-GB" sz="2000" b="1" dirty="0"/>
          </a:p>
          <a:p>
            <a:pPr algn="ctr"/>
            <a:endParaRPr lang="en-GB" sz="1600" dirty="0"/>
          </a:p>
          <a:p>
            <a:pPr algn="ctr"/>
            <a:endParaRPr lang="en-GB" sz="1600" dirty="0"/>
          </a:p>
          <a:p>
            <a:pPr algn="ctr"/>
            <a:r>
              <a:rPr lang="en-GB" sz="1600" dirty="0"/>
              <a:t>Analysis paused </a:t>
            </a:r>
          </a:p>
          <a:p>
            <a:pPr algn="ctr"/>
            <a:r>
              <a:rPr lang="en-GB" sz="1600" dirty="0"/>
              <a:t>pending data quality checks.</a:t>
            </a:r>
            <a:endParaRPr lang="en-GB" sz="2800" b="1" dirty="0">
              <a:solidFill>
                <a:srgbClr val="2B4D89"/>
              </a:solidFill>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294469"/>
            <a:ext cx="538065" cy="365125"/>
          </a:xfrm>
        </p:spPr>
        <p:txBody>
          <a:bodyPr/>
          <a:lstStyle/>
          <a:p>
            <a:fld id="{AE56028F-813B-4E02-837E-17CD63D81F9F}" type="slidenum">
              <a:rPr lang="en-GB" smtClean="0"/>
              <a:t>7</a:t>
            </a:fld>
            <a:endParaRPr lang="en-GB" dirty="0"/>
          </a:p>
        </p:txBody>
      </p:sp>
      <p:sp>
        <p:nvSpPr>
          <p:cNvPr id="68" name="TextBox 67">
            <a:extLst>
              <a:ext uri="{FF2B5EF4-FFF2-40B4-BE49-F238E27FC236}">
                <a16:creationId xmlns:a16="http://schemas.microsoft.com/office/drawing/2014/main" id="{AA04AEBC-E621-EBE3-456D-486829C583EC}"/>
              </a:ext>
              <a:ext uri="{C183D7F6-B498-43B3-948B-1728B52AA6E4}">
                <adec:decorative xmlns:adec="http://schemas.microsoft.com/office/drawing/2017/decorative" val="1"/>
              </a:ext>
            </a:extLst>
          </p:cNvPr>
          <p:cNvSpPr txBox="1"/>
          <p:nvPr/>
        </p:nvSpPr>
        <p:spPr>
          <a:xfrm>
            <a:off x="10023893" y="6572036"/>
            <a:ext cx="1958189" cy="261610"/>
          </a:xfrm>
          <a:prstGeom prst="rect">
            <a:avLst/>
          </a:prstGeom>
          <a:noFill/>
        </p:spPr>
        <p:txBody>
          <a:bodyPr wrap="square" rtlCol="0">
            <a:spAutoFit/>
          </a:bodyPr>
          <a:lstStyle/>
          <a:p>
            <a:pPr algn="r"/>
            <a:r>
              <a:rPr lang="en-GB" sz="1100">
                <a:solidFill>
                  <a:srgbClr val="FF0000"/>
                </a:solidFill>
              </a:rPr>
              <a:t>**</a:t>
            </a:r>
            <a:r>
              <a:rPr lang="en-GB" sz="1100"/>
              <a:t>Excludes Gonville Place.</a:t>
            </a:r>
          </a:p>
        </p:txBody>
      </p:sp>
      <p:sp>
        <p:nvSpPr>
          <p:cNvPr id="12" name="TextBox 11">
            <a:extLst>
              <a:ext uri="{FF2B5EF4-FFF2-40B4-BE49-F238E27FC236}">
                <a16:creationId xmlns:a16="http://schemas.microsoft.com/office/drawing/2014/main" id="{9EB0C7E0-90F9-6703-9A16-7770CAA61945}"/>
              </a:ext>
              <a:ext uri="{C183D7F6-B498-43B3-948B-1728B52AA6E4}">
                <adec:decorative xmlns:adec="http://schemas.microsoft.com/office/drawing/2017/decorative" val="1"/>
              </a:ext>
            </a:extLst>
          </p:cNvPr>
          <p:cNvSpPr txBox="1"/>
          <p:nvPr/>
        </p:nvSpPr>
        <p:spPr>
          <a:xfrm>
            <a:off x="0" y="6578226"/>
            <a:ext cx="7135978" cy="261610"/>
          </a:xfrm>
          <a:prstGeom prst="rect">
            <a:avLst/>
          </a:prstGeom>
          <a:noFill/>
        </p:spPr>
        <p:txBody>
          <a:bodyPr wrap="square" rtlCol="0">
            <a:spAutoFit/>
          </a:bodyPr>
          <a:lstStyle/>
          <a:p>
            <a:r>
              <a:rPr lang="en-GB" sz="1100"/>
              <a:t>*Two different methodologies are available for estimating bus passenger volumes - see Slide 44 onwards for more details.</a:t>
            </a:r>
          </a:p>
        </p:txBody>
      </p:sp>
    </p:spTree>
    <p:extLst>
      <p:ext uri="{BB962C8B-B14F-4D97-AF65-F5344CB8AC3E}">
        <p14:creationId xmlns:p14="http://schemas.microsoft.com/office/powerpoint/2010/main" val="185990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Travel Demand</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Is home working here to stay?</a:t>
            </a:r>
          </a:p>
        </p:txBody>
      </p:sp>
      <p:sp>
        <p:nvSpPr>
          <p:cNvPr id="10" name="TextBox 9">
            <a:extLst>
              <a:ext uri="{FF2B5EF4-FFF2-40B4-BE49-F238E27FC236}">
                <a16:creationId xmlns:a16="http://schemas.microsoft.com/office/drawing/2014/main" id="{A71BBD86-6CAB-D2E9-F0D6-7F9D01ED4106}"/>
              </a:ext>
            </a:extLst>
          </p:cNvPr>
          <p:cNvSpPr txBox="1"/>
          <p:nvPr/>
        </p:nvSpPr>
        <p:spPr>
          <a:xfrm>
            <a:off x="35943" y="617403"/>
            <a:ext cx="12120114" cy="69249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The ONS captures the working arrangements of a sample of approx. 800 working adults across Great Britain on a monthly basis. The results suggest that on-site working has gradually reduced since the later stages of the pandemic. Hybrid working increased during 2020 but has since stabilised (32%). Remote working decreased and has now stabilised (16%). Census 2021 data suggests that hybrid and remote working is more common in Cambridge &amp; South Cambs than it is nationally.</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9</a:t>
            </a:fld>
            <a:endParaRPr lang="en-GB"/>
          </a:p>
        </p:txBody>
      </p:sp>
      <p:graphicFrame>
        <p:nvGraphicFramePr>
          <p:cNvPr id="18" name="Table 17" descr="The proportion of working adults working fully remotely has reduced from a average of 34% in 2020 to 17% so far in 2025. The proportion of hybrid workers has shown the version pattern and has increased from 12% in 2020 to 33% in 2025. The proportion of on-site workers remained fairly stable from 2020 to 2024 at between 52 and 58%, but has dropped to 49% so far in 2025.">
            <a:extLst>
              <a:ext uri="{FF2B5EF4-FFF2-40B4-BE49-F238E27FC236}">
                <a16:creationId xmlns:a16="http://schemas.microsoft.com/office/drawing/2014/main" id="{26BD685F-165C-38C9-ADE1-54DBC25D2F78}"/>
              </a:ext>
            </a:extLst>
          </p:cNvPr>
          <p:cNvGraphicFramePr>
            <a:graphicFrameLocks noGrp="1"/>
          </p:cNvGraphicFramePr>
          <p:nvPr>
            <p:extLst>
              <p:ext uri="{D42A27DB-BD31-4B8C-83A1-F6EECF244321}">
                <p14:modId xmlns:p14="http://schemas.microsoft.com/office/powerpoint/2010/main" val="1280222338"/>
              </p:ext>
            </p:extLst>
          </p:nvPr>
        </p:nvGraphicFramePr>
        <p:xfrm>
          <a:off x="9021470" y="1405970"/>
          <a:ext cx="2695575" cy="1905000"/>
        </p:xfrm>
        <a:graphic>
          <a:graphicData uri="http://schemas.openxmlformats.org/drawingml/2006/table">
            <a:tbl>
              <a:tblPr>
                <a:tableStyleId>{5940675A-B579-460E-94D1-54222C63F5DA}</a:tableStyleId>
              </a:tblPr>
              <a:tblGrid>
                <a:gridCol w="567852">
                  <a:extLst>
                    <a:ext uri="{9D8B030D-6E8A-4147-A177-3AD203B41FA5}">
                      <a16:colId xmlns:a16="http://schemas.microsoft.com/office/drawing/2014/main" val="3740763971"/>
                    </a:ext>
                  </a:extLst>
                </a:gridCol>
                <a:gridCol w="709241">
                  <a:extLst>
                    <a:ext uri="{9D8B030D-6E8A-4147-A177-3AD203B41FA5}">
                      <a16:colId xmlns:a16="http://schemas.microsoft.com/office/drawing/2014/main" val="1156074667"/>
                    </a:ext>
                  </a:extLst>
                </a:gridCol>
                <a:gridCol w="709241">
                  <a:extLst>
                    <a:ext uri="{9D8B030D-6E8A-4147-A177-3AD203B41FA5}">
                      <a16:colId xmlns:a16="http://schemas.microsoft.com/office/drawing/2014/main" val="1585543470"/>
                    </a:ext>
                  </a:extLst>
                </a:gridCol>
                <a:gridCol w="709241">
                  <a:extLst>
                    <a:ext uri="{9D8B030D-6E8A-4147-A177-3AD203B41FA5}">
                      <a16:colId xmlns:a16="http://schemas.microsoft.com/office/drawing/2014/main" val="1740371683"/>
                    </a:ext>
                  </a:extLst>
                </a:gridCol>
              </a:tblGrid>
              <a:tr h="187952">
                <a:tc rowSpan="2">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Year</a:t>
                      </a:r>
                    </a:p>
                  </a:txBody>
                  <a:tcPr marL="9525" marR="9525" marT="9525" marB="0" anchor="ctr">
                    <a:solidFill>
                      <a:schemeClr val="bg1"/>
                    </a:solidFill>
                  </a:tcPr>
                </a:tc>
                <a:tc gridSpan="3">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Percentage of working adults [Great Britain annual average]</a:t>
                      </a: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139258558"/>
                  </a:ext>
                </a:extLst>
              </a:tr>
              <a:tr h="187952">
                <a:tc vMerge="1">
                  <a:txBody>
                    <a:bodyPr/>
                    <a:lstStyle/>
                    <a:p>
                      <a:endParaRP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1"/>
                          </a:solidFill>
                          <a:effectLst/>
                          <a:latin typeface="+mn-lt"/>
                          <a:ea typeface="+mn-ea"/>
                          <a:cs typeface="Arial" panose="020B0604020202020204" pitchFamily="34" charset="0"/>
                        </a:rPr>
                        <a:t>On-site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rgbClr val="C00000"/>
                          </a:solidFill>
                          <a:effectLst/>
                          <a:latin typeface="+mn-lt"/>
                          <a:ea typeface="+mn-ea"/>
                          <a:cs typeface="Arial" panose="020B0604020202020204" pitchFamily="34" charset="0"/>
                        </a:rPr>
                        <a:t>Hybrid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6">
                              <a:lumMod val="75000"/>
                            </a:schemeClr>
                          </a:solidFill>
                          <a:effectLst/>
                          <a:latin typeface="+mn-lt"/>
                          <a:ea typeface="+mn-ea"/>
                          <a:cs typeface="Arial" panose="020B0604020202020204" pitchFamily="34" charset="0"/>
                        </a:rPr>
                        <a:t>Remote working</a:t>
                      </a:r>
                    </a:p>
                  </a:txBody>
                  <a:tcPr marL="9525" marR="9525" marT="9525" marB="0" anchor="ctr">
                    <a:solidFill>
                      <a:schemeClr val="bg1"/>
                    </a:solidFill>
                  </a:tcPr>
                </a:tc>
                <a:extLst>
                  <a:ext uri="{0D108BD9-81ED-4DB2-BD59-A6C34878D82A}">
                    <a16:rowId xmlns:a16="http://schemas.microsoft.com/office/drawing/2014/main" val="2716907253"/>
                  </a:ext>
                </a:extLst>
              </a:tr>
              <a:tr h="190500">
                <a:tc>
                  <a:txBody>
                    <a:bodyPr/>
                    <a:lstStyle/>
                    <a:p>
                      <a:pPr algn="ctr" fontAlgn="b"/>
                      <a:r>
                        <a:rPr lang="en-GB" sz="1200" u="none" strike="noStrike">
                          <a:effectLst/>
                          <a:latin typeface="+mn-lt"/>
                          <a:cs typeface="Arial" panose="020B0604020202020204" pitchFamily="34" charset="0"/>
                        </a:rPr>
                        <a:t>2020</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8A8CC"/>
                          </a:highlight>
                          <a:latin typeface="Arial" panose="020B0604020202020204" pitchFamily="34" charset="0"/>
                        </a:rPr>
                        <a:t>54%</a:t>
                      </a:r>
                    </a:p>
                  </a:txBody>
                  <a:tcPr marL="9525" marR="9525" marT="9525" marB="0" anchor="ctr">
                    <a:noFill/>
                  </a:tcPr>
                </a:tc>
                <a:tc>
                  <a:txBody>
                    <a:bodyPr/>
                    <a:lstStyle/>
                    <a:p>
                      <a:pPr algn="ctr" fontAlgn="b"/>
                      <a:r>
                        <a:rPr lang="en-GB" sz="1200" b="0" i="0" u="none" strike="noStrike">
                          <a:solidFill>
                            <a:srgbClr val="000000"/>
                          </a:solidFill>
                          <a:effectLst/>
                          <a:highlight>
                            <a:srgbClr val="FFFFFF"/>
                          </a:highlight>
                          <a:latin typeface="Arial" panose="020B0604020202020204" pitchFamily="34" charset="0"/>
                        </a:rPr>
                        <a:t>12%</a:t>
                      </a:r>
                    </a:p>
                  </a:txBody>
                  <a:tcPr marL="9525" marR="9525" marT="9525" marB="0" anchor="ctr">
                    <a:noFill/>
                  </a:tcPr>
                </a:tc>
                <a:tc>
                  <a:txBody>
                    <a:bodyPr/>
                    <a:lstStyle/>
                    <a:p>
                      <a:pPr algn="ctr" fontAlgn="b"/>
                      <a:r>
                        <a:rPr lang="en-GB" sz="1200" b="0" i="0" u="none" strike="noStrike">
                          <a:solidFill>
                            <a:srgbClr val="000000"/>
                          </a:solidFill>
                          <a:effectLst/>
                          <a:highlight>
                            <a:srgbClr val="D9D1E4"/>
                          </a:highlight>
                          <a:latin typeface="Arial" panose="020B0604020202020204" pitchFamily="34" charset="0"/>
                        </a:rPr>
                        <a:t>34%</a:t>
                      </a:r>
                    </a:p>
                  </a:txBody>
                  <a:tcPr marL="9525" marR="9525" marT="9525" marB="0" anchor="ctr">
                    <a:noFill/>
                  </a:tcPr>
                </a:tc>
                <a:extLst>
                  <a:ext uri="{0D108BD9-81ED-4DB2-BD59-A6C34878D82A}">
                    <a16:rowId xmlns:a16="http://schemas.microsoft.com/office/drawing/2014/main" val="1975103315"/>
                  </a:ext>
                </a:extLst>
              </a:tr>
              <a:tr h="190500">
                <a:tc>
                  <a:txBody>
                    <a:bodyPr/>
                    <a:lstStyle/>
                    <a:p>
                      <a:pPr algn="ctr" fontAlgn="b"/>
                      <a:r>
                        <a:rPr lang="en-GB" sz="1200" u="none" strike="noStrike">
                          <a:effectLst/>
                          <a:latin typeface="+mn-lt"/>
                          <a:cs typeface="Arial" panose="020B0604020202020204" pitchFamily="34" charset="0"/>
                        </a:rPr>
                        <a:t>2021</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6A5CA"/>
                          </a:highlight>
                          <a:latin typeface="Arial" panose="020B0604020202020204" pitchFamily="34" charset="0"/>
                        </a:rPr>
                        <a:t>55%</a:t>
                      </a:r>
                    </a:p>
                  </a:txBody>
                  <a:tcPr marL="9525" marR="9525" marT="9525" marB="0" anchor="ctr">
                    <a:noFill/>
                  </a:tcPr>
                </a:tc>
                <a:tc>
                  <a:txBody>
                    <a:bodyPr/>
                    <a:lstStyle/>
                    <a:p>
                      <a:pPr algn="ctr" fontAlgn="b"/>
                      <a:r>
                        <a:rPr lang="en-GB" sz="1200" b="0" i="0" u="none" strike="noStrike">
                          <a:solidFill>
                            <a:srgbClr val="000000"/>
                          </a:solidFill>
                          <a:effectLst/>
                          <a:highlight>
                            <a:srgbClr val="FBFAFC"/>
                          </a:highlight>
                          <a:latin typeface="Arial" panose="020B0604020202020204" pitchFamily="34" charset="0"/>
                        </a:rPr>
                        <a:t>14%</a:t>
                      </a:r>
                    </a:p>
                  </a:txBody>
                  <a:tcPr marL="9525" marR="9525" marT="9525" marB="0" anchor="ctr">
                    <a:noFill/>
                  </a:tcPr>
                </a:tc>
                <a:tc>
                  <a:txBody>
                    <a:bodyPr/>
                    <a:lstStyle/>
                    <a:p>
                      <a:pPr algn="ctr" fontAlgn="b"/>
                      <a:r>
                        <a:rPr lang="en-GB" sz="1200" b="0" i="0" u="none" strike="noStrike">
                          <a:solidFill>
                            <a:srgbClr val="000000"/>
                          </a:solidFill>
                          <a:effectLst/>
                          <a:highlight>
                            <a:srgbClr val="E0D9E9"/>
                          </a:highlight>
                          <a:latin typeface="Arial" panose="020B0604020202020204" pitchFamily="34" charset="0"/>
                        </a:rPr>
                        <a:t>30%</a:t>
                      </a:r>
                    </a:p>
                  </a:txBody>
                  <a:tcPr marL="9525" marR="9525" marT="9525" marB="0" anchor="ctr">
                    <a:noFill/>
                  </a:tcPr>
                </a:tc>
                <a:extLst>
                  <a:ext uri="{0D108BD9-81ED-4DB2-BD59-A6C34878D82A}">
                    <a16:rowId xmlns:a16="http://schemas.microsoft.com/office/drawing/2014/main" val="367605269"/>
                  </a:ext>
                </a:extLst>
              </a:tr>
              <a:tr h="190500">
                <a:tc>
                  <a:txBody>
                    <a:bodyPr/>
                    <a:lstStyle/>
                    <a:p>
                      <a:pPr algn="ctr" fontAlgn="b"/>
                      <a:r>
                        <a:rPr lang="en-GB" sz="1200" u="none" strike="noStrike">
                          <a:effectLst/>
                          <a:latin typeface="+mn-lt"/>
                          <a:cs typeface="Arial" panose="020B0604020202020204" pitchFamily="34" charset="0"/>
                        </a:rPr>
                        <a:t>2022</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1A0C7"/>
                          </a:highlight>
                          <a:latin typeface="Arial" panose="020B0604020202020204" pitchFamily="34" charset="0"/>
                        </a:rPr>
                        <a:t>58%</a:t>
                      </a:r>
                    </a:p>
                  </a:txBody>
                  <a:tcPr marL="9525" marR="9525" marT="9525" marB="0" anchor="ctr">
                    <a:noFill/>
                  </a:tcPr>
                </a:tc>
                <a:tc>
                  <a:txBody>
                    <a:bodyPr/>
                    <a:lstStyle/>
                    <a:p>
                      <a:pPr algn="ctr" fontAlgn="b"/>
                      <a:r>
                        <a:rPr lang="en-GB" sz="1200" b="0" i="0" u="none" strike="noStrike">
                          <a:solidFill>
                            <a:srgbClr val="000000"/>
                          </a:solidFill>
                          <a:effectLst/>
                          <a:highlight>
                            <a:srgbClr val="EBE7F1"/>
                          </a:highlight>
                          <a:latin typeface="Arial" panose="020B0604020202020204" pitchFamily="34" charset="0"/>
                        </a:rPr>
                        <a:t>24%</a:t>
                      </a:r>
                    </a:p>
                  </a:txBody>
                  <a:tcPr marL="9525" marR="9525" marT="9525" marB="0" anchor="ctr">
                    <a:noFill/>
                  </a:tcPr>
                </a:tc>
                <a:tc>
                  <a:txBody>
                    <a:bodyPr/>
                    <a:lstStyle/>
                    <a:p>
                      <a:pPr algn="ctr" fontAlgn="b"/>
                      <a:r>
                        <a:rPr lang="en-GB" sz="1200" b="0" i="0" u="none" strike="noStrike">
                          <a:solidFill>
                            <a:srgbClr val="000000"/>
                          </a:solidFill>
                          <a:effectLst/>
                          <a:highlight>
                            <a:srgbClr val="F4F1F7"/>
                          </a:highlight>
                          <a:latin typeface="Arial" panose="020B0604020202020204" pitchFamily="34" charset="0"/>
                        </a:rPr>
                        <a:t>18%</a:t>
                      </a:r>
                    </a:p>
                  </a:txBody>
                  <a:tcPr marL="9525" marR="9525" marT="9525" marB="0" anchor="ctr">
                    <a:noFill/>
                  </a:tcPr>
                </a:tc>
                <a:extLst>
                  <a:ext uri="{0D108BD9-81ED-4DB2-BD59-A6C34878D82A}">
                    <a16:rowId xmlns:a16="http://schemas.microsoft.com/office/drawing/2014/main" val="1924060534"/>
                  </a:ext>
                </a:extLst>
              </a:tr>
              <a:tr h="190500">
                <a:tc>
                  <a:txBody>
                    <a:bodyPr/>
                    <a:lstStyle/>
                    <a:p>
                      <a:pPr algn="ctr" fontAlgn="b"/>
                      <a:r>
                        <a:rPr lang="en-GB" sz="1200" u="none" strike="noStrike">
                          <a:effectLst/>
                          <a:latin typeface="+mn-lt"/>
                          <a:cs typeface="Arial" panose="020B0604020202020204" pitchFamily="34" charset="0"/>
                        </a:rPr>
                        <a:t>2023</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BACCE"/>
                          </a:highlight>
                          <a:latin typeface="Arial" panose="020B0604020202020204" pitchFamily="34" charset="0"/>
                        </a:rPr>
                        <a:t>53%</a:t>
                      </a:r>
                    </a:p>
                  </a:txBody>
                  <a:tcPr marL="9525" marR="9525" marT="9525" marB="0" anchor="ctr">
                    <a:noFill/>
                  </a:tcPr>
                </a:tc>
                <a:tc>
                  <a:txBody>
                    <a:bodyPr/>
                    <a:lstStyle/>
                    <a:p>
                      <a:pPr algn="ctr" fontAlgn="b"/>
                      <a:r>
                        <a:rPr lang="en-GB" sz="1200" b="0" i="0" u="none" strike="noStrike">
                          <a:solidFill>
                            <a:srgbClr val="000000"/>
                          </a:solidFill>
                          <a:effectLst/>
                          <a:highlight>
                            <a:srgbClr val="DDD6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9F7FB"/>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269344154"/>
                  </a:ext>
                </a:extLst>
              </a:tr>
              <a:tr h="190500">
                <a:tc>
                  <a:txBody>
                    <a:bodyPr/>
                    <a:lstStyle/>
                    <a:p>
                      <a:pPr algn="ctr" fontAlgn="b"/>
                      <a:r>
                        <a:rPr lang="en-GB" sz="1200" u="none" strike="noStrike">
                          <a:effectLst/>
                          <a:latin typeface="+mn-lt"/>
                          <a:cs typeface="Arial" panose="020B0604020202020204" pitchFamily="34" charset="0"/>
                        </a:rPr>
                        <a:t>2024</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52%</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8F6FA"/>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81734534"/>
                  </a:ext>
                </a:extLst>
              </a:tr>
              <a:tr h="131183">
                <a:tc>
                  <a:txBody>
                    <a:bodyPr/>
                    <a:lstStyle/>
                    <a:p>
                      <a:pPr algn="ctr" fontAlgn="b"/>
                      <a:r>
                        <a:rPr lang="en-GB" sz="1200" b="0" i="0" u="none" strike="noStrike">
                          <a:solidFill>
                            <a:srgbClr val="000000"/>
                          </a:solidFill>
                          <a:effectLst/>
                          <a:latin typeface="+mn-lt"/>
                          <a:cs typeface="Arial" panose="020B0604020202020204" pitchFamily="34" charset="0"/>
                        </a:rPr>
                        <a:t>2025</a:t>
                      </a: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52%</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dirty="0">
                          <a:solidFill>
                            <a:srgbClr val="000000"/>
                          </a:solidFill>
                          <a:effectLst/>
                          <a:highlight>
                            <a:srgbClr val="F8F6FA"/>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1891519211"/>
                  </a:ext>
                </a:extLst>
              </a:tr>
            </a:tbl>
          </a:graphicData>
        </a:graphic>
      </p:graphicFrame>
      <p:sp>
        <p:nvSpPr>
          <p:cNvPr id="24" name="TextBox 23">
            <a:extLst>
              <a:ext uri="{FF2B5EF4-FFF2-40B4-BE49-F238E27FC236}">
                <a16:creationId xmlns:a16="http://schemas.microsoft.com/office/drawing/2014/main" id="{7E609246-E3CE-0EBB-13A3-506609F95371}"/>
              </a:ext>
            </a:extLst>
          </p:cNvPr>
          <p:cNvSpPr txBox="1"/>
          <p:nvPr/>
        </p:nvSpPr>
        <p:spPr>
          <a:xfrm>
            <a:off x="8969603" y="3820411"/>
            <a:ext cx="2799308" cy="2600712"/>
          </a:xfrm>
          <a:prstGeom prst="rect">
            <a:avLst/>
          </a:prstGeom>
          <a:noFill/>
        </p:spPr>
        <p:txBody>
          <a:bodyPr wrap="square" rtlCol="0">
            <a:spAutoFit/>
          </a:bodyPr>
          <a:lstStyle/>
          <a:p>
            <a:r>
              <a:rPr lang="en-GB" sz="1100" i="1"/>
              <a:t>Locally, the 2021 Census (March 2021), demonstrated that levels of remote working in Cambridge (46%) and South Cambs (44%) were higher than the national average (31%) whilst East Cambs (35%) and Hunts (35%) were more similar. Fenland (20%) and Peterborough (25%) were lower than the national average. It is likely that this pattern is a result of the types of employment being undertaken in these areas, with some industries better able to accommodate home working than others. It’s likely that differences between working arrangements across the districts remain today.</a:t>
            </a:r>
          </a:p>
          <a:p>
            <a:pPr algn="r"/>
            <a:r>
              <a:rPr lang="en-GB" sz="900"/>
              <a:t>Source: </a:t>
            </a:r>
            <a:r>
              <a:rPr lang="en-GB" sz="900">
                <a:hlinkClick r:id="rId3"/>
              </a:rPr>
              <a:t>Travel to Work Summary</a:t>
            </a:r>
            <a:endParaRPr lang="en-GB" sz="900"/>
          </a:p>
        </p:txBody>
      </p:sp>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0"/>
              </a:ext>
            </a:extLst>
          </p:cNvPr>
          <p:cNvSpPr txBox="1"/>
          <p:nvPr/>
        </p:nvSpPr>
        <p:spPr>
          <a:xfrm>
            <a:off x="0" y="6490137"/>
            <a:ext cx="1150814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solidFill>
                  <a:schemeClr val="bg2">
                    <a:lumMod val="50000"/>
                  </a:schemeClr>
                </a:solidFill>
                <a:cs typeface="Calibri"/>
                <a:hlinkClick r:id="rId4"/>
              </a:rPr>
              <a:t>ONS Working Arrangements data for Great Britain</a:t>
            </a:r>
            <a:r>
              <a:rPr lang="en-GB" sz="1000">
                <a:solidFill>
                  <a:schemeClr val="bg2">
                    <a:lumMod val="50000"/>
                  </a:schemeClr>
                </a:solidFill>
                <a:cs typeface="Calibri"/>
              </a:rPr>
              <a:t>. ONS made small changes to the sample of respondents in April 2022 and caution is advised comparing data before/after this date.</a:t>
            </a:r>
          </a:p>
          <a:p>
            <a:r>
              <a:rPr lang="en-GB" sz="1000" b="1">
                <a:solidFill>
                  <a:schemeClr val="accent1"/>
                </a:solidFill>
                <a:cs typeface="Calibri"/>
              </a:rPr>
              <a:t>On-site working </a:t>
            </a:r>
            <a:r>
              <a:rPr lang="en-GB" sz="1000">
                <a:solidFill>
                  <a:schemeClr val="bg2">
                    <a:lumMod val="50000"/>
                  </a:schemeClr>
                </a:solidFill>
                <a:cs typeface="Calibri"/>
              </a:rPr>
              <a:t>is someone that only worked from a workplace away from home. </a:t>
            </a:r>
            <a:r>
              <a:rPr lang="en-GB" sz="1000" b="1">
                <a:solidFill>
                  <a:schemeClr val="accent6"/>
                </a:solidFill>
                <a:cs typeface="Calibri"/>
              </a:rPr>
              <a:t>Remote working</a:t>
            </a:r>
            <a:r>
              <a:rPr lang="en-GB" sz="1000" b="1">
                <a:solidFill>
                  <a:schemeClr val="bg2">
                    <a:lumMod val="50000"/>
                  </a:schemeClr>
                </a:solidFill>
                <a:cs typeface="Calibri"/>
              </a:rPr>
              <a:t> </a:t>
            </a:r>
            <a:r>
              <a:rPr lang="en-GB" sz="1000">
                <a:solidFill>
                  <a:schemeClr val="bg2">
                    <a:lumMod val="50000"/>
                  </a:schemeClr>
                </a:solidFill>
                <a:cs typeface="Calibri"/>
              </a:rPr>
              <a:t>is someone who only worked from home. </a:t>
            </a:r>
            <a:r>
              <a:rPr lang="en-GB" sz="1000" b="1">
                <a:solidFill>
                  <a:srgbClr val="C00000"/>
                </a:solidFill>
                <a:cs typeface="Calibri"/>
              </a:rPr>
              <a:t>Hybrid working </a:t>
            </a:r>
            <a:r>
              <a:rPr lang="en-GB" sz="1000">
                <a:solidFill>
                  <a:schemeClr val="bg2">
                    <a:lumMod val="50000"/>
                  </a:schemeClr>
                </a:solidFill>
                <a:cs typeface="Calibri"/>
              </a:rPr>
              <a:t>is a combination of working away from home and at home.</a:t>
            </a:r>
          </a:p>
        </p:txBody>
      </p:sp>
      <p:pic>
        <p:nvPicPr>
          <p:cNvPr id="9" name="Picture 8">
            <a:extLst>
              <a:ext uri="{FF2B5EF4-FFF2-40B4-BE49-F238E27FC236}">
                <a16:creationId xmlns:a16="http://schemas.microsoft.com/office/drawing/2014/main" id="{A68C639C-2240-F22F-3D89-5EAFBFE0E59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4955" y="1386105"/>
            <a:ext cx="8107730" cy="4869659"/>
          </a:xfrm>
          <a:prstGeom prst="rect">
            <a:avLst/>
          </a:prstGeom>
        </p:spPr>
      </p:pic>
      <p:cxnSp>
        <p:nvCxnSpPr>
          <p:cNvPr id="12" name="Straight Connector 11">
            <a:extLst>
              <a:ext uri="{FF2B5EF4-FFF2-40B4-BE49-F238E27FC236}">
                <a16:creationId xmlns:a16="http://schemas.microsoft.com/office/drawing/2014/main" id="{124911B1-E057-0BD8-685C-61DBB12256B4}"/>
              </a:ext>
              <a:ext uri="{C183D7F6-B498-43B3-948B-1728B52AA6E4}">
                <adec:decorative xmlns:adec="http://schemas.microsoft.com/office/drawing/2017/decorative" val="1"/>
              </a:ext>
            </a:extLst>
          </p:cNvPr>
          <p:cNvCxnSpPr>
            <a:cxnSpLocks/>
          </p:cNvCxnSpPr>
          <p:nvPr/>
        </p:nvCxnSpPr>
        <p:spPr>
          <a:xfrm flipV="1">
            <a:off x="3711200" y="2026685"/>
            <a:ext cx="0" cy="3506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57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MediaLengthInSeconds xmlns="38160366-bcfb-49fe-ae5b-ebd90b6ce091" xsi:nil="true"/>
    <SharedWithUsers xmlns="d2c5561e-d5a1-4761-9d3e-caffcd84e59f">
      <UserInfo>
        <DisplayName/>
        <AccountId xsi:nil="true"/>
        <AccountType/>
      </UserInfo>
    </SharedWithUsers>
    <TestExpiryDate xmlns="38160366-bcfb-49fe-ae5b-ebd90b6ce0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d10306e037c954fde2a2bb4dcf5ffc7f">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36fb942e04885eef61b0fee6e6ccc12e"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48060C-17CB-4944-9C05-D6E68695E1BC}">
  <ds:schemaRefs>
    <ds:schemaRef ds:uri="http://schemas.microsoft.com/sharepoint/v3/contenttype/forms"/>
  </ds:schemaRefs>
</ds:datastoreItem>
</file>

<file path=customXml/itemProps2.xml><?xml version="1.0" encoding="utf-8"?>
<ds:datastoreItem xmlns:ds="http://schemas.openxmlformats.org/officeDocument/2006/customXml" ds:itemID="{41BF53F6-4C56-419A-AFBD-12A3DEF7850D}">
  <ds:schemaRefs>
    <ds:schemaRef ds:uri="http://schemas.microsoft.com/office/2006/documentManagement/types"/>
    <ds:schemaRef ds:uri="http://purl.org/dc/elements/1.1/"/>
    <ds:schemaRef ds:uri="38160366-bcfb-49fe-ae5b-ebd90b6ce091"/>
    <ds:schemaRef ds:uri="http://schemas.microsoft.com/office/infopath/2007/PartnerControls"/>
    <ds:schemaRef ds:uri="http://schemas.microsoft.com/office/2006/metadata/properties"/>
    <ds:schemaRef ds:uri="d2c5561e-d5a1-4761-9d3e-caffcd84e59f"/>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CA49FF5-65C9-43E4-9615-B7AA98A358C0}">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129</TotalTime>
  <Words>14369</Words>
  <Application>Microsoft Office PowerPoint</Application>
  <PresentationFormat>Widescreen</PresentationFormat>
  <Paragraphs>1567</Paragraphs>
  <Slides>60</Slides>
  <Notes>60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Aptos</vt:lpstr>
      <vt:lpstr>Arial</vt:lpstr>
      <vt:lpstr>Arial,Sans-Serif</vt:lpstr>
      <vt:lpstr>Calibri</vt:lpstr>
      <vt:lpstr>Calibri Light</vt:lpstr>
      <vt:lpstr>GDS Transport</vt:lpstr>
      <vt:lpstr>Google Sans</vt:lpstr>
      <vt:lpstr>osmftext</vt:lpstr>
      <vt:lpstr>Segoe UI</vt:lpstr>
      <vt:lpstr>StagecoachCircular</vt:lpstr>
      <vt:lpstr>Office Theme</vt:lpstr>
      <vt:lpstr>Office Theme</vt:lpstr>
      <vt:lpstr>Transport update: Cambridge and South Cambridgeshire  COVID-19 transport impacts and recovery</vt:lpstr>
      <vt:lpstr>Transport Update Aims</vt:lpstr>
      <vt:lpstr>Colour scale</vt:lpstr>
      <vt:lpstr>Accessibility</vt:lpstr>
      <vt:lpstr>Overview</vt:lpstr>
      <vt:lpstr>Recovery Tracker: Has transport use returned to pre-COVID levels?</vt:lpstr>
      <vt:lpstr>Headlines: December 2025</vt:lpstr>
      <vt:lpstr>Travel Demand</vt:lpstr>
      <vt:lpstr>Is home working here to stay?</vt:lpstr>
      <vt:lpstr>Is vehicle use increasing?</vt:lpstr>
      <vt:lpstr> Which methods of travel are being used?</vt:lpstr>
      <vt:lpstr> Which methods of travel are being used?</vt:lpstr>
      <vt:lpstr> How many kilometres are being travelled by each mode?</vt:lpstr>
      <vt:lpstr> How many kilometres are being travelled by each mode?</vt:lpstr>
      <vt:lpstr>Strategic Road Network</vt:lpstr>
      <vt:lpstr>Strategic Road Network Monitoring Sites</vt:lpstr>
      <vt:lpstr>Strategic Road Network: Annual Average Daily Flow by Year</vt:lpstr>
      <vt:lpstr>Strategic Road Network: Average Daily Flow by District</vt:lpstr>
      <vt:lpstr>Strategic Road Network: Daily Flow by Day of the Week</vt:lpstr>
      <vt:lpstr>Local Road Network: Daily Flows</vt:lpstr>
      <vt:lpstr>Local Road Network Monitoring Sites</vt:lpstr>
      <vt:lpstr>Local Road Network: Motorised Vehicles</vt:lpstr>
      <vt:lpstr>Local Road Network: Cyclists</vt:lpstr>
      <vt:lpstr>Local Road Network: Pedestrians</vt:lpstr>
      <vt:lpstr>Local Road Network: Vehicle Split</vt:lpstr>
      <vt:lpstr>Cambridgeshire Guided Busway – Active Travel</vt:lpstr>
      <vt:lpstr>Cambridgeshire Guided Busway – Active Travel</vt:lpstr>
      <vt:lpstr>Local Road Network: Hourly Flows</vt:lpstr>
      <vt:lpstr>Local Road Network: Motorised Vehicle - Annual Survey Sites</vt:lpstr>
      <vt:lpstr>Local Road Network: Motorised Vehicle - Peak Spreading</vt:lpstr>
      <vt:lpstr>Local Road Network: Active Travel Annual Survey Sites</vt:lpstr>
      <vt:lpstr>Local Road Network: Active Travel Peak Spreading</vt:lpstr>
      <vt:lpstr>Retail Footfall</vt:lpstr>
      <vt:lpstr>Retail Footfall: Central Cambridge</vt:lpstr>
      <vt:lpstr>Retail Footfall: Central Cambridge by Day of the Week</vt:lpstr>
      <vt:lpstr>Car Parking</vt:lpstr>
      <vt:lpstr>Car Parking: Daily Use</vt:lpstr>
      <vt:lpstr>Car Parking: Length of Stay by Month</vt:lpstr>
      <vt:lpstr>Car Parking: Length of Stay by Car Park</vt:lpstr>
      <vt:lpstr>Rail Passengers</vt:lpstr>
      <vt:lpstr>Rail Passengers: Usage</vt:lpstr>
      <vt:lpstr>One Station Square Footfall</vt:lpstr>
      <vt:lpstr>Bus Passengers</vt:lpstr>
      <vt:lpstr>Bus Passengers Estimates</vt:lpstr>
      <vt:lpstr>Bus Passengers: national stats   Method #1 – Driver estimate</vt:lpstr>
      <vt:lpstr>Bus Passengers: all passengers    Method #1 – Driver estimate</vt:lpstr>
      <vt:lpstr>Bus Passengers: non-P&amp;R services   Method #1 – Driver estimate</vt:lpstr>
      <vt:lpstr>Bus Passengers: P&amp;R services    Method #1 – Driver estimate</vt:lpstr>
      <vt:lpstr>Bus Passengers: P&amp;R services   Method #1 – Driver estimate</vt:lpstr>
      <vt:lpstr>Bus Passengers: P&amp;R only    Method #2 – Sales estimate</vt:lpstr>
      <vt:lpstr>Bus Passengers: P&amp;R only    Method #2 – Sales estimate</vt:lpstr>
      <vt:lpstr>Guided Busway Passengers    Method #2 – Sales estimate</vt:lpstr>
      <vt:lpstr>Micro-mobility</vt:lpstr>
      <vt:lpstr>Voi E-scooters and E-bikes in Cambridge</vt:lpstr>
      <vt:lpstr>Air Quality</vt:lpstr>
      <vt:lpstr>Air Quality Monitoring Locations</vt:lpstr>
      <vt:lpstr>Air Quality: Nitrogen dioxide (NO2)</vt:lpstr>
      <vt:lpstr>Air Quality: Particulate Matter (PM10)</vt:lpstr>
      <vt:lpstr>Air Quality: Particulate Matter (PM2.5)</vt:lpstr>
      <vt:lpstr>policyandinsight@cambridgeshire.gov.uk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 (she/her)</dc:creator>
  <cp:lastModifiedBy>Graham Shone</cp:lastModifiedBy>
  <cp:revision>2</cp:revision>
  <dcterms:created xsi:type="dcterms:W3CDTF">2023-04-21T08:00:11Z</dcterms:created>
  <dcterms:modified xsi:type="dcterms:W3CDTF">2026-02-10T14:57:42Z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