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56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7907AE-EBA2-4D77-9ADB-34E1CB74D8A5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D04211B-1678-4AFC-AFF5-9523B95DFFAE}">
      <dgm:prSet phldrT="[Text]"/>
      <dgm:spPr/>
      <dgm:t>
        <a:bodyPr/>
        <a:lstStyle/>
        <a:p>
          <a:r>
            <a:rPr lang="en-GB" dirty="0"/>
            <a:t>Oct</a:t>
          </a:r>
        </a:p>
      </dgm:t>
    </dgm:pt>
    <dgm:pt modelId="{FAD92A1C-81A9-4759-B48D-61C54A6921B8}" type="parTrans" cxnId="{94094CD4-5747-43D3-8FBD-1A41BFC3A983}">
      <dgm:prSet/>
      <dgm:spPr/>
      <dgm:t>
        <a:bodyPr/>
        <a:lstStyle/>
        <a:p>
          <a:endParaRPr lang="en-GB"/>
        </a:p>
      </dgm:t>
    </dgm:pt>
    <dgm:pt modelId="{CE51E90F-A26E-4ECA-99E9-7FD6CB48A335}" type="sibTrans" cxnId="{94094CD4-5747-43D3-8FBD-1A41BFC3A983}">
      <dgm:prSet/>
      <dgm:spPr/>
      <dgm:t>
        <a:bodyPr/>
        <a:lstStyle/>
        <a:p>
          <a:endParaRPr lang="en-GB"/>
        </a:p>
      </dgm:t>
    </dgm:pt>
    <dgm:pt modelId="{030F6D52-B72E-4FEE-951D-4B47DEBA85E3}">
      <dgm:prSet phldrT="[Text]" custT="1"/>
      <dgm:spPr/>
      <dgm:t>
        <a:bodyPr/>
        <a:lstStyle/>
        <a:p>
          <a:r>
            <a:rPr lang="en-GB" sz="1600" dirty="0"/>
            <a:t>Agree priority(</a:t>
          </a:r>
          <a:r>
            <a:rPr lang="en-GB" sz="1600" dirty="0" err="1"/>
            <a:t>ies</a:t>
          </a:r>
          <a:r>
            <a:rPr lang="en-GB" sz="1600" dirty="0"/>
            <a:t>) at workshop</a:t>
          </a:r>
        </a:p>
      </dgm:t>
    </dgm:pt>
    <dgm:pt modelId="{C55B9788-3689-40E1-A67A-AC49703325F0}" type="parTrans" cxnId="{44B6FE4C-591E-4CE1-8FD8-ED9CC656DD67}">
      <dgm:prSet/>
      <dgm:spPr/>
      <dgm:t>
        <a:bodyPr/>
        <a:lstStyle/>
        <a:p>
          <a:endParaRPr lang="en-GB"/>
        </a:p>
      </dgm:t>
    </dgm:pt>
    <dgm:pt modelId="{85717025-0E88-48B0-A2EE-9209C7CDCBBB}" type="sibTrans" cxnId="{44B6FE4C-591E-4CE1-8FD8-ED9CC656DD67}">
      <dgm:prSet/>
      <dgm:spPr/>
      <dgm:t>
        <a:bodyPr/>
        <a:lstStyle/>
        <a:p>
          <a:endParaRPr lang="en-GB"/>
        </a:p>
      </dgm:t>
    </dgm:pt>
    <dgm:pt modelId="{80DE6933-69C8-4095-96E2-D960FACB1F62}">
      <dgm:prSet phldrT="[Text]" custT="1"/>
      <dgm:spPr/>
      <dgm:t>
        <a:bodyPr/>
        <a:lstStyle/>
        <a:p>
          <a:r>
            <a:rPr lang="en-GB" sz="1600" dirty="0"/>
            <a:t>Evidence gathering and analysis</a:t>
          </a:r>
        </a:p>
      </dgm:t>
    </dgm:pt>
    <dgm:pt modelId="{D28ED2EE-5D35-4CCB-AA35-DA85E0374316}" type="parTrans" cxnId="{DC41CAE1-5599-4B11-872A-B4B57D01301D}">
      <dgm:prSet/>
      <dgm:spPr/>
      <dgm:t>
        <a:bodyPr/>
        <a:lstStyle/>
        <a:p>
          <a:endParaRPr lang="en-GB"/>
        </a:p>
      </dgm:t>
    </dgm:pt>
    <dgm:pt modelId="{05B9ECC0-4533-499A-B9C6-AD3945E6FCF7}" type="sibTrans" cxnId="{DC41CAE1-5599-4B11-872A-B4B57D01301D}">
      <dgm:prSet/>
      <dgm:spPr/>
      <dgm:t>
        <a:bodyPr/>
        <a:lstStyle/>
        <a:p>
          <a:endParaRPr lang="en-GB"/>
        </a:p>
      </dgm:t>
    </dgm:pt>
    <dgm:pt modelId="{F5F227D0-5B46-4D5A-A835-01B5BA4F07DD}">
      <dgm:prSet phldrT="[Text]"/>
      <dgm:spPr/>
      <dgm:t>
        <a:bodyPr/>
        <a:lstStyle/>
        <a:p>
          <a:r>
            <a:rPr lang="en-GB" dirty="0"/>
            <a:t>Dec</a:t>
          </a:r>
        </a:p>
      </dgm:t>
    </dgm:pt>
    <dgm:pt modelId="{805EF5BC-4779-439B-AAF5-A5F99904BC63}" type="parTrans" cxnId="{A4579F0E-7484-4E5A-972D-B69B14254105}">
      <dgm:prSet/>
      <dgm:spPr/>
      <dgm:t>
        <a:bodyPr/>
        <a:lstStyle/>
        <a:p>
          <a:endParaRPr lang="en-GB"/>
        </a:p>
      </dgm:t>
    </dgm:pt>
    <dgm:pt modelId="{A6EEAB3A-7EA3-4F6A-93D5-03BF3D2ED474}" type="sibTrans" cxnId="{A4579F0E-7484-4E5A-972D-B69B14254105}">
      <dgm:prSet/>
      <dgm:spPr/>
      <dgm:t>
        <a:bodyPr/>
        <a:lstStyle/>
        <a:p>
          <a:endParaRPr lang="en-GB"/>
        </a:p>
      </dgm:t>
    </dgm:pt>
    <dgm:pt modelId="{2444311A-3823-40A3-A9A8-037116B624B6}">
      <dgm:prSet phldrT="[Text]" custT="1"/>
      <dgm:spPr/>
      <dgm:t>
        <a:bodyPr/>
        <a:lstStyle/>
        <a:p>
          <a:r>
            <a:rPr lang="en-GB" sz="1600" dirty="0"/>
            <a:t>Develop proposed actions/recommendations</a:t>
          </a:r>
        </a:p>
      </dgm:t>
    </dgm:pt>
    <dgm:pt modelId="{ADCAE49E-9C9C-4791-AB9B-0AE0339DBCAA}" type="parTrans" cxnId="{99425C53-EF85-4D54-8330-64DB58CA979B}">
      <dgm:prSet/>
      <dgm:spPr/>
      <dgm:t>
        <a:bodyPr/>
        <a:lstStyle/>
        <a:p>
          <a:endParaRPr lang="en-GB"/>
        </a:p>
      </dgm:t>
    </dgm:pt>
    <dgm:pt modelId="{58B3C449-9DCA-4BC3-8DE3-5D535F716971}" type="sibTrans" cxnId="{99425C53-EF85-4D54-8330-64DB58CA979B}">
      <dgm:prSet/>
      <dgm:spPr/>
      <dgm:t>
        <a:bodyPr/>
        <a:lstStyle/>
        <a:p>
          <a:endParaRPr lang="en-GB"/>
        </a:p>
      </dgm:t>
    </dgm:pt>
    <dgm:pt modelId="{55B8DEC8-9597-4B6F-9478-F86261F73DC4}">
      <dgm:prSet phldrT="[Text]"/>
      <dgm:spPr/>
      <dgm:t>
        <a:bodyPr/>
        <a:lstStyle/>
        <a:p>
          <a:r>
            <a:rPr lang="en-GB" dirty="0"/>
            <a:t>Jan-Feb</a:t>
          </a:r>
        </a:p>
      </dgm:t>
    </dgm:pt>
    <dgm:pt modelId="{6C21CB2C-04EF-4EC4-BC9C-A0E2516B0BE5}" type="parTrans" cxnId="{3CEADF51-99E0-42C9-A250-2C2CF01DC88E}">
      <dgm:prSet/>
      <dgm:spPr/>
      <dgm:t>
        <a:bodyPr/>
        <a:lstStyle/>
        <a:p>
          <a:endParaRPr lang="en-GB"/>
        </a:p>
      </dgm:t>
    </dgm:pt>
    <dgm:pt modelId="{5A6B7172-82BF-4D33-AF6E-9A0186678AB5}" type="sibTrans" cxnId="{3CEADF51-99E0-42C9-A250-2C2CF01DC88E}">
      <dgm:prSet/>
      <dgm:spPr/>
      <dgm:t>
        <a:bodyPr/>
        <a:lstStyle/>
        <a:p>
          <a:endParaRPr lang="en-GB"/>
        </a:p>
      </dgm:t>
    </dgm:pt>
    <dgm:pt modelId="{2B4A3F37-F41E-4AF5-B963-830257A202BE}">
      <dgm:prSet phldrT="[Text]" custT="1"/>
      <dgm:spPr/>
      <dgm:t>
        <a:bodyPr/>
        <a:lstStyle/>
        <a:p>
          <a:r>
            <a:rPr lang="en-GB" sz="1600" dirty="0"/>
            <a:t>Agree recommended actions/recommendations at system-wide workshop</a:t>
          </a:r>
        </a:p>
      </dgm:t>
    </dgm:pt>
    <dgm:pt modelId="{3D4D4CBB-DAD1-4768-85D8-0755FA003814}" type="parTrans" cxnId="{7357FB25-7771-40DC-8226-F4DA27540C8F}">
      <dgm:prSet/>
      <dgm:spPr/>
      <dgm:t>
        <a:bodyPr/>
        <a:lstStyle/>
        <a:p>
          <a:endParaRPr lang="en-GB"/>
        </a:p>
      </dgm:t>
    </dgm:pt>
    <dgm:pt modelId="{E85C30A2-D835-4F07-9553-5AD7401489F4}" type="sibTrans" cxnId="{7357FB25-7771-40DC-8226-F4DA27540C8F}">
      <dgm:prSet/>
      <dgm:spPr/>
      <dgm:t>
        <a:bodyPr/>
        <a:lstStyle/>
        <a:p>
          <a:endParaRPr lang="en-GB"/>
        </a:p>
      </dgm:t>
    </dgm:pt>
    <dgm:pt modelId="{D1D4EE37-468F-4538-AAE7-5F00886700AD}">
      <dgm:prSet phldrT="[Text]"/>
      <dgm:spPr/>
      <dgm:t>
        <a:bodyPr/>
        <a:lstStyle/>
        <a:p>
          <a:r>
            <a:rPr lang="en-GB" dirty="0"/>
            <a:t>Nov</a:t>
          </a:r>
        </a:p>
      </dgm:t>
    </dgm:pt>
    <dgm:pt modelId="{1CD504DD-608C-4363-B88C-85171F23223A}" type="parTrans" cxnId="{2D893FA6-17D7-4B75-A4D7-9A14AA2D97A0}">
      <dgm:prSet/>
      <dgm:spPr/>
      <dgm:t>
        <a:bodyPr/>
        <a:lstStyle/>
        <a:p>
          <a:endParaRPr lang="en-GB"/>
        </a:p>
      </dgm:t>
    </dgm:pt>
    <dgm:pt modelId="{34B574D3-D9D5-4D2E-B944-0D061FDE3D78}" type="sibTrans" cxnId="{2D893FA6-17D7-4B75-A4D7-9A14AA2D97A0}">
      <dgm:prSet/>
      <dgm:spPr/>
      <dgm:t>
        <a:bodyPr/>
        <a:lstStyle/>
        <a:p>
          <a:endParaRPr lang="en-GB"/>
        </a:p>
      </dgm:t>
    </dgm:pt>
    <dgm:pt modelId="{E68C8FA6-A2A9-4EB2-8771-61163618633A}">
      <dgm:prSet phldrT="[Text]" custT="1"/>
      <dgm:spPr/>
      <dgm:t>
        <a:bodyPr/>
        <a:lstStyle/>
        <a:p>
          <a:r>
            <a:rPr lang="en-GB" sz="1600" dirty="0"/>
            <a:t>Continue evidence gathering and analysis</a:t>
          </a:r>
        </a:p>
      </dgm:t>
    </dgm:pt>
    <dgm:pt modelId="{7722B1AB-F763-4EE4-9C79-DC087A607C00}" type="parTrans" cxnId="{42287EEE-24CC-4456-BCC3-4FADCCCFA860}">
      <dgm:prSet/>
      <dgm:spPr/>
      <dgm:t>
        <a:bodyPr/>
        <a:lstStyle/>
        <a:p>
          <a:endParaRPr lang="en-GB"/>
        </a:p>
      </dgm:t>
    </dgm:pt>
    <dgm:pt modelId="{772E4470-9906-497E-B7CF-52CBD2279BAD}" type="sibTrans" cxnId="{42287EEE-24CC-4456-BCC3-4FADCCCFA860}">
      <dgm:prSet/>
      <dgm:spPr/>
      <dgm:t>
        <a:bodyPr/>
        <a:lstStyle/>
        <a:p>
          <a:endParaRPr lang="en-GB"/>
        </a:p>
      </dgm:t>
    </dgm:pt>
    <dgm:pt modelId="{A6C39031-6018-44CC-9E74-6BC9B9A87B55}">
      <dgm:prSet phldrT="[Text]" custT="1"/>
      <dgm:spPr/>
      <dgm:t>
        <a:bodyPr/>
        <a:lstStyle/>
        <a:p>
          <a:r>
            <a:rPr lang="en-GB" sz="1600" dirty="0"/>
            <a:t>Draft JSNA </a:t>
          </a:r>
        </a:p>
      </dgm:t>
    </dgm:pt>
    <dgm:pt modelId="{0D27B5C8-E22A-41AC-B858-337B60090D34}" type="parTrans" cxnId="{49399749-3751-4DEC-B553-5FBD9EF834EE}">
      <dgm:prSet/>
      <dgm:spPr/>
      <dgm:t>
        <a:bodyPr/>
        <a:lstStyle/>
        <a:p>
          <a:endParaRPr lang="en-GB"/>
        </a:p>
      </dgm:t>
    </dgm:pt>
    <dgm:pt modelId="{DD09A190-3234-4B82-A677-5DA726402F36}" type="sibTrans" cxnId="{49399749-3751-4DEC-B553-5FBD9EF834EE}">
      <dgm:prSet/>
      <dgm:spPr/>
      <dgm:t>
        <a:bodyPr/>
        <a:lstStyle/>
        <a:p>
          <a:endParaRPr lang="en-GB"/>
        </a:p>
      </dgm:t>
    </dgm:pt>
    <dgm:pt modelId="{E978FAD1-3018-4A6B-98C7-E3AE4D0B7160}">
      <dgm:prSet phldrT="[Text]" custT="1"/>
      <dgm:spPr/>
      <dgm:t>
        <a:bodyPr/>
        <a:lstStyle/>
        <a:p>
          <a:r>
            <a:rPr lang="en-GB" sz="1600" dirty="0"/>
            <a:t>Get feedback from system-wide partnership groups</a:t>
          </a:r>
        </a:p>
      </dgm:t>
    </dgm:pt>
    <dgm:pt modelId="{DA14AE09-4B13-4ED7-B627-E1EEB5F9876A}" type="parTrans" cxnId="{E4688CB2-9DF6-4DE4-B7C8-525D2D2AB9D7}">
      <dgm:prSet/>
      <dgm:spPr/>
      <dgm:t>
        <a:bodyPr/>
        <a:lstStyle/>
        <a:p>
          <a:endParaRPr lang="en-GB"/>
        </a:p>
      </dgm:t>
    </dgm:pt>
    <dgm:pt modelId="{6BD0CBEA-7470-4C88-9255-94A8BC96AF41}" type="sibTrans" cxnId="{E4688CB2-9DF6-4DE4-B7C8-525D2D2AB9D7}">
      <dgm:prSet/>
      <dgm:spPr/>
      <dgm:t>
        <a:bodyPr/>
        <a:lstStyle/>
        <a:p>
          <a:endParaRPr lang="en-GB"/>
        </a:p>
      </dgm:t>
    </dgm:pt>
    <dgm:pt modelId="{52EF6C1D-AB7D-4040-9519-D57312914783}">
      <dgm:prSet phldrT="[Text]" custT="1"/>
      <dgm:spPr/>
      <dgm:t>
        <a:bodyPr/>
        <a:lstStyle/>
        <a:p>
          <a:r>
            <a:rPr lang="en-GB" sz="1600" dirty="0"/>
            <a:t>Final draft for HWBB sign off in March	</a:t>
          </a:r>
        </a:p>
      </dgm:t>
    </dgm:pt>
    <dgm:pt modelId="{D6C2F745-A1B2-464A-81F6-70C33854CB92}" type="parTrans" cxnId="{FD5DC836-EBCE-4388-8F03-70A29127CFD0}">
      <dgm:prSet/>
      <dgm:spPr/>
      <dgm:t>
        <a:bodyPr/>
        <a:lstStyle/>
        <a:p>
          <a:endParaRPr lang="en-GB"/>
        </a:p>
      </dgm:t>
    </dgm:pt>
    <dgm:pt modelId="{224CC8E1-A1CE-4C9E-AAF8-44C15AFEDB80}" type="sibTrans" cxnId="{FD5DC836-EBCE-4388-8F03-70A29127CFD0}">
      <dgm:prSet/>
      <dgm:spPr/>
      <dgm:t>
        <a:bodyPr/>
        <a:lstStyle/>
        <a:p>
          <a:endParaRPr lang="en-GB"/>
        </a:p>
      </dgm:t>
    </dgm:pt>
    <dgm:pt modelId="{52D8AB29-695D-4636-A80B-6D87AD59B255}" type="pres">
      <dgm:prSet presAssocID="{907907AE-EBA2-4D77-9ADB-34E1CB74D8A5}" presName="linearFlow" presStyleCnt="0">
        <dgm:presLayoutVars>
          <dgm:dir/>
          <dgm:animLvl val="lvl"/>
          <dgm:resizeHandles val="exact"/>
        </dgm:presLayoutVars>
      </dgm:prSet>
      <dgm:spPr/>
    </dgm:pt>
    <dgm:pt modelId="{179AA386-5D57-480F-B9DF-B47894E8E90A}" type="pres">
      <dgm:prSet presAssocID="{6D04211B-1678-4AFC-AFF5-9523B95DFFAE}" presName="composite" presStyleCnt="0"/>
      <dgm:spPr/>
    </dgm:pt>
    <dgm:pt modelId="{BF330C26-2707-46C9-8B62-3565912A7C69}" type="pres">
      <dgm:prSet presAssocID="{6D04211B-1678-4AFC-AFF5-9523B95DFFAE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FA9A906F-0468-4E6D-BD29-8C39E95895A6}" type="pres">
      <dgm:prSet presAssocID="{6D04211B-1678-4AFC-AFF5-9523B95DFFAE}" presName="descendantText" presStyleLbl="alignAcc1" presStyleIdx="0" presStyleCnt="4">
        <dgm:presLayoutVars>
          <dgm:bulletEnabled val="1"/>
        </dgm:presLayoutVars>
      </dgm:prSet>
      <dgm:spPr/>
    </dgm:pt>
    <dgm:pt modelId="{70C18558-6E8C-469F-8433-C0324D74EB79}" type="pres">
      <dgm:prSet presAssocID="{CE51E90F-A26E-4ECA-99E9-7FD6CB48A335}" presName="sp" presStyleCnt="0"/>
      <dgm:spPr/>
    </dgm:pt>
    <dgm:pt modelId="{BD97E794-FD02-4897-8AE3-1919BCEDF429}" type="pres">
      <dgm:prSet presAssocID="{D1D4EE37-468F-4538-AAE7-5F00886700AD}" presName="composite" presStyleCnt="0"/>
      <dgm:spPr/>
    </dgm:pt>
    <dgm:pt modelId="{B668DFF7-B2A5-4118-91CD-190581E7CDC7}" type="pres">
      <dgm:prSet presAssocID="{D1D4EE37-468F-4538-AAE7-5F00886700AD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D49E0CD5-4746-4DE8-ACDB-FBEDAEA3F665}" type="pres">
      <dgm:prSet presAssocID="{D1D4EE37-468F-4538-AAE7-5F00886700AD}" presName="descendantText" presStyleLbl="alignAcc1" presStyleIdx="1" presStyleCnt="4">
        <dgm:presLayoutVars>
          <dgm:bulletEnabled val="1"/>
        </dgm:presLayoutVars>
      </dgm:prSet>
      <dgm:spPr/>
    </dgm:pt>
    <dgm:pt modelId="{C93F6771-CED3-415B-9591-CFD67A361569}" type="pres">
      <dgm:prSet presAssocID="{34B574D3-D9D5-4D2E-B944-0D061FDE3D78}" presName="sp" presStyleCnt="0"/>
      <dgm:spPr/>
    </dgm:pt>
    <dgm:pt modelId="{88FA2917-7DA7-41CB-8B92-E680FEAC99AB}" type="pres">
      <dgm:prSet presAssocID="{F5F227D0-5B46-4D5A-A835-01B5BA4F07DD}" presName="composite" presStyleCnt="0"/>
      <dgm:spPr/>
    </dgm:pt>
    <dgm:pt modelId="{46F234F1-8748-4964-A97F-A82AB8255656}" type="pres">
      <dgm:prSet presAssocID="{F5F227D0-5B46-4D5A-A835-01B5BA4F07DD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05CD507F-8E33-4965-B008-9A9FC7EFD466}" type="pres">
      <dgm:prSet presAssocID="{F5F227D0-5B46-4D5A-A835-01B5BA4F07DD}" presName="descendantText" presStyleLbl="alignAcc1" presStyleIdx="2" presStyleCnt="4">
        <dgm:presLayoutVars>
          <dgm:bulletEnabled val="1"/>
        </dgm:presLayoutVars>
      </dgm:prSet>
      <dgm:spPr/>
    </dgm:pt>
    <dgm:pt modelId="{F9F2ED00-99AE-46D2-98CF-7D57B937A4E7}" type="pres">
      <dgm:prSet presAssocID="{A6EEAB3A-7EA3-4F6A-93D5-03BF3D2ED474}" presName="sp" presStyleCnt="0"/>
      <dgm:spPr/>
    </dgm:pt>
    <dgm:pt modelId="{039E531B-40DD-4C33-94AC-A584F71EE1E8}" type="pres">
      <dgm:prSet presAssocID="{55B8DEC8-9597-4B6F-9478-F86261F73DC4}" presName="composite" presStyleCnt="0"/>
      <dgm:spPr/>
    </dgm:pt>
    <dgm:pt modelId="{03607090-3FBB-4A9F-AB86-DC19703566B9}" type="pres">
      <dgm:prSet presAssocID="{55B8DEC8-9597-4B6F-9478-F86261F73DC4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93856AC2-A396-4F63-BD15-B3AFBA942C97}" type="pres">
      <dgm:prSet presAssocID="{55B8DEC8-9597-4B6F-9478-F86261F73DC4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A4579F0E-7484-4E5A-972D-B69B14254105}" srcId="{907907AE-EBA2-4D77-9ADB-34E1CB74D8A5}" destId="{F5F227D0-5B46-4D5A-A835-01B5BA4F07DD}" srcOrd="2" destOrd="0" parTransId="{805EF5BC-4779-439B-AAF5-A5F99904BC63}" sibTransId="{A6EEAB3A-7EA3-4F6A-93D5-03BF3D2ED474}"/>
    <dgm:cxn modelId="{55020617-6966-424B-8F09-16C4EB67082C}" type="presOf" srcId="{030F6D52-B72E-4FEE-951D-4B47DEBA85E3}" destId="{FA9A906F-0468-4E6D-BD29-8C39E95895A6}" srcOrd="0" destOrd="0" presId="urn:microsoft.com/office/officeart/2005/8/layout/chevron2"/>
    <dgm:cxn modelId="{7357FB25-7771-40DC-8226-F4DA27540C8F}" srcId="{55B8DEC8-9597-4B6F-9478-F86261F73DC4}" destId="{2B4A3F37-F41E-4AF5-B963-830257A202BE}" srcOrd="0" destOrd="0" parTransId="{3D4D4CBB-DAD1-4768-85D8-0755FA003814}" sibTransId="{E85C30A2-D835-4F07-9553-5AD7401489F4}"/>
    <dgm:cxn modelId="{18A1A42C-491B-4A51-99BB-DD0EE8F60681}" type="presOf" srcId="{2B4A3F37-F41E-4AF5-B963-830257A202BE}" destId="{93856AC2-A396-4F63-BD15-B3AFBA942C97}" srcOrd="0" destOrd="0" presId="urn:microsoft.com/office/officeart/2005/8/layout/chevron2"/>
    <dgm:cxn modelId="{21CA2D35-46D9-400F-B4CD-BFAA74870417}" type="presOf" srcId="{80DE6933-69C8-4095-96E2-D960FACB1F62}" destId="{FA9A906F-0468-4E6D-BD29-8C39E95895A6}" srcOrd="0" destOrd="1" presId="urn:microsoft.com/office/officeart/2005/8/layout/chevron2"/>
    <dgm:cxn modelId="{FD5DC836-EBCE-4388-8F03-70A29127CFD0}" srcId="{55B8DEC8-9597-4B6F-9478-F86261F73DC4}" destId="{52EF6C1D-AB7D-4040-9519-D57312914783}" srcOrd="2" destOrd="0" parTransId="{D6C2F745-A1B2-464A-81F6-70C33854CB92}" sibTransId="{224CC8E1-A1CE-4C9E-AAF8-44C15AFEDB80}"/>
    <dgm:cxn modelId="{F02E8C46-9BE2-4DBE-9985-46A201850F88}" type="presOf" srcId="{E978FAD1-3018-4A6B-98C7-E3AE4D0B7160}" destId="{93856AC2-A396-4F63-BD15-B3AFBA942C97}" srcOrd="0" destOrd="1" presId="urn:microsoft.com/office/officeart/2005/8/layout/chevron2"/>
    <dgm:cxn modelId="{49399749-3751-4DEC-B553-5FBD9EF834EE}" srcId="{F5F227D0-5B46-4D5A-A835-01B5BA4F07DD}" destId="{A6C39031-6018-44CC-9E74-6BC9B9A87B55}" srcOrd="1" destOrd="0" parTransId="{0D27B5C8-E22A-41AC-B858-337B60090D34}" sibTransId="{DD09A190-3234-4B82-A677-5DA726402F36}"/>
    <dgm:cxn modelId="{36F1E049-5DDE-4FBF-A106-549A320D3742}" type="presOf" srcId="{E68C8FA6-A2A9-4EB2-8771-61163618633A}" destId="{D49E0CD5-4746-4DE8-ACDB-FBEDAEA3F665}" srcOrd="0" destOrd="0" presId="urn:microsoft.com/office/officeart/2005/8/layout/chevron2"/>
    <dgm:cxn modelId="{5AF26E4A-5DED-4EEA-9197-B0EBF004770D}" type="presOf" srcId="{A6C39031-6018-44CC-9E74-6BC9B9A87B55}" destId="{05CD507F-8E33-4965-B008-9A9FC7EFD466}" srcOrd="0" destOrd="1" presId="urn:microsoft.com/office/officeart/2005/8/layout/chevron2"/>
    <dgm:cxn modelId="{44B6FE4C-591E-4CE1-8FD8-ED9CC656DD67}" srcId="{6D04211B-1678-4AFC-AFF5-9523B95DFFAE}" destId="{030F6D52-B72E-4FEE-951D-4B47DEBA85E3}" srcOrd="0" destOrd="0" parTransId="{C55B9788-3689-40E1-A67A-AC49703325F0}" sibTransId="{85717025-0E88-48B0-A2EE-9209C7CDCBBB}"/>
    <dgm:cxn modelId="{B188374E-BF57-4746-8E5C-F856008469A7}" type="presOf" srcId="{D1D4EE37-468F-4538-AAE7-5F00886700AD}" destId="{B668DFF7-B2A5-4118-91CD-190581E7CDC7}" srcOrd="0" destOrd="0" presId="urn:microsoft.com/office/officeart/2005/8/layout/chevron2"/>
    <dgm:cxn modelId="{3CEADF51-99E0-42C9-A250-2C2CF01DC88E}" srcId="{907907AE-EBA2-4D77-9ADB-34E1CB74D8A5}" destId="{55B8DEC8-9597-4B6F-9478-F86261F73DC4}" srcOrd="3" destOrd="0" parTransId="{6C21CB2C-04EF-4EC4-BC9C-A0E2516B0BE5}" sibTransId="{5A6B7172-82BF-4D33-AF6E-9A0186678AB5}"/>
    <dgm:cxn modelId="{99425C53-EF85-4D54-8330-64DB58CA979B}" srcId="{F5F227D0-5B46-4D5A-A835-01B5BA4F07DD}" destId="{2444311A-3823-40A3-A9A8-037116B624B6}" srcOrd="0" destOrd="0" parTransId="{ADCAE49E-9C9C-4791-AB9B-0AE0339DBCAA}" sibTransId="{58B3C449-9DCA-4BC3-8DE3-5D535F716971}"/>
    <dgm:cxn modelId="{21CED454-A36D-4E26-B807-82051050DFFB}" type="presOf" srcId="{907907AE-EBA2-4D77-9ADB-34E1CB74D8A5}" destId="{52D8AB29-695D-4636-A80B-6D87AD59B255}" srcOrd="0" destOrd="0" presId="urn:microsoft.com/office/officeart/2005/8/layout/chevron2"/>
    <dgm:cxn modelId="{DA873B82-6547-43BF-B962-0B64F6800A51}" type="presOf" srcId="{55B8DEC8-9597-4B6F-9478-F86261F73DC4}" destId="{03607090-3FBB-4A9F-AB86-DC19703566B9}" srcOrd="0" destOrd="0" presId="urn:microsoft.com/office/officeart/2005/8/layout/chevron2"/>
    <dgm:cxn modelId="{F2B52D9B-AB11-4EA7-ADA0-EC47B11E3758}" type="presOf" srcId="{6D04211B-1678-4AFC-AFF5-9523B95DFFAE}" destId="{BF330C26-2707-46C9-8B62-3565912A7C69}" srcOrd="0" destOrd="0" presId="urn:microsoft.com/office/officeart/2005/8/layout/chevron2"/>
    <dgm:cxn modelId="{2D893FA6-17D7-4B75-A4D7-9A14AA2D97A0}" srcId="{907907AE-EBA2-4D77-9ADB-34E1CB74D8A5}" destId="{D1D4EE37-468F-4538-AAE7-5F00886700AD}" srcOrd="1" destOrd="0" parTransId="{1CD504DD-608C-4363-B88C-85171F23223A}" sibTransId="{34B574D3-D9D5-4D2E-B944-0D061FDE3D78}"/>
    <dgm:cxn modelId="{E4688CB2-9DF6-4DE4-B7C8-525D2D2AB9D7}" srcId="{55B8DEC8-9597-4B6F-9478-F86261F73DC4}" destId="{E978FAD1-3018-4A6B-98C7-E3AE4D0B7160}" srcOrd="1" destOrd="0" parTransId="{DA14AE09-4B13-4ED7-B627-E1EEB5F9876A}" sibTransId="{6BD0CBEA-7470-4C88-9255-94A8BC96AF41}"/>
    <dgm:cxn modelId="{7DD587BD-BFB8-45D9-9E1B-CC496EA96F61}" type="presOf" srcId="{52EF6C1D-AB7D-4040-9519-D57312914783}" destId="{93856AC2-A396-4F63-BD15-B3AFBA942C97}" srcOrd="0" destOrd="2" presId="urn:microsoft.com/office/officeart/2005/8/layout/chevron2"/>
    <dgm:cxn modelId="{35C7F4C7-7602-4CCA-93F0-A02C8A6B83FD}" type="presOf" srcId="{2444311A-3823-40A3-A9A8-037116B624B6}" destId="{05CD507F-8E33-4965-B008-9A9FC7EFD466}" srcOrd="0" destOrd="0" presId="urn:microsoft.com/office/officeart/2005/8/layout/chevron2"/>
    <dgm:cxn modelId="{94094CD4-5747-43D3-8FBD-1A41BFC3A983}" srcId="{907907AE-EBA2-4D77-9ADB-34E1CB74D8A5}" destId="{6D04211B-1678-4AFC-AFF5-9523B95DFFAE}" srcOrd="0" destOrd="0" parTransId="{FAD92A1C-81A9-4759-B48D-61C54A6921B8}" sibTransId="{CE51E90F-A26E-4ECA-99E9-7FD6CB48A335}"/>
    <dgm:cxn modelId="{F72091DF-AC3E-4E3D-A11D-08E80E1EF381}" type="presOf" srcId="{F5F227D0-5B46-4D5A-A835-01B5BA4F07DD}" destId="{46F234F1-8748-4964-A97F-A82AB8255656}" srcOrd="0" destOrd="0" presId="urn:microsoft.com/office/officeart/2005/8/layout/chevron2"/>
    <dgm:cxn modelId="{DC41CAE1-5599-4B11-872A-B4B57D01301D}" srcId="{6D04211B-1678-4AFC-AFF5-9523B95DFFAE}" destId="{80DE6933-69C8-4095-96E2-D960FACB1F62}" srcOrd="1" destOrd="0" parTransId="{D28ED2EE-5D35-4CCB-AA35-DA85E0374316}" sibTransId="{05B9ECC0-4533-499A-B9C6-AD3945E6FCF7}"/>
    <dgm:cxn modelId="{42287EEE-24CC-4456-BCC3-4FADCCCFA860}" srcId="{D1D4EE37-468F-4538-AAE7-5F00886700AD}" destId="{E68C8FA6-A2A9-4EB2-8771-61163618633A}" srcOrd="0" destOrd="0" parTransId="{7722B1AB-F763-4EE4-9C79-DC087A607C00}" sibTransId="{772E4470-9906-497E-B7CF-52CBD2279BAD}"/>
    <dgm:cxn modelId="{0F33AA1D-D66E-465D-B1ED-64E684136254}" type="presParOf" srcId="{52D8AB29-695D-4636-A80B-6D87AD59B255}" destId="{179AA386-5D57-480F-B9DF-B47894E8E90A}" srcOrd="0" destOrd="0" presId="urn:microsoft.com/office/officeart/2005/8/layout/chevron2"/>
    <dgm:cxn modelId="{2A3393BD-04A0-4095-BADA-E21150840539}" type="presParOf" srcId="{179AA386-5D57-480F-B9DF-B47894E8E90A}" destId="{BF330C26-2707-46C9-8B62-3565912A7C69}" srcOrd="0" destOrd="0" presId="urn:microsoft.com/office/officeart/2005/8/layout/chevron2"/>
    <dgm:cxn modelId="{60FB9E32-6C35-4DE2-9B93-A76AC3948462}" type="presParOf" srcId="{179AA386-5D57-480F-B9DF-B47894E8E90A}" destId="{FA9A906F-0468-4E6D-BD29-8C39E95895A6}" srcOrd="1" destOrd="0" presId="urn:microsoft.com/office/officeart/2005/8/layout/chevron2"/>
    <dgm:cxn modelId="{97436D35-93EE-49A8-97E5-413800CC7EA9}" type="presParOf" srcId="{52D8AB29-695D-4636-A80B-6D87AD59B255}" destId="{70C18558-6E8C-469F-8433-C0324D74EB79}" srcOrd="1" destOrd="0" presId="urn:microsoft.com/office/officeart/2005/8/layout/chevron2"/>
    <dgm:cxn modelId="{699459E8-6BDF-4B5E-ABBD-BB43A0927AA7}" type="presParOf" srcId="{52D8AB29-695D-4636-A80B-6D87AD59B255}" destId="{BD97E794-FD02-4897-8AE3-1919BCEDF429}" srcOrd="2" destOrd="0" presId="urn:microsoft.com/office/officeart/2005/8/layout/chevron2"/>
    <dgm:cxn modelId="{66311DE1-2CDA-4BDF-9D3B-6714AC026406}" type="presParOf" srcId="{BD97E794-FD02-4897-8AE3-1919BCEDF429}" destId="{B668DFF7-B2A5-4118-91CD-190581E7CDC7}" srcOrd="0" destOrd="0" presId="urn:microsoft.com/office/officeart/2005/8/layout/chevron2"/>
    <dgm:cxn modelId="{B08761A0-FE7C-49F4-A4E3-DD8DF46DEA0A}" type="presParOf" srcId="{BD97E794-FD02-4897-8AE3-1919BCEDF429}" destId="{D49E0CD5-4746-4DE8-ACDB-FBEDAEA3F665}" srcOrd="1" destOrd="0" presId="urn:microsoft.com/office/officeart/2005/8/layout/chevron2"/>
    <dgm:cxn modelId="{8C26E4CF-60AB-4280-9390-330F6AA6C3DC}" type="presParOf" srcId="{52D8AB29-695D-4636-A80B-6D87AD59B255}" destId="{C93F6771-CED3-415B-9591-CFD67A361569}" srcOrd="3" destOrd="0" presId="urn:microsoft.com/office/officeart/2005/8/layout/chevron2"/>
    <dgm:cxn modelId="{4F102FD7-845F-4FA4-A17F-F40A52B40544}" type="presParOf" srcId="{52D8AB29-695D-4636-A80B-6D87AD59B255}" destId="{88FA2917-7DA7-41CB-8B92-E680FEAC99AB}" srcOrd="4" destOrd="0" presId="urn:microsoft.com/office/officeart/2005/8/layout/chevron2"/>
    <dgm:cxn modelId="{F13436B8-6D85-4ECD-84B2-C73DDD8717BF}" type="presParOf" srcId="{88FA2917-7DA7-41CB-8B92-E680FEAC99AB}" destId="{46F234F1-8748-4964-A97F-A82AB8255656}" srcOrd="0" destOrd="0" presId="urn:microsoft.com/office/officeart/2005/8/layout/chevron2"/>
    <dgm:cxn modelId="{A66CA37F-A247-4640-837D-BB6AC3200CDE}" type="presParOf" srcId="{88FA2917-7DA7-41CB-8B92-E680FEAC99AB}" destId="{05CD507F-8E33-4965-B008-9A9FC7EFD466}" srcOrd="1" destOrd="0" presId="urn:microsoft.com/office/officeart/2005/8/layout/chevron2"/>
    <dgm:cxn modelId="{56D10F27-BB5F-4D2E-9AD2-48C522FD6A13}" type="presParOf" srcId="{52D8AB29-695D-4636-A80B-6D87AD59B255}" destId="{F9F2ED00-99AE-46D2-98CF-7D57B937A4E7}" srcOrd="5" destOrd="0" presId="urn:microsoft.com/office/officeart/2005/8/layout/chevron2"/>
    <dgm:cxn modelId="{45FDD504-6C0E-45C2-8AB5-542BC74FDF6F}" type="presParOf" srcId="{52D8AB29-695D-4636-A80B-6D87AD59B255}" destId="{039E531B-40DD-4C33-94AC-A584F71EE1E8}" srcOrd="6" destOrd="0" presId="urn:microsoft.com/office/officeart/2005/8/layout/chevron2"/>
    <dgm:cxn modelId="{514EB08A-9FA8-439C-84D3-FFD13C80BB7F}" type="presParOf" srcId="{039E531B-40DD-4C33-94AC-A584F71EE1E8}" destId="{03607090-3FBB-4A9F-AB86-DC19703566B9}" srcOrd="0" destOrd="0" presId="urn:microsoft.com/office/officeart/2005/8/layout/chevron2"/>
    <dgm:cxn modelId="{64DEA1CB-005E-4565-8570-0FC8F26235D3}" type="presParOf" srcId="{039E531B-40DD-4C33-94AC-A584F71EE1E8}" destId="{93856AC2-A396-4F63-BD15-B3AFBA942C9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330C26-2707-46C9-8B62-3565912A7C69}">
      <dsp:nvSpPr>
        <dsp:cNvPr id="0" name=""/>
        <dsp:cNvSpPr/>
      </dsp:nvSpPr>
      <dsp:spPr>
        <a:xfrm rot="5400000">
          <a:off x="-182895" y="188391"/>
          <a:ext cx="1219304" cy="8535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Oct</a:t>
          </a:r>
        </a:p>
      </dsp:txBody>
      <dsp:txXfrm rot="-5400000">
        <a:off x="1" y="432253"/>
        <a:ext cx="853513" cy="365791"/>
      </dsp:txXfrm>
    </dsp:sp>
    <dsp:sp modelId="{FA9A906F-0468-4E6D-BD29-8C39E95895A6}">
      <dsp:nvSpPr>
        <dsp:cNvPr id="0" name=""/>
        <dsp:cNvSpPr/>
      </dsp:nvSpPr>
      <dsp:spPr>
        <a:xfrm rot="5400000">
          <a:off x="5060952" y="-4201944"/>
          <a:ext cx="792547" cy="92074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Agree priority(</a:t>
          </a:r>
          <a:r>
            <a:rPr lang="en-GB" sz="1600" kern="1200" dirty="0" err="1"/>
            <a:t>ies</a:t>
          </a:r>
          <a:r>
            <a:rPr lang="en-GB" sz="1600" kern="1200" dirty="0"/>
            <a:t>) at workshop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Evidence gathering and analysis</a:t>
          </a:r>
        </a:p>
      </dsp:txBody>
      <dsp:txXfrm rot="-5400000">
        <a:off x="853513" y="44184"/>
        <a:ext cx="9168737" cy="715169"/>
      </dsp:txXfrm>
    </dsp:sp>
    <dsp:sp modelId="{B668DFF7-B2A5-4118-91CD-190581E7CDC7}">
      <dsp:nvSpPr>
        <dsp:cNvPr id="0" name=""/>
        <dsp:cNvSpPr/>
      </dsp:nvSpPr>
      <dsp:spPr>
        <a:xfrm rot="5400000">
          <a:off x="-182895" y="1260841"/>
          <a:ext cx="1219304" cy="8535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Nov</a:t>
          </a:r>
        </a:p>
      </dsp:txBody>
      <dsp:txXfrm rot="-5400000">
        <a:off x="1" y="1504703"/>
        <a:ext cx="853513" cy="365791"/>
      </dsp:txXfrm>
    </dsp:sp>
    <dsp:sp modelId="{D49E0CD5-4746-4DE8-ACDB-FBEDAEA3F665}">
      <dsp:nvSpPr>
        <dsp:cNvPr id="0" name=""/>
        <dsp:cNvSpPr/>
      </dsp:nvSpPr>
      <dsp:spPr>
        <a:xfrm rot="5400000">
          <a:off x="5060952" y="-3129494"/>
          <a:ext cx="792547" cy="92074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Continue evidence gathering and analysis</a:t>
          </a:r>
        </a:p>
      </dsp:txBody>
      <dsp:txXfrm rot="-5400000">
        <a:off x="853513" y="1116634"/>
        <a:ext cx="9168737" cy="715169"/>
      </dsp:txXfrm>
    </dsp:sp>
    <dsp:sp modelId="{46F234F1-8748-4964-A97F-A82AB8255656}">
      <dsp:nvSpPr>
        <dsp:cNvPr id="0" name=""/>
        <dsp:cNvSpPr/>
      </dsp:nvSpPr>
      <dsp:spPr>
        <a:xfrm rot="5400000">
          <a:off x="-182895" y="2333290"/>
          <a:ext cx="1219304" cy="8535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Dec</a:t>
          </a:r>
        </a:p>
      </dsp:txBody>
      <dsp:txXfrm rot="-5400000">
        <a:off x="1" y="2577152"/>
        <a:ext cx="853513" cy="365791"/>
      </dsp:txXfrm>
    </dsp:sp>
    <dsp:sp modelId="{05CD507F-8E33-4965-B008-9A9FC7EFD466}">
      <dsp:nvSpPr>
        <dsp:cNvPr id="0" name=""/>
        <dsp:cNvSpPr/>
      </dsp:nvSpPr>
      <dsp:spPr>
        <a:xfrm rot="5400000">
          <a:off x="5060952" y="-2057044"/>
          <a:ext cx="792547" cy="92074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Develop proposed actions/recommendations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Draft JSNA </a:t>
          </a:r>
        </a:p>
      </dsp:txBody>
      <dsp:txXfrm rot="-5400000">
        <a:off x="853513" y="2189084"/>
        <a:ext cx="9168737" cy="715169"/>
      </dsp:txXfrm>
    </dsp:sp>
    <dsp:sp modelId="{03607090-3FBB-4A9F-AB86-DC19703566B9}">
      <dsp:nvSpPr>
        <dsp:cNvPr id="0" name=""/>
        <dsp:cNvSpPr/>
      </dsp:nvSpPr>
      <dsp:spPr>
        <a:xfrm rot="5400000">
          <a:off x="-182895" y="3405740"/>
          <a:ext cx="1219304" cy="8535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Jan-Feb</a:t>
          </a:r>
        </a:p>
      </dsp:txBody>
      <dsp:txXfrm rot="-5400000">
        <a:off x="1" y="3649602"/>
        <a:ext cx="853513" cy="365791"/>
      </dsp:txXfrm>
    </dsp:sp>
    <dsp:sp modelId="{93856AC2-A396-4F63-BD15-B3AFBA942C97}">
      <dsp:nvSpPr>
        <dsp:cNvPr id="0" name=""/>
        <dsp:cNvSpPr/>
      </dsp:nvSpPr>
      <dsp:spPr>
        <a:xfrm rot="5400000">
          <a:off x="5060952" y="-984594"/>
          <a:ext cx="792547" cy="92074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Agree recommended actions/recommendations at system-wide workshop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Get feedback from system-wide partnership groups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Final draft for HWBB sign off in March	</a:t>
          </a:r>
        </a:p>
      </dsp:txBody>
      <dsp:txXfrm rot="-5400000">
        <a:off x="853513" y="3261534"/>
        <a:ext cx="9168737" cy="7151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080AE-020A-F26A-5D81-6EEBCC4616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1A17B0-6AEE-C82D-9ECF-D7B1BF885D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BE8B5-0625-88AF-B8ED-25481419F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55C6B-FE5D-43DE-ABAD-FB743F4A298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D652C-E35A-CCB0-3AE9-7E69A75AD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9CDFE-AF6F-A876-6650-07E159BFE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27FC-8A57-4516-B6D6-3B04A4763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525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BFD0A-DBC2-A007-0277-C0EEBBA63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E6C600-45ED-93AD-51B9-96389EA093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00688-392D-7C48-67B9-EF6B33660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55C6B-FE5D-43DE-ABAD-FB743F4A298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8902BC-8E2F-E01C-1F7A-18F0752AC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98341F-1EBF-78E7-B141-AD0145B7F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27FC-8A57-4516-B6D6-3B04A4763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92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88A54E-1717-A480-85F1-44E2B78A8F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1A337B-868A-159E-C763-CFC43FC756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4390F-C18F-A493-0BC1-0CAB9BB24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55C6B-FE5D-43DE-ABAD-FB743F4A298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8FF5A-A520-4C72-18E4-F6D411C16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BA96C8-2C10-0474-9E51-366DAB128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27FC-8A57-4516-B6D6-3B04A4763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057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871FB-1DBD-C844-CDCE-4A273FA1F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6D545-8350-BC53-026B-69E98353A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6DFB0-602D-7C44-30C5-64172715D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55C6B-FE5D-43DE-ABAD-FB743F4A298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B04361-F230-88A4-C192-681DA4D21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90CF6B-BD01-9674-EE12-478BD7A4D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27FC-8A57-4516-B6D6-3B04A4763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406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F9660-5CB7-C674-BC0A-5D680C6DB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963C35-04A8-CA64-3DFA-C9AE571AF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4C988D-4C09-ACDF-82AC-F3A0A05D1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55C6B-FE5D-43DE-ABAD-FB743F4A298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35F23A-5C31-4481-0B8C-F4CAA797F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E0A67-6187-8ABB-3510-7B71EDC12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27FC-8A57-4516-B6D6-3B04A4763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776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6EA66-E954-9778-6875-58B58F5C0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C5DF3-5B6A-5259-1ED6-2817595DC7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342202-9D17-908B-7385-4FEE3F5FA5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3EEF81-B02D-14EB-38A4-ACCE3B163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55C6B-FE5D-43DE-ABAD-FB743F4A298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6E2D75-432C-ED35-7A0E-027C12483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AAA0FE-1D4A-2096-9659-D274BEE2E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27FC-8A57-4516-B6D6-3B04A4763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106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DCE4C-2F42-9066-1C8B-115BE35B4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DBDD5E-A4C2-6CE1-5256-27F79A555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C78631-5AF6-026B-FE95-26CFF34655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26E4F0-64B4-7CB0-8E66-2694336F15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B3F08C-80AC-C690-5123-E7EF8F2A45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ACD462-CA2A-E8E7-8D37-592C00389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55C6B-FE5D-43DE-ABAD-FB743F4A298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5D8C4A-C038-E8F3-0710-8C790217D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22E99A-93B2-C56D-CE4C-8AE4B0145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27FC-8A57-4516-B6D6-3B04A4763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83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213F7-FF91-2CC4-3C5A-78F1707F5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05A9D4-4D25-3FDD-DD07-7DC772C24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55C6B-FE5D-43DE-ABAD-FB743F4A298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1AC790-BC19-1A7B-64CA-0804F17BF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D8D811-21CB-56DD-725F-61C424F8A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27FC-8A57-4516-B6D6-3B04A4763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490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217DA4-C950-8AA5-36CF-36315C14D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55C6B-FE5D-43DE-ABAD-FB743F4A298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F20860-A76A-E81B-FA8E-81D6AB30A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8FC0E-B90C-15F1-95BA-634946E84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27FC-8A57-4516-B6D6-3B04A4763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397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C72D3-7990-00C2-345E-7365FFF4F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B09BA4-29D4-0626-C35E-456131A13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6B3431-C9BF-B481-4748-4E4C04DC39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AEAFF0-EDB7-2767-BDF5-14935CE36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55C6B-FE5D-43DE-ABAD-FB743F4A298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1E248D-D219-DF9E-8A44-C7D71B370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82CEA0-46F4-E7B2-536D-A16554A98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27FC-8A57-4516-B6D6-3B04A4763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48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E0DD3-8FA8-CAA0-339C-1BBFD03BA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BE90BE-56D6-2C29-E04D-41FB0BAD94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A373DA-510C-0AC7-5DA5-DB3BB0350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39DB38-0CE2-C9A4-4CAD-FFC47E61C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55C6B-FE5D-43DE-ABAD-FB743F4A298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F180F8-8B56-2823-4F83-9D6EE94BE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08249E-F3B9-13BC-18B5-754143746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27FC-8A57-4516-B6D6-3B04A4763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534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D91191-BCB7-2FD5-D8EC-828B44F00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03E706-492C-FFA2-B43D-82A667FCE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3090E-34EB-C3CE-161B-E5485F1B9D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055C6B-FE5D-43DE-ABAD-FB743F4A298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A2EDA3-57A5-6E7C-EFD9-908939A973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65A5B-26AD-7F26-FED3-0BD5F76D6C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1B27FC-8A57-4516-B6D6-3B04A4763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885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2D3C7-749C-C9DD-BD25-C04B286AE9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Housing &amp; Health JSNA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0D2FE3-3BA1-6BAD-2181-AEBA6C53BA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Timescales</a:t>
            </a:r>
          </a:p>
        </p:txBody>
      </p:sp>
    </p:spTree>
    <p:extLst>
      <p:ext uri="{BB962C8B-B14F-4D97-AF65-F5344CB8AC3E}">
        <p14:creationId xmlns:p14="http://schemas.microsoft.com/office/powerpoint/2010/main" val="237170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>
            <a:extLst>
              <a:ext uri="{FF2B5EF4-FFF2-40B4-BE49-F238E27FC236}">
                <a16:creationId xmlns:a16="http://schemas.microsoft.com/office/drawing/2014/main" id="{3FA7DFD7-2B79-26BB-4A52-6C774CAA3173}"/>
              </a:ext>
            </a:extLst>
          </p:cNvPr>
          <p:cNvGrpSpPr/>
          <p:nvPr/>
        </p:nvGrpSpPr>
        <p:grpSpPr>
          <a:xfrm>
            <a:off x="567825" y="1869712"/>
            <a:ext cx="11465241" cy="3118575"/>
            <a:chOff x="556395" y="1528183"/>
            <a:chExt cx="11465241" cy="3118575"/>
          </a:xfrm>
        </p:grpSpPr>
        <p:sp>
          <p:nvSpPr>
            <p:cNvPr id="6" name="Circle: Hollow 5">
              <a:extLst>
                <a:ext uri="{FF2B5EF4-FFF2-40B4-BE49-F238E27FC236}">
                  <a16:creationId xmlns:a16="http://schemas.microsoft.com/office/drawing/2014/main" id="{E7808DFF-160D-D91E-133D-D58F85FB4176}"/>
                </a:ext>
              </a:extLst>
            </p:cNvPr>
            <p:cNvSpPr/>
            <p:nvPr/>
          </p:nvSpPr>
          <p:spPr>
            <a:xfrm>
              <a:off x="556395" y="2515533"/>
              <a:ext cx="1011233" cy="1011233"/>
            </a:xfrm>
            <a:prstGeom prst="donut">
              <a:avLst>
                <a:gd name="adj" fmla="val 20000"/>
              </a:avLst>
            </a:prstGeom>
            <a:solidFill>
              <a:schemeClr val="accent5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44C946ED-D08F-43B3-9405-8BC63B5519F6}"/>
                </a:ext>
              </a:extLst>
            </p:cNvPr>
            <p:cNvSpPr/>
            <p:nvPr/>
          </p:nvSpPr>
          <p:spPr>
            <a:xfrm>
              <a:off x="595948" y="3802648"/>
              <a:ext cx="1257076" cy="605813"/>
            </a:xfrm>
            <a:custGeom>
              <a:avLst/>
              <a:gdLst>
                <a:gd name="connsiteX0" fmla="*/ 0 w 1257076"/>
                <a:gd name="connsiteY0" fmla="*/ 0 h 605813"/>
                <a:gd name="connsiteX1" fmla="*/ 1257076 w 1257076"/>
                <a:gd name="connsiteY1" fmla="*/ 0 h 605813"/>
                <a:gd name="connsiteX2" fmla="*/ 1257076 w 1257076"/>
                <a:gd name="connsiteY2" fmla="*/ 605813 h 605813"/>
                <a:gd name="connsiteX3" fmla="*/ 0 w 1257076"/>
                <a:gd name="connsiteY3" fmla="*/ 605813 h 605813"/>
                <a:gd name="connsiteX4" fmla="*/ 0 w 1257076"/>
                <a:gd name="connsiteY4" fmla="*/ 0 h 605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57076" h="605813">
                  <a:moveTo>
                    <a:pt x="0" y="0"/>
                  </a:moveTo>
                  <a:lnTo>
                    <a:pt x="1257076" y="0"/>
                  </a:lnTo>
                  <a:lnTo>
                    <a:pt x="1257076" y="605813"/>
                  </a:lnTo>
                  <a:lnTo>
                    <a:pt x="0" y="60581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560" tIns="0" rIns="0" bIns="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None/>
              </a:pPr>
              <a:r>
                <a:rPr lang="en-US" sz="1400" kern="1200" dirty="0"/>
                <a:t>13 Oct: </a:t>
              </a:r>
              <a:br>
                <a:rPr lang="en-US" sz="1400" kern="1200" dirty="0"/>
              </a:br>
              <a:r>
                <a:rPr lang="en-US" sz="1400" b="1" kern="1200" dirty="0"/>
                <a:t>JSNA Stakeholder Workshop - scope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01A8406D-A9BE-57F0-C87B-4422E517417D}"/>
                </a:ext>
              </a:extLst>
            </p:cNvPr>
            <p:cNvSpPr/>
            <p:nvPr/>
          </p:nvSpPr>
          <p:spPr>
            <a:xfrm>
              <a:off x="1643799" y="2758703"/>
              <a:ext cx="524894" cy="524894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905B5B58-9E99-6505-2F69-2D964760BE75}"/>
                </a:ext>
              </a:extLst>
            </p:cNvPr>
            <p:cNvSpPr/>
            <p:nvPr/>
          </p:nvSpPr>
          <p:spPr>
            <a:xfrm>
              <a:off x="1083958" y="3399112"/>
              <a:ext cx="1087430" cy="524318"/>
            </a:xfrm>
            <a:custGeom>
              <a:avLst/>
              <a:gdLst>
                <a:gd name="connsiteX0" fmla="*/ 0 w 1087430"/>
                <a:gd name="connsiteY0" fmla="*/ 0 h 524318"/>
                <a:gd name="connsiteX1" fmla="*/ 1087430 w 1087430"/>
                <a:gd name="connsiteY1" fmla="*/ 0 h 524318"/>
                <a:gd name="connsiteX2" fmla="*/ 1087430 w 1087430"/>
                <a:gd name="connsiteY2" fmla="*/ 524318 h 524318"/>
                <a:gd name="connsiteX3" fmla="*/ 0 w 1087430"/>
                <a:gd name="connsiteY3" fmla="*/ 524318 h 524318"/>
                <a:gd name="connsiteX4" fmla="*/ 0 w 1087430"/>
                <a:gd name="connsiteY4" fmla="*/ 0 h 524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7430" h="524318">
                  <a:moveTo>
                    <a:pt x="0" y="0"/>
                  </a:moveTo>
                  <a:lnTo>
                    <a:pt x="1087430" y="0"/>
                  </a:lnTo>
                  <a:lnTo>
                    <a:pt x="1087430" y="524318"/>
                  </a:lnTo>
                  <a:lnTo>
                    <a:pt x="0" y="52431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35560" bIns="0" numCol="1" spcCol="1270" anchor="ctr" anchorCtr="0">
              <a:noAutofit/>
            </a:bodyPr>
            <a:lstStyle/>
            <a:p>
              <a:pPr marL="0" lvl="0" indent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None/>
              </a:pPr>
              <a:r>
                <a:rPr lang="en-US" sz="1400" kern="1200" dirty="0"/>
                <a:t>21 Nov: Steering Group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0650B70-B5B9-F512-6718-BF0F39407A89}"/>
                </a:ext>
              </a:extLst>
            </p:cNvPr>
            <p:cNvSpPr/>
            <p:nvPr/>
          </p:nvSpPr>
          <p:spPr>
            <a:xfrm rot="17700000">
              <a:off x="1702929" y="2028709"/>
              <a:ext cx="1087430" cy="52431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1" name="Circle: Hollow 10">
              <a:extLst>
                <a:ext uri="{FF2B5EF4-FFF2-40B4-BE49-F238E27FC236}">
                  <a16:creationId xmlns:a16="http://schemas.microsoft.com/office/drawing/2014/main" id="{75D5E018-2EFE-2611-0A01-49BE27C2FEB3}"/>
                </a:ext>
              </a:extLst>
            </p:cNvPr>
            <p:cNvSpPr/>
            <p:nvPr/>
          </p:nvSpPr>
          <p:spPr>
            <a:xfrm>
              <a:off x="2244863" y="2515533"/>
              <a:ext cx="1011233" cy="1011233"/>
            </a:xfrm>
            <a:prstGeom prst="donut">
              <a:avLst>
                <a:gd name="adj" fmla="val 20000"/>
              </a:avLst>
            </a:pr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24530F4-EBB7-3146-14B6-AF0F86030603}"/>
                </a:ext>
              </a:extLst>
            </p:cNvPr>
            <p:cNvSpPr/>
            <p:nvPr/>
          </p:nvSpPr>
          <p:spPr>
            <a:xfrm>
              <a:off x="2311965" y="1699243"/>
              <a:ext cx="1264550" cy="589669"/>
            </a:xfrm>
            <a:custGeom>
              <a:avLst/>
              <a:gdLst>
                <a:gd name="connsiteX0" fmla="*/ 0 w 1264550"/>
                <a:gd name="connsiteY0" fmla="*/ 0 h 589669"/>
                <a:gd name="connsiteX1" fmla="*/ 1264550 w 1264550"/>
                <a:gd name="connsiteY1" fmla="*/ 0 h 589669"/>
                <a:gd name="connsiteX2" fmla="*/ 1264550 w 1264550"/>
                <a:gd name="connsiteY2" fmla="*/ 589669 h 589669"/>
                <a:gd name="connsiteX3" fmla="*/ 0 w 1264550"/>
                <a:gd name="connsiteY3" fmla="*/ 589669 h 589669"/>
                <a:gd name="connsiteX4" fmla="*/ 0 w 1264550"/>
                <a:gd name="connsiteY4" fmla="*/ 0 h 589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4550" h="589669">
                  <a:moveTo>
                    <a:pt x="0" y="0"/>
                  </a:moveTo>
                  <a:lnTo>
                    <a:pt x="1264550" y="0"/>
                  </a:lnTo>
                  <a:lnTo>
                    <a:pt x="1264550" y="589669"/>
                  </a:lnTo>
                  <a:lnTo>
                    <a:pt x="0" y="58966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560" tIns="0" rIns="0" bIns="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None/>
              </a:pPr>
              <a:r>
                <a:rPr lang="en-US" sz="1400" kern="1200" dirty="0"/>
                <a:t>8 Jan: </a:t>
              </a:r>
              <a:r>
                <a:rPr lang="en-US" sz="1400" b="1" kern="1200" dirty="0"/>
                <a:t>Population Health </a:t>
              </a:r>
              <a:r>
                <a:rPr lang="en-US" sz="1400" b="1" kern="1200" dirty="0" err="1"/>
                <a:t>Impr’ment</a:t>
              </a:r>
              <a:r>
                <a:rPr lang="en-US" sz="1400" b="1" kern="1200" dirty="0"/>
                <a:t> Board</a:t>
              </a:r>
            </a:p>
          </p:txBody>
        </p:sp>
        <p:sp>
          <p:nvSpPr>
            <p:cNvPr id="13" name="Circle: Hollow 12">
              <a:extLst>
                <a:ext uri="{FF2B5EF4-FFF2-40B4-BE49-F238E27FC236}">
                  <a16:creationId xmlns:a16="http://schemas.microsoft.com/office/drawing/2014/main" id="{EA1AD5C3-308B-E509-7235-A92048A015B7}"/>
                </a:ext>
              </a:extLst>
            </p:cNvPr>
            <p:cNvSpPr/>
            <p:nvPr/>
          </p:nvSpPr>
          <p:spPr>
            <a:xfrm>
              <a:off x="3326611" y="2515533"/>
              <a:ext cx="1011233" cy="1011233"/>
            </a:xfrm>
            <a:prstGeom prst="donut">
              <a:avLst>
                <a:gd name="adj" fmla="val 20000"/>
              </a:avLst>
            </a:prstGeom>
            <a:solidFill>
              <a:schemeClr val="accent5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17AFFE1-4D51-0675-ED52-846C2E764E45}"/>
                </a:ext>
              </a:extLst>
            </p:cNvPr>
            <p:cNvSpPr/>
            <p:nvPr/>
          </p:nvSpPr>
          <p:spPr>
            <a:xfrm>
              <a:off x="3569378" y="3766478"/>
              <a:ext cx="1129090" cy="880280"/>
            </a:xfrm>
            <a:custGeom>
              <a:avLst/>
              <a:gdLst>
                <a:gd name="connsiteX0" fmla="*/ 0 w 1129090"/>
                <a:gd name="connsiteY0" fmla="*/ 0 h 880280"/>
                <a:gd name="connsiteX1" fmla="*/ 1129090 w 1129090"/>
                <a:gd name="connsiteY1" fmla="*/ 0 h 880280"/>
                <a:gd name="connsiteX2" fmla="*/ 1129090 w 1129090"/>
                <a:gd name="connsiteY2" fmla="*/ 880280 h 880280"/>
                <a:gd name="connsiteX3" fmla="*/ 0 w 1129090"/>
                <a:gd name="connsiteY3" fmla="*/ 880280 h 880280"/>
                <a:gd name="connsiteX4" fmla="*/ 0 w 1129090"/>
                <a:gd name="connsiteY4" fmla="*/ 0 h 880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090" h="880280">
                  <a:moveTo>
                    <a:pt x="0" y="0"/>
                  </a:moveTo>
                  <a:lnTo>
                    <a:pt x="1129090" y="0"/>
                  </a:lnTo>
                  <a:lnTo>
                    <a:pt x="1129090" y="880280"/>
                  </a:lnTo>
                  <a:lnTo>
                    <a:pt x="0" y="88028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560" tIns="0" rIns="0" bIns="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None/>
              </a:pPr>
              <a:r>
                <a:rPr lang="en-US" sz="1400" kern="1200" dirty="0"/>
                <a:t>22 Jan: </a:t>
              </a:r>
              <a:br>
                <a:rPr lang="en-US" sz="1400" kern="1200" dirty="0"/>
              </a:br>
              <a:r>
                <a:rPr lang="en-US" sz="1400" b="1" kern="1200" dirty="0"/>
                <a:t>JSNA Stakeholder Workshop – agreed actions</a:t>
              </a:r>
            </a:p>
          </p:txBody>
        </p:sp>
        <p:sp>
          <p:nvSpPr>
            <p:cNvPr id="15" name="Circle: Hollow 14">
              <a:extLst>
                <a:ext uri="{FF2B5EF4-FFF2-40B4-BE49-F238E27FC236}">
                  <a16:creationId xmlns:a16="http://schemas.microsoft.com/office/drawing/2014/main" id="{D922D43F-F54D-F4E7-4156-075B6D36C420}"/>
                </a:ext>
              </a:extLst>
            </p:cNvPr>
            <p:cNvSpPr/>
            <p:nvPr/>
          </p:nvSpPr>
          <p:spPr>
            <a:xfrm>
              <a:off x="4524532" y="2506715"/>
              <a:ext cx="1011233" cy="1011233"/>
            </a:xfrm>
            <a:prstGeom prst="donut">
              <a:avLst>
                <a:gd name="adj" fmla="val 20000"/>
              </a:avLst>
            </a:pr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DD06E0B-355D-0A4F-18A5-B8AD39985F42}"/>
                </a:ext>
              </a:extLst>
            </p:cNvPr>
            <p:cNvSpPr/>
            <p:nvPr/>
          </p:nvSpPr>
          <p:spPr>
            <a:xfrm>
              <a:off x="4540036" y="1636390"/>
              <a:ext cx="1257076" cy="605813"/>
            </a:xfrm>
            <a:custGeom>
              <a:avLst/>
              <a:gdLst>
                <a:gd name="connsiteX0" fmla="*/ 0 w 1257076"/>
                <a:gd name="connsiteY0" fmla="*/ 0 h 605813"/>
                <a:gd name="connsiteX1" fmla="*/ 1257076 w 1257076"/>
                <a:gd name="connsiteY1" fmla="*/ 0 h 605813"/>
                <a:gd name="connsiteX2" fmla="*/ 1257076 w 1257076"/>
                <a:gd name="connsiteY2" fmla="*/ 605813 h 605813"/>
                <a:gd name="connsiteX3" fmla="*/ 0 w 1257076"/>
                <a:gd name="connsiteY3" fmla="*/ 605813 h 605813"/>
                <a:gd name="connsiteX4" fmla="*/ 0 w 1257076"/>
                <a:gd name="connsiteY4" fmla="*/ 0 h 605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57076" h="605813">
                  <a:moveTo>
                    <a:pt x="0" y="0"/>
                  </a:moveTo>
                  <a:lnTo>
                    <a:pt x="1257076" y="0"/>
                  </a:lnTo>
                  <a:lnTo>
                    <a:pt x="1257076" y="605813"/>
                  </a:lnTo>
                  <a:lnTo>
                    <a:pt x="0" y="60581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560" tIns="0" rIns="0" bIns="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None/>
              </a:pPr>
              <a:r>
                <a:rPr lang="en-US" sz="1400" kern="1200" dirty="0"/>
                <a:t>29 Jan: </a:t>
              </a:r>
              <a:br>
                <a:rPr lang="en-US" sz="1400" kern="1200" dirty="0"/>
              </a:br>
              <a:r>
                <a:rPr lang="en-US" sz="1400" b="1" kern="1200" dirty="0"/>
                <a:t>North Care Partnership Board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6A2D4300-9C28-DB6F-286A-7E1D44CB1A9A}"/>
                </a:ext>
              </a:extLst>
            </p:cNvPr>
            <p:cNvSpPr/>
            <p:nvPr/>
          </p:nvSpPr>
          <p:spPr>
            <a:xfrm>
              <a:off x="5598830" y="2758703"/>
              <a:ext cx="524894" cy="524894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E9D9782-4893-656C-69F4-DD3582FD5BAF}"/>
                </a:ext>
              </a:extLst>
            </p:cNvPr>
            <p:cNvSpPr/>
            <p:nvPr/>
          </p:nvSpPr>
          <p:spPr>
            <a:xfrm>
              <a:off x="5033587" y="3399112"/>
              <a:ext cx="1087430" cy="524318"/>
            </a:xfrm>
            <a:custGeom>
              <a:avLst/>
              <a:gdLst>
                <a:gd name="connsiteX0" fmla="*/ 0 w 1087430"/>
                <a:gd name="connsiteY0" fmla="*/ 0 h 524318"/>
                <a:gd name="connsiteX1" fmla="*/ 1087430 w 1087430"/>
                <a:gd name="connsiteY1" fmla="*/ 0 h 524318"/>
                <a:gd name="connsiteX2" fmla="*/ 1087430 w 1087430"/>
                <a:gd name="connsiteY2" fmla="*/ 524318 h 524318"/>
                <a:gd name="connsiteX3" fmla="*/ 0 w 1087430"/>
                <a:gd name="connsiteY3" fmla="*/ 524318 h 524318"/>
                <a:gd name="connsiteX4" fmla="*/ 0 w 1087430"/>
                <a:gd name="connsiteY4" fmla="*/ 0 h 524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7430" h="524318">
                  <a:moveTo>
                    <a:pt x="0" y="0"/>
                  </a:moveTo>
                  <a:lnTo>
                    <a:pt x="1087430" y="0"/>
                  </a:lnTo>
                  <a:lnTo>
                    <a:pt x="1087430" y="524318"/>
                  </a:lnTo>
                  <a:lnTo>
                    <a:pt x="0" y="52431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35560" bIns="0" numCol="1" spcCol="1270" anchor="ctr" anchorCtr="0">
              <a:noAutofit/>
            </a:bodyPr>
            <a:lstStyle/>
            <a:p>
              <a:pPr marL="0" lvl="0" indent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None/>
              </a:pPr>
              <a:r>
                <a:rPr lang="en-US" sz="1400" kern="1200" dirty="0"/>
                <a:t>2 Feb: Steering Group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0CDE895-B5EC-9067-1153-42E608A7174F}"/>
                </a:ext>
              </a:extLst>
            </p:cNvPr>
            <p:cNvSpPr/>
            <p:nvPr/>
          </p:nvSpPr>
          <p:spPr>
            <a:xfrm rot="17700000">
              <a:off x="5657960" y="2028709"/>
              <a:ext cx="1087430" cy="52431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0" name="Circle: Hollow 19">
              <a:extLst>
                <a:ext uri="{FF2B5EF4-FFF2-40B4-BE49-F238E27FC236}">
                  <a16:creationId xmlns:a16="http://schemas.microsoft.com/office/drawing/2014/main" id="{48B3548F-1B82-6776-F51B-474369ADAAB2}"/>
                </a:ext>
              </a:extLst>
            </p:cNvPr>
            <p:cNvSpPr/>
            <p:nvPr/>
          </p:nvSpPr>
          <p:spPr>
            <a:xfrm>
              <a:off x="6199894" y="2515533"/>
              <a:ext cx="1011233" cy="1011233"/>
            </a:xfrm>
            <a:prstGeom prst="donut">
              <a:avLst>
                <a:gd name="adj" fmla="val 20000"/>
              </a:avLst>
            </a:pr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7DEAAF5-C95B-6235-6955-71A5E1EF7483}"/>
                </a:ext>
              </a:extLst>
            </p:cNvPr>
            <p:cNvSpPr/>
            <p:nvPr/>
          </p:nvSpPr>
          <p:spPr>
            <a:xfrm>
              <a:off x="6304742" y="1542583"/>
              <a:ext cx="1257076" cy="605813"/>
            </a:xfrm>
            <a:custGeom>
              <a:avLst/>
              <a:gdLst>
                <a:gd name="connsiteX0" fmla="*/ 0 w 1257076"/>
                <a:gd name="connsiteY0" fmla="*/ 0 h 605813"/>
                <a:gd name="connsiteX1" fmla="*/ 1257076 w 1257076"/>
                <a:gd name="connsiteY1" fmla="*/ 0 h 605813"/>
                <a:gd name="connsiteX2" fmla="*/ 1257076 w 1257076"/>
                <a:gd name="connsiteY2" fmla="*/ 605813 h 605813"/>
                <a:gd name="connsiteX3" fmla="*/ 0 w 1257076"/>
                <a:gd name="connsiteY3" fmla="*/ 605813 h 605813"/>
                <a:gd name="connsiteX4" fmla="*/ 0 w 1257076"/>
                <a:gd name="connsiteY4" fmla="*/ 0 h 605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57076" h="605813">
                  <a:moveTo>
                    <a:pt x="0" y="0"/>
                  </a:moveTo>
                  <a:lnTo>
                    <a:pt x="1257076" y="0"/>
                  </a:lnTo>
                  <a:lnTo>
                    <a:pt x="1257076" y="605813"/>
                  </a:lnTo>
                  <a:lnTo>
                    <a:pt x="0" y="60581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560" tIns="0" rIns="0" bIns="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None/>
              </a:pPr>
              <a:r>
                <a:rPr lang="en-US" sz="1400" kern="1200" dirty="0"/>
                <a:t>6 Feb: </a:t>
              </a:r>
              <a:br>
                <a:rPr lang="en-US" sz="1400" kern="1200" dirty="0"/>
              </a:br>
              <a:r>
                <a:rPr lang="en-US" sz="1400" b="1" kern="1200" dirty="0"/>
                <a:t>Housing </a:t>
              </a:r>
              <a:br>
                <a:rPr lang="en-US" sz="1400" b="1" kern="1200" dirty="0"/>
              </a:br>
              <a:r>
                <a:rPr lang="en-US" sz="1400" b="1" kern="1200" dirty="0"/>
                <a:t>Board Meeting</a:t>
              </a: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54382D90-AC72-98D6-9C95-3DC2FBFAA952}"/>
                </a:ext>
              </a:extLst>
            </p:cNvPr>
            <p:cNvSpPr/>
            <p:nvPr/>
          </p:nvSpPr>
          <p:spPr>
            <a:xfrm>
              <a:off x="7287298" y="2758703"/>
              <a:ext cx="524894" cy="524894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C42E311-0697-36F7-0061-F31AA3FC4421}"/>
                </a:ext>
              </a:extLst>
            </p:cNvPr>
            <p:cNvSpPr/>
            <p:nvPr/>
          </p:nvSpPr>
          <p:spPr>
            <a:xfrm>
              <a:off x="6763436" y="3399112"/>
              <a:ext cx="1087430" cy="524318"/>
            </a:xfrm>
            <a:custGeom>
              <a:avLst/>
              <a:gdLst>
                <a:gd name="connsiteX0" fmla="*/ 0 w 1087430"/>
                <a:gd name="connsiteY0" fmla="*/ 0 h 524318"/>
                <a:gd name="connsiteX1" fmla="*/ 1087430 w 1087430"/>
                <a:gd name="connsiteY1" fmla="*/ 0 h 524318"/>
                <a:gd name="connsiteX2" fmla="*/ 1087430 w 1087430"/>
                <a:gd name="connsiteY2" fmla="*/ 524318 h 524318"/>
                <a:gd name="connsiteX3" fmla="*/ 0 w 1087430"/>
                <a:gd name="connsiteY3" fmla="*/ 524318 h 524318"/>
                <a:gd name="connsiteX4" fmla="*/ 0 w 1087430"/>
                <a:gd name="connsiteY4" fmla="*/ 0 h 524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7430" h="524318">
                  <a:moveTo>
                    <a:pt x="0" y="0"/>
                  </a:moveTo>
                  <a:lnTo>
                    <a:pt x="1087430" y="0"/>
                  </a:lnTo>
                  <a:lnTo>
                    <a:pt x="1087430" y="524318"/>
                  </a:lnTo>
                  <a:lnTo>
                    <a:pt x="0" y="52431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35560" bIns="0" numCol="1" spcCol="1270" anchor="ctr" anchorCtr="0">
              <a:noAutofit/>
            </a:bodyPr>
            <a:lstStyle/>
            <a:p>
              <a:pPr marL="0" lvl="0" indent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None/>
              </a:pPr>
              <a:r>
                <a:rPr lang="en-US" sz="1400" kern="1200" dirty="0"/>
                <a:t>13 Feb: Steering Group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E52932F-7089-17BC-F423-B559BA551997}"/>
                </a:ext>
              </a:extLst>
            </p:cNvPr>
            <p:cNvSpPr/>
            <p:nvPr/>
          </p:nvSpPr>
          <p:spPr>
            <a:xfrm rot="17700000">
              <a:off x="7346428" y="2028709"/>
              <a:ext cx="1087430" cy="52431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Circle: Hollow 24">
              <a:extLst>
                <a:ext uri="{FF2B5EF4-FFF2-40B4-BE49-F238E27FC236}">
                  <a16:creationId xmlns:a16="http://schemas.microsoft.com/office/drawing/2014/main" id="{DDC3B2CD-7DA0-8A39-86CA-D5595493B416}"/>
                </a:ext>
              </a:extLst>
            </p:cNvPr>
            <p:cNvSpPr/>
            <p:nvPr/>
          </p:nvSpPr>
          <p:spPr>
            <a:xfrm>
              <a:off x="7888362" y="2515533"/>
              <a:ext cx="1011233" cy="1011233"/>
            </a:xfrm>
            <a:prstGeom prst="donut">
              <a:avLst>
                <a:gd name="adj" fmla="val 20000"/>
              </a:avLst>
            </a:pr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C65905A-DEB1-C749-F543-056E9F0FAF5E}"/>
                </a:ext>
              </a:extLst>
            </p:cNvPr>
            <p:cNvSpPr/>
            <p:nvPr/>
          </p:nvSpPr>
          <p:spPr>
            <a:xfrm>
              <a:off x="7896964" y="1528183"/>
              <a:ext cx="1257076" cy="605813"/>
            </a:xfrm>
            <a:custGeom>
              <a:avLst/>
              <a:gdLst>
                <a:gd name="connsiteX0" fmla="*/ 0 w 1257076"/>
                <a:gd name="connsiteY0" fmla="*/ 0 h 605813"/>
                <a:gd name="connsiteX1" fmla="*/ 1257076 w 1257076"/>
                <a:gd name="connsiteY1" fmla="*/ 0 h 605813"/>
                <a:gd name="connsiteX2" fmla="*/ 1257076 w 1257076"/>
                <a:gd name="connsiteY2" fmla="*/ 605813 h 605813"/>
                <a:gd name="connsiteX3" fmla="*/ 0 w 1257076"/>
                <a:gd name="connsiteY3" fmla="*/ 605813 h 605813"/>
                <a:gd name="connsiteX4" fmla="*/ 0 w 1257076"/>
                <a:gd name="connsiteY4" fmla="*/ 0 h 605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57076" h="605813">
                  <a:moveTo>
                    <a:pt x="0" y="0"/>
                  </a:moveTo>
                  <a:lnTo>
                    <a:pt x="1257076" y="0"/>
                  </a:lnTo>
                  <a:lnTo>
                    <a:pt x="1257076" y="605813"/>
                  </a:lnTo>
                  <a:lnTo>
                    <a:pt x="0" y="60581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560" tIns="0" rIns="0" bIns="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None/>
              </a:pPr>
              <a:r>
                <a:rPr lang="en-US" sz="1400" b="0" kern="1200" dirty="0"/>
                <a:t>Early Feb: </a:t>
              </a:r>
              <a:br>
                <a:rPr lang="en-US" sz="1400" b="1" kern="1200" dirty="0"/>
              </a:br>
              <a:r>
                <a:rPr lang="en-US" sz="1400" b="1" kern="1200" dirty="0"/>
                <a:t>CCC &amp; </a:t>
              </a:r>
              <a:br>
                <a:rPr lang="en-US" sz="1400" b="1" kern="1200" dirty="0"/>
              </a:br>
              <a:r>
                <a:rPr lang="en-US" sz="1400" b="1" kern="1200" dirty="0"/>
                <a:t>PCC CLTs</a:t>
              </a:r>
            </a:p>
          </p:txBody>
        </p:sp>
        <p:sp>
          <p:nvSpPr>
            <p:cNvPr id="27" name="Circle: Hollow 26">
              <a:extLst>
                <a:ext uri="{FF2B5EF4-FFF2-40B4-BE49-F238E27FC236}">
                  <a16:creationId xmlns:a16="http://schemas.microsoft.com/office/drawing/2014/main" id="{04CA37FE-6C5E-0350-6624-362781FEB657}"/>
                </a:ext>
              </a:extLst>
            </p:cNvPr>
            <p:cNvSpPr/>
            <p:nvPr/>
          </p:nvSpPr>
          <p:spPr>
            <a:xfrm>
              <a:off x="8975846" y="2515533"/>
              <a:ext cx="1011233" cy="1011233"/>
            </a:xfrm>
            <a:prstGeom prst="donut">
              <a:avLst>
                <a:gd name="adj" fmla="val 20000"/>
              </a:avLst>
            </a:pr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55C7566-839E-04E9-619A-CF9343E6B90A}"/>
                </a:ext>
              </a:extLst>
            </p:cNvPr>
            <p:cNvSpPr/>
            <p:nvPr/>
          </p:nvSpPr>
          <p:spPr>
            <a:xfrm>
              <a:off x="8868131" y="1634716"/>
              <a:ext cx="1257076" cy="605813"/>
            </a:xfrm>
            <a:custGeom>
              <a:avLst/>
              <a:gdLst>
                <a:gd name="connsiteX0" fmla="*/ 0 w 1257076"/>
                <a:gd name="connsiteY0" fmla="*/ 0 h 605813"/>
                <a:gd name="connsiteX1" fmla="*/ 1257076 w 1257076"/>
                <a:gd name="connsiteY1" fmla="*/ 0 h 605813"/>
                <a:gd name="connsiteX2" fmla="*/ 1257076 w 1257076"/>
                <a:gd name="connsiteY2" fmla="*/ 605813 h 605813"/>
                <a:gd name="connsiteX3" fmla="*/ 0 w 1257076"/>
                <a:gd name="connsiteY3" fmla="*/ 605813 h 605813"/>
                <a:gd name="connsiteX4" fmla="*/ 0 w 1257076"/>
                <a:gd name="connsiteY4" fmla="*/ 0 h 605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57076" h="605813">
                  <a:moveTo>
                    <a:pt x="0" y="0"/>
                  </a:moveTo>
                  <a:lnTo>
                    <a:pt x="1257076" y="0"/>
                  </a:lnTo>
                  <a:lnTo>
                    <a:pt x="1257076" y="605813"/>
                  </a:lnTo>
                  <a:lnTo>
                    <a:pt x="0" y="60581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560" tIns="0" rIns="0" bIns="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None/>
              </a:pPr>
              <a:r>
                <a:rPr lang="en-US" sz="1400" kern="1200" dirty="0"/>
                <a:t>17 Feb: </a:t>
              </a:r>
              <a:br>
                <a:rPr lang="en-US" sz="1400" kern="1200" dirty="0"/>
              </a:br>
              <a:r>
                <a:rPr lang="en-US" sz="1400" b="1" kern="1200" dirty="0"/>
                <a:t>South Place</a:t>
              </a:r>
              <a:br>
                <a:rPr lang="en-US" sz="1400" b="1" kern="1200" dirty="0"/>
              </a:br>
              <a:r>
                <a:rPr lang="en-US" sz="1400" b="1" kern="1200" dirty="0"/>
                <a:t>Partnership Board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1CF8A6C7-CECD-8BE1-1258-A906A9B5EB14}"/>
                </a:ext>
              </a:extLst>
            </p:cNvPr>
            <p:cNvSpPr/>
            <p:nvPr/>
          </p:nvSpPr>
          <p:spPr>
            <a:xfrm>
              <a:off x="10063250" y="2758703"/>
              <a:ext cx="524894" cy="524894"/>
            </a:xfrm>
            <a:prstGeom prst="ellipse">
              <a:avLst/>
            </a:prstGeom>
            <a:solidFill>
              <a:schemeClr val="accent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5566D62-50A1-A225-052B-1C7B1B4B5183}"/>
                </a:ext>
              </a:extLst>
            </p:cNvPr>
            <p:cNvSpPr/>
            <p:nvPr/>
          </p:nvSpPr>
          <p:spPr>
            <a:xfrm>
              <a:off x="10083420" y="2115761"/>
              <a:ext cx="1087430" cy="524318"/>
            </a:xfrm>
            <a:custGeom>
              <a:avLst/>
              <a:gdLst>
                <a:gd name="connsiteX0" fmla="*/ 0 w 1087430"/>
                <a:gd name="connsiteY0" fmla="*/ 0 h 524318"/>
                <a:gd name="connsiteX1" fmla="*/ 1087430 w 1087430"/>
                <a:gd name="connsiteY1" fmla="*/ 0 h 524318"/>
                <a:gd name="connsiteX2" fmla="*/ 1087430 w 1087430"/>
                <a:gd name="connsiteY2" fmla="*/ 524318 h 524318"/>
                <a:gd name="connsiteX3" fmla="*/ 0 w 1087430"/>
                <a:gd name="connsiteY3" fmla="*/ 524318 h 524318"/>
                <a:gd name="connsiteX4" fmla="*/ 0 w 1087430"/>
                <a:gd name="connsiteY4" fmla="*/ 0 h 524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7430" h="524318">
                  <a:moveTo>
                    <a:pt x="0" y="0"/>
                  </a:moveTo>
                  <a:lnTo>
                    <a:pt x="1087430" y="0"/>
                  </a:lnTo>
                  <a:lnTo>
                    <a:pt x="1087430" y="524318"/>
                  </a:lnTo>
                  <a:lnTo>
                    <a:pt x="0" y="52431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35560" bIns="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None/>
              </a:pPr>
              <a:r>
                <a:rPr lang="en-GB" sz="1400" kern="1200" dirty="0"/>
                <a:t>27 Feb: </a:t>
              </a:r>
              <a:br>
                <a:rPr lang="en-GB" sz="1400" kern="1200" dirty="0"/>
              </a:br>
              <a:r>
                <a:rPr lang="en-GB" sz="1400" kern="1200" dirty="0"/>
                <a:t>Chairs Briefing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C79EB7D3-3C5B-FB1F-58F2-3EAB042D3DD2}"/>
                </a:ext>
              </a:extLst>
            </p:cNvPr>
            <p:cNvSpPr/>
            <p:nvPr/>
          </p:nvSpPr>
          <p:spPr>
            <a:xfrm rot="17700000">
              <a:off x="10122380" y="2028709"/>
              <a:ext cx="1087430" cy="52431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2" name="Circle: Hollow 31">
              <a:extLst>
                <a:ext uri="{FF2B5EF4-FFF2-40B4-BE49-F238E27FC236}">
                  <a16:creationId xmlns:a16="http://schemas.microsoft.com/office/drawing/2014/main" id="{6B5BF1BC-5F18-9C39-84CA-83DE301AABAF}"/>
                </a:ext>
              </a:extLst>
            </p:cNvPr>
            <p:cNvSpPr/>
            <p:nvPr/>
          </p:nvSpPr>
          <p:spPr>
            <a:xfrm>
              <a:off x="10664314" y="2515533"/>
              <a:ext cx="1011233" cy="1011233"/>
            </a:xfrm>
            <a:prstGeom prst="donut">
              <a:avLst>
                <a:gd name="adj" fmla="val 20000"/>
              </a:avLst>
            </a:prstGeom>
            <a:solidFill>
              <a:schemeClr val="accent6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894FFFD6-BE00-1962-3CB8-091AF29EA95D}"/>
                </a:ext>
              </a:extLst>
            </p:cNvPr>
            <p:cNvSpPr/>
            <p:nvPr/>
          </p:nvSpPr>
          <p:spPr>
            <a:xfrm>
              <a:off x="10764560" y="1581582"/>
              <a:ext cx="1257076" cy="605813"/>
            </a:xfrm>
            <a:custGeom>
              <a:avLst/>
              <a:gdLst>
                <a:gd name="connsiteX0" fmla="*/ 0 w 1257076"/>
                <a:gd name="connsiteY0" fmla="*/ 0 h 605813"/>
                <a:gd name="connsiteX1" fmla="*/ 1257076 w 1257076"/>
                <a:gd name="connsiteY1" fmla="*/ 0 h 605813"/>
                <a:gd name="connsiteX2" fmla="*/ 1257076 w 1257076"/>
                <a:gd name="connsiteY2" fmla="*/ 605813 h 605813"/>
                <a:gd name="connsiteX3" fmla="*/ 0 w 1257076"/>
                <a:gd name="connsiteY3" fmla="*/ 605813 h 605813"/>
                <a:gd name="connsiteX4" fmla="*/ 0 w 1257076"/>
                <a:gd name="connsiteY4" fmla="*/ 0 h 605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57076" h="605813">
                  <a:moveTo>
                    <a:pt x="0" y="0"/>
                  </a:moveTo>
                  <a:lnTo>
                    <a:pt x="1257076" y="0"/>
                  </a:lnTo>
                  <a:lnTo>
                    <a:pt x="1257076" y="605813"/>
                  </a:lnTo>
                  <a:lnTo>
                    <a:pt x="0" y="60581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560" tIns="0" rIns="0" bIns="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None/>
              </a:pPr>
              <a:r>
                <a:rPr lang="en-US" sz="1400" kern="1200" dirty="0"/>
                <a:t>20 Mar: </a:t>
              </a:r>
              <a:br>
                <a:rPr lang="en-US" sz="1400" kern="1200" dirty="0"/>
              </a:br>
              <a:r>
                <a:rPr lang="en-US" sz="1400" b="1" kern="1200" dirty="0"/>
                <a:t>Joint HWBB &amp; ICP Meeting</a:t>
              </a:r>
            </a:p>
          </p:txBody>
        </p:sp>
      </p:grpSp>
      <p:sp>
        <p:nvSpPr>
          <p:cNvPr id="35" name="Title 34">
            <a:extLst>
              <a:ext uri="{FF2B5EF4-FFF2-40B4-BE49-F238E27FC236}">
                <a16:creationId xmlns:a16="http://schemas.microsoft.com/office/drawing/2014/main" id="{A4AD383D-18A5-9D1D-00BE-480DC6BC2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Health &amp; Housing JSNA - meetings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0BF06CB-90E8-8D69-3A81-9A731B629CC1}"/>
              </a:ext>
            </a:extLst>
          </p:cNvPr>
          <p:cNvSpPr/>
          <p:nvPr/>
        </p:nvSpPr>
        <p:spPr>
          <a:xfrm>
            <a:off x="697230" y="5772270"/>
            <a:ext cx="537210" cy="45132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4649E91-DC25-8769-33D5-13A75AA75438}"/>
              </a:ext>
            </a:extLst>
          </p:cNvPr>
          <p:cNvSpPr txBox="1"/>
          <p:nvPr/>
        </p:nvSpPr>
        <p:spPr>
          <a:xfrm>
            <a:off x="1234440" y="5840970"/>
            <a:ext cx="365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Housing &amp; Health steering group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34B1B3B-6FAD-CD3E-DE78-C1781F58253C}"/>
              </a:ext>
            </a:extLst>
          </p:cNvPr>
          <p:cNvSpPr/>
          <p:nvPr/>
        </p:nvSpPr>
        <p:spPr>
          <a:xfrm>
            <a:off x="697230" y="6271343"/>
            <a:ext cx="537210" cy="45132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B8BC287-5262-D347-661F-2FED5A02C94E}"/>
              </a:ext>
            </a:extLst>
          </p:cNvPr>
          <p:cNvSpPr txBox="1"/>
          <p:nvPr/>
        </p:nvSpPr>
        <p:spPr>
          <a:xfrm>
            <a:off x="1234440" y="6340043"/>
            <a:ext cx="365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Housing &amp; Health JSNA workshops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B9288C9-FE10-A401-D2F5-6020CC3D121C}"/>
              </a:ext>
            </a:extLst>
          </p:cNvPr>
          <p:cNvSpPr/>
          <p:nvPr/>
        </p:nvSpPr>
        <p:spPr>
          <a:xfrm>
            <a:off x="5009985" y="5785560"/>
            <a:ext cx="537210" cy="45132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88F5D8A-D6E7-153C-DAB0-D6B50E551298}"/>
              </a:ext>
            </a:extLst>
          </p:cNvPr>
          <p:cNvSpPr txBox="1"/>
          <p:nvPr/>
        </p:nvSpPr>
        <p:spPr>
          <a:xfrm>
            <a:off x="5547194" y="5854260"/>
            <a:ext cx="54103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Partnership meetings for system-wide consultation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33DF228-4647-038C-2E8B-2E14F0223CF0}"/>
              </a:ext>
            </a:extLst>
          </p:cNvPr>
          <p:cNvSpPr/>
          <p:nvPr/>
        </p:nvSpPr>
        <p:spPr>
          <a:xfrm>
            <a:off x="5009985" y="6284633"/>
            <a:ext cx="537210" cy="451322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1DEA5F5-497F-1418-4DC5-BEEB2B5D37E8}"/>
              </a:ext>
            </a:extLst>
          </p:cNvPr>
          <p:cNvSpPr txBox="1"/>
          <p:nvPr/>
        </p:nvSpPr>
        <p:spPr>
          <a:xfrm>
            <a:off x="5547194" y="6353333"/>
            <a:ext cx="52287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Health &amp; Wellbeing Board – for sign off</a:t>
            </a:r>
          </a:p>
        </p:txBody>
      </p:sp>
    </p:spTree>
    <p:extLst>
      <p:ext uri="{BB962C8B-B14F-4D97-AF65-F5344CB8AC3E}">
        <p14:creationId xmlns:p14="http://schemas.microsoft.com/office/powerpoint/2010/main" val="287969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92BA6-A037-E9E2-F62A-40C00F0B6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Health &amp; Housing JSNA - drafting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07EA140-DB5D-F277-A3D3-8E384C3FFA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5322245"/>
              </p:ext>
            </p:extLst>
          </p:nvPr>
        </p:nvGraphicFramePr>
        <p:xfrm>
          <a:off x="1065530" y="1690688"/>
          <a:ext cx="10060940" cy="4447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4346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14E7AB05B1984B9773F6544E514535" ma:contentTypeVersion="14" ma:contentTypeDescription="Create a new document." ma:contentTypeScope="" ma:versionID="d609240cac55dbbadacbfb773a2153cb">
  <xsd:schema xmlns:xsd="http://www.w3.org/2001/XMLSchema" xmlns:xs="http://www.w3.org/2001/XMLSchema" xmlns:p="http://schemas.microsoft.com/office/2006/metadata/properties" xmlns:ns2="eebbd83e-5ad7-472f-86e0-83f49924b477" xmlns:ns3="7a3912d7-34be-43ab-a498-361faed826cb" targetNamespace="http://schemas.microsoft.com/office/2006/metadata/properties" ma:root="true" ma:fieldsID="a5a701009a0a38e66446289336bc0695" ns2:_="" ns3:_="">
    <xsd:import namespace="eebbd83e-5ad7-472f-86e0-83f49924b477"/>
    <xsd:import namespace="7a3912d7-34be-43ab-a498-361faed826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bbd83e-5ad7-472f-86e0-83f49924b4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a33aaf0-d2be-4910-a308-718f043c10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3912d7-34be-43ab-a498-361faed826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b1deae65-f9c3-4fe6-8557-c79f006e5b2a}" ma:internalName="TaxCatchAll" ma:showField="CatchAllData" ma:web="7a3912d7-34be-43ab-a498-361faed826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a3912d7-34be-43ab-a498-361faed826cb"/>
    <lcf76f155ced4ddcb4097134ff3c332f xmlns="eebbd83e-5ad7-472f-86e0-83f49924b47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7DD2F27-2808-410C-A031-D1C7D7EB58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bbd83e-5ad7-472f-86e0-83f49924b477"/>
    <ds:schemaRef ds:uri="7a3912d7-34be-43ab-a498-361faed826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30529F2-613A-4333-8EF6-01FC2B19D22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BDDBF1-7AC6-4EA6-9CCA-DCA73D973A51}">
  <ds:schemaRefs>
    <ds:schemaRef ds:uri="eebbd83e-5ad7-472f-86e0-83f49924b477"/>
    <ds:schemaRef ds:uri="http://purl.org/dc/dcmitype/"/>
    <ds:schemaRef ds:uri="http://purl.org/dc/terms/"/>
    <ds:schemaRef ds:uri="http://www.w3.org/XML/1998/namespace"/>
    <ds:schemaRef ds:uri="7a3912d7-34be-43ab-a498-361faed826cb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180</Words>
  <Application>Microsoft Office PowerPoint</Application>
  <PresentationFormat>Widescreen</PresentationFormat>
  <Paragraphs>32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Housing &amp; Health JSNA</vt:lpstr>
      <vt:lpstr>Health &amp; Housing JSNA - meetings</vt:lpstr>
      <vt:lpstr>Health &amp; Housing JSNA - drafting</vt:lpstr>
    </vt:vector>
  </TitlesOfParts>
  <Company>Cambridgeshire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Dougan</dc:creator>
  <cp:lastModifiedBy>Sarah Dougan</cp:lastModifiedBy>
  <cp:revision>1</cp:revision>
  <dcterms:created xsi:type="dcterms:W3CDTF">2025-09-23T13:25:29Z</dcterms:created>
  <dcterms:modified xsi:type="dcterms:W3CDTF">2025-09-23T14:15:28Z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0x010100C514E7AB05B1984B9773F6544E514535</vt:lpwstr>
  </property>
</Properties>
</file>