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48" r:id="rId5"/>
  </p:sldMasterIdLst>
  <p:notesMasterIdLst>
    <p:notesMasterId r:id="rId66"/>
  </p:notesMasterIdLst>
  <p:sldIdLst>
    <p:sldId id="437" r:id="rId6"/>
    <p:sldId id="512" r:id="rId7"/>
    <p:sldId id="510" r:id="rId8"/>
    <p:sldId id="513" r:id="rId9"/>
    <p:sldId id="514" r:id="rId10"/>
    <p:sldId id="516" r:id="rId11"/>
    <p:sldId id="610" r:id="rId12"/>
    <p:sldId id="517" r:id="rId13"/>
    <p:sldId id="582" r:id="rId14"/>
    <p:sldId id="591" r:id="rId15"/>
    <p:sldId id="600" r:id="rId16"/>
    <p:sldId id="602" r:id="rId17"/>
    <p:sldId id="603" r:id="rId18"/>
    <p:sldId id="604" r:id="rId19"/>
    <p:sldId id="519" r:id="rId20"/>
    <p:sldId id="578" r:id="rId21"/>
    <p:sldId id="521" r:id="rId22"/>
    <p:sldId id="589" r:id="rId23"/>
    <p:sldId id="529" r:id="rId24"/>
    <p:sldId id="530" r:id="rId25"/>
    <p:sldId id="586" r:id="rId26"/>
    <p:sldId id="532" r:id="rId27"/>
    <p:sldId id="540" r:id="rId28"/>
    <p:sldId id="541" r:id="rId29"/>
    <p:sldId id="565" r:id="rId30"/>
    <p:sldId id="597" r:id="rId31"/>
    <p:sldId id="596" r:id="rId32"/>
    <p:sldId id="572" r:id="rId33"/>
    <p:sldId id="567" r:id="rId34"/>
    <p:sldId id="569" r:id="rId35"/>
    <p:sldId id="568" r:id="rId36"/>
    <p:sldId id="571" r:id="rId37"/>
    <p:sldId id="542" r:id="rId38"/>
    <p:sldId id="544" r:id="rId39"/>
    <p:sldId id="543" r:id="rId40"/>
    <p:sldId id="545" r:id="rId41"/>
    <p:sldId id="546" r:id="rId42"/>
    <p:sldId id="547" r:id="rId43"/>
    <p:sldId id="548" r:id="rId44"/>
    <p:sldId id="549" r:id="rId45"/>
    <p:sldId id="550" r:id="rId46"/>
    <p:sldId id="580" r:id="rId47"/>
    <p:sldId id="552" r:id="rId48"/>
    <p:sldId id="607" r:id="rId49"/>
    <p:sldId id="592" r:id="rId50"/>
    <p:sldId id="605" r:id="rId51"/>
    <p:sldId id="579" r:id="rId52"/>
    <p:sldId id="554" r:id="rId53"/>
    <p:sldId id="555" r:id="rId54"/>
    <p:sldId id="608" r:id="rId55"/>
    <p:sldId id="609" r:id="rId56"/>
    <p:sldId id="594" r:id="rId57"/>
    <p:sldId id="556" r:id="rId58"/>
    <p:sldId id="584" r:id="rId59"/>
    <p:sldId id="558" r:id="rId60"/>
    <p:sldId id="559" r:id="rId61"/>
    <p:sldId id="561" r:id="rId62"/>
    <p:sldId id="587" r:id="rId63"/>
    <p:sldId id="588" r:id="rId64"/>
    <p:sldId id="562"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01AA37-8213-CE41-06FD-73004C907152}" name="Graham Shone" initials="GS" userId="S::Graham.Shone@cambridgeshire.gov.uk::2f7cc940-7d68-4e90-989c-33e4e1c21e5c" providerId="AD"/>
  <p188:author id="{003CE475-FA3F-D085-F015-6ED4732EF420}" name="Hannah Milgate" initials="HM" userId="S::hannah.milgate@cambridgeshire.gov.uk::c6c58db6-83e1-4ee5-99c3-39972b0d6362" providerId="AD"/>
  <p188:author id="{8B6F7E7A-C952-1AFC-302A-A8C5614B1C08}" name="Timothy Giles" initials="TG" userId="S::Timothy.Giles@cambridgeshire.gov.uk::191af8c1-7c5e-4450-9b45-a87f7878ec36" providerId="AD"/>
  <p188:author id="{E6527DAA-CB59-E3F6-2C64-F2E09D9F596C}" name="Hannah Milgate" initials="HM" userId="S::Hannah.Milgate@cambridgeshire.gov.uk::c6c58db6-83e1-4ee5-99c3-39972b0d6362" providerId="AD"/>
  <p188:author id="{31E173AC-BEE1-9415-E7F1-E6B1B98096B2}" name="Graham Shone" initials="GS" userId="S::graham.shone@cambridgeshire.gov.uk::2f7cc940-7d68-4e90-989c-33e4e1c21e5c" providerId="AD"/>
  <p188:author id="{FA48E8B1-B145-1D33-FCB4-338445089B4C}" name="Ellen Pollard (she/her)" initials="EP(" userId="S::Ellen.Pollard@cambridgeshire.gov.uk::1bb0be40-2395-4b16-8b02-ec28fb870a9e" providerId="AD"/>
  <p188:author id="{92B708F2-79CF-2A8D-839F-B85797ED49F8}" name="Sian Loveday" initials="SL" userId="S::sian.loveday@cambridgeshire.gov.uk::3c467ee9-6672-4447-be23-8e5882dd38cf" providerId="AD"/>
  <p188:author id="{0C1301F6-F582-FC1B-822B-BE1043A157FE}" name="Ellen Pollard (she/her)" initials="E(" userId="S::ellen.pollard@cambridgeshire.gov.uk::1bb0be40-2395-4b16-8b02-ec28fb870a9e" providerId="AD"/>
  <p188:author id="{197393F7-CDF3-0087-C06B-57340D72DC4F}" name="Sian Loveday" initials="SL" userId="S::Sian.Loveday@cambridgeshire.gov.uk::3c467ee9-6672-4447-be23-8e5882dd38c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59DF7"/>
    <a:srgbClr val="203764"/>
    <a:srgbClr val="BDD7EE"/>
    <a:srgbClr val="FFCDCD"/>
    <a:srgbClr val="5799D4"/>
    <a:srgbClr val="FFFFFF"/>
    <a:srgbClr val="213967"/>
    <a:srgbClr val="7281AF"/>
    <a:srgbClr val="A2E2DC"/>
    <a:srgbClr val="BEDB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26" y="52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viewProps" Target="viewProps.xml"/><Relationship Id="rId7" Type="http://schemas.openxmlformats.org/officeDocument/2006/relationships/slide" Target="slides/slide2.xml"/><Relationship Id="rId71"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ham Shone" userId="2f7cc940-7d68-4e90-989c-33e4e1c21e5c" providerId="ADAL" clId="{16173D66-38B6-490C-973F-B03B6E9B2383}"/>
    <pc:docChg chg="modSld">
      <pc:chgData name="Graham Shone" userId="2f7cc940-7d68-4e90-989c-33e4e1c21e5c" providerId="ADAL" clId="{16173D66-38B6-490C-973F-B03B6E9B2383}" dt="2025-11-14T14:27:55.786" v="46" actId="20577"/>
      <pc:docMkLst>
        <pc:docMk/>
      </pc:docMkLst>
      <pc:sldChg chg="modSp mod">
        <pc:chgData name="Graham Shone" userId="2f7cc940-7d68-4e90-989c-33e4e1c21e5c" providerId="ADAL" clId="{16173D66-38B6-490C-973F-B03B6E9B2383}" dt="2025-11-14T14:24:20.394" v="4" actId="13244"/>
        <pc:sldMkLst>
          <pc:docMk/>
          <pc:sldMk cId="4232913167" sldId="532"/>
        </pc:sldMkLst>
        <pc:picChg chg="ord">
          <ac:chgData name="Graham Shone" userId="2f7cc940-7d68-4e90-989c-33e4e1c21e5c" providerId="ADAL" clId="{16173D66-38B6-490C-973F-B03B6E9B2383}" dt="2025-11-14T14:24:20.394" v="4" actId="13244"/>
          <ac:picMkLst>
            <pc:docMk/>
            <pc:sldMk cId="4232913167" sldId="532"/>
            <ac:picMk id="12" creationId="{151E6D8D-9EDC-C40B-1E32-ED8F8C77B2D0}"/>
          </ac:picMkLst>
        </pc:picChg>
      </pc:sldChg>
      <pc:sldChg chg="modSp mod">
        <pc:chgData name="Graham Shone" userId="2f7cc940-7d68-4e90-989c-33e4e1c21e5c" providerId="ADAL" clId="{16173D66-38B6-490C-973F-B03B6E9B2383}" dt="2025-11-14T14:24:24.713" v="5" actId="13244"/>
        <pc:sldMkLst>
          <pc:docMk/>
          <pc:sldMk cId="4245264246" sldId="540"/>
        </pc:sldMkLst>
        <pc:picChg chg="ord">
          <ac:chgData name="Graham Shone" userId="2f7cc940-7d68-4e90-989c-33e4e1c21e5c" providerId="ADAL" clId="{16173D66-38B6-490C-973F-B03B6E9B2383}" dt="2025-11-14T14:24:24.713" v="5" actId="13244"/>
          <ac:picMkLst>
            <pc:docMk/>
            <pc:sldMk cId="4245264246" sldId="540"/>
            <ac:picMk id="6" creationId="{4EAF8977-1822-C4C5-8E8A-085BEA539A7F}"/>
          </ac:picMkLst>
        </pc:picChg>
      </pc:sldChg>
      <pc:sldChg chg="modSp mod">
        <pc:chgData name="Graham Shone" userId="2f7cc940-7d68-4e90-989c-33e4e1c21e5c" providerId="ADAL" clId="{16173D66-38B6-490C-973F-B03B6E9B2383}" dt="2025-11-14T14:24:34.716" v="6" actId="13244"/>
        <pc:sldMkLst>
          <pc:docMk/>
          <pc:sldMk cId="527418858" sldId="541"/>
        </pc:sldMkLst>
        <pc:picChg chg="ord">
          <ac:chgData name="Graham Shone" userId="2f7cc940-7d68-4e90-989c-33e4e1c21e5c" providerId="ADAL" clId="{16173D66-38B6-490C-973F-B03B6E9B2383}" dt="2025-11-14T14:24:34.716" v="6" actId="13244"/>
          <ac:picMkLst>
            <pc:docMk/>
            <pc:sldMk cId="527418858" sldId="541"/>
            <ac:picMk id="5" creationId="{43D4DB38-F5C0-2093-8F45-E3CDF18E8835}"/>
          </ac:picMkLst>
        </pc:picChg>
      </pc:sldChg>
      <pc:sldChg chg="modSp mod">
        <pc:chgData name="Graham Shone" userId="2f7cc940-7d68-4e90-989c-33e4e1c21e5c" providerId="ADAL" clId="{16173D66-38B6-490C-973F-B03B6E9B2383}" dt="2025-11-14T14:25:52.603" v="21" actId="13244"/>
        <pc:sldMkLst>
          <pc:docMk/>
          <pc:sldMk cId="932631206" sldId="546"/>
        </pc:sldMkLst>
        <pc:picChg chg="ord">
          <ac:chgData name="Graham Shone" userId="2f7cc940-7d68-4e90-989c-33e4e1c21e5c" providerId="ADAL" clId="{16173D66-38B6-490C-973F-B03B6E9B2383}" dt="2025-11-14T14:25:52.603" v="21" actId="13244"/>
          <ac:picMkLst>
            <pc:docMk/>
            <pc:sldMk cId="932631206" sldId="546"/>
            <ac:picMk id="14" creationId="{18A45492-04A2-768A-ECCB-B82966A071D7}"/>
          </ac:picMkLst>
        </pc:picChg>
      </pc:sldChg>
      <pc:sldChg chg="modSp mod">
        <pc:chgData name="Graham Shone" userId="2f7cc940-7d68-4e90-989c-33e4e1c21e5c" providerId="ADAL" clId="{16173D66-38B6-490C-973F-B03B6E9B2383}" dt="2025-11-14T14:26:12.633" v="23" actId="13244"/>
        <pc:sldMkLst>
          <pc:docMk/>
          <pc:sldMk cId="929451071" sldId="554"/>
        </pc:sldMkLst>
        <pc:picChg chg="ord">
          <ac:chgData name="Graham Shone" userId="2f7cc940-7d68-4e90-989c-33e4e1c21e5c" providerId="ADAL" clId="{16173D66-38B6-490C-973F-B03B6E9B2383}" dt="2025-11-14T14:26:12.633" v="23" actId="13244"/>
          <ac:picMkLst>
            <pc:docMk/>
            <pc:sldMk cId="929451071" sldId="554"/>
            <ac:picMk id="6" creationId="{292AEE8E-D481-D1B2-547C-29C3E1AD2052}"/>
          </ac:picMkLst>
        </pc:picChg>
      </pc:sldChg>
      <pc:sldChg chg="modSp mod">
        <pc:chgData name="Graham Shone" userId="2f7cc940-7d68-4e90-989c-33e4e1c21e5c" providerId="ADAL" clId="{16173D66-38B6-490C-973F-B03B6E9B2383}" dt="2025-11-14T14:26:53.168" v="28" actId="13244"/>
        <pc:sldMkLst>
          <pc:docMk/>
          <pc:sldMk cId="602994524" sldId="561"/>
        </pc:sldMkLst>
        <pc:spChg chg="ord">
          <ac:chgData name="Graham Shone" userId="2f7cc940-7d68-4e90-989c-33e4e1c21e5c" providerId="ADAL" clId="{16173D66-38B6-490C-973F-B03B6E9B2383}" dt="2025-11-14T14:26:51.326" v="27" actId="13244"/>
          <ac:spMkLst>
            <pc:docMk/>
            <pc:sldMk cId="602994524" sldId="561"/>
            <ac:spMk id="4" creationId="{453B9D8F-935C-84BA-C84E-2E4F57ED8573}"/>
          </ac:spMkLst>
        </pc:spChg>
        <pc:graphicFrameChg chg="ord">
          <ac:chgData name="Graham Shone" userId="2f7cc940-7d68-4e90-989c-33e4e1c21e5c" providerId="ADAL" clId="{16173D66-38B6-490C-973F-B03B6E9B2383}" dt="2025-11-14T14:26:53.168" v="28" actId="13244"/>
          <ac:graphicFrameMkLst>
            <pc:docMk/>
            <pc:sldMk cId="602994524" sldId="561"/>
            <ac:graphicFrameMk id="8" creationId="{73B80DEE-5CC3-15FD-6E4E-C966D0BED60E}"/>
          </ac:graphicFrameMkLst>
        </pc:graphicFrameChg>
        <pc:picChg chg="ord">
          <ac:chgData name="Graham Shone" userId="2f7cc940-7d68-4e90-989c-33e4e1c21e5c" providerId="ADAL" clId="{16173D66-38B6-490C-973F-B03B6E9B2383}" dt="2025-11-14T14:26:48.976" v="26" actId="13244"/>
          <ac:picMkLst>
            <pc:docMk/>
            <pc:sldMk cId="602994524" sldId="561"/>
            <ac:picMk id="14" creationId="{D677D5A1-71A4-07AC-DE34-0B2F31991A26}"/>
          </ac:picMkLst>
        </pc:picChg>
      </pc:sldChg>
      <pc:sldChg chg="modSp mod">
        <pc:chgData name="Graham Shone" userId="2f7cc940-7d68-4e90-989c-33e4e1c21e5c" providerId="ADAL" clId="{16173D66-38B6-490C-973F-B03B6E9B2383}" dt="2025-11-14T14:25:36.421" v="20" actId="962"/>
        <pc:sldMkLst>
          <pc:docMk/>
          <pc:sldMk cId="1012115437" sldId="565"/>
        </pc:sldMkLst>
        <pc:spChg chg="mod">
          <ac:chgData name="Graham Shone" userId="2f7cc940-7d68-4e90-989c-33e4e1c21e5c" providerId="ADAL" clId="{16173D66-38B6-490C-973F-B03B6E9B2383}" dt="2025-11-14T14:25:36.421" v="20" actId="962"/>
          <ac:spMkLst>
            <pc:docMk/>
            <pc:sldMk cId="1012115437" sldId="565"/>
            <ac:spMk id="3" creationId="{E13DDE03-CBCA-3975-3B34-F0D1F3C4C756}"/>
          </ac:spMkLst>
        </pc:spChg>
        <pc:spChg chg="ord">
          <ac:chgData name="Graham Shone" userId="2f7cc940-7d68-4e90-989c-33e4e1c21e5c" providerId="ADAL" clId="{16173D66-38B6-490C-973F-B03B6E9B2383}" dt="2025-11-14T14:25:27.690" v="19" actId="13244"/>
          <ac:spMkLst>
            <pc:docMk/>
            <pc:sldMk cId="1012115437" sldId="565"/>
            <ac:spMk id="13" creationId="{128167BD-8964-4CD4-8A83-85EAFCF0A941}"/>
          </ac:spMkLst>
        </pc:spChg>
        <pc:picChg chg="ord">
          <ac:chgData name="Graham Shone" userId="2f7cc940-7d68-4e90-989c-33e4e1c21e5c" providerId="ADAL" clId="{16173D66-38B6-490C-973F-B03B6E9B2383}" dt="2025-11-14T14:24:39.054" v="7" actId="13244"/>
          <ac:picMkLst>
            <pc:docMk/>
            <pc:sldMk cId="1012115437" sldId="565"/>
            <ac:picMk id="11" creationId="{F00EDC28-552A-33DD-43CD-0F50D2C1834E}"/>
          </ac:picMkLst>
        </pc:picChg>
      </pc:sldChg>
      <pc:sldChg chg="modSp mod">
        <pc:chgData name="Graham Shone" userId="2f7cc940-7d68-4e90-989c-33e4e1c21e5c" providerId="ADAL" clId="{16173D66-38B6-490C-973F-B03B6E9B2383}" dt="2025-11-14T14:26:28.866" v="25" actId="13244"/>
        <pc:sldMkLst>
          <pc:docMk/>
          <pc:sldMk cId="402654967" sldId="584"/>
        </pc:sldMkLst>
        <pc:spChg chg="ord">
          <ac:chgData name="Graham Shone" userId="2f7cc940-7d68-4e90-989c-33e4e1c21e5c" providerId="ADAL" clId="{16173D66-38B6-490C-973F-B03B6E9B2383}" dt="2025-11-14T14:26:28.866" v="25" actId="13244"/>
          <ac:spMkLst>
            <pc:docMk/>
            <pc:sldMk cId="402654967" sldId="584"/>
            <ac:spMk id="45" creationId="{B7FEE6B8-CA36-2C15-89C5-7EC26FDB3BCD}"/>
          </ac:spMkLst>
        </pc:spChg>
      </pc:sldChg>
      <pc:sldChg chg="modSp mod">
        <pc:chgData name="Graham Shone" userId="2f7cc940-7d68-4e90-989c-33e4e1c21e5c" providerId="ADAL" clId="{16173D66-38B6-490C-973F-B03B6E9B2383}" dt="2025-11-14T14:27:02.466" v="29" actId="13244"/>
        <pc:sldMkLst>
          <pc:docMk/>
          <pc:sldMk cId="3651797581" sldId="587"/>
        </pc:sldMkLst>
        <pc:picChg chg="ord">
          <ac:chgData name="Graham Shone" userId="2f7cc940-7d68-4e90-989c-33e4e1c21e5c" providerId="ADAL" clId="{16173D66-38B6-490C-973F-B03B6E9B2383}" dt="2025-11-14T14:27:02.466" v="29" actId="13244"/>
          <ac:picMkLst>
            <pc:docMk/>
            <pc:sldMk cId="3651797581" sldId="587"/>
            <ac:picMk id="7" creationId="{3EC946B0-E6A8-D125-655A-12FCDCA2817E}"/>
          </ac:picMkLst>
        </pc:picChg>
      </pc:sldChg>
      <pc:sldChg chg="modSp mod">
        <pc:chgData name="Graham Shone" userId="2f7cc940-7d68-4e90-989c-33e4e1c21e5c" providerId="ADAL" clId="{16173D66-38B6-490C-973F-B03B6E9B2383}" dt="2025-11-14T14:27:15.396" v="30" actId="13244"/>
        <pc:sldMkLst>
          <pc:docMk/>
          <pc:sldMk cId="2947192953" sldId="588"/>
        </pc:sldMkLst>
        <pc:picChg chg="ord">
          <ac:chgData name="Graham Shone" userId="2f7cc940-7d68-4e90-989c-33e4e1c21e5c" providerId="ADAL" clId="{16173D66-38B6-490C-973F-B03B6E9B2383}" dt="2025-11-14T14:27:15.396" v="30" actId="13244"/>
          <ac:picMkLst>
            <pc:docMk/>
            <pc:sldMk cId="2947192953" sldId="588"/>
            <ac:picMk id="7" creationId="{23E06EFF-4909-2D80-FF37-AB787624A8C2}"/>
          </ac:picMkLst>
        </pc:picChg>
      </pc:sldChg>
      <pc:sldChg chg="modSp mod">
        <pc:chgData name="Graham Shone" userId="2f7cc940-7d68-4e90-989c-33e4e1c21e5c" providerId="ADAL" clId="{16173D66-38B6-490C-973F-B03B6E9B2383}" dt="2025-11-14T14:24:12.641" v="3" actId="13244"/>
        <pc:sldMkLst>
          <pc:docMk/>
          <pc:sldMk cId="2736029531" sldId="589"/>
        </pc:sldMkLst>
        <pc:picChg chg="ord">
          <ac:chgData name="Graham Shone" userId="2f7cc940-7d68-4e90-989c-33e4e1c21e5c" providerId="ADAL" clId="{16173D66-38B6-490C-973F-B03B6E9B2383}" dt="2025-11-14T14:24:12.641" v="3" actId="13244"/>
          <ac:picMkLst>
            <pc:docMk/>
            <pc:sldMk cId="2736029531" sldId="589"/>
            <ac:picMk id="4" creationId="{204C843A-E649-DAA9-AA09-89CB2B103476}"/>
          </ac:picMkLst>
        </pc:picChg>
      </pc:sldChg>
      <pc:sldChg chg="modSp mod">
        <pc:chgData name="Graham Shone" userId="2f7cc940-7d68-4e90-989c-33e4e1c21e5c" providerId="ADAL" clId="{16173D66-38B6-490C-973F-B03B6E9B2383}" dt="2025-11-14T14:24:03.752" v="2"/>
        <pc:sldMkLst>
          <pc:docMk/>
          <pc:sldMk cId="2198010275" sldId="591"/>
        </pc:sldMkLst>
        <pc:spChg chg="ord">
          <ac:chgData name="Graham Shone" userId="2f7cc940-7d68-4e90-989c-33e4e1c21e5c" providerId="ADAL" clId="{16173D66-38B6-490C-973F-B03B6E9B2383}" dt="2025-11-14T14:24:03.752" v="2"/>
          <ac:spMkLst>
            <pc:docMk/>
            <pc:sldMk cId="2198010275" sldId="591"/>
            <ac:spMk id="27" creationId="{CA1E169A-4E09-9480-D6FC-3289189175B3}"/>
          </ac:spMkLst>
        </pc:spChg>
        <pc:picChg chg="ord">
          <ac:chgData name="Graham Shone" userId="2f7cc940-7d68-4e90-989c-33e4e1c21e5c" providerId="ADAL" clId="{16173D66-38B6-490C-973F-B03B6E9B2383}" dt="2025-11-14T14:23:55.739" v="0" actId="13244"/>
          <ac:picMkLst>
            <pc:docMk/>
            <pc:sldMk cId="2198010275" sldId="591"/>
            <ac:picMk id="13" creationId="{29CA3131-D10B-00A1-40FC-86D839B5114B}"/>
          </ac:picMkLst>
        </pc:picChg>
      </pc:sldChg>
      <pc:sldChg chg="modSp mod">
        <pc:chgData name="Graham Shone" userId="2f7cc940-7d68-4e90-989c-33e4e1c21e5c" providerId="ADAL" clId="{16173D66-38B6-490C-973F-B03B6E9B2383}" dt="2025-11-14T14:26:09.329" v="22" actId="13244"/>
        <pc:sldMkLst>
          <pc:docMk/>
          <pc:sldMk cId="3778996603" sldId="592"/>
        </pc:sldMkLst>
        <pc:picChg chg="ord">
          <ac:chgData name="Graham Shone" userId="2f7cc940-7d68-4e90-989c-33e4e1c21e5c" providerId="ADAL" clId="{16173D66-38B6-490C-973F-B03B6E9B2383}" dt="2025-11-14T14:26:09.329" v="22" actId="13244"/>
          <ac:picMkLst>
            <pc:docMk/>
            <pc:sldMk cId="3778996603" sldId="592"/>
            <ac:picMk id="5" creationId="{691295ED-65AB-683C-3DB6-89226D280271}"/>
          </ac:picMkLst>
        </pc:picChg>
      </pc:sldChg>
      <pc:sldChg chg="modSp mod">
        <pc:chgData name="Graham Shone" userId="2f7cc940-7d68-4e90-989c-33e4e1c21e5c" providerId="ADAL" clId="{16173D66-38B6-490C-973F-B03B6E9B2383}" dt="2025-11-14T14:25:14.129" v="18" actId="13244"/>
        <pc:sldMkLst>
          <pc:docMk/>
          <pc:sldMk cId="3512395129" sldId="596"/>
        </pc:sldMkLst>
        <pc:grpChg chg="mod">
          <ac:chgData name="Graham Shone" userId="2f7cc940-7d68-4e90-989c-33e4e1c21e5c" providerId="ADAL" clId="{16173D66-38B6-490C-973F-B03B6E9B2383}" dt="2025-11-14T14:25:00.698" v="12" actId="962"/>
          <ac:grpSpMkLst>
            <pc:docMk/>
            <pc:sldMk cId="3512395129" sldId="596"/>
            <ac:grpSpMk id="4" creationId="{203FBC8C-5A66-DA10-FA6D-77B395E25444}"/>
          </ac:grpSpMkLst>
        </pc:grpChg>
        <pc:grpChg chg="mod">
          <ac:chgData name="Graham Shone" userId="2f7cc940-7d68-4e90-989c-33e4e1c21e5c" providerId="ADAL" clId="{16173D66-38B6-490C-973F-B03B6E9B2383}" dt="2025-11-14T14:25:06.431" v="15" actId="962"/>
          <ac:grpSpMkLst>
            <pc:docMk/>
            <pc:sldMk cId="3512395129" sldId="596"/>
            <ac:grpSpMk id="22" creationId="{1C53C7AC-97BA-D0B5-9A15-4439E2F6FDDC}"/>
          </ac:grpSpMkLst>
        </pc:grpChg>
        <pc:grpChg chg="ord">
          <ac:chgData name="Graham Shone" userId="2f7cc940-7d68-4e90-989c-33e4e1c21e5c" providerId="ADAL" clId="{16173D66-38B6-490C-973F-B03B6E9B2383}" dt="2025-11-14T14:25:08.328" v="17" actId="13244"/>
          <ac:grpSpMkLst>
            <pc:docMk/>
            <pc:sldMk cId="3512395129" sldId="596"/>
            <ac:grpSpMk id="29" creationId="{7A42C9CE-7784-B496-BF6E-73B351770BAF}"/>
          </ac:grpSpMkLst>
        </pc:grpChg>
        <pc:picChg chg="ord">
          <ac:chgData name="Graham Shone" userId="2f7cc940-7d68-4e90-989c-33e4e1c21e5c" providerId="ADAL" clId="{16173D66-38B6-490C-973F-B03B6E9B2383}" dt="2025-11-14T14:25:14.129" v="18" actId="13244"/>
          <ac:picMkLst>
            <pc:docMk/>
            <pc:sldMk cId="3512395129" sldId="596"/>
            <ac:picMk id="37" creationId="{D7E65306-BF32-5792-81C0-EA6760331488}"/>
          </ac:picMkLst>
        </pc:picChg>
      </pc:sldChg>
      <pc:sldChg chg="modSp mod">
        <pc:chgData name="Graham Shone" userId="2f7cc940-7d68-4e90-989c-33e4e1c21e5c" providerId="ADAL" clId="{16173D66-38B6-490C-973F-B03B6E9B2383}" dt="2025-11-14T14:27:52.041" v="38" actId="20577"/>
        <pc:sldMkLst>
          <pc:docMk/>
          <pc:sldMk cId="2515713267" sldId="608"/>
        </pc:sldMkLst>
        <pc:spChg chg="mod">
          <ac:chgData name="Graham Shone" userId="2f7cc940-7d68-4e90-989c-33e4e1c21e5c" providerId="ADAL" clId="{16173D66-38B6-490C-973F-B03B6E9B2383}" dt="2025-11-14T14:27:52.041" v="38" actId="20577"/>
          <ac:spMkLst>
            <pc:docMk/>
            <pc:sldMk cId="2515713267" sldId="608"/>
            <ac:spMk id="11" creationId="{120E352D-1FA3-E737-70A9-9037E13BCDDD}"/>
          </ac:spMkLst>
        </pc:spChg>
        <pc:picChg chg="ord">
          <ac:chgData name="Graham Shone" userId="2f7cc940-7d68-4e90-989c-33e4e1c21e5c" providerId="ADAL" clId="{16173D66-38B6-490C-973F-B03B6E9B2383}" dt="2025-11-14T14:26:18.713" v="24" actId="13244"/>
          <ac:picMkLst>
            <pc:docMk/>
            <pc:sldMk cId="2515713267" sldId="608"/>
            <ac:picMk id="5" creationId="{50AF08AC-C763-0F38-0274-A8678023CBE8}"/>
          </ac:picMkLst>
        </pc:picChg>
      </pc:sldChg>
      <pc:sldChg chg="modSp mod">
        <pc:chgData name="Graham Shone" userId="2f7cc940-7d68-4e90-989c-33e4e1c21e5c" providerId="ADAL" clId="{16173D66-38B6-490C-973F-B03B6E9B2383}" dt="2025-11-14T14:27:55.786" v="46" actId="20577"/>
        <pc:sldMkLst>
          <pc:docMk/>
          <pc:sldMk cId="2838231985" sldId="609"/>
        </pc:sldMkLst>
        <pc:spChg chg="mod">
          <ac:chgData name="Graham Shone" userId="2f7cc940-7d68-4e90-989c-33e4e1c21e5c" providerId="ADAL" clId="{16173D66-38B6-490C-973F-B03B6E9B2383}" dt="2025-11-14T14:27:55.786" v="46" actId="20577"/>
          <ac:spMkLst>
            <pc:docMk/>
            <pc:sldMk cId="2838231985" sldId="609"/>
            <ac:spMk id="11" creationId="{D80F20CF-F359-ABF1-59BB-E937BA42F20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8607BA-34CA-4CA5-9351-18454376610F}" type="datetimeFigureOut">
              <a:rPr lang="en-GB" smtClean="0"/>
              <a:t>14/11/2025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67AE0F-FC5D-4269-A9BD-2387D0DAA2D4}" type="slidenum">
              <a:rPr lang="en-GB" smtClean="0"/>
              <a:t>‹#›</a:t>
            </a:fld>
            <a:endParaRPr lang="en-GB"/>
          </a:p>
        </p:txBody>
      </p:sp>
    </p:spTree>
    <p:extLst>
      <p:ext uri="{BB962C8B-B14F-4D97-AF65-F5344CB8AC3E}">
        <p14:creationId xmlns:p14="http://schemas.microsoft.com/office/powerpoint/2010/main" val="1955242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roadtraffic.dft.gov.uk/download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insights.sustainability.googl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insights.sustainability.googl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insights.sustainability.googl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insights.sustainability.googl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gov.uk/government/collections/bus-statistics"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gov.uk/guidance/2-bus-fare-cap"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gov.uk/guidance/2-bus-fare-cap"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gov.uk/guidance/2-bus-fare-cap"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ons.gov.uk/peoplepopulationandcommunity/wellbeing/datasets/publicopinionsandsocialtrendsgreatbritainworkingarrangement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1</a:t>
            </a:fld>
            <a:endParaRPr lang="en-GB"/>
          </a:p>
        </p:txBody>
      </p:sp>
    </p:spTree>
    <p:extLst>
      <p:ext uri="{BB962C8B-B14F-4D97-AF65-F5344CB8AC3E}">
        <p14:creationId xmlns:p14="http://schemas.microsoft.com/office/powerpoint/2010/main" val="1819674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8F42F-E0BB-2454-F04C-347DD7E277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722E0B-F8DE-3D76-B2BA-7C29C6084B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660691-5142-DAC0-5711-5F938C796AFD}"/>
              </a:ext>
            </a:extLst>
          </p:cNvPr>
          <p:cNvSpPr>
            <a:spLocks noGrp="1"/>
          </p:cNvSpPr>
          <p:nvPr>
            <p:ph type="body" idx="1"/>
          </p:nvPr>
        </p:nvSpPr>
        <p:spPr/>
        <p:txBody>
          <a:bodyPr/>
          <a:lstStyle/>
          <a:p>
            <a:pPr>
              <a:defRPr/>
            </a:pPr>
            <a:r>
              <a:rPr lang="en-GB" sz="1300" b="1">
                <a:solidFill>
                  <a:prstClr val="black"/>
                </a:solidFill>
                <a:latin typeface="Calibri" panose="020F0502020204030204"/>
              </a:rPr>
              <a:t>Source: </a:t>
            </a:r>
            <a:r>
              <a:rPr lang="en-GB" sz="2000">
                <a:hlinkClick r:id="rId3"/>
              </a:rPr>
              <a:t>Road traffic statistics - Download data</a:t>
            </a:r>
            <a:endParaRPr lang="en-GB" sz="2000"/>
          </a:p>
          <a:p>
            <a:pPr>
              <a:defRPr/>
            </a:pPr>
            <a:endParaRPr lang="en-GB" sz="1300" b="1">
              <a:solidFill>
                <a:prstClr val="black"/>
              </a:solidFill>
              <a:latin typeface="Calibri" panose="020F0502020204030204"/>
            </a:endParaRPr>
          </a:p>
          <a:p>
            <a:pPr>
              <a:defRPr/>
            </a:pPr>
            <a:r>
              <a:rPr lang="en-GB" sz="1300" b="1">
                <a:solidFill>
                  <a:prstClr val="black"/>
                </a:solidFill>
                <a:latin typeface="Calibri" panose="020F0502020204030204"/>
              </a:rPr>
              <a:t>Commentary: </a:t>
            </a:r>
            <a:r>
              <a:rPr lang="en-GB" sz="2000">
                <a:effectLst/>
              </a:rPr>
              <a:t>Local authority traffic figures give the total volume (vehicle miles) of traffic across each local authority for the whole year.</a:t>
            </a:r>
            <a:endParaRPr lang="en-GB" sz="1300"/>
          </a:p>
        </p:txBody>
      </p:sp>
      <p:sp>
        <p:nvSpPr>
          <p:cNvPr id="4" name="Slide Number Placeholder 3">
            <a:extLst>
              <a:ext uri="{FF2B5EF4-FFF2-40B4-BE49-F238E27FC236}">
                <a16:creationId xmlns:a16="http://schemas.microsoft.com/office/drawing/2014/main" id="{EADA6322-4A6D-88E6-0678-B44B721764DF}"/>
              </a:ext>
            </a:extLst>
          </p:cNvPr>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10</a:t>
            </a:fld>
            <a:endParaRPr lang="en-GB">
              <a:solidFill>
                <a:prstClr val="black"/>
              </a:solidFill>
              <a:latin typeface="Calibri" panose="020F0502020204030204"/>
            </a:endParaRPr>
          </a:p>
        </p:txBody>
      </p:sp>
    </p:spTree>
    <p:extLst>
      <p:ext uri="{BB962C8B-B14F-4D97-AF65-F5344CB8AC3E}">
        <p14:creationId xmlns:p14="http://schemas.microsoft.com/office/powerpoint/2010/main" val="1830244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8F0B6-C7CD-5D5F-6D04-880C5B384C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FDFEE4-F2AE-4F50-F2D1-EF0F3270D5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661792-4B60-18F9-9475-C3DF7948D222}"/>
              </a:ext>
            </a:extLst>
          </p:cNvPr>
          <p:cNvSpPr>
            <a:spLocks noGrp="1"/>
          </p:cNvSpPr>
          <p:nvPr>
            <p:ph type="body" idx="1"/>
          </p:nvPr>
        </p:nvSpPr>
        <p:spPr/>
        <p:txBody>
          <a:bodyPr/>
          <a:lstStyle/>
          <a:p>
            <a:pPr>
              <a:defRPr/>
            </a:pPr>
            <a:r>
              <a:rPr lang="en-GB" sz="1300" b="1">
                <a:solidFill>
                  <a:prstClr val="black"/>
                </a:solidFill>
                <a:latin typeface="Calibri" panose="020F0502020204030204"/>
              </a:rPr>
              <a:t>Source: </a:t>
            </a:r>
            <a:r>
              <a:rPr lang="en-GB" sz="2000">
                <a:hlinkClick r:id="rId3"/>
              </a:rPr>
              <a:t>Google Environmental Insights Explorer - Make Informed Decisions</a:t>
            </a:r>
            <a:endParaRPr lang="en-GB" sz="2000"/>
          </a:p>
          <a:p>
            <a:pPr>
              <a:defRPr/>
            </a:pPr>
            <a:endParaRPr lang="en-GB" sz="2000" u="none" kern="1200">
              <a:solidFill>
                <a:schemeClr val="tx1"/>
              </a:solidFill>
              <a:latin typeface="+mn-lt"/>
              <a:ea typeface="+mn-ea"/>
              <a:cs typeface="+mn-cs"/>
            </a:endParaRPr>
          </a:p>
          <a:p>
            <a:pPr>
              <a:defRPr/>
            </a:pPr>
            <a:r>
              <a:rPr lang="en-GB" sz="2000" u="none" kern="1200">
                <a:solidFill>
                  <a:schemeClr val="tx1"/>
                </a:solidFill>
                <a:latin typeface="+mn-lt"/>
                <a:ea typeface="+mn-ea"/>
                <a:cs typeface="+mn-cs"/>
              </a:rPr>
              <a:t>Due to large amounts of missing data, motorcycle trips have been excluded from this analysis. “Motor Vehicle” therefore only includes car trips. “Active Travel” includes walking and cycling trips. “Public Transport” includes bus and rail trips.</a:t>
            </a:r>
            <a:endParaRPr lang="en-GB" sz="1300" u="none"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1F85CBA0-27E4-53C7-59E5-44EACF84ACB7}"/>
              </a:ext>
            </a:extLst>
          </p:cNvPr>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11</a:t>
            </a:fld>
            <a:endParaRPr lang="en-GB">
              <a:solidFill>
                <a:prstClr val="black"/>
              </a:solidFill>
              <a:latin typeface="Calibri" panose="020F0502020204030204"/>
            </a:endParaRPr>
          </a:p>
        </p:txBody>
      </p:sp>
    </p:spTree>
    <p:extLst>
      <p:ext uri="{BB962C8B-B14F-4D97-AF65-F5344CB8AC3E}">
        <p14:creationId xmlns:p14="http://schemas.microsoft.com/office/powerpoint/2010/main" val="891007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855CF-C27F-D61D-52D5-A82052D69E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7C9E5B-689C-997F-8A21-00B0B39DF3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D845F2-950B-F689-6543-B54FDB7A6311}"/>
              </a:ext>
            </a:extLst>
          </p:cNvPr>
          <p:cNvSpPr>
            <a:spLocks noGrp="1"/>
          </p:cNvSpPr>
          <p:nvPr>
            <p:ph type="body" idx="1"/>
          </p:nvPr>
        </p:nvSpPr>
        <p:spPr/>
        <p:txBody>
          <a:bodyPr/>
          <a:lstStyle/>
          <a:p>
            <a:pPr>
              <a:defRPr/>
            </a:pPr>
            <a:r>
              <a:rPr lang="en-GB" sz="1300" b="1">
                <a:solidFill>
                  <a:prstClr val="black"/>
                </a:solidFill>
                <a:latin typeface="Calibri" panose="020F0502020204030204"/>
              </a:rPr>
              <a:t>Source: </a:t>
            </a:r>
            <a:r>
              <a:rPr lang="en-GB" sz="2000">
                <a:hlinkClick r:id="rId3"/>
              </a:rPr>
              <a:t>Google Environmental Insights Explorer - Make Informed Decisions</a:t>
            </a:r>
            <a:endParaRPr lang="en-GB" sz="2000"/>
          </a:p>
          <a:p>
            <a:pPr>
              <a:defRPr/>
            </a:pPr>
            <a:endParaRPr lang="en-GB" sz="2000" u="none" kern="120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u="none" kern="1200">
                <a:solidFill>
                  <a:schemeClr val="tx1"/>
                </a:solidFill>
                <a:latin typeface="+mn-lt"/>
                <a:ea typeface="+mn-ea"/>
                <a:cs typeface="+mn-cs"/>
              </a:rPr>
              <a:t>Due to large amounts of missing data, motorcycle trips have been excluded from this analysis. “Motor Vehicle” therefore only includes car trips. “Active Travel” includes walking and cycling trips. “Public Transport” includes bus and rail trips.</a:t>
            </a:r>
            <a:endParaRPr lang="en-GB" sz="1050" u="none"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73F543E7-69F7-2C1D-2D5D-5A8BF0B0D4F1}"/>
              </a:ext>
            </a:extLst>
          </p:cNvPr>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12</a:t>
            </a:fld>
            <a:endParaRPr lang="en-GB">
              <a:solidFill>
                <a:prstClr val="black"/>
              </a:solidFill>
              <a:latin typeface="Calibri" panose="020F0502020204030204"/>
            </a:endParaRPr>
          </a:p>
        </p:txBody>
      </p:sp>
    </p:spTree>
    <p:extLst>
      <p:ext uri="{BB962C8B-B14F-4D97-AF65-F5344CB8AC3E}">
        <p14:creationId xmlns:p14="http://schemas.microsoft.com/office/powerpoint/2010/main" val="1072979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DB325-65C2-FE19-68D2-098D22EB11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D4CC8-972B-CA2D-B4FC-0AC6814EDA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34AC27-1384-2B1E-53FB-7B2960B9F001}"/>
              </a:ext>
            </a:extLst>
          </p:cNvPr>
          <p:cNvSpPr>
            <a:spLocks noGrp="1"/>
          </p:cNvSpPr>
          <p:nvPr>
            <p:ph type="body" idx="1"/>
          </p:nvPr>
        </p:nvSpPr>
        <p:spPr/>
        <p:txBody>
          <a:bodyPr/>
          <a:lstStyle/>
          <a:p>
            <a:pPr>
              <a:defRPr/>
            </a:pPr>
            <a:r>
              <a:rPr lang="en-GB" sz="1300" b="1">
                <a:solidFill>
                  <a:prstClr val="black"/>
                </a:solidFill>
                <a:latin typeface="Calibri" panose="020F0502020204030204"/>
              </a:rPr>
              <a:t>Source: </a:t>
            </a:r>
            <a:r>
              <a:rPr lang="en-GB" sz="2000">
                <a:hlinkClick r:id="rId3"/>
              </a:rPr>
              <a:t>Google Environmental Insights Explorer - Make Informed Decisions</a:t>
            </a:r>
            <a:endParaRPr lang="en-GB" sz="2000"/>
          </a:p>
          <a:p>
            <a:pPr>
              <a:defRPr/>
            </a:pPr>
            <a:endParaRPr lang="en-GB" sz="2000" u="none" kern="120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u="none" kern="1200">
                <a:solidFill>
                  <a:schemeClr val="tx1"/>
                </a:solidFill>
                <a:latin typeface="+mn-lt"/>
                <a:ea typeface="+mn-ea"/>
                <a:cs typeface="+mn-cs"/>
              </a:rPr>
              <a:t>Due to large amounts of missing data, motorcycle trips have been excluded from this analysis. “Motor Vehicle” therefore only includes car trips. “Active Travel” includes walking and cycling trips. “Public Transport” includes bus and rail trips.</a:t>
            </a:r>
            <a:endParaRPr lang="en-GB" sz="1050" u="none"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5732951A-E313-A9FA-511B-7D73993CB1DF}"/>
              </a:ext>
            </a:extLst>
          </p:cNvPr>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13</a:t>
            </a:fld>
            <a:endParaRPr lang="en-GB">
              <a:solidFill>
                <a:prstClr val="black"/>
              </a:solidFill>
              <a:latin typeface="Calibri" panose="020F0502020204030204"/>
            </a:endParaRPr>
          </a:p>
        </p:txBody>
      </p:sp>
    </p:spTree>
    <p:extLst>
      <p:ext uri="{BB962C8B-B14F-4D97-AF65-F5344CB8AC3E}">
        <p14:creationId xmlns:p14="http://schemas.microsoft.com/office/powerpoint/2010/main" val="3414785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57A7C-5452-25D4-42E4-E0A2851DB8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6A82DD-8072-9DFD-C5F5-EBEB224317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F97ACF-13EE-7C22-8600-FF1400DAE30E}"/>
              </a:ext>
            </a:extLst>
          </p:cNvPr>
          <p:cNvSpPr>
            <a:spLocks noGrp="1"/>
          </p:cNvSpPr>
          <p:nvPr>
            <p:ph type="body" idx="1"/>
          </p:nvPr>
        </p:nvSpPr>
        <p:spPr/>
        <p:txBody>
          <a:bodyPr/>
          <a:lstStyle/>
          <a:p>
            <a:pPr>
              <a:defRPr/>
            </a:pPr>
            <a:r>
              <a:rPr lang="en-GB" sz="1300" b="1">
                <a:solidFill>
                  <a:prstClr val="black"/>
                </a:solidFill>
                <a:latin typeface="Calibri" panose="020F0502020204030204"/>
              </a:rPr>
              <a:t>Source: </a:t>
            </a:r>
            <a:r>
              <a:rPr lang="en-GB" sz="2000">
                <a:hlinkClick r:id="rId3"/>
              </a:rPr>
              <a:t>Google Environmental Insights Explorer - Make Informed Decisions</a:t>
            </a:r>
            <a:endParaRPr lang="en-GB" sz="2000"/>
          </a:p>
          <a:p>
            <a:pPr>
              <a:defRPr/>
            </a:pPr>
            <a:endParaRPr lang="en-GB" sz="2000" u="none" kern="120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u="none" kern="1200">
                <a:solidFill>
                  <a:schemeClr val="tx1"/>
                </a:solidFill>
                <a:latin typeface="+mn-lt"/>
                <a:ea typeface="+mn-ea"/>
                <a:cs typeface="+mn-cs"/>
              </a:rPr>
              <a:t>Due to large amounts of missing data, motorcycle trips have been excluded from this analysis. “Motor Vehicle” therefore only includes car trips. “Active Travel” includes walking and cycling trips. “Public Transport” includes bus and rail trips.</a:t>
            </a:r>
            <a:endParaRPr lang="en-GB" sz="1050" u="none"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E1E59DB0-9FA7-7DBB-A71D-88643338CFF8}"/>
              </a:ext>
            </a:extLst>
          </p:cNvPr>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14</a:t>
            </a:fld>
            <a:endParaRPr lang="en-GB">
              <a:solidFill>
                <a:prstClr val="black"/>
              </a:solidFill>
              <a:latin typeface="Calibri" panose="020F0502020204030204"/>
            </a:endParaRPr>
          </a:p>
        </p:txBody>
      </p:sp>
    </p:spTree>
    <p:extLst>
      <p:ext uri="{BB962C8B-B14F-4D97-AF65-F5344CB8AC3E}">
        <p14:creationId xmlns:p14="http://schemas.microsoft.com/office/powerpoint/2010/main" val="800622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544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prstClr val="black"/>
                </a:solidFill>
                <a:latin typeface="Calibri" panose="020F0502020204030204"/>
              </a:rPr>
              <a:t>Source: </a:t>
            </a:r>
            <a:r>
              <a:rPr lang="en-GB" sz="1200" i="0">
                <a:solidFill>
                  <a:prstClr val="black"/>
                </a:solidFill>
              </a:rPr>
              <a:t>National Highways </a:t>
            </a:r>
            <a:r>
              <a:rPr lang="en-GB" sz="1200" i="0" err="1">
                <a:solidFill>
                  <a:prstClr val="black"/>
                </a:solidFill>
                <a:latin typeface="Calibri" panose="020F0502020204030204"/>
              </a:rPr>
              <a:t>WebTRIS</a:t>
            </a:r>
            <a:r>
              <a:rPr lang="en-GB" sz="1200" i="0">
                <a:solidFill>
                  <a:prstClr val="black"/>
                </a:solidFill>
                <a:latin typeface="Calibri" panose="020F0502020204030204"/>
              </a:rPr>
              <a:t> data.</a:t>
            </a:r>
            <a:r>
              <a:rPr lang="en-GB" sz="1200" i="0"/>
              <a:t> (https://webtris.highwaysengland.co.uk/)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Sites with data in September 2019, 2023, 2024 and 2025: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err="1">
                <a:solidFill>
                  <a:schemeClr val="tx1"/>
                </a:solidFill>
                <a:effectLst/>
                <a:latin typeface="+mn-lt"/>
                <a:ea typeface="+mn-ea"/>
                <a:cs typeface="+mn-cs"/>
              </a:rPr>
              <a:t>SourceSiteDescription</a:t>
            </a:r>
            <a:r>
              <a:rPr lang="en-GB">
                <a:effectLst/>
              </a:rPr>
              <a:t> </a:t>
            </a:r>
            <a:r>
              <a:rPr lang="en-GB" sz="1200" b="0" i="0" u="none" strike="noStrike" kern="1200">
                <a:solidFill>
                  <a:schemeClr val="tx1"/>
                </a:solidFill>
                <a:effectLst/>
                <a:latin typeface="+mn-lt"/>
                <a:ea typeface="+mn-ea"/>
                <a:cs typeface="+mn-cs"/>
              </a:rPr>
              <a:t>District</a:t>
            </a:r>
            <a:r>
              <a:rPr lang="en-GB">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MIDAS site at M11/6820A</a:t>
            </a:r>
            <a:r>
              <a:rPr lang="en-GB">
                <a:effectLst/>
              </a:rPr>
              <a:t> </a:t>
            </a:r>
            <a:r>
              <a:rPr lang="en-GB" sz="1200" b="0" i="0" u="none" strike="noStrike" kern="1200">
                <a:solidFill>
                  <a:schemeClr val="tx1"/>
                </a:solidFill>
                <a:effectLst/>
                <a:latin typeface="+mn-lt"/>
                <a:ea typeface="+mn-ea"/>
                <a:cs typeface="+mn-cs"/>
              </a:rPr>
              <a:t>Cambridge</a:t>
            </a:r>
            <a:r>
              <a:rPr lang="en-GB">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MIDAS site at M11/6886A</a:t>
            </a:r>
            <a:r>
              <a:rPr lang="en-GB">
                <a:effectLst/>
              </a:rPr>
              <a:t> </a:t>
            </a:r>
            <a:r>
              <a:rPr lang="en-GB" sz="1200" b="0" i="0" u="none" strike="noStrike" kern="1200">
                <a:solidFill>
                  <a:schemeClr val="tx1"/>
                </a:solidFill>
                <a:effectLst/>
                <a:latin typeface="+mn-lt"/>
                <a:ea typeface="+mn-ea"/>
                <a:cs typeface="+mn-cs"/>
              </a:rPr>
              <a:t>Cambridge</a:t>
            </a:r>
            <a:r>
              <a:rPr lang="en-GB">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MIDAS site at M11/6886B</a:t>
            </a:r>
            <a:r>
              <a:rPr lang="en-GB">
                <a:effectLst/>
              </a:rPr>
              <a:t> </a:t>
            </a:r>
            <a:r>
              <a:rPr lang="en-GB" sz="1200" b="0" i="0" u="none" strike="noStrike" kern="1200">
                <a:solidFill>
                  <a:schemeClr val="tx1"/>
                </a:solidFill>
                <a:effectLst/>
                <a:latin typeface="+mn-lt"/>
                <a:ea typeface="+mn-ea"/>
                <a:cs typeface="+mn-cs"/>
              </a:rPr>
              <a:t>Cambridge</a:t>
            </a:r>
            <a:r>
              <a:rPr lang="en-GB">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MIDAS site at A11/0024B</a:t>
            </a:r>
            <a:r>
              <a:rPr lang="en-GB">
                <a:effectLst/>
              </a:rPr>
              <a:t> </a:t>
            </a:r>
            <a:r>
              <a:rPr lang="en-GB" sz="1200" b="0" i="0" u="none" strike="noStrike" kern="1200">
                <a:solidFill>
                  <a:schemeClr val="tx1"/>
                </a:solidFill>
                <a:effectLst/>
                <a:latin typeface="+mn-lt"/>
                <a:ea typeface="+mn-ea"/>
                <a:cs typeface="+mn-cs"/>
              </a:rPr>
              <a:t>East Cambridgeshire</a:t>
            </a:r>
            <a:r>
              <a:rPr lang="en-GB">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MIDAS site at A11/0041B</a:t>
            </a:r>
            <a:r>
              <a:rPr lang="en-GB">
                <a:effectLst/>
              </a:rPr>
              <a:t> </a:t>
            </a:r>
            <a:r>
              <a:rPr lang="en-GB" sz="1200" b="0" i="0" u="none" strike="noStrike" kern="1200">
                <a:solidFill>
                  <a:schemeClr val="tx1"/>
                </a:solidFill>
                <a:effectLst/>
                <a:latin typeface="+mn-lt"/>
                <a:ea typeface="+mn-ea"/>
                <a:cs typeface="+mn-cs"/>
              </a:rPr>
              <a:t>East Cambridgeshire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MIDAS site at A11/0047B</a:t>
            </a:r>
            <a:r>
              <a:rPr lang="en-GB">
                <a:effectLst/>
              </a:rPr>
              <a:t> </a:t>
            </a:r>
            <a:r>
              <a:rPr lang="en-GB" sz="1200" b="0" i="0" u="none" strike="noStrike" kern="1200">
                <a:solidFill>
                  <a:schemeClr val="tx1"/>
                </a:solidFill>
                <a:effectLst/>
                <a:latin typeface="+mn-lt"/>
                <a:ea typeface="+mn-ea"/>
                <a:cs typeface="+mn-cs"/>
              </a:rPr>
              <a:t>East Cambridgeshire</a:t>
            </a:r>
            <a:r>
              <a:rPr lang="en-GB">
                <a:effectLst/>
              </a:rPr>
              <a:t> </a:t>
            </a:r>
            <a:r>
              <a:rPr lang="en-GB" sz="1200" b="0" i="0" u="none" strike="noStrike" kern="1200">
                <a:solidFill>
                  <a:schemeClr val="tx1"/>
                </a:solidFill>
                <a:effectLst/>
                <a:latin typeface="+mn-lt"/>
                <a:ea typeface="+mn-ea"/>
                <a:cs typeface="+mn-cs"/>
              </a:rPr>
              <a:t>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MU Site 6317/1</a:t>
            </a:r>
            <a:r>
              <a:rPr lang="en-GB">
                <a:effectLst/>
              </a:rPr>
              <a:t> </a:t>
            </a:r>
            <a:r>
              <a:rPr lang="en-GB" sz="1200" b="0" i="0" u="none" strike="noStrike" kern="1200">
                <a:solidFill>
                  <a:schemeClr val="tx1"/>
                </a:solidFill>
                <a:effectLst/>
                <a:latin typeface="+mn-lt"/>
                <a:ea typeface="+mn-ea"/>
                <a:cs typeface="+mn-cs"/>
              </a:rPr>
              <a:t>East Cambridgeshire</a:t>
            </a:r>
            <a:r>
              <a:rPr lang="en-GB">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TMU Site 6350/1</a:t>
            </a:r>
            <a:r>
              <a:rPr lang="en-GB">
                <a:effectLst/>
              </a:rPr>
              <a:t> </a:t>
            </a:r>
            <a:r>
              <a:rPr lang="en-GB" sz="1200" b="0" i="0" u="none" strike="noStrike" kern="1200">
                <a:solidFill>
                  <a:schemeClr val="tx1"/>
                </a:solidFill>
                <a:effectLst/>
                <a:latin typeface="+mn-lt"/>
                <a:ea typeface="+mn-ea"/>
                <a:cs typeface="+mn-cs"/>
              </a:rPr>
              <a:t>Fenland</a:t>
            </a:r>
            <a:r>
              <a:rPr lang="en-GB">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TMU Site 6350/2 Fenland</a:t>
            </a:r>
            <a:r>
              <a:rPr lang="en-GB">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MIDAS site at A1/2033A</a:t>
            </a:r>
            <a:r>
              <a:rPr lang="en-GB">
                <a:effectLst/>
              </a:rPr>
              <a:t> </a:t>
            </a:r>
            <a:r>
              <a:rPr lang="en-GB" sz="1200" b="0" i="0" u="none" strike="noStrike" kern="1200">
                <a:solidFill>
                  <a:schemeClr val="tx1"/>
                </a:solidFill>
                <a:effectLst/>
                <a:latin typeface="+mn-lt"/>
                <a:ea typeface="+mn-ea"/>
                <a:cs typeface="+mn-cs"/>
              </a:rPr>
              <a:t>Huntingdonshire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effectLst/>
              </a:rPr>
              <a:t> </a:t>
            </a:r>
            <a:r>
              <a:rPr lang="en-GB" sz="1200" b="0" i="0" u="none" strike="noStrike" kern="1200">
                <a:solidFill>
                  <a:schemeClr val="tx1"/>
                </a:solidFill>
                <a:effectLst/>
                <a:latin typeface="+mn-lt"/>
                <a:ea typeface="+mn-ea"/>
                <a:cs typeface="+mn-cs"/>
              </a:rPr>
              <a:t>MIDAS site at A1/2033B</a:t>
            </a:r>
            <a:r>
              <a:rPr lang="en-GB">
                <a:effectLst/>
              </a:rPr>
              <a:t> </a:t>
            </a:r>
            <a:r>
              <a:rPr lang="en-GB" sz="1200" b="0" i="0" u="none" strike="noStrike" kern="1200">
                <a:solidFill>
                  <a:schemeClr val="tx1"/>
                </a:solidFill>
                <a:effectLst/>
                <a:latin typeface="+mn-lt"/>
                <a:ea typeface="+mn-ea"/>
                <a:cs typeface="+mn-cs"/>
              </a:rPr>
              <a:t>Huntingdonshire</a:t>
            </a:r>
            <a:r>
              <a:rPr lang="en-GB">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MIDAS site at A1/2037A</a:t>
            </a:r>
            <a:r>
              <a:rPr lang="en-GB">
                <a:effectLst/>
              </a:rPr>
              <a:t> </a:t>
            </a:r>
            <a:r>
              <a:rPr lang="en-GB" sz="1200" b="0" i="0" u="none" strike="noStrike" kern="1200">
                <a:solidFill>
                  <a:schemeClr val="tx1"/>
                </a:solidFill>
                <a:effectLst/>
                <a:latin typeface="+mn-lt"/>
                <a:ea typeface="+mn-ea"/>
                <a:cs typeface="+mn-cs"/>
              </a:rPr>
              <a:t>Huntingdonshire</a:t>
            </a:r>
            <a:r>
              <a:rPr lang="en-GB">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MIDAS site at A1/2037B</a:t>
            </a:r>
            <a:r>
              <a:rPr lang="en-GB">
                <a:effectLst/>
              </a:rPr>
              <a:t> </a:t>
            </a:r>
            <a:r>
              <a:rPr lang="en-GB" sz="1200" b="0" i="0" u="none" strike="noStrike" kern="1200">
                <a:solidFill>
                  <a:schemeClr val="tx1"/>
                </a:solidFill>
                <a:effectLst/>
                <a:latin typeface="+mn-lt"/>
                <a:ea typeface="+mn-ea"/>
                <a:cs typeface="+mn-cs"/>
              </a:rPr>
              <a:t>Huntingdonshire</a:t>
            </a:r>
            <a:r>
              <a:rPr lang="en-GB">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MIDAS site at A1/2043B</a:t>
            </a:r>
            <a:r>
              <a:rPr lang="en-GB">
                <a:effectLst/>
              </a:rPr>
              <a:t> </a:t>
            </a:r>
            <a:r>
              <a:rPr lang="en-GB" sz="1200" b="0" i="0" u="none" strike="noStrike" kern="1200">
                <a:solidFill>
                  <a:schemeClr val="tx1"/>
                </a:solidFill>
                <a:effectLst/>
                <a:latin typeface="+mn-lt"/>
                <a:ea typeface="+mn-ea"/>
                <a:cs typeface="+mn-cs"/>
              </a:rPr>
              <a:t>Huntingdonshire</a:t>
            </a:r>
            <a:r>
              <a:rPr lang="en-GB">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MIDAS site at A1/2046A</a:t>
            </a:r>
            <a:r>
              <a:rPr lang="en-GB">
                <a:effectLst/>
              </a:rPr>
              <a:t> </a:t>
            </a:r>
            <a:r>
              <a:rPr lang="en-GB" sz="1200" b="0" i="0" u="none" strike="noStrike" kern="1200">
                <a:solidFill>
                  <a:schemeClr val="tx1"/>
                </a:solidFill>
                <a:effectLst/>
                <a:latin typeface="+mn-lt"/>
                <a:ea typeface="+mn-ea"/>
                <a:cs typeface="+mn-cs"/>
              </a:rPr>
              <a:t>Huntingdonshire</a:t>
            </a:r>
            <a:r>
              <a:rPr lang="en-GB">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MIDAS site at A1/2046B</a:t>
            </a:r>
            <a:r>
              <a:rPr lang="en-GB">
                <a:effectLst/>
              </a:rPr>
              <a:t> </a:t>
            </a:r>
            <a:r>
              <a:rPr lang="en-GB" sz="1200" b="0" i="0" u="none" strike="noStrike" kern="1200">
                <a:solidFill>
                  <a:schemeClr val="tx1"/>
                </a:solidFill>
                <a:effectLst/>
                <a:latin typeface="+mn-lt"/>
                <a:ea typeface="+mn-ea"/>
                <a:cs typeface="+mn-cs"/>
              </a:rPr>
              <a:t>Huntingdonshire</a:t>
            </a:r>
            <a:r>
              <a:rPr lang="en-GB">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MIDAS site at A1/2049B</a:t>
            </a:r>
            <a:r>
              <a:rPr lang="en-GB">
                <a:effectLst/>
              </a:rPr>
              <a:t> </a:t>
            </a:r>
            <a:r>
              <a:rPr lang="en-GB" sz="1200" b="0" i="0" u="none" strike="noStrike" kern="1200">
                <a:solidFill>
                  <a:schemeClr val="tx1"/>
                </a:solidFill>
                <a:effectLst/>
                <a:latin typeface="+mn-lt"/>
                <a:ea typeface="+mn-ea"/>
                <a:cs typeface="+mn-cs"/>
              </a:rPr>
              <a:t>Huntingdonshire</a:t>
            </a:r>
            <a:r>
              <a:rPr lang="en-GB">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MIDAS site at A1/2052B</a:t>
            </a:r>
            <a:r>
              <a:rPr lang="en-GB">
                <a:effectLst/>
              </a:rPr>
              <a:t> </a:t>
            </a:r>
            <a:r>
              <a:rPr lang="en-GB" sz="1200" b="0" i="0" u="none" strike="noStrike" kern="1200">
                <a:solidFill>
                  <a:schemeClr val="tx1"/>
                </a:solidFill>
                <a:effectLst/>
                <a:latin typeface="+mn-lt"/>
                <a:ea typeface="+mn-ea"/>
                <a:cs typeface="+mn-cs"/>
              </a:rPr>
              <a:t>Huntingdonshire</a:t>
            </a:r>
            <a:r>
              <a:rPr lang="en-GB">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MIDAS site at A1M/2056A</a:t>
            </a:r>
            <a:r>
              <a:rPr lang="en-GB">
                <a:effectLst/>
              </a:rPr>
              <a:t> </a:t>
            </a:r>
            <a:r>
              <a:rPr lang="en-GB" sz="1200" b="0" i="0" u="none" strike="noStrike" kern="1200">
                <a:solidFill>
                  <a:schemeClr val="tx1"/>
                </a:solidFill>
                <a:effectLst/>
                <a:latin typeface="+mn-lt"/>
                <a:ea typeface="+mn-ea"/>
                <a:cs typeface="+mn-cs"/>
              </a:rPr>
              <a:t>Huntingdonshire</a:t>
            </a:r>
            <a:r>
              <a:rPr lang="en-GB">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MIDAS site at A1M/2115A</a:t>
            </a:r>
            <a:r>
              <a:rPr lang="en-GB">
                <a:effectLst/>
              </a:rPr>
              <a:t> </a:t>
            </a:r>
            <a:r>
              <a:rPr lang="en-GB" sz="1200" b="0" i="0" u="none" strike="noStrike" kern="1200">
                <a:solidFill>
                  <a:schemeClr val="tx1"/>
                </a:solidFill>
                <a:effectLst/>
                <a:latin typeface="+mn-lt"/>
                <a:ea typeface="+mn-ea"/>
                <a:cs typeface="+mn-cs"/>
              </a:rPr>
              <a:t>Huntingdonshire</a:t>
            </a:r>
            <a:r>
              <a:rPr lang="en-GB">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MIDAS site at A1M/2134A</a:t>
            </a:r>
            <a:r>
              <a:rPr lang="en-GB">
                <a:effectLst/>
              </a:rPr>
              <a:t> </a:t>
            </a:r>
            <a:r>
              <a:rPr lang="en-GB" sz="1200" b="0" i="0" u="none" strike="noStrike" kern="1200">
                <a:solidFill>
                  <a:schemeClr val="tx1"/>
                </a:solidFill>
                <a:effectLst/>
                <a:latin typeface="+mn-lt"/>
                <a:ea typeface="+mn-ea"/>
                <a:cs typeface="+mn-cs"/>
              </a:rPr>
              <a:t>Huntingdonshire</a:t>
            </a:r>
            <a:r>
              <a:rPr lang="en-GB">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MIDAS site at A1M/2220A</a:t>
            </a:r>
            <a:r>
              <a:rPr lang="en-GB">
                <a:effectLst/>
              </a:rPr>
              <a:t> </a:t>
            </a:r>
            <a:r>
              <a:rPr lang="en-GB" sz="1200" b="0" i="0" u="none" strike="noStrike" kern="1200">
                <a:solidFill>
                  <a:schemeClr val="tx1"/>
                </a:solidFill>
                <a:effectLst/>
                <a:latin typeface="+mn-lt"/>
                <a:ea typeface="+mn-ea"/>
                <a:cs typeface="+mn-cs"/>
              </a:rPr>
              <a:t>Huntingdonshire</a:t>
            </a:r>
            <a:r>
              <a:rPr lang="en-GB">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MIDAS site at A1M/2228B</a:t>
            </a:r>
            <a:r>
              <a:rPr lang="en-GB">
                <a:effectLst/>
              </a:rPr>
              <a:t> </a:t>
            </a:r>
            <a:r>
              <a:rPr lang="en-GB" sz="1200" b="0" i="0" u="none" strike="noStrike" kern="1200">
                <a:solidFill>
                  <a:schemeClr val="tx1"/>
                </a:solidFill>
                <a:effectLst/>
                <a:latin typeface="+mn-lt"/>
                <a:ea typeface="+mn-ea"/>
                <a:cs typeface="+mn-cs"/>
              </a:rPr>
              <a:t>Huntingdonshire</a:t>
            </a:r>
            <a:r>
              <a:rPr lang="en-GB">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MIDAS site at A1M/2229A</a:t>
            </a:r>
            <a:r>
              <a:rPr lang="en-GB">
                <a:effectLst/>
              </a:rPr>
              <a:t> </a:t>
            </a:r>
            <a:r>
              <a:rPr lang="en-GB" sz="1200" b="0" i="0" u="none" strike="noStrike" kern="1200">
                <a:solidFill>
                  <a:schemeClr val="tx1"/>
                </a:solidFill>
                <a:effectLst/>
                <a:latin typeface="+mn-lt"/>
                <a:ea typeface="+mn-ea"/>
                <a:cs typeface="+mn-cs"/>
              </a:rPr>
              <a:t>Huntingdonshire</a:t>
            </a:r>
            <a:r>
              <a:rPr lang="en-GB">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MIDAS site at A1M/2248A</a:t>
            </a:r>
            <a:r>
              <a:rPr lang="en-GB">
                <a:effectLst/>
              </a:rPr>
              <a:t> </a:t>
            </a:r>
            <a:r>
              <a:rPr lang="en-GB" sz="1200" b="0" i="0" u="none" strike="noStrike" kern="1200">
                <a:solidFill>
                  <a:schemeClr val="tx1"/>
                </a:solidFill>
                <a:effectLst/>
                <a:latin typeface="+mn-lt"/>
                <a:ea typeface="+mn-ea"/>
                <a:cs typeface="+mn-cs"/>
              </a:rPr>
              <a:t>Huntingdonshire</a:t>
            </a:r>
            <a:r>
              <a:rPr lang="en-GB">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MIDAS site at A1M/2254B</a:t>
            </a:r>
            <a:r>
              <a:rPr lang="en-GB">
                <a:effectLst/>
              </a:rPr>
              <a:t> </a:t>
            </a:r>
            <a:r>
              <a:rPr lang="en-GB" sz="1200" b="0" i="0" u="none" strike="noStrike" kern="1200">
                <a:solidFill>
                  <a:schemeClr val="tx1"/>
                </a:solidFill>
                <a:effectLst/>
                <a:latin typeface="+mn-lt"/>
                <a:ea typeface="+mn-ea"/>
                <a:cs typeface="+mn-cs"/>
              </a:rPr>
              <a:t>Huntingdonshire</a:t>
            </a:r>
            <a:r>
              <a:rPr lang="en-GB">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MIDAS site at A1M/2259A</a:t>
            </a:r>
            <a:r>
              <a:rPr lang="en-GB">
                <a:effectLst/>
              </a:rPr>
              <a:t> </a:t>
            </a:r>
            <a:r>
              <a:rPr lang="en-GB" sz="1200" b="0" i="0" u="none" strike="noStrike" kern="1200">
                <a:solidFill>
                  <a:schemeClr val="tx1"/>
                </a:solidFill>
                <a:effectLst/>
                <a:latin typeface="+mn-lt"/>
                <a:ea typeface="+mn-ea"/>
                <a:cs typeface="+mn-cs"/>
              </a:rPr>
              <a:t>Huntingdonshire</a:t>
            </a:r>
            <a:r>
              <a:rPr lang="en-GB">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MIDAS site at A1M/2259B</a:t>
            </a:r>
            <a:r>
              <a:rPr lang="en-GB">
                <a:effectLst/>
              </a:rPr>
              <a:t> </a:t>
            </a:r>
            <a:r>
              <a:rPr lang="en-GB" sz="1200" b="0" i="0" u="none" strike="noStrike" kern="1200">
                <a:solidFill>
                  <a:schemeClr val="tx1"/>
                </a:solidFill>
                <a:effectLst/>
                <a:latin typeface="+mn-lt"/>
                <a:ea typeface="+mn-ea"/>
                <a:cs typeface="+mn-cs"/>
              </a:rPr>
              <a:t>Huntingdonshire</a:t>
            </a:r>
            <a:r>
              <a:rPr lang="en-GB">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TMU Site 6781/2</a:t>
            </a:r>
            <a:r>
              <a:rPr lang="en-GB">
                <a:effectLst/>
              </a:rPr>
              <a:t> </a:t>
            </a:r>
            <a:r>
              <a:rPr lang="en-GB" sz="1200" b="0" i="0" u="none" strike="noStrike" kern="1200">
                <a:solidFill>
                  <a:schemeClr val="tx1"/>
                </a:solidFill>
                <a:effectLst/>
                <a:latin typeface="+mn-lt"/>
                <a:ea typeface="+mn-ea"/>
                <a:cs typeface="+mn-cs"/>
              </a:rPr>
              <a:t>Huntingdonshire</a:t>
            </a:r>
            <a:r>
              <a:rPr lang="en-GB">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TMU Site 6782/2</a:t>
            </a:r>
            <a:r>
              <a:rPr lang="en-GB">
                <a:effectLst/>
              </a:rPr>
              <a:t> </a:t>
            </a:r>
            <a:r>
              <a:rPr lang="en-GB" sz="1200" b="0" i="0" u="none" strike="noStrike" kern="1200">
                <a:solidFill>
                  <a:schemeClr val="tx1"/>
                </a:solidFill>
                <a:effectLst/>
                <a:latin typeface="+mn-lt"/>
                <a:ea typeface="+mn-ea"/>
                <a:cs typeface="+mn-cs"/>
              </a:rPr>
              <a:t>Huntingdonshire</a:t>
            </a:r>
            <a:r>
              <a:rPr lang="en-GB">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TMU Site 6999/1</a:t>
            </a:r>
            <a:r>
              <a:rPr lang="en-GB">
                <a:effectLst/>
              </a:rPr>
              <a:t> </a:t>
            </a:r>
            <a:r>
              <a:rPr lang="en-GB" sz="1200" b="0" i="0" u="none" strike="noStrike" kern="1200">
                <a:solidFill>
                  <a:schemeClr val="tx1"/>
                </a:solidFill>
                <a:effectLst/>
                <a:latin typeface="+mn-lt"/>
                <a:ea typeface="+mn-ea"/>
                <a:cs typeface="+mn-cs"/>
              </a:rPr>
              <a:t>Huntingdonshire</a:t>
            </a:r>
            <a:r>
              <a:rPr lang="en-GB">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TMU Site 6999/2</a:t>
            </a:r>
            <a:r>
              <a:rPr lang="en-GB">
                <a:effectLst/>
              </a:rPr>
              <a:t> </a:t>
            </a:r>
            <a:r>
              <a:rPr lang="en-GB" sz="1200" b="0" i="0" u="none" strike="noStrike" kern="1200">
                <a:solidFill>
                  <a:schemeClr val="tx1"/>
                </a:solidFill>
                <a:effectLst/>
                <a:latin typeface="+mn-lt"/>
                <a:ea typeface="+mn-ea"/>
                <a:cs typeface="+mn-cs"/>
              </a:rPr>
              <a:t>Huntingdonshire</a:t>
            </a:r>
            <a:r>
              <a:rPr lang="en-GB">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TMU Site 6351/1</a:t>
            </a:r>
            <a:r>
              <a:rPr lang="en-GB">
                <a:effectLst/>
              </a:rPr>
              <a:t> </a:t>
            </a:r>
            <a:r>
              <a:rPr lang="en-GB" sz="1200" b="0" i="0" u="none" strike="noStrike" kern="1200">
                <a:solidFill>
                  <a:schemeClr val="tx1"/>
                </a:solidFill>
                <a:effectLst/>
                <a:latin typeface="+mn-lt"/>
                <a:ea typeface="+mn-ea"/>
                <a:cs typeface="+mn-cs"/>
              </a:rPr>
              <a:t>Peterborough</a:t>
            </a:r>
            <a:r>
              <a:rPr lang="en-GB">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TMU Site 6351/2</a:t>
            </a:r>
            <a:r>
              <a:rPr lang="en-GB">
                <a:effectLst/>
              </a:rPr>
              <a:t> </a:t>
            </a:r>
            <a:r>
              <a:rPr lang="en-GB" sz="1200" b="0" i="0" u="none" strike="noStrike" kern="1200">
                <a:solidFill>
                  <a:schemeClr val="tx1"/>
                </a:solidFill>
                <a:effectLst/>
                <a:latin typeface="+mn-lt"/>
                <a:ea typeface="+mn-ea"/>
                <a:cs typeface="+mn-cs"/>
              </a:rPr>
              <a:t>Peterborough</a:t>
            </a:r>
            <a:r>
              <a:rPr lang="en-GB">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TMU Site 6502/2</a:t>
            </a:r>
            <a:r>
              <a:rPr lang="en-GB">
                <a:effectLst/>
              </a:rPr>
              <a:t> </a:t>
            </a:r>
            <a:r>
              <a:rPr lang="en-GB" sz="1200" b="0" i="0" u="none" strike="noStrike" kern="1200">
                <a:solidFill>
                  <a:schemeClr val="tx1"/>
                </a:solidFill>
                <a:effectLst/>
                <a:latin typeface="+mn-lt"/>
                <a:ea typeface="+mn-ea"/>
                <a:cs typeface="+mn-cs"/>
              </a:rPr>
              <a:t>Peterborough</a:t>
            </a:r>
            <a:r>
              <a:rPr lang="en-GB">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TMU Site 6503/2</a:t>
            </a:r>
            <a:r>
              <a:rPr lang="en-GB">
                <a:effectLst/>
              </a:rPr>
              <a:t> </a:t>
            </a:r>
            <a:r>
              <a:rPr lang="en-GB" sz="1200" b="0" i="0" u="none" strike="noStrike" kern="1200">
                <a:solidFill>
                  <a:schemeClr val="tx1"/>
                </a:solidFill>
                <a:effectLst/>
                <a:latin typeface="+mn-lt"/>
                <a:ea typeface="+mn-ea"/>
                <a:cs typeface="+mn-cs"/>
              </a:rPr>
              <a:t>Peterborough</a:t>
            </a:r>
            <a:r>
              <a:rPr lang="en-GB">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TMU Site 6506/2</a:t>
            </a:r>
            <a:r>
              <a:rPr lang="en-GB">
                <a:effectLst/>
              </a:rPr>
              <a:t> </a:t>
            </a:r>
            <a:r>
              <a:rPr lang="en-GB" sz="1200" b="0" i="0" u="none" strike="noStrike" kern="1200">
                <a:solidFill>
                  <a:schemeClr val="tx1"/>
                </a:solidFill>
                <a:effectLst/>
                <a:latin typeface="+mn-lt"/>
                <a:ea typeface="+mn-ea"/>
                <a:cs typeface="+mn-cs"/>
              </a:rPr>
              <a:t>Peterborough</a:t>
            </a:r>
            <a:r>
              <a:rPr lang="en-GB">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TMU Site 7156/1</a:t>
            </a:r>
            <a:r>
              <a:rPr lang="en-GB">
                <a:effectLst/>
              </a:rPr>
              <a:t> </a:t>
            </a:r>
            <a:r>
              <a:rPr lang="en-GB" sz="1200" b="0" i="0" u="none" strike="noStrike" kern="1200">
                <a:solidFill>
                  <a:schemeClr val="tx1"/>
                </a:solidFill>
                <a:effectLst/>
                <a:latin typeface="+mn-lt"/>
                <a:ea typeface="+mn-ea"/>
                <a:cs typeface="+mn-cs"/>
              </a:rPr>
              <a:t>Peterborough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MIDAS site at M11/6694A</a:t>
            </a:r>
            <a:r>
              <a:rPr lang="en-GB">
                <a:effectLst/>
              </a:rPr>
              <a:t> </a:t>
            </a:r>
            <a:r>
              <a:rPr lang="en-GB" sz="1200" b="0" i="0" u="none" strike="noStrike" kern="1200">
                <a:solidFill>
                  <a:schemeClr val="tx1"/>
                </a:solidFill>
                <a:effectLst/>
                <a:latin typeface="+mn-lt"/>
                <a:ea typeface="+mn-ea"/>
                <a:cs typeface="+mn-cs"/>
              </a:rPr>
              <a:t>South Cambridgeshire</a:t>
            </a:r>
            <a:r>
              <a:rPr lang="en-GB">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MIDAS site at M11/6743B</a:t>
            </a:r>
            <a:r>
              <a:rPr lang="en-GB">
                <a:effectLst/>
              </a:rPr>
              <a:t> </a:t>
            </a:r>
            <a:r>
              <a:rPr lang="en-GB" sz="1200" b="0" i="0" u="none" strike="noStrike" kern="1200">
                <a:solidFill>
                  <a:schemeClr val="tx1"/>
                </a:solidFill>
                <a:effectLst/>
                <a:latin typeface="+mn-lt"/>
                <a:ea typeface="+mn-ea"/>
                <a:cs typeface="+mn-cs"/>
              </a:rPr>
              <a:t>South Cambridgeshire</a:t>
            </a:r>
            <a:r>
              <a:rPr lang="en-GB">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MIDAS site at M11/6747A</a:t>
            </a:r>
            <a:r>
              <a:rPr lang="en-GB">
                <a:effectLst/>
              </a:rPr>
              <a:t> </a:t>
            </a:r>
            <a:r>
              <a:rPr lang="en-GB" sz="1200" b="0" i="0" u="none" strike="noStrike" kern="1200">
                <a:solidFill>
                  <a:schemeClr val="tx1"/>
                </a:solidFill>
                <a:effectLst/>
                <a:latin typeface="+mn-lt"/>
                <a:ea typeface="+mn-ea"/>
                <a:cs typeface="+mn-cs"/>
              </a:rPr>
              <a:t>South Cambridgeshire</a:t>
            </a:r>
            <a:r>
              <a:rPr lang="en-GB">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TMU Site 6310/1</a:t>
            </a:r>
            <a:r>
              <a:rPr lang="en-GB">
                <a:effectLst/>
              </a:rPr>
              <a:t> </a:t>
            </a:r>
            <a:r>
              <a:rPr lang="en-GB" sz="1200" b="0" i="0" u="none" strike="noStrike" kern="1200">
                <a:solidFill>
                  <a:schemeClr val="tx1"/>
                </a:solidFill>
                <a:effectLst/>
                <a:latin typeface="+mn-lt"/>
                <a:ea typeface="+mn-ea"/>
                <a:cs typeface="+mn-cs"/>
              </a:rPr>
              <a:t>South Cambridgeshire</a:t>
            </a:r>
            <a:r>
              <a:rPr lang="en-GB">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TMU Site 6312/2</a:t>
            </a:r>
            <a:r>
              <a:rPr lang="en-GB">
                <a:effectLst/>
              </a:rPr>
              <a:t> </a:t>
            </a:r>
            <a:r>
              <a:rPr lang="en-GB" sz="1200" b="0" i="0" u="none" strike="noStrike" kern="1200">
                <a:solidFill>
                  <a:schemeClr val="tx1"/>
                </a:solidFill>
                <a:effectLst/>
                <a:latin typeface="+mn-lt"/>
                <a:ea typeface="+mn-ea"/>
                <a:cs typeface="+mn-cs"/>
              </a:rPr>
              <a:t>South Cambridgeshire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TMU Site 6314/2</a:t>
            </a:r>
            <a:r>
              <a:rPr lang="en-GB">
                <a:effectLst/>
              </a:rPr>
              <a:t> </a:t>
            </a:r>
            <a:r>
              <a:rPr lang="en-GB" sz="1200" b="0" i="0" u="none" strike="noStrike" kern="1200">
                <a:solidFill>
                  <a:schemeClr val="tx1"/>
                </a:solidFill>
                <a:effectLst/>
                <a:latin typeface="+mn-lt"/>
                <a:ea typeface="+mn-ea"/>
                <a:cs typeface="+mn-cs"/>
              </a:rPr>
              <a:t>South Cambridgeshire</a:t>
            </a:r>
            <a:r>
              <a:rPr lang="en-GB">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TMU Site 7123/1</a:t>
            </a:r>
            <a:r>
              <a:rPr lang="en-GB">
                <a:effectLst/>
              </a:rPr>
              <a:t> </a:t>
            </a:r>
            <a:r>
              <a:rPr lang="en-GB" sz="1200" b="0" i="0" u="none" strike="noStrike" kern="1200">
                <a:solidFill>
                  <a:schemeClr val="tx1"/>
                </a:solidFill>
                <a:effectLst/>
                <a:latin typeface="+mn-lt"/>
                <a:ea typeface="+mn-ea"/>
                <a:cs typeface="+mn-cs"/>
              </a:rPr>
              <a:t>South Cambridgeshire</a:t>
            </a:r>
            <a:r>
              <a:rPr lang="en-GB">
                <a:effectLst/>
              </a:rPr>
              <a:t> </a:t>
            </a:r>
            <a:endParaRPr lang="en-GB" sz="1200" i="0"/>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16</a:t>
            </a:fld>
            <a:endParaRPr lang="en-GB">
              <a:solidFill>
                <a:prstClr val="black"/>
              </a:solidFill>
              <a:latin typeface="Calibri" panose="020F0502020204030204"/>
            </a:endParaRPr>
          </a:p>
        </p:txBody>
      </p:sp>
    </p:spTree>
    <p:extLst>
      <p:ext uri="{BB962C8B-B14F-4D97-AF65-F5344CB8AC3E}">
        <p14:creationId xmlns:p14="http://schemas.microsoft.com/office/powerpoint/2010/main" val="1532964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prstClr val="black"/>
                </a:solidFill>
                <a:latin typeface="Calibri" panose="020F0502020204030204"/>
              </a:rPr>
              <a:t>Source: </a:t>
            </a:r>
            <a:r>
              <a:rPr lang="en-GB" sz="1200" i="0">
                <a:solidFill>
                  <a:prstClr val="black"/>
                </a:solidFill>
              </a:rPr>
              <a:t>National Highways </a:t>
            </a:r>
            <a:r>
              <a:rPr lang="en-GB" sz="1200" i="0">
                <a:solidFill>
                  <a:prstClr val="black"/>
                </a:solidFill>
                <a:latin typeface="Calibri" panose="020F0502020204030204"/>
              </a:rPr>
              <a:t>WebTRIS data.</a:t>
            </a:r>
            <a:r>
              <a:rPr lang="en-GB" sz="1200" i="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a:solidFill>
                  <a:prstClr val="black"/>
                </a:solidFill>
                <a:latin typeface="Calibri" panose="020F0502020204030204"/>
              </a:rPr>
              <a:t>Technical note:</a:t>
            </a:r>
            <a:r>
              <a:rPr lang="en-GB" sz="1100"/>
              <a:t> </a:t>
            </a:r>
            <a:r>
              <a:rPr lang="en-GB" sz="1200">
                <a:solidFill>
                  <a:prstClr val="black"/>
                </a:solidFill>
                <a:latin typeface="Calibri" panose="020F0502020204030204"/>
              </a:rPr>
              <a:t>Average Daily Flow by year for main carriageway monitors in each district. This dataset averages across ALL days (Mon-Sun).</a:t>
            </a: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17</a:t>
            </a:fld>
            <a:endParaRPr lang="en-GB">
              <a:solidFill>
                <a:prstClr val="black"/>
              </a:solidFill>
              <a:latin typeface="Calibri" panose="020F0502020204030204"/>
            </a:endParaRPr>
          </a:p>
        </p:txBody>
      </p:sp>
    </p:spTree>
    <p:extLst>
      <p:ext uri="{BB962C8B-B14F-4D97-AF65-F5344CB8AC3E}">
        <p14:creationId xmlns:p14="http://schemas.microsoft.com/office/powerpoint/2010/main" val="1373951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115D7-6FA7-773D-88C3-31587FFE4D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B4F8C1-6C90-E59E-B79C-D1F75D4687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A533AE-6A58-0CA5-A554-606285D25CB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prstClr val="black"/>
                </a:solidFill>
                <a:latin typeface="Calibri" panose="020F0502020204030204"/>
              </a:rPr>
              <a:t>Source: </a:t>
            </a:r>
            <a:r>
              <a:rPr lang="en-GB" sz="1200" i="0">
                <a:solidFill>
                  <a:prstClr val="black"/>
                </a:solidFill>
              </a:rPr>
              <a:t>National Highways </a:t>
            </a:r>
            <a:r>
              <a:rPr lang="en-GB" sz="1200" i="0" err="1">
                <a:solidFill>
                  <a:prstClr val="black"/>
                </a:solidFill>
                <a:latin typeface="Calibri" panose="020F0502020204030204"/>
              </a:rPr>
              <a:t>WebTRIS</a:t>
            </a:r>
            <a:r>
              <a:rPr lang="en-GB" sz="1200" i="0">
                <a:solidFill>
                  <a:prstClr val="black"/>
                </a:solidFill>
                <a:latin typeface="Calibri" panose="020F0502020204030204"/>
              </a:rPr>
              <a:t> data.</a:t>
            </a:r>
            <a:r>
              <a:rPr lang="en-GB" sz="1200" i="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a:solidFill>
                  <a:prstClr val="black"/>
                </a:solidFill>
                <a:latin typeface="Calibri" panose="020F0502020204030204"/>
              </a:rPr>
              <a:t>Technical note:</a:t>
            </a:r>
            <a:r>
              <a:rPr lang="en-GB" sz="1100"/>
              <a:t> </a:t>
            </a:r>
            <a:r>
              <a:rPr lang="en-GB" sz="1200">
                <a:solidFill>
                  <a:prstClr val="black"/>
                </a:solidFill>
                <a:latin typeface="Calibri" panose="020F0502020204030204"/>
              </a:rPr>
              <a:t>Average Daily Flow by year for main carriageway monitors in each district. This dataset averages across ALL days (Mon-Sun).</a:t>
            </a:r>
          </a:p>
        </p:txBody>
      </p:sp>
      <p:sp>
        <p:nvSpPr>
          <p:cNvPr id="4" name="Slide Number Placeholder 3">
            <a:extLst>
              <a:ext uri="{FF2B5EF4-FFF2-40B4-BE49-F238E27FC236}">
                <a16:creationId xmlns:a16="http://schemas.microsoft.com/office/drawing/2014/main" id="{8270B3C9-1CF2-8CF2-7940-EF8DAABEF14D}"/>
              </a:ext>
            </a:extLst>
          </p:cNvPr>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18</a:t>
            </a:fld>
            <a:endParaRPr lang="en-GB">
              <a:solidFill>
                <a:prstClr val="black"/>
              </a:solidFill>
              <a:latin typeface="Calibri" panose="020F0502020204030204"/>
            </a:endParaRPr>
          </a:p>
        </p:txBody>
      </p:sp>
    </p:spTree>
    <p:extLst>
      <p:ext uri="{BB962C8B-B14F-4D97-AF65-F5344CB8AC3E}">
        <p14:creationId xmlns:p14="http://schemas.microsoft.com/office/powerpoint/2010/main" val="2223150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prstClr val="black"/>
                </a:solidFill>
                <a:latin typeface="Calibri" panose="020F0502020204030204"/>
              </a:rPr>
              <a:t>Source: </a:t>
            </a:r>
            <a:r>
              <a:rPr lang="en-GB" sz="1400" i="0">
                <a:solidFill>
                  <a:prstClr val="black"/>
                </a:solidFill>
              </a:rPr>
              <a:t>National Highways </a:t>
            </a:r>
            <a:r>
              <a:rPr lang="en-GB" sz="1400" i="0">
                <a:solidFill>
                  <a:prstClr val="black"/>
                </a:solidFill>
                <a:latin typeface="Calibri" panose="020F0502020204030204"/>
              </a:rPr>
              <a:t>WebTRIS data.</a:t>
            </a:r>
            <a:r>
              <a:rPr lang="en-GB" sz="1400" i="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i="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a:solidFill>
                  <a:prstClr val="black"/>
                </a:solidFill>
              </a:rPr>
              <a:t>Technical note: </a:t>
            </a:r>
            <a:r>
              <a:rPr lang="en-GB" sz="1400" i="0">
                <a:solidFill>
                  <a:prstClr val="black"/>
                </a:solidFill>
              </a:rPr>
              <a:t>Average Daily Flow in the week for main carriageway monitors in each district. Note the use of ‘normal’ days which allow for a ‘like-for-like’ comparison between comparable days. For example, bank holidays and school holidays are excluded from average flow calculations for ‘normal’ days. As such, this dataset does not account for the Christmas period, Christmas or New Year bank holidays, school summer holidays etc.</a:t>
            </a: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19</a:t>
            </a:fld>
            <a:endParaRPr lang="en-GB">
              <a:solidFill>
                <a:prstClr val="black"/>
              </a:solidFill>
              <a:latin typeface="Calibri" panose="020F0502020204030204"/>
            </a:endParaRPr>
          </a:p>
        </p:txBody>
      </p:sp>
    </p:spTree>
    <p:extLst>
      <p:ext uri="{BB962C8B-B14F-4D97-AF65-F5344CB8AC3E}">
        <p14:creationId xmlns:p14="http://schemas.microsoft.com/office/powerpoint/2010/main" val="574410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2</a:t>
            </a:fld>
            <a:endParaRPr lang="en-GB">
              <a:solidFill>
                <a:prstClr val="black"/>
              </a:solidFill>
              <a:latin typeface="Calibri" panose="020F0502020204030204"/>
            </a:endParaRPr>
          </a:p>
        </p:txBody>
      </p:sp>
    </p:spTree>
    <p:extLst>
      <p:ext uri="{BB962C8B-B14F-4D97-AF65-F5344CB8AC3E}">
        <p14:creationId xmlns:p14="http://schemas.microsoft.com/office/powerpoint/2010/main" val="49532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8215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03C38-D0C3-EED5-2C5D-7425A4EAFB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2F9C6D-46EB-F0BB-A283-60FA18C70B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8CE7DE-EED9-599B-F33F-67920F19B3D8}"/>
              </a:ext>
            </a:extLst>
          </p:cNvPr>
          <p:cNvSpPr>
            <a:spLocks noGrp="1"/>
          </p:cNvSpPr>
          <p:nvPr>
            <p:ph type="body" idx="1"/>
          </p:nvPr>
        </p:nvSpPr>
        <p:spPr/>
        <p:txBody>
          <a:bodyPr/>
          <a:lstStyle/>
          <a:p>
            <a:pPr>
              <a:defRPr/>
            </a:pPr>
            <a:r>
              <a:rPr lang="en-GB" b="1"/>
              <a:t>Source: </a:t>
            </a:r>
            <a:r>
              <a:rPr lang="en-GB"/>
              <a:t>Cambridge Vivacity sensors</a:t>
            </a:r>
            <a:endParaRPr lang="en-US"/>
          </a:p>
          <a:p>
            <a:pPr>
              <a:defRPr/>
            </a:pPr>
            <a:endParaRPr lang="en-GB" b="1">
              <a:cs typeface="Calibri"/>
            </a:endParaRPr>
          </a:p>
          <a:p>
            <a:pPr>
              <a:defRPr/>
            </a:pPr>
            <a:r>
              <a:rPr lang="en-GB" b="1">
                <a:cs typeface="Calibri"/>
              </a:rPr>
              <a:t>Technical note: </a:t>
            </a:r>
            <a:r>
              <a:rPr lang="en-US"/>
              <a:t>This analysis has excluded sensors which may compromise the validity of historic comparisons when figures for all sites are combined. For example, some sites may have data gaps, road closures or events impacting data within the comparison period.</a:t>
            </a:r>
          </a:p>
        </p:txBody>
      </p:sp>
      <p:sp>
        <p:nvSpPr>
          <p:cNvPr id="4" name="Slide Number Placeholder 3">
            <a:extLst>
              <a:ext uri="{FF2B5EF4-FFF2-40B4-BE49-F238E27FC236}">
                <a16:creationId xmlns:a16="http://schemas.microsoft.com/office/drawing/2014/main" id="{0612A701-912A-72E8-07CE-1C90B3894CEB}"/>
              </a:ext>
            </a:extLst>
          </p:cNvPr>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21</a:t>
            </a:fld>
            <a:endParaRPr lang="en-GB">
              <a:solidFill>
                <a:prstClr val="black"/>
              </a:solidFill>
              <a:latin typeface="Calibri" panose="020F0502020204030204"/>
            </a:endParaRPr>
          </a:p>
        </p:txBody>
      </p:sp>
    </p:spTree>
    <p:extLst>
      <p:ext uri="{BB962C8B-B14F-4D97-AF65-F5344CB8AC3E}">
        <p14:creationId xmlns:p14="http://schemas.microsoft.com/office/powerpoint/2010/main" val="4243202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a:t>Source: </a:t>
            </a:r>
            <a:r>
              <a:rPr lang="en-GB"/>
              <a:t>Cambridge Vivacity sensors</a:t>
            </a:r>
          </a:p>
          <a:p>
            <a:pPr>
              <a:defRPr/>
            </a:pPr>
            <a:endParaRPr lang="en-GB" b="1">
              <a:cs typeface="Calibri"/>
            </a:endParaRPr>
          </a:p>
          <a:p>
            <a:pPr>
              <a:defRPr/>
            </a:pPr>
            <a:r>
              <a:rPr lang="en-GB" b="1">
                <a:cs typeface="Calibri"/>
              </a:rPr>
              <a:t>Technical Notes: </a:t>
            </a:r>
            <a:r>
              <a:rPr lang="en-GB"/>
              <a:t>'Non-neutral days' are not included within the calculations. </a:t>
            </a:r>
            <a:endParaRPr lang="en-US"/>
          </a:p>
          <a:p>
            <a:pPr>
              <a:defRPr/>
            </a:pPr>
            <a:r>
              <a:rPr lang="en-US"/>
              <a:t>This chart shows the average volume of motor vehicles counted per weekday for each month/year. We have altered this from previous versions of this slide pack to begin in 2023. This is to enable fuller geographical coverage of Greater Cambridge when comparing motorised traffic flows over time. </a:t>
            </a:r>
          </a:p>
          <a:p>
            <a:pPr>
              <a:defRPr/>
            </a:pPr>
            <a:r>
              <a:rPr lang="en-US"/>
              <a:t>There are still 16 sites which provide comparable motorised data in both September 2019 and  September 2025; those are listed below; and the comparison between them is shown in the ‘Pre-COVID to now’ table.</a:t>
            </a:r>
          </a:p>
          <a:p>
            <a:pPr>
              <a:defRPr/>
            </a:pPr>
            <a:r>
              <a:rPr lang="en-US"/>
              <a:t>The table presents full week and weekend changes against various historic benchmarks to give an indication of how traffic flows are changing. </a:t>
            </a:r>
          </a:p>
          <a:p>
            <a:pPr>
              <a:defRPr/>
            </a:pPr>
            <a:r>
              <a:rPr lang="en-US">
                <a:cs typeface="Calibri"/>
              </a:rPr>
              <a:t>The comparison figures in the ‘Previous year to Now’ table is generated from data collected at 41 monitoring sites, which are listed below.</a:t>
            </a:r>
          </a:p>
          <a:p>
            <a:pPr>
              <a:defRPr/>
            </a:pPr>
            <a:r>
              <a:rPr lang="en-US"/>
              <a:t>Improved data cleaning processes are being developed to improve the omission of any poor quality / non-comparable data</a:t>
            </a:r>
            <a:r>
              <a:rPr lang="en-GB"/>
              <a:t>.</a:t>
            </a:r>
          </a:p>
          <a:p>
            <a:pPr>
              <a:defRPr/>
            </a:pPr>
            <a:endParaRPr lang="en-GB" b="1"/>
          </a:p>
          <a:p>
            <a:pPr>
              <a:defRPr/>
            </a:pPr>
            <a:r>
              <a:rPr lang="en-GB" b="1"/>
              <a:t>Commentary:</a:t>
            </a:r>
            <a:r>
              <a:rPr lang="en-GB"/>
              <a:t> </a:t>
            </a:r>
            <a:endParaRPr lang="en-US"/>
          </a:p>
          <a:p>
            <a:pPr marL="185420" indent="-185420">
              <a:buFont typeface="Arial"/>
              <a:buChar char="•"/>
              <a:defRPr/>
            </a:pPr>
            <a:r>
              <a:rPr lang="en-GB"/>
              <a:t>Motorised traffic flows in 2025 so far are slightly below those observed in 2023 and 2024. </a:t>
            </a:r>
          </a:p>
          <a:p>
            <a:pPr marL="185420" indent="-185420">
              <a:buFont typeface="Arial"/>
              <a:buChar char="•"/>
              <a:defRPr/>
            </a:pPr>
            <a:r>
              <a:rPr lang="en-GB"/>
              <a:t>In September 2025, motorised flows are 1% lower than September 2024 overall; albeit with a larger drop in weekdays (-4%) than at weekends (no change).</a:t>
            </a:r>
          </a:p>
          <a:p>
            <a:pPr marL="185420" indent="-185420">
              <a:buFont typeface="Arial"/>
              <a:buChar char="•"/>
              <a:defRPr/>
            </a:pPr>
            <a:r>
              <a:rPr lang="en-GB"/>
              <a:t>Motorised flows in September 2025 are 1% below pre-Covid (September 2019). Please note in the site groups list below that this metric is compiled from a different selection of sites to the line chart and the other two year-on-year comparisons.</a:t>
            </a:r>
          </a:p>
          <a:p>
            <a:pPr marL="185420" indent="-185420">
              <a:buFont typeface="Arial"/>
              <a:buChar char="•"/>
              <a:defRPr/>
            </a:pPr>
            <a:endParaRPr lang="en-GB"/>
          </a:p>
          <a:p>
            <a:pPr marL="0" indent="0">
              <a:buFont typeface="Arial"/>
              <a:buNone/>
              <a:defRPr/>
            </a:pPr>
            <a:endParaRPr lang="en-GB"/>
          </a:p>
          <a:p>
            <a:pPr marL="0" indent="0">
              <a:buFont typeface="Arial"/>
              <a:buNone/>
              <a:defRPr/>
            </a:pPr>
            <a:r>
              <a:rPr lang="en-GB" b="1"/>
              <a:t>Sites used to generate line chart, and ‘Previous Year to Now’ summary table:</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200" b="0" i="0" u="none" strike="noStrike" kern="1200">
                <a:solidFill>
                  <a:schemeClr val="tx1"/>
                </a:solidFill>
                <a:effectLst/>
                <a:latin typeface="+mn-lt"/>
                <a:ea typeface="+mn-ea"/>
                <a:cs typeface="+mn-cs"/>
              </a:rPr>
              <a:t>A10 Ely Road (North of Cambridge Research Park), </a:t>
            </a:r>
            <a:r>
              <a:rPr lang="en-US">
                <a:effectLst/>
              </a:rPr>
              <a:t> </a:t>
            </a:r>
            <a:r>
              <a:rPr lang="en-US" sz="1200" b="0" i="0" u="none" strike="noStrike" kern="1200">
                <a:solidFill>
                  <a:schemeClr val="tx1"/>
                </a:solidFill>
                <a:effectLst/>
                <a:latin typeface="+mn-lt"/>
                <a:ea typeface="+mn-ea"/>
                <a:cs typeface="+mn-cs"/>
              </a:rPr>
              <a:t>Arbury Road (just north of Campkin Rd), </a:t>
            </a:r>
            <a:r>
              <a:rPr lang="en-US">
                <a:effectLst/>
              </a:rPr>
              <a:t> </a:t>
            </a:r>
            <a:r>
              <a:rPr lang="en-US" sz="1200" b="0" i="0" u="none" strike="noStrike" kern="1200">
                <a:solidFill>
                  <a:schemeClr val="tx1"/>
                </a:solidFill>
                <a:effectLst/>
                <a:latin typeface="+mn-lt"/>
                <a:ea typeface="+mn-ea"/>
                <a:cs typeface="+mn-cs"/>
              </a:rPr>
              <a:t>B1050 Earith Road (north of Willingham), </a:t>
            </a:r>
            <a:r>
              <a:rPr lang="en-US">
                <a:effectLst/>
              </a:rPr>
              <a:t> </a:t>
            </a:r>
            <a:r>
              <a:rPr lang="en-US" sz="1200" b="0" i="0" u="none" strike="noStrike" kern="1200">
                <a:solidFill>
                  <a:schemeClr val="tx1"/>
                </a:solidFill>
                <a:effectLst/>
                <a:latin typeface="+mn-lt"/>
                <a:ea typeface="+mn-ea"/>
                <a:cs typeface="+mn-cs"/>
              </a:rPr>
              <a:t>B1050 Hatton's Road (South of </a:t>
            </a:r>
            <a:r>
              <a:rPr lang="en-US" sz="1200" b="0" i="0" u="none" strike="noStrike" kern="1200" err="1">
                <a:solidFill>
                  <a:schemeClr val="tx1"/>
                </a:solidFill>
                <a:effectLst/>
                <a:latin typeface="+mn-lt"/>
                <a:ea typeface="+mn-ea"/>
                <a:cs typeface="+mn-cs"/>
              </a:rPr>
              <a:t>Longstanton</a:t>
            </a:r>
            <a:r>
              <a:rPr lang="en-US" sz="1200" b="0" i="0" u="none" strike="noStrike" kern="1200">
                <a:solidFill>
                  <a:schemeClr val="tx1"/>
                </a:solidFill>
                <a:effectLst/>
                <a:latin typeface="+mn-lt"/>
                <a:ea typeface="+mn-ea"/>
                <a:cs typeface="+mn-cs"/>
              </a:rPr>
              <a:t>), </a:t>
            </a:r>
            <a:r>
              <a:rPr lang="en-US">
                <a:effectLst/>
              </a:rPr>
              <a:t> </a:t>
            </a:r>
            <a:r>
              <a:rPr lang="en-US" sz="1200" b="0" i="0" u="none" strike="noStrike" kern="1200">
                <a:solidFill>
                  <a:schemeClr val="tx1"/>
                </a:solidFill>
                <a:effectLst/>
                <a:latin typeface="+mn-lt"/>
                <a:ea typeface="+mn-ea"/>
                <a:cs typeface="+mn-cs"/>
              </a:rPr>
              <a:t>Barnwell Road, </a:t>
            </a:r>
            <a:r>
              <a:rPr lang="en-US">
                <a:effectLst/>
              </a:rPr>
              <a:t> </a:t>
            </a:r>
            <a:r>
              <a:rPr lang="en-US" sz="1200" b="0" i="0" u="none" strike="noStrike" kern="1200">
                <a:solidFill>
                  <a:schemeClr val="tx1"/>
                </a:solidFill>
                <a:effectLst/>
                <a:latin typeface="+mn-lt"/>
                <a:ea typeface="+mn-ea"/>
                <a:cs typeface="+mn-cs"/>
              </a:rPr>
              <a:t>Beach Road, </a:t>
            </a:r>
            <a:r>
              <a:rPr lang="en-US">
                <a:effectLst/>
              </a:rPr>
              <a:t> </a:t>
            </a:r>
            <a:r>
              <a:rPr lang="en-US" sz="1200" b="0" i="0" u="none" strike="noStrike" kern="1200" err="1">
                <a:solidFill>
                  <a:schemeClr val="tx1"/>
                </a:solidFill>
                <a:effectLst/>
                <a:latin typeface="+mn-lt"/>
                <a:ea typeface="+mn-ea"/>
                <a:cs typeface="+mn-cs"/>
              </a:rPr>
              <a:t>Boxworth</a:t>
            </a:r>
            <a:r>
              <a:rPr lang="en-US" sz="1200" b="0" i="0" u="none" strike="noStrike" kern="1200">
                <a:solidFill>
                  <a:schemeClr val="tx1"/>
                </a:solidFill>
                <a:effectLst/>
                <a:latin typeface="+mn-lt"/>
                <a:ea typeface="+mn-ea"/>
                <a:cs typeface="+mn-cs"/>
              </a:rPr>
              <a:t> End (south of Rose and Crown Rd), </a:t>
            </a:r>
            <a:r>
              <a:rPr lang="en-US">
                <a:effectLst/>
              </a:rPr>
              <a:t> </a:t>
            </a:r>
            <a:r>
              <a:rPr lang="en-US" sz="1200" b="0" i="0" u="none" strike="noStrike" kern="1200">
                <a:solidFill>
                  <a:schemeClr val="tx1"/>
                </a:solidFill>
                <a:effectLst/>
                <a:latin typeface="+mn-lt"/>
                <a:ea typeface="+mn-ea"/>
                <a:cs typeface="+mn-cs"/>
              </a:rPr>
              <a:t>Cambridge Road, </a:t>
            </a:r>
            <a:r>
              <a:rPr lang="en-US">
                <a:effectLst/>
              </a:rPr>
              <a:t> </a:t>
            </a:r>
            <a:r>
              <a:rPr lang="en-US" sz="1200" b="0" i="0" u="none" strike="noStrike" kern="1200">
                <a:solidFill>
                  <a:schemeClr val="tx1"/>
                </a:solidFill>
                <a:effectLst/>
                <a:latin typeface="+mn-lt"/>
                <a:ea typeface="+mn-ea"/>
                <a:cs typeface="+mn-cs"/>
              </a:rPr>
              <a:t>Cherry Hinton Road, </a:t>
            </a:r>
            <a:r>
              <a:rPr lang="en-US">
                <a:effectLst/>
              </a:rPr>
              <a:t> </a:t>
            </a:r>
            <a:r>
              <a:rPr lang="en-US" sz="1200" b="0" i="0" u="none" strike="noStrike" kern="1200">
                <a:solidFill>
                  <a:schemeClr val="tx1"/>
                </a:solidFill>
                <a:effectLst/>
                <a:latin typeface="+mn-lt"/>
                <a:ea typeface="+mn-ea"/>
                <a:cs typeface="+mn-cs"/>
              </a:rPr>
              <a:t>Chesterton Road (East), </a:t>
            </a:r>
            <a:r>
              <a:rPr lang="en-US">
                <a:effectLst/>
              </a:rPr>
              <a:t> </a:t>
            </a:r>
            <a:r>
              <a:rPr lang="en-US" sz="1200" b="0" i="0" u="none" strike="noStrike" kern="1200">
                <a:solidFill>
                  <a:schemeClr val="tx1"/>
                </a:solidFill>
                <a:effectLst/>
                <a:latin typeface="+mn-lt"/>
                <a:ea typeface="+mn-ea"/>
                <a:cs typeface="+mn-cs"/>
              </a:rPr>
              <a:t>Chesterton Road (West), </a:t>
            </a:r>
            <a:r>
              <a:rPr lang="en-US">
                <a:effectLst/>
              </a:rPr>
              <a:t> </a:t>
            </a:r>
            <a:r>
              <a:rPr lang="en-US" sz="1200" b="0" i="0" u="none" strike="noStrike" kern="1200">
                <a:solidFill>
                  <a:schemeClr val="tx1"/>
                </a:solidFill>
                <a:effectLst/>
                <a:latin typeface="+mn-lt"/>
                <a:ea typeface="+mn-ea"/>
                <a:cs typeface="+mn-cs"/>
              </a:rPr>
              <a:t>Denny End Road, </a:t>
            </a:r>
            <a:r>
              <a:rPr lang="en-US">
                <a:effectLst/>
              </a:rPr>
              <a:t> </a:t>
            </a:r>
            <a:r>
              <a:rPr lang="en-US" sz="1200" b="0" i="0" u="none" strike="noStrike" kern="1200">
                <a:solidFill>
                  <a:schemeClr val="tx1"/>
                </a:solidFill>
                <a:effectLst/>
                <a:latin typeface="+mn-lt"/>
                <a:ea typeface="+mn-ea"/>
                <a:cs typeface="+mn-cs"/>
              </a:rPr>
              <a:t>Ditton Lane (just south of Fen Ditton High St), </a:t>
            </a:r>
            <a:r>
              <a:rPr lang="en-US">
                <a:effectLst/>
              </a:rPr>
              <a:t> </a:t>
            </a:r>
            <a:r>
              <a:rPr lang="en-US" sz="1200" b="0" i="0" u="none" strike="noStrike" kern="1200">
                <a:solidFill>
                  <a:schemeClr val="tx1"/>
                </a:solidFill>
                <a:effectLst/>
                <a:latin typeface="+mn-lt"/>
                <a:ea typeface="+mn-ea"/>
                <a:cs typeface="+mn-cs"/>
              </a:rPr>
              <a:t>East Road, </a:t>
            </a:r>
            <a:r>
              <a:rPr lang="en-US">
                <a:effectLst/>
              </a:rPr>
              <a:t> </a:t>
            </a:r>
            <a:r>
              <a:rPr lang="en-US" sz="1200" b="0" i="0" u="none" strike="noStrike" kern="1200">
                <a:solidFill>
                  <a:schemeClr val="tx1"/>
                </a:solidFill>
                <a:effectLst/>
                <a:latin typeface="+mn-lt"/>
                <a:ea typeface="+mn-ea"/>
                <a:cs typeface="+mn-cs"/>
              </a:rPr>
              <a:t>Elizabeth Way Bridge, </a:t>
            </a:r>
            <a:r>
              <a:rPr lang="en-US">
                <a:effectLst/>
              </a:rPr>
              <a:t> </a:t>
            </a:r>
            <a:r>
              <a:rPr lang="en-US" sz="1200" b="0" i="0" u="none" strike="noStrike" kern="1200">
                <a:solidFill>
                  <a:schemeClr val="tx1"/>
                </a:solidFill>
                <a:effectLst/>
                <a:latin typeface="+mn-lt"/>
                <a:ea typeface="+mn-ea"/>
                <a:cs typeface="+mn-cs"/>
              </a:rPr>
              <a:t>Fen Causeway River Bridge, </a:t>
            </a:r>
            <a:r>
              <a:rPr lang="en-US">
                <a:effectLst/>
              </a:rPr>
              <a:t> </a:t>
            </a:r>
            <a:r>
              <a:rPr lang="en-US" sz="1200" b="0" i="0" u="none" strike="noStrike" kern="1200">
                <a:solidFill>
                  <a:schemeClr val="tx1"/>
                </a:solidFill>
                <a:effectLst/>
                <a:latin typeface="+mn-lt"/>
                <a:ea typeface="+mn-ea"/>
                <a:cs typeface="+mn-cs"/>
              </a:rPr>
              <a:t>Gonville Place, </a:t>
            </a:r>
            <a:r>
              <a:rPr lang="en-US">
                <a:effectLst/>
              </a:rPr>
              <a:t> </a:t>
            </a:r>
            <a:r>
              <a:rPr lang="en-US" sz="1200" b="0" i="0" u="none" strike="noStrike" kern="1200">
                <a:solidFill>
                  <a:schemeClr val="tx1"/>
                </a:solidFill>
                <a:effectLst/>
                <a:latin typeface="+mn-lt"/>
                <a:ea typeface="+mn-ea"/>
                <a:cs typeface="+mn-cs"/>
              </a:rPr>
              <a:t>Hauxton Road (just north of Trumpington </a:t>
            </a:r>
            <a:r>
              <a:rPr lang="en-US" sz="1200" b="0" i="0" u="none" strike="noStrike" kern="1200" err="1">
                <a:solidFill>
                  <a:schemeClr val="tx1"/>
                </a:solidFill>
                <a:effectLst/>
                <a:latin typeface="+mn-lt"/>
                <a:ea typeface="+mn-ea"/>
                <a:cs typeface="+mn-cs"/>
              </a:rPr>
              <a:t>PnR</a:t>
            </a:r>
            <a:r>
              <a:rPr lang="en-US" sz="1200" b="0" i="0" u="none" strike="noStrike" kern="1200">
                <a:solidFill>
                  <a:schemeClr val="tx1"/>
                </a:solidFill>
                <a:effectLst/>
                <a:latin typeface="+mn-lt"/>
                <a:ea typeface="+mn-ea"/>
                <a:cs typeface="+mn-cs"/>
              </a:rPr>
              <a:t>), </a:t>
            </a:r>
            <a:r>
              <a:rPr lang="en-US">
                <a:effectLst/>
              </a:rPr>
              <a:t> </a:t>
            </a:r>
            <a:r>
              <a:rPr lang="en-US" sz="1200" b="0" i="0" u="none" strike="noStrike" kern="1200">
                <a:solidFill>
                  <a:schemeClr val="tx1"/>
                </a:solidFill>
                <a:effectLst/>
                <a:latin typeface="+mn-lt"/>
                <a:ea typeface="+mn-ea"/>
                <a:cs typeface="+mn-cs"/>
              </a:rPr>
              <a:t>Hills Road (North), just north of Norwich St, </a:t>
            </a:r>
            <a:r>
              <a:rPr lang="en-US">
                <a:effectLst/>
              </a:rPr>
              <a:t> </a:t>
            </a:r>
            <a:r>
              <a:rPr lang="en-US" sz="1200" b="0" i="0" u="none" strike="noStrike" kern="1200">
                <a:solidFill>
                  <a:schemeClr val="tx1"/>
                </a:solidFill>
                <a:effectLst/>
                <a:latin typeface="+mn-lt"/>
                <a:ea typeface="+mn-ea"/>
                <a:cs typeface="+mn-cs"/>
              </a:rPr>
              <a:t>Hills Road Bridge, </a:t>
            </a:r>
            <a:r>
              <a:rPr lang="en-US">
                <a:effectLst/>
              </a:rPr>
              <a:t> </a:t>
            </a:r>
            <a:r>
              <a:rPr lang="en-US" sz="1200" b="0" i="0" u="none" strike="noStrike" kern="1200">
                <a:solidFill>
                  <a:schemeClr val="tx1"/>
                </a:solidFill>
                <a:effectLst/>
                <a:latin typeface="+mn-lt"/>
                <a:ea typeface="+mn-ea"/>
                <a:cs typeface="+mn-cs"/>
              </a:rPr>
              <a:t>Hills Road, near Holbrook Road, </a:t>
            </a:r>
            <a:r>
              <a:rPr lang="en-US">
                <a:effectLst/>
              </a:rPr>
              <a:t> </a:t>
            </a:r>
            <a:r>
              <a:rPr lang="en-US" sz="1200" b="0" i="0" u="none" strike="noStrike" kern="1200">
                <a:solidFill>
                  <a:schemeClr val="tx1"/>
                </a:solidFill>
                <a:effectLst/>
                <a:latin typeface="+mn-lt"/>
                <a:ea typeface="+mn-ea"/>
                <a:cs typeface="+mn-cs"/>
              </a:rPr>
              <a:t>Huntingdon Road (just west of </a:t>
            </a:r>
            <a:r>
              <a:rPr lang="en-US" sz="1200" b="0" i="0" u="none" strike="noStrike" kern="1200" err="1">
                <a:solidFill>
                  <a:schemeClr val="tx1"/>
                </a:solidFill>
                <a:effectLst/>
                <a:latin typeface="+mn-lt"/>
                <a:ea typeface="+mn-ea"/>
                <a:cs typeface="+mn-cs"/>
              </a:rPr>
              <a:t>Storey's</a:t>
            </a:r>
            <a:r>
              <a:rPr lang="en-US" sz="1200" b="0" i="0" u="none" strike="noStrike" kern="1200">
                <a:solidFill>
                  <a:schemeClr val="tx1"/>
                </a:solidFill>
                <a:effectLst/>
                <a:latin typeface="+mn-lt"/>
                <a:ea typeface="+mn-ea"/>
                <a:cs typeface="+mn-cs"/>
              </a:rPr>
              <a:t> Way), </a:t>
            </a:r>
            <a:r>
              <a:rPr lang="en-US">
                <a:effectLst/>
              </a:rPr>
              <a:t> </a:t>
            </a:r>
            <a:r>
              <a:rPr lang="en-US" sz="1200" b="0" i="0" u="none" strike="noStrike" kern="1200">
                <a:solidFill>
                  <a:schemeClr val="tx1"/>
                </a:solidFill>
                <a:effectLst/>
                <a:latin typeface="+mn-lt"/>
                <a:ea typeface="+mn-ea"/>
                <a:cs typeface="+mn-cs"/>
              </a:rPr>
              <a:t>King's Hedges Road (just west of Northfield Av), </a:t>
            </a:r>
            <a:r>
              <a:rPr lang="en-US">
                <a:effectLst/>
              </a:rPr>
              <a:t> </a:t>
            </a:r>
            <a:r>
              <a:rPr lang="en-US" sz="1200" b="0" i="0" u="none" strike="noStrike" kern="1200">
                <a:solidFill>
                  <a:schemeClr val="tx1"/>
                </a:solidFill>
                <a:effectLst/>
                <a:latin typeface="+mn-lt"/>
                <a:ea typeface="+mn-ea"/>
                <a:cs typeface="+mn-cs"/>
              </a:rPr>
              <a:t>Lensfield Road, </a:t>
            </a:r>
            <a:r>
              <a:rPr lang="en-US">
                <a:effectLst/>
              </a:rPr>
              <a:t> </a:t>
            </a:r>
            <a:r>
              <a:rPr lang="en-US" sz="1200" b="0" i="0" u="none" strike="noStrike" kern="1200">
                <a:solidFill>
                  <a:schemeClr val="tx1"/>
                </a:solidFill>
                <a:effectLst/>
                <a:latin typeface="+mn-lt"/>
                <a:ea typeface="+mn-ea"/>
                <a:cs typeface="+mn-cs"/>
              </a:rPr>
              <a:t>Long Road (just west of Sedley Taylor Road), </a:t>
            </a:r>
            <a:r>
              <a:rPr lang="en-US">
                <a:effectLst/>
              </a:rPr>
              <a:t> </a:t>
            </a:r>
            <a:r>
              <a:rPr lang="en-US" sz="1200" b="0" i="0" u="none" strike="noStrike" kern="1200">
                <a:solidFill>
                  <a:schemeClr val="tx1"/>
                </a:solidFill>
                <a:effectLst/>
                <a:latin typeface="+mn-lt"/>
                <a:ea typeface="+mn-ea"/>
                <a:cs typeface="+mn-cs"/>
              </a:rPr>
              <a:t>Madingley Road (just east of West Cambridge Site), </a:t>
            </a:r>
            <a:r>
              <a:rPr lang="en-US">
                <a:effectLst/>
              </a:rPr>
              <a:t> </a:t>
            </a:r>
            <a:r>
              <a:rPr lang="en-US" sz="1200" b="0" i="0" u="none" strike="noStrike" kern="1200">
                <a:solidFill>
                  <a:schemeClr val="tx1"/>
                </a:solidFill>
                <a:effectLst/>
                <a:latin typeface="+mn-lt"/>
                <a:ea typeface="+mn-ea"/>
                <a:cs typeface="+mn-cs"/>
              </a:rPr>
              <a:t>Mill Road (West), Milton Road SB (north of Cowley Rd, all), </a:t>
            </a:r>
            <a:r>
              <a:rPr lang="en-US">
                <a:effectLst/>
              </a:rPr>
              <a:t> </a:t>
            </a:r>
            <a:r>
              <a:rPr lang="en-US" sz="1200" b="0" i="0" u="none" strike="noStrike" kern="1200">
                <a:solidFill>
                  <a:schemeClr val="tx1"/>
                </a:solidFill>
                <a:effectLst/>
                <a:latin typeface="+mn-lt"/>
                <a:ea typeface="+mn-ea"/>
                <a:cs typeface="+mn-cs"/>
              </a:rPr>
              <a:t>Newmarket Road (just east of Ditton Lane), </a:t>
            </a:r>
            <a:r>
              <a:rPr lang="en-US">
                <a:effectLst/>
              </a:rPr>
              <a:t> </a:t>
            </a:r>
            <a:r>
              <a:rPr lang="en-US" sz="1200" b="0" i="0" u="none" strike="noStrike" kern="1200">
                <a:solidFill>
                  <a:schemeClr val="tx1"/>
                </a:solidFill>
                <a:effectLst/>
                <a:latin typeface="+mn-lt"/>
                <a:ea typeface="+mn-ea"/>
                <a:cs typeface="+mn-cs"/>
              </a:rPr>
              <a:t>Newmarket Road (just west of Ditton Lane), </a:t>
            </a:r>
            <a:r>
              <a:rPr lang="en-US">
                <a:effectLst/>
              </a:rPr>
              <a:t> </a:t>
            </a:r>
            <a:r>
              <a:rPr lang="en-US" sz="1200" b="0" i="0" u="none" strike="noStrike" kern="1200">
                <a:solidFill>
                  <a:schemeClr val="tx1"/>
                </a:solidFill>
                <a:effectLst/>
                <a:latin typeface="+mn-lt"/>
                <a:ea typeface="+mn-ea"/>
                <a:cs typeface="+mn-cs"/>
              </a:rPr>
              <a:t>Pathfinder Way (near The Green), </a:t>
            </a:r>
            <a:r>
              <a:rPr lang="en-US">
                <a:effectLst/>
              </a:rPr>
              <a:t> </a:t>
            </a:r>
            <a:r>
              <a:rPr lang="en-US" sz="1200" b="0" i="0" u="none" strike="noStrike" kern="1200">
                <a:solidFill>
                  <a:schemeClr val="tx1"/>
                </a:solidFill>
                <a:effectLst/>
                <a:latin typeface="+mn-lt"/>
                <a:ea typeface="+mn-ea"/>
                <a:cs typeface="+mn-cs"/>
              </a:rPr>
              <a:t>Perne Road, </a:t>
            </a:r>
            <a:r>
              <a:rPr lang="en-US">
                <a:effectLst/>
              </a:rPr>
              <a:t> </a:t>
            </a:r>
            <a:r>
              <a:rPr lang="en-US" sz="1200" b="0" i="0" u="none" strike="noStrike" kern="1200">
                <a:solidFill>
                  <a:schemeClr val="tx1"/>
                </a:solidFill>
                <a:effectLst/>
                <a:latin typeface="+mn-lt"/>
                <a:ea typeface="+mn-ea"/>
                <a:cs typeface="+mn-cs"/>
              </a:rPr>
              <a:t>Queens Road, </a:t>
            </a:r>
            <a:r>
              <a:rPr lang="en-US">
                <a:effectLst/>
              </a:rPr>
              <a:t> </a:t>
            </a:r>
            <a:r>
              <a:rPr lang="en-US" sz="1200" b="0" i="0" u="none" strike="noStrike" kern="1200">
                <a:solidFill>
                  <a:schemeClr val="tx1"/>
                </a:solidFill>
                <a:effectLst/>
                <a:latin typeface="+mn-lt"/>
                <a:ea typeface="+mn-ea"/>
                <a:cs typeface="+mn-cs"/>
              </a:rPr>
              <a:t>Shelford Road, </a:t>
            </a:r>
            <a:r>
              <a:rPr lang="en-US">
                <a:effectLst/>
              </a:rPr>
              <a:t> </a:t>
            </a:r>
            <a:r>
              <a:rPr lang="en-US" sz="1200" b="0" i="0" u="none" strike="noStrike" kern="1200">
                <a:solidFill>
                  <a:schemeClr val="tx1"/>
                </a:solidFill>
                <a:effectLst/>
                <a:latin typeface="+mn-lt"/>
                <a:ea typeface="+mn-ea"/>
                <a:cs typeface="+mn-cs"/>
              </a:rPr>
              <a:t>Station Road, Waterbeach, </a:t>
            </a:r>
            <a:r>
              <a:rPr lang="en-US">
                <a:effectLst/>
              </a:rPr>
              <a:t> </a:t>
            </a:r>
            <a:r>
              <a:rPr lang="en-US" sz="1200" b="0" i="0" u="none" strike="noStrike" kern="1200">
                <a:solidFill>
                  <a:schemeClr val="tx1"/>
                </a:solidFill>
                <a:effectLst/>
                <a:latin typeface="+mn-lt"/>
                <a:ea typeface="+mn-ea"/>
                <a:cs typeface="+mn-cs"/>
              </a:rPr>
              <a:t>Tenison Road, </a:t>
            </a:r>
            <a:r>
              <a:rPr lang="en-US">
                <a:effectLst/>
              </a:rPr>
              <a:t> </a:t>
            </a:r>
            <a:r>
              <a:rPr lang="en-US" sz="1200" b="0" i="0" u="none" strike="noStrike" kern="1200">
                <a:solidFill>
                  <a:schemeClr val="tx1"/>
                </a:solidFill>
                <a:effectLst/>
                <a:latin typeface="+mn-lt"/>
                <a:ea typeface="+mn-ea"/>
                <a:cs typeface="+mn-cs"/>
              </a:rPr>
              <a:t>Trumpington High Street, </a:t>
            </a:r>
            <a:r>
              <a:rPr lang="en-US">
                <a:effectLst/>
              </a:rPr>
              <a:t> </a:t>
            </a:r>
            <a:r>
              <a:rPr lang="en-US" sz="1200" b="0" i="0" u="none" strike="noStrike" kern="1200">
                <a:solidFill>
                  <a:schemeClr val="tx1"/>
                </a:solidFill>
                <a:effectLst/>
                <a:latin typeface="+mn-lt"/>
                <a:ea typeface="+mn-ea"/>
                <a:cs typeface="+mn-cs"/>
              </a:rPr>
              <a:t>Trumpington Road, </a:t>
            </a:r>
            <a:r>
              <a:rPr lang="en-US">
                <a:effectLst/>
              </a:rPr>
              <a:t> </a:t>
            </a:r>
            <a:r>
              <a:rPr lang="en-US" sz="1200" b="0" i="0" u="none" strike="noStrike" kern="1200">
                <a:solidFill>
                  <a:schemeClr val="tx1"/>
                </a:solidFill>
                <a:effectLst/>
                <a:latin typeface="+mn-lt"/>
                <a:ea typeface="+mn-ea"/>
                <a:cs typeface="+mn-cs"/>
              </a:rPr>
              <a:t>Victoria Road, </a:t>
            </a:r>
            <a:r>
              <a:rPr lang="en-US">
                <a:effectLst/>
              </a:rPr>
              <a:t> </a:t>
            </a:r>
            <a:r>
              <a:rPr lang="en-US" sz="1200" b="0" i="0" u="none" strike="noStrike" kern="1200">
                <a:solidFill>
                  <a:schemeClr val="tx1"/>
                </a:solidFill>
                <a:effectLst/>
                <a:latin typeface="+mn-lt"/>
                <a:ea typeface="+mn-ea"/>
                <a:cs typeface="+mn-cs"/>
              </a:rPr>
              <a:t>Vinery Road, </a:t>
            </a:r>
            <a:r>
              <a:rPr lang="en-US">
                <a:effectLst/>
              </a:rPr>
              <a:t> </a:t>
            </a:r>
            <a:r>
              <a:rPr lang="en-US" sz="1200" b="0" i="0" u="none" strike="noStrike" kern="1200">
                <a:solidFill>
                  <a:schemeClr val="tx1"/>
                </a:solidFill>
                <a:effectLst/>
                <a:latin typeface="+mn-lt"/>
                <a:ea typeface="+mn-ea"/>
                <a:cs typeface="+mn-cs"/>
              </a:rPr>
              <a:t>Waterbeach Barracks Access (via Denny End Road).</a:t>
            </a:r>
            <a:r>
              <a:rPr lang="en-US">
                <a:effectLst/>
              </a:rPr>
              <a:t> </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en-GB" sz="1800" b="1"/>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GB" sz="1800" b="1"/>
              <a:t>Sites used to generate ‘Pre-COVID to Now’ summary table:</a:t>
            </a:r>
          </a:p>
          <a:p>
            <a:pPr marL="0" indent="0">
              <a:buFont typeface="Arial"/>
              <a:buNone/>
              <a:defRPr/>
            </a:pPr>
            <a:r>
              <a:rPr lang="en-US" sz="1200" b="0" i="0" u="none" strike="noStrike" kern="1200">
                <a:solidFill>
                  <a:schemeClr val="tx1"/>
                </a:solidFill>
                <a:effectLst/>
                <a:latin typeface="+mn-lt"/>
                <a:ea typeface="+mn-ea"/>
                <a:cs typeface="+mn-cs"/>
              </a:rPr>
              <a:t>Cherry Hinton Road, </a:t>
            </a:r>
            <a:r>
              <a:rPr lang="en-US">
                <a:effectLst/>
              </a:rPr>
              <a:t> </a:t>
            </a:r>
            <a:r>
              <a:rPr lang="en-US" sz="1200" b="0" i="0" u="none" strike="noStrike" kern="1200">
                <a:solidFill>
                  <a:schemeClr val="tx1"/>
                </a:solidFill>
                <a:effectLst/>
                <a:latin typeface="+mn-lt"/>
                <a:ea typeface="+mn-ea"/>
                <a:cs typeface="+mn-cs"/>
              </a:rPr>
              <a:t>Coldham's Lane, </a:t>
            </a:r>
            <a:r>
              <a:rPr lang="en-US">
                <a:effectLst/>
              </a:rPr>
              <a:t> </a:t>
            </a:r>
            <a:r>
              <a:rPr lang="en-US" sz="1200" b="0" i="0" u="none" strike="noStrike" kern="1200">
                <a:solidFill>
                  <a:schemeClr val="tx1"/>
                </a:solidFill>
                <a:effectLst/>
                <a:latin typeface="+mn-lt"/>
                <a:ea typeface="+mn-ea"/>
                <a:cs typeface="+mn-cs"/>
              </a:rPr>
              <a:t>Coleridge Road, </a:t>
            </a:r>
            <a:r>
              <a:rPr lang="en-US">
                <a:effectLst/>
              </a:rPr>
              <a:t> </a:t>
            </a:r>
            <a:r>
              <a:rPr lang="en-US" sz="1200" b="0" i="0" u="none" strike="noStrike" kern="1200">
                <a:solidFill>
                  <a:schemeClr val="tx1"/>
                </a:solidFill>
                <a:effectLst/>
                <a:latin typeface="+mn-lt"/>
                <a:ea typeface="+mn-ea"/>
                <a:cs typeface="+mn-cs"/>
              </a:rPr>
              <a:t>East Road, </a:t>
            </a:r>
            <a:r>
              <a:rPr lang="en-US">
                <a:effectLst/>
              </a:rPr>
              <a:t> </a:t>
            </a:r>
            <a:r>
              <a:rPr lang="en-US" sz="1200" b="0" i="0" u="none" strike="noStrike" kern="1200">
                <a:solidFill>
                  <a:schemeClr val="tx1"/>
                </a:solidFill>
                <a:effectLst/>
                <a:latin typeface="+mn-lt"/>
                <a:ea typeface="+mn-ea"/>
                <a:cs typeface="+mn-cs"/>
              </a:rPr>
              <a:t>Hills Road Bridge, </a:t>
            </a:r>
            <a:r>
              <a:rPr lang="en-US">
                <a:effectLst/>
              </a:rPr>
              <a:t> </a:t>
            </a:r>
            <a:r>
              <a:rPr lang="en-US" sz="1200" b="0" i="0" u="none" strike="noStrike" kern="1200">
                <a:solidFill>
                  <a:schemeClr val="tx1"/>
                </a:solidFill>
                <a:effectLst/>
                <a:latin typeface="+mn-lt"/>
                <a:ea typeface="+mn-ea"/>
                <a:cs typeface="+mn-cs"/>
              </a:rPr>
              <a:t>Histon Road (North), </a:t>
            </a:r>
            <a:r>
              <a:rPr lang="en-US">
                <a:effectLst/>
              </a:rPr>
              <a:t> </a:t>
            </a:r>
            <a:r>
              <a:rPr lang="en-US" sz="1200" b="0" i="0" u="none" strike="noStrike" kern="1200">
                <a:solidFill>
                  <a:schemeClr val="tx1"/>
                </a:solidFill>
                <a:effectLst/>
                <a:latin typeface="+mn-lt"/>
                <a:ea typeface="+mn-ea"/>
                <a:cs typeface="+mn-cs"/>
              </a:rPr>
              <a:t>Histon Road (South), </a:t>
            </a:r>
            <a:r>
              <a:rPr lang="en-US">
                <a:effectLst/>
              </a:rPr>
              <a:t> </a:t>
            </a:r>
            <a:r>
              <a:rPr lang="en-US" sz="1200" b="0" i="0" u="none" strike="noStrike" kern="1200">
                <a:solidFill>
                  <a:schemeClr val="tx1"/>
                </a:solidFill>
                <a:effectLst/>
                <a:latin typeface="+mn-lt"/>
                <a:ea typeface="+mn-ea"/>
                <a:cs typeface="+mn-cs"/>
              </a:rPr>
              <a:t>Mill Road (East), </a:t>
            </a:r>
            <a:r>
              <a:rPr lang="en-US">
                <a:effectLst/>
              </a:rPr>
              <a:t> </a:t>
            </a:r>
            <a:r>
              <a:rPr lang="en-US" sz="1200" b="0" i="0" u="none" strike="noStrike" kern="1200">
                <a:solidFill>
                  <a:schemeClr val="tx1"/>
                </a:solidFill>
                <a:effectLst/>
                <a:latin typeface="+mn-lt"/>
                <a:ea typeface="+mn-ea"/>
                <a:cs typeface="+mn-cs"/>
              </a:rPr>
              <a:t>Mill Road (West), </a:t>
            </a:r>
            <a:r>
              <a:rPr lang="en-US">
                <a:effectLst/>
              </a:rPr>
              <a:t> </a:t>
            </a:r>
            <a:r>
              <a:rPr lang="en-US" sz="1200" b="0" i="0" u="none" strike="noStrike" kern="1200">
                <a:solidFill>
                  <a:schemeClr val="tx1"/>
                </a:solidFill>
                <a:effectLst/>
                <a:latin typeface="+mn-lt"/>
                <a:ea typeface="+mn-ea"/>
                <a:cs typeface="+mn-cs"/>
              </a:rPr>
              <a:t>Milton Road (Mid), </a:t>
            </a:r>
            <a:r>
              <a:rPr lang="en-US">
                <a:effectLst/>
              </a:rPr>
              <a:t> </a:t>
            </a:r>
            <a:r>
              <a:rPr lang="en-US" sz="1200" b="0" i="0" u="none" strike="noStrike" kern="1200">
                <a:solidFill>
                  <a:schemeClr val="tx1"/>
                </a:solidFill>
                <a:effectLst/>
                <a:latin typeface="+mn-lt"/>
                <a:ea typeface="+mn-ea"/>
                <a:cs typeface="+mn-cs"/>
              </a:rPr>
              <a:t>Milton Road (South), </a:t>
            </a:r>
            <a:r>
              <a:rPr lang="en-US">
                <a:effectLst/>
              </a:rPr>
              <a:t> </a:t>
            </a:r>
            <a:r>
              <a:rPr lang="en-US" sz="1200" b="0" i="0" u="none" strike="noStrike" kern="1200">
                <a:solidFill>
                  <a:schemeClr val="tx1"/>
                </a:solidFill>
                <a:effectLst/>
                <a:latin typeface="+mn-lt"/>
                <a:ea typeface="+mn-ea"/>
                <a:cs typeface="+mn-cs"/>
              </a:rPr>
              <a:t>Newmarket Road (just west of Ditton Lane), </a:t>
            </a:r>
            <a:r>
              <a:rPr lang="en-US">
                <a:effectLst/>
              </a:rPr>
              <a:t> </a:t>
            </a:r>
            <a:r>
              <a:rPr lang="en-US" sz="1200" b="0" i="0" u="none" strike="noStrike" kern="1200">
                <a:solidFill>
                  <a:schemeClr val="tx1"/>
                </a:solidFill>
                <a:effectLst/>
                <a:latin typeface="+mn-lt"/>
                <a:ea typeface="+mn-ea"/>
                <a:cs typeface="+mn-cs"/>
              </a:rPr>
              <a:t>Perne Road, </a:t>
            </a:r>
            <a:r>
              <a:rPr lang="en-US">
                <a:effectLst/>
              </a:rPr>
              <a:t> </a:t>
            </a:r>
            <a:r>
              <a:rPr lang="en-US" sz="1200" b="0" i="0" u="none" strike="noStrike" kern="1200">
                <a:solidFill>
                  <a:schemeClr val="tx1"/>
                </a:solidFill>
                <a:effectLst/>
                <a:latin typeface="+mn-lt"/>
                <a:ea typeface="+mn-ea"/>
                <a:cs typeface="+mn-cs"/>
              </a:rPr>
              <a:t>Station Road, Cambridge, </a:t>
            </a:r>
            <a:r>
              <a:rPr lang="en-US">
                <a:effectLst/>
              </a:rPr>
              <a:t> </a:t>
            </a:r>
            <a:r>
              <a:rPr lang="en-US" sz="1200" b="0" i="0" u="none" strike="noStrike" kern="1200">
                <a:solidFill>
                  <a:schemeClr val="tx1"/>
                </a:solidFill>
                <a:effectLst/>
                <a:latin typeface="+mn-lt"/>
                <a:ea typeface="+mn-ea"/>
                <a:cs typeface="+mn-cs"/>
              </a:rPr>
              <a:t>Tenison Road, </a:t>
            </a:r>
            <a:r>
              <a:rPr lang="en-US">
                <a:effectLst/>
              </a:rPr>
              <a:t> </a:t>
            </a:r>
            <a:r>
              <a:rPr lang="en-US" sz="1200" b="0" i="0" u="none" strike="noStrike" kern="1200">
                <a:solidFill>
                  <a:schemeClr val="tx1"/>
                </a:solidFill>
                <a:effectLst/>
                <a:latin typeface="+mn-lt"/>
                <a:ea typeface="+mn-ea"/>
                <a:cs typeface="+mn-cs"/>
              </a:rPr>
              <a:t>Vinery Road.</a:t>
            </a:r>
            <a:r>
              <a:rPr lang="en-US">
                <a:effectLst/>
              </a:rPr>
              <a:t> </a:t>
            </a:r>
            <a:endParaRPr lang="en-US" b="1"/>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22</a:t>
            </a:fld>
            <a:endParaRPr lang="en-GB">
              <a:solidFill>
                <a:prstClr val="black"/>
              </a:solidFill>
              <a:latin typeface="Calibri" panose="020F0502020204030204"/>
            </a:endParaRPr>
          </a:p>
        </p:txBody>
      </p:sp>
    </p:spTree>
    <p:extLst>
      <p:ext uri="{BB962C8B-B14F-4D97-AF65-F5344CB8AC3E}">
        <p14:creationId xmlns:p14="http://schemas.microsoft.com/office/powerpoint/2010/main" val="40147323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a:t>Source: </a:t>
            </a:r>
            <a:r>
              <a:rPr lang="en-GB"/>
              <a:t>Cambridge Vivacity sensors</a:t>
            </a:r>
            <a:endParaRPr lang="en-US"/>
          </a:p>
          <a:p>
            <a:pPr>
              <a:defRPr/>
            </a:pPr>
            <a:endParaRPr lang="en-GB" b="1">
              <a:cs typeface="Calibri"/>
            </a:endParaRPr>
          </a:p>
          <a:p>
            <a:pPr>
              <a:defRPr/>
            </a:pPr>
            <a:r>
              <a:rPr lang="en-GB" b="1">
                <a:cs typeface="Calibri"/>
              </a:rPr>
              <a:t>Technical note: </a:t>
            </a:r>
            <a:r>
              <a:rPr lang="en-GB"/>
              <a:t>Bank holiday weeks are not included within the calculations. School holidays are also excluded (except summer holidays in order to obtain figures for August). </a:t>
            </a:r>
          </a:p>
          <a:p>
            <a:pPr>
              <a:defRPr/>
            </a:pPr>
            <a:r>
              <a:rPr lang="en-US"/>
              <a:t>This chart shows the average volume of bicycles counted per weekday for each month/year. We have altered this from previous versions of this slide pack to begin in 2023. This is to enable fuller geographical coverage of Greater Cambridge when comparing bicycle flows over time. </a:t>
            </a:r>
          </a:p>
          <a:p>
            <a:pPr>
              <a:defRPr/>
            </a:pPr>
            <a:r>
              <a:rPr lang="en-US"/>
              <a:t>Tenison Road only has been used to generate the metrics in the ‘Pre-COVID to Now’ table. This is the only remaining site with comparable data for active modes across this time span.</a:t>
            </a:r>
          </a:p>
          <a:p>
            <a:pPr>
              <a:defRPr/>
            </a:pPr>
            <a:r>
              <a:rPr lang="en-US"/>
              <a:t>The table presents full week and weekend changes against various historic benchmarks to give an indication of how cycle flows are changing. </a:t>
            </a:r>
          </a:p>
          <a:p>
            <a:pPr>
              <a:defRPr/>
            </a:pPr>
            <a:r>
              <a:rPr lang="en-US">
                <a:cs typeface="Calibri"/>
              </a:rPr>
              <a:t>The comparison figures in the other tables are generated from data collected at 46 monitoring sites, which are listed below.</a:t>
            </a:r>
          </a:p>
          <a:p>
            <a:pPr>
              <a:defRPr/>
            </a:pPr>
            <a:r>
              <a:rPr lang="en-US"/>
              <a:t>Improved data cleaning processes are being developed to improve the omission of any poor quality / non-comparable data</a:t>
            </a:r>
            <a:r>
              <a:rPr lang="en-GB"/>
              <a:t>.</a:t>
            </a:r>
          </a:p>
          <a:p>
            <a:pPr>
              <a:defRPr/>
            </a:pPr>
            <a:endParaRPr lang="en-GB" b="1"/>
          </a:p>
          <a:p>
            <a:pPr>
              <a:defRPr/>
            </a:pPr>
            <a:r>
              <a:rPr lang="en-GB" b="1"/>
              <a:t>Commentary:</a:t>
            </a:r>
            <a:r>
              <a:rPr lang="en-US" b="1"/>
              <a:t> </a:t>
            </a:r>
          </a:p>
          <a:p>
            <a:pPr>
              <a:defRPr/>
            </a:pPr>
            <a:endParaRPr lang="en-US" b="0"/>
          </a:p>
          <a:p>
            <a:pPr marL="171450" indent="-171450">
              <a:buFont typeface="Arial" panose="020B0604020202020204" pitchFamily="34" charset="0"/>
              <a:buChar char="•"/>
              <a:defRPr/>
            </a:pPr>
            <a:r>
              <a:rPr lang="en-US" b="0"/>
              <a:t>In September 2025, cycling volumes are 2% below those seen in September 2024. This pattern is seen at both weekdays and weekends.</a:t>
            </a:r>
          </a:p>
          <a:p>
            <a:pPr marL="171450" indent="-171450">
              <a:buFont typeface="Arial" panose="020B0604020202020204" pitchFamily="34" charset="0"/>
              <a:buChar char="•"/>
              <a:defRPr/>
            </a:pPr>
            <a:r>
              <a:rPr lang="en-GB" b="0"/>
              <a:t>September 2025 shows cycling volumes which are 16% below September 2023 overall; with weekdays 15% below 2023, and weekends 10% below.</a:t>
            </a:r>
          </a:p>
          <a:p>
            <a:pPr marL="171450" indent="-171450">
              <a:buFont typeface="Arial" panose="020B0604020202020204" pitchFamily="34" charset="0"/>
              <a:buChar char="•"/>
              <a:defRPr/>
            </a:pPr>
            <a:r>
              <a:rPr lang="en-GB" b="0"/>
              <a:t>Across the year as a whole, 2025 cycling volumes are similar to those seen in the last couple of years. </a:t>
            </a:r>
            <a:endParaRPr lang="en-GB"/>
          </a:p>
          <a:p>
            <a:pPr>
              <a:defRPr/>
            </a:pPr>
            <a:endParaRPr lang="en-GB">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Sites used to generate chart: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a:solidFill>
                  <a:schemeClr val="tx1"/>
                </a:solidFill>
                <a:effectLst/>
                <a:latin typeface="+mn-lt"/>
                <a:ea typeface="+mn-ea"/>
                <a:cs typeface="+mn-cs"/>
              </a:rPr>
              <a:t>Arbury Road (just north of Campkin Rd), </a:t>
            </a:r>
            <a:r>
              <a:rPr lang="en-US">
                <a:effectLst/>
              </a:rPr>
              <a:t> </a:t>
            </a:r>
            <a:r>
              <a:rPr lang="en-US" sz="1200" b="0" i="0" u="none" strike="noStrike" kern="1200">
                <a:solidFill>
                  <a:schemeClr val="tx1"/>
                </a:solidFill>
                <a:effectLst/>
                <a:latin typeface="+mn-lt"/>
                <a:ea typeface="+mn-ea"/>
                <a:cs typeface="+mn-cs"/>
              </a:rPr>
              <a:t>B1050 Earith Road (north of Willingham), </a:t>
            </a:r>
            <a:r>
              <a:rPr lang="en-US">
                <a:effectLst/>
              </a:rPr>
              <a:t> </a:t>
            </a:r>
            <a:r>
              <a:rPr lang="en-US" sz="1200" b="0" i="0" u="none" strike="noStrike" kern="1200">
                <a:solidFill>
                  <a:schemeClr val="tx1"/>
                </a:solidFill>
                <a:effectLst/>
                <a:latin typeface="+mn-lt"/>
                <a:ea typeface="+mn-ea"/>
                <a:cs typeface="+mn-cs"/>
              </a:rPr>
              <a:t>B1050 Hatton's Road (South of </a:t>
            </a:r>
            <a:r>
              <a:rPr lang="en-US" sz="1200" b="0" i="0" u="none" strike="noStrike" kern="1200" err="1">
                <a:solidFill>
                  <a:schemeClr val="tx1"/>
                </a:solidFill>
                <a:effectLst/>
                <a:latin typeface="+mn-lt"/>
                <a:ea typeface="+mn-ea"/>
                <a:cs typeface="+mn-cs"/>
              </a:rPr>
              <a:t>Longstanton</a:t>
            </a:r>
            <a:r>
              <a:rPr lang="en-US" sz="1200" b="0" i="0" u="none" strike="noStrike" kern="1200">
                <a:solidFill>
                  <a:schemeClr val="tx1"/>
                </a:solidFill>
                <a:effectLst/>
                <a:latin typeface="+mn-lt"/>
                <a:ea typeface="+mn-ea"/>
                <a:cs typeface="+mn-cs"/>
              </a:rPr>
              <a:t>), </a:t>
            </a:r>
            <a:r>
              <a:rPr lang="en-US">
                <a:effectLst/>
              </a:rPr>
              <a:t> </a:t>
            </a:r>
            <a:r>
              <a:rPr lang="en-US" sz="1200" b="0" i="0" u="none" strike="noStrike" kern="1200">
                <a:solidFill>
                  <a:schemeClr val="tx1"/>
                </a:solidFill>
                <a:effectLst/>
                <a:latin typeface="+mn-lt"/>
                <a:ea typeface="+mn-ea"/>
                <a:cs typeface="+mn-cs"/>
              </a:rPr>
              <a:t>Barnwell Road, </a:t>
            </a:r>
            <a:r>
              <a:rPr lang="en-US">
                <a:effectLst/>
              </a:rPr>
              <a:t> </a:t>
            </a:r>
            <a:r>
              <a:rPr lang="en-US" sz="1200" b="0" i="0" u="none" strike="noStrike" kern="1200">
                <a:solidFill>
                  <a:schemeClr val="tx1"/>
                </a:solidFill>
                <a:effectLst/>
                <a:latin typeface="+mn-lt"/>
                <a:ea typeface="+mn-ea"/>
                <a:cs typeface="+mn-cs"/>
              </a:rPr>
              <a:t>Beach Road, </a:t>
            </a:r>
            <a:r>
              <a:rPr lang="en-US">
                <a:effectLst/>
              </a:rPr>
              <a:t> </a:t>
            </a:r>
            <a:r>
              <a:rPr lang="en-US" sz="1200" b="0" i="0" u="none" strike="noStrike" kern="1200" err="1">
                <a:solidFill>
                  <a:schemeClr val="tx1"/>
                </a:solidFill>
                <a:effectLst/>
                <a:latin typeface="+mn-lt"/>
                <a:ea typeface="+mn-ea"/>
                <a:cs typeface="+mn-cs"/>
              </a:rPr>
              <a:t>Boxworth</a:t>
            </a:r>
            <a:r>
              <a:rPr lang="en-US" sz="1200" b="0" i="0" u="none" strike="noStrike" kern="1200">
                <a:solidFill>
                  <a:schemeClr val="tx1"/>
                </a:solidFill>
                <a:effectLst/>
                <a:latin typeface="+mn-lt"/>
                <a:ea typeface="+mn-ea"/>
                <a:cs typeface="+mn-cs"/>
              </a:rPr>
              <a:t> End (south of Rose and Crown Rd), </a:t>
            </a:r>
            <a:r>
              <a:rPr lang="en-US">
                <a:effectLst/>
              </a:rPr>
              <a:t> </a:t>
            </a:r>
            <a:r>
              <a:rPr lang="en-US" sz="1200" b="0" i="0" u="none" strike="noStrike" kern="1200">
                <a:solidFill>
                  <a:schemeClr val="tx1"/>
                </a:solidFill>
                <a:effectLst/>
                <a:latin typeface="+mn-lt"/>
                <a:ea typeface="+mn-ea"/>
                <a:cs typeface="+mn-cs"/>
              </a:rPr>
              <a:t>Cambridge Road, </a:t>
            </a:r>
            <a:r>
              <a:rPr lang="en-US">
                <a:effectLst/>
              </a:rPr>
              <a:t> </a:t>
            </a:r>
            <a:r>
              <a:rPr lang="en-US" sz="1200" b="0" i="0" u="none" strike="noStrike" kern="1200">
                <a:solidFill>
                  <a:schemeClr val="tx1"/>
                </a:solidFill>
                <a:effectLst/>
                <a:latin typeface="+mn-lt"/>
                <a:ea typeface="+mn-ea"/>
                <a:cs typeface="+mn-cs"/>
              </a:rPr>
              <a:t>Cherry Hinton Road, </a:t>
            </a:r>
            <a:r>
              <a:rPr lang="en-US">
                <a:effectLst/>
              </a:rPr>
              <a:t> </a:t>
            </a:r>
            <a:r>
              <a:rPr lang="en-US" sz="1200" b="0" i="0" u="none" strike="noStrike" kern="1200">
                <a:solidFill>
                  <a:schemeClr val="tx1"/>
                </a:solidFill>
                <a:effectLst/>
                <a:latin typeface="+mn-lt"/>
                <a:ea typeface="+mn-ea"/>
                <a:cs typeface="+mn-cs"/>
              </a:rPr>
              <a:t>Chesterton Road (East), </a:t>
            </a:r>
            <a:r>
              <a:rPr lang="en-US">
                <a:effectLst/>
              </a:rPr>
              <a:t> </a:t>
            </a:r>
            <a:r>
              <a:rPr lang="en-US" sz="1200" b="0" i="0" u="none" strike="noStrike" kern="1200">
                <a:solidFill>
                  <a:schemeClr val="tx1"/>
                </a:solidFill>
                <a:effectLst/>
                <a:latin typeface="+mn-lt"/>
                <a:ea typeface="+mn-ea"/>
                <a:cs typeface="+mn-cs"/>
              </a:rPr>
              <a:t>Chesterton Road (West), </a:t>
            </a:r>
            <a:r>
              <a:rPr lang="en-US">
                <a:effectLst/>
              </a:rPr>
              <a:t> </a:t>
            </a:r>
            <a:r>
              <a:rPr lang="en-US" sz="1200" b="0" i="0" u="none" strike="noStrike" kern="1200">
                <a:solidFill>
                  <a:schemeClr val="tx1"/>
                </a:solidFill>
                <a:effectLst/>
                <a:latin typeface="+mn-lt"/>
                <a:ea typeface="+mn-ea"/>
                <a:cs typeface="+mn-cs"/>
              </a:rPr>
              <a:t>Coldham's Common (Chisholm Trail), </a:t>
            </a:r>
            <a:r>
              <a:rPr lang="en-US">
                <a:effectLst/>
              </a:rPr>
              <a:t> </a:t>
            </a:r>
            <a:r>
              <a:rPr lang="en-US" sz="1200" b="0" i="0" u="none" strike="noStrike" kern="1200">
                <a:solidFill>
                  <a:schemeClr val="tx1"/>
                </a:solidFill>
                <a:effectLst/>
                <a:latin typeface="+mn-lt"/>
                <a:ea typeface="+mn-ea"/>
                <a:cs typeface="+mn-cs"/>
              </a:rPr>
              <a:t>Coldham's Common (Eastern Access near Barnwell Road), </a:t>
            </a:r>
            <a:r>
              <a:rPr lang="en-US">
                <a:effectLst/>
              </a:rPr>
              <a:t> </a:t>
            </a:r>
            <a:r>
              <a:rPr lang="en-US" sz="1200" b="0" i="0" u="none" strike="noStrike" kern="1200">
                <a:solidFill>
                  <a:schemeClr val="tx1"/>
                </a:solidFill>
                <a:effectLst/>
                <a:latin typeface="+mn-lt"/>
                <a:ea typeface="+mn-ea"/>
                <a:cs typeface="+mn-cs"/>
              </a:rPr>
              <a:t>Denny End Road, </a:t>
            </a:r>
            <a:r>
              <a:rPr lang="en-US">
                <a:effectLst/>
              </a:rPr>
              <a:t> </a:t>
            </a:r>
            <a:r>
              <a:rPr lang="en-US" sz="1200" b="0" i="0" u="none" strike="noStrike" kern="1200">
                <a:solidFill>
                  <a:schemeClr val="tx1"/>
                </a:solidFill>
                <a:effectLst/>
                <a:latin typeface="+mn-lt"/>
                <a:ea typeface="+mn-ea"/>
                <a:cs typeface="+mn-cs"/>
              </a:rPr>
              <a:t>Ditton Lane (just south of Fen Ditton High St), </a:t>
            </a:r>
            <a:r>
              <a:rPr lang="en-US">
                <a:effectLst/>
              </a:rPr>
              <a:t> </a:t>
            </a:r>
            <a:r>
              <a:rPr lang="en-US" sz="1200" b="0" i="0" u="none" strike="noStrike" kern="1200">
                <a:solidFill>
                  <a:schemeClr val="tx1"/>
                </a:solidFill>
                <a:effectLst/>
                <a:latin typeface="+mn-lt"/>
                <a:ea typeface="+mn-ea"/>
                <a:cs typeface="+mn-cs"/>
              </a:rPr>
              <a:t>East Road, </a:t>
            </a:r>
            <a:r>
              <a:rPr lang="en-US">
                <a:effectLst/>
              </a:rPr>
              <a:t> </a:t>
            </a:r>
            <a:r>
              <a:rPr lang="en-US" sz="1200" b="0" i="0" u="none" strike="noStrike" kern="1200">
                <a:solidFill>
                  <a:schemeClr val="tx1"/>
                </a:solidFill>
                <a:effectLst/>
                <a:latin typeface="+mn-lt"/>
                <a:ea typeface="+mn-ea"/>
                <a:cs typeface="+mn-cs"/>
              </a:rPr>
              <a:t>Elizabeth Way Bridge, </a:t>
            </a:r>
            <a:r>
              <a:rPr lang="en-US">
                <a:effectLst/>
              </a:rPr>
              <a:t> </a:t>
            </a:r>
            <a:r>
              <a:rPr lang="en-US" sz="1200" b="0" i="0" u="none" strike="noStrike" kern="1200">
                <a:solidFill>
                  <a:schemeClr val="tx1"/>
                </a:solidFill>
                <a:effectLst/>
                <a:latin typeface="+mn-lt"/>
                <a:ea typeface="+mn-ea"/>
                <a:cs typeface="+mn-cs"/>
              </a:rPr>
              <a:t>Fen Causeway River Bridge, </a:t>
            </a:r>
            <a:r>
              <a:rPr lang="en-US">
                <a:effectLst/>
              </a:rPr>
              <a:t> </a:t>
            </a:r>
            <a:r>
              <a:rPr lang="en-US" sz="1200" b="0" i="0" u="none" strike="noStrike" kern="1200">
                <a:solidFill>
                  <a:schemeClr val="tx1"/>
                </a:solidFill>
                <a:effectLst/>
                <a:latin typeface="+mn-lt"/>
                <a:ea typeface="+mn-ea"/>
                <a:cs typeface="+mn-cs"/>
              </a:rPr>
              <a:t>Gonville Place, </a:t>
            </a:r>
            <a:r>
              <a:rPr lang="en-US">
                <a:effectLst/>
              </a:rPr>
              <a:t> </a:t>
            </a:r>
            <a:r>
              <a:rPr lang="en-US" sz="1200" b="0" i="0" u="none" strike="noStrike" kern="1200">
                <a:solidFill>
                  <a:schemeClr val="tx1"/>
                </a:solidFill>
                <a:effectLst/>
                <a:latin typeface="+mn-lt"/>
                <a:ea typeface="+mn-ea"/>
                <a:cs typeface="+mn-cs"/>
              </a:rPr>
              <a:t>Guided Busway (Orchard Park), </a:t>
            </a:r>
            <a:r>
              <a:rPr lang="en-US">
                <a:effectLst/>
              </a:rPr>
              <a:t> </a:t>
            </a:r>
            <a:r>
              <a:rPr lang="en-US" sz="1200" b="0" i="0" u="none" strike="noStrike" kern="1200">
                <a:solidFill>
                  <a:schemeClr val="tx1"/>
                </a:solidFill>
                <a:effectLst/>
                <a:latin typeface="+mn-lt"/>
                <a:ea typeface="+mn-ea"/>
                <a:cs typeface="+mn-cs"/>
              </a:rPr>
              <a:t>Hauxton Road (just north of Trumpington </a:t>
            </a:r>
            <a:r>
              <a:rPr lang="en-US" sz="1200" b="0" i="0" u="none" strike="noStrike" kern="1200" err="1">
                <a:solidFill>
                  <a:schemeClr val="tx1"/>
                </a:solidFill>
                <a:effectLst/>
                <a:latin typeface="+mn-lt"/>
                <a:ea typeface="+mn-ea"/>
                <a:cs typeface="+mn-cs"/>
              </a:rPr>
              <a:t>PnR</a:t>
            </a:r>
            <a:r>
              <a:rPr lang="en-US" sz="1200" b="0" i="0" u="none" strike="noStrike" kern="1200">
                <a:solidFill>
                  <a:schemeClr val="tx1"/>
                </a:solidFill>
                <a:effectLst/>
                <a:latin typeface="+mn-lt"/>
                <a:ea typeface="+mn-ea"/>
                <a:cs typeface="+mn-cs"/>
              </a:rPr>
              <a:t>), </a:t>
            </a:r>
            <a:r>
              <a:rPr lang="en-US">
                <a:effectLst/>
              </a:rPr>
              <a:t> </a:t>
            </a:r>
            <a:r>
              <a:rPr lang="en-US" sz="1200" b="0" i="0" u="none" strike="noStrike" kern="1200">
                <a:solidFill>
                  <a:schemeClr val="tx1"/>
                </a:solidFill>
                <a:effectLst/>
                <a:latin typeface="+mn-lt"/>
                <a:ea typeface="+mn-ea"/>
                <a:cs typeface="+mn-cs"/>
              </a:rPr>
              <a:t>High Street, </a:t>
            </a:r>
            <a:r>
              <a:rPr lang="en-US">
                <a:effectLst/>
              </a:rPr>
              <a:t> </a:t>
            </a:r>
            <a:r>
              <a:rPr lang="en-US" sz="1200" b="0" i="0" u="none" strike="noStrike" kern="1200">
                <a:solidFill>
                  <a:schemeClr val="tx1"/>
                </a:solidFill>
                <a:effectLst/>
                <a:latin typeface="+mn-lt"/>
                <a:ea typeface="+mn-ea"/>
                <a:cs typeface="+mn-cs"/>
              </a:rPr>
              <a:t>Hills Road (North), just north of Norwich St, Hills Road, near Holbrook Road, </a:t>
            </a:r>
            <a:r>
              <a:rPr lang="en-US">
                <a:effectLst/>
              </a:rPr>
              <a:t> </a:t>
            </a:r>
            <a:r>
              <a:rPr lang="en-US" sz="1200" b="0" i="0" u="none" strike="noStrike" kern="1200">
                <a:solidFill>
                  <a:schemeClr val="tx1"/>
                </a:solidFill>
                <a:effectLst/>
                <a:latin typeface="+mn-lt"/>
                <a:ea typeface="+mn-ea"/>
                <a:cs typeface="+mn-cs"/>
              </a:rPr>
              <a:t>Huntingdon Road (just west of </a:t>
            </a:r>
            <a:r>
              <a:rPr lang="en-US" sz="1200" b="0" i="0" u="none" strike="noStrike" kern="1200" err="1">
                <a:solidFill>
                  <a:schemeClr val="tx1"/>
                </a:solidFill>
                <a:effectLst/>
                <a:latin typeface="+mn-lt"/>
                <a:ea typeface="+mn-ea"/>
                <a:cs typeface="+mn-cs"/>
              </a:rPr>
              <a:t>Storey's</a:t>
            </a:r>
            <a:r>
              <a:rPr lang="en-US" sz="1200" b="0" i="0" u="none" strike="noStrike" kern="1200">
                <a:solidFill>
                  <a:schemeClr val="tx1"/>
                </a:solidFill>
                <a:effectLst/>
                <a:latin typeface="+mn-lt"/>
                <a:ea typeface="+mn-ea"/>
                <a:cs typeface="+mn-cs"/>
              </a:rPr>
              <a:t> Way), </a:t>
            </a:r>
            <a:r>
              <a:rPr lang="en-US">
                <a:effectLst/>
              </a:rPr>
              <a:t> </a:t>
            </a:r>
            <a:r>
              <a:rPr lang="en-US" sz="1200" b="0" i="0" u="none" strike="noStrike" kern="1200">
                <a:solidFill>
                  <a:schemeClr val="tx1"/>
                </a:solidFill>
                <a:effectLst/>
                <a:latin typeface="+mn-lt"/>
                <a:ea typeface="+mn-ea"/>
                <a:cs typeface="+mn-cs"/>
              </a:rPr>
              <a:t>King's Hedges Road (just west of Northfield Av), </a:t>
            </a:r>
            <a:r>
              <a:rPr lang="en-US">
                <a:effectLst/>
              </a:rPr>
              <a:t> </a:t>
            </a:r>
            <a:r>
              <a:rPr lang="en-US" sz="1200" b="0" i="0" u="none" strike="noStrike" kern="1200">
                <a:solidFill>
                  <a:schemeClr val="tx1"/>
                </a:solidFill>
                <a:effectLst/>
                <a:latin typeface="+mn-lt"/>
                <a:ea typeface="+mn-ea"/>
                <a:cs typeface="+mn-cs"/>
              </a:rPr>
              <a:t>Lensfield Road, </a:t>
            </a:r>
            <a:r>
              <a:rPr lang="en-US">
                <a:effectLst/>
              </a:rPr>
              <a:t> </a:t>
            </a:r>
            <a:r>
              <a:rPr lang="en-US" sz="1200" b="0" i="0" u="none" strike="noStrike" kern="1200">
                <a:solidFill>
                  <a:schemeClr val="tx1"/>
                </a:solidFill>
                <a:effectLst/>
                <a:latin typeface="+mn-lt"/>
                <a:ea typeface="+mn-ea"/>
                <a:cs typeface="+mn-cs"/>
              </a:rPr>
              <a:t>Long Road (just west of Sedley Taylor Road), </a:t>
            </a:r>
            <a:r>
              <a:rPr lang="en-US">
                <a:effectLst/>
              </a:rPr>
              <a:t> </a:t>
            </a:r>
            <a:r>
              <a:rPr lang="en-US" sz="1200" b="0" i="0" u="none" strike="noStrike" kern="1200">
                <a:solidFill>
                  <a:schemeClr val="tx1"/>
                </a:solidFill>
                <a:effectLst/>
                <a:latin typeface="+mn-lt"/>
                <a:ea typeface="+mn-ea"/>
                <a:cs typeface="+mn-cs"/>
              </a:rPr>
              <a:t>Madingley Road (just east of West Cambridge Site), </a:t>
            </a:r>
            <a:r>
              <a:rPr lang="en-US">
                <a:effectLst/>
              </a:rPr>
              <a:t> </a:t>
            </a:r>
            <a:r>
              <a:rPr lang="en-US" sz="1200" b="0" i="0" u="none" strike="noStrike" kern="1200">
                <a:solidFill>
                  <a:schemeClr val="tx1"/>
                </a:solidFill>
                <a:effectLst/>
                <a:latin typeface="+mn-lt"/>
                <a:ea typeface="+mn-ea"/>
                <a:cs typeface="+mn-cs"/>
              </a:rPr>
              <a:t>Mill Road (East), </a:t>
            </a:r>
            <a:r>
              <a:rPr lang="en-US">
                <a:effectLst/>
              </a:rPr>
              <a:t> </a:t>
            </a:r>
            <a:r>
              <a:rPr lang="en-US" sz="1200" b="0" i="0" u="none" strike="noStrike" kern="1200">
                <a:solidFill>
                  <a:schemeClr val="tx1"/>
                </a:solidFill>
                <a:effectLst/>
                <a:latin typeface="+mn-lt"/>
                <a:ea typeface="+mn-ea"/>
                <a:cs typeface="+mn-cs"/>
              </a:rPr>
              <a:t>Mill Road (West), </a:t>
            </a:r>
            <a:r>
              <a:rPr lang="en-US">
                <a:effectLst/>
              </a:rPr>
              <a:t> </a:t>
            </a:r>
            <a:r>
              <a:rPr lang="en-US" sz="1200" b="0" i="0" u="none" strike="noStrike" kern="1200">
                <a:solidFill>
                  <a:schemeClr val="tx1"/>
                </a:solidFill>
                <a:effectLst/>
                <a:latin typeface="+mn-lt"/>
                <a:ea typeface="+mn-ea"/>
                <a:cs typeface="+mn-cs"/>
              </a:rPr>
              <a:t>Milton Road SB (north of Cowley Rd, all), </a:t>
            </a:r>
            <a:r>
              <a:rPr lang="en-US">
                <a:effectLst/>
              </a:rPr>
              <a:t> </a:t>
            </a:r>
            <a:r>
              <a:rPr lang="en-US" sz="1200" b="0" i="0" u="none" strike="noStrike" kern="1200">
                <a:solidFill>
                  <a:schemeClr val="tx1"/>
                </a:solidFill>
                <a:effectLst/>
                <a:latin typeface="+mn-lt"/>
                <a:ea typeface="+mn-ea"/>
                <a:cs typeface="+mn-cs"/>
              </a:rPr>
              <a:t>Mowbray Road, </a:t>
            </a:r>
            <a:r>
              <a:rPr lang="en-US">
                <a:effectLst/>
              </a:rPr>
              <a:t> </a:t>
            </a:r>
            <a:r>
              <a:rPr lang="en-US" sz="1200" b="0" i="0" u="none" strike="noStrike" kern="1200">
                <a:solidFill>
                  <a:schemeClr val="tx1"/>
                </a:solidFill>
                <a:effectLst/>
                <a:latin typeface="+mn-lt"/>
                <a:ea typeface="+mn-ea"/>
                <a:cs typeface="+mn-cs"/>
              </a:rPr>
              <a:t>Newmarket Road (just east of Ditton Lane), </a:t>
            </a:r>
            <a:r>
              <a:rPr lang="en-US">
                <a:effectLst/>
              </a:rPr>
              <a:t> </a:t>
            </a:r>
            <a:r>
              <a:rPr lang="en-US" sz="1200" b="0" i="0" u="none" strike="noStrike" kern="1200">
                <a:solidFill>
                  <a:schemeClr val="tx1"/>
                </a:solidFill>
                <a:effectLst/>
                <a:latin typeface="+mn-lt"/>
                <a:ea typeface="+mn-ea"/>
                <a:cs typeface="+mn-cs"/>
              </a:rPr>
              <a:t>Newmarket Road (just west of Ditton Lane), </a:t>
            </a:r>
            <a:r>
              <a:rPr lang="en-US">
                <a:effectLst/>
              </a:rPr>
              <a:t> </a:t>
            </a:r>
            <a:r>
              <a:rPr lang="en-US" sz="1200" b="0" i="0" u="none" strike="noStrike" kern="1200">
                <a:solidFill>
                  <a:schemeClr val="tx1"/>
                </a:solidFill>
                <a:effectLst/>
                <a:latin typeface="+mn-lt"/>
                <a:ea typeface="+mn-ea"/>
                <a:cs typeface="+mn-cs"/>
              </a:rPr>
              <a:t>Pathfinder Way (near The Green), </a:t>
            </a:r>
            <a:r>
              <a:rPr lang="en-US">
                <a:effectLst/>
              </a:rPr>
              <a:t> </a:t>
            </a:r>
            <a:r>
              <a:rPr lang="en-US" sz="1200" b="0" i="0" u="none" strike="noStrike" kern="1200">
                <a:solidFill>
                  <a:schemeClr val="tx1"/>
                </a:solidFill>
                <a:effectLst/>
                <a:latin typeface="+mn-lt"/>
                <a:ea typeface="+mn-ea"/>
                <a:cs typeface="+mn-cs"/>
              </a:rPr>
              <a:t>Perne Road, </a:t>
            </a:r>
            <a:r>
              <a:rPr lang="en-US">
                <a:effectLst/>
              </a:rPr>
              <a:t> </a:t>
            </a:r>
            <a:r>
              <a:rPr lang="en-US" sz="1200" b="0" i="0" u="none" strike="noStrike" kern="1200">
                <a:solidFill>
                  <a:schemeClr val="tx1"/>
                </a:solidFill>
                <a:effectLst/>
                <a:latin typeface="+mn-lt"/>
                <a:ea typeface="+mn-ea"/>
                <a:cs typeface="+mn-cs"/>
              </a:rPr>
              <a:t>Queen Edith's Way, </a:t>
            </a:r>
            <a:r>
              <a:rPr lang="en-US">
                <a:effectLst/>
              </a:rPr>
              <a:t> </a:t>
            </a:r>
            <a:r>
              <a:rPr lang="en-US" sz="1200" b="0" i="0" u="none" strike="noStrike" kern="1200">
                <a:solidFill>
                  <a:schemeClr val="tx1"/>
                </a:solidFill>
                <a:effectLst/>
                <a:latin typeface="+mn-lt"/>
                <a:ea typeface="+mn-ea"/>
                <a:cs typeface="+mn-cs"/>
              </a:rPr>
              <a:t>Shelford Road, </a:t>
            </a:r>
            <a:r>
              <a:rPr lang="en-US">
                <a:effectLst/>
              </a:rPr>
              <a:t> </a:t>
            </a:r>
            <a:r>
              <a:rPr lang="en-US" sz="1200" b="0" i="0" u="none" strike="noStrike" kern="1200">
                <a:solidFill>
                  <a:schemeClr val="tx1"/>
                </a:solidFill>
                <a:effectLst/>
                <a:latin typeface="+mn-lt"/>
                <a:ea typeface="+mn-ea"/>
                <a:cs typeface="+mn-cs"/>
              </a:rPr>
              <a:t>Station Road, Waterbeach, </a:t>
            </a:r>
            <a:r>
              <a:rPr lang="en-US">
                <a:effectLst/>
              </a:rPr>
              <a:t> </a:t>
            </a:r>
            <a:r>
              <a:rPr lang="en-US" sz="1200" b="0" i="0" u="none" strike="noStrike" kern="1200">
                <a:solidFill>
                  <a:schemeClr val="tx1"/>
                </a:solidFill>
                <a:effectLst/>
                <a:latin typeface="+mn-lt"/>
                <a:ea typeface="+mn-ea"/>
                <a:cs typeface="+mn-cs"/>
              </a:rPr>
              <a:t>Stirling Road (near The Green), </a:t>
            </a:r>
            <a:r>
              <a:rPr lang="en-US">
                <a:effectLst/>
              </a:rPr>
              <a:t> </a:t>
            </a:r>
            <a:r>
              <a:rPr lang="en-US" sz="1200" b="0" i="0" u="none" strike="noStrike" kern="1200">
                <a:solidFill>
                  <a:schemeClr val="tx1"/>
                </a:solidFill>
                <a:effectLst/>
                <a:latin typeface="+mn-lt"/>
                <a:ea typeface="+mn-ea"/>
                <a:cs typeface="+mn-cs"/>
              </a:rPr>
              <a:t>Tenison Road, </a:t>
            </a:r>
            <a:r>
              <a:rPr lang="en-US">
                <a:effectLst/>
              </a:rPr>
              <a:t> </a:t>
            </a:r>
            <a:r>
              <a:rPr lang="en-US" sz="1200" b="0" i="0" u="none" strike="noStrike" kern="1200">
                <a:solidFill>
                  <a:schemeClr val="tx1"/>
                </a:solidFill>
                <a:effectLst/>
                <a:latin typeface="+mn-lt"/>
                <a:ea typeface="+mn-ea"/>
                <a:cs typeface="+mn-cs"/>
              </a:rPr>
              <a:t>Trumpington High Street, </a:t>
            </a:r>
            <a:r>
              <a:rPr lang="en-US">
                <a:effectLst/>
              </a:rPr>
              <a:t> </a:t>
            </a:r>
            <a:r>
              <a:rPr lang="en-US" sz="1200" b="0" i="0" u="none" strike="noStrike" kern="1200">
                <a:solidFill>
                  <a:schemeClr val="tx1"/>
                </a:solidFill>
                <a:effectLst/>
                <a:latin typeface="+mn-lt"/>
                <a:ea typeface="+mn-ea"/>
                <a:cs typeface="+mn-cs"/>
              </a:rPr>
              <a:t>Trumpington Road, </a:t>
            </a:r>
            <a:r>
              <a:rPr lang="en-US">
                <a:effectLst/>
              </a:rPr>
              <a:t> </a:t>
            </a:r>
            <a:r>
              <a:rPr lang="en-US" sz="1200" b="0" i="0" u="none" strike="noStrike" kern="1200">
                <a:solidFill>
                  <a:schemeClr val="tx1"/>
                </a:solidFill>
                <a:effectLst/>
                <a:latin typeface="+mn-lt"/>
                <a:ea typeface="+mn-ea"/>
                <a:cs typeface="+mn-cs"/>
              </a:rPr>
              <a:t>Victoria Road, </a:t>
            </a:r>
            <a:r>
              <a:rPr lang="en-US">
                <a:effectLst/>
              </a:rPr>
              <a:t> </a:t>
            </a:r>
            <a:r>
              <a:rPr lang="en-US" sz="1200" b="0" i="0" u="none" strike="noStrike" kern="1200">
                <a:solidFill>
                  <a:schemeClr val="tx1"/>
                </a:solidFill>
                <a:effectLst/>
                <a:latin typeface="+mn-lt"/>
                <a:ea typeface="+mn-ea"/>
                <a:cs typeface="+mn-cs"/>
              </a:rPr>
              <a:t>Vinery Road, </a:t>
            </a:r>
            <a:r>
              <a:rPr lang="en-US">
                <a:effectLst/>
              </a:rPr>
              <a:t> </a:t>
            </a:r>
            <a:r>
              <a:rPr lang="en-US" sz="1200" b="0" i="0" u="none" strike="noStrike" kern="1200">
                <a:solidFill>
                  <a:schemeClr val="tx1"/>
                </a:solidFill>
                <a:effectLst/>
                <a:latin typeface="+mn-lt"/>
                <a:ea typeface="+mn-ea"/>
                <a:cs typeface="+mn-cs"/>
              </a:rPr>
              <a:t>Waterbeach Barracks Access (via Denny End Road).</a:t>
            </a:r>
            <a:r>
              <a:rPr lang="en-US">
                <a:effectLst/>
              </a:rPr>
              <a:t> </a:t>
            </a:r>
            <a:endParaRPr lang="en-US" sz="1800"/>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23</a:t>
            </a:fld>
            <a:endParaRPr lang="en-GB">
              <a:solidFill>
                <a:prstClr val="black"/>
              </a:solidFill>
              <a:latin typeface="Calibri" panose="020F0502020204030204"/>
            </a:endParaRPr>
          </a:p>
        </p:txBody>
      </p:sp>
    </p:spTree>
    <p:extLst>
      <p:ext uri="{BB962C8B-B14F-4D97-AF65-F5344CB8AC3E}">
        <p14:creationId xmlns:p14="http://schemas.microsoft.com/office/powerpoint/2010/main" val="3889436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a:t>Source: </a:t>
            </a:r>
            <a:r>
              <a:rPr lang="en-GB"/>
              <a:t>Cambridge Vivacity sensors</a:t>
            </a:r>
            <a:endParaRPr lang="en-US"/>
          </a:p>
          <a:p>
            <a:pPr>
              <a:defRPr/>
            </a:pPr>
            <a:endParaRPr lang="en-GB" b="1">
              <a:cs typeface="Calibri"/>
            </a:endParaRPr>
          </a:p>
          <a:p>
            <a:pPr>
              <a:defRPr/>
            </a:pPr>
            <a:r>
              <a:rPr lang="en-GB" b="1">
                <a:cs typeface="Calibri"/>
              </a:rPr>
              <a:t>Technical note: </a:t>
            </a:r>
            <a:r>
              <a:rPr lang="en-GB"/>
              <a:t>Bank holiday weeks are not included within the calculations. School holidays are also excluded (except summer holidays in order to obtain figures for August). </a:t>
            </a:r>
          </a:p>
          <a:p>
            <a:pPr>
              <a:defRPr/>
            </a:pPr>
            <a:r>
              <a:rPr lang="en-US"/>
              <a:t>This chart shows the average volume of pedestrians counted per weekday for each month/year. We have altered this from previous versions of this slide pack to begin in 2023. This is to enable fuller geographical coverage of Greater Cambridge when comparing pedestrian flows over time. </a:t>
            </a:r>
          </a:p>
          <a:p>
            <a:pPr>
              <a:defRPr/>
            </a:pPr>
            <a:r>
              <a:rPr lang="en-US"/>
              <a:t>Tenison Road only has been used to generate the metrics in the ‘Pre-COVID to Now’ table. This is the only remaining site with comparable data for active modes across this time span.</a:t>
            </a:r>
          </a:p>
          <a:p>
            <a:pPr>
              <a:defRPr/>
            </a:pPr>
            <a:r>
              <a:rPr lang="en-US"/>
              <a:t>The table presents full week and weekend changes against various historic benchmarks to give an indication of how pedestrian flows are changing. </a:t>
            </a:r>
          </a:p>
          <a:p>
            <a:pPr>
              <a:defRPr/>
            </a:pPr>
            <a:r>
              <a:rPr lang="en-US">
                <a:cs typeface="Calibri"/>
              </a:rPr>
              <a:t>The comparison figures in the other tables are generated from data collected at 46 monitoring sites, which are listed below.</a:t>
            </a:r>
          </a:p>
          <a:p>
            <a:pPr>
              <a:defRPr/>
            </a:pPr>
            <a:r>
              <a:rPr lang="en-US"/>
              <a:t>Improved data cleaning processes are being developed to improve the omission of any poor quality / non-comparable data</a:t>
            </a:r>
            <a:r>
              <a:rPr lang="en-GB"/>
              <a:t>.</a:t>
            </a:r>
          </a:p>
          <a:p>
            <a:pPr>
              <a:defRPr/>
            </a:pPr>
            <a:endParaRPr lang="en-GB" b="1"/>
          </a:p>
          <a:p>
            <a:pPr>
              <a:defRPr/>
            </a:pPr>
            <a:r>
              <a:rPr lang="en-GB" b="1"/>
              <a:t>Commentary:</a:t>
            </a:r>
            <a:r>
              <a:rPr lang="en-US" b="1"/>
              <a:t> </a:t>
            </a:r>
          </a:p>
          <a:p>
            <a:pPr>
              <a:defRPr/>
            </a:pPr>
            <a:endParaRPr lang="en-US" b="0"/>
          </a:p>
          <a:p>
            <a:pPr marL="171450" indent="-171450">
              <a:buFont typeface="Arial" panose="020B0604020202020204" pitchFamily="34" charset="0"/>
              <a:buChar char="•"/>
              <a:defRPr/>
            </a:pPr>
            <a:r>
              <a:rPr lang="en-US" b="0"/>
              <a:t>Pedestrian flows in 2025 so far were generally very close to those seen in 2024, until July – when pedestrian flows presented as a little way beneath 2024.</a:t>
            </a:r>
          </a:p>
          <a:p>
            <a:pPr marL="171450" indent="-171450">
              <a:buFont typeface="Arial" panose="020B0604020202020204" pitchFamily="34" charset="0"/>
              <a:buChar char="•"/>
              <a:defRPr/>
            </a:pPr>
            <a:r>
              <a:rPr lang="en-US" b="0"/>
              <a:t>In September 2025, pedestrian volumes are 4% below this time last year. Weekdays are 4% below 2024, whereas weekends are a little further behind (-5%).</a:t>
            </a:r>
          </a:p>
          <a:p>
            <a:pPr marL="171450" indent="-171450">
              <a:buFont typeface="Arial" panose="020B0604020202020204" pitchFamily="34" charset="0"/>
              <a:buChar char="•"/>
              <a:defRPr/>
            </a:pPr>
            <a:r>
              <a:rPr lang="en-US" b="0">
                <a:cs typeface="Calibri"/>
              </a:rPr>
              <a:t>September 2025 shows an 8% decrease on 2023 volumes. This is entirely due to a decrease in weekday pedestrian traffic (-11%). Weekends show a 5% increase compared to 2023.</a:t>
            </a:r>
            <a:endParaRPr lang="en-GB">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r>
              <a:rPr lang="en-GB" b="1"/>
              <a:t>Sites used to generate chart: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a:solidFill>
                  <a:schemeClr val="tx1"/>
                </a:solidFill>
                <a:effectLst/>
                <a:latin typeface="+mn-lt"/>
                <a:ea typeface="+mn-ea"/>
                <a:cs typeface="+mn-cs"/>
              </a:rPr>
              <a:t>Arbury Road (just north of Campkin Rd), </a:t>
            </a:r>
            <a:r>
              <a:rPr lang="en-US">
                <a:effectLst/>
              </a:rPr>
              <a:t> </a:t>
            </a:r>
            <a:r>
              <a:rPr lang="en-US" sz="1200" b="0" i="0" u="none" strike="noStrike" kern="1200">
                <a:solidFill>
                  <a:schemeClr val="tx1"/>
                </a:solidFill>
                <a:effectLst/>
                <a:latin typeface="+mn-lt"/>
                <a:ea typeface="+mn-ea"/>
                <a:cs typeface="+mn-cs"/>
              </a:rPr>
              <a:t>B1050 Earith Road (north of Willingham), </a:t>
            </a:r>
            <a:r>
              <a:rPr lang="en-US">
                <a:effectLst/>
              </a:rPr>
              <a:t> </a:t>
            </a:r>
            <a:r>
              <a:rPr lang="en-US" sz="1200" b="0" i="0" u="none" strike="noStrike" kern="1200">
                <a:solidFill>
                  <a:schemeClr val="tx1"/>
                </a:solidFill>
                <a:effectLst/>
                <a:latin typeface="+mn-lt"/>
                <a:ea typeface="+mn-ea"/>
                <a:cs typeface="+mn-cs"/>
              </a:rPr>
              <a:t>B1050 Hatton's Road (South of </a:t>
            </a:r>
            <a:r>
              <a:rPr lang="en-US" sz="1200" b="0" i="0" u="none" strike="noStrike" kern="1200" err="1">
                <a:solidFill>
                  <a:schemeClr val="tx1"/>
                </a:solidFill>
                <a:effectLst/>
                <a:latin typeface="+mn-lt"/>
                <a:ea typeface="+mn-ea"/>
                <a:cs typeface="+mn-cs"/>
              </a:rPr>
              <a:t>Longstanton</a:t>
            </a:r>
            <a:r>
              <a:rPr lang="en-US" sz="1200" b="0" i="0" u="none" strike="noStrike" kern="1200">
                <a:solidFill>
                  <a:schemeClr val="tx1"/>
                </a:solidFill>
                <a:effectLst/>
                <a:latin typeface="+mn-lt"/>
                <a:ea typeface="+mn-ea"/>
                <a:cs typeface="+mn-cs"/>
              </a:rPr>
              <a:t>), </a:t>
            </a:r>
            <a:r>
              <a:rPr lang="en-US">
                <a:effectLst/>
              </a:rPr>
              <a:t> </a:t>
            </a:r>
            <a:r>
              <a:rPr lang="en-US" sz="1200" b="0" i="0" u="none" strike="noStrike" kern="1200">
                <a:solidFill>
                  <a:schemeClr val="tx1"/>
                </a:solidFill>
                <a:effectLst/>
                <a:latin typeface="+mn-lt"/>
                <a:ea typeface="+mn-ea"/>
                <a:cs typeface="+mn-cs"/>
              </a:rPr>
              <a:t>Barnwell Road, </a:t>
            </a:r>
            <a:r>
              <a:rPr lang="en-US">
                <a:effectLst/>
              </a:rPr>
              <a:t> </a:t>
            </a:r>
            <a:r>
              <a:rPr lang="en-US" sz="1200" b="0" i="0" u="none" strike="noStrike" kern="1200">
                <a:solidFill>
                  <a:schemeClr val="tx1"/>
                </a:solidFill>
                <a:effectLst/>
                <a:latin typeface="+mn-lt"/>
                <a:ea typeface="+mn-ea"/>
                <a:cs typeface="+mn-cs"/>
              </a:rPr>
              <a:t>Beach Road, </a:t>
            </a:r>
            <a:r>
              <a:rPr lang="en-US">
                <a:effectLst/>
              </a:rPr>
              <a:t> </a:t>
            </a:r>
            <a:r>
              <a:rPr lang="en-US" sz="1200" b="0" i="0" u="none" strike="noStrike" kern="1200" err="1">
                <a:solidFill>
                  <a:schemeClr val="tx1"/>
                </a:solidFill>
                <a:effectLst/>
                <a:latin typeface="+mn-lt"/>
                <a:ea typeface="+mn-ea"/>
                <a:cs typeface="+mn-cs"/>
              </a:rPr>
              <a:t>Boxworth</a:t>
            </a:r>
            <a:r>
              <a:rPr lang="en-US" sz="1200" b="0" i="0" u="none" strike="noStrike" kern="1200">
                <a:solidFill>
                  <a:schemeClr val="tx1"/>
                </a:solidFill>
                <a:effectLst/>
                <a:latin typeface="+mn-lt"/>
                <a:ea typeface="+mn-ea"/>
                <a:cs typeface="+mn-cs"/>
              </a:rPr>
              <a:t> End (south of Rose and Crown Rd), </a:t>
            </a:r>
            <a:r>
              <a:rPr lang="en-US">
                <a:effectLst/>
              </a:rPr>
              <a:t> </a:t>
            </a:r>
            <a:r>
              <a:rPr lang="en-US" sz="1200" b="0" i="0" u="none" strike="noStrike" kern="1200">
                <a:solidFill>
                  <a:schemeClr val="tx1"/>
                </a:solidFill>
                <a:effectLst/>
                <a:latin typeface="+mn-lt"/>
                <a:ea typeface="+mn-ea"/>
                <a:cs typeface="+mn-cs"/>
              </a:rPr>
              <a:t>Cambridge Road, </a:t>
            </a:r>
            <a:r>
              <a:rPr lang="en-US">
                <a:effectLst/>
              </a:rPr>
              <a:t> </a:t>
            </a:r>
            <a:r>
              <a:rPr lang="en-US" sz="1200" b="0" i="0" u="none" strike="noStrike" kern="1200">
                <a:solidFill>
                  <a:schemeClr val="tx1"/>
                </a:solidFill>
                <a:effectLst/>
                <a:latin typeface="+mn-lt"/>
                <a:ea typeface="+mn-ea"/>
                <a:cs typeface="+mn-cs"/>
              </a:rPr>
              <a:t>Cherry Hinton Road, </a:t>
            </a:r>
            <a:r>
              <a:rPr lang="en-US">
                <a:effectLst/>
              </a:rPr>
              <a:t> </a:t>
            </a:r>
            <a:r>
              <a:rPr lang="en-US" sz="1200" b="0" i="0" u="none" strike="noStrike" kern="1200">
                <a:solidFill>
                  <a:schemeClr val="tx1"/>
                </a:solidFill>
                <a:effectLst/>
                <a:latin typeface="+mn-lt"/>
                <a:ea typeface="+mn-ea"/>
                <a:cs typeface="+mn-cs"/>
              </a:rPr>
              <a:t>Chesterton Road (East), </a:t>
            </a:r>
            <a:r>
              <a:rPr lang="en-US">
                <a:effectLst/>
              </a:rPr>
              <a:t> </a:t>
            </a:r>
            <a:r>
              <a:rPr lang="en-US" sz="1200" b="0" i="0" u="none" strike="noStrike" kern="1200">
                <a:solidFill>
                  <a:schemeClr val="tx1"/>
                </a:solidFill>
                <a:effectLst/>
                <a:latin typeface="+mn-lt"/>
                <a:ea typeface="+mn-ea"/>
                <a:cs typeface="+mn-cs"/>
              </a:rPr>
              <a:t>Chesterton Road (West), </a:t>
            </a:r>
            <a:r>
              <a:rPr lang="en-US">
                <a:effectLst/>
              </a:rPr>
              <a:t> </a:t>
            </a:r>
            <a:r>
              <a:rPr lang="en-US" sz="1200" b="0" i="0" u="none" strike="noStrike" kern="1200">
                <a:solidFill>
                  <a:schemeClr val="tx1"/>
                </a:solidFill>
                <a:effectLst/>
                <a:latin typeface="+mn-lt"/>
                <a:ea typeface="+mn-ea"/>
                <a:cs typeface="+mn-cs"/>
              </a:rPr>
              <a:t>Coldham's Common (Chisholm Trail), </a:t>
            </a:r>
            <a:r>
              <a:rPr lang="en-US">
                <a:effectLst/>
              </a:rPr>
              <a:t> </a:t>
            </a:r>
            <a:r>
              <a:rPr lang="en-US" sz="1200" b="0" i="0" u="none" strike="noStrike" kern="1200">
                <a:solidFill>
                  <a:schemeClr val="tx1"/>
                </a:solidFill>
                <a:effectLst/>
                <a:latin typeface="+mn-lt"/>
                <a:ea typeface="+mn-ea"/>
                <a:cs typeface="+mn-cs"/>
              </a:rPr>
              <a:t>Coldham's Common (Eastern Access near Barnwell Road), </a:t>
            </a:r>
            <a:r>
              <a:rPr lang="en-US">
                <a:effectLst/>
              </a:rPr>
              <a:t> </a:t>
            </a:r>
            <a:r>
              <a:rPr lang="en-US" sz="1200" b="0" i="0" u="none" strike="noStrike" kern="1200">
                <a:solidFill>
                  <a:schemeClr val="tx1"/>
                </a:solidFill>
                <a:effectLst/>
                <a:latin typeface="+mn-lt"/>
                <a:ea typeface="+mn-ea"/>
                <a:cs typeface="+mn-cs"/>
              </a:rPr>
              <a:t>Denny End Road, </a:t>
            </a:r>
            <a:r>
              <a:rPr lang="en-US">
                <a:effectLst/>
              </a:rPr>
              <a:t> </a:t>
            </a:r>
            <a:r>
              <a:rPr lang="en-US" sz="1200" b="0" i="0" u="none" strike="noStrike" kern="1200">
                <a:solidFill>
                  <a:schemeClr val="tx1"/>
                </a:solidFill>
                <a:effectLst/>
                <a:latin typeface="+mn-lt"/>
                <a:ea typeface="+mn-ea"/>
                <a:cs typeface="+mn-cs"/>
              </a:rPr>
              <a:t>Ditton Lane (just south of Fen Ditton High St), </a:t>
            </a:r>
            <a:r>
              <a:rPr lang="en-US">
                <a:effectLst/>
              </a:rPr>
              <a:t> </a:t>
            </a:r>
            <a:r>
              <a:rPr lang="en-US" sz="1200" b="0" i="0" u="none" strike="noStrike" kern="1200">
                <a:solidFill>
                  <a:schemeClr val="tx1"/>
                </a:solidFill>
                <a:effectLst/>
                <a:latin typeface="+mn-lt"/>
                <a:ea typeface="+mn-ea"/>
                <a:cs typeface="+mn-cs"/>
              </a:rPr>
              <a:t>East Road, </a:t>
            </a:r>
            <a:r>
              <a:rPr lang="en-US">
                <a:effectLst/>
              </a:rPr>
              <a:t> </a:t>
            </a:r>
            <a:r>
              <a:rPr lang="en-US" sz="1200" b="0" i="0" u="none" strike="noStrike" kern="1200">
                <a:solidFill>
                  <a:schemeClr val="tx1"/>
                </a:solidFill>
                <a:effectLst/>
                <a:latin typeface="+mn-lt"/>
                <a:ea typeface="+mn-ea"/>
                <a:cs typeface="+mn-cs"/>
              </a:rPr>
              <a:t>Elizabeth Way Bridge, </a:t>
            </a:r>
            <a:r>
              <a:rPr lang="en-US">
                <a:effectLst/>
              </a:rPr>
              <a:t> </a:t>
            </a:r>
            <a:r>
              <a:rPr lang="en-US" sz="1200" b="0" i="0" u="none" strike="noStrike" kern="1200">
                <a:solidFill>
                  <a:schemeClr val="tx1"/>
                </a:solidFill>
                <a:effectLst/>
                <a:latin typeface="+mn-lt"/>
                <a:ea typeface="+mn-ea"/>
                <a:cs typeface="+mn-cs"/>
              </a:rPr>
              <a:t>Fen Causeway River Bridge, </a:t>
            </a:r>
            <a:r>
              <a:rPr lang="en-US">
                <a:effectLst/>
              </a:rPr>
              <a:t> </a:t>
            </a:r>
            <a:r>
              <a:rPr lang="en-US" sz="1200" b="0" i="0" u="none" strike="noStrike" kern="1200">
                <a:solidFill>
                  <a:schemeClr val="tx1"/>
                </a:solidFill>
                <a:effectLst/>
                <a:latin typeface="+mn-lt"/>
                <a:ea typeface="+mn-ea"/>
                <a:cs typeface="+mn-cs"/>
              </a:rPr>
              <a:t>Gonville Place, </a:t>
            </a:r>
            <a:r>
              <a:rPr lang="en-US">
                <a:effectLst/>
              </a:rPr>
              <a:t> </a:t>
            </a:r>
            <a:r>
              <a:rPr lang="en-US" sz="1200" b="0" i="0" u="none" strike="noStrike" kern="1200">
                <a:solidFill>
                  <a:schemeClr val="tx1"/>
                </a:solidFill>
                <a:effectLst/>
                <a:latin typeface="+mn-lt"/>
                <a:ea typeface="+mn-ea"/>
                <a:cs typeface="+mn-cs"/>
              </a:rPr>
              <a:t>Guided Busway (Orchard Park), </a:t>
            </a:r>
            <a:r>
              <a:rPr lang="en-US">
                <a:effectLst/>
              </a:rPr>
              <a:t> </a:t>
            </a:r>
            <a:r>
              <a:rPr lang="en-US" sz="1200" b="0" i="0" u="none" strike="noStrike" kern="1200">
                <a:solidFill>
                  <a:schemeClr val="tx1"/>
                </a:solidFill>
                <a:effectLst/>
                <a:latin typeface="+mn-lt"/>
                <a:ea typeface="+mn-ea"/>
                <a:cs typeface="+mn-cs"/>
              </a:rPr>
              <a:t>Hauxton Road (just north of Trumpington </a:t>
            </a:r>
            <a:r>
              <a:rPr lang="en-US" sz="1200" b="0" i="0" u="none" strike="noStrike" kern="1200" err="1">
                <a:solidFill>
                  <a:schemeClr val="tx1"/>
                </a:solidFill>
                <a:effectLst/>
                <a:latin typeface="+mn-lt"/>
                <a:ea typeface="+mn-ea"/>
                <a:cs typeface="+mn-cs"/>
              </a:rPr>
              <a:t>PnR</a:t>
            </a:r>
            <a:r>
              <a:rPr lang="en-US" sz="1200" b="0" i="0" u="none" strike="noStrike" kern="1200">
                <a:solidFill>
                  <a:schemeClr val="tx1"/>
                </a:solidFill>
                <a:effectLst/>
                <a:latin typeface="+mn-lt"/>
                <a:ea typeface="+mn-ea"/>
                <a:cs typeface="+mn-cs"/>
              </a:rPr>
              <a:t>), </a:t>
            </a:r>
            <a:r>
              <a:rPr lang="en-US">
                <a:effectLst/>
              </a:rPr>
              <a:t> </a:t>
            </a:r>
            <a:r>
              <a:rPr lang="en-US" sz="1200" b="0" i="0" u="none" strike="noStrike" kern="1200">
                <a:solidFill>
                  <a:schemeClr val="tx1"/>
                </a:solidFill>
                <a:effectLst/>
                <a:latin typeface="+mn-lt"/>
                <a:ea typeface="+mn-ea"/>
                <a:cs typeface="+mn-cs"/>
              </a:rPr>
              <a:t>High Street, </a:t>
            </a:r>
            <a:r>
              <a:rPr lang="en-US">
                <a:effectLst/>
              </a:rPr>
              <a:t> </a:t>
            </a:r>
            <a:r>
              <a:rPr lang="en-US" sz="1200" b="0" i="0" u="none" strike="noStrike" kern="1200">
                <a:solidFill>
                  <a:schemeClr val="tx1"/>
                </a:solidFill>
                <a:effectLst/>
                <a:latin typeface="+mn-lt"/>
                <a:ea typeface="+mn-ea"/>
                <a:cs typeface="+mn-cs"/>
              </a:rPr>
              <a:t>Hills Road (North), just north of Norwich St, Hills Road, near Holbrook Road, </a:t>
            </a:r>
            <a:r>
              <a:rPr lang="en-US">
                <a:effectLst/>
              </a:rPr>
              <a:t> </a:t>
            </a:r>
            <a:r>
              <a:rPr lang="en-US" sz="1200" b="0" i="0" u="none" strike="noStrike" kern="1200">
                <a:solidFill>
                  <a:schemeClr val="tx1"/>
                </a:solidFill>
                <a:effectLst/>
                <a:latin typeface="+mn-lt"/>
                <a:ea typeface="+mn-ea"/>
                <a:cs typeface="+mn-cs"/>
              </a:rPr>
              <a:t>Huntingdon Road (just west of </a:t>
            </a:r>
            <a:r>
              <a:rPr lang="en-US" sz="1200" b="0" i="0" u="none" strike="noStrike" kern="1200" err="1">
                <a:solidFill>
                  <a:schemeClr val="tx1"/>
                </a:solidFill>
                <a:effectLst/>
                <a:latin typeface="+mn-lt"/>
                <a:ea typeface="+mn-ea"/>
                <a:cs typeface="+mn-cs"/>
              </a:rPr>
              <a:t>Storey's</a:t>
            </a:r>
            <a:r>
              <a:rPr lang="en-US" sz="1200" b="0" i="0" u="none" strike="noStrike" kern="1200">
                <a:solidFill>
                  <a:schemeClr val="tx1"/>
                </a:solidFill>
                <a:effectLst/>
                <a:latin typeface="+mn-lt"/>
                <a:ea typeface="+mn-ea"/>
                <a:cs typeface="+mn-cs"/>
              </a:rPr>
              <a:t> Way), </a:t>
            </a:r>
            <a:r>
              <a:rPr lang="en-US">
                <a:effectLst/>
              </a:rPr>
              <a:t> </a:t>
            </a:r>
            <a:r>
              <a:rPr lang="en-US" sz="1200" b="0" i="0" u="none" strike="noStrike" kern="1200">
                <a:solidFill>
                  <a:schemeClr val="tx1"/>
                </a:solidFill>
                <a:effectLst/>
                <a:latin typeface="+mn-lt"/>
                <a:ea typeface="+mn-ea"/>
                <a:cs typeface="+mn-cs"/>
              </a:rPr>
              <a:t>King's Hedges Road (just west of Northfield Av), </a:t>
            </a:r>
            <a:r>
              <a:rPr lang="en-US">
                <a:effectLst/>
              </a:rPr>
              <a:t> </a:t>
            </a:r>
            <a:r>
              <a:rPr lang="en-US" sz="1200" b="0" i="0" u="none" strike="noStrike" kern="1200">
                <a:solidFill>
                  <a:schemeClr val="tx1"/>
                </a:solidFill>
                <a:effectLst/>
                <a:latin typeface="+mn-lt"/>
                <a:ea typeface="+mn-ea"/>
                <a:cs typeface="+mn-cs"/>
              </a:rPr>
              <a:t>Lensfield Road, </a:t>
            </a:r>
            <a:r>
              <a:rPr lang="en-US">
                <a:effectLst/>
              </a:rPr>
              <a:t> </a:t>
            </a:r>
            <a:r>
              <a:rPr lang="en-US" sz="1200" b="0" i="0" u="none" strike="noStrike" kern="1200">
                <a:solidFill>
                  <a:schemeClr val="tx1"/>
                </a:solidFill>
                <a:effectLst/>
                <a:latin typeface="+mn-lt"/>
                <a:ea typeface="+mn-ea"/>
                <a:cs typeface="+mn-cs"/>
              </a:rPr>
              <a:t>Long Road (just west of Sedley Taylor Road), </a:t>
            </a:r>
            <a:r>
              <a:rPr lang="en-US">
                <a:effectLst/>
              </a:rPr>
              <a:t> </a:t>
            </a:r>
            <a:r>
              <a:rPr lang="en-US" sz="1200" b="0" i="0" u="none" strike="noStrike" kern="1200">
                <a:solidFill>
                  <a:schemeClr val="tx1"/>
                </a:solidFill>
                <a:effectLst/>
                <a:latin typeface="+mn-lt"/>
                <a:ea typeface="+mn-ea"/>
                <a:cs typeface="+mn-cs"/>
              </a:rPr>
              <a:t>Madingley Road (just east of West Cambridge Site), </a:t>
            </a:r>
            <a:r>
              <a:rPr lang="en-US">
                <a:effectLst/>
              </a:rPr>
              <a:t> </a:t>
            </a:r>
            <a:r>
              <a:rPr lang="en-US" sz="1200" b="0" i="0" u="none" strike="noStrike" kern="1200">
                <a:solidFill>
                  <a:schemeClr val="tx1"/>
                </a:solidFill>
                <a:effectLst/>
                <a:latin typeface="+mn-lt"/>
                <a:ea typeface="+mn-ea"/>
                <a:cs typeface="+mn-cs"/>
              </a:rPr>
              <a:t>Mill Road (East), </a:t>
            </a:r>
            <a:r>
              <a:rPr lang="en-US">
                <a:effectLst/>
              </a:rPr>
              <a:t> </a:t>
            </a:r>
            <a:r>
              <a:rPr lang="en-US" sz="1200" b="0" i="0" u="none" strike="noStrike" kern="1200">
                <a:solidFill>
                  <a:schemeClr val="tx1"/>
                </a:solidFill>
                <a:effectLst/>
                <a:latin typeface="+mn-lt"/>
                <a:ea typeface="+mn-ea"/>
                <a:cs typeface="+mn-cs"/>
              </a:rPr>
              <a:t>Mill Road (West), </a:t>
            </a:r>
            <a:r>
              <a:rPr lang="en-US">
                <a:effectLst/>
              </a:rPr>
              <a:t> </a:t>
            </a:r>
            <a:r>
              <a:rPr lang="en-US" sz="1200" b="0" i="0" u="none" strike="noStrike" kern="1200">
                <a:solidFill>
                  <a:schemeClr val="tx1"/>
                </a:solidFill>
                <a:effectLst/>
                <a:latin typeface="+mn-lt"/>
                <a:ea typeface="+mn-ea"/>
                <a:cs typeface="+mn-cs"/>
              </a:rPr>
              <a:t>Milton Road SB (north of Cowley Rd, all), </a:t>
            </a:r>
            <a:r>
              <a:rPr lang="en-US">
                <a:effectLst/>
              </a:rPr>
              <a:t> </a:t>
            </a:r>
            <a:r>
              <a:rPr lang="en-US" sz="1200" b="0" i="0" u="none" strike="noStrike" kern="1200">
                <a:solidFill>
                  <a:schemeClr val="tx1"/>
                </a:solidFill>
                <a:effectLst/>
                <a:latin typeface="+mn-lt"/>
                <a:ea typeface="+mn-ea"/>
                <a:cs typeface="+mn-cs"/>
              </a:rPr>
              <a:t>Mowbray Road, </a:t>
            </a:r>
            <a:r>
              <a:rPr lang="en-US">
                <a:effectLst/>
              </a:rPr>
              <a:t> </a:t>
            </a:r>
            <a:r>
              <a:rPr lang="en-US" sz="1200" b="0" i="0" u="none" strike="noStrike" kern="1200">
                <a:solidFill>
                  <a:schemeClr val="tx1"/>
                </a:solidFill>
                <a:effectLst/>
                <a:latin typeface="+mn-lt"/>
                <a:ea typeface="+mn-ea"/>
                <a:cs typeface="+mn-cs"/>
              </a:rPr>
              <a:t>Newmarket Road (just east of Ditton Lane), </a:t>
            </a:r>
            <a:r>
              <a:rPr lang="en-US">
                <a:effectLst/>
              </a:rPr>
              <a:t> </a:t>
            </a:r>
            <a:r>
              <a:rPr lang="en-US" sz="1200" b="0" i="0" u="none" strike="noStrike" kern="1200">
                <a:solidFill>
                  <a:schemeClr val="tx1"/>
                </a:solidFill>
                <a:effectLst/>
                <a:latin typeface="+mn-lt"/>
                <a:ea typeface="+mn-ea"/>
                <a:cs typeface="+mn-cs"/>
              </a:rPr>
              <a:t>Newmarket Road (just west of Ditton Lane), </a:t>
            </a:r>
            <a:r>
              <a:rPr lang="en-US">
                <a:effectLst/>
              </a:rPr>
              <a:t> </a:t>
            </a:r>
            <a:r>
              <a:rPr lang="en-US" sz="1200" b="0" i="0" u="none" strike="noStrike" kern="1200">
                <a:solidFill>
                  <a:schemeClr val="tx1"/>
                </a:solidFill>
                <a:effectLst/>
                <a:latin typeface="+mn-lt"/>
                <a:ea typeface="+mn-ea"/>
                <a:cs typeface="+mn-cs"/>
              </a:rPr>
              <a:t>Pathfinder Way (near The Green), </a:t>
            </a:r>
            <a:r>
              <a:rPr lang="en-US">
                <a:effectLst/>
              </a:rPr>
              <a:t> </a:t>
            </a:r>
            <a:r>
              <a:rPr lang="en-US" sz="1200" b="0" i="0" u="none" strike="noStrike" kern="1200">
                <a:solidFill>
                  <a:schemeClr val="tx1"/>
                </a:solidFill>
                <a:effectLst/>
                <a:latin typeface="+mn-lt"/>
                <a:ea typeface="+mn-ea"/>
                <a:cs typeface="+mn-cs"/>
              </a:rPr>
              <a:t>Perne Road, </a:t>
            </a:r>
            <a:r>
              <a:rPr lang="en-US">
                <a:effectLst/>
              </a:rPr>
              <a:t> </a:t>
            </a:r>
            <a:r>
              <a:rPr lang="en-US" sz="1200" b="0" i="0" u="none" strike="noStrike" kern="1200">
                <a:solidFill>
                  <a:schemeClr val="tx1"/>
                </a:solidFill>
                <a:effectLst/>
                <a:latin typeface="+mn-lt"/>
                <a:ea typeface="+mn-ea"/>
                <a:cs typeface="+mn-cs"/>
              </a:rPr>
              <a:t>Queen Edith's Way, </a:t>
            </a:r>
            <a:r>
              <a:rPr lang="en-US">
                <a:effectLst/>
              </a:rPr>
              <a:t> </a:t>
            </a:r>
            <a:r>
              <a:rPr lang="en-US" sz="1200" b="0" i="0" u="none" strike="noStrike" kern="1200">
                <a:solidFill>
                  <a:schemeClr val="tx1"/>
                </a:solidFill>
                <a:effectLst/>
                <a:latin typeface="+mn-lt"/>
                <a:ea typeface="+mn-ea"/>
                <a:cs typeface="+mn-cs"/>
              </a:rPr>
              <a:t>Shelford Road, </a:t>
            </a:r>
            <a:r>
              <a:rPr lang="en-US">
                <a:effectLst/>
              </a:rPr>
              <a:t> </a:t>
            </a:r>
            <a:r>
              <a:rPr lang="en-US" sz="1200" b="0" i="0" u="none" strike="noStrike" kern="1200">
                <a:solidFill>
                  <a:schemeClr val="tx1"/>
                </a:solidFill>
                <a:effectLst/>
                <a:latin typeface="+mn-lt"/>
                <a:ea typeface="+mn-ea"/>
                <a:cs typeface="+mn-cs"/>
              </a:rPr>
              <a:t>Station Road, Waterbeach, </a:t>
            </a:r>
            <a:r>
              <a:rPr lang="en-US">
                <a:effectLst/>
              </a:rPr>
              <a:t> </a:t>
            </a:r>
            <a:r>
              <a:rPr lang="en-US" sz="1200" b="0" i="0" u="none" strike="noStrike" kern="1200">
                <a:solidFill>
                  <a:schemeClr val="tx1"/>
                </a:solidFill>
                <a:effectLst/>
                <a:latin typeface="+mn-lt"/>
                <a:ea typeface="+mn-ea"/>
                <a:cs typeface="+mn-cs"/>
              </a:rPr>
              <a:t>Stirling Road (near The Green), </a:t>
            </a:r>
            <a:r>
              <a:rPr lang="en-US">
                <a:effectLst/>
              </a:rPr>
              <a:t> </a:t>
            </a:r>
            <a:r>
              <a:rPr lang="en-US" sz="1200" b="0" i="0" u="none" strike="noStrike" kern="1200">
                <a:solidFill>
                  <a:schemeClr val="tx1"/>
                </a:solidFill>
                <a:effectLst/>
                <a:latin typeface="+mn-lt"/>
                <a:ea typeface="+mn-ea"/>
                <a:cs typeface="+mn-cs"/>
              </a:rPr>
              <a:t>Tenison Road, </a:t>
            </a:r>
            <a:r>
              <a:rPr lang="en-US">
                <a:effectLst/>
              </a:rPr>
              <a:t> </a:t>
            </a:r>
            <a:r>
              <a:rPr lang="en-US" sz="1200" b="0" i="0" u="none" strike="noStrike" kern="1200">
                <a:solidFill>
                  <a:schemeClr val="tx1"/>
                </a:solidFill>
                <a:effectLst/>
                <a:latin typeface="+mn-lt"/>
                <a:ea typeface="+mn-ea"/>
                <a:cs typeface="+mn-cs"/>
              </a:rPr>
              <a:t>Trumpington High Street, </a:t>
            </a:r>
            <a:r>
              <a:rPr lang="en-US">
                <a:effectLst/>
              </a:rPr>
              <a:t> </a:t>
            </a:r>
            <a:r>
              <a:rPr lang="en-US" sz="1200" b="0" i="0" u="none" strike="noStrike" kern="1200">
                <a:solidFill>
                  <a:schemeClr val="tx1"/>
                </a:solidFill>
                <a:effectLst/>
                <a:latin typeface="+mn-lt"/>
                <a:ea typeface="+mn-ea"/>
                <a:cs typeface="+mn-cs"/>
              </a:rPr>
              <a:t>Trumpington Road, </a:t>
            </a:r>
            <a:r>
              <a:rPr lang="en-US">
                <a:effectLst/>
              </a:rPr>
              <a:t> </a:t>
            </a:r>
            <a:r>
              <a:rPr lang="en-US" sz="1200" b="0" i="0" u="none" strike="noStrike" kern="1200">
                <a:solidFill>
                  <a:schemeClr val="tx1"/>
                </a:solidFill>
                <a:effectLst/>
                <a:latin typeface="+mn-lt"/>
                <a:ea typeface="+mn-ea"/>
                <a:cs typeface="+mn-cs"/>
              </a:rPr>
              <a:t>Victoria Road, </a:t>
            </a:r>
            <a:r>
              <a:rPr lang="en-US">
                <a:effectLst/>
              </a:rPr>
              <a:t> </a:t>
            </a:r>
            <a:r>
              <a:rPr lang="en-US" sz="1200" b="0" i="0" u="none" strike="noStrike" kern="1200">
                <a:solidFill>
                  <a:schemeClr val="tx1"/>
                </a:solidFill>
                <a:effectLst/>
                <a:latin typeface="+mn-lt"/>
                <a:ea typeface="+mn-ea"/>
                <a:cs typeface="+mn-cs"/>
              </a:rPr>
              <a:t>Vinery Road, </a:t>
            </a:r>
            <a:r>
              <a:rPr lang="en-US">
                <a:effectLst/>
              </a:rPr>
              <a:t> </a:t>
            </a:r>
            <a:r>
              <a:rPr lang="en-US" sz="1200" b="0" i="0" u="none" strike="noStrike" kern="1200">
                <a:solidFill>
                  <a:schemeClr val="tx1"/>
                </a:solidFill>
                <a:effectLst/>
                <a:latin typeface="+mn-lt"/>
                <a:ea typeface="+mn-ea"/>
                <a:cs typeface="+mn-cs"/>
              </a:rPr>
              <a:t>Waterbeach Barracks Access (via Denny End Road).</a:t>
            </a:r>
            <a:r>
              <a:rPr lang="en-US">
                <a:effectLst/>
              </a:rPr>
              <a:t> </a:t>
            </a:r>
            <a:endParaRPr lang="en-US" b="0"/>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24</a:t>
            </a:fld>
            <a:endParaRPr lang="en-GB">
              <a:solidFill>
                <a:prstClr val="black"/>
              </a:solidFill>
              <a:latin typeface="Calibri" panose="020F0502020204030204"/>
            </a:endParaRPr>
          </a:p>
        </p:txBody>
      </p:sp>
    </p:spTree>
    <p:extLst>
      <p:ext uri="{BB962C8B-B14F-4D97-AF65-F5344CB8AC3E}">
        <p14:creationId xmlns:p14="http://schemas.microsoft.com/office/powerpoint/2010/main" val="3416720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GB" b="1"/>
              <a:t>Source: </a:t>
            </a:r>
            <a:r>
              <a:rPr lang="en-GB"/>
              <a:t>Cambridge Vivacity sensors</a:t>
            </a:r>
            <a:endParaRPr lang="en-US"/>
          </a:p>
          <a:p>
            <a:pPr defTabSz="990752">
              <a:defRPr/>
            </a:pPr>
            <a:endParaRPr lang="en-GB" b="1"/>
          </a:p>
          <a:p>
            <a:pPr defTabSz="990752">
              <a:defRPr/>
            </a:pPr>
            <a:r>
              <a:rPr lang="en-GB" b="1"/>
              <a:t>Technical Notes: </a:t>
            </a:r>
          </a:p>
          <a:p>
            <a:pPr defTabSz="990752">
              <a:defRPr/>
            </a:pPr>
            <a:r>
              <a:rPr lang="en-GB"/>
              <a:t>'Non-neutral' days are not included within average weekday flow calculations.</a:t>
            </a:r>
          </a:p>
          <a:p>
            <a:pPr defTabSz="990752">
              <a:defRPr/>
            </a:pPr>
            <a:r>
              <a:rPr lang="en-GB"/>
              <a:t>Fridays are not counted as a weekday. Traffic flows on all other days are counted and used to calculate a typical 'average' traffic flow within central Cambridge on a weekday. </a:t>
            </a:r>
            <a:endParaRPr lang="en-GB">
              <a:ea typeface="Calibri"/>
              <a:cs typeface="Calibri"/>
            </a:endParaRPr>
          </a:p>
          <a:p>
            <a:pPr defTabSz="990752">
              <a:defRPr/>
            </a:pPr>
            <a:r>
              <a:rPr lang="en-GB"/>
              <a:t>We have selected the most recent month of data (September 2025) and compared it to appropriate periods to show how traffic flows have evolved since these sensors were installed or had their software upgraded.</a:t>
            </a:r>
          </a:p>
          <a:p>
            <a:pPr defTabSz="990752">
              <a:defRPr/>
            </a:pPr>
            <a:r>
              <a:rPr lang="en-GB">
                <a:ea typeface="Calibri"/>
                <a:cs typeface="Calibri"/>
              </a:rPr>
              <a:t>Previous iterations of this slide pack presented this data going back to 2019 – however, a large proportion of sensors had software upgrades, which meant they had to be removed from the overall comparison.</a:t>
            </a:r>
          </a:p>
          <a:p>
            <a:pPr defTabSz="990752">
              <a:defRPr/>
            </a:pPr>
            <a:r>
              <a:rPr lang="en-GB">
                <a:ea typeface="Calibri"/>
                <a:cs typeface="Calibri"/>
              </a:rPr>
              <a:t>By September 2024, only two sensors remained with comparable data back to 2019, so we have re-based at 2023.</a:t>
            </a:r>
          </a:p>
          <a:p>
            <a:pPr defTabSz="990752">
              <a:defRPr/>
            </a:pPr>
            <a:endParaRPr lang="en-GB" sz="1300" b="1">
              <a:solidFill>
                <a:prstClr val="black"/>
              </a:solidFill>
            </a:endParaRPr>
          </a:p>
          <a:p>
            <a:pPr defTabSz="990752">
              <a:defRPr/>
            </a:pPr>
            <a:r>
              <a:rPr lang="en-GB" sz="1300" b="1">
                <a:solidFill>
                  <a:prstClr val="black"/>
                </a:solidFill>
              </a:rPr>
              <a:t>Commentary</a:t>
            </a:r>
            <a:endParaRPr lang="en-GB" b="1">
              <a:cs typeface="Calibri" panose="020F0502020204030204"/>
            </a:endParaRPr>
          </a:p>
          <a:p>
            <a:pPr marL="185420" indent="-185420">
              <a:buFont typeface="Arial"/>
              <a:buChar char="•"/>
              <a:defRPr/>
            </a:pPr>
            <a:endParaRPr lang="en-GB" sz="1300">
              <a:solidFill>
                <a:prstClr val="black"/>
              </a:solidFill>
              <a:latin typeface="Calibri" panose="020F0502020204030204"/>
            </a:endParaRPr>
          </a:p>
          <a:p>
            <a:pPr marL="185420" indent="-185420">
              <a:buFont typeface="Arial"/>
              <a:buChar char="•"/>
              <a:defRPr/>
            </a:pPr>
            <a:r>
              <a:rPr lang="en-GB" sz="1300">
                <a:solidFill>
                  <a:prstClr val="black"/>
                </a:solidFill>
                <a:latin typeface="Calibri" panose="020F0502020204030204"/>
              </a:rPr>
              <a:t>September 2025 data presents with a typical weekday flow of just above 690k across these 57 sites combined - which is a little below the flows seen during September 2024 (700k), and further below September 2023 (724k).</a:t>
            </a:r>
          </a:p>
          <a:p>
            <a:pPr marL="185420" indent="-185420">
              <a:buFont typeface="Arial"/>
              <a:buChar char="•"/>
              <a:defRPr/>
            </a:pPr>
            <a:r>
              <a:rPr lang="en-GB" sz="1300">
                <a:solidFill>
                  <a:prstClr val="black"/>
                </a:solidFill>
                <a:latin typeface="Calibri" panose="020F0502020204030204"/>
              </a:rPr>
              <a:t>Overall, the proportionate split in travel modes has not changed a huge amount between the three months selected - cars are the dominant mode of transport across Greater Cambridge.</a:t>
            </a:r>
          </a:p>
          <a:p>
            <a:pPr marL="185420" indent="-185420">
              <a:buFont typeface="Arial"/>
              <a:buChar char="•"/>
              <a:defRPr/>
            </a:pPr>
            <a:r>
              <a:rPr lang="en-GB" sz="1300">
                <a:solidFill>
                  <a:prstClr val="black"/>
                </a:solidFill>
                <a:latin typeface="Calibri" panose="020F0502020204030204"/>
              </a:rPr>
              <a:t>Active modes' share of total flow has remained consistent year-to-year. 18% of total flow on a typical day in September 2025 is made using active modes of travel – which is the same proportion as September 2024 (18%) and just slightly below the proportion seen in September 2023 (19%).</a:t>
            </a:r>
            <a:endParaRPr lang="en-GB"/>
          </a:p>
          <a:p>
            <a:pPr defTabSz="990752">
              <a:defRPr/>
            </a:pPr>
            <a:endParaRPr lang="en-GB" sz="1300" i="1">
              <a:solidFill>
                <a:prstClr val="black"/>
              </a:solidFill>
              <a:cs typeface="Calibri"/>
            </a:endParaRPr>
          </a:p>
          <a:p>
            <a:pPr marL="0" marR="0" lvl="0" indent="0" algn="l" defTabSz="990752" rtl="0" eaLnBrk="1" fontAlgn="auto" latinLnBrk="0" hangingPunct="1">
              <a:lnSpc>
                <a:spcPct val="100000"/>
              </a:lnSpc>
              <a:spcBef>
                <a:spcPts val="0"/>
              </a:spcBef>
              <a:spcAft>
                <a:spcPts val="0"/>
              </a:spcAft>
              <a:buClrTx/>
              <a:buSzTx/>
              <a:buFontTx/>
              <a:buNone/>
              <a:tabLst/>
              <a:defRPr/>
            </a:pPr>
            <a:r>
              <a:rPr lang="en-GB" sz="1400" b="1"/>
              <a:t>Sites used to generate chart:</a:t>
            </a:r>
          </a:p>
          <a:p>
            <a:pPr defTabSz="990752">
              <a:defRPr/>
            </a:pPr>
            <a:r>
              <a:rPr lang="en-US" sz="1200" b="0" i="0" u="none" strike="noStrike" kern="1200">
                <a:solidFill>
                  <a:schemeClr val="tx1"/>
                </a:solidFill>
                <a:effectLst/>
                <a:latin typeface="+mn-lt"/>
                <a:ea typeface="+mn-ea"/>
                <a:cs typeface="+mn-cs"/>
              </a:rPr>
              <a:t>A10 Ely Road (North of Cambridge Research Park), </a:t>
            </a:r>
            <a:r>
              <a:rPr lang="en-US">
                <a:effectLst/>
              </a:rPr>
              <a:t> </a:t>
            </a:r>
            <a:r>
              <a:rPr lang="en-US" sz="1200" b="0" i="0" u="none" strike="noStrike" kern="1200">
                <a:solidFill>
                  <a:schemeClr val="tx1"/>
                </a:solidFill>
                <a:effectLst/>
                <a:latin typeface="+mn-lt"/>
                <a:ea typeface="+mn-ea"/>
                <a:cs typeface="+mn-cs"/>
              </a:rPr>
              <a:t>Addenbrooke's Road, </a:t>
            </a:r>
            <a:r>
              <a:rPr lang="en-US">
                <a:effectLst/>
              </a:rPr>
              <a:t> </a:t>
            </a:r>
            <a:r>
              <a:rPr lang="en-US" sz="1200" b="0" i="0" u="none" strike="noStrike" kern="1200">
                <a:solidFill>
                  <a:schemeClr val="tx1"/>
                </a:solidFill>
                <a:effectLst/>
                <a:latin typeface="+mn-lt"/>
                <a:ea typeface="+mn-ea"/>
                <a:cs typeface="+mn-cs"/>
              </a:rPr>
              <a:t>Arbury Road (just north of Campkin Rd), </a:t>
            </a:r>
            <a:r>
              <a:rPr lang="en-US">
                <a:effectLst/>
              </a:rPr>
              <a:t> </a:t>
            </a:r>
            <a:r>
              <a:rPr lang="en-US" sz="1200" b="0" i="0" u="none" strike="noStrike" kern="1200">
                <a:solidFill>
                  <a:schemeClr val="tx1"/>
                </a:solidFill>
                <a:effectLst/>
                <a:latin typeface="+mn-lt"/>
                <a:ea typeface="+mn-ea"/>
                <a:cs typeface="+mn-cs"/>
              </a:rPr>
              <a:t>B1050 Earith Road (north of Willingham), </a:t>
            </a:r>
            <a:r>
              <a:rPr lang="en-US">
                <a:effectLst/>
              </a:rPr>
              <a:t> </a:t>
            </a:r>
            <a:r>
              <a:rPr lang="en-US" sz="1200" b="0" i="0" u="none" strike="noStrike" kern="1200">
                <a:solidFill>
                  <a:schemeClr val="tx1"/>
                </a:solidFill>
                <a:effectLst/>
                <a:latin typeface="+mn-lt"/>
                <a:ea typeface="+mn-ea"/>
                <a:cs typeface="+mn-cs"/>
              </a:rPr>
              <a:t>B1050 Hatton's Road (South of </a:t>
            </a:r>
            <a:r>
              <a:rPr lang="en-US" sz="1200" b="0" i="0" u="none" strike="noStrike" kern="1200" err="1">
                <a:solidFill>
                  <a:schemeClr val="tx1"/>
                </a:solidFill>
                <a:effectLst/>
                <a:latin typeface="+mn-lt"/>
                <a:ea typeface="+mn-ea"/>
                <a:cs typeface="+mn-cs"/>
              </a:rPr>
              <a:t>Longstanton</a:t>
            </a:r>
            <a:r>
              <a:rPr lang="en-US" sz="1200" b="0" i="0" u="none" strike="noStrike" kern="1200">
                <a:solidFill>
                  <a:schemeClr val="tx1"/>
                </a:solidFill>
                <a:effectLst/>
                <a:latin typeface="+mn-lt"/>
                <a:ea typeface="+mn-ea"/>
                <a:cs typeface="+mn-cs"/>
              </a:rPr>
              <a:t>), </a:t>
            </a:r>
            <a:r>
              <a:rPr lang="en-US">
                <a:effectLst/>
              </a:rPr>
              <a:t> </a:t>
            </a:r>
            <a:r>
              <a:rPr lang="en-US" sz="1200" b="0" i="0" u="none" strike="noStrike" kern="1200">
                <a:solidFill>
                  <a:schemeClr val="tx1"/>
                </a:solidFill>
                <a:effectLst/>
                <a:latin typeface="+mn-lt"/>
                <a:ea typeface="+mn-ea"/>
                <a:cs typeface="+mn-cs"/>
              </a:rPr>
              <a:t>Babraham (south of Addenbrooke's Hospital), </a:t>
            </a:r>
            <a:r>
              <a:rPr lang="en-US">
                <a:effectLst/>
              </a:rPr>
              <a:t> </a:t>
            </a:r>
            <a:r>
              <a:rPr lang="en-US" sz="1200" b="0" i="0" u="none" strike="noStrike" kern="1200">
                <a:solidFill>
                  <a:schemeClr val="tx1"/>
                </a:solidFill>
                <a:effectLst/>
                <a:latin typeface="+mn-lt"/>
                <a:ea typeface="+mn-ea"/>
                <a:cs typeface="+mn-cs"/>
              </a:rPr>
              <a:t>Barnwell Road, </a:t>
            </a:r>
            <a:r>
              <a:rPr lang="en-US">
                <a:effectLst/>
              </a:rPr>
              <a:t> </a:t>
            </a:r>
            <a:r>
              <a:rPr lang="en-US" sz="1200" b="0" i="0" u="none" strike="noStrike" kern="1200">
                <a:solidFill>
                  <a:schemeClr val="tx1"/>
                </a:solidFill>
                <a:effectLst/>
                <a:latin typeface="+mn-lt"/>
                <a:ea typeface="+mn-ea"/>
                <a:cs typeface="+mn-cs"/>
              </a:rPr>
              <a:t>Barton Road (just east of Grange Rd), </a:t>
            </a:r>
            <a:r>
              <a:rPr lang="en-US">
                <a:effectLst/>
              </a:rPr>
              <a:t> </a:t>
            </a:r>
            <a:r>
              <a:rPr lang="en-US" sz="1200" b="0" i="0" u="none" strike="noStrike" kern="1200">
                <a:solidFill>
                  <a:schemeClr val="tx1"/>
                </a:solidFill>
                <a:effectLst/>
                <a:latin typeface="+mn-lt"/>
                <a:ea typeface="+mn-ea"/>
                <a:cs typeface="+mn-cs"/>
              </a:rPr>
              <a:t>Beach Road, </a:t>
            </a:r>
            <a:r>
              <a:rPr lang="en-US">
                <a:effectLst/>
              </a:rPr>
              <a:t> </a:t>
            </a:r>
            <a:r>
              <a:rPr lang="en-US" sz="1200" b="0" i="0" u="none" strike="noStrike" kern="1200">
                <a:solidFill>
                  <a:schemeClr val="tx1"/>
                </a:solidFill>
                <a:effectLst/>
                <a:latin typeface="+mn-lt"/>
                <a:ea typeface="+mn-ea"/>
                <a:cs typeface="+mn-cs"/>
              </a:rPr>
              <a:t>Boxworth End (south of Rose and Crown Rd), </a:t>
            </a:r>
            <a:r>
              <a:rPr lang="en-US">
                <a:effectLst/>
              </a:rPr>
              <a:t> </a:t>
            </a:r>
            <a:r>
              <a:rPr lang="en-US" sz="1200" b="0" i="0" u="none" strike="noStrike" kern="1200">
                <a:solidFill>
                  <a:schemeClr val="tx1"/>
                </a:solidFill>
                <a:effectLst/>
                <a:latin typeface="+mn-lt"/>
                <a:ea typeface="+mn-ea"/>
                <a:cs typeface="+mn-cs"/>
              </a:rPr>
              <a:t>Cambridge Road, </a:t>
            </a:r>
            <a:r>
              <a:rPr lang="en-US">
                <a:effectLst/>
              </a:rPr>
              <a:t> </a:t>
            </a:r>
            <a:r>
              <a:rPr lang="en-US" sz="1200" b="0" i="0" u="none" strike="noStrike" kern="1200">
                <a:solidFill>
                  <a:schemeClr val="tx1"/>
                </a:solidFill>
                <a:effectLst/>
                <a:latin typeface="+mn-lt"/>
                <a:ea typeface="+mn-ea"/>
                <a:cs typeface="+mn-cs"/>
              </a:rPr>
              <a:t>Cherry Hinton Road, </a:t>
            </a:r>
            <a:r>
              <a:rPr lang="en-US">
                <a:effectLst/>
              </a:rPr>
              <a:t> </a:t>
            </a:r>
            <a:r>
              <a:rPr lang="en-US" sz="1200" b="0" i="0" u="none" strike="noStrike" kern="1200">
                <a:solidFill>
                  <a:schemeClr val="tx1"/>
                </a:solidFill>
                <a:effectLst/>
                <a:latin typeface="+mn-lt"/>
                <a:ea typeface="+mn-ea"/>
                <a:cs typeface="+mn-cs"/>
              </a:rPr>
              <a:t>Chesterton Road (East), </a:t>
            </a:r>
            <a:r>
              <a:rPr lang="en-US">
                <a:effectLst/>
              </a:rPr>
              <a:t> </a:t>
            </a:r>
            <a:r>
              <a:rPr lang="en-US" sz="1200" b="0" i="0" u="none" strike="noStrike" kern="1200">
                <a:solidFill>
                  <a:schemeClr val="tx1"/>
                </a:solidFill>
                <a:effectLst/>
                <a:latin typeface="+mn-lt"/>
                <a:ea typeface="+mn-ea"/>
                <a:cs typeface="+mn-cs"/>
              </a:rPr>
              <a:t>Chesterton Road (West), </a:t>
            </a:r>
            <a:r>
              <a:rPr lang="en-US">
                <a:effectLst/>
              </a:rPr>
              <a:t> </a:t>
            </a:r>
            <a:r>
              <a:rPr lang="en-US" sz="1200" b="0" i="0" u="none" strike="noStrike" kern="1200">
                <a:solidFill>
                  <a:schemeClr val="tx1"/>
                </a:solidFill>
                <a:effectLst/>
                <a:latin typeface="+mn-lt"/>
                <a:ea typeface="+mn-ea"/>
                <a:cs typeface="+mn-cs"/>
              </a:rPr>
              <a:t>Coldham's Common (Chisholm Trail), </a:t>
            </a:r>
            <a:r>
              <a:rPr lang="en-US">
                <a:effectLst/>
              </a:rPr>
              <a:t> </a:t>
            </a:r>
            <a:r>
              <a:rPr lang="en-US" sz="1200" b="0" i="0" u="none" strike="noStrike" kern="1200">
                <a:solidFill>
                  <a:schemeClr val="tx1"/>
                </a:solidFill>
                <a:effectLst/>
                <a:latin typeface="+mn-lt"/>
                <a:ea typeface="+mn-ea"/>
                <a:cs typeface="+mn-cs"/>
              </a:rPr>
              <a:t>Denny End Road, </a:t>
            </a:r>
            <a:r>
              <a:rPr lang="en-US">
                <a:effectLst/>
              </a:rPr>
              <a:t> </a:t>
            </a:r>
            <a:r>
              <a:rPr lang="en-US" sz="1200" b="0" i="0" u="none" strike="noStrike" kern="1200">
                <a:solidFill>
                  <a:schemeClr val="tx1"/>
                </a:solidFill>
                <a:effectLst/>
                <a:latin typeface="+mn-lt"/>
                <a:ea typeface="+mn-ea"/>
                <a:cs typeface="+mn-cs"/>
              </a:rPr>
              <a:t>Devonshire Road Cycle Path, </a:t>
            </a:r>
            <a:r>
              <a:rPr lang="en-US">
                <a:effectLst/>
              </a:rPr>
              <a:t> </a:t>
            </a:r>
            <a:r>
              <a:rPr lang="en-US" sz="1200" b="0" i="0" u="none" strike="noStrike" kern="1200">
                <a:solidFill>
                  <a:schemeClr val="tx1"/>
                </a:solidFill>
                <a:effectLst/>
                <a:latin typeface="+mn-lt"/>
                <a:ea typeface="+mn-ea"/>
                <a:cs typeface="+mn-cs"/>
              </a:rPr>
              <a:t>Ditton Lane (just south of Fen Ditton High St), </a:t>
            </a:r>
            <a:r>
              <a:rPr lang="en-US">
                <a:effectLst/>
              </a:rPr>
              <a:t> </a:t>
            </a:r>
            <a:r>
              <a:rPr lang="en-US" sz="1200" b="0" i="0" u="none" strike="noStrike" kern="1200">
                <a:solidFill>
                  <a:schemeClr val="tx1"/>
                </a:solidFill>
                <a:effectLst/>
                <a:latin typeface="+mn-lt"/>
                <a:ea typeface="+mn-ea"/>
                <a:cs typeface="+mn-cs"/>
              </a:rPr>
              <a:t>East Road, </a:t>
            </a:r>
            <a:r>
              <a:rPr lang="en-US">
                <a:effectLst/>
              </a:rPr>
              <a:t> </a:t>
            </a:r>
            <a:r>
              <a:rPr lang="en-US" sz="1200" b="0" i="0" u="none" strike="noStrike" kern="1200">
                <a:solidFill>
                  <a:schemeClr val="tx1"/>
                </a:solidFill>
                <a:effectLst/>
                <a:latin typeface="+mn-lt"/>
                <a:ea typeface="+mn-ea"/>
                <a:cs typeface="+mn-cs"/>
              </a:rPr>
              <a:t>Elizabeth Way Bridge, </a:t>
            </a:r>
            <a:r>
              <a:rPr lang="en-US">
                <a:effectLst/>
              </a:rPr>
              <a:t> </a:t>
            </a:r>
            <a:r>
              <a:rPr lang="en-US" sz="1200" b="0" i="0" u="none" strike="noStrike" kern="1200">
                <a:solidFill>
                  <a:schemeClr val="tx1"/>
                </a:solidFill>
                <a:effectLst/>
                <a:latin typeface="+mn-lt"/>
                <a:ea typeface="+mn-ea"/>
                <a:cs typeface="+mn-cs"/>
              </a:rPr>
              <a:t>Fen Causeway River Bridge, </a:t>
            </a:r>
            <a:r>
              <a:rPr lang="en-US">
                <a:effectLst/>
              </a:rPr>
              <a:t> </a:t>
            </a:r>
            <a:r>
              <a:rPr lang="en-US" sz="1200" b="0" i="0" u="none" strike="noStrike" kern="1200">
                <a:solidFill>
                  <a:schemeClr val="tx1"/>
                </a:solidFill>
                <a:effectLst/>
                <a:latin typeface="+mn-lt"/>
                <a:ea typeface="+mn-ea"/>
                <a:cs typeface="+mn-cs"/>
              </a:rPr>
              <a:t>Gilbert Road, </a:t>
            </a:r>
            <a:r>
              <a:rPr lang="en-US">
                <a:effectLst/>
              </a:rPr>
              <a:t> </a:t>
            </a:r>
            <a:r>
              <a:rPr lang="en-US" sz="1200" b="0" i="0" u="none" strike="noStrike" kern="1200">
                <a:solidFill>
                  <a:schemeClr val="tx1"/>
                </a:solidFill>
                <a:effectLst/>
                <a:latin typeface="+mn-lt"/>
                <a:ea typeface="+mn-ea"/>
                <a:cs typeface="+mn-cs"/>
              </a:rPr>
              <a:t>Gonville Place, </a:t>
            </a:r>
            <a:r>
              <a:rPr lang="en-US">
                <a:effectLst/>
              </a:rPr>
              <a:t> </a:t>
            </a:r>
            <a:r>
              <a:rPr lang="en-US" sz="1200" b="0" i="0" u="none" strike="noStrike" kern="1200">
                <a:solidFill>
                  <a:schemeClr val="tx1"/>
                </a:solidFill>
                <a:effectLst/>
                <a:latin typeface="+mn-lt"/>
                <a:ea typeface="+mn-ea"/>
                <a:cs typeface="+mn-cs"/>
              </a:rPr>
              <a:t>Guided Busway (south of Hills Road Bridge), </a:t>
            </a:r>
            <a:r>
              <a:rPr lang="en-US">
                <a:effectLst/>
              </a:rPr>
              <a:t> </a:t>
            </a:r>
            <a:r>
              <a:rPr lang="en-US" sz="1200" b="0" i="0" u="none" strike="noStrike" kern="1200">
                <a:solidFill>
                  <a:schemeClr val="tx1"/>
                </a:solidFill>
                <a:effectLst/>
                <a:latin typeface="+mn-lt"/>
                <a:ea typeface="+mn-ea"/>
                <a:cs typeface="+mn-cs"/>
              </a:rPr>
              <a:t>Guided Busway (Trumpington), </a:t>
            </a:r>
            <a:r>
              <a:rPr lang="en-US">
                <a:effectLst/>
              </a:rPr>
              <a:t> </a:t>
            </a:r>
            <a:r>
              <a:rPr lang="en-US" sz="1200" b="0" i="0" u="none" strike="noStrike" kern="1200">
                <a:solidFill>
                  <a:schemeClr val="tx1"/>
                </a:solidFill>
                <a:effectLst/>
                <a:latin typeface="+mn-lt"/>
                <a:ea typeface="+mn-ea"/>
                <a:cs typeface="+mn-cs"/>
              </a:rPr>
              <a:t>Hauxton Road (just north of Trumpington </a:t>
            </a:r>
            <a:r>
              <a:rPr lang="en-US" sz="1200" b="0" i="0" u="none" strike="noStrike" kern="1200" err="1">
                <a:solidFill>
                  <a:schemeClr val="tx1"/>
                </a:solidFill>
                <a:effectLst/>
                <a:latin typeface="+mn-lt"/>
                <a:ea typeface="+mn-ea"/>
                <a:cs typeface="+mn-cs"/>
              </a:rPr>
              <a:t>PnR</a:t>
            </a:r>
            <a:r>
              <a:rPr lang="en-US" sz="1200" b="0" i="0" u="none" strike="noStrike" kern="1200">
                <a:solidFill>
                  <a:schemeClr val="tx1"/>
                </a:solidFill>
                <a:effectLst/>
                <a:latin typeface="+mn-lt"/>
                <a:ea typeface="+mn-ea"/>
                <a:cs typeface="+mn-cs"/>
              </a:rPr>
              <a:t>), </a:t>
            </a:r>
            <a:r>
              <a:rPr lang="en-US">
                <a:effectLst/>
              </a:rPr>
              <a:t> </a:t>
            </a:r>
            <a:r>
              <a:rPr lang="en-US" sz="1200" b="0" i="0" u="none" strike="noStrike" kern="1200">
                <a:solidFill>
                  <a:schemeClr val="tx1"/>
                </a:solidFill>
                <a:effectLst/>
                <a:latin typeface="+mn-lt"/>
                <a:ea typeface="+mn-ea"/>
                <a:cs typeface="+mn-cs"/>
              </a:rPr>
              <a:t>High Street, </a:t>
            </a:r>
            <a:r>
              <a:rPr lang="en-US">
                <a:effectLst/>
              </a:rPr>
              <a:t> </a:t>
            </a:r>
            <a:r>
              <a:rPr lang="en-US" sz="1200" b="0" i="0" u="none" strike="noStrike" kern="1200">
                <a:solidFill>
                  <a:schemeClr val="tx1"/>
                </a:solidFill>
                <a:effectLst/>
                <a:latin typeface="+mn-lt"/>
                <a:ea typeface="+mn-ea"/>
                <a:cs typeface="+mn-cs"/>
              </a:rPr>
              <a:t>Hills Road (North), just north of Norwich St, Hills Road, near Holbrook Road, </a:t>
            </a:r>
            <a:r>
              <a:rPr lang="en-US">
                <a:effectLst/>
              </a:rPr>
              <a:t> </a:t>
            </a:r>
            <a:r>
              <a:rPr lang="en-US" sz="1200" b="0" i="0" u="none" strike="noStrike" kern="1200">
                <a:solidFill>
                  <a:schemeClr val="tx1"/>
                </a:solidFill>
                <a:effectLst/>
                <a:latin typeface="+mn-lt"/>
                <a:ea typeface="+mn-ea"/>
                <a:cs typeface="+mn-cs"/>
              </a:rPr>
              <a:t>Histon Road (North), </a:t>
            </a:r>
            <a:r>
              <a:rPr lang="en-US">
                <a:effectLst/>
              </a:rPr>
              <a:t> </a:t>
            </a:r>
            <a:r>
              <a:rPr lang="en-US" sz="1200" b="0" i="0" u="none" strike="noStrike" kern="1200">
                <a:solidFill>
                  <a:schemeClr val="tx1"/>
                </a:solidFill>
                <a:effectLst/>
                <a:latin typeface="+mn-lt"/>
                <a:ea typeface="+mn-ea"/>
                <a:cs typeface="+mn-cs"/>
              </a:rPr>
              <a:t>Histon Road (South), </a:t>
            </a:r>
            <a:r>
              <a:rPr lang="en-US">
                <a:effectLst/>
              </a:rPr>
              <a:t> </a:t>
            </a:r>
            <a:r>
              <a:rPr lang="en-US" sz="1200" b="0" i="0" u="none" strike="noStrike" kern="1200">
                <a:solidFill>
                  <a:schemeClr val="tx1"/>
                </a:solidFill>
                <a:effectLst/>
                <a:latin typeface="+mn-lt"/>
                <a:ea typeface="+mn-ea"/>
                <a:cs typeface="+mn-cs"/>
              </a:rPr>
              <a:t>Huntingdon Road (just west of </a:t>
            </a:r>
            <a:r>
              <a:rPr lang="en-US" sz="1200" b="0" i="0" u="none" strike="noStrike" kern="1200" err="1">
                <a:solidFill>
                  <a:schemeClr val="tx1"/>
                </a:solidFill>
                <a:effectLst/>
                <a:latin typeface="+mn-lt"/>
                <a:ea typeface="+mn-ea"/>
                <a:cs typeface="+mn-cs"/>
              </a:rPr>
              <a:t>Storey's</a:t>
            </a:r>
            <a:r>
              <a:rPr lang="en-US" sz="1200" b="0" i="0" u="none" strike="noStrike" kern="1200">
                <a:solidFill>
                  <a:schemeClr val="tx1"/>
                </a:solidFill>
                <a:effectLst/>
                <a:latin typeface="+mn-lt"/>
                <a:ea typeface="+mn-ea"/>
                <a:cs typeface="+mn-cs"/>
              </a:rPr>
              <a:t> Way), </a:t>
            </a:r>
            <a:r>
              <a:rPr lang="en-US">
                <a:effectLst/>
              </a:rPr>
              <a:t> </a:t>
            </a:r>
            <a:r>
              <a:rPr lang="en-US" sz="1200" b="0" i="0" u="none" strike="noStrike" kern="1200">
                <a:solidFill>
                  <a:schemeClr val="tx1"/>
                </a:solidFill>
                <a:effectLst/>
                <a:latin typeface="+mn-lt"/>
                <a:ea typeface="+mn-ea"/>
                <a:cs typeface="+mn-cs"/>
              </a:rPr>
              <a:t>King's Hedges Road (just west of Northfield Av), </a:t>
            </a:r>
            <a:r>
              <a:rPr lang="en-US">
                <a:effectLst/>
              </a:rPr>
              <a:t> </a:t>
            </a:r>
            <a:r>
              <a:rPr lang="en-US" sz="1200" b="0" i="0" u="none" strike="noStrike" kern="1200">
                <a:solidFill>
                  <a:schemeClr val="tx1"/>
                </a:solidFill>
                <a:effectLst/>
                <a:latin typeface="+mn-lt"/>
                <a:ea typeface="+mn-ea"/>
                <a:cs typeface="+mn-cs"/>
              </a:rPr>
              <a:t>Lensfield Road, </a:t>
            </a:r>
            <a:r>
              <a:rPr lang="en-US">
                <a:effectLst/>
              </a:rPr>
              <a:t> </a:t>
            </a:r>
            <a:r>
              <a:rPr lang="en-US" sz="1200" b="0" i="0" u="none" strike="noStrike" kern="1200">
                <a:solidFill>
                  <a:schemeClr val="tx1"/>
                </a:solidFill>
                <a:effectLst/>
                <a:latin typeface="+mn-lt"/>
                <a:ea typeface="+mn-ea"/>
                <a:cs typeface="+mn-cs"/>
              </a:rPr>
              <a:t>Long Road (just west of Sedley Taylor Road), </a:t>
            </a:r>
            <a:r>
              <a:rPr lang="en-US">
                <a:effectLst/>
              </a:rPr>
              <a:t> </a:t>
            </a:r>
            <a:r>
              <a:rPr lang="en-US" sz="1200" b="0" i="0" u="none" strike="noStrike" kern="1200">
                <a:solidFill>
                  <a:schemeClr val="tx1"/>
                </a:solidFill>
                <a:effectLst/>
                <a:latin typeface="+mn-lt"/>
                <a:ea typeface="+mn-ea"/>
                <a:cs typeface="+mn-cs"/>
              </a:rPr>
              <a:t>Madingley Road (just east of West Cambridge Site), </a:t>
            </a:r>
            <a:r>
              <a:rPr lang="en-US">
                <a:effectLst/>
              </a:rPr>
              <a:t> </a:t>
            </a:r>
            <a:r>
              <a:rPr lang="en-US" sz="1200" b="0" i="0" u="none" strike="noStrike" kern="1200">
                <a:solidFill>
                  <a:schemeClr val="tx1"/>
                </a:solidFill>
                <a:effectLst/>
                <a:latin typeface="+mn-lt"/>
                <a:ea typeface="+mn-ea"/>
                <a:cs typeface="+mn-cs"/>
              </a:rPr>
              <a:t>Mill Road (East), </a:t>
            </a:r>
            <a:r>
              <a:rPr lang="en-US">
                <a:effectLst/>
              </a:rPr>
              <a:t> </a:t>
            </a:r>
            <a:r>
              <a:rPr lang="en-US" sz="1200" b="0" i="0" u="none" strike="noStrike" kern="1200">
                <a:solidFill>
                  <a:schemeClr val="tx1"/>
                </a:solidFill>
                <a:effectLst/>
                <a:latin typeface="+mn-lt"/>
                <a:ea typeface="+mn-ea"/>
                <a:cs typeface="+mn-cs"/>
              </a:rPr>
              <a:t>Mill Road (West), Milton Road SB (north of Cowley Rd, all), </a:t>
            </a:r>
            <a:r>
              <a:rPr lang="en-US">
                <a:effectLst/>
              </a:rPr>
              <a:t> </a:t>
            </a:r>
            <a:r>
              <a:rPr lang="en-US" sz="1200" b="0" i="0" u="none" strike="noStrike" kern="1200">
                <a:solidFill>
                  <a:schemeClr val="tx1"/>
                </a:solidFill>
                <a:effectLst/>
                <a:latin typeface="+mn-lt"/>
                <a:ea typeface="+mn-ea"/>
                <a:cs typeface="+mn-cs"/>
              </a:rPr>
              <a:t>Mowbray Road, </a:t>
            </a:r>
            <a:r>
              <a:rPr lang="en-US">
                <a:effectLst/>
              </a:rPr>
              <a:t> </a:t>
            </a:r>
            <a:r>
              <a:rPr lang="en-US" sz="1200" b="0" i="0" u="none" strike="noStrike" kern="1200">
                <a:solidFill>
                  <a:schemeClr val="tx1"/>
                </a:solidFill>
                <a:effectLst/>
                <a:latin typeface="+mn-lt"/>
                <a:ea typeface="+mn-ea"/>
                <a:cs typeface="+mn-cs"/>
              </a:rPr>
              <a:t>Newmarket Road (just east of Ditton Lane), </a:t>
            </a:r>
            <a:r>
              <a:rPr lang="en-US">
                <a:effectLst/>
              </a:rPr>
              <a:t> </a:t>
            </a:r>
            <a:r>
              <a:rPr lang="en-US" sz="1200" b="0" i="0" u="none" strike="noStrike" kern="1200">
                <a:solidFill>
                  <a:schemeClr val="tx1"/>
                </a:solidFill>
                <a:effectLst/>
                <a:latin typeface="+mn-lt"/>
                <a:ea typeface="+mn-ea"/>
                <a:cs typeface="+mn-cs"/>
              </a:rPr>
              <a:t>Newmarket Road (just west of Ditton Lane), </a:t>
            </a:r>
            <a:r>
              <a:rPr lang="en-US">
                <a:effectLst/>
              </a:rPr>
              <a:t> </a:t>
            </a:r>
            <a:r>
              <a:rPr lang="en-US" sz="1200" b="0" i="0" u="none" strike="noStrike" kern="1200">
                <a:solidFill>
                  <a:schemeClr val="tx1"/>
                </a:solidFill>
                <a:effectLst/>
                <a:latin typeface="+mn-lt"/>
                <a:ea typeface="+mn-ea"/>
                <a:cs typeface="+mn-cs"/>
              </a:rPr>
              <a:t>Pathfinder Way (near The Green), </a:t>
            </a:r>
            <a:r>
              <a:rPr lang="en-US">
                <a:effectLst/>
              </a:rPr>
              <a:t> </a:t>
            </a:r>
            <a:r>
              <a:rPr lang="en-US" sz="1200" b="0" i="0" u="none" strike="noStrike" kern="1200">
                <a:solidFill>
                  <a:schemeClr val="tx1"/>
                </a:solidFill>
                <a:effectLst/>
                <a:latin typeface="+mn-lt"/>
                <a:ea typeface="+mn-ea"/>
                <a:cs typeface="+mn-cs"/>
              </a:rPr>
              <a:t>Perne Road, </a:t>
            </a:r>
            <a:r>
              <a:rPr lang="en-US">
                <a:effectLst/>
              </a:rPr>
              <a:t> </a:t>
            </a:r>
            <a:r>
              <a:rPr lang="en-US" sz="1200" b="0" i="0" u="none" strike="noStrike" kern="1200">
                <a:solidFill>
                  <a:schemeClr val="tx1"/>
                </a:solidFill>
                <a:effectLst/>
                <a:latin typeface="+mn-lt"/>
                <a:ea typeface="+mn-ea"/>
                <a:cs typeface="+mn-cs"/>
              </a:rPr>
              <a:t>Queen Edith's Way, </a:t>
            </a:r>
            <a:r>
              <a:rPr lang="en-US">
                <a:effectLst/>
              </a:rPr>
              <a:t> </a:t>
            </a:r>
            <a:r>
              <a:rPr lang="en-US" sz="1200" b="0" i="0" u="none" strike="noStrike" kern="1200">
                <a:solidFill>
                  <a:schemeClr val="tx1"/>
                </a:solidFill>
                <a:effectLst/>
                <a:latin typeface="+mn-lt"/>
                <a:ea typeface="+mn-ea"/>
                <a:cs typeface="+mn-cs"/>
              </a:rPr>
              <a:t>Queens Road, </a:t>
            </a:r>
            <a:r>
              <a:rPr lang="en-US">
                <a:effectLst/>
              </a:rPr>
              <a:t> </a:t>
            </a:r>
            <a:r>
              <a:rPr lang="en-US" sz="1200" b="0" i="0" u="none" strike="noStrike" kern="1200">
                <a:solidFill>
                  <a:schemeClr val="tx1"/>
                </a:solidFill>
                <a:effectLst/>
                <a:latin typeface="+mn-lt"/>
                <a:ea typeface="+mn-ea"/>
                <a:cs typeface="+mn-cs"/>
              </a:rPr>
              <a:t>Shelford Road, </a:t>
            </a:r>
            <a:r>
              <a:rPr lang="en-US">
                <a:effectLst/>
              </a:rPr>
              <a:t> </a:t>
            </a:r>
            <a:r>
              <a:rPr lang="en-US" sz="1200" b="0" i="0" u="none" strike="noStrike" kern="1200">
                <a:solidFill>
                  <a:schemeClr val="tx1"/>
                </a:solidFill>
                <a:effectLst/>
                <a:latin typeface="+mn-lt"/>
                <a:ea typeface="+mn-ea"/>
                <a:cs typeface="+mn-cs"/>
              </a:rPr>
              <a:t>Station Road, Cambridge, </a:t>
            </a:r>
            <a:r>
              <a:rPr lang="en-US">
                <a:effectLst/>
              </a:rPr>
              <a:t> </a:t>
            </a:r>
            <a:r>
              <a:rPr lang="en-US" sz="1200" b="0" i="0" u="none" strike="noStrike" kern="1200">
                <a:solidFill>
                  <a:schemeClr val="tx1"/>
                </a:solidFill>
                <a:effectLst/>
                <a:latin typeface="+mn-lt"/>
                <a:ea typeface="+mn-ea"/>
                <a:cs typeface="+mn-cs"/>
              </a:rPr>
              <a:t>Station Road, Waterbeach, </a:t>
            </a:r>
            <a:r>
              <a:rPr lang="en-US">
                <a:effectLst/>
              </a:rPr>
              <a:t> </a:t>
            </a:r>
            <a:r>
              <a:rPr lang="en-US" sz="1200" b="0" i="0" u="none" strike="noStrike" kern="1200">
                <a:solidFill>
                  <a:schemeClr val="tx1"/>
                </a:solidFill>
                <a:effectLst/>
                <a:latin typeface="+mn-lt"/>
                <a:ea typeface="+mn-ea"/>
                <a:cs typeface="+mn-cs"/>
              </a:rPr>
              <a:t>Stirling Road (near The Green), </a:t>
            </a:r>
            <a:r>
              <a:rPr lang="en-US">
                <a:effectLst/>
              </a:rPr>
              <a:t> </a:t>
            </a:r>
            <a:r>
              <a:rPr lang="en-US" sz="1200" b="0" i="0" u="none" strike="noStrike" kern="1200">
                <a:solidFill>
                  <a:schemeClr val="tx1"/>
                </a:solidFill>
                <a:effectLst/>
                <a:latin typeface="+mn-lt"/>
                <a:ea typeface="+mn-ea"/>
                <a:cs typeface="+mn-cs"/>
              </a:rPr>
              <a:t>Tenison Road, </a:t>
            </a:r>
            <a:r>
              <a:rPr lang="en-US">
                <a:effectLst/>
              </a:rPr>
              <a:t> </a:t>
            </a:r>
            <a:r>
              <a:rPr lang="en-US" sz="1200" b="0" i="0" u="none" strike="noStrike" kern="1200">
                <a:solidFill>
                  <a:schemeClr val="tx1"/>
                </a:solidFill>
                <a:effectLst/>
                <a:latin typeface="+mn-lt"/>
                <a:ea typeface="+mn-ea"/>
                <a:cs typeface="+mn-cs"/>
              </a:rPr>
              <a:t>Trumpington High Street, </a:t>
            </a:r>
            <a:r>
              <a:rPr lang="en-US">
                <a:effectLst/>
              </a:rPr>
              <a:t> </a:t>
            </a:r>
            <a:r>
              <a:rPr lang="en-US" sz="1200" b="0" i="0" u="none" strike="noStrike" kern="1200">
                <a:solidFill>
                  <a:schemeClr val="tx1"/>
                </a:solidFill>
                <a:effectLst/>
                <a:latin typeface="+mn-lt"/>
                <a:ea typeface="+mn-ea"/>
                <a:cs typeface="+mn-cs"/>
              </a:rPr>
              <a:t>Trumpington Road, </a:t>
            </a:r>
            <a:r>
              <a:rPr lang="en-US">
                <a:effectLst/>
              </a:rPr>
              <a:t> </a:t>
            </a:r>
            <a:r>
              <a:rPr lang="en-US" sz="1200" b="0" i="0" u="none" strike="noStrike" kern="1200">
                <a:solidFill>
                  <a:schemeClr val="tx1"/>
                </a:solidFill>
                <a:effectLst/>
                <a:latin typeface="+mn-lt"/>
                <a:ea typeface="+mn-ea"/>
                <a:cs typeface="+mn-cs"/>
              </a:rPr>
              <a:t>Victoria Road, </a:t>
            </a:r>
            <a:r>
              <a:rPr lang="en-US">
                <a:effectLst/>
              </a:rPr>
              <a:t> </a:t>
            </a:r>
            <a:r>
              <a:rPr lang="en-US" sz="1200" b="0" i="0" u="none" strike="noStrike" kern="1200">
                <a:solidFill>
                  <a:schemeClr val="tx1"/>
                </a:solidFill>
                <a:effectLst/>
                <a:latin typeface="+mn-lt"/>
                <a:ea typeface="+mn-ea"/>
                <a:cs typeface="+mn-cs"/>
              </a:rPr>
              <a:t>Vinery Road, </a:t>
            </a:r>
            <a:r>
              <a:rPr lang="en-US">
                <a:effectLst/>
              </a:rPr>
              <a:t> </a:t>
            </a:r>
            <a:r>
              <a:rPr lang="en-US" sz="1200" b="0" i="0" u="none" strike="noStrike" kern="1200">
                <a:solidFill>
                  <a:schemeClr val="tx1"/>
                </a:solidFill>
                <a:effectLst/>
                <a:latin typeface="+mn-lt"/>
                <a:ea typeface="+mn-ea"/>
                <a:cs typeface="+mn-cs"/>
              </a:rPr>
              <a:t>Waterbeach Access (opposite Cambridge Research Park), </a:t>
            </a:r>
            <a:r>
              <a:rPr lang="en-US">
                <a:effectLst/>
              </a:rPr>
              <a:t> </a:t>
            </a:r>
            <a:r>
              <a:rPr lang="en-US" sz="1200" b="0" i="0" u="none" strike="noStrike" kern="1200">
                <a:solidFill>
                  <a:schemeClr val="tx1"/>
                </a:solidFill>
                <a:effectLst/>
                <a:latin typeface="+mn-lt"/>
                <a:ea typeface="+mn-ea"/>
                <a:cs typeface="+mn-cs"/>
              </a:rPr>
              <a:t>Waterbeach Barracks Access (via Denny End Road).</a:t>
            </a:r>
            <a:r>
              <a:rPr lang="en-US">
                <a:effectLst/>
              </a:rPr>
              <a:t> </a:t>
            </a:r>
            <a:endParaRPr lang="en-GB">
              <a:cs typeface="Calibri" panose="020F0502020204030204"/>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25</a:t>
            </a:fld>
            <a:endParaRPr lang="en-GB">
              <a:solidFill>
                <a:prstClr val="black"/>
              </a:solidFill>
              <a:latin typeface="Calibri" panose="020F0502020204030204"/>
            </a:endParaRPr>
          </a:p>
        </p:txBody>
      </p:sp>
    </p:spTree>
    <p:extLst>
      <p:ext uri="{BB962C8B-B14F-4D97-AF65-F5344CB8AC3E}">
        <p14:creationId xmlns:p14="http://schemas.microsoft.com/office/powerpoint/2010/main" val="3110409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C35DE-0140-E4AB-1E51-960D8DC6C5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0C1BCE-E771-960E-D011-4F40AB69EF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F0F68A-B83A-603A-6C0A-74016280B74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a:t>
            </a:r>
            <a:r>
              <a:rPr lang="en-GB" b="0">
                <a:cs typeface="Calibri"/>
              </a:rPr>
              <a:t> VivaCity</a:t>
            </a:r>
          </a:p>
        </p:txBody>
      </p:sp>
      <p:sp>
        <p:nvSpPr>
          <p:cNvPr id="4" name="Slide Number Placeholder 3">
            <a:extLst>
              <a:ext uri="{FF2B5EF4-FFF2-40B4-BE49-F238E27FC236}">
                <a16:creationId xmlns:a16="http://schemas.microsoft.com/office/drawing/2014/main" id="{B63C268C-3C7B-B22B-54C7-B6291C97489A}"/>
              </a:ext>
            </a:extLst>
          </p:cNvPr>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26</a:t>
            </a:fld>
            <a:endParaRPr lang="en-GB">
              <a:solidFill>
                <a:prstClr val="black"/>
              </a:solidFill>
              <a:latin typeface="Calibri" panose="020F0502020204030204"/>
            </a:endParaRPr>
          </a:p>
        </p:txBody>
      </p:sp>
    </p:spTree>
    <p:extLst>
      <p:ext uri="{BB962C8B-B14F-4D97-AF65-F5344CB8AC3E}">
        <p14:creationId xmlns:p14="http://schemas.microsoft.com/office/powerpoint/2010/main" val="28169572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3C6F9-A2BF-417F-B999-37554A1DA6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9FCD65-76DC-7551-70FA-EED4CFDAAA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61DBB3-A87C-A2FC-3E3D-452B5AA0585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a:t>
            </a:r>
            <a:r>
              <a:rPr lang="en-GB" b="0">
                <a:cs typeface="Calibri"/>
              </a:rPr>
              <a:t> Cambridge Annual traffic surveys</a:t>
            </a:r>
          </a:p>
        </p:txBody>
      </p:sp>
      <p:sp>
        <p:nvSpPr>
          <p:cNvPr id="4" name="Slide Number Placeholder 3">
            <a:extLst>
              <a:ext uri="{FF2B5EF4-FFF2-40B4-BE49-F238E27FC236}">
                <a16:creationId xmlns:a16="http://schemas.microsoft.com/office/drawing/2014/main" id="{03777FD2-92A4-C3C7-02C0-EC0C8563A81B}"/>
              </a:ext>
            </a:extLst>
          </p:cNvPr>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27</a:t>
            </a:fld>
            <a:endParaRPr lang="en-GB">
              <a:solidFill>
                <a:prstClr val="black"/>
              </a:solidFill>
              <a:latin typeface="Calibri" panose="020F0502020204030204"/>
            </a:endParaRPr>
          </a:p>
        </p:txBody>
      </p:sp>
    </p:spTree>
    <p:extLst>
      <p:ext uri="{BB962C8B-B14F-4D97-AF65-F5344CB8AC3E}">
        <p14:creationId xmlns:p14="http://schemas.microsoft.com/office/powerpoint/2010/main" val="7005483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97403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9245" indent="-309245">
              <a:buFont typeface="Arial,Sans-Serif"/>
              <a:buChar char="•"/>
              <a:defRPr/>
            </a:pPr>
            <a:endParaRPr lang="en-GB"/>
          </a:p>
          <a:p>
            <a:pPr>
              <a:defRPr/>
            </a:pPr>
            <a:endParaRPr lang="en-GB"/>
          </a:p>
          <a:p>
            <a:pPr>
              <a:defRPr/>
            </a:pPr>
            <a:endParaRPr lang="en-GB">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29</a:t>
            </a:fld>
            <a:endParaRPr lang="en-GB">
              <a:solidFill>
                <a:prstClr val="black"/>
              </a:solidFill>
              <a:latin typeface="Calibri" panose="020F0502020204030204"/>
            </a:endParaRPr>
          </a:p>
        </p:txBody>
      </p:sp>
    </p:spTree>
    <p:extLst>
      <p:ext uri="{BB962C8B-B14F-4D97-AF65-F5344CB8AC3E}">
        <p14:creationId xmlns:p14="http://schemas.microsoft.com/office/powerpoint/2010/main" val="1981572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3</a:t>
            </a:fld>
            <a:endParaRPr lang="en-GB"/>
          </a:p>
        </p:txBody>
      </p:sp>
    </p:spTree>
    <p:extLst>
      <p:ext uri="{BB962C8B-B14F-4D97-AF65-F5344CB8AC3E}">
        <p14:creationId xmlns:p14="http://schemas.microsoft.com/office/powerpoint/2010/main" val="34793920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a:t>Source: </a:t>
            </a:r>
            <a:r>
              <a:rPr lang="en-GB"/>
              <a:t>Cambridgeshire Annual Traffic Surveys – Cambridge Radial and Cambridge Screenline . Survey data in 2022 was returned to CCC incomplete, therefore 2022 is excluded as it cannot be presented in comparison to other years.</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a:p>
            <a:pPr>
              <a:defRPr/>
            </a:pPr>
            <a:r>
              <a:rPr lang="en-GB" b="1">
                <a:cs typeface="Calibri"/>
              </a:rPr>
              <a:t>Technical Note: </a:t>
            </a:r>
            <a:r>
              <a:rPr lang="en-GB" sz="1200">
                <a:solidFill>
                  <a:schemeClr val="bg2">
                    <a:lumMod val="50000"/>
                  </a:schemeClr>
                </a:solidFill>
                <a:cs typeface="Calibri"/>
              </a:rPr>
              <a:t>These figures use the annual traffic survey data from sites in the annual Cambridge Screenline and the Cambridge Radial surveys (only sites which have been consistent across all years). </a:t>
            </a:r>
            <a:r>
              <a:rPr lang="en-GB">
                <a:cs typeface="Calibri"/>
              </a:rPr>
              <a:t>The survey days used in this analysis have been chosen to most closely represent a “typical” day for traffic flows (i.e. avoiding bank holidays, weeks with strike action, other special circumstances which can affect traffic volumes).</a:t>
            </a: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30</a:t>
            </a:fld>
            <a:endParaRPr lang="en-GB">
              <a:solidFill>
                <a:prstClr val="black"/>
              </a:solidFill>
              <a:latin typeface="Calibri" panose="020F0502020204030204"/>
            </a:endParaRPr>
          </a:p>
        </p:txBody>
      </p:sp>
    </p:spTree>
    <p:extLst>
      <p:ext uri="{BB962C8B-B14F-4D97-AF65-F5344CB8AC3E}">
        <p14:creationId xmlns:p14="http://schemas.microsoft.com/office/powerpoint/2010/main" val="7589614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567AE0F-FC5D-4269-A9BD-2387D0DAA2D4}" type="slidenum">
              <a:rPr lang="en-GB" smtClean="0"/>
              <a:t>31</a:t>
            </a:fld>
            <a:endParaRPr lang="en-GB"/>
          </a:p>
        </p:txBody>
      </p:sp>
    </p:spTree>
    <p:extLst>
      <p:ext uri="{BB962C8B-B14F-4D97-AF65-F5344CB8AC3E}">
        <p14:creationId xmlns:p14="http://schemas.microsoft.com/office/powerpoint/2010/main" val="38109155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a:t>Source: </a:t>
            </a:r>
            <a:r>
              <a:rPr lang="en-GB"/>
              <a:t>Cambridge Spring Census – Screenline &amp; Cycle Route Monitoring. </a:t>
            </a:r>
          </a:p>
          <a:p>
            <a:pPr>
              <a:defRPr/>
            </a:pPr>
            <a:endParaRPr lang="en-GB"/>
          </a:p>
          <a:p>
            <a:pPr>
              <a:defRPr/>
            </a:pPr>
            <a:r>
              <a:rPr lang="en-GB" b="1"/>
              <a:t>Data Note: </a:t>
            </a:r>
            <a:r>
              <a:rPr lang="en-GB" b="0"/>
              <a:t>In previous versions of this slide pack, totals from both survey days of the Cambridge River Screenline have been included. More recent analysis has only included neutral days to avoid any skewing affect from non-neutral days. Where sites have 2 neutral days of data, the two flows are averaged. Where sites only have 1 neutral day of data, the neutral data is retained and the non-neutral data excluded.</a:t>
            </a:r>
          </a:p>
          <a:p>
            <a:pPr>
              <a:defRPr/>
            </a:pPr>
            <a:endParaRPr lang="en-GB"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Technical Note:</a:t>
            </a:r>
            <a:r>
              <a:rPr lang="en-GB">
                <a:cs typeface="Calibri"/>
              </a:rPr>
              <a:t> </a:t>
            </a:r>
            <a:r>
              <a:rPr lang="en-GB" sz="1200">
                <a:solidFill>
                  <a:schemeClr val="bg2">
                    <a:lumMod val="50000"/>
                  </a:schemeClr>
                </a:solidFill>
                <a:cs typeface="Calibri"/>
              </a:rPr>
              <a:t>These figures use the annual traffic survey data from the annual Cambridge Screenline and the Cycle Route Monitoring surveys. </a:t>
            </a:r>
            <a:r>
              <a:rPr lang="en-GB">
                <a:cs typeface="Calibri"/>
              </a:rPr>
              <a:t>The survey days used in this analysis have been chosen to most closely represent a “typical” day for traffic flows (i.e. avoiding bank holidays, weeks with strike action, other special circumstances which can affect traffic volumes).</a:t>
            </a:r>
          </a:p>
          <a:p>
            <a:pPr>
              <a:defRPr/>
            </a:pPr>
            <a:endParaRPr lang="en-GB">
              <a:cs typeface="Calibri"/>
            </a:endParaRPr>
          </a:p>
          <a:p>
            <a:pPr>
              <a:defRPr/>
            </a:pPr>
            <a:r>
              <a:rPr lang="en-GB">
                <a:cs typeface="Calibri"/>
              </a:rPr>
              <a:t>As active travel can be quite variable due to weather conditions, caution is advised using these figures as they are taken from daily surveys rather than calculated over longer periods of time. They are intended to provide a rough indication of trends over time.</a:t>
            </a:r>
          </a:p>
        </p:txBody>
      </p:sp>
      <p:sp>
        <p:nvSpPr>
          <p:cNvPr id="4" name="Slide Number Placeholder 3"/>
          <p:cNvSpPr>
            <a:spLocks noGrp="1"/>
          </p:cNvSpPr>
          <p:nvPr>
            <p:ph type="sldNum" sz="quarter" idx="5"/>
          </p:nvPr>
        </p:nvSpPr>
        <p:spPr/>
        <p:txBody>
          <a:bodyPr/>
          <a:lstStyle/>
          <a:p>
            <a:fld id="{0567AE0F-FC5D-4269-A9BD-2387D0DAA2D4}" type="slidenum">
              <a:rPr lang="en-GB" smtClean="0"/>
              <a:t>32</a:t>
            </a:fld>
            <a:endParaRPr lang="en-GB"/>
          </a:p>
        </p:txBody>
      </p:sp>
    </p:spTree>
    <p:extLst>
      <p:ext uri="{BB962C8B-B14F-4D97-AF65-F5344CB8AC3E}">
        <p14:creationId xmlns:p14="http://schemas.microsoft.com/office/powerpoint/2010/main" val="21309811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74414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 </a:t>
            </a:r>
            <a:r>
              <a:rPr lang="en-GB" b="0">
                <a:cs typeface="Calibri"/>
              </a:rPr>
              <a:t>Cambridge BID footfall data.</a:t>
            </a:r>
          </a:p>
          <a:p>
            <a:pPr>
              <a:defRPr/>
            </a:pPr>
            <a:endParaRPr lang="en-GB" b="1">
              <a:cs typeface="Calibri"/>
            </a:endParaRPr>
          </a:p>
          <a:p>
            <a:pPr>
              <a:defRPr/>
            </a:pPr>
            <a:r>
              <a:rPr lang="en-GB" b="1">
                <a:cs typeface="Calibri"/>
              </a:rPr>
              <a:t>Technical note: </a:t>
            </a:r>
            <a:r>
              <a:rPr lang="en-GB" b="0">
                <a:cs typeface="Calibri"/>
              </a:rPr>
              <a:t>Data from the following locations: Bridge Street, Fitzroy Street at Waitrose, Market Hill, Regent Street, Rose Crescent, Sidney Street. Excludes data for King’s Parade and One Station Square.</a:t>
            </a:r>
            <a:r>
              <a:rPr lang="en-GB">
                <a:cs typeface="Calibri"/>
              </a:rPr>
              <a:t> </a:t>
            </a:r>
            <a:r>
              <a:rPr lang="en-GB"/>
              <a:t>As outlined at the start of this slide pack, 'weekdays' do not include Fridays. Table calculations do not include bank holidays, school holidays or any other "non neutral" days. The percentage changes are designed to reflect change on a "typical" day.</a:t>
            </a:r>
            <a:endParaRPr lang="en-GB" b="0">
              <a:cs typeface="Calibri"/>
            </a:endParaRPr>
          </a:p>
          <a:p>
            <a:pPr>
              <a:defRPr/>
            </a:pPr>
            <a:endParaRPr lang="en-GB" b="1">
              <a:cs typeface="Calibri"/>
            </a:endParaRPr>
          </a:p>
          <a:p>
            <a:pPr>
              <a:defRPr/>
            </a:pPr>
            <a:r>
              <a:rPr lang="en-GB" b="1">
                <a:cs typeface="Calibri"/>
              </a:rPr>
              <a:t>Commentary: </a:t>
            </a:r>
            <a:endParaRPr lang="en-GB" b="1">
              <a:ea typeface="Calibri"/>
              <a:cs typeface="Calibri"/>
            </a:endParaRPr>
          </a:p>
          <a:p>
            <a:pPr marL="171450" indent="-171450">
              <a:buFont typeface="Arial" panose="020B0604020202020204" pitchFamily="34" charset="0"/>
              <a:buChar char="•"/>
              <a:defRPr/>
            </a:pPr>
            <a:r>
              <a:rPr lang="en-GB" b="0">
                <a:cs typeface="Calibri"/>
              </a:rPr>
              <a:t>September foot traffic in central Cambridge is 4% below the pre-COVID level of September 2019 and is 8% above September 2024. </a:t>
            </a:r>
          </a:p>
          <a:p>
            <a:pPr marL="171450" indent="-171450">
              <a:buFont typeface="Arial" panose="020B0604020202020204" pitchFamily="34" charset="0"/>
              <a:buChar char="•"/>
              <a:defRPr/>
            </a:pPr>
            <a:r>
              <a:rPr lang="en-GB" b="0">
                <a:cs typeface="Calibri"/>
              </a:rPr>
              <a:t>Weekday foot traffic (Monday to Thursday) is 13% above last year, whereas weekend foot traffic is only 3% ahead of last year.</a:t>
            </a:r>
            <a:endParaRPr lang="en-GB" b="0">
              <a:ea typeface="Calibri"/>
              <a:cs typeface="Calibri"/>
            </a:endParaRPr>
          </a:p>
          <a:p>
            <a:pPr marL="171450" indent="-171450">
              <a:buFont typeface="Arial" panose="020B0604020202020204" pitchFamily="34" charset="0"/>
              <a:buChar char="•"/>
              <a:defRPr/>
            </a:pPr>
            <a:r>
              <a:rPr lang="en-GB">
                <a:cs typeface="Calibri"/>
              </a:rPr>
              <a:t>September foot traffic is 1% above September 2023.</a:t>
            </a:r>
            <a:endParaRPr lang="en-GB">
              <a:ea typeface="Calibri"/>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34</a:t>
            </a:fld>
            <a:endParaRPr lang="en-GB">
              <a:solidFill>
                <a:prstClr val="black"/>
              </a:solidFill>
              <a:latin typeface="Calibri" panose="020F0502020204030204"/>
            </a:endParaRPr>
          </a:p>
        </p:txBody>
      </p:sp>
    </p:spTree>
    <p:extLst>
      <p:ext uri="{BB962C8B-B14F-4D97-AF65-F5344CB8AC3E}">
        <p14:creationId xmlns:p14="http://schemas.microsoft.com/office/powerpoint/2010/main" val="24184864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 </a:t>
            </a:r>
            <a:r>
              <a:rPr lang="en-GB" b="0">
                <a:cs typeface="Calibri"/>
              </a:rPr>
              <a:t>Cambridge BID footfall data.</a:t>
            </a:r>
          </a:p>
          <a:p>
            <a:pPr>
              <a:defRPr/>
            </a:pPr>
            <a:endParaRPr lang="en-GB" b="1"/>
          </a:p>
          <a:p>
            <a:pPr>
              <a:defRPr/>
            </a:pPr>
            <a:r>
              <a:rPr lang="en-GB" b="1"/>
              <a:t>Technical note: </a:t>
            </a:r>
            <a:r>
              <a:rPr lang="en-GB"/>
              <a:t>Data from the following locations: Bridge Street, Fitzroy Street at Waitrose, Market Hill, Regent Street, Rose Crescent, Sidney Street. Excludes data for King’s Parade and One Station Square. Table calculations do not include bank holidays, school holidays or any other "non neutral" days. The percentage changes are designed to reflect change on a "typical" day.</a:t>
            </a:r>
            <a:endParaRPr lang="en-GB">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Commentary: </a:t>
            </a:r>
            <a:r>
              <a:rPr lang="en-GB" b="0">
                <a:cs typeface="Calibri"/>
              </a:rPr>
              <a:t>Most days of the week show a negative change to pre-COVID (June 2019) levels. The largest negative change was a decrease of 5% on Thursday.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cs typeface="Calibri"/>
              </a:rPr>
              <a:t>Tuesday footfall figures were most recovered compared to June 2019, with a 6% increase.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cs typeface="Calibri"/>
              </a:rPr>
              <a:t>Wednesday and Thursday are the only days of the week which present lower footfall volumes than this time last year (June 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a:ea typeface="Calibri"/>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35</a:t>
            </a:fld>
            <a:endParaRPr lang="en-GB">
              <a:solidFill>
                <a:prstClr val="black"/>
              </a:solidFill>
              <a:latin typeface="Calibri" panose="020F0502020204030204"/>
            </a:endParaRPr>
          </a:p>
        </p:txBody>
      </p:sp>
    </p:spTree>
    <p:extLst>
      <p:ext uri="{BB962C8B-B14F-4D97-AF65-F5344CB8AC3E}">
        <p14:creationId xmlns:p14="http://schemas.microsoft.com/office/powerpoint/2010/main" val="28794138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37544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 </a:t>
            </a:r>
            <a:r>
              <a:rPr lang="en-GB" b="0">
                <a:cs typeface="Calibri"/>
              </a:rPr>
              <a:t>Cambridge City Council Car Parking data</a:t>
            </a:r>
          </a:p>
          <a:p>
            <a:pPr>
              <a:defRPr/>
            </a:pPr>
            <a:endParaRPr lang="en-GB" b="1">
              <a:cs typeface="Calibri"/>
            </a:endParaRPr>
          </a:p>
          <a:p>
            <a:pPr>
              <a:defRPr/>
            </a:pPr>
            <a:r>
              <a:rPr lang="en-GB" b="1">
                <a:cs typeface="Calibri"/>
              </a:rPr>
              <a:t>Technical notes</a:t>
            </a:r>
            <a:r>
              <a:rPr lang="en-GB" b="0">
                <a:cs typeface="Calibri"/>
              </a:rPr>
              <a:t>: Table calculations do not include bank holidays, school holidays, or any other "non neutral" days. The percentage changes are designed to reflect change on a "typical" day.</a:t>
            </a:r>
            <a:r>
              <a:rPr lang="en-GB">
                <a:cs typeface="Calibri"/>
              </a:rPr>
              <a:t> As outlined at the start of this slide pack, 'weekdays' do not include Fridays.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Park Street Car Park re-opened in late November 2024.</a:t>
            </a:r>
          </a:p>
          <a:p>
            <a:pPr>
              <a:defRPr/>
            </a:pPr>
            <a:endParaRPr lang="en-GB" b="0">
              <a:cs typeface="Calibri"/>
            </a:endParaRPr>
          </a:p>
          <a:p>
            <a:pPr>
              <a:defRPr/>
            </a:pPr>
            <a:endParaRPr lang="en-GB" b="1">
              <a:cs typeface="Calibri"/>
            </a:endParaRPr>
          </a:p>
          <a:p>
            <a:pPr>
              <a:defRPr/>
            </a:pPr>
            <a:r>
              <a:rPr lang="en-GB" b="1">
                <a:cs typeface="Calibri"/>
              </a:rPr>
              <a:t>Commentary: </a:t>
            </a:r>
          </a:p>
          <a:p>
            <a:pPr marL="171450" indent="-171450">
              <a:buFont typeface="Arial,Sans-Serif"/>
              <a:buChar char="•"/>
              <a:defRPr/>
            </a:pPr>
            <a:r>
              <a:rPr lang="en-GB"/>
              <a:t>Multi-storey car park usage in central Cambridge is 16% below the pre-Covid level of September 2019. </a:t>
            </a:r>
          </a:p>
          <a:p>
            <a:pPr marL="171450" indent="-171450">
              <a:buFont typeface="Arial,Sans-Serif"/>
              <a:buChar char="•"/>
              <a:defRPr/>
            </a:pPr>
            <a:r>
              <a:rPr lang="en-GB"/>
              <a:t>The figures for September 2025 show a small change compared to last year (September 2024). Monday to Thursday figures are 5% below last year, there is also a 3% decrease in Weekend usage. </a:t>
            </a:r>
          </a:p>
          <a:p>
            <a:pPr marL="171450" indent="-171450">
              <a:buFont typeface="Arial,Sans-Serif"/>
              <a:buChar char="•"/>
              <a:defRPr/>
            </a:pPr>
            <a:r>
              <a:rPr lang="en-GB"/>
              <a:t>Generally, the line for 2025 has tracked very similarly to that of 2024 – fluctuating between being slightly above and slightly below the 2024 line at various points in the year.</a:t>
            </a:r>
          </a:p>
          <a:p>
            <a:pPr marL="171450" indent="-171450">
              <a:buFont typeface="Arial,Sans-Serif"/>
              <a:buChar char="•"/>
              <a:defRPr/>
            </a:pPr>
            <a:r>
              <a:rPr lang="en-GB"/>
              <a:t>Additionally, an increased charge for car parks was introduced in February 2023 and may be having an impact on usage compared to any periods in which parking was cheaper.</a:t>
            </a: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37</a:t>
            </a:fld>
            <a:endParaRPr lang="en-GB">
              <a:solidFill>
                <a:prstClr val="black"/>
              </a:solidFill>
              <a:latin typeface="Calibri" panose="020F0502020204030204"/>
            </a:endParaRPr>
          </a:p>
        </p:txBody>
      </p:sp>
    </p:spTree>
    <p:extLst>
      <p:ext uri="{BB962C8B-B14F-4D97-AF65-F5344CB8AC3E}">
        <p14:creationId xmlns:p14="http://schemas.microsoft.com/office/powerpoint/2010/main" val="22422693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 </a:t>
            </a:r>
            <a:r>
              <a:rPr lang="en-GB" b="0">
                <a:cs typeface="Calibri"/>
              </a:rPr>
              <a:t>Cambridge City Council Car Parking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Technical notes</a:t>
            </a:r>
            <a:r>
              <a:rPr lang="en-GB" b="0">
                <a:cs typeface="Calibri"/>
              </a:rPr>
              <a:t>: School holidays, bank holidays and any other "non neutral" days are not included in calculations for this chart. </a:t>
            </a:r>
          </a:p>
          <a:p>
            <a:pPr>
              <a:defRPr/>
            </a:pPr>
            <a:endParaRPr lang="en-GB" b="1"/>
          </a:p>
          <a:p>
            <a:pPr>
              <a:defRPr/>
            </a:pPr>
            <a:r>
              <a:rPr lang="en-GB" b="1"/>
              <a:t>Commentary:</a:t>
            </a:r>
          </a:p>
          <a:p>
            <a:pPr marL="171450" indent="-171450">
              <a:buFont typeface="Arial"/>
              <a:buChar char="•"/>
              <a:defRPr/>
            </a:pPr>
            <a:r>
              <a:rPr lang="en-GB">
                <a:cs typeface="Calibri"/>
              </a:rPr>
              <a:t>The proportionate split in length of stay in Cambridge's multi-storey car parks is relatively consistent across the four months shown within the chart. </a:t>
            </a:r>
          </a:p>
          <a:p>
            <a:pPr marL="171450" indent="-171450">
              <a:buFont typeface="Arial"/>
              <a:buChar char="•"/>
              <a:defRPr/>
            </a:pPr>
            <a:r>
              <a:rPr lang="en-GB">
                <a:cs typeface="Calibri"/>
              </a:rPr>
              <a:t>The chart indicates that September 2025 usage is similar to 2023 and slightly below 2024, but overall volumes are still below that which was seen in 2019. </a:t>
            </a:r>
          </a:p>
          <a:p>
            <a:pPr marL="171450" indent="-171450">
              <a:buFont typeface="Arial"/>
              <a:buChar char="•"/>
              <a:defRPr/>
            </a:pPr>
            <a:r>
              <a:rPr lang="en-GB">
                <a:cs typeface="Calibri"/>
              </a:rPr>
              <a:t>Caveats with this chart are that Park Street Car park closed in January 2022, and a new car park charge was introduced in February 2023.</a:t>
            </a:r>
          </a:p>
          <a:p>
            <a:pPr marL="171450" indent="-171450">
              <a:buFont typeface="Arial"/>
              <a:buChar char="•"/>
              <a:defRPr/>
            </a:pPr>
            <a:r>
              <a:rPr lang="en-GB">
                <a:cs typeface="Calibri"/>
              </a:rPr>
              <a:t>Park Street Car Park re-opened in late November 2024.</a:t>
            </a:r>
          </a:p>
          <a:p>
            <a:pPr marL="171450" indent="-171450">
              <a:buFont typeface="Arial"/>
              <a:buChar char="•"/>
              <a:defRPr/>
            </a:pPr>
            <a:endParaRPr lang="en-GB">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38</a:t>
            </a:fld>
            <a:endParaRPr lang="en-GB">
              <a:solidFill>
                <a:prstClr val="black"/>
              </a:solidFill>
              <a:latin typeface="Calibri" panose="020F0502020204030204"/>
            </a:endParaRPr>
          </a:p>
        </p:txBody>
      </p:sp>
    </p:spTree>
    <p:extLst>
      <p:ext uri="{BB962C8B-B14F-4D97-AF65-F5344CB8AC3E}">
        <p14:creationId xmlns:p14="http://schemas.microsoft.com/office/powerpoint/2010/main" val="5734298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 </a:t>
            </a:r>
            <a:r>
              <a:rPr lang="en-GB" b="0">
                <a:cs typeface="Calibri"/>
              </a:rPr>
              <a:t>Cambridge City Council Car Parking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a:p>
            <a:pPr>
              <a:defRPr/>
            </a:pPr>
            <a:r>
              <a:rPr lang="en-GB" b="1"/>
              <a:t>Commentary:</a:t>
            </a:r>
            <a:endParaRPr lang="en-US"/>
          </a:p>
          <a:p>
            <a:pPr marL="185420" indent="-185420">
              <a:buFont typeface="Arial,Sans-Serif"/>
              <a:buChar char="•"/>
              <a:defRPr/>
            </a:pPr>
            <a:r>
              <a:rPr lang="en-GB"/>
              <a:t>89% of September 2025 visits to Grafton West lasted less than three hours – making it the most likely facility to be used for short stays.</a:t>
            </a:r>
            <a:endParaRPr lang="en-GB">
              <a:cs typeface="Calibri"/>
            </a:endParaRPr>
          </a:p>
          <a:p>
            <a:pPr marL="185420" indent="-185420">
              <a:buFont typeface="Arial,Sans-Serif"/>
              <a:buChar char="•"/>
              <a:defRPr/>
            </a:pPr>
            <a:r>
              <a:rPr lang="en-GB"/>
              <a:t>Queen Anne Terrace is the facility with the highest proportion of long stays, with 40% of September 2025 visits lasting more than three hours. </a:t>
            </a:r>
            <a:endParaRPr lang="en-US"/>
          </a:p>
          <a:p>
            <a:pPr marL="185420" indent="-185420">
              <a:buFont typeface="Arial,Sans-Serif"/>
              <a:buChar char="•"/>
              <a:defRPr/>
            </a:pPr>
            <a:r>
              <a:rPr lang="en-GB"/>
              <a:t>Grand Arcade is comfortably the most popular multi storey car park facility in Cambridge – with just over 75,000 patrons in June.</a:t>
            </a:r>
            <a:endParaRPr lang="en-GB">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39</a:t>
            </a:fld>
            <a:endParaRPr lang="en-GB">
              <a:solidFill>
                <a:prstClr val="black"/>
              </a:solidFill>
              <a:latin typeface="Calibri" panose="020F0502020204030204"/>
            </a:endParaRPr>
          </a:p>
        </p:txBody>
      </p:sp>
    </p:spTree>
    <p:extLst>
      <p:ext uri="{BB962C8B-B14F-4D97-AF65-F5344CB8AC3E}">
        <p14:creationId xmlns:p14="http://schemas.microsoft.com/office/powerpoint/2010/main" val="4019031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4</a:t>
            </a:fld>
            <a:endParaRPr lang="en-GB"/>
          </a:p>
        </p:txBody>
      </p:sp>
    </p:spTree>
    <p:extLst>
      <p:ext uri="{BB962C8B-B14F-4D97-AF65-F5344CB8AC3E}">
        <p14:creationId xmlns:p14="http://schemas.microsoft.com/office/powerpoint/2010/main" val="40400855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5425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 </a:t>
            </a:r>
            <a:r>
              <a:rPr lang="en-GB" sz="1200" b="0">
                <a:solidFill>
                  <a:srgbClr val="000000"/>
                </a:solidFill>
                <a:latin typeface="Calibri"/>
                <a:cs typeface="Calibri"/>
              </a:rPr>
              <a:t>Rail statistics, ORR. Table 1415a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a:solidFill>
                <a:srgbClr val="000000"/>
              </a:solidFill>
              <a:effectLst/>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a:solidFill>
                  <a:srgbClr val="000000"/>
                </a:solidFill>
                <a:effectLst/>
                <a:latin typeface="Calibri"/>
                <a:cs typeface="Calibri"/>
              </a:rPr>
              <a:t>Technical note: </a:t>
            </a:r>
            <a:r>
              <a:rPr lang="en-GB" sz="1200" b="0" i="0">
                <a:solidFill>
                  <a:srgbClr val="000000"/>
                </a:solidFill>
                <a:effectLst/>
                <a:latin typeface="Calibri"/>
                <a:cs typeface="Calibri"/>
              </a:rPr>
              <a:t> Rail Passenger annual data runs April – March. </a:t>
            </a:r>
            <a:r>
              <a:rPr lang="en-GB" sz="1200">
                <a:solidFill>
                  <a:schemeClr val="bg2">
                    <a:lumMod val="50000"/>
                  </a:schemeClr>
                </a:solidFill>
                <a:cs typeface="Calibri"/>
              </a:rPr>
              <a:t>2018/19 is used as the pre-COVID baseline as 2019/20 entries and exit data is affected in March 2020 by the first COVID-19 lockdown.</a:t>
            </a:r>
            <a:endParaRPr lang="en-GB" b="0" i="0">
              <a:solidFill>
                <a:srgbClr val="444444"/>
              </a:solidFill>
              <a:effectLst/>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41</a:t>
            </a:fld>
            <a:endParaRPr lang="en-GB">
              <a:solidFill>
                <a:prstClr val="black"/>
              </a:solidFill>
              <a:latin typeface="Calibri" panose="020F0502020204030204"/>
            </a:endParaRPr>
          </a:p>
        </p:txBody>
      </p:sp>
    </p:spTree>
    <p:extLst>
      <p:ext uri="{BB962C8B-B14F-4D97-AF65-F5344CB8AC3E}">
        <p14:creationId xmlns:p14="http://schemas.microsoft.com/office/powerpoint/2010/main" val="27155798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 </a:t>
            </a:r>
            <a:r>
              <a:rPr lang="en-GB" b="0">
                <a:cs typeface="Calibri"/>
              </a:rPr>
              <a:t>Cambridge BID footfall data​</a:t>
            </a:r>
          </a:p>
          <a:p>
            <a:pPr>
              <a:defRPr/>
            </a:pPr>
            <a:endParaRPr lang="en-GB" b="1">
              <a:cs typeface="Calibri"/>
            </a:endParaRPr>
          </a:p>
          <a:p>
            <a:pPr>
              <a:defRPr/>
            </a:pPr>
            <a:r>
              <a:rPr lang="en-GB" b="1">
                <a:cs typeface="Calibri"/>
              </a:rPr>
              <a:t>Technical note: </a:t>
            </a:r>
            <a:r>
              <a:rPr lang="en-GB"/>
              <a:t>Table calculations do not include bank holidays, school holidays, or any other "non neutral" days. </a:t>
            </a:r>
            <a:r>
              <a:rPr lang="en-GB">
                <a:cs typeface="Calibri"/>
              </a:rPr>
              <a:t>The</a:t>
            </a:r>
            <a:r>
              <a:rPr lang="en-GB" b="0">
                <a:cs typeface="Calibri"/>
              </a:rPr>
              <a:t> One Station Square sensor was fitted in December 2019 so pre-COVID data is not available for all months. For March comparisons, we use the first two weeks of March 2020 (1</a:t>
            </a:r>
            <a:r>
              <a:rPr lang="en-GB" b="0" baseline="30000">
                <a:cs typeface="Calibri"/>
              </a:rPr>
              <a:t>st</a:t>
            </a:r>
            <a:r>
              <a:rPr lang="en-GB" b="0">
                <a:cs typeface="Calibri"/>
              </a:rPr>
              <a:t> – 14</a:t>
            </a:r>
            <a:r>
              <a:rPr lang="en-GB" b="0" baseline="30000">
                <a:cs typeface="Calibri"/>
              </a:rPr>
              <a:t>th)</a:t>
            </a:r>
            <a:r>
              <a:rPr lang="en-GB" b="0">
                <a:cs typeface="Calibri"/>
              </a:rPr>
              <a:t> </a:t>
            </a:r>
            <a:r>
              <a:rPr lang="en-GB" b="0" baseline="0">
                <a:cs typeface="Calibri"/>
              </a:rPr>
              <a:t> to ensure impacts of the first lockdown are not included, </a:t>
            </a:r>
            <a:r>
              <a:rPr lang="en-GB" b="0">
                <a:cs typeface="Calibri"/>
              </a:rPr>
              <a:t>but we acknowledge the comparison is not ideal. Data may be impacted by strike action.</a:t>
            </a:r>
            <a:r>
              <a:rPr lang="en-GB"/>
              <a:t> As outlined at the start of this slide pack, 'weekdays' do not include Fridays. </a:t>
            </a:r>
          </a:p>
          <a:p>
            <a:pPr>
              <a:defRPr/>
            </a:pPr>
            <a:endParaRPr lang="en-GB" b="1">
              <a:cs typeface="Calibri"/>
            </a:endParaRPr>
          </a:p>
          <a:p>
            <a:pPr>
              <a:defRPr/>
            </a:pPr>
            <a:r>
              <a:rPr lang="en-GB" sz="1200">
                <a:effectLst/>
                <a:latin typeface="Aptos" panose="020B0004020202020204" pitchFamily="34" charset="0"/>
                <a:ea typeface="Aptos" panose="020B0004020202020204" pitchFamily="34" charset="0"/>
                <a:cs typeface="Aptos" panose="020B0004020202020204" pitchFamily="34" charset="0"/>
              </a:rPr>
              <a:t>The data collected at One Station Square throughout 2024 appears to be erroneous and has therefore been omitted from this slide. Cambridge Bid have confirmed that this footfall counter was repaired in December 2024. Monitoring of this site resumed in January 2025. The 2025 data continues to show fluctuations. Cambridge BID have been asked to comment on the reliability of the 2025 data.</a:t>
            </a:r>
          </a:p>
          <a:p>
            <a:pPr>
              <a:defRPr/>
            </a:pPr>
            <a:endParaRPr lang="en-GB" sz="1200" b="1">
              <a:effectLst/>
              <a:latin typeface="Aptos" panose="020B0004020202020204" pitchFamily="34" charset="0"/>
              <a:cs typeface="Calibri"/>
            </a:endParaRPr>
          </a:p>
          <a:p>
            <a:pPr>
              <a:defRPr/>
            </a:pPr>
            <a:r>
              <a:rPr lang="en-GB" sz="1200" b="1">
                <a:effectLst/>
                <a:latin typeface="Aptos" panose="020B0004020202020204" pitchFamily="34" charset="0"/>
                <a:cs typeface="Calibri"/>
              </a:rPr>
              <a:t>Commentary: </a:t>
            </a:r>
            <a:r>
              <a:rPr lang="en-GB" sz="1200" b="0">
                <a:effectLst/>
                <a:latin typeface="Aptos" panose="020B0004020202020204" pitchFamily="34" charset="0"/>
                <a:cs typeface="Calibri"/>
              </a:rPr>
              <a:t>Footfall at One Station Square was 43% below pre-COVID levels (February 2020) on weekdays (Monday to Thursday) and 21% below on weekends (Saturday to Sunday). Compared to June 2023, footfall levels were 25% lower in June 2025. Weekdays saw an 21% decrease compared to June 2023, and weekends saw a 28% decrease.</a:t>
            </a:r>
            <a:endParaRPr lang="en-GB" b="1">
              <a:cs typeface="Calibri"/>
            </a:endParaRPr>
          </a:p>
          <a:p>
            <a:pPr>
              <a:defRPr/>
            </a:pPr>
            <a:endParaRPr lang="en-GB" b="1">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42</a:t>
            </a:fld>
            <a:endParaRPr lang="en-GB">
              <a:solidFill>
                <a:prstClr val="black"/>
              </a:solidFill>
              <a:latin typeface="Calibri" panose="020F0502020204030204"/>
            </a:endParaRPr>
          </a:p>
        </p:txBody>
      </p:sp>
    </p:spTree>
    <p:extLst>
      <p:ext uri="{BB962C8B-B14F-4D97-AF65-F5344CB8AC3E}">
        <p14:creationId xmlns:p14="http://schemas.microsoft.com/office/powerpoint/2010/main" val="35663839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418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22E6D-4D07-AD93-DC35-069B32A2E9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B39464-5DD3-0748-FAE2-8967B8B5BF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11479A-DAB3-63A9-76EA-269F9ED99B2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a:t>
            </a:r>
            <a:r>
              <a:rPr lang="en-GB" b="0">
                <a:cs typeface="Calibri"/>
              </a:rPr>
              <a:t> Stagecoach</a:t>
            </a:r>
          </a:p>
        </p:txBody>
      </p:sp>
      <p:sp>
        <p:nvSpPr>
          <p:cNvPr id="4" name="Slide Number Placeholder 3">
            <a:extLst>
              <a:ext uri="{FF2B5EF4-FFF2-40B4-BE49-F238E27FC236}">
                <a16:creationId xmlns:a16="http://schemas.microsoft.com/office/drawing/2014/main" id="{30739189-E2F3-CF1A-DAA9-301EC7463098}"/>
              </a:ext>
            </a:extLst>
          </p:cNvPr>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44</a:t>
            </a:fld>
            <a:endParaRPr lang="en-GB">
              <a:solidFill>
                <a:prstClr val="black"/>
              </a:solidFill>
              <a:latin typeface="Calibri" panose="020F0502020204030204"/>
            </a:endParaRPr>
          </a:p>
        </p:txBody>
      </p:sp>
    </p:spTree>
    <p:extLst>
      <p:ext uri="{BB962C8B-B14F-4D97-AF65-F5344CB8AC3E}">
        <p14:creationId xmlns:p14="http://schemas.microsoft.com/office/powerpoint/2010/main" val="33915104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9554C-42E9-77C7-BB3D-80BEAF9AE9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466BBE-B76A-42E5-D38B-5BE4D60FDE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07038E-CE02-9210-86A2-8EA37B35423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a:t>
            </a:r>
            <a:r>
              <a:rPr lang="en-GB" b="0">
                <a:cs typeface="Calibri"/>
              </a:rPr>
              <a:t> DfT Bus Statistics: </a:t>
            </a:r>
            <a:r>
              <a:rPr lang="en-GB" sz="1200">
                <a:solidFill>
                  <a:schemeClr val="bg2">
                    <a:lumMod val="50000"/>
                  </a:schemeClr>
                </a:solidFill>
                <a:cs typeface="Calibri"/>
                <a:hlinkClick r:id="rId3"/>
              </a:rPr>
              <a:t>https://www.gov.uk/government/collections/bus-statistics</a:t>
            </a:r>
            <a:r>
              <a:rPr lang="en-GB" sz="1200">
                <a:solidFill>
                  <a:schemeClr val="bg2">
                    <a:lumMod val="50000"/>
                  </a:schemeClr>
                </a:solidFill>
                <a:cs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bg2">
                    <a:lumMod val="50000"/>
                  </a:schemeClr>
                </a:solidFill>
                <a:cs typeface="Calibri"/>
              </a:rPr>
              <a:t>Bedfordshire figures are compiled by summing those provided separately for Luton, Bedford, and Mid-Bedfordshire in the DfT dataset.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a:cs typeface="Calibri"/>
            </a:endParaRPr>
          </a:p>
        </p:txBody>
      </p:sp>
      <p:sp>
        <p:nvSpPr>
          <p:cNvPr id="4" name="Slide Number Placeholder 3">
            <a:extLst>
              <a:ext uri="{FF2B5EF4-FFF2-40B4-BE49-F238E27FC236}">
                <a16:creationId xmlns:a16="http://schemas.microsoft.com/office/drawing/2014/main" id="{2C6C860A-71D0-1412-E7A1-52871D6DF855}"/>
              </a:ext>
            </a:extLst>
          </p:cNvPr>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45</a:t>
            </a:fld>
            <a:endParaRPr lang="en-GB">
              <a:solidFill>
                <a:prstClr val="black"/>
              </a:solidFill>
              <a:latin typeface="Calibri" panose="020F0502020204030204"/>
            </a:endParaRPr>
          </a:p>
        </p:txBody>
      </p:sp>
    </p:spTree>
    <p:extLst>
      <p:ext uri="{BB962C8B-B14F-4D97-AF65-F5344CB8AC3E}">
        <p14:creationId xmlns:p14="http://schemas.microsoft.com/office/powerpoint/2010/main" val="25819898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F4344-8BA9-C513-083D-7419DE1EED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427235-9A5D-ED79-35CB-C5858D2210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138B73-6FA4-6BA0-3DB1-E9B9ADCBB18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a:t>
            </a:r>
            <a:r>
              <a:rPr lang="en-GB" b="0">
                <a:cs typeface="Calibri"/>
              </a:rPr>
              <a:t> Stagecoach (Button-push methodology)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Technical note: </a:t>
            </a:r>
            <a:r>
              <a:rPr lang="en-GB" sz="1200">
                <a:solidFill>
                  <a:schemeClr val="bg2">
                    <a:lumMod val="50000"/>
                  </a:schemeClr>
                </a:solidFill>
                <a:cs typeface="Calibri"/>
              </a:rPr>
              <a:t>Due to the commercial sensitivity of this data, bus passenger volumes are not marked on the y-axis of this graph.</a:t>
            </a:r>
            <a:endParaRPr lang="en-GB" b="0">
              <a:cs typeface="Calibri"/>
            </a:endParaRPr>
          </a:p>
        </p:txBody>
      </p:sp>
      <p:sp>
        <p:nvSpPr>
          <p:cNvPr id="4" name="Slide Number Placeholder 3">
            <a:extLst>
              <a:ext uri="{FF2B5EF4-FFF2-40B4-BE49-F238E27FC236}">
                <a16:creationId xmlns:a16="http://schemas.microsoft.com/office/drawing/2014/main" id="{3DEA0901-88A5-DB30-6D74-AC5F4091E0C4}"/>
              </a:ext>
            </a:extLst>
          </p:cNvPr>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46</a:t>
            </a:fld>
            <a:endParaRPr lang="en-GB">
              <a:solidFill>
                <a:prstClr val="black"/>
              </a:solidFill>
              <a:latin typeface="Calibri" panose="020F0502020204030204"/>
            </a:endParaRPr>
          </a:p>
        </p:txBody>
      </p:sp>
    </p:spTree>
    <p:extLst>
      <p:ext uri="{BB962C8B-B14F-4D97-AF65-F5344CB8AC3E}">
        <p14:creationId xmlns:p14="http://schemas.microsoft.com/office/powerpoint/2010/main" val="23393651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a:t>
            </a:r>
            <a:r>
              <a:rPr lang="en-GB" b="0">
                <a:cs typeface="Calibri"/>
              </a:rPr>
              <a:t> Stagecoach (Button-push methodology)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Technical note: </a:t>
            </a:r>
            <a:r>
              <a:rPr lang="en-GB" sz="1200">
                <a:solidFill>
                  <a:schemeClr val="bg2">
                    <a:lumMod val="50000"/>
                  </a:schemeClr>
                </a:solidFill>
                <a:cs typeface="Calibri"/>
              </a:rPr>
              <a:t>Due to the commercial sensitivity of this data, bus passenger volumes are not marked on the y-axis of this graph.</a:t>
            </a:r>
            <a:endParaRPr lang="en-GB" b="1">
              <a:cs typeface="Calibri"/>
            </a:endParaRPr>
          </a:p>
          <a:p>
            <a:pPr>
              <a:defRPr/>
            </a:pPr>
            <a:endParaRPr lang="en-GB" b="1">
              <a:cs typeface="Calibri"/>
            </a:endParaRPr>
          </a:p>
          <a:p>
            <a:pPr>
              <a:defRPr/>
            </a:pPr>
            <a:r>
              <a:rPr lang="en-GB" b="1">
                <a:cs typeface="Calibri"/>
              </a:rPr>
              <a:t>Commentary:</a:t>
            </a:r>
            <a:r>
              <a:rPr lang="en-GB">
                <a:cs typeface="Calibri"/>
              </a:rPr>
              <a:t> Bus passenger numbers, excluding passengers who used the park and ride service, continued to rise through 2023 and 2024 but remained below pre-COVID volumes. So far in 2025, figures have tracked similarly with 2024 – and, in more recent weeks, have just fallen slightly below the volumes seen at this point last year.</a:t>
            </a:r>
          </a:p>
          <a:p>
            <a:pPr>
              <a:defRPr/>
            </a:pPr>
            <a:endParaRPr lang="en-GB">
              <a:cs typeface="Calibri"/>
            </a:endParaRPr>
          </a:p>
          <a:p>
            <a:pPr>
              <a:defRPr/>
            </a:pPr>
            <a:r>
              <a:rPr lang="en-GB">
                <a:cs typeface="Calibri"/>
              </a:rPr>
              <a:t>Passenger numbers gradually decreased in August 2025 before sharply rising again once September began – this tracks with other years, and is to be expected due to school summer holidays.</a:t>
            </a:r>
          </a:p>
          <a:p>
            <a:pPr>
              <a:defRPr/>
            </a:pPr>
            <a:endParaRPr lang="en-GB">
              <a:cs typeface="Calibri"/>
            </a:endParaRPr>
          </a:p>
          <a:p>
            <a:pPr>
              <a:defRPr/>
            </a:pPr>
            <a:r>
              <a:rPr lang="en-GB">
                <a:cs typeface="Calibri"/>
              </a:rPr>
              <a:t>Note that, In January 2023, the government announced a £2 cap on single tickets (</a:t>
            </a:r>
            <a:r>
              <a:rPr lang="en-GB">
                <a:hlinkClick r:id="rId3"/>
              </a:rPr>
              <a:t>£2 bus fare cap - GOV.UK (www.gov.uk)</a:t>
            </a:r>
            <a:r>
              <a:rPr lang="en-GB"/>
              <a:t>).</a:t>
            </a:r>
            <a:endParaRPr lang="en-GB">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47</a:t>
            </a:fld>
            <a:endParaRPr lang="en-GB">
              <a:solidFill>
                <a:prstClr val="black"/>
              </a:solidFill>
              <a:latin typeface="Calibri" panose="020F0502020204030204"/>
            </a:endParaRPr>
          </a:p>
        </p:txBody>
      </p:sp>
    </p:spTree>
    <p:extLst>
      <p:ext uri="{BB962C8B-B14F-4D97-AF65-F5344CB8AC3E}">
        <p14:creationId xmlns:p14="http://schemas.microsoft.com/office/powerpoint/2010/main" val="1484739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a:t>
            </a:r>
            <a:r>
              <a:rPr lang="en-GB" b="0">
                <a:cs typeface="Calibri"/>
              </a:rPr>
              <a:t> Stagecoach (Button-push methodology)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Technical note: </a:t>
            </a:r>
            <a:r>
              <a:rPr lang="en-GB" sz="1200">
                <a:solidFill>
                  <a:schemeClr val="bg2">
                    <a:lumMod val="50000"/>
                  </a:schemeClr>
                </a:solidFill>
                <a:cs typeface="Calibri"/>
              </a:rPr>
              <a:t>Due to the commercial sensitivity of this data, bus passenger volumes are not marked on the y-axis of this graph.</a:t>
            </a:r>
            <a:endParaRPr lang="en-GB" b="1">
              <a:cs typeface="Calibri"/>
            </a:endParaRPr>
          </a:p>
          <a:p>
            <a:pPr>
              <a:defRPr/>
            </a:pPr>
            <a:endParaRPr lang="en-GB" b="1">
              <a:cs typeface="Calibri"/>
            </a:endParaRPr>
          </a:p>
          <a:p>
            <a:pPr>
              <a:defRPr/>
            </a:pPr>
            <a:r>
              <a:rPr lang="en-GB" b="1">
                <a:cs typeface="Calibri"/>
              </a:rPr>
              <a:t>Commentary:</a:t>
            </a:r>
            <a:r>
              <a:rPr lang="en-GB">
                <a:cs typeface="Calibri"/>
              </a:rPr>
              <a:t> Overall volumes have recovered beyond those seen in 2019 (+19%) – with Madingley and Newmarket park &amp; ride sites experiencing the best recovery pattern of all individual sites. Babraham is still a little lower than pre-COVID, in contrast to other sites. This may be due to solar canopy roof works which have been ongoing at that location recently.</a:t>
            </a:r>
          </a:p>
          <a:p>
            <a:pPr>
              <a:defRPr/>
            </a:pPr>
            <a:endParaRPr lang="en-GB">
              <a:cs typeface="Calibri"/>
            </a:endParaRPr>
          </a:p>
          <a:p>
            <a:pPr>
              <a:defRPr/>
            </a:pPr>
            <a:r>
              <a:rPr lang="en-GB">
                <a:cs typeface="Calibri"/>
              </a:rPr>
              <a:t>Note that in January 2023, the government announced a £2 cap on single tickets (</a:t>
            </a:r>
            <a:r>
              <a:rPr lang="en-GB">
                <a:hlinkClick r:id="rId3"/>
              </a:rPr>
              <a:t>£2 bus fare cap - GOV.UK (www.gov.uk)</a:t>
            </a:r>
            <a:r>
              <a:rPr lang="en-GB"/>
              <a:t>).</a:t>
            </a:r>
          </a:p>
          <a:p>
            <a:pPr>
              <a:defRPr/>
            </a:pPr>
            <a:endParaRPr lang="en-GB">
              <a:cs typeface="Calibri"/>
            </a:endParaRPr>
          </a:p>
          <a:p>
            <a:pPr>
              <a:defRPr/>
            </a:pPr>
            <a:r>
              <a:rPr lang="en-GB">
                <a:cs typeface="Calibri"/>
              </a:rPr>
              <a:t>MAD=Madingley Road P&amp;R</a:t>
            </a:r>
          </a:p>
          <a:p>
            <a:pPr>
              <a:defRPr/>
            </a:pPr>
            <a:r>
              <a:rPr lang="en-GB">
                <a:cs typeface="Calibri"/>
              </a:rPr>
              <a:t>NEW = Newmarket Road P&amp;R</a:t>
            </a:r>
          </a:p>
          <a:p>
            <a:pPr>
              <a:defRPr/>
            </a:pPr>
            <a:r>
              <a:rPr lang="en-GB">
                <a:cs typeface="Calibri"/>
              </a:rPr>
              <a:t>TRU = Trumpington P&amp;R</a:t>
            </a:r>
          </a:p>
          <a:p>
            <a:pPr>
              <a:defRPr/>
            </a:pPr>
            <a:r>
              <a:rPr lang="en-GB">
                <a:cs typeface="Calibri"/>
              </a:rPr>
              <a:t>BAB  = Babraham Road P&amp;R</a:t>
            </a:r>
          </a:p>
          <a:p>
            <a:pPr>
              <a:defRPr/>
            </a:pPr>
            <a:r>
              <a:rPr lang="en-GB">
                <a:cs typeface="Calibri"/>
              </a:rPr>
              <a:t>MIL = Milton Road P&amp;R</a:t>
            </a:r>
          </a:p>
          <a:p>
            <a:pPr>
              <a:defRPr/>
            </a:pPr>
            <a:endParaRPr lang="en-GB">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48</a:t>
            </a:fld>
            <a:endParaRPr lang="en-GB">
              <a:solidFill>
                <a:prstClr val="black"/>
              </a:solidFill>
              <a:latin typeface="Calibri" panose="020F0502020204030204"/>
            </a:endParaRPr>
          </a:p>
        </p:txBody>
      </p:sp>
    </p:spTree>
    <p:extLst>
      <p:ext uri="{BB962C8B-B14F-4D97-AF65-F5344CB8AC3E}">
        <p14:creationId xmlns:p14="http://schemas.microsoft.com/office/powerpoint/2010/main" val="33259281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a:t>
            </a:r>
            <a:r>
              <a:rPr lang="en-GB" b="0">
                <a:cs typeface="Calibri"/>
              </a:rPr>
              <a:t> Stagecoach (Button-push methodology)</a:t>
            </a:r>
          </a:p>
          <a:p>
            <a:pPr>
              <a:defRPr/>
            </a:pPr>
            <a:endParaRPr lang="en-GB">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49</a:t>
            </a:fld>
            <a:endParaRPr lang="en-GB">
              <a:solidFill>
                <a:prstClr val="black"/>
              </a:solidFill>
              <a:latin typeface="Calibri" panose="020F0502020204030204"/>
            </a:endParaRPr>
          </a:p>
        </p:txBody>
      </p:sp>
    </p:spTree>
    <p:extLst>
      <p:ext uri="{BB962C8B-B14F-4D97-AF65-F5344CB8AC3E}">
        <p14:creationId xmlns:p14="http://schemas.microsoft.com/office/powerpoint/2010/main" val="3297074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8581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8C08E-D0F1-18FB-246E-ED70D9750E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98AA58-55D0-98C0-FAFC-73726A0BEF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B3163E-DC52-AA45-EC3D-630071D3444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a:t>
            </a:r>
            <a:r>
              <a:rPr lang="en-GB" b="0">
                <a:cs typeface="Calibri"/>
              </a:rPr>
              <a:t> Stagecoach (Multiplier methodology)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Technical note: </a:t>
            </a:r>
            <a:r>
              <a:rPr lang="en-GB" sz="1200">
                <a:solidFill>
                  <a:schemeClr val="bg2">
                    <a:lumMod val="50000"/>
                  </a:schemeClr>
                </a:solidFill>
                <a:cs typeface="Calibri"/>
              </a:rPr>
              <a:t>Due to the commercial sensitivity of this data, bus passenger volumes are not marked on the y-axis of this graph.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a:solidFill>
                <a:schemeClr val="bg2">
                  <a:lumMod val="50000"/>
                </a:schemeClr>
              </a:solidFil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bg2">
                    <a:lumMod val="50000"/>
                  </a:schemeClr>
                </a:solidFill>
                <a:cs typeface="Calibri"/>
              </a:rPr>
              <a:t>Methodology note: </a:t>
            </a:r>
            <a:r>
              <a:rPr lang="en-GB" sz="1200" b="0">
                <a:solidFill>
                  <a:schemeClr val="bg2">
                    <a:lumMod val="50000"/>
                  </a:schemeClr>
                </a:solidFill>
                <a:cs typeface="Calibri"/>
              </a:rPr>
              <a:t>multipliers are applied to ticket sales in order to estimate passenger journeys made. These are outlined in full below.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bg2">
                    <a:lumMod val="50000"/>
                  </a:schemeClr>
                </a:solidFill>
                <a:cs typeface="Calibri"/>
              </a:rPr>
              <a:t>Single – 1 journey.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bg2">
                    <a:lumMod val="50000"/>
                  </a:schemeClr>
                </a:solidFill>
                <a:cs typeface="Calibri"/>
              </a:rPr>
              <a:t>Concession/Smart – 1 journey.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bg2">
                    <a:lumMod val="50000"/>
                  </a:schemeClr>
                </a:solidFill>
                <a:cs typeface="Calibri"/>
              </a:rPr>
              <a:t>Return – 2 journeys.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bg2">
                    <a:lumMod val="50000"/>
                  </a:schemeClr>
                </a:solidFill>
                <a:cs typeface="Calibri"/>
              </a:rPr>
              <a:t>Day – 3.25 journeys.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bg2">
                    <a:lumMod val="50000"/>
                  </a:schemeClr>
                </a:solidFill>
                <a:cs typeface="Calibri"/>
              </a:rPr>
              <a:t>Mega rider – 10 journeys.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bg2">
                    <a:lumMod val="50000"/>
                  </a:schemeClr>
                </a:solidFill>
                <a:cs typeface="Calibri"/>
              </a:rPr>
              <a:t>Small Group – 9 journeys.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bg2">
                    <a:lumMod val="50000"/>
                  </a:schemeClr>
                </a:solidFill>
                <a:cs typeface="Calibri"/>
              </a:rPr>
              <a:t>Large Group – 12 journeys.</a:t>
            </a:r>
          </a:p>
          <a:p>
            <a:pPr>
              <a:defRPr/>
            </a:pPr>
            <a:endParaRPr lang="en-GB" b="1">
              <a:cs typeface="Calibri"/>
            </a:endParaRPr>
          </a:p>
          <a:p>
            <a:pPr>
              <a:defRPr/>
            </a:pPr>
            <a:r>
              <a:rPr lang="en-GB" b="1">
                <a:cs typeface="Calibri"/>
              </a:rPr>
              <a:t>Commentary:</a:t>
            </a:r>
          </a:p>
          <a:p>
            <a:pPr>
              <a:defRPr/>
            </a:pPr>
            <a:r>
              <a:rPr lang="en-US" b="0">
                <a:cs typeface="Calibri"/>
              </a:rPr>
              <a:t>Park and ride usage (via ticket sale multiplier methodology) has started to plateau after an increasing trend post-COVID. </a:t>
            </a:r>
          </a:p>
          <a:p>
            <a:pPr>
              <a:defRPr/>
            </a:pPr>
            <a:r>
              <a:rPr lang="en-US" b="0">
                <a:cs typeface="Calibri"/>
              </a:rPr>
              <a:t>Overall usage shows no change compared to September 2019, but is 7% above 2023.</a:t>
            </a:r>
            <a:endParaRPr lang="en-GB" b="0">
              <a:cs typeface="Calibri"/>
            </a:endParaRPr>
          </a:p>
          <a:p>
            <a:pPr>
              <a:defRPr/>
            </a:pPr>
            <a:endParaRPr lang="en-GB">
              <a:cs typeface="Calibri"/>
            </a:endParaRPr>
          </a:p>
          <a:p>
            <a:pPr>
              <a:defRPr/>
            </a:pPr>
            <a:r>
              <a:rPr lang="en-GB">
                <a:cs typeface="Calibri"/>
              </a:rPr>
              <a:t>Note that, In January 2023, the government announced a £2 cap on single tickets </a:t>
            </a:r>
          </a:p>
          <a:p>
            <a:pPr>
              <a:defRPr/>
            </a:pPr>
            <a:r>
              <a:rPr lang="en-GB">
                <a:cs typeface="Calibri"/>
              </a:rPr>
              <a:t>(</a:t>
            </a:r>
            <a:r>
              <a:rPr lang="en-GB">
                <a:hlinkClick r:id="rId3"/>
              </a:rPr>
              <a:t>£2 bus fare cap - GOV.UK (www.gov.uk)</a:t>
            </a:r>
            <a:r>
              <a:rPr lang="en-GB"/>
              <a:t>).</a:t>
            </a:r>
          </a:p>
          <a:p>
            <a:pPr>
              <a:defRPr/>
            </a:pPr>
            <a:endParaRPr lang="en-GB">
              <a:cs typeface="Calibri"/>
            </a:endParaRPr>
          </a:p>
          <a:p>
            <a:pPr>
              <a:defRPr/>
            </a:pPr>
            <a:r>
              <a:rPr lang="en-GB">
                <a:cs typeface="Calibri"/>
              </a:rPr>
              <a:t>MAD=Madingley Road P&amp;R</a:t>
            </a:r>
          </a:p>
          <a:p>
            <a:pPr>
              <a:defRPr/>
            </a:pPr>
            <a:r>
              <a:rPr lang="en-GB">
                <a:cs typeface="Calibri"/>
              </a:rPr>
              <a:t>NEW = Newmarket Road P&amp;R</a:t>
            </a:r>
          </a:p>
          <a:p>
            <a:pPr>
              <a:defRPr/>
            </a:pPr>
            <a:r>
              <a:rPr lang="en-GB">
                <a:cs typeface="Calibri"/>
              </a:rPr>
              <a:t>TRU = Trumpington P&amp;R</a:t>
            </a:r>
          </a:p>
          <a:p>
            <a:pPr>
              <a:defRPr/>
            </a:pPr>
            <a:r>
              <a:rPr lang="en-GB">
                <a:cs typeface="Calibri"/>
              </a:rPr>
              <a:t>BAB  = Babraham Road P&amp;R</a:t>
            </a:r>
          </a:p>
          <a:p>
            <a:pPr>
              <a:defRPr/>
            </a:pPr>
            <a:r>
              <a:rPr lang="en-GB">
                <a:cs typeface="Calibri"/>
              </a:rPr>
              <a:t>MIL = Milton Road P&amp;R</a:t>
            </a:r>
          </a:p>
          <a:p>
            <a:pPr>
              <a:defRPr/>
            </a:pPr>
            <a:endParaRPr lang="en-GB">
              <a:cs typeface="Calibri"/>
            </a:endParaRPr>
          </a:p>
        </p:txBody>
      </p:sp>
      <p:sp>
        <p:nvSpPr>
          <p:cNvPr id="4" name="Slide Number Placeholder 3">
            <a:extLst>
              <a:ext uri="{FF2B5EF4-FFF2-40B4-BE49-F238E27FC236}">
                <a16:creationId xmlns:a16="http://schemas.microsoft.com/office/drawing/2014/main" id="{B19938A0-3BC3-7B42-7E8C-FA73A63D5117}"/>
              </a:ext>
            </a:extLst>
          </p:cNvPr>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50</a:t>
            </a:fld>
            <a:endParaRPr lang="en-GB">
              <a:solidFill>
                <a:prstClr val="black"/>
              </a:solidFill>
              <a:latin typeface="Calibri" panose="020F0502020204030204"/>
            </a:endParaRPr>
          </a:p>
        </p:txBody>
      </p:sp>
    </p:spTree>
    <p:extLst>
      <p:ext uri="{BB962C8B-B14F-4D97-AF65-F5344CB8AC3E}">
        <p14:creationId xmlns:p14="http://schemas.microsoft.com/office/powerpoint/2010/main" val="28841710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044D9-E980-77FD-71C3-44592AB42E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9DAF73-0CD8-480D-EFFD-BF0F016399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7B0389-5094-14E1-58B3-C409ABA24EC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a:t>
            </a:r>
            <a:r>
              <a:rPr lang="en-GB" b="0">
                <a:cs typeface="Calibri"/>
              </a:rPr>
              <a:t> Stagecoach (Multiplier methodology)</a:t>
            </a:r>
            <a:endParaRPr lang="en-GB">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a:solidFill>
                <a:schemeClr val="bg2">
                  <a:lumMod val="50000"/>
                </a:schemeClr>
              </a:solidFil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bg2">
                    <a:lumMod val="50000"/>
                  </a:schemeClr>
                </a:solidFill>
                <a:cs typeface="Calibri"/>
              </a:rPr>
              <a:t>Methodology note: </a:t>
            </a:r>
            <a:r>
              <a:rPr lang="en-GB" sz="1200" b="0">
                <a:solidFill>
                  <a:schemeClr val="bg2">
                    <a:lumMod val="50000"/>
                  </a:schemeClr>
                </a:solidFill>
                <a:cs typeface="Calibri"/>
              </a:rPr>
              <a:t>multipliers are applied to ticket sales in order to estimate passenger journeys made. These are outlined in full below.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bg2">
                    <a:lumMod val="50000"/>
                  </a:schemeClr>
                </a:solidFill>
                <a:cs typeface="Calibri"/>
              </a:rPr>
              <a:t>Single – 1 journey.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bg2">
                    <a:lumMod val="50000"/>
                  </a:schemeClr>
                </a:solidFill>
                <a:cs typeface="Calibri"/>
              </a:rPr>
              <a:t>Concession/Smart – 1 journey.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bg2">
                    <a:lumMod val="50000"/>
                  </a:schemeClr>
                </a:solidFill>
                <a:cs typeface="Calibri"/>
              </a:rPr>
              <a:t>Return – 2 journeys.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bg2">
                    <a:lumMod val="50000"/>
                  </a:schemeClr>
                </a:solidFill>
                <a:cs typeface="Calibri"/>
              </a:rPr>
              <a:t>Day – 3.25 journeys.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bg2">
                    <a:lumMod val="50000"/>
                  </a:schemeClr>
                </a:solidFill>
                <a:cs typeface="Calibri"/>
              </a:rPr>
              <a:t>Mega rider – 10 journeys.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bg2">
                    <a:lumMod val="50000"/>
                  </a:schemeClr>
                </a:solidFill>
                <a:cs typeface="Calibri"/>
              </a:rPr>
              <a:t>Small Group – 9 journeys.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bg2">
                    <a:lumMod val="50000"/>
                  </a:schemeClr>
                </a:solidFill>
                <a:cs typeface="Calibri"/>
              </a:rPr>
              <a:t>Large Group – 12 journeys.</a:t>
            </a:r>
          </a:p>
          <a:p>
            <a:pPr>
              <a:defRPr/>
            </a:pPr>
            <a:endParaRPr lang="en-GB">
              <a:cs typeface="Calibri"/>
            </a:endParaRPr>
          </a:p>
        </p:txBody>
      </p:sp>
      <p:sp>
        <p:nvSpPr>
          <p:cNvPr id="4" name="Slide Number Placeholder 3">
            <a:extLst>
              <a:ext uri="{FF2B5EF4-FFF2-40B4-BE49-F238E27FC236}">
                <a16:creationId xmlns:a16="http://schemas.microsoft.com/office/drawing/2014/main" id="{B24BD1DD-594A-CA8B-629C-6F9E92900C57}"/>
              </a:ext>
            </a:extLst>
          </p:cNvPr>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51</a:t>
            </a:fld>
            <a:endParaRPr lang="en-GB">
              <a:solidFill>
                <a:prstClr val="black"/>
              </a:solidFill>
              <a:latin typeface="Calibri" panose="020F0502020204030204"/>
            </a:endParaRPr>
          </a:p>
        </p:txBody>
      </p:sp>
    </p:spTree>
    <p:extLst>
      <p:ext uri="{BB962C8B-B14F-4D97-AF65-F5344CB8AC3E}">
        <p14:creationId xmlns:p14="http://schemas.microsoft.com/office/powerpoint/2010/main" val="5214779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6A70B-8A51-6DCE-AA18-130760F450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0487CE-3F52-5450-92A7-68F6443A7F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21BF3D-7135-5068-3313-671371B9C4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a:t>
            </a:r>
            <a:r>
              <a:rPr lang="en-GB" b="0">
                <a:cs typeface="Calibri"/>
              </a:rPr>
              <a:t> Stagecoach / Whippet.</a:t>
            </a:r>
          </a:p>
        </p:txBody>
      </p:sp>
      <p:sp>
        <p:nvSpPr>
          <p:cNvPr id="4" name="Slide Number Placeholder 3">
            <a:extLst>
              <a:ext uri="{FF2B5EF4-FFF2-40B4-BE49-F238E27FC236}">
                <a16:creationId xmlns:a16="http://schemas.microsoft.com/office/drawing/2014/main" id="{0EEF1710-41C7-7CD8-3C65-2E8B304402AA}"/>
              </a:ext>
            </a:extLst>
          </p:cNvPr>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52</a:t>
            </a:fld>
            <a:endParaRPr lang="en-GB">
              <a:solidFill>
                <a:prstClr val="black"/>
              </a:solidFill>
              <a:latin typeface="Calibri" panose="020F0502020204030204"/>
            </a:endParaRPr>
          </a:p>
        </p:txBody>
      </p:sp>
    </p:spTree>
    <p:extLst>
      <p:ext uri="{BB962C8B-B14F-4D97-AF65-F5344CB8AC3E}">
        <p14:creationId xmlns:p14="http://schemas.microsoft.com/office/powerpoint/2010/main" val="22575340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74226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 </a:t>
            </a:r>
            <a:r>
              <a:rPr lang="en-GB" b="0">
                <a:cs typeface="Calibri"/>
              </a:rPr>
              <a:t>Voi</a:t>
            </a:r>
            <a:endParaRPr lang="en-GB" b="1">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54</a:t>
            </a:fld>
            <a:endParaRPr lang="en-GB">
              <a:solidFill>
                <a:prstClr val="black"/>
              </a:solidFill>
              <a:latin typeface="Calibri" panose="020F0502020204030204"/>
            </a:endParaRPr>
          </a:p>
        </p:txBody>
      </p:sp>
    </p:spTree>
    <p:extLst>
      <p:ext uri="{BB962C8B-B14F-4D97-AF65-F5344CB8AC3E}">
        <p14:creationId xmlns:p14="http://schemas.microsoft.com/office/powerpoint/2010/main" val="26477147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7354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 </a:t>
            </a:r>
            <a:r>
              <a:rPr lang="en-GB" b="0">
                <a:cs typeface="Calibri"/>
              </a:rPr>
              <a:t>Cambridge City Air Quality team. Data for the Cambridge air quality continuous monitors can also be found at: Air quality in England (airqualityengland.co.uk).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Technical note: </a:t>
            </a:r>
            <a:r>
              <a:rPr lang="en-GB" b="0">
                <a:cs typeface="Calibri"/>
              </a:rPr>
              <a:t>Please note there may be slight differences between the data on Air Quality in England and data in this pack as air quality data undergoes a ratification process.</a:t>
            </a:r>
          </a:p>
          <a:p>
            <a:pPr>
              <a:defRPr/>
            </a:pPr>
            <a:endParaRPr lang="en-GB">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56</a:t>
            </a:fld>
            <a:endParaRPr lang="en-GB">
              <a:solidFill>
                <a:prstClr val="black"/>
              </a:solidFill>
              <a:latin typeface="Calibri" panose="020F0502020204030204"/>
            </a:endParaRPr>
          </a:p>
        </p:txBody>
      </p:sp>
    </p:spTree>
    <p:extLst>
      <p:ext uri="{BB962C8B-B14F-4D97-AF65-F5344CB8AC3E}">
        <p14:creationId xmlns:p14="http://schemas.microsoft.com/office/powerpoint/2010/main" val="27717817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 </a:t>
            </a:r>
            <a:r>
              <a:rPr lang="en-GB" b="0">
                <a:cs typeface="Calibri"/>
              </a:rPr>
              <a:t>Cambridge City Air Quality team. Data for the Cambridge air quality continuous monitors can be found at: Air quality in England (airqualityengland.co.uk).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Technical note:</a:t>
            </a:r>
            <a:r>
              <a:rPr lang="en-GB" b="0">
                <a:cs typeface="Calibri"/>
              </a:rPr>
              <a:t> Data for the Gonville Place sensor is not available from April 2022 to March 2024. Newmarket Road data is missing between January and March 2025 due to sensor upgrades.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cs typeface="Calibri"/>
              </a:rPr>
              <a:t>Please note there may be slight differences between the data on Air Quality in England and data in this pack as air quality data is provisional until it has undergone a ratification process.</a:t>
            </a: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57</a:t>
            </a:fld>
            <a:endParaRPr lang="en-GB">
              <a:solidFill>
                <a:prstClr val="black"/>
              </a:solidFill>
              <a:latin typeface="Calibri" panose="020F0502020204030204"/>
            </a:endParaRPr>
          </a:p>
        </p:txBody>
      </p:sp>
    </p:spTree>
    <p:extLst>
      <p:ext uri="{BB962C8B-B14F-4D97-AF65-F5344CB8AC3E}">
        <p14:creationId xmlns:p14="http://schemas.microsoft.com/office/powerpoint/2010/main" val="28574431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F55DF-59A1-6F76-B5ED-7849A0728B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71378A-9BBE-8C53-CA78-5A2EECF1A8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A15C37-2C52-1E57-2B84-F63FBC3E22E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 </a:t>
            </a:r>
            <a:r>
              <a:rPr lang="en-GB" b="0">
                <a:cs typeface="Calibri"/>
              </a:rPr>
              <a:t>Cambridge City Air Quality team. Data for the Cambridge air quality continuous monitors can be found at: Air quality in England (airqualityengland.co.uk).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Technical note:</a:t>
            </a:r>
            <a:r>
              <a:rPr lang="en-GB" b="0">
                <a:cs typeface="Calibri"/>
              </a:rPr>
              <a:t> Please note there may be slight differences between the data on Air Quality in England and data in this pack as air quality data is provisional until it has undergone a ratification process.</a:t>
            </a:r>
          </a:p>
        </p:txBody>
      </p:sp>
      <p:sp>
        <p:nvSpPr>
          <p:cNvPr id="4" name="Slide Number Placeholder 3">
            <a:extLst>
              <a:ext uri="{FF2B5EF4-FFF2-40B4-BE49-F238E27FC236}">
                <a16:creationId xmlns:a16="http://schemas.microsoft.com/office/drawing/2014/main" id="{6ADB1500-19E6-133A-A9F2-5AD0D3F6CB27}"/>
              </a:ext>
            </a:extLst>
          </p:cNvPr>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58</a:t>
            </a:fld>
            <a:endParaRPr lang="en-GB">
              <a:solidFill>
                <a:prstClr val="black"/>
              </a:solidFill>
              <a:latin typeface="Calibri" panose="020F0502020204030204"/>
            </a:endParaRPr>
          </a:p>
        </p:txBody>
      </p:sp>
    </p:spTree>
    <p:extLst>
      <p:ext uri="{BB962C8B-B14F-4D97-AF65-F5344CB8AC3E}">
        <p14:creationId xmlns:p14="http://schemas.microsoft.com/office/powerpoint/2010/main" val="2020268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1396E-0DA4-D905-0648-195CFF6140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5E2DA3-D3DF-9663-D5A6-5C25D236AC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B6720D-E6EA-0402-3BC3-0DDB2DF1284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 </a:t>
            </a:r>
            <a:r>
              <a:rPr lang="en-GB" b="0">
                <a:cs typeface="Calibri"/>
              </a:rPr>
              <a:t>Cambridge City Air Quality team. Data for the Cambridge air quality continuous monitors can be found at: Air quality in England (airqualityengland.co.uk).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Technical note:</a:t>
            </a:r>
            <a:r>
              <a:rPr lang="en-GB" b="0">
                <a:cs typeface="Calibri"/>
              </a:rPr>
              <a:t> Please note there may be slight differences between the data on Air Quality in England and data in this pack as air quality data is provisional until it has undergone a ratification process.</a:t>
            </a:r>
          </a:p>
        </p:txBody>
      </p:sp>
      <p:sp>
        <p:nvSpPr>
          <p:cNvPr id="4" name="Slide Number Placeholder 3">
            <a:extLst>
              <a:ext uri="{FF2B5EF4-FFF2-40B4-BE49-F238E27FC236}">
                <a16:creationId xmlns:a16="http://schemas.microsoft.com/office/drawing/2014/main" id="{490EB02C-1F73-90D5-0817-2A81983596B5}"/>
              </a:ext>
            </a:extLst>
          </p:cNvPr>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59</a:t>
            </a:fld>
            <a:endParaRPr lang="en-GB">
              <a:solidFill>
                <a:prstClr val="black"/>
              </a:solidFill>
              <a:latin typeface="Calibri" panose="020F0502020204030204"/>
            </a:endParaRPr>
          </a:p>
        </p:txBody>
      </p:sp>
    </p:spTree>
    <p:extLst>
      <p:ext uri="{BB962C8B-B14F-4D97-AF65-F5344CB8AC3E}">
        <p14:creationId xmlns:p14="http://schemas.microsoft.com/office/powerpoint/2010/main" val="3047713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a:ea typeface="Calibri"/>
                <a:cs typeface="Calibri"/>
              </a:rPr>
              <a:t>Sources and Geographical Scope:</a:t>
            </a:r>
          </a:p>
          <a:p>
            <a:pPr>
              <a:defRPr/>
            </a:pPr>
            <a:r>
              <a:rPr lang="en-GB" b="0">
                <a:ea typeface="Calibri"/>
                <a:cs typeface="Calibri"/>
              </a:rPr>
              <a:t>Retail Footfall: 		Data Sourced from Cambridge BID. Central Cambridge only</a:t>
            </a:r>
          </a:p>
          <a:p>
            <a:pPr>
              <a:defRPr/>
            </a:pPr>
            <a:r>
              <a:rPr lang="en-GB" b="0">
                <a:ea typeface="Calibri"/>
                <a:cs typeface="Calibri"/>
              </a:rPr>
              <a:t>Cycling Trips: 		Data Sourced from Google Environmental Insights. Cambridge only.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ea typeface="Calibri"/>
                <a:cs typeface="Calibri"/>
              </a:rPr>
              <a:t>Walking Trips: 		Data Sourced from Google Environmental Insights. Cambridge only.</a:t>
            </a:r>
          </a:p>
          <a:p>
            <a:pPr>
              <a:defRPr/>
            </a:pPr>
            <a:r>
              <a:rPr lang="en-GB" b="0">
                <a:ea typeface="Calibri"/>
                <a:cs typeface="Calibri"/>
              </a:rPr>
              <a:t>Car Parking: 		Data Sourced from Cambridge City Council. Multi-Storey Car Parks in Central Cambridge only.</a:t>
            </a:r>
          </a:p>
          <a:p>
            <a:pPr>
              <a:defRPr/>
            </a:pPr>
            <a:r>
              <a:rPr lang="en-GB" b="0">
                <a:ea typeface="Calibri"/>
                <a:cs typeface="Calibri"/>
              </a:rPr>
              <a:t>Local Road Vehicles: 	Data Sourced from VivaCity. Greater Cambridge Only – please consult slide pack notes for specific data collection locations.</a:t>
            </a:r>
          </a:p>
          <a:p>
            <a:pPr>
              <a:defRPr/>
            </a:pPr>
            <a:r>
              <a:rPr lang="en-GB" b="0">
                <a:ea typeface="Calibri"/>
                <a:cs typeface="Calibri"/>
              </a:rPr>
              <a:t>Strategic Road Vehicles:	Data Sourced from National Highways. All of Cambridgeshire – please consult individual slides for specific data collection locations.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ea typeface="Calibri"/>
                <a:cs typeface="Calibri"/>
              </a:rPr>
              <a:t>Motor Vehicle Trips:	Data Sourced from Google Environmental Insights. Cambridge only.</a:t>
            </a:r>
          </a:p>
          <a:p>
            <a:pPr>
              <a:defRPr/>
            </a:pPr>
            <a:r>
              <a:rPr lang="en-GB" b="0">
                <a:ea typeface="Calibri"/>
                <a:cs typeface="Calibri"/>
              </a:rPr>
              <a:t>Motor Distance Travelled:	Data Sourced from Google Environmental Insights. Cambridge only.</a:t>
            </a:r>
          </a:p>
          <a:p>
            <a:pPr>
              <a:defRPr/>
            </a:pPr>
            <a:r>
              <a:rPr lang="en-GB" b="0">
                <a:ea typeface="Calibri"/>
                <a:cs typeface="Calibri"/>
              </a:rPr>
              <a:t>Rail Passengers:	Data Sourced from the Office of Rail and Road. Cambridge Station only.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ea typeface="Calibri"/>
                <a:cs typeface="Calibri"/>
              </a:rPr>
              <a:t>Bus Passengers:	Data Sourced from Stagecoach. Cambridge depot only. (“Use” button push methodology – driver estimate)</a:t>
            </a:r>
          </a:p>
          <a:p>
            <a:pPr>
              <a:defRPr/>
            </a:pPr>
            <a:r>
              <a:rPr lang="en-GB" b="0">
                <a:ea typeface="Calibri"/>
                <a:cs typeface="Calibri"/>
              </a:rPr>
              <a:t>Park &amp; Ride Passengers:	Data Sourced from Stagecoach. Cambridge only. (“Use” button push methodology – driver estimate).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ea typeface="Calibri"/>
                <a:cs typeface="Calibri"/>
              </a:rPr>
              <a:t>Park &amp; Ride Passengers:	Data Sourced from Stagecoach. Cambridge only. (Multiplier methodology – ticket sales estimate).</a:t>
            </a:r>
          </a:p>
          <a:p>
            <a:pPr>
              <a:defRPr/>
            </a:pPr>
            <a:r>
              <a:rPr lang="en-GB" b="0">
                <a:ea typeface="Calibri"/>
                <a:cs typeface="Calibri"/>
              </a:rPr>
              <a:t>Guided Busway Passengers:	Data Sourced from Stagecoach. Greater Cambridge only.</a:t>
            </a:r>
          </a:p>
          <a:p>
            <a:pPr>
              <a:defRPr/>
            </a:pPr>
            <a:r>
              <a:rPr lang="en-GB" b="0">
                <a:ea typeface="Calibri"/>
                <a:cs typeface="Calibri"/>
              </a:rPr>
              <a:t>Air Pollution:		Data Sourced from Cambridge City Council. Central Cambridge locations only. NO2 Emissions only.</a:t>
            </a:r>
          </a:p>
          <a:p>
            <a:pPr>
              <a:defRPr/>
            </a:pPr>
            <a:endParaRPr lang="en-GB" b="1">
              <a:ea typeface="Calibri"/>
              <a:cs typeface="Calibri"/>
            </a:endParaRPr>
          </a:p>
          <a:p>
            <a:pPr>
              <a:defRPr/>
            </a:pPr>
            <a:endParaRPr lang="en-GB" b="1"/>
          </a:p>
          <a:p>
            <a:pPr>
              <a:defRPr/>
            </a:pPr>
            <a:r>
              <a:rPr lang="en-GB" b="1"/>
              <a:t>Technical Notes:</a:t>
            </a:r>
            <a:r>
              <a:rPr lang="en-US" b="1">
                <a:cs typeface="Calibri"/>
              </a:rPr>
              <a:t> </a:t>
            </a:r>
            <a:r>
              <a:rPr lang="en-GB">
                <a:ea typeface="Calibri"/>
                <a:cs typeface="Calibri"/>
              </a:rPr>
              <a:t>Our methodology for analysing the data continues to be refined to react to differing levels of data quality and data gaps. </a:t>
            </a:r>
            <a:r>
              <a:rPr lang="en-GB">
                <a:solidFill>
                  <a:srgbClr val="FF0000"/>
                </a:solidFill>
                <a:ea typeface="Calibri"/>
                <a:cs typeface="Calibri"/>
              </a:rPr>
              <a:t>Therefore, you may observe small adjustments to the stats in the latest slide pack compared to previously published versions.</a:t>
            </a:r>
          </a:p>
          <a:p>
            <a:pPr>
              <a:defRPr/>
            </a:pPr>
            <a:endParaRPr lang="en-GB" b="1">
              <a:solidFill>
                <a:srgbClr val="FF0000"/>
              </a:solidFill>
              <a:ea typeface="Calibri"/>
              <a:cs typeface="Calibri"/>
            </a:endParaRPr>
          </a:p>
          <a:p>
            <a:pPr>
              <a:defRPr/>
            </a:pPr>
            <a:r>
              <a:rPr lang="en-GB">
                <a:ea typeface="Calibri"/>
                <a:cs typeface="Calibri"/>
              </a:rPr>
              <a:t>For example:</a:t>
            </a:r>
            <a:endParaRPr lang="en-GB" b="1">
              <a:ea typeface="Calibri"/>
              <a:cs typeface="Calibri"/>
            </a:endParaRPr>
          </a:p>
          <a:p>
            <a:pPr marL="171450" indent="-171450">
              <a:buFont typeface="Arial,Sans-Serif"/>
              <a:buChar char="•"/>
              <a:defRPr/>
            </a:pPr>
            <a:r>
              <a:rPr lang="en-GB"/>
              <a:t>The method of calculating the strategic road network (SRN) recovery percentages changed in Dec </a:t>
            </a:r>
            <a:r>
              <a:rPr lang="en-GB" b="0"/>
              <a:t>2022 to include data from a larger number of sites. The SRN percentages have therefore been updated and may not reflect the values presented in previous slide packs for this reason.</a:t>
            </a:r>
            <a:endParaRPr lang="en-US" b="0">
              <a:ea typeface="Calibri"/>
              <a:cs typeface="Calibri"/>
            </a:endParaRPr>
          </a:p>
          <a:p>
            <a:pPr marL="171450" indent="-171450">
              <a:buFont typeface="Arial,Sans-Serif"/>
              <a:buChar char="•"/>
              <a:defRPr/>
            </a:pPr>
            <a:r>
              <a:rPr lang="en-GB" b="0"/>
              <a:t>The air pollution percentages historically used data from 5 sensors but one of these sensors was removed in April 2022 so the methodology for calculating the air pollution percentages has been adjusted. The air pollution percentages presented here may differ slightly from those in previous slide packs for this </a:t>
            </a:r>
            <a:r>
              <a:rPr lang="en-GB"/>
              <a:t>reason.</a:t>
            </a:r>
            <a:endParaRPr lang="en-US">
              <a:ea typeface="Calibri"/>
              <a:cs typeface="Calibri"/>
            </a:endParaRPr>
          </a:p>
          <a:p>
            <a:pPr>
              <a:defRPr/>
            </a:pPr>
            <a:endParaRPr lang="en-GB" b="1">
              <a:ea typeface="Calibri"/>
              <a:cs typeface="Calibri"/>
            </a:endParaRPr>
          </a:p>
          <a:p>
            <a:pPr>
              <a:defRPr/>
            </a:pPr>
            <a:r>
              <a:rPr lang="en-GB" b="1">
                <a:ea typeface="Calibri"/>
                <a:cs typeface="Calibri"/>
              </a:rPr>
              <a:t>Commentary:</a:t>
            </a:r>
          </a:p>
          <a:p>
            <a:pPr marL="171450" indent="-171450">
              <a:buFont typeface="Arial" panose="020B0604020202020204" pitchFamily="34" charset="0"/>
              <a:buChar char="•"/>
              <a:defRPr/>
            </a:pPr>
            <a:r>
              <a:rPr lang="en-GB" b="0">
                <a:ea typeface="Calibri"/>
                <a:cs typeface="Calibri"/>
              </a:rPr>
              <a:t>This slide indicates the extent to which each of the transport metrics has recovered over time in comparison to pre-Covid (2019 or early 2020) levels. </a:t>
            </a:r>
          </a:p>
          <a:p>
            <a:pPr marL="171450" indent="-171450">
              <a:buFont typeface="Arial" panose="020B0604020202020204" pitchFamily="34" charset="0"/>
              <a:buChar char="•"/>
              <a:defRPr/>
            </a:pPr>
            <a:r>
              <a:rPr lang="en-GB" b="0">
                <a:ea typeface="Calibri"/>
                <a:cs typeface="Calibri"/>
              </a:rPr>
              <a:t>Google mobility workplace, Cambridge: Plateaued recovery 31% below pre-Covid in Sept 2022. Data source discontinued in October 2022.</a:t>
            </a:r>
          </a:p>
          <a:p>
            <a:pPr marL="171450" indent="-171450">
              <a:buFont typeface="Arial" panose="020B0604020202020204" pitchFamily="34" charset="0"/>
              <a:buChar char="•"/>
              <a:defRPr/>
            </a:pPr>
            <a:r>
              <a:rPr lang="en-GB" b="0">
                <a:ea typeface="Calibri"/>
                <a:cs typeface="Calibri"/>
              </a:rPr>
              <a:t>Google mobility workplace, South Cambridgeshire: fluctuating recovery, 11% below pre-Covid in Sept 2022. Data source discontinued in October 2022.</a:t>
            </a:r>
          </a:p>
          <a:p>
            <a:pPr marL="171450" indent="-171450">
              <a:buFont typeface="Arial" panose="020B0604020202020204" pitchFamily="34" charset="0"/>
              <a:buChar char="•"/>
              <a:defRPr/>
            </a:pPr>
            <a:r>
              <a:rPr lang="en-GB" b="0">
                <a:ea typeface="Calibri"/>
                <a:cs typeface="Calibri"/>
              </a:rPr>
              <a:t>Retail footfall, central Cambridge: fluctuating recovery levels linked to seasonal variations. </a:t>
            </a:r>
            <a:r>
              <a:rPr lang="en-US" b="0">
                <a:ea typeface="Calibri"/>
                <a:cs typeface="Calibri"/>
              </a:rPr>
              <a:t>Currently increasing but still below pre-Covid.</a:t>
            </a:r>
          </a:p>
          <a:p>
            <a:pPr marL="171450" indent="-171450">
              <a:buFont typeface="Arial" panose="020B0604020202020204" pitchFamily="34" charset="0"/>
              <a:buChar char="•"/>
              <a:defRPr/>
            </a:pPr>
            <a:r>
              <a:rPr lang="en-GB" b="0">
                <a:ea typeface="Calibri"/>
                <a:cs typeface="Calibri"/>
              </a:rPr>
              <a:t>One Station Square footfall: Erratic pattern of recovery over time. Currently some way below pre-Covid. Urge caution with this data - supplier has been asked to confirm reliability following issues during 2024.</a:t>
            </a:r>
          </a:p>
          <a:p>
            <a:pPr marL="171450" indent="-171450">
              <a:buFont typeface="Arial" panose="020B0604020202020204" pitchFamily="34" charset="0"/>
              <a:buChar char="•"/>
              <a:defRPr/>
            </a:pPr>
            <a:r>
              <a:rPr lang="en-GB" b="0">
                <a:ea typeface="Calibri"/>
                <a:cs typeface="Calibri"/>
              </a:rPr>
              <a:t>Walking, central Cambridge: </a:t>
            </a:r>
            <a:r>
              <a:rPr lang="en-US" b="0">
                <a:ea typeface="Calibri"/>
                <a:cs typeface="Calibri"/>
              </a:rPr>
              <a:t>Data is only available annually through to 2023. Figures show a gradual recovery in walking volumes; albeit with a plateau between 2022 and 2023.</a:t>
            </a:r>
          </a:p>
          <a:p>
            <a:pPr marL="171450" indent="-171450">
              <a:buFont typeface="Arial" panose="020B0604020202020204" pitchFamily="34" charset="0"/>
              <a:buChar char="•"/>
              <a:defRPr/>
            </a:pPr>
            <a:r>
              <a:rPr lang="en-GB" b="0">
                <a:ea typeface="Calibri"/>
                <a:cs typeface="Calibri"/>
              </a:rPr>
              <a:t>Cycling, central Cambridge: </a:t>
            </a:r>
            <a:r>
              <a:rPr lang="en-US" b="0">
                <a:ea typeface="Calibri"/>
                <a:cs typeface="Calibri"/>
              </a:rPr>
              <a:t>Data is only available annually through to 2023. Figures show a gradual recovery in walking volumes; albeit with a plateau between 2022 and 2023.</a:t>
            </a:r>
            <a:endParaRPr lang="en-GB" b="0">
              <a:ea typeface="Calibri"/>
              <a:cs typeface="Calibri"/>
            </a:endParaRPr>
          </a:p>
          <a:p>
            <a:pPr marL="171450" indent="-171450">
              <a:buFont typeface="Arial" panose="020B0604020202020204" pitchFamily="34" charset="0"/>
              <a:buChar char="•"/>
              <a:defRPr/>
            </a:pPr>
            <a:r>
              <a:rPr lang="en-GB" b="0">
                <a:ea typeface="Calibri"/>
                <a:cs typeface="Calibri"/>
              </a:rPr>
              <a:t>Multi Storey Car Parking, central Cambridge: stable trend in the last two years, </a:t>
            </a:r>
            <a:r>
              <a:rPr lang="en-US" b="0">
                <a:ea typeface="Calibri"/>
                <a:cs typeface="Calibri"/>
              </a:rPr>
              <a:t>consistently between 10-20% below pre-Covid.</a:t>
            </a:r>
          </a:p>
          <a:p>
            <a:pPr marL="171450" indent="-171450">
              <a:buFont typeface="Arial" panose="020B0604020202020204" pitchFamily="34" charset="0"/>
              <a:buChar char="•"/>
              <a:defRPr/>
            </a:pPr>
            <a:r>
              <a:rPr lang="en-GB" b="0">
                <a:ea typeface="Calibri"/>
                <a:cs typeface="Calibri"/>
              </a:rPr>
              <a:t>Vehicle flows on local roads, central Cambridge: </a:t>
            </a:r>
            <a:r>
              <a:rPr lang="en-US" b="0">
                <a:ea typeface="Calibri"/>
                <a:cs typeface="Calibri"/>
              </a:rPr>
              <a:t>stabilizing recovery trend, now consistently 10-15% below pre-Covid.</a:t>
            </a:r>
          </a:p>
          <a:p>
            <a:pPr marL="171450" indent="-171450">
              <a:buFont typeface="Arial" panose="020B0604020202020204" pitchFamily="34" charset="0"/>
              <a:buChar char="•"/>
              <a:defRPr/>
            </a:pPr>
            <a:r>
              <a:rPr lang="en-GB" b="0">
                <a:ea typeface="Calibri"/>
                <a:cs typeface="Calibri"/>
              </a:rPr>
              <a:t>Vehicle flow on strategic roads, gradually improving recovery trend, now consistently above pre-Covid levels.</a:t>
            </a:r>
          </a:p>
          <a:p>
            <a:pPr marL="171450" indent="-171450">
              <a:buFont typeface="Arial" panose="020B0604020202020204" pitchFamily="34" charset="0"/>
              <a:buChar char="•"/>
              <a:defRPr/>
            </a:pPr>
            <a:r>
              <a:rPr lang="en-US" b="0">
                <a:ea typeface="Calibri"/>
                <a:cs typeface="Calibri"/>
              </a:rPr>
              <a:t>Motorised trip volumes in Cambridge (sourced from Google). Data is only available annually through to 2023. Figures show a gradual recovery in motorised trip volumes - with figures showing as above pre-COVID for 2022 and 2023.</a:t>
            </a:r>
          </a:p>
          <a:p>
            <a:pPr marL="171450" indent="-171450">
              <a:buFont typeface="Arial" panose="020B0604020202020204" pitchFamily="34" charset="0"/>
              <a:buChar char="•"/>
              <a:defRPr/>
            </a:pPr>
            <a:r>
              <a:rPr lang="en-US" b="0">
                <a:ea typeface="Calibri"/>
                <a:cs typeface="Calibri"/>
              </a:rPr>
              <a:t>Motorised distance travelled in Cambridge (sourced from Google). Data is only available annually through to 2023. Figures show a gradual recovery in distances travelled via motorised vehicles - with figures showing as above pre-COVID for 2022 and 2023.</a:t>
            </a:r>
            <a:endParaRPr lang="en-GB" b="0">
              <a:ea typeface="Calibri"/>
              <a:cs typeface="Calibri"/>
            </a:endParaRPr>
          </a:p>
          <a:p>
            <a:pPr marL="171450" indent="-171450">
              <a:buFont typeface="Arial" panose="020B0604020202020204" pitchFamily="34" charset="0"/>
              <a:buChar char="•"/>
              <a:defRPr/>
            </a:pPr>
            <a:r>
              <a:rPr lang="en-GB" b="0">
                <a:ea typeface="Calibri"/>
                <a:cs typeface="Calibri"/>
              </a:rPr>
              <a:t>Railway passenger numbers at Cambridge Station (updated annually to March) – improving recovery trend, but still some way below pre-Covid.</a:t>
            </a:r>
          </a:p>
          <a:p>
            <a:pPr marL="171450" indent="-171450">
              <a:buFont typeface="Arial" panose="020B0604020202020204" pitchFamily="34" charset="0"/>
              <a:buChar char="•"/>
              <a:defRPr/>
            </a:pPr>
            <a:r>
              <a:rPr lang="en-GB" b="0">
                <a:ea typeface="Calibri"/>
                <a:cs typeface="Calibri"/>
              </a:rPr>
              <a:t>Bus passengers, Cambridge: improving recovery trend from March 2022 to March 2024. Stabilising recovery trend since March 2024, consistently 5-8% below pre-Covid.</a:t>
            </a:r>
          </a:p>
          <a:p>
            <a:pPr marL="171450" indent="-171450">
              <a:buFont typeface="Arial" panose="020B0604020202020204" pitchFamily="34" charset="0"/>
              <a:buChar char="•"/>
              <a:defRPr/>
            </a:pPr>
            <a:endParaRPr lang="en-US" b="0">
              <a:ea typeface="Calibri"/>
              <a:cs typeface="Calibri"/>
            </a:endParaRPr>
          </a:p>
          <a:p>
            <a:pPr marL="171450" indent="-171450">
              <a:buFont typeface="Arial" panose="020B0604020202020204" pitchFamily="34" charset="0"/>
              <a:buChar char="•"/>
              <a:defRPr/>
            </a:pPr>
            <a:r>
              <a:rPr lang="en-US" b="0">
                <a:ea typeface="Calibri"/>
                <a:cs typeface="Calibri"/>
              </a:rPr>
              <a:t>Park and Ride passengers (Driver Estimate): consistent recovery trend, now consistently above pre-Covid levels, albeit with some site-by-site variation.</a:t>
            </a:r>
          </a:p>
          <a:p>
            <a:pPr marL="171450" indent="-171450">
              <a:buFont typeface="Arial" panose="020B0604020202020204" pitchFamily="34" charset="0"/>
              <a:buChar char="•"/>
              <a:defRPr/>
            </a:pPr>
            <a:r>
              <a:rPr lang="en-US" b="0">
                <a:ea typeface="Calibri"/>
                <a:cs typeface="Calibri"/>
              </a:rPr>
              <a:t>Park and Ride passengers (Ticket Sales Estimate): improving recovery trend, now consistently at pre-COVID levels.</a:t>
            </a:r>
          </a:p>
          <a:p>
            <a:pPr marL="171450" indent="-171450">
              <a:buFont typeface="Arial" panose="020B0604020202020204" pitchFamily="34" charset="0"/>
              <a:buChar char="•"/>
              <a:defRPr/>
            </a:pPr>
            <a:endParaRPr lang="en-US" b="0">
              <a:ea typeface="Calibri"/>
              <a:cs typeface="Calibri"/>
            </a:endParaRPr>
          </a:p>
          <a:p>
            <a:pPr marL="171450" indent="-171450">
              <a:buFont typeface="Arial" panose="020B0604020202020204" pitchFamily="34" charset="0"/>
              <a:buChar char="•"/>
              <a:defRPr/>
            </a:pPr>
            <a:r>
              <a:rPr lang="en-US" b="0">
                <a:ea typeface="Calibri"/>
                <a:cs typeface="Calibri"/>
              </a:rPr>
              <a:t>Guided Busway passengers (updated annually): Improving recovery trend but still a little way below pre-COVID.</a:t>
            </a:r>
          </a:p>
          <a:p>
            <a:pPr marL="171450" indent="-171450">
              <a:buFont typeface="Arial" panose="020B0604020202020204" pitchFamily="34" charset="0"/>
              <a:buChar char="•"/>
              <a:defRPr/>
            </a:pPr>
            <a:endParaRPr lang="en-US" b="0">
              <a:ea typeface="Calibri"/>
              <a:cs typeface="Calibri"/>
            </a:endParaRPr>
          </a:p>
          <a:p>
            <a:pPr marL="171450" indent="-171450">
              <a:buFont typeface="Arial" panose="020B0604020202020204" pitchFamily="34" charset="0"/>
              <a:buChar char="•"/>
              <a:defRPr/>
            </a:pPr>
            <a:r>
              <a:rPr lang="en-US" b="0">
                <a:ea typeface="Calibri"/>
                <a:cs typeface="Calibri"/>
              </a:rPr>
              <a:t>NO2 emissions: consistently remaining some way below pre-Covid.</a:t>
            </a:r>
            <a:endParaRPr lang="en-GB" b="1">
              <a:ea typeface="Calibri"/>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6</a:t>
            </a:fld>
            <a:endParaRPr lang="en-GB">
              <a:solidFill>
                <a:prstClr val="black"/>
              </a:solidFill>
              <a:latin typeface="Calibri" panose="020F0502020204030204"/>
            </a:endParaRPr>
          </a:p>
        </p:txBody>
      </p:sp>
    </p:spTree>
    <p:extLst>
      <p:ext uri="{BB962C8B-B14F-4D97-AF65-F5344CB8AC3E}">
        <p14:creationId xmlns:p14="http://schemas.microsoft.com/office/powerpoint/2010/main" val="36806824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3969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7</a:t>
            </a:fld>
            <a:endParaRPr lang="en-GB">
              <a:solidFill>
                <a:prstClr val="black"/>
              </a:solidFill>
              <a:latin typeface="Calibri" panose="020F0502020204030204"/>
            </a:endParaRPr>
          </a:p>
        </p:txBody>
      </p:sp>
    </p:spTree>
    <p:extLst>
      <p:ext uri="{BB962C8B-B14F-4D97-AF65-F5344CB8AC3E}">
        <p14:creationId xmlns:p14="http://schemas.microsoft.com/office/powerpoint/2010/main" val="3002915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9229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300" b="1">
                <a:solidFill>
                  <a:prstClr val="black"/>
                </a:solidFill>
                <a:latin typeface="Calibri" panose="020F0502020204030204"/>
              </a:rPr>
              <a:t>Source: </a:t>
            </a:r>
            <a:r>
              <a:rPr lang="en-GB" sz="1300" u="none" kern="120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ONS Working Arrangements data for Great Britain</a:t>
            </a:r>
            <a:endParaRPr lang="en-GB" sz="1300" u="none" kern="1200">
              <a:solidFill>
                <a:schemeClr val="tx1"/>
              </a:solidFill>
              <a:latin typeface="+mn-lt"/>
              <a:ea typeface="+mn-ea"/>
              <a:cs typeface="+mn-cs"/>
            </a:endParaRPr>
          </a:p>
          <a:p>
            <a:pPr>
              <a:defRPr/>
            </a:pPr>
            <a:endParaRPr lang="en-GB" sz="1300" b="1">
              <a:solidFill>
                <a:prstClr val="black"/>
              </a:solidFill>
              <a:latin typeface="Calibri" panose="020F0502020204030204"/>
            </a:endParaRPr>
          </a:p>
          <a:p>
            <a:pPr>
              <a:defRPr/>
            </a:pPr>
            <a:r>
              <a:rPr lang="en-GB" sz="1300" b="1">
                <a:solidFill>
                  <a:prstClr val="black"/>
                </a:solidFill>
                <a:latin typeface="Calibri" panose="020F0502020204030204"/>
              </a:rPr>
              <a:t>Commentary: </a:t>
            </a:r>
            <a:r>
              <a:rPr lang="en-GB" sz="1300"/>
              <a:t>Data is gathered by ONS who survey a sample of 760 people across Great Britain on a weekly, and more recently </a:t>
            </a:r>
            <a:r>
              <a:rPr lang="en-GB" sz="1300" err="1"/>
              <a:t>motnhly</a:t>
            </a:r>
            <a:r>
              <a:rPr lang="en-GB" sz="1300"/>
              <a:t> , basis. Some small changes were made to the sample of people surveyed in April 2022 which may have impacted the comparability of data before/after this date. Despite a possible step change occurring in the data at this time, trends post April 2022 continue to suggest a very gradual reduction in on-site workers.</a:t>
            </a: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9</a:t>
            </a:fld>
            <a:endParaRPr lang="en-GB">
              <a:solidFill>
                <a:prstClr val="black"/>
              </a:solidFill>
              <a:latin typeface="Calibri" panose="020F0502020204030204"/>
            </a:endParaRPr>
          </a:p>
        </p:txBody>
      </p:sp>
    </p:spTree>
    <p:extLst>
      <p:ext uri="{BB962C8B-B14F-4D97-AF65-F5344CB8AC3E}">
        <p14:creationId xmlns:p14="http://schemas.microsoft.com/office/powerpoint/2010/main" val="2185377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AB87C-8C79-AAA3-E71D-F038DB6BA7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FBCEE8F-2DA6-F9F1-49E2-3A2F5CFF1F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AF468B-5073-8DE4-0423-A862E10FBECC}"/>
              </a:ext>
            </a:extLst>
          </p:cNvPr>
          <p:cNvSpPr>
            <a:spLocks noGrp="1"/>
          </p:cNvSpPr>
          <p:nvPr>
            <p:ph type="dt" sz="half" idx="10"/>
          </p:nvPr>
        </p:nvSpPr>
        <p:spPr/>
        <p:txBody>
          <a:bodyPr/>
          <a:lstStyle/>
          <a:p>
            <a:fld id="{CB557468-B07E-4DAC-9D43-E901424B776C}" type="datetimeFigureOut">
              <a:rPr lang="en-GB" smtClean="0"/>
              <a:t>14/11/2025</a:t>
            </a:fld>
            <a:endParaRPr lang="en-GB"/>
          </a:p>
        </p:txBody>
      </p:sp>
      <p:sp>
        <p:nvSpPr>
          <p:cNvPr id="5" name="Footer Placeholder 4">
            <a:extLst>
              <a:ext uri="{FF2B5EF4-FFF2-40B4-BE49-F238E27FC236}">
                <a16:creationId xmlns:a16="http://schemas.microsoft.com/office/drawing/2014/main" id="{9F3D6E6B-31C6-D91B-2C22-CB5C8FB027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5F0536-B7F1-5452-7C2B-6B8986C614E4}"/>
              </a:ext>
            </a:extLst>
          </p:cNvPr>
          <p:cNvSpPr>
            <a:spLocks noGrp="1"/>
          </p:cNvSpPr>
          <p:nvPr>
            <p:ph type="sldNum" sz="quarter" idx="12"/>
          </p:nvPr>
        </p:nvSpPr>
        <p:spPr/>
        <p:txBody>
          <a:bodyPr/>
          <a:lstStyle/>
          <a:p>
            <a:fld id="{B157622E-B3DE-4DA2-93BB-688BD1BD01D8}" type="slidenum">
              <a:rPr lang="en-GB" smtClean="0"/>
              <a:t>‹#›</a:t>
            </a:fld>
            <a:endParaRPr lang="en-GB"/>
          </a:p>
        </p:txBody>
      </p:sp>
    </p:spTree>
    <p:extLst>
      <p:ext uri="{BB962C8B-B14F-4D97-AF65-F5344CB8AC3E}">
        <p14:creationId xmlns:p14="http://schemas.microsoft.com/office/powerpoint/2010/main" val="4043108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B3AE2-CF36-452A-BB66-977A84A9FF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5AFABE5-C4C6-4B61-AE28-729BEED5A8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C9141CA-11EA-4A2E-B770-CCA88F0694C5}"/>
              </a:ext>
            </a:extLst>
          </p:cNvPr>
          <p:cNvSpPr>
            <a:spLocks noGrp="1"/>
          </p:cNvSpPr>
          <p:nvPr>
            <p:ph type="dt" sz="half" idx="10"/>
          </p:nvPr>
        </p:nvSpPr>
        <p:spPr/>
        <p:txBody>
          <a:bodyPr/>
          <a:lstStyle/>
          <a:p>
            <a:fld id="{DFA66334-E3F3-4AD4-AC8A-CBB0D5F7E872}" type="datetime1">
              <a:rPr lang="en-GB" smtClean="0"/>
              <a:t>14/11/2025</a:t>
            </a:fld>
            <a:endParaRPr lang="en-GB"/>
          </a:p>
        </p:txBody>
      </p:sp>
      <p:sp>
        <p:nvSpPr>
          <p:cNvPr id="5" name="Footer Placeholder 4">
            <a:extLst>
              <a:ext uri="{FF2B5EF4-FFF2-40B4-BE49-F238E27FC236}">
                <a16:creationId xmlns:a16="http://schemas.microsoft.com/office/drawing/2014/main" id="{1CCEA804-9621-4BA7-B621-08E92BA6EF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FA7ED5-6ECE-47F3-B134-D56AAB2B08AC}"/>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1289400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68CBD-59F5-42FC-8F34-2BC6C844FD6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5287BE-E369-4E90-BA30-2DDE23A753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01E9B4-9D31-4D5D-8888-7D047FF0DE10}"/>
              </a:ext>
            </a:extLst>
          </p:cNvPr>
          <p:cNvSpPr>
            <a:spLocks noGrp="1"/>
          </p:cNvSpPr>
          <p:nvPr>
            <p:ph type="dt" sz="half" idx="10"/>
          </p:nvPr>
        </p:nvSpPr>
        <p:spPr/>
        <p:txBody>
          <a:bodyPr/>
          <a:lstStyle/>
          <a:p>
            <a:fld id="{C3BB75F8-F074-4FD8-A239-E4360D1E41EA}" type="datetime1">
              <a:rPr lang="en-GB" smtClean="0"/>
              <a:t>14/11/2025</a:t>
            </a:fld>
            <a:endParaRPr lang="en-GB"/>
          </a:p>
        </p:txBody>
      </p:sp>
      <p:sp>
        <p:nvSpPr>
          <p:cNvPr id="5" name="Footer Placeholder 4">
            <a:extLst>
              <a:ext uri="{FF2B5EF4-FFF2-40B4-BE49-F238E27FC236}">
                <a16:creationId xmlns:a16="http://schemas.microsoft.com/office/drawing/2014/main" id="{BB8118E0-D3E9-44A3-8487-8E8AD4E624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AB8E64-5CC7-4D1B-8D8E-A8C543AAEDE1}"/>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1537549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A05C3-491A-4541-8EA5-479947DA59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4ED765-093E-4E44-BA5A-BF11566682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768BAD-6C61-4AF5-BA36-34691CCCBA40}"/>
              </a:ext>
            </a:extLst>
          </p:cNvPr>
          <p:cNvSpPr>
            <a:spLocks noGrp="1"/>
          </p:cNvSpPr>
          <p:nvPr>
            <p:ph type="dt" sz="half" idx="10"/>
          </p:nvPr>
        </p:nvSpPr>
        <p:spPr/>
        <p:txBody>
          <a:bodyPr/>
          <a:lstStyle/>
          <a:p>
            <a:fld id="{7BB0EC57-4F45-41CE-AC57-5732AFD6D542}" type="datetime1">
              <a:rPr lang="en-GB" smtClean="0"/>
              <a:t>14/11/2025</a:t>
            </a:fld>
            <a:endParaRPr lang="en-GB"/>
          </a:p>
        </p:txBody>
      </p:sp>
      <p:sp>
        <p:nvSpPr>
          <p:cNvPr id="5" name="Footer Placeholder 4">
            <a:extLst>
              <a:ext uri="{FF2B5EF4-FFF2-40B4-BE49-F238E27FC236}">
                <a16:creationId xmlns:a16="http://schemas.microsoft.com/office/drawing/2014/main" id="{F1F5C16B-D1B5-420C-AABD-72B4A2A3B7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08249F-BD38-4A89-A8BD-600399D08B43}"/>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2225493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8B555-FED5-497B-A171-8E2DB5D651A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96E0B36-F7EE-47D9-AC25-3A1C78F1D1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306312A-2AEB-4960-8BA1-92D56E1E0F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3DA0885-0332-4C4F-839A-3A5EBF97C269}"/>
              </a:ext>
            </a:extLst>
          </p:cNvPr>
          <p:cNvSpPr>
            <a:spLocks noGrp="1"/>
          </p:cNvSpPr>
          <p:nvPr>
            <p:ph type="dt" sz="half" idx="10"/>
          </p:nvPr>
        </p:nvSpPr>
        <p:spPr/>
        <p:txBody>
          <a:bodyPr/>
          <a:lstStyle/>
          <a:p>
            <a:fld id="{1FEF602E-90F4-4D8B-8BDC-03C7D6B107AF}" type="datetime1">
              <a:rPr lang="en-GB" smtClean="0"/>
              <a:t>14/11/2025</a:t>
            </a:fld>
            <a:endParaRPr lang="en-GB"/>
          </a:p>
        </p:txBody>
      </p:sp>
      <p:sp>
        <p:nvSpPr>
          <p:cNvPr id="6" name="Footer Placeholder 5">
            <a:extLst>
              <a:ext uri="{FF2B5EF4-FFF2-40B4-BE49-F238E27FC236}">
                <a16:creationId xmlns:a16="http://schemas.microsoft.com/office/drawing/2014/main" id="{BA29992C-0F3B-4721-93BC-9F5AE26B47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2C15FF-044B-46DF-886F-8D2065DBED6C}"/>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1506496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5F311-C613-47B5-A613-AB39D9C7ACD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4AB930A-D530-4DFC-A175-68748097E1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77C3CC-4976-4E11-A4DE-434E9CC185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B26CFAA-A2E6-4606-86CD-2D038E4CC9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A65825-4661-4D04-A96D-1B2D4FB78B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B5A186D-D3F1-41C8-A429-BAD13FF8D580}"/>
              </a:ext>
            </a:extLst>
          </p:cNvPr>
          <p:cNvSpPr>
            <a:spLocks noGrp="1"/>
          </p:cNvSpPr>
          <p:nvPr>
            <p:ph type="dt" sz="half" idx="10"/>
          </p:nvPr>
        </p:nvSpPr>
        <p:spPr/>
        <p:txBody>
          <a:bodyPr/>
          <a:lstStyle/>
          <a:p>
            <a:fld id="{0BF8D2C3-FACA-493A-ABEA-87856B370E21}" type="datetime1">
              <a:rPr lang="en-GB" smtClean="0"/>
              <a:t>14/11/2025</a:t>
            </a:fld>
            <a:endParaRPr lang="en-GB"/>
          </a:p>
        </p:txBody>
      </p:sp>
      <p:sp>
        <p:nvSpPr>
          <p:cNvPr id="8" name="Footer Placeholder 7">
            <a:extLst>
              <a:ext uri="{FF2B5EF4-FFF2-40B4-BE49-F238E27FC236}">
                <a16:creationId xmlns:a16="http://schemas.microsoft.com/office/drawing/2014/main" id="{55805510-CA97-42C8-B696-30171B6B75F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D6CEE85-D369-4770-B7EA-66BB83AD20D9}"/>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1664138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CFE52-F255-4328-B0E2-30995DC23F1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B3FA442-4C8F-4D3C-8D90-B54BF8076551}"/>
              </a:ext>
            </a:extLst>
          </p:cNvPr>
          <p:cNvSpPr>
            <a:spLocks noGrp="1"/>
          </p:cNvSpPr>
          <p:nvPr>
            <p:ph type="dt" sz="half" idx="10"/>
          </p:nvPr>
        </p:nvSpPr>
        <p:spPr/>
        <p:txBody>
          <a:bodyPr/>
          <a:lstStyle/>
          <a:p>
            <a:fld id="{FA1E7086-3C50-46EC-B8FF-347159A35E6D}" type="datetime1">
              <a:rPr lang="en-GB" smtClean="0"/>
              <a:t>14/11/2025</a:t>
            </a:fld>
            <a:endParaRPr lang="en-GB"/>
          </a:p>
        </p:txBody>
      </p:sp>
      <p:sp>
        <p:nvSpPr>
          <p:cNvPr id="4" name="Footer Placeholder 3">
            <a:extLst>
              <a:ext uri="{FF2B5EF4-FFF2-40B4-BE49-F238E27FC236}">
                <a16:creationId xmlns:a16="http://schemas.microsoft.com/office/drawing/2014/main" id="{71DFF7B7-57B0-42AC-BC59-69B925674B1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0AE72C-5C1A-4A4A-B5AA-1A191F47885E}"/>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2182198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66DD6F-2BC4-4868-B7A9-9F5A40977150}"/>
              </a:ext>
            </a:extLst>
          </p:cNvPr>
          <p:cNvSpPr>
            <a:spLocks noGrp="1"/>
          </p:cNvSpPr>
          <p:nvPr>
            <p:ph type="dt" sz="half" idx="10"/>
          </p:nvPr>
        </p:nvSpPr>
        <p:spPr/>
        <p:txBody>
          <a:bodyPr/>
          <a:lstStyle/>
          <a:p>
            <a:fld id="{EB985245-5DF9-46F4-9666-747E5B515BF1}" type="datetime1">
              <a:rPr lang="en-GB" smtClean="0"/>
              <a:t>14/11/2025</a:t>
            </a:fld>
            <a:endParaRPr lang="en-GB"/>
          </a:p>
        </p:txBody>
      </p:sp>
      <p:sp>
        <p:nvSpPr>
          <p:cNvPr id="3" name="Footer Placeholder 2">
            <a:extLst>
              <a:ext uri="{FF2B5EF4-FFF2-40B4-BE49-F238E27FC236}">
                <a16:creationId xmlns:a16="http://schemas.microsoft.com/office/drawing/2014/main" id="{167DE4A5-0C75-4C60-89A4-8F02FDFF5CF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E69C53A-78A2-480B-A2C5-6F1A6DD94CCC}"/>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4234632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DCFB3-EA73-4851-9B5A-85430F3BB8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752CBE8-82C7-406A-B744-B286086EEE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1DE9A8-D356-480E-97B4-3BD975761F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FEDDDC-5253-4087-8484-95A37D4EB1D3}"/>
              </a:ext>
            </a:extLst>
          </p:cNvPr>
          <p:cNvSpPr>
            <a:spLocks noGrp="1"/>
          </p:cNvSpPr>
          <p:nvPr>
            <p:ph type="dt" sz="half" idx="10"/>
          </p:nvPr>
        </p:nvSpPr>
        <p:spPr/>
        <p:txBody>
          <a:bodyPr/>
          <a:lstStyle/>
          <a:p>
            <a:fld id="{D1459A52-441B-4475-AD82-28920DAD9D10}" type="datetime1">
              <a:rPr lang="en-GB" smtClean="0"/>
              <a:t>14/11/2025</a:t>
            </a:fld>
            <a:endParaRPr lang="en-GB"/>
          </a:p>
        </p:txBody>
      </p:sp>
      <p:sp>
        <p:nvSpPr>
          <p:cNvPr id="6" name="Footer Placeholder 5">
            <a:extLst>
              <a:ext uri="{FF2B5EF4-FFF2-40B4-BE49-F238E27FC236}">
                <a16:creationId xmlns:a16="http://schemas.microsoft.com/office/drawing/2014/main" id="{7FA81BC3-387C-4CF5-AECC-155901DD0B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FAA8B7-239D-4195-8231-225B9ACB3060}"/>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2955457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9F57C-44C7-48B3-9C73-9869D7F049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5E35545-87EB-41EB-9393-CB1EE23191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9051CD5-819C-4ABA-B559-79A961D1DB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78E99-D573-4527-9CBD-4C5E9B83F0F5}"/>
              </a:ext>
            </a:extLst>
          </p:cNvPr>
          <p:cNvSpPr>
            <a:spLocks noGrp="1"/>
          </p:cNvSpPr>
          <p:nvPr>
            <p:ph type="dt" sz="half" idx="10"/>
          </p:nvPr>
        </p:nvSpPr>
        <p:spPr/>
        <p:txBody>
          <a:bodyPr/>
          <a:lstStyle/>
          <a:p>
            <a:fld id="{0D5D3115-9412-4A10-800A-898EAC8728B7}" type="datetime1">
              <a:rPr lang="en-GB" smtClean="0"/>
              <a:t>14/11/2025</a:t>
            </a:fld>
            <a:endParaRPr lang="en-GB"/>
          </a:p>
        </p:txBody>
      </p:sp>
      <p:sp>
        <p:nvSpPr>
          <p:cNvPr id="6" name="Footer Placeholder 5">
            <a:extLst>
              <a:ext uri="{FF2B5EF4-FFF2-40B4-BE49-F238E27FC236}">
                <a16:creationId xmlns:a16="http://schemas.microsoft.com/office/drawing/2014/main" id="{85C159F7-3639-4E5F-8E90-D8AA87F0E8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CA3288-CB6B-4F09-B78F-695D89491DE3}"/>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353623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58736-5069-420A-9877-84719375746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1F90BF9-AEFA-477B-BCBB-54FCE61450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D01378-934A-484A-AE23-8B44BECF611E}"/>
              </a:ext>
            </a:extLst>
          </p:cNvPr>
          <p:cNvSpPr>
            <a:spLocks noGrp="1"/>
          </p:cNvSpPr>
          <p:nvPr>
            <p:ph type="dt" sz="half" idx="10"/>
          </p:nvPr>
        </p:nvSpPr>
        <p:spPr/>
        <p:txBody>
          <a:bodyPr/>
          <a:lstStyle/>
          <a:p>
            <a:fld id="{E527889B-846B-4711-B61D-F1B4BF34CF31}" type="datetime1">
              <a:rPr lang="en-GB" smtClean="0"/>
              <a:t>14/11/2025</a:t>
            </a:fld>
            <a:endParaRPr lang="en-GB"/>
          </a:p>
        </p:txBody>
      </p:sp>
      <p:sp>
        <p:nvSpPr>
          <p:cNvPr id="5" name="Footer Placeholder 4">
            <a:extLst>
              <a:ext uri="{FF2B5EF4-FFF2-40B4-BE49-F238E27FC236}">
                <a16:creationId xmlns:a16="http://schemas.microsoft.com/office/drawing/2014/main" id="{A33E3E73-7BD5-4B40-BC8E-BD8ADAA384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0B2D7C-8D2C-4348-A0F9-BF6C276B7601}"/>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877963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E526B-BA3D-51E3-F881-6DF13A9AF3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98BC33-D1C5-6007-9479-59CDA6019D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E82543C-330D-639A-D2E4-D91F4A16B0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B123A2E-27C8-C5EB-251E-8B66CB2784AD}"/>
              </a:ext>
            </a:extLst>
          </p:cNvPr>
          <p:cNvSpPr>
            <a:spLocks noGrp="1"/>
          </p:cNvSpPr>
          <p:nvPr>
            <p:ph type="dt" sz="half" idx="10"/>
          </p:nvPr>
        </p:nvSpPr>
        <p:spPr/>
        <p:txBody>
          <a:bodyPr/>
          <a:lstStyle/>
          <a:p>
            <a:fld id="{CB557468-B07E-4DAC-9D43-E901424B776C}" type="datetimeFigureOut">
              <a:rPr lang="en-GB" smtClean="0"/>
              <a:t>14/11/2025</a:t>
            </a:fld>
            <a:endParaRPr lang="en-GB"/>
          </a:p>
        </p:txBody>
      </p:sp>
      <p:sp>
        <p:nvSpPr>
          <p:cNvPr id="6" name="Footer Placeholder 5">
            <a:extLst>
              <a:ext uri="{FF2B5EF4-FFF2-40B4-BE49-F238E27FC236}">
                <a16:creationId xmlns:a16="http://schemas.microsoft.com/office/drawing/2014/main" id="{A7F25B28-C830-27DF-7F31-85F2F0A2ACF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6B24E8-CDC8-1D83-D686-6AF49AAB0B50}"/>
              </a:ext>
            </a:extLst>
          </p:cNvPr>
          <p:cNvSpPr>
            <a:spLocks noGrp="1"/>
          </p:cNvSpPr>
          <p:nvPr>
            <p:ph type="sldNum" sz="quarter" idx="12"/>
          </p:nvPr>
        </p:nvSpPr>
        <p:spPr/>
        <p:txBody>
          <a:bodyPr/>
          <a:lstStyle/>
          <a:p>
            <a:fld id="{B157622E-B3DE-4DA2-93BB-688BD1BD01D8}" type="slidenum">
              <a:rPr lang="en-GB" smtClean="0"/>
              <a:t>‹#›</a:t>
            </a:fld>
            <a:endParaRPr lang="en-GB"/>
          </a:p>
        </p:txBody>
      </p:sp>
    </p:spTree>
    <p:extLst>
      <p:ext uri="{BB962C8B-B14F-4D97-AF65-F5344CB8AC3E}">
        <p14:creationId xmlns:p14="http://schemas.microsoft.com/office/powerpoint/2010/main" val="2663855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374099-E20C-43A6-8BC4-841FC80AEA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47F69B6-C3F0-4037-8AD1-80930DBF3B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669753-543C-43E4-871D-362D629F1689}"/>
              </a:ext>
            </a:extLst>
          </p:cNvPr>
          <p:cNvSpPr>
            <a:spLocks noGrp="1"/>
          </p:cNvSpPr>
          <p:nvPr>
            <p:ph type="dt" sz="half" idx="10"/>
          </p:nvPr>
        </p:nvSpPr>
        <p:spPr/>
        <p:txBody>
          <a:bodyPr/>
          <a:lstStyle/>
          <a:p>
            <a:fld id="{6379136C-BBD2-4EB6-AC3F-D0D6ED250303}" type="datetime1">
              <a:rPr lang="en-GB" smtClean="0"/>
              <a:t>14/11/2025</a:t>
            </a:fld>
            <a:endParaRPr lang="en-GB"/>
          </a:p>
        </p:txBody>
      </p:sp>
      <p:sp>
        <p:nvSpPr>
          <p:cNvPr id="5" name="Footer Placeholder 4">
            <a:extLst>
              <a:ext uri="{FF2B5EF4-FFF2-40B4-BE49-F238E27FC236}">
                <a16:creationId xmlns:a16="http://schemas.microsoft.com/office/drawing/2014/main" id="{A6D2E91D-DCD1-4FE2-B297-6A97996E95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FBF12A-80C6-464B-A135-8A275BA57077}"/>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3737728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F4DCF-51BF-6B96-5070-CA78662C111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2DAB02-7B0A-1151-B015-20DBE64429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488CBC-1583-5348-672D-90CFD30AA2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9831E20-1FBF-0578-01FC-BBB734F138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73E170-CD30-1C04-4469-6446406023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71A97D8-9928-6A4B-A66C-3932471C53A7}"/>
              </a:ext>
            </a:extLst>
          </p:cNvPr>
          <p:cNvSpPr>
            <a:spLocks noGrp="1"/>
          </p:cNvSpPr>
          <p:nvPr>
            <p:ph type="dt" sz="half" idx="10"/>
          </p:nvPr>
        </p:nvSpPr>
        <p:spPr/>
        <p:txBody>
          <a:bodyPr/>
          <a:lstStyle/>
          <a:p>
            <a:fld id="{CB557468-B07E-4DAC-9D43-E901424B776C}" type="datetimeFigureOut">
              <a:rPr lang="en-GB" smtClean="0"/>
              <a:t>14/11/2025</a:t>
            </a:fld>
            <a:endParaRPr lang="en-GB"/>
          </a:p>
        </p:txBody>
      </p:sp>
      <p:sp>
        <p:nvSpPr>
          <p:cNvPr id="8" name="Footer Placeholder 7">
            <a:extLst>
              <a:ext uri="{FF2B5EF4-FFF2-40B4-BE49-F238E27FC236}">
                <a16:creationId xmlns:a16="http://schemas.microsoft.com/office/drawing/2014/main" id="{AB26F63A-A532-C077-E77C-BB352A04468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D16D391-D97E-7EEC-6F86-F1DF7C62E6C1}"/>
              </a:ext>
            </a:extLst>
          </p:cNvPr>
          <p:cNvSpPr>
            <a:spLocks noGrp="1"/>
          </p:cNvSpPr>
          <p:nvPr>
            <p:ph type="sldNum" sz="quarter" idx="12"/>
          </p:nvPr>
        </p:nvSpPr>
        <p:spPr/>
        <p:txBody>
          <a:bodyPr/>
          <a:lstStyle/>
          <a:p>
            <a:fld id="{B157622E-B3DE-4DA2-93BB-688BD1BD01D8}" type="slidenum">
              <a:rPr lang="en-GB" smtClean="0"/>
              <a:t>‹#›</a:t>
            </a:fld>
            <a:endParaRPr lang="en-GB"/>
          </a:p>
        </p:txBody>
      </p:sp>
    </p:spTree>
    <p:extLst>
      <p:ext uri="{BB962C8B-B14F-4D97-AF65-F5344CB8AC3E}">
        <p14:creationId xmlns:p14="http://schemas.microsoft.com/office/powerpoint/2010/main" val="2338759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4E7FC-1C6C-85AC-61A8-9D271E06E28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F32E614-8180-01D7-68D2-21C369BFD5D0}"/>
              </a:ext>
            </a:extLst>
          </p:cNvPr>
          <p:cNvSpPr>
            <a:spLocks noGrp="1"/>
          </p:cNvSpPr>
          <p:nvPr>
            <p:ph type="dt" sz="half" idx="10"/>
          </p:nvPr>
        </p:nvSpPr>
        <p:spPr/>
        <p:txBody>
          <a:bodyPr/>
          <a:lstStyle/>
          <a:p>
            <a:fld id="{CB557468-B07E-4DAC-9D43-E901424B776C}" type="datetimeFigureOut">
              <a:rPr lang="en-GB" smtClean="0"/>
              <a:t>14/11/2025</a:t>
            </a:fld>
            <a:endParaRPr lang="en-GB"/>
          </a:p>
        </p:txBody>
      </p:sp>
      <p:sp>
        <p:nvSpPr>
          <p:cNvPr id="4" name="Footer Placeholder 3">
            <a:extLst>
              <a:ext uri="{FF2B5EF4-FFF2-40B4-BE49-F238E27FC236}">
                <a16:creationId xmlns:a16="http://schemas.microsoft.com/office/drawing/2014/main" id="{73FB5837-DD6E-CEE8-3571-E864F03D8A1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716EE79-2AD0-1E31-BB8C-98B9ED2BD216}"/>
              </a:ext>
            </a:extLst>
          </p:cNvPr>
          <p:cNvSpPr>
            <a:spLocks noGrp="1"/>
          </p:cNvSpPr>
          <p:nvPr>
            <p:ph type="sldNum" sz="quarter" idx="12"/>
          </p:nvPr>
        </p:nvSpPr>
        <p:spPr/>
        <p:txBody>
          <a:bodyPr/>
          <a:lstStyle/>
          <a:p>
            <a:fld id="{B157622E-B3DE-4DA2-93BB-688BD1BD01D8}" type="slidenum">
              <a:rPr lang="en-GB" smtClean="0"/>
              <a:t>‹#›</a:t>
            </a:fld>
            <a:endParaRPr lang="en-GB"/>
          </a:p>
        </p:txBody>
      </p:sp>
    </p:spTree>
    <p:extLst>
      <p:ext uri="{BB962C8B-B14F-4D97-AF65-F5344CB8AC3E}">
        <p14:creationId xmlns:p14="http://schemas.microsoft.com/office/powerpoint/2010/main" val="1225052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CC6F2-1D72-6DF6-80CD-E4DB247189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61F92EB-2393-4406-C0FC-8B1FF9D2C0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A7028B1-4B58-310B-4883-E14B7F6731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9D4ECB-BE38-CE83-DE6C-ABF503DFB7CC}"/>
              </a:ext>
            </a:extLst>
          </p:cNvPr>
          <p:cNvSpPr>
            <a:spLocks noGrp="1"/>
          </p:cNvSpPr>
          <p:nvPr>
            <p:ph type="dt" sz="half" idx="10"/>
          </p:nvPr>
        </p:nvSpPr>
        <p:spPr/>
        <p:txBody>
          <a:bodyPr/>
          <a:lstStyle/>
          <a:p>
            <a:fld id="{CB557468-B07E-4DAC-9D43-E901424B776C}" type="datetimeFigureOut">
              <a:rPr lang="en-GB" smtClean="0"/>
              <a:t>14/11/2025</a:t>
            </a:fld>
            <a:endParaRPr lang="en-GB"/>
          </a:p>
        </p:txBody>
      </p:sp>
      <p:sp>
        <p:nvSpPr>
          <p:cNvPr id="6" name="Footer Placeholder 5">
            <a:extLst>
              <a:ext uri="{FF2B5EF4-FFF2-40B4-BE49-F238E27FC236}">
                <a16:creationId xmlns:a16="http://schemas.microsoft.com/office/drawing/2014/main" id="{5E1DF0FC-B518-CAFC-EE18-01F88A828D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08F60E-3135-66CB-7C26-6E1563C61C8B}"/>
              </a:ext>
            </a:extLst>
          </p:cNvPr>
          <p:cNvSpPr>
            <a:spLocks noGrp="1"/>
          </p:cNvSpPr>
          <p:nvPr>
            <p:ph type="sldNum" sz="quarter" idx="12"/>
          </p:nvPr>
        </p:nvSpPr>
        <p:spPr/>
        <p:txBody>
          <a:bodyPr/>
          <a:lstStyle/>
          <a:p>
            <a:fld id="{B157622E-B3DE-4DA2-93BB-688BD1BD01D8}" type="slidenum">
              <a:rPr lang="en-GB" smtClean="0"/>
              <a:t>‹#›</a:t>
            </a:fld>
            <a:endParaRPr lang="en-GB"/>
          </a:p>
        </p:txBody>
      </p:sp>
    </p:spTree>
    <p:extLst>
      <p:ext uri="{BB962C8B-B14F-4D97-AF65-F5344CB8AC3E}">
        <p14:creationId xmlns:p14="http://schemas.microsoft.com/office/powerpoint/2010/main" val="1935797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CBD20-DED1-9814-FF7E-A9E81690EC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4A5068F-26E1-94B7-454E-D9D8E43BE3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E9F1578-F0CE-BCD4-A924-3A3CACD3B3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DDBF5F-5324-C570-5AA0-6848D46700D8}"/>
              </a:ext>
            </a:extLst>
          </p:cNvPr>
          <p:cNvSpPr>
            <a:spLocks noGrp="1"/>
          </p:cNvSpPr>
          <p:nvPr>
            <p:ph type="dt" sz="half" idx="10"/>
          </p:nvPr>
        </p:nvSpPr>
        <p:spPr/>
        <p:txBody>
          <a:bodyPr/>
          <a:lstStyle/>
          <a:p>
            <a:fld id="{CB557468-B07E-4DAC-9D43-E901424B776C}" type="datetimeFigureOut">
              <a:rPr lang="en-GB" smtClean="0"/>
              <a:t>14/11/2025</a:t>
            </a:fld>
            <a:endParaRPr lang="en-GB"/>
          </a:p>
        </p:txBody>
      </p:sp>
      <p:sp>
        <p:nvSpPr>
          <p:cNvPr id="6" name="Footer Placeholder 5">
            <a:extLst>
              <a:ext uri="{FF2B5EF4-FFF2-40B4-BE49-F238E27FC236}">
                <a16:creationId xmlns:a16="http://schemas.microsoft.com/office/drawing/2014/main" id="{1F890A54-3FAB-12ED-6AD8-73A4F8619B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C5E3EC-2414-BAFA-6A84-05CF63A5970B}"/>
              </a:ext>
            </a:extLst>
          </p:cNvPr>
          <p:cNvSpPr>
            <a:spLocks noGrp="1"/>
          </p:cNvSpPr>
          <p:nvPr>
            <p:ph type="sldNum" sz="quarter" idx="12"/>
          </p:nvPr>
        </p:nvSpPr>
        <p:spPr/>
        <p:txBody>
          <a:bodyPr/>
          <a:lstStyle/>
          <a:p>
            <a:fld id="{B157622E-B3DE-4DA2-93BB-688BD1BD01D8}" type="slidenum">
              <a:rPr lang="en-GB" smtClean="0"/>
              <a:t>‹#›</a:t>
            </a:fld>
            <a:endParaRPr lang="en-GB"/>
          </a:p>
        </p:txBody>
      </p:sp>
    </p:spTree>
    <p:extLst>
      <p:ext uri="{BB962C8B-B14F-4D97-AF65-F5344CB8AC3E}">
        <p14:creationId xmlns:p14="http://schemas.microsoft.com/office/powerpoint/2010/main" val="4192273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70331-E6C2-98C6-7A8A-2361AEF2A9A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3D52ED-D575-61A1-E468-3363526ADD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B0CA86-0D08-8A55-D658-3A1B285A781D}"/>
              </a:ext>
            </a:extLst>
          </p:cNvPr>
          <p:cNvSpPr>
            <a:spLocks noGrp="1"/>
          </p:cNvSpPr>
          <p:nvPr>
            <p:ph type="dt" sz="half" idx="10"/>
          </p:nvPr>
        </p:nvSpPr>
        <p:spPr/>
        <p:txBody>
          <a:bodyPr/>
          <a:lstStyle/>
          <a:p>
            <a:fld id="{CB557468-B07E-4DAC-9D43-E901424B776C}" type="datetimeFigureOut">
              <a:rPr lang="en-GB" smtClean="0"/>
              <a:t>14/11/2025</a:t>
            </a:fld>
            <a:endParaRPr lang="en-GB"/>
          </a:p>
        </p:txBody>
      </p:sp>
      <p:sp>
        <p:nvSpPr>
          <p:cNvPr id="5" name="Footer Placeholder 4">
            <a:extLst>
              <a:ext uri="{FF2B5EF4-FFF2-40B4-BE49-F238E27FC236}">
                <a16:creationId xmlns:a16="http://schemas.microsoft.com/office/drawing/2014/main" id="{A9834252-871D-60AA-FA58-83C75B9894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9F1370-109D-B319-2724-DF03C3AA8A95}"/>
              </a:ext>
            </a:extLst>
          </p:cNvPr>
          <p:cNvSpPr>
            <a:spLocks noGrp="1"/>
          </p:cNvSpPr>
          <p:nvPr>
            <p:ph type="sldNum" sz="quarter" idx="12"/>
          </p:nvPr>
        </p:nvSpPr>
        <p:spPr/>
        <p:txBody>
          <a:bodyPr/>
          <a:lstStyle/>
          <a:p>
            <a:fld id="{B157622E-B3DE-4DA2-93BB-688BD1BD01D8}" type="slidenum">
              <a:rPr lang="en-GB" smtClean="0"/>
              <a:t>‹#›</a:t>
            </a:fld>
            <a:endParaRPr lang="en-GB"/>
          </a:p>
        </p:txBody>
      </p:sp>
    </p:spTree>
    <p:extLst>
      <p:ext uri="{BB962C8B-B14F-4D97-AF65-F5344CB8AC3E}">
        <p14:creationId xmlns:p14="http://schemas.microsoft.com/office/powerpoint/2010/main" val="2085861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05FD91-F3CF-350D-B8FD-9B1294BB283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E98AC1-10A9-FA31-8C6B-9F9D15A7D7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582D14-73DA-9436-0006-C5EFFFAAD9F9}"/>
              </a:ext>
            </a:extLst>
          </p:cNvPr>
          <p:cNvSpPr>
            <a:spLocks noGrp="1"/>
          </p:cNvSpPr>
          <p:nvPr>
            <p:ph type="dt" sz="half" idx="10"/>
          </p:nvPr>
        </p:nvSpPr>
        <p:spPr/>
        <p:txBody>
          <a:bodyPr/>
          <a:lstStyle/>
          <a:p>
            <a:fld id="{CB557468-B07E-4DAC-9D43-E901424B776C}" type="datetimeFigureOut">
              <a:rPr lang="en-GB" smtClean="0"/>
              <a:t>14/11/2025</a:t>
            </a:fld>
            <a:endParaRPr lang="en-GB"/>
          </a:p>
        </p:txBody>
      </p:sp>
      <p:sp>
        <p:nvSpPr>
          <p:cNvPr id="5" name="Footer Placeholder 4">
            <a:extLst>
              <a:ext uri="{FF2B5EF4-FFF2-40B4-BE49-F238E27FC236}">
                <a16:creationId xmlns:a16="http://schemas.microsoft.com/office/drawing/2014/main" id="{0C18179E-D977-1CC7-0463-3E03996C9B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FF598A-6FE5-44CF-748B-D10F89AAE137}"/>
              </a:ext>
            </a:extLst>
          </p:cNvPr>
          <p:cNvSpPr>
            <a:spLocks noGrp="1"/>
          </p:cNvSpPr>
          <p:nvPr>
            <p:ph type="sldNum" sz="quarter" idx="12"/>
          </p:nvPr>
        </p:nvSpPr>
        <p:spPr/>
        <p:txBody>
          <a:bodyPr/>
          <a:lstStyle/>
          <a:p>
            <a:fld id="{B157622E-B3DE-4DA2-93BB-688BD1BD01D8}" type="slidenum">
              <a:rPr lang="en-GB" smtClean="0"/>
              <a:t>‹#›</a:t>
            </a:fld>
            <a:endParaRPr lang="en-GB"/>
          </a:p>
        </p:txBody>
      </p:sp>
    </p:spTree>
    <p:extLst>
      <p:ext uri="{BB962C8B-B14F-4D97-AF65-F5344CB8AC3E}">
        <p14:creationId xmlns:p14="http://schemas.microsoft.com/office/powerpoint/2010/main" val="912586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68CBD-59F5-42FC-8F34-2BC6C844FD6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5287BE-E369-4E90-BA30-2DDE23A753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01E9B4-9D31-4D5D-8888-7D047FF0DE10}"/>
              </a:ext>
            </a:extLst>
          </p:cNvPr>
          <p:cNvSpPr>
            <a:spLocks noGrp="1"/>
          </p:cNvSpPr>
          <p:nvPr>
            <p:ph type="dt" sz="half" idx="10"/>
          </p:nvPr>
        </p:nvSpPr>
        <p:spPr/>
        <p:txBody>
          <a:bodyPr/>
          <a:lstStyle/>
          <a:p>
            <a:fld id="{C3BB75F8-F074-4FD8-A239-E4360D1E41EA}" type="datetime1">
              <a:rPr lang="en-GB" smtClean="0"/>
              <a:t>14/11/2025</a:t>
            </a:fld>
            <a:endParaRPr lang="en-GB"/>
          </a:p>
        </p:txBody>
      </p:sp>
      <p:sp>
        <p:nvSpPr>
          <p:cNvPr id="5" name="Footer Placeholder 4">
            <a:extLst>
              <a:ext uri="{FF2B5EF4-FFF2-40B4-BE49-F238E27FC236}">
                <a16:creationId xmlns:a16="http://schemas.microsoft.com/office/drawing/2014/main" id="{BB8118E0-D3E9-44A3-8487-8E8AD4E624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AB8E64-5CC7-4D1B-8D8E-A8C543AAEDE1}"/>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116054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E741F4-95A7-4A77-B3A6-5984FB9FE0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D28C57-A811-0E5F-72B8-003F16F0FF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D3B90B-B906-C52B-124D-9114F5B836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557468-B07E-4DAC-9D43-E901424B776C}" type="datetimeFigureOut">
              <a:rPr lang="en-GB" smtClean="0"/>
              <a:t>14/11/2025</a:t>
            </a:fld>
            <a:endParaRPr lang="en-GB"/>
          </a:p>
        </p:txBody>
      </p:sp>
      <p:sp>
        <p:nvSpPr>
          <p:cNvPr id="5" name="Footer Placeholder 4">
            <a:extLst>
              <a:ext uri="{FF2B5EF4-FFF2-40B4-BE49-F238E27FC236}">
                <a16:creationId xmlns:a16="http://schemas.microsoft.com/office/drawing/2014/main" id="{42C061BE-59A4-0564-E62D-952F533C79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CEF1559-4C6A-6751-F146-7BF9A950D5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57622E-B3DE-4DA2-93BB-688BD1BD01D8}" type="slidenum">
              <a:rPr lang="en-GB" smtClean="0"/>
              <a:t>‹#›</a:t>
            </a:fld>
            <a:endParaRPr lang="en-GB"/>
          </a:p>
        </p:txBody>
      </p:sp>
    </p:spTree>
    <p:extLst>
      <p:ext uri="{BB962C8B-B14F-4D97-AF65-F5344CB8AC3E}">
        <p14:creationId xmlns:p14="http://schemas.microsoft.com/office/powerpoint/2010/main" val="176173682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60"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9BE21A-8932-453B-9A16-3144B9DF2A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74F6AC-3178-4DAF-8F36-FDC9633BA9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AEF0B9-A3D6-4A91-8AF0-2E7CB9DC1C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C5F7E4-1A96-48A0-A9BB-74490823C4D2}" type="datetime1">
              <a:rPr lang="en-GB" smtClean="0"/>
              <a:t>14/11/2025</a:t>
            </a:fld>
            <a:endParaRPr lang="en-GB"/>
          </a:p>
        </p:txBody>
      </p:sp>
      <p:sp>
        <p:nvSpPr>
          <p:cNvPr id="5" name="Footer Placeholder 4">
            <a:extLst>
              <a:ext uri="{FF2B5EF4-FFF2-40B4-BE49-F238E27FC236}">
                <a16:creationId xmlns:a16="http://schemas.microsoft.com/office/drawing/2014/main" id="{9EB40746-7555-470D-9C63-F8D25E6CA3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48CA7A8-54F6-4343-BB64-D9129F6DF0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56028F-813B-4E02-837E-17CD63D81F9F}" type="slidenum">
              <a:rPr lang="en-GB" smtClean="0"/>
              <a:t>‹#›</a:t>
            </a:fld>
            <a:endParaRPr lang="en-GB"/>
          </a:p>
        </p:txBody>
      </p:sp>
    </p:spTree>
    <p:extLst>
      <p:ext uri="{BB962C8B-B14F-4D97-AF65-F5344CB8AC3E}">
        <p14:creationId xmlns:p14="http://schemas.microsoft.com/office/powerpoint/2010/main" val="1654622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hyperlink" Target="https://roadtraffic.dft.gov.uk/download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insights.sustainability.googl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insights.sustainability.googl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insights.sustainability.googl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insights.sustainability.google/"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hyperlink" Target="https://cambridgeshireinsight.org.uk/roads-transport-and-active-travel/traffic-flow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cambridgeshireinsight.org.uk/roads-transport-and-active-travel/transport-data-insights/annual-traffic-monitoring-reports/"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hyperlink" Target="https://cambridgeshireinsight.org.uk/roads-transport-and-active-travel/traffic-flows/traffic-data-collection-sites/" TargetMode="External"/><Relationship Id="rId4" Type="http://schemas.openxmlformats.org/officeDocument/2006/relationships/hyperlink" Target="https://cambridgeshireinsight.org.uk/roads-transport-and-active-travel/traffic-flows/traffic-flows-dashboard/"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hyperlink" Target="https://cambridgeshireinsight.org.uk/roads-transport-and-active-travel/traffic-flows/traffic-flows-dashboard/" TargetMode="Externa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hyperlink" Target="https://cambridgeshireinsight.org.uk/roads-transport-and-active-travel/traffic-flows/traffic-flows-dashboard/" TargetMode="Externa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hyperlink" Target="https://cambridgeshireinsight.org.uk/roads-transport-and-active-travel/traffic-flows/traffic-flows-dashboard/" TargetMode="Externa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hyperlink" Target="https://cambridgeshireinsight.org.uk/roads-transport-and-active-travel/traffic-flows/traffic-flows-dashboard/"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hyperlink" Target="https://cambridgeshireinsight.org.uk/roads-transport-and-active-travel/transport-data-insights/annual-traffic-monitoring-reports/" TargetMode="Externa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hyperlink" Target="https://cambridgeshireinsight.org.uk/roads-transport-and-active-travel/transport-data-insights/annual-traffic-monitoring-report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hyperlink" Target="https://cambridgeshireinsight.org.uk/roads-transport-and-active-travel/transport-data-insights/annual-traffic-monitoring-report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hyperlink" Target="https://www.cambridge.gov.uk/park-street-car-park-closed" TargetMode="Externa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hyperlink" Target="https://www.cambridge.gov.uk/park-street-car-park-closed"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hyperlink" Target="mailto:research.group@cambridgeshire.gov.uk" TargetMode="External"/><Relationship Id="rId4" Type="http://schemas.openxmlformats.org/officeDocument/2006/relationships/image" Target="../media/image5.png"/><Relationship Id="rId9"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hyperlink" Target="https://www.gov.uk/government/collections/bus-statistics" TargetMode="External"/><Relationship Id="rId4" Type="http://schemas.openxmlformats.org/officeDocument/2006/relationships/image" Target="../media/image55.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57.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58.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3.xml"/><Relationship Id="rId5" Type="http://schemas.openxmlformats.org/officeDocument/2006/relationships/image" Target="../media/image59.png"/><Relationship Id="rId4" Type="http://schemas.openxmlformats.org/officeDocument/2006/relationships/hyperlink" Target="https://www.cambridgeshire.gov.uk/residents/climate-change-energy-and-environment/climate-change-action/low-carbon-energy/large-scale-renewable-energy-and-storage/babraham-road-park-ride-smart-energy-grid"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60.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3.xml"/><Relationship Id="rId5" Type="http://schemas.openxmlformats.org/officeDocument/2006/relationships/image" Target="../media/image59.png"/><Relationship Id="rId4" Type="http://schemas.openxmlformats.org/officeDocument/2006/relationships/hyperlink" Target="https://www.cambridgeshire.gov.uk/residents/climate-change-energy-and-environment/climate-change-action/low-carbon-energy/large-scale-renewable-energy-and-storage/babraham-road-park-ride-smart-energy-grid"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61.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63.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image" Target="../media/image65.png"/></Relationships>
</file>

<file path=ppt/slides/_rels/slide5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svg"/><Relationship Id="rId12" Type="http://schemas.openxmlformats.org/officeDocument/2006/relationships/image" Target="../media/image21.svg"/><Relationship Id="rId17" Type="http://schemas.openxmlformats.org/officeDocument/2006/relationships/image" Target="../media/image3.png"/><Relationship Id="rId2" Type="http://schemas.openxmlformats.org/officeDocument/2006/relationships/notesSlide" Target="../notesSlides/notesSlide7.xml"/><Relationship Id="rId16" Type="http://schemas.openxmlformats.org/officeDocument/2006/relationships/image" Target="../media/image25.svg"/><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svg"/><Relationship Id="rId15" Type="http://schemas.openxmlformats.org/officeDocument/2006/relationships/image" Target="../media/image24.png"/><Relationship Id="rId10" Type="http://schemas.openxmlformats.org/officeDocument/2006/relationships/image" Target="../media/image19.sv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www.ons.gov.uk/peoplepopulationandcommunity/wellbeing/datasets/publicopinionsandsocialtrendsgreatbritainworkingarrangements" TargetMode="External"/><Relationship Id="rId4" Type="http://schemas.openxmlformats.org/officeDocument/2006/relationships/hyperlink" Target="https://cambridgeshireinsight.org.uk/population/census-2021/topic-summaries/travel-to-wor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838199" y="2208893"/>
            <a:ext cx="10439401" cy="2440214"/>
          </a:xfrm>
        </p:spPr>
        <p:txBody>
          <a:bodyPr vert="horz" lIns="91440" tIns="45720" rIns="91440" bIns="45720" rtlCol="0" anchor="b">
            <a:normAutofit fontScale="90000"/>
          </a:bodyPr>
          <a:lstStyle/>
          <a:p>
            <a:r>
              <a:rPr lang="en-GB" sz="4900">
                <a:effectLst/>
                <a:latin typeface="Segoe UI" panose="020B0502040204020203" pitchFamily="34" charset="0"/>
              </a:rPr>
              <a:t>Transport update: Cambridge and South Cambridgeshire</a:t>
            </a:r>
            <a:br>
              <a:rPr lang="en-GB">
                <a:effectLst/>
                <a:latin typeface="Segoe UI" panose="020B0502040204020203" pitchFamily="34" charset="0"/>
              </a:rPr>
            </a:br>
            <a:br>
              <a:rPr lang="en-US" sz="5400" b="1">
                <a:cs typeface="Calibri Light"/>
              </a:rPr>
            </a:br>
            <a:r>
              <a:rPr lang="en-US" sz="3200" b="1">
                <a:cs typeface="Calibri Light"/>
              </a:rPr>
              <a:t>COVID-19 transport impacts and recovery</a:t>
            </a:r>
            <a:endParaRPr lang="en-US" sz="5400" b="1" kern="1200">
              <a:latin typeface="+mj-lt"/>
              <a:cs typeface="Calibri Light"/>
            </a:endParaRPr>
          </a:p>
        </p:txBody>
      </p:sp>
      <p:sp>
        <p:nvSpPr>
          <p:cNvPr id="3" name="TextBox 2">
            <a:extLst>
              <a:ext uri="{FF2B5EF4-FFF2-40B4-BE49-F238E27FC236}">
                <a16:creationId xmlns:a16="http://schemas.microsoft.com/office/drawing/2014/main" id="{0145CA67-64CF-4EB4-8887-6ECB48DE38F3}"/>
              </a:ext>
            </a:extLst>
          </p:cNvPr>
          <p:cNvSpPr txBox="1"/>
          <p:nvPr/>
        </p:nvSpPr>
        <p:spPr>
          <a:xfrm>
            <a:off x="838199" y="5384878"/>
            <a:ext cx="7315200" cy="775494"/>
          </a:xfrm>
          <a:prstGeom prst="rect">
            <a:avLst/>
          </a:prstGeom>
        </p:spPr>
        <p:txBody>
          <a:bodyPr vert="horz" lIns="91440" tIns="45720" rIns="91440" bIns="45720" rtlCol="0" anchor="t">
            <a:normAutofit/>
          </a:bodyPr>
          <a:lstStyle/>
          <a:p>
            <a:pPr>
              <a:lnSpc>
                <a:spcPct val="90000"/>
              </a:lnSpc>
              <a:spcBef>
                <a:spcPts val="1000"/>
              </a:spcBef>
            </a:pPr>
            <a:r>
              <a:rPr lang="en-US" sz="1600" b="1"/>
              <a:t>September 2025</a:t>
            </a:r>
            <a:endParaRPr lang="en-US" sz="1600" b="1" kern="1200">
              <a:latin typeface="+mn-lt"/>
              <a:ea typeface="+mn-ea"/>
              <a:cs typeface="+mn-cs"/>
            </a:endParaRPr>
          </a:p>
          <a:p>
            <a:pPr>
              <a:lnSpc>
                <a:spcPct val="90000"/>
              </a:lnSpc>
              <a:spcBef>
                <a:spcPts val="1000"/>
              </a:spcBef>
            </a:pPr>
            <a:r>
              <a:rPr lang="en-US" sz="1600" b="1"/>
              <a:t>Policy &amp; Insight</a:t>
            </a:r>
            <a:r>
              <a:rPr lang="en-US" sz="1600" b="1" kern="1200">
                <a:latin typeface="+mn-lt"/>
                <a:ea typeface="+mn-ea"/>
                <a:cs typeface="+mn-cs"/>
              </a:rPr>
              <a:t> Team, Cambridgeshire County Council</a:t>
            </a:r>
            <a:endParaRPr lang="en-US" sz="1600" b="1" kern="1200">
              <a:latin typeface="+mn-lt"/>
              <a:cs typeface="Calibri"/>
            </a:endParaRPr>
          </a:p>
        </p:txBody>
      </p:sp>
      <p:pic>
        <p:nvPicPr>
          <p:cNvPr id="4" name="Picture 3">
            <a:extLst>
              <a:ext uri="{FF2B5EF4-FFF2-40B4-BE49-F238E27FC236}">
                <a16:creationId xmlns:a16="http://schemas.microsoft.com/office/drawing/2014/main" id="{0371F944-83DC-43A0-9D4F-E4DF376ADB0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40435" y="192508"/>
            <a:ext cx="3746789" cy="824293"/>
          </a:xfrm>
          <a:prstGeom prst="rect">
            <a:avLst/>
          </a:prstGeom>
        </p:spPr>
      </p:pic>
      <p:sp>
        <p:nvSpPr>
          <p:cNvPr id="5" name="Slide Number Placeholder 4">
            <a:extLst>
              <a:ext uri="{FF2B5EF4-FFF2-40B4-BE49-F238E27FC236}">
                <a16:creationId xmlns:a16="http://schemas.microsoft.com/office/drawing/2014/main" id="{F68C85EC-CB0A-4DDE-B5D2-ECD489B97A7C}"/>
              </a:ext>
              <a:ext uri="{C183D7F6-B498-43B3-948B-1728B52AA6E4}">
                <adec:decorative xmlns:adec="http://schemas.microsoft.com/office/drawing/2017/decorative" val="1"/>
              </a:ext>
            </a:extLst>
          </p:cNvPr>
          <p:cNvSpPr>
            <a:spLocks noGrp="1"/>
          </p:cNvSpPr>
          <p:nvPr>
            <p:ph type="sldNum" sz="quarter" idx="12"/>
          </p:nvPr>
        </p:nvSpPr>
        <p:spPr>
          <a:xfrm>
            <a:off x="9448800" y="6492875"/>
            <a:ext cx="2743200" cy="365125"/>
          </a:xfrm>
        </p:spPr>
        <p:txBody>
          <a:bodyPr/>
          <a:lstStyle/>
          <a:p>
            <a:fld id="{AE56028F-813B-4E02-837E-17CD63D81F9F}" type="slidenum">
              <a:rPr lang="en-GB" smtClean="0"/>
              <a:t>1</a:t>
            </a:fld>
            <a:endParaRPr lang="en-GB"/>
          </a:p>
        </p:txBody>
      </p:sp>
    </p:spTree>
    <p:extLst>
      <p:ext uri="{BB962C8B-B14F-4D97-AF65-F5344CB8AC3E}">
        <p14:creationId xmlns:p14="http://schemas.microsoft.com/office/powerpoint/2010/main" val="4136080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B891A-B3CC-D199-42F9-574F34AD1791}"/>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159752D4-0CF7-7AE9-A1CC-638A0F12C2EA}"/>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a:latin typeface="Calibri" panose="020F0502020204030204"/>
              </a:rPr>
              <a:t>Is vehicle use increasing?</a:t>
            </a:r>
            <a:endParaRPr kumimoji="0" lang="en-GB" sz="2800" b="1" i="0" u="none" strike="noStrike" kern="1200" cap="none" spc="0" normalizeH="0" baseline="0" noProof="0">
              <a:ln>
                <a:noFill/>
              </a:ln>
              <a:solidFill>
                <a:schemeClr val="lt1"/>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468612C7-DBC1-A4EE-8DBE-1555650990C3}"/>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10</a:t>
            </a:fld>
            <a:endParaRPr lang="en-GB"/>
          </a:p>
        </p:txBody>
      </p:sp>
      <p:sp>
        <p:nvSpPr>
          <p:cNvPr id="2" name="TextBox 1">
            <a:extLst>
              <a:ext uri="{FF2B5EF4-FFF2-40B4-BE49-F238E27FC236}">
                <a16:creationId xmlns:a16="http://schemas.microsoft.com/office/drawing/2014/main" id="{B94649C0-9166-5165-77C7-2DB67EE4F948}"/>
              </a:ext>
            </a:extLst>
          </p:cNvPr>
          <p:cNvSpPr txBox="1"/>
          <p:nvPr/>
        </p:nvSpPr>
        <p:spPr>
          <a:xfrm>
            <a:off x="233423" y="619393"/>
            <a:ext cx="11725153" cy="492443"/>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300">
                <a:solidFill>
                  <a:srgbClr val="000000"/>
                </a:solidFill>
                <a:cs typeface="Calibri"/>
              </a:rPr>
              <a:t>Estimated motor vehicle miles travelled has gradually increased over time, to over 5 billion miles in 2024. The proportion of miles made by cars and taxis has decreased since 2000 (from 78% in 2000 to 73% in 2024) whilst the proportion of miles made by light commercial vehicles (LCVs) has increased from 16% pre-COVID to 18% in 2024.</a:t>
            </a:r>
          </a:p>
        </p:txBody>
      </p:sp>
      <p:sp>
        <p:nvSpPr>
          <p:cNvPr id="12" name="TextBox 11">
            <a:extLst>
              <a:ext uri="{FF2B5EF4-FFF2-40B4-BE49-F238E27FC236}">
                <a16:creationId xmlns:a16="http://schemas.microsoft.com/office/drawing/2014/main" id="{EA10E346-C756-837A-8413-0F70DBF506DF}"/>
              </a:ext>
              <a:ext uri="{C183D7F6-B498-43B3-948B-1728B52AA6E4}">
                <adec:decorative xmlns:adec="http://schemas.microsoft.com/office/drawing/2017/decorative" val="1"/>
              </a:ext>
            </a:extLst>
          </p:cNvPr>
          <p:cNvSpPr txBox="1"/>
          <p:nvPr/>
        </p:nvSpPr>
        <p:spPr>
          <a:xfrm>
            <a:off x="2771494" y="1941203"/>
            <a:ext cx="7185305" cy="276999"/>
          </a:xfrm>
          <a:prstGeom prst="rect">
            <a:avLst/>
          </a:prstGeom>
          <a:noFill/>
        </p:spPr>
        <p:txBody>
          <a:bodyPr wrap="square" lIns="91440" tIns="45720" rIns="91440" bIns="45720" rtlCol="0" anchor="t">
            <a:spAutoFit/>
          </a:bodyPr>
          <a:lstStyle/>
          <a:p>
            <a:pPr algn="ctr"/>
            <a:r>
              <a:rPr lang="en-GB" sz="1200"/>
              <a:t>Note:  The percentage labels represent the split between the different vehicle types (Car and Taxi / LCV / HGV)</a:t>
            </a:r>
            <a:endParaRPr lang="en-US"/>
          </a:p>
        </p:txBody>
      </p:sp>
      <p:pic>
        <p:nvPicPr>
          <p:cNvPr id="13" name="Picture 12" descr="A graph showing million vehicle miles travelled across Cambridgeshire from 2000 to 2024.&#10;Mileage has gradually increased for all motorised modes except for a decrease during the COVID-19 pandemic (2020 and 2021).">
            <a:extLst>
              <a:ext uri="{FF2B5EF4-FFF2-40B4-BE49-F238E27FC236}">
                <a16:creationId xmlns:a16="http://schemas.microsoft.com/office/drawing/2014/main" id="{29CA3131-D10B-00A1-40FC-86D839B511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651" y="1321691"/>
            <a:ext cx="11318698" cy="3904432"/>
          </a:xfrm>
          <a:prstGeom prst="rect">
            <a:avLst/>
          </a:prstGeom>
        </p:spPr>
      </p:pic>
      <p:graphicFrame>
        <p:nvGraphicFramePr>
          <p:cNvPr id="23" name="Table 22">
            <a:extLst>
              <a:ext uri="{FF2B5EF4-FFF2-40B4-BE49-F238E27FC236}">
                <a16:creationId xmlns:a16="http://schemas.microsoft.com/office/drawing/2014/main" id="{D4A64E39-A719-1E69-AA8E-0C2D1BE190D5}"/>
              </a:ext>
            </a:extLst>
          </p:cNvPr>
          <p:cNvGraphicFramePr>
            <a:graphicFrameLocks noGrp="1"/>
          </p:cNvGraphicFramePr>
          <p:nvPr>
            <p:extLst>
              <p:ext uri="{D42A27DB-BD31-4B8C-83A1-F6EECF244321}">
                <p14:modId xmlns:p14="http://schemas.microsoft.com/office/powerpoint/2010/main" val="592531523"/>
              </p:ext>
            </p:extLst>
          </p:nvPr>
        </p:nvGraphicFramePr>
        <p:xfrm>
          <a:off x="2628719" y="5245334"/>
          <a:ext cx="6705781" cy="1284363"/>
        </p:xfrm>
        <a:graphic>
          <a:graphicData uri="http://schemas.openxmlformats.org/drawingml/2006/table">
            <a:tbl>
              <a:tblPr firstRow="1"/>
              <a:tblGrid>
                <a:gridCol w="1701981">
                  <a:extLst>
                    <a:ext uri="{9D8B030D-6E8A-4147-A177-3AD203B41FA5}">
                      <a16:colId xmlns:a16="http://schemas.microsoft.com/office/drawing/2014/main" val="2350781257"/>
                    </a:ext>
                  </a:extLst>
                </a:gridCol>
                <a:gridCol w="1250950">
                  <a:extLst>
                    <a:ext uri="{9D8B030D-6E8A-4147-A177-3AD203B41FA5}">
                      <a16:colId xmlns:a16="http://schemas.microsoft.com/office/drawing/2014/main" val="1142284799"/>
                    </a:ext>
                  </a:extLst>
                </a:gridCol>
                <a:gridCol w="1250950">
                  <a:extLst>
                    <a:ext uri="{9D8B030D-6E8A-4147-A177-3AD203B41FA5}">
                      <a16:colId xmlns:a16="http://schemas.microsoft.com/office/drawing/2014/main" val="3590819615"/>
                    </a:ext>
                  </a:extLst>
                </a:gridCol>
                <a:gridCol w="1250950">
                  <a:extLst>
                    <a:ext uri="{9D8B030D-6E8A-4147-A177-3AD203B41FA5}">
                      <a16:colId xmlns:a16="http://schemas.microsoft.com/office/drawing/2014/main" val="2880484229"/>
                    </a:ext>
                  </a:extLst>
                </a:gridCol>
                <a:gridCol w="1250950">
                  <a:extLst>
                    <a:ext uri="{9D8B030D-6E8A-4147-A177-3AD203B41FA5}">
                      <a16:colId xmlns:a16="http://schemas.microsoft.com/office/drawing/2014/main" val="3232358660"/>
                    </a:ext>
                  </a:extLst>
                </a:gridCol>
              </a:tblGrid>
              <a:tr h="428121">
                <a:tc>
                  <a:txBody>
                    <a:bodyPr/>
                    <a:lstStyle/>
                    <a:p>
                      <a:pPr algn="ctr" rtl="0" fontAlgn="ctr"/>
                      <a:endParaRPr lang="en-GB" sz="1200" b="1" i="0" u="none" strike="noStrike">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200" b="1" i="0" u="none" strike="noStrike">
                          <a:solidFill>
                            <a:schemeClr val="tx1"/>
                          </a:solidFill>
                          <a:effectLst/>
                          <a:latin typeface="Calibri"/>
                        </a:rPr>
                        <a:t>All motor </a:t>
                      </a:r>
                    </a:p>
                    <a:p>
                      <a:pPr algn="ctr" rtl="0" fontAlgn="ctr"/>
                      <a:r>
                        <a:rPr lang="en-GB" sz="1200" b="1" i="0" u="none" strike="noStrike">
                          <a:solidFill>
                            <a:schemeClr val="tx1"/>
                          </a:solidFill>
                          <a:effectLst/>
                          <a:latin typeface="Calibri"/>
                        </a:rPr>
                        <a:t>vehicles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200" b="1" i="0" u="none" strike="noStrike">
                          <a:solidFill>
                            <a:schemeClr val="tx1"/>
                          </a:solidFill>
                          <a:effectLst/>
                          <a:latin typeface="Calibri"/>
                        </a:rPr>
                        <a:t>Cars and </a:t>
                      </a:r>
                    </a:p>
                    <a:p>
                      <a:pPr algn="ctr" rtl="0" fontAlgn="ctr"/>
                      <a:r>
                        <a:rPr lang="en-GB" sz="1200" b="1" i="0" u="none" strike="noStrike">
                          <a:solidFill>
                            <a:schemeClr val="tx1"/>
                          </a:solidFill>
                          <a:effectLst/>
                          <a:latin typeface="Calibri"/>
                        </a:rPr>
                        <a:t>taxis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200" b="1" i="0" u="none" strike="noStrike">
                          <a:solidFill>
                            <a:schemeClr val="tx1"/>
                          </a:solidFill>
                          <a:effectLst/>
                          <a:latin typeface="Calibri"/>
                        </a:rPr>
                        <a:t>Light commercial vehicles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200" b="1" i="0" u="none" strike="noStrike">
                          <a:solidFill>
                            <a:schemeClr val="tx1"/>
                          </a:solidFill>
                          <a:effectLst/>
                          <a:latin typeface="Calibri"/>
                        </a:rPr>
                        <a:t>Heavy goods vehicles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2107740"/>
                  </a:ext>
                </a:extLst>
              </a:tr>
              <a:tr h="428121">
                <a:tc>
                  <a:txBody>
                    <a:bodyPr/>
                    <a:lstStyle/>
                    <a:p>
                      <a:pPr algn="ctr" rtl="0" fontAlgn="ctr"/>
                      <a:r>
                        <a:rPr lang="en-US" sz="1200" b="1" i="0" u="none" strike="noStrike">
                          <a:solidFill>
                            <a:srgbClr val="0070C0"/>
                          </a:solidFill>
                          <a:effectLst/>
                          <a:latin typeface="+mn-lt"/>
                        </a:rPr>
                        <a:t>Pre-COVID to 2024*:</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a:solidFill>
                            <a:srgbClr val="000000"/>
                          </a:solidFill>
                          <a:effectLst/>
                          <a:latin typeface="+mn-lt"/>
                        </a:rPr>
                        <a:t>2019 to 2024</a:t>
                      </a:r>
                      <a:endParaRPr lang="en-US" sz="16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200" b="1" i="0" u="none" strike="noStrike">
                          <a:solidFill>
                            <a:schemeClr val="tx1"/>
                          </a:solidFill>
                          <a:effectLst/>
                          <a:latin typeface="Calibri"/>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DCD"/>
                    </a:solidFill>
                  </a:tcPr>
                </a:tc>
                <a:tc>
                  <a:txBody>
                    <a:bodyPr/>
                    <a:lstStyle/>
                    <a:p>
                      <a:pPr algn="ctr" rtl="0" fontAlgn="ctr"/>
                      <a:r>
                        <a:rPr lang="en-GB" sz="1200" b="1" i="0" u="none" strike="noStrike">
                          <a:solidFill>
                            <a:schemeClr val="tx1"/>
                          </a:solidFill>
                          <a:effectLst/>
                          <a:latin typeface="Calibri"/>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GB" sz="1200" b="1" i="0" u="none" strike="noStrike">
                          <a:solidFill>
                            <a:schemeClr val="bg1"/>
                          </a:solidFill>
                          <a:effectLst/>
                          <a:latin typeface="Calibri"/>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rtl="0" fontAlgn="ctr"/>
                      <a:r>
                        <a:rPr lang="en-GB" sz="1200" b="1" i="0" u="none" strike="noStrike">
                          <a:solidFill>
                            <a:schemeClr val="tx1"/>
                          </a:solidFill>
                          <a:effectLst/>
                          <a:latin typeface="Calibri"/>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DCD"/>
                    </a:solidFill>
                  </a:tcPr>
                </a:tc>
                <a:extLst>
                  <a:ext uri="{0D108BD9-81ED-4DB2-BD59-A6C34878D82A}">
                    <a16:rowId xmlns:a16="http://schemas.microsoft.com/office/drawing/2014/main" val="1204019735"/>
                  </a:ext>
                </a:extLst>
              </a:tr>
              <a:tr h="428121">
                <a:tc>
                  <a:txBody>
                    <a:bodyPr/>
                    <a:lstStyle/>
                    <a:p>
                      <a:pPr algn="ctr" rtl="0" fontAlgn="ctr"/>
                      <a:r>
                        <a:rPr lang="en-GB" sz="1200" b="1" i="0" u="none" strike="noStrike">
                          <a:solidFill>
                            <a:srgbClr val="0070C0"/>
                          </a:solidFill>
                          <a:effectLst/>
                          <a:latin typeface="+mn-lt"/>
                        </a:rPr>
                        <a:t>2023 to 2024*:</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i="0" u="none" strike="noStrike">
                          <a:solidFill>
                            <a:srgbClr val="000000"/>
                          </a:solidFill>
                          <a:effectLst/>
                          <a:latin typeface="+mn-lt"/>
                        </a:rPr>
                        <a:t>2023 to 2024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200" b="1" i="0" u="none" strike="noStrike">
                          <a:solidFill>
                            <a:schemeClr val="tx1"/>
                          </a:solidFill>
                          <a:effectLst/>
                          <a:latin typeface="Calibri"/>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200" b="1" i="0" u="none" strike="noStrike">
                          <a:solidFill>
                            <a:schemeClr val="tx1"/>
                          </a:solidFill>
                          <a:effectLst/>
                          <a:latin typeface="Calibri"/>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200" b="1" i="0" u="none" strike="noStrike">
                          <a:solidFill>
                            <a:schemeClr val="tx1"/>
                          </a:solidFill>
                          <a:effectLst/>
                          <a:latin typeface="Calibri"/>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200" b="1" i="0" u="none" strike="noStrike" dirty="0">
                          <a:solidFill>
                            <a:schemeClr val="tx1"/>
                          </a:solidFill>
                          <a:effectLst/>
                          <a:latin typeface="Calibri"/>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5645729"/>
                  </a:ext>
                </a:extLst>
              </a:tr>
            </a:tbl>
          </a:graphicData>
        </a:graphic>
      </p:graphicFrame>
      <p:sp>
        <p:nvSpPr>
          <p:cNvPr id="27" name="TextBox 26">
            <a:extLst>
              <a:ext uri="{FF2B5EF4-FFF2-40B4-BE49-F238E27FC236}">
                <a16:creationId xmlns:a16="http://schemas.microsoft.com/office/drawing/2014/main" id="{CA1E169A-4E09-9480-D6FC-3289189175B3}"/>
              </a:ext>
            </a:extLst>
          </p:cNvPr>
          <p:cNvSpPr txBox="1"/>
          <p:nvPr/>
        </p:nvSpPr>
        <p:spPr>
          <a:xfrm>
            <a:off x="0" y="6615112"/>
            <a:ext cx="7861301" cy="253916"/>
          </a:xfrm>
          <a:prstGeom prst="rect">
            <a:avLst/>
          </a:prstGeom>
          <a:noFill/>
        </p:spPr>
        <p:txBody>
          <a:bodyPr wrap="square" rtlCol="0">
            <a:spAutoFit/>
          </a:bodyPr>
          <a:lstStyle/>
          <a:p>
            <a:r>
              <a:rPr lang="en-GB" sz="1050"/>
              <a:t>Source: Department for Transport annual mileage estimates (</a:t>
            </a:r>
            <a:r>
              <a:rPr lang="en-GB" sz="1050">
                <a:hlinkClick r:id="rId4"/>
              </a:rPr>
              <a:t>Road traffic statistics</a:t>
            </a:r>
            <a:r>
              <a:rPr lang="en-GB" sz="1050"/>
              <a:t>).</a:t>
            </a:r>
          </a:p>
        </p:txBody>
      </p:sp>
      <p:pic>
        <p:nvPicPr>
          <p:cNvPr id="14" name="Picture 13">
            <a:extLst>
              <a:ext uri="{FF2B5EF4-FFF2-40B4-BE49-F238E27FC236}">
                <a16:creationId xmlns:a16="http://schemas.microsoft.com/office/drawing/2014/main" id="{44A1A2FA-AD9F-171F-E40C-12F2150E9FE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Tree>
    <p:extLst>
      <p:ext uri="{BB962C8B-B14F-4D97-AF65-F5344CB8AC3E}">
        <p14:creationId xmlns:p14="http://schemas.microsoft.com/office/powerpoint/2010/main" val="2198010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94506-D17C-7863-1DC8-8FAD01CF5956}"/>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5DD6DF3C-B1EC-2751-4E17-5465B3F406C4}"/>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 Which methods of travel are being used?</a:t>
            </a:r>
          </a:p>
        </p:txBody>
      </p:sp>
      <p:sp>
        <p:nvSpPr>
          <p:cNvPr id="10" name="TextBox 9">
            <a:extLst>
              <a:ext uri="{FF2B5EF4-FFF2-40B4-BE49-F238E27FC236}">
                <a16:creationId xmlns:a16="http://schemas.microsoft.com/office/drawing/2014/main" id="{EE45DF1D-AD2D-1F88-784D-B7634B611B83}"/>
              </a:ext>
            </a:extLst>
          </p:cNvPr>
          <p:cNvSpPr txBox="1"/>
          <p:nvPr/>
        </p:nvSpPr>
        <p:spPr>
          <a:xfrm>
            <a:off x="35943" y="617999"/>
            <a:ext cx="12120114" cy="492443"/>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00">
                <a:solidFill>
                  <a:srgbClr val="000000"/>
                </a:solidFill>
                <a:cs typeface="Calibri"/>
              </a:rPr>
              <a:t>Google collects anonymised location history data from mobile phones to estimate the number of trips and </a:t>
            </a:r>
            <a:r>
              <a:rPr lang="en-US" sz="1300">
                <a:cs typeface="Calibri"/>
              </a:rPr>
              <a:t>distance travelled by each mode of transport. This data suggests that motor vehicle trips have exceeded pre-COVID levels in all districts whilst active and public transport trips remain below pre-COVID levels, with the exception of South </a:t>
            </a:r>
            <a:r>
              <a:rPr lang="en-US" sz="1300" err="1">
                <a:cs typeface="Calibri"/>
              </a:rPr>
              <a:t>Cambs.</a:t>
            </a:r>
            <a:endParaRPr lang="en-US" sz="1300">
              <a:cs typeface="Calibri"/>
            </a:endParaRPr>
          </a:p>
        </p:txBody>
      </p:sp>
      <p:sp>
        <p:nvSpPr>
          <p:cNvPr id="3" name="Slide Number Placeholder 2">
            <a:extLst>
              <a:ext uri="{FF2B5EF4-FFF2-40B4-BE49-F238E27FC236}">
                <a16:creationId xmlns:a16="http://schemas.microsoft.com/office/drawing/2014/main" id="{42BBD393-FED9-C35D-50E4-F00068958080}"/>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11</a:t>
            </a:fld>
            <a:endParaRPr lang="en-GB"/>
          </a:p>
        </p:txBody>
      </p:sp>
      <p:pic>
        <p:nvPicPr>
          <p:cNvPr id="4" name="Picture 3" descr="A bar chart showing number of trips by mode choice from 2018 to 2023 in Cambridgeshire (excluding Peterborough).&#10;&#10;The bar for 2020 is lower than the other bars shown, likely due to COVID-19 lockdowns. The bars for 2022 and 2023 are similar.">
            <a:extLst>
              <a:ext uri="{FF2B5EF4-FFF2-40B4-BE49-F238E27FC236}">
                <a16:creationId xmlns:a16="http://schemas.microsoft.com/office/drawing/2014/main" id="{5B453CA3-461B-83FC-17DB-D50099CEB295}"/>
              </a:ext>
            </a:extLst>
          </p:cNvPr>
          <p:cNvPicPr>
            <a:picLocks noChangeAspect="1"/>
          </p:cNvPicPr>
          <p:nvPr/>
        </p:nvPicPr>
        <p:blipFill>
          <a:blip r:embed="rId3"/>
          <a:stretch>
            <a:fillRect/>
          </a:stretch>
        </p:blipFill>
        <p:spPr>
          <a:xfrm>
            <a:off x="585787" y="1269496"/>
            <a:ext cx="11020425" cy="3753362"/>
          </a:xfrm>
          <a:prstGeom prst="rect">
            <a:avLst/>
          </a:prstGeom>
        </p:spPr>
      </p:pic>
      <p:graphicFrame>
        <p:nvGraphicFramePr>
          <p:cNvPr id="7" name="Table 6">
            <a:extLst>
              <a:ext uri="{FF2B5EF4-FFF2-40B4-BE49-F238E27FC236}">
                <a16:creationId xmlns:a16="http://schemas.microsoft.com/office/drawing/2014/main" id="{C7D738F8-FFEA-2F5C-C622-F5F8ECA8DA70}"/>
              </a:ext>
            </a:extLst>
          </p:cNvPr>
          <p:cNvGraphicFramePr>
            <a:graphicFrameLocks noGrp="1"/>
          </p:cNvGraphicFramePr>
          <p:nvPr>
            <p:extLst>
              <p:ext uri="{D42A27DB-BD31-4B8C-83A1-F6EECF244321}">
                <p14:modId xmlns:p14="http://schemas.microsoft.com/office/powerpoint/2010/main" val="305340344"/>
              </p:ext>
            </p:extLst>
          </p:nvPr>
        </p:nvGraphicFramePr>
        <p:xfrm>
          <a:off x="2558723" y="5080320"/>
          <a:ext cx="7074551" cy="1539240"/>
        </p:xfrm>
        <a:graphic>
          <a:graphicData uri="http://schemas.openxmlformats.org/drawingml/2006/table">
            <a:tbl>
              <a:tblPr/>
              <a:tblGrid>
                <a:gridCol w="1453960">
                  <a:extLst>
                    <a:ext uri="{9D8B030D-6E8A-4147-A177-3AD203B41FA5}">
                      <a16:colId xmlns:a16="http://schemas.microsoft.com/office/drawing/2014/main" val="2652439859"/>
                    </a:ext>
                  </a:extLst>
                </a:gridCol>
                <a:gridCol w="1518578">
                  <a:extLst>
                    <a:ext uri="{9D8B030D-6E8A-4147-A177-3AD203B41FA5}">
                      <a16:colId xmlns:a16="http://schemas.microsoft.com/office/drawing/2014/main" val="1219040981"/>
                    </a:ext>
                  </a:extLst>
                </a:gridCol>
                <a:gridCol w="1432155">
                  <a:extLst>
                    <a:ext uri="{9D8B030D-6E8A-4147-A177-3AD203B41FA5}">
                      <a16:colId xmlns:a16="http://schemas.microsoft.com/office/drawing/2014/main" val="3000239290"/>
                    </a:ext>
                  </a:extLst>
                </a:gridCol>
                <a:gridCol w="1435242">
                  <a:extLst>
                    <a:ext uri="{9D8B030D-6E8A-4147-A177-3AD203B41FA5}">
                      <a16:colId xmlns:a16="http://schemas.microsoft.com/office/drawing/2014/main" val="3245850430"/>
                    </a:ext>
                  </a:extLst>
                </a:gridCol>
                <a:gridCol w="1234616">
                  <a:extLst>
                    <a:ext uri="{9D8B030D-6E8A-4147-A177-3AD203B41FA5}">
                      <a16:colId xmlns:a16="http://schemas.microsoft.com/office/drawing/2014/main" val="1546823320"/>
                    </a:ext>
                  </a:extLst>
                </a:gridCol>
              </a:tblGrid>
              <a:tr h="180000">
                <a:tc rowSpan="2">
                  <a:txBody>
                    <a:bodyPr/>
                    <a:lstStyle/>
                    <a:p>
                      <a:pPr algn="ctr" rtl="0" fontAlgn="b"/>
                      <a:r>
                        <a:rPr lang="en-GB" sz="1200" b="1" i="0" u="none" strike="noStrike">
                          <a:solidFill>
                            <a:srgbClr val="000000"/>
                          </a:solidFill>
                          <a:effectLst/>
                          <a:latin typeface="Calibri" panose="020F0502020204030204" pitchFamily="34" charset="0"/>
                        </a:rPr>
                        <a:t>Area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4">
                  <a:txBody>
                    <a:bodyPr/>
                    <a:lstStyle/>
                    <a:p>
                      <a:pPr algn="ctr" rtl="0" fontAlgn="ctr"/>
                      <a:r>
                        <a:rPr lang="en-GB" sz="1200" b="1" i="0" u="none" strike="noStrike">
                          <a:solidFill>
                            <a:srgbClr val="0070C0"/>
                          </a:solidFill>
                          <a:effectLst/>
                          <a:latin typeface="Calibri" panose="020F0502020204030204" pitchFamily="34" charset="0"/>
                        </a:rPr>
                        <a:t>Percentage change in trips (2019 to 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85327045"/>
                  </a:ext>
                </a:extLst>
              </a:tr>
              <a:tr h="180000">
                <a:tc vMerge="1">
                  <a:txBody>
                    <a:bodyPr/>
                    <a:lstStyle/>
                    <a:p>
                      <a:endParaRPr lang="en-GB"/>
                    </a:p>
                  </a:txBody>
                  <a:tcPr/>
                </a:tc>
                <a:tc>
                  <a:txBody>
                    <a:bodyPr/>
                    <a:lstStyle/>
                    <a:p>
                      <a:pPr algn="ctr" rtl="0" fontAlgn="ctr"/>
                      <a:r>
                        <a:rPr lang="en-GB" sz="1200" b="1" i="0" u="none" strike="noStrike">
                          <a:solidFill>
                            <a:srgbClr val="000000"/>
                          </a:solidFill>
                          <a:effectLst/>
                          <a:latin typeface="Calibri" panose="020F0502020204030204" pitchFamily="34" charset="0"/>
                        </a:rPr>
                        <a:t>Motor Vehicle*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200" b="1" i="0" u="none" strike="noStrike">
                          <a:solidFill>
                            <a:srgbClr val="000000"/>
                          </a:solidFill>
                          <a:effectLst/>
                          <a:latin typeface="Calibri" panose="020F0502020204030204" pitchFamily="34" charset="0"/>
                        </a:rPr>
                        <a:t>Active Travel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200" b="1" i="0" u="none" strike="noStrike">
                          <a:solidFill>
                            <a:srgbClr val="000000"/>
                          </a:solidFill>
                          <a:effectLst/>
                          <a:latin typeface="Calibri" panose="020F0502020204030204" pitchFamily="34" charset="0"/>
                        </a:rPr>
                        <a:t>Public Transport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200" b="1" i="0" u="none" strike="noStrike">
                          <a:solidFill>
                            <a:srgbClr val="000000"/>
                          </a:solidFill>
                          <a:effectLst/>
                          <a:latin typeface="Calibri" panose="020F0502020204030204" pitchFamily="34" charset="0"/>
                        </a:rPr>
                        <a:t>All modes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72425437"/>
                  </a:ext>
                </a:extLst>
              </a:tr>
              <a:tr h="180000">
                <a:tc>
                  <a:txBody>
                    <a:bodyPr/>
                    <a:lstStyle/>
                    <a:p>
                      <a:pPr algn="l" rtl="0" fontAlgn="b"/>
                      <a:r>
                        <a:rPr lang="en-GB" sz="1200" b="0" i="0" u="none" strike="noStrike">
                          <a:solidFill>
                            <a:srgbClr val="000000"/>
                          </a:solidFill>
                          <a:effectLst/>
                          <a:latin typeface="Calibri" panose="020F0502020204030204" pitchFamily="34" charset="0"/>
                        </a:rPr>
                        <a:t>Cambridge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Calibri" panose="020F0502020204030204" pitchFamily="34" charset="0"/>
                        </a:rPr>
                        <a:t>+6%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rtl="0" fontAlgn="b"/>
                      <a:r>
                        <a:rPr lang="en-GB" sz="1200" b="0" i="0" u="none" strike="noStrike">
                          <a:solidFill>
                            <a:srgbClr val="000000"/>
                          </a:solidFill>
                          <a:effectLst/>
                          <a:latin typeface="Calibri" panose="020F0502020204030204" pitchFamily="34" charset="0"/>
                        </a:rPr>
                        <a:t>-18%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93D9"/>
                    </a:solidFill>
                  </a:tcPr>
                </a:tc>
                <a:tc>
                  <a:txBody>
                    <a:bodyPr/>
                    <a:lstStyle/>
                    <a:p>
                      <a:pPr algn="ctr" rtl="0" fontAlgn="b"/>
                      <a:r>
                        <a:rPr lang="en-GB" sz="1200" b="0" i="0" u="none" strike="noStrike">
                          <a:solidFill>
                            <a:srgbClr val="000000"/>
                          </a:solidFill>
                          <a:effectLst/>
                          <a:latin typeface="Calibri" panose="020F0502020204030204" pitchFamily="34" charset="0"/>
                        </a:rPr>
                        <a:t>-7%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rtl="0" fontAlgn="b"/>
                      <a:r>
                        <a:rPr lang="en-GB" sz="1200" b="0" i="0" u="none" strike="noStrike">
                          <a:solidFill>
                            <a:srgbClr val="000000"/>
                          </a:solidFill>
                          <a:effectLst/>
                          <a:latin typeface="Calibri" panose="020F0502020204030204" pitchFamily="34" charset="0"/>
                        </a:rPr>
                        <a:t>-8%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703758972"/>
                  </a:ext>
                </a:extLst>
              </a:tr>
              <a:tr h="180000">
                <a:tc>
                  <a:txBody>
                    <a:bodyPr/>
                    <a:lstStyle/>
                    <a:p>
                      <a:pPr algn="l" rtl="0" fontAlgn="b"/>
                      <a:r>
                        <a:rPr lang="en-GB" sz="1200" b="0" i="0" u="none" strike="noStrike">
                          <a:solidFill>
                            <a:srgbClr val="000000"/>
                          </a:solidFill>
                          <a:effectLst/>
                          <a:latin typeface="Calibri" panose="020F0502020204030204" pitchFamily="34" charset="0"/>
                        </a:rPr>
                        <a:t>East Cambridgeshire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Calibri" panose="020F0502020204030204" pitchFamily="34" charset="0"/>
                        </a:rPr>
                        <a:t>+6%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rtl="0" fontAlgn="b"/>
                      <a:r>
                        <a:rPr lang="en-GB" sz="1200" b="0" i="0" u="none" strike="noStrike">
                          <a:solidFill>
                            <a:srgbClr val="000000"/>
                          </a:solidFill>
                          <a:effectLst/>
                          <a:latin typeface="Calibri" panose="020F0502020204030204" pitchFamily="34" charset="0"/>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rtl="0" fontAlgn="b"/>
                      <a:r>
                        <a:rPr lang="en-GB" sz="1200" b="0" i="0" u="none" strike="noStrike">
                          <a:solidFill>
                            <a:srgbClr val="000000"/>
                          </a:solidFill>
                          <a:effectLst/>
                          <a:latin typeface="Calibri" panose="020F0502020204030204" pitchFamily="34" charset="0"/>
                        </a:rPr>
                        <a:t>-18%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93D9"/>
                    </a:solidFill>
                  </a:tcPr>
                </a:tc>
                <a:tc>
                  <a:txBody>
                    <a:bodyPr/>
                    <a:lstStyle/>
                    <a:p>
                      <a:pPr algn="ctr" rtl="0" fontAlgn="b"/>
                      <a:r>
                        <a:rPr lang="en-GB" sz="1200" b="0" i="0" u="none" strike="noStrike">
                          <a:solidFill>
                            <a:srgbClr val="000000"/>
                          </a:solidFill>
                          <a:effectLst/>
                          <a:latin typeface="Calibri" panose="020F0502020204030204" pitchFamily="34" charset="0"/>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9115640"/>
                  </a:ext>
                </a:extLst>
              </a:tr>
              <a:tr h="180000">
                <a:tc>
                  <a:txBody>
                    <a:bodyPr/>
                    <a:lstStyle/>
                    <a:p>
                      <a:pPr algn="l" rtl="0" fontAlgn="b"/>
                      <a:r>
                        <a:rPr lang="en-GB" sz="1200" b="0" i="0" u="none" strike="noStrike">
                          <a:solidFill>
                            <a:srgbClr val="000000"/>
                          </a:solidFill>
                          <a:effectLst/>
                          <a:latin typeface="Calibri" panose="020F0502020204030204" pitchFamily="34" charset="0"/>
                        </a:rPr>
                        <a:t>Fenland</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Calibri" panose="020F0502020204030204" pitchFamily="34" charset="0"/>
                        </a:rPr>
                        <a:t>+10%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rtl="0" fontAlgn="b"/>
                      <a:r>
                        <a:rPr lang="en-GB" sz="1200" b="0" i="0" u="none" strike="noStrike">
                          <a:solidFill>
                            <a:srgbClr val="000000"/>
                          </a:solidFill>
                          <a:effectLst/>
                          <a:latin typeface="Calibri" panose="020F0502020204030204" pitchFamily="34" charset="0"/>
                        </a:rPr>
                        <a:t>-10%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rtl="0" fontAlgn="b"/>
                      <a:r>
                        <a:rPr lang="en-GB" sz="1200" b="0" i="0" u="none" strike="noStrike">
                          <a:solidFill>
                            <a:srgbClr val="000000"/>
                          </a:solidFill>
                          <a:effectLst/>
                          <a:latin typeface="Calibri" panose="020F0502020204030204" pitchFamily="34" charset="0"/>
                        </a:rPr>
                        <a:t>-16%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93D9"/>
                    </a:solidFill>
                  </a:tcPr>
                </a:tc>
                <a:tc>
                  <a:txBody>
                    <a:bodyPr/>
                    <a:lstStyle/>
                    <a:p>
                      <a:pPr algn="ctr" rtl="0" fontAlgn="b"/>
                      <a:r>
                        <a:rPr lang="en-GB" sz="1200" b="0" i="0" u="none" strike="noStrike">
                          <a:solidFill>
                            <a:srgbClr val="000000"/>
                          </a:solidFill>
                          <a:effectLst/>
                          <a:latin typeface="Calibri" panose="020F0502020204030204" pitchFamily="34" charset="0"/>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750085424"/>
                  </a:ext>
                </a:extLst>
              </a:tr>
              <a:tr h="180000">
                <a:tc>
                  <a:txBody>
                    <a:bodyPr/>
                    <a:lstStyle/>
                    <a:p>
                      <a:pPr algn="l" rtl="0" fontAlgn="b"/>
                      <a:r>
                        <a:rPr lang="en-GB" sz="1200" b="0" i="0" u="none" strike="noStrike">
                          <a:solidFill>
                            <a:srgbClr val="000000"/>
                          </a:solidFill>
                          <a:effectLst/>
                          <a:latin typeface="Calibri" panose="020F0502020204030204" pitchFamily="34" charset="0"/>
                        </a:rPr>
                        <a:t>Huntingdonshire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Calibri" panose="020F0502020204030204" pitchFamily="34" charset="0"/>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0" i="0" u="none" strike="noStrike">
                          <a:solidFill>
                            <a:srgbClr val="000000"/>
                          </a:solidFill>
                          <a:effectLst/>
                          <a:latin typeface="Calibri" panose="020F0502020204030204" pitchFamily="34" charset="0"/>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rtl="0" fontAlgn="b"/>
                      <a:r>
                        <a:rPr lang="en-GB" sz="1200" b="0" i="0" u="none" strike="noStrike">
                          <a:solidFill>
                            <a:srgbClr val="FFFFFF"/>
                          </a:solidFill>
                          <a:effectLst/>
                          <a:latin typeface="Calibri" panose="020F0502020204030204" pitchFamily="34" charset="0"/>
                        </a:rPr>
                        <a:t>-31%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6082"/>
                    </a:solidFill>
                  </a:tcPr>
                </a:tc>
                <a:tc>
                  <a:txBody>
                    <a:bodyPr/>
                    <a:lstStyle/>
                    <a:p>
                      <a:pPr algn="ctr" rtl="0" fontAlgn="b"/>
                      <a:r>
                        <a:rPr lang="en-GB" sz="1200" b="0" i="0" u="none" strike="noStrike">
                          <a:solidFill>
                            <a:srgbClr val="000000"/>
                          </a:solidFill>
                          <a:effectLst/>
                          <a:latin typeface="Calibri" panose="020F0502020204030204" pitchFamily="34" charset="0"/>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23354562"/>
                  </a:ext>
                </a:extLst>
              </a:tr>
              <a:tr h="180000">
                <a:tc>
                  <a:txBody>
                    <a:bodyPr/>
                    <a:lstStyle/>
                    <a:p>
                      <a:pPr algn="l" rtl="0" fontAlgn="b"/>
                      <a:r>
                        <a:rPr lang="en-GB" sz="1200" b="0" i="0" u="none" strike="noStrike">
                          <a:solidFill>
                            <a:srgbClr val="000000"/>
                          </a:solidFill>
                          <a:effectLst/>
                          <a:latin typeface="Calibri" panose="020F0502020204030204" pitchFamily="34" charset="0"/>
                        </a:rPr>
                        <a:t>South Cambridgeshire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Calibri" panose="020F0502020204030204" pitchFamily="34" charset="0"/>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0" i="0" u="none" strike="noStrike">
                          <a:solidFill>
                            <a:srgbClr val="000000"/>
                          </a:solidFill>
                          <a:effectLst/>
                          <a:latin typeface="Calibri" panose="020F0502020204030204" pitchFamily="34" charset="0"/>
                        </a:rPr>
                        <a:t>-12%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rtl="0" fontAlgn="b"/>
                      <a:r>
                        <a:rPr lang="en-GB" sz="1200" b="0" i="0" u="none" strike="noStrike">
                          <a:solidFill>
                            <a:srgbClr val="000000"/>
                          </a:solidFill>
                          <a:effectLst/>
                          <a:latin typeface="Calibri" panose="020F0502020204030204" pitchFamily="34" charset="0"/>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0" i="0" u="none" strike="noStrike">
                          <a:solidFill>
                            <a:srgbClr val="000000"/>
                          </a:solidFill>
                          <a:effectLst/>
                          <a:latin typeface="Calibri" panose="020F0502020204030204" pitchFamily="34" charset="0"/>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17315960"/>
                  </a:ext>
                </a:extLst>
              </a:tr>
              <a:tr h="180000">
                <a:tc>
                  <a:txBody>
                    <a:bodyPr/>
                    <a:lstStyle/>
                    <a:p>
                      <a:pPr algn="l" rtl="0" fontAlgn="b"/>
                      <a:r>
                        <a:rPr lang="en-GB" sz="1200" b="1" i="0" u="none" strike="noStrike">
                          <a:solidFill>
                            <a:srgbClr val="000000"/>
                          </a:solidFill>
                          <a:effectLst/>
                          <a:latin typeface="Calibri" panose="020F0502020204030204" pitchFamily="34" charset="0"/>
                        </a:rPr>
                        <a:t>Cambridgeshire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a:solidFill>
                            <a:srgbClr val="000000"/>
                          </a:solidFill>
                          <a:effectLst/>
                          <a:latin typeface="Calibri" panose="020F0502020204030204" pitchFamily="34" charset="0"/>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a:solidFill>
                            <a:srgbClr val="000000"/>
                          </a:solidFill>
                          <a:effectLst/>
                          <a:latin typeface="Calibri" panose="020F0502020204030204" pitchFamily="34" charset="0"/>
                        </a:rPr>
                        <a:t>-18%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93D9"/>
                    </a:solidFill>
                  </a:tcPr>
                </a:tc>
                <a:tc>
                  <a:txBody>
                    <a:bodyPr/>
                    <a:lstStyle/>
                    <a:p>
                      <a:pPr algn="ctr" rtl="0" fontAlgn="b"/>
                      <a:r>
                        <a:rPr lang="en-GB" sz="1200" b="1" i="0" u="none" strike="noStrike">
                          <a:solidFill>
                            <a:srgbClr val="000000"/>
                          </a:solidFill>
                          <a:effectLst/>
                          <a:latin typeface="Calibri" panose="020F0502020204030204" pitchFamily="34" charset="0"/>
                        </a:rPr>
                        <a:t>-14%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rtl="0" fontAlgn="b"/>
                      <a:r>
                        <a:rPr lang="en-GB" sz="1200" b="1" i="0" u="none" strike="noStrike">
                          <a:solidFill>
                            <a:srgbClr val="000000"/>
                          </a:solidFill>
                          <a:effectLst/>
                          <a:latin typeface="Calibri" panose="020F0502020204030204" pitchFamily="34" charset="0"/>
                        </a:rPr>
                        <a:t>-4%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17836174"/>
                  </a:ext>
                </a:extLst>
              </a:tr>
            </a:tbl>
          </a:graphicData>
        </a:graphic>
      </p:graphicFrame>
      <p:sp>
        <p:nvSpPr>
          <p:cNvPr id="8" name="TextBox 7">
            <a:extLst>
              <a:ext uri="{FF2B5EF4-FFF2-40B4-BE49-F238E27FC236}">
                <a16:creationId xmlns:a16="http://schemas.microsoft.com/office/drawing/2014/main" id="{BECEDA1E-DF9C-89C3-9BD5-075D98517EA1}"/>
              </a:ext>
              <a:ext uri="{C183D7F6-B498-43B3-948B-1728B52AA6E4}">
                <adec:decorative xmlns:adec="http://schemas.microsoft.com/office/drawing/2017/decorative" val="1"/>
              </a:ext>
            </a:extLst>
          </p:cNvPr>
          <p:cNvSpPr txBox="1"/>
          <p:nvPr/>
        </p:nvSpPr>
        <p:spPr>
          <a:xfrm>
            <a:off x="10128858" y="6304002"/>
            <a:ext cx="1605941" cy="430887"/>
          </a:xfrm>
          <a:prstGeom prst="rect">
            <a:avLst/>
          </a:prstGeom>
          <a:noFill/>
        </p:spPr>
        <p:txBody>
          <a:bodyPr wrap="square" rtlCol="0">
            <a:spAutoFit/>
          </a:bodyPr>
          <a:lstStyle/>
          <a:p>
            <a:pPr algn="r"/>
            <a:r>
              <a:rPr lang="en-GB" sz="1100"/>
              <a:t>*Excludes motorcycle trips due to missing data</a:t>
            </a:r>
          </a:p>
        </p:txBody>
      </p:sp>
      <p:sp>
        <p:nvSpPr>
          <p:cNvPr id="14" name="TextBox 13">
            <a:extLst>
              <a:ext uri="{FF2B5EF4-FFF2-40B4-BE49-F238E27FC236}">
                <a16:creationId xmlns:a16="http://schemas.microsoft.com/office/drawing/2014/main" id="{CB62338D-1664-D48D-7138-22385D5A5D1E}"/>
              </a:ext>
            </a:extLst>
          </p:cNvPr>
          <p:cNvSpPr txBox="1"/>
          <p:nvPr/>
        </p:nvSpPr>
        <p:spPr>
          <a:xfrm>
            <a:off x="0" y="6476940"/>
            <a:ext cx="4972050" cy="400110"/>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Source: </a:t>
            </a:r>
            <a:r>
              <a:rPr lang="en-GB" sz="1000">
                <a:hlinkClick r:id="rId4"/>
              </a:rPr>
              <a:t>Google EIE</a:t>
            </a:r>
            <a:endParaRPr lang="en-GB" sz="1000"/>
          </a:p>
          <a:p>
            <a:r>
              <a:rPr lang="en-GB" sz="1000">
                <a:solidFill>
                  <a:schemeClr val="bg2">
                    <a:lumMod val="50000"/>
                  </a:schemeClr>
                </a:solidFill>
                <a:cs typeface="Calibri"/>
              </a:rPr>
              <a:t>All trips entering, exiting and travelling within each area. Data for 2024 not yet released.</a:t>
            </a:r>
          </a:p>
        </p:txBody>
      </p:sp>
    </p:spTree>
    <p:extLst>
      <p:ext uri="{BB962C8B-B14F-4D97-AF65-F5344CB8AC3E}">
        <p14:creationId xmlns:p14="http://schemas.microsoft.com/office/powerpoint/2010/main" val="1351114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67A25-4497-BAD4-9A1C-29334209CEF5}"/>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49983C77-4D7C-F22F-3CC3-010BC082CCBF}"/>
              </a:ext>
            </a:extLst>
          </p:cNvPr>
          <p:cNvSpPr>
            <a:spLocks noGrp="1"/>
          </p:cNvSpPr>
          <p:nvPr>
            <p:ph type="title" idx="4294967295"/>
          </p:nvPr>
        </p:nvSpPr>
        <p:spPr>
          <a:xfrm>
            <a:off x="0" y="-18466"/>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 Which methods of travel are being used?</a:t>
            </a:r>
          </a:p>
        </p:txBody>
      </p:sp>
      <p:sp>
        <p:nvSpPr>
          <p:cNvPr id="10" name="TextBox 9">
            <a:extLst>
              <a:ext uri="{FF2B5EF4-FFF2-40B4-BE49-F238E27FC236}">
                <a16:creationId xmlns:a16="http://schemas.microsoft.com/office/drawing/2014/main" id="{AF1207F6-CC98-D366-4E6C-8E97359A589F}"/>
              </a:ext>
            </a:extLst>
          </p:cNvPr>
          <p:cNvSpPr txBox="1"/>
          <p:nvPr/>
        </p:nvSpPr>
        <p:spPr>
          <a:xfrm>
            <a:off x="35943" y="617999"/>
            <a:ext cx="12120114" cy="492443"/>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00">
                <a:solidFill>
                  <a:srgbClr val="000000"/>
                </a:solidFill>
                <a:cs typeface="Calibri"/>
              </a:rPr>
              <a:t>In most districts, the most popular mode choice was motor vehicle with the exception of Cambridge where active travel (walking and cycling) was consistently more popular. For all districts, there is a dip in the number of trips made in 2020 due to COVID-19 and a gradual recovery since then.  </a:t>
            </a:r>
          </a:p>
        </p:txBody>
      </p:sp>
      <p:sp>
        <p:nvSpPr>
          <p:cNvPr id="9" name="TextBox 8">
            <a:extLst>
              <a:ext uri="{FF2B5EF4-FFF2-40B4-BE49-F238E27FC236}">
                <a16:creationId xmlns:a16="http://schemas.microsoft.com/office/drawing/2014/main" id="{A378DF7A-0B9D-7D57-1BF2-0D398072B13A}"/>
              </a:ext>
            </a:extLst>
          </p:cNvPr>
          <p:cNvSpPr txBox="1"/>
          <p:nvPr/>
        </p:nvSpPr>
        <p:spPr>
          <a:xfrm>
            <a:off x="4242707" y="1165213"/>
            <a:ext cx="3706585" cy="369332"/>
          </a:xfrm>
          <a:prstGeom prst="rect">
            <a:avLst/>
          </a:prstGeom>
          <a:noFill/>
        </p:spPr>
        <p:txBody>
          <a:bodyPr wrap="square" rtlCol="0">
            <a:spAutoFit/>
          </a:bodyPr>
          <a:lstStyle/>
          <a:p>
            <a:pPr algn="ctr"/>
            <a:r>
              <a:rPr lang="en-GB" b="1" u="sng"/>
              <a:t>No. trips made by mode and year</a:t>
            </a:r>
          </a:p>
        </p:txBody>
      </p:sp>
      <p:pic>
        <p:nvPicPr>
          <p:cNvPr id="7" name="Picture 6" descr="6 separate bar charts showing number of trips by mode choice and year from 2018 to 2023, with each of the charts showing the mode choice and year for each district.&#10;&#10;The bar charts for Cambridge, Peterborough, and South Cambridgeshire show the highest number of trips.">
            <a:extLst>
              <a:ext uri="{FF2B5EF4-FFF2-40B4-BE49-F238E27FC236}">
                <a16:creationId xmlns:a16="http://schemas.microsoft.com/office/drawing/2014/main" id="{BEB27AEB-B654-ECB1-7F48-17438064C4B0}"/>
              </a:ext>
            </a:extLst>
          </p:cNvPr>
          <p:cNvPicPr>
            <a:picLocks noChangeAspect="1"/>
          </p:cNvPicPr>
          <p:nvPr/>
        </p:nvPicPr>
        <p:blipFill>
          <a:blip r:embed="rId3"/>
          <a:stretch>
            <a:fillRect/>
          </a:stretch>
        </p:blipFill>
        <p:spPr>
          <a:xfrm>
            <a:off x="388143" y="1546019"/>
            <a:ext cx="11415712" cy="4857921"/>
          </a:xfrm>
          <a:prstGeom prst="rect">
            <a:avLst/>
          </a:prstGeom>
        </p:spPr>
      </p:pic>
      <p:sp>
        <p:nvSpPr>
          <p:cNvPr id="13" name="TextBox 12">
            <a:extLst>
              <a:ext uri="{FF2B5EF4-FFF2-40B4-BE49-F238E27FC236}">
                <a16:creationId xmlns:a16="http://schemas.microsoft.com/office/drawing/2014/main" id="{F0CF523D-F91E-0533-3F90-6E368C6FF8B4}"/>
              </a:ext>
            </a:extLst>
          </p:cNvPr>
          <p:cNvSpPr txBox="1"/>
          <p:nvPr/>
        </p:nvSpPr>
        <p:spPr>
          <a:xfrm>
            <a:off x="0" y="6457890"/>
            <a:ext cx="5295900" cy="400110"/>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Source: </a:t>
            </a:r>
            <a:r>
              <a:rPr lang="en-GB" sz="1000">
                <a:hlinkClick r:id="rId4"/>
              </a:rPr>
              <a:t>Google EIE</a:t>
            </a:r>
            <a:endParaRPr lang="en-GB" sz="1000"/>
          </a:p>
          <a:p>
            <a:r>
              <a:rPr lang="en-GB" sz="1000">
                <a:solidFill>
                  <a:schemeClr val="bg2">
                    <a:lumMod val="50000"/>
                  </a:schemeClr>
                </a:solidFill>
                <a:cs typeface="Calibri"/>
              </a:rPr>
              <a:t>All trips entering, exiting and travelling within each area. Data for 2024 not yet released.</a:t>
            </a:r>
          </a:p>
        </p:txBody>
      </p:sp>
    </p:spTree>
    <p:extLst>
      <p:ext uri="{BB962C8B-B14F-4D97-AF65-F5344CB8AC3E}">
        <p14:creationId xmlns:p14="http://schemas.microsoft.com/office/powerpoint/2010/main" val="797316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C4BDD-C339-B77D-0055-2E0C76987658}"/>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12B5F269-3131-1ABB-53F1-848A6F1FBBC4}"/>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 How many kilometres are being travelled by each mode?</a:t>
            </a:r>
          </a:p>
        </p:txBody>
      </p:sp>
      <p:sp>
        <p:nvSpPr>
          <p:cNvPr id="10" name="TextBox 9">
            <a:extLst>
              <a:ext uri="{FF2B5EF4-FFF2-40B4-BE49-F238E27FC236}">
                <a16:creationId xmlns:a16="http://schemas.microsoft.com/office/drawing/2014/main" id="{6BAE161E-020A-13DF-ADFD-87735322467F}"/>
              </a:ext>
            </a:extLst>
          </p:cNvPr>
          <p:cNvSpPr txBox="1"/>
          <p:nvPr/>
        </p:nvSpPr>
        <p:spPr>
          <a:xfrm>
            <a:off x="35943" y="618609"/>
            <a:ext cx="12120114" cy="492443"/>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00">
                <a:solidFill>
                  <a:srgbClr val="000000"/>
                </a:solidFill>
                <a:cs typeface="Calibri"/>
              </a:rPr>
              <a:t>Whilst a notable number of journeys are made by active travel (walking and cycling), these trips only make up a small proportion of the distance travelled as they are typically shorter in length. Public transport distances exceed active travel distances despite there being fewer public transport trips. </a:t>
            </a:r>
          </a:p>
        </p:txBody>
      </p:sp>
      <p:sp>
        <p:nvSpPr>
          <p:cNvPr id="3" name="Slide Number Placeholder 2">
            <a:extLst>
              <a:ext uri="{FF2B5EF4-FFF2-40B4-BE49-F238E27FC236}">
                <a16:creationId xmlns:a16="http://schemas.microsoft.com/office/drawing/2014/main" id="{BF9EEE28-E139-21FC-CAEE-97167854FD9E}"/>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13</a:t>
            </a:fld>
            <a:endParaRPr lang="en-GB"/>
          </a:p>
        </p:txBody>
      </p:sp>
      <p:pic>
        <p:nvPicPr>
          <p:cNvPr id="8" name="Picture 7" descr="A bar chart showing total distance travelled by mode choice from 2018 to 2023 for Cambridgeshire (excluding Peterborough). &#10;&#10;For each year, motor vehicles were the most used mode. The distance travelled in 2020 was lower than the other years shown in the graph.">
            <a:extLst>
              <a:ext uri="{FF2B5EF4-FFF2-40B4-BE49-F238E27FC236}">
                <a16:creationId xmlns:a16="http://schemas.microsoft.com/office/drawing/2014/main" id="{40EA7CE4-C929-C1A3-C34C-7C831FFAD921}"/>
              </a:ext>
            </a:extLst>
          </p:cNvPr>
          <p:cNvPicPr>
            <a:picLocks noChangeAspect="1"/>
          </p:cNvPicPr>
          <p:nvPr/>
        </p:nvPicPr>
        <p:blipFill>
          <a:blip r:embed="rId3"/>
          <a:stretch>
            <a:fillRect/>
          </a:stretch>
        </p:blipFill>
        <p:spPr>
          <a:xfrm>
            <a:off x="904875" y="1212119"/>
            <a:ext cx="10382250" cy="3756147"/>
          </a:xfrm>
          <a:prstGeom prst="rect">
            <a:avLst/>
          </a:prstGeom>
        </p:spPr>
      </p:pic>
      <p:graphicFrame>
        <p:nvGraphicFramePr>
          <p:cNvPr id="9" name="Table 8">
            <a:extLst>
              <a:ext uri="{FF2B5EF4-FFF2-40B4-BE49-F238E27FC236}">
                <a16:creationId xmlns:a16="http://schemas.microsoft.com/office/drawing/2014/main" id="{8D705D2C-B54A-7DB0-005B-044C29DC5089}"/>
              </a:ext>
            </a:extLst>
          </p:cNvPr>
          <p:cNvGraphicFramePr>
            <a:graphicFrameLocks noGrp="1"/>
          </p:cNvGraphicFramePr>
          <p:nvPr>
            <p:extLst>
              <p:ext uri="{D42A27DB-BD31-4B8C-83A1-F6EECF244321}">
                <p14:modId xmlns:p14="http://schemas.microsoft.com/office/powerpoint/2010/main" val="3713921557"/>
              </p:ext>
            </p:extLst>
          </p:nvPr>
        </p:nvGraphicFramePr>
        <p:xfrm>
          <a:off x="2553314" y="5072539"/>
          <a:ext cx="7085372" cy="1539240"/>
        </p:xfrm>
        <a:graphic>
          <a:graphicData uri="http://schemas.openxmlformats.org/drawingml/2006/table">
            <a:tbl>
              <a:tblPr/>
              <a:tblGrid>
                <a:gridCol w="1453960">
                  <a:extLst>
                    <a:ext uri="{9D8B030D-6E8A-4147-A177-3AD203B41FA5}">
                      <a16:colId xmlns:a16="http://schemas.microsoft.com/office/drawing/2014/main" val="3959862852"/>
                    </a:ext>
                  </a:extLst>
                </a:gridCol>
                <a:gridCol w="1521502">
                  <a:extLst>
                    <a:ext uri="{9D8B030D-6E8A-4147-A177-3AD203B41FA5}">
                      <a16:colId xmlns:a16="http://schemas.microsoft.com/office/drawing/2014/main" val="1611753625"/>
                    </a:ext>
                  </a:extLst>
                </a:gridCol>
                <a:gridCol w="1434912">
                  <a:extLst>
                    <a:ext uri="{9D8B030D-6E8A-4147-A177-3AD203B41FA5}">
                      <a16:colId xmlns:a16="http://schemas.microsoft.com/office/drawing/2014/main" val="3460951000"/>
                    </a:ext>
                  </a:extLst>
                </a:gridCol>
                <a:gridCol w="1438005">
                  <a:extLst>
                    <a:ext uri="{9D8B030D-6E8A-4147-A177-3AD203B41FA5}">
                      <a16:colId xmlns:a16="http://schemas.microsoft.com/office/drawing/2014/main" val="3648622309"/>
                    </a:ext>
                  </a:extLst>
                </a:gridCol>
                <a:gridCol w="1236993">
                  <a:extLst>
                    <a:ext uri="{9D8B030D-6E8A-4147-A177-3AD203B41FA5}">
                      <a16:colId xmlns:a16="http://schemas.microsoft.com/office/drawing/2014/main" val="4115552533"/>
                    </a:ext>
                  </a:extLst>
                </a:gridCol>
              </a:tblGrid>
              <a:tr h="180000">
                <a:tc rowSpan="2">
                  <a:txBody>
                    <a:bodyPr/>
                    <a:lstStyle/>
                    <a:p>
                      <a:pPr algn="ctr" rtl="0" fontAlgn="b"/>
                      <a:r>
                        <a:rPr lang="en-GB" sz="1200" b="1" i="0" u="none" strike="noStrike">
                          <a:solidFill>
                            <a:srgbClr val="000000"/>
                          </a:solidFill>
                          <a:effectLst/>
                          <a:latin typeface="Calibri" panose="020F0502020204030204" pitchFamily="34" charset="0"/>
                        </a:rPr>
                        <a:t>Area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4">
                  <a:txBody>
                    <a:bodyPr/>
                    <a:lstStyle/>
                    <a:p>
                      <a:pPr algn="ctr" rtl="0" fontAlgn="ctr"/>
                      <a:r>
                        <a:rPr lang="en-GB" sz="1200" b="1" i="0" u="none" strike="noStrike">
                          <a:solidFill>
                            <a:srgbClr val="0070C0"/>
                          </a:solidFill>
                          <a:effectLst/>
                          <a:latin typeface="Calibri" panose="020F0502020204030204" pitchFamily="34" charset="0"/>
                        </a:rPr>
                        <a:t>Percentage change in distance (2019 to 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57463454"/>
                  </a:ext>
                </a:extLst>
              </a:tr>
              <a:tr h="180000">
                <a:tc vMerge="1">
                  <a:txBody>
                    <a:bodyPr/>
                    <a:lstStyle/>
                    <a:p>
                      <a:endParaRPr lang="en-GB"/>
                    </a:p>
                  </a:txBody>
                  <a:tcPr/>
                </a:tc>
                <a:tc>
                  <a:txBody>
                    <a:bodyPr/>
                    <a:lstStyle/>
                    <a:p>
                      <a:pPr algn="ctr" rtl="0" fontAlgn="ctr"/>
                      <a:r>
                        <a:rPr lang="en-GB" sz="1200" b="1" i="0" u="none" strike="noStrike">
                          <a:solidFill>
                            <a:srgbClr val="000000"/>
                          </a:solidFill>
                          <a:effectLst/>
                          <a:latin typeface="Calibri" panose="020F0502020204030204" pitchFamily="34" charset="0"/>
                        </a:rPr>
                        <a:t>Motor Vehicle*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200" b="1" i="0" u="none" strike="noStrike">
                          <a:solidFill>
                            <a:srgbClr val="000000"/>
                          </a:solidFill>
                          <a:effectLst/>
                          <a:latin typeface="Calibri" panose="020F0502020204030204" pitchFamily="34" charset="0"/>
                        </a:rPr>
                        <a:t>Active Travel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200" b="1" i="0" u="none" strike="noStrike">
                          <a:solidFill>
                            <a:srgbClr val="000000"/>
                          </a:solidFill>
                          <a:effectLst/>
                          <a:latin typeface="Calibri" panose="020F0502020204030204" pitchFamily="34" charset="0"/>
                        </a:rPr>
                        <a:t>Public Transport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200" b="1" i="0" u="none" strike="noStrike">
                          <a:solidFill>
                            <a:srgbClr val="000000"/>
                          </a:solidFill>
                          <a:effectLst/>
                          <a:latin typeface="Calibri" panose="020F0502020204030204" pitchFamily="34" charset="0"/>
                        </a:rPr>
                        <a:t>All modes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52428717"/>
                  </a:ext>
                </a:extLst>
              </a:tr>
              <a:tr h="180000">
                <a:tc>
                  <a:txBody>
                    <a:bodyPr/>
                    <a:lstStyle/>
                    <a:p>
                      <a:pPr algn="l" rtl="0" fontAlgn="b"/>
                      <a:r>
                        <a:rPr lang="en-GB" sz="1200" b="0" i="0" u="none" strike="noStrike">
                          <a:solidFill>
                            <a:srgbClr val="000000"/>
                          </a:solidFill>
                          <a:effectLst/>
                          <a:latin typeface="Calibri" panose="020F0502020204030204" pitchFamily="34" charset="0"/>
                        </a:rPr>
                        <a:t>Cambridge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Calibri" panose="020F0502020204030204" pitchFamily="34" charset="0"/>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rtl="0" fontAlgn="b"/>
                      <a:r>
                        <a:rPr lang="en-GB" sz="1200" b="0" i="0" u="none" strike="noStrike">
                          <a:solidFill>
                            <a:srgbClr val="000000"/>
                          </a:solidFill>
                          <a:effectLst/>
                          <a:latin typeface="Calibri" panose="020F0502020204030204" pitchFamily="34" charset="0"/>
                        </a:rPr>
                        <a:t>-6%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rtl="0" fontAlgn="b"/>
                      <a:r>
                        <a:rPr lang="en-GB" sz="1200" b="0" i="0" u="none" strike="noStrike">
                          <a:solidFill>
                            <a:srgbClr val="000000"/>
                          </a:solidFill>
                          <a:effectLst/>
                          <a:latin typeface="Calibri" panose="020F0502020204030204" pitchFamily="34" charset="0"/>
                        </a:rPr>
                        <a:t>-19%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93D9"/>
                    </a:solidFill>
                  </a:tcPr>
                </a:tc>
                <a:tc>
                  <a:txBody>
                    <a:bodyPr/>
                    <a:lstStyle/>
                    <a:p>
                      <a:pPr algn="ctr" rtl="0" fontAlgn="b"/>
                      <a:r>
                        <a:rPr lang="en-GB" sz="1200" b="0" i="0" u="none" strike="noStrike">
                          <a:solidFill>
                            <a:srgbClr val="000000"/>
                          </a:solidFill>
                          <a:effectLst/>
                          <a:latin typeface="Calibri" panose="020F0502020204030204" pitchFamily="34" charset="0"/>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62652380"/>
                  </a:ext>
                </a:extLst>
              </a:tr>
              <a:tr h="180000">
                <a:tc>
                  <a:txBody>
                    <a:bodyPr/>
                    <a:lstStyle/>
                    <a:p>
                      <a:pPr algn="l" rtl="0" fontAlgn="b"/>
                      <a:r>
                        <a:rPr lang="en-GB" sz="1200" b="0" i="0" u="none" strike="noStrike">
                          <a:solidFill>
                            <a:srgbClr val="000000"/>
                          </a:solidFill>
                          <a:effectLst/>
                          <a:latin typeface="Calibri" panose="020F0502020204030204" pitchFamily="34" charset="0"/>
                        </a:rPr>
                        <a:t>East Cambridgeshire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Calibri" panose="020F0502020204030204" pitchFamily="34" charset="0"/>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0" i="0" u="none" strike="noStrike">
                          <a:solidFill>
                            <a:srgbClr val="000000"/>
                          </a:solidFill>
                          <a:effectLst/>
                          <a:latin typeface="Calibri" panose="020F0502020204030204" pitchFamily="34" charset="0"/>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0" i="0" u="none" strike="noStrike">
                          <a:solidFill>
                            <a:srgbClr val="000000"/>
                          </a:solidFill>
                          <a:effectLst/>
                          <a:latin typeface="Calibri" panose="020F0502020204030204" pitchFamily="34" charset="0"/>
                        </a:rPr>
                        <a:t>-19%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93D9"/>
                    </a:solidFill>
                  </a:tcPr>
                </a:tc>
                <a:tc>
                  <a:txBody>
                    <a:bodyPr/>
                    <a:lstStyle/>
                    <a:p>
                      <a:pPr algn="ctr" rtl="0" fontAlgn="b"/>
                      <a:r>
                        <a:rPr lang="en-GB" sz="1200" b="0" i="0" u="none" strike="noStrike">
                          <a:solidFill>
                            <a:srgbClr val="000000"/>
                          </a:solidFill>
                          <a:effectLst/>
                          <a:latin typeface="Calibri" panose="020F0502020204030204" pitchFamily="34" charset="0"/>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76453003"/>
                  </a:ext>
                </a:extLst>
              </a:tr>
              <a:tr h="180000">
                <a:tc>
                  <a:txBody>
                    <a:bodyPr/>
                    <a:lstStyle/>
                    <a:p>
                      <a:pPr algn="l" rtl="0" fontAlgn="b"/>
                      <a:r>
                        <a:rPr lang="en-GB" sz="1200" b="0" i="0" u="none" strike="noStrike">
                          <a:solidFill>
                            <a:srgbClr val="000000"/>
                          </a:solidFill>
                          <a:effectLst/>
                          <a:latin typeface="Calibri" panose="020F0502020204030204" pitchFamily="34" charset="0"/>
                        </a:rPr>
                        <a:t>Fenland</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Calibri" panose="020F0502020204030204" pitchFamily="34" charset="0"/>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0" i="0" u="none" strike="noStrike">
                          <a:solidFill>
                            <a:srgbClr val="000000"/>
                          </a:solidFill>
                          <a:effectLst/>
                          <a:latin typeface="Calibri" panose="020F0502020204030204" pitchFamily="34" charset="0"/>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0" i="0" u="none" strike="noStrike">
                          <a:solidFill>
                            <a:srgbClr val="FFFFFF"/>
                          </a:solidFill>
                          <a:effectLst/>
                          <a:latin typeface="Calibri" panose="020F0502020204030204" pitchFamily="34" charset="0"/>
                        </a:rPr>
                        <a:t>-31%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6082"/>
                    </a:solidFill>
                  </a:tcPr>
                </a:tc>
                <a:tc>
                  <a:txBody>
                    <a:bodyPr/>
                    <a:lstStyle/>
                    <a:p>
                      <a:pPr algn="ctr" rtl="0" fontAlgn="b"/>
                      <a:r>
                        <a:rPr lang="en-GB" sz="1200" b="0" i="0" u="none" strike="noStrike">
                          <a:solidFill>
                            <a:srgbClr val="000000"/>
                          </a:solidFill>
                          <a:effectLst/>
                          <a:latin typeface="Calibri" panose="020F0502020204030204" pitchFamily="34" charset="0"/>
                        </a:rPr>
                        <a:t>+4%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746749852"/>
                  </a:ext>
                </a:extLst>
              </a:tr>
              <a:tr h="180000">
                <a:tc>
                  <a:txBody>
                    <a:bodyPr/>
                    <a:lstStyle/>
                    <a:p>
                      <a:pPr algn="l" rtl="0" fontAlgn="b"/>
                      <a:r>
                        <a:rPr lang="en-GB" sz="1200" b="0" i="0" u="none" strike="noStrike">
                          <a:solidFill>
                            <a:srgbClr val="000000"/>
                          </a:solidFill>
                          <a:effectLst/>
                          <a:latin typeface="Calibri" panose="020F0502020204030204" pitchFamily="34" charset="0"/>
                        </a:rPr>
                        <a:t>Huntingdonshire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Calibri" panose="020F0502020204030204" pitchFamily="34" charset="0"/>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rtl="0" fontAlgn="b"/>
                      <a:r>
                        <a:rPr lang="en-GB" sz="1200" b="0" i="0" u="none" strike="noStrike">
                          <a:solidFill>
                            <a:srgbClr val="000000"/>
                          </a:solidFill>
                          <a:effectLst/>
                          <a:latin typeface="Calibri" panose="020F0502020204030204" pitchFamily="34" charset="0"/>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0" i="0" u="none" strike="noStrike">
                          <a:solidFill>
                            <a:srgbClr val="FFFFFF"/>
                          </a:solidFill>
                          <a:effectLst/>
                          <a:latin typeface="Calibri" panose="020F0502020204030204" pitchFamily="34" charset="0"/>
                        </a:rPr>
                        <a:t>-51%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6082"/>
                    </a:solidFill>
                  </a:tcPr>
                </a:tc>
                <a:tc>
                  <a:txBody>
                    <a:bodyPr/>
                    <a:lstStyle/>
                    <a:p>
                      <a:pPr algn="ctr" rtl="0" fontAlgn="b"/>
                      <a:r>
                        <a:rPr lang="en-GB" sz="1200" b="0" i="0" u="none" strike="noStrike">
                          <a:solidFill>
                            <a:srgbClr val="000000"/>
                          </a:solidFill>
                          <a:effectLst/>
                          <a:latin typeface="Calibri" panose="020F0502020204030204" pitchFamily="34" charset="0"/>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2560799200"/>
                  </a:ext>
                </a:extLst>
              </a:tr>
              <a:tr h="180000">
                <a:tc>
                  <a:txBody>
                    <a:bodyPr/>
                    <a:lstStyle/>
                    <a:p>
                      <a:pPr algn="l" rtl="0" fontAlgn="b"/>
                      <a:r>
                        <a:rPr lang="en-GB" sz="1200" b="0" i="0" u="none" strike="noStrike">
                          <a:solidFill>
                            <a:srgbClr val="000000"/>
                          </a:solidFill>
                          <a:effectLst/>
                          <a:latin typeface="Calibri" panose="020F0502020204030204" pitchFamily="34" charset="0"/>
                        </a:rPr>
                        <a:t>South Cambridgeshire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Calibri" panose="020F0502020204030204" pitchFamily="34" charset="0"/>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0" i="0" u="none" strike="noStrike">
                          <a:solidFill>
                            <a:srgbClr val="000000"/>
                          </a:solidFill>
                          <a:effectLst/>
                          <a:latin typeface="Calibri" panose="020F0502020204030204" pitchFamily="34" charset="0"/>
                        </a:rPr>
                        <a:t>-10%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rtl="0" fontAlgn="b"/>
                      <a:r>
                        <a:rPr lang="en-GB" sz="1200" b="0" i="0" u="none" strike="noStrike">
                          <a:solidFill>
                            <a:srgbClr val="000000"/>
                          </a:solidFill>
                          <a:effectLst/>
                          <a:latin typeface="Calibri" panose="020F0502020204030204" pitchFamily="34" charset="0"/>
                        </a:rPr>
                        <a:t>-24%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93D9"/>
                    </a:solidFill>
                  </a:tcPr>
                </a:tc>
                <a:tc>
                  <a:txBody>
                    <a:bodyPr/>
                    <a:lstStyle/>
                    <a:p>
                      <a:pPr algn="ctr" rtl="0" fontAlgn="b"/>
                      <a:r>
                        <a:rPr lang="en-GB" sz="1200" b="0" i="0" u="none" strike="noStrike">
                          <a:solidFill>
                            <a:srgbClr val="000000"/>
                          </a:solidFill>
                          <a:effectLst/>
                          <a:latin typeface="Calibri" panose="020F0502020204030204" pitchFamily="34" charset="0"/>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70720949"/>
                  </a:ext>
                </a:extLst>
              </a:tr>
              <a:tr h="180000">
                <a:tc>
                  <a:txBody>
                    <a:bodyPr/>
                    <a:lstStyle/>
                    <a:p>
                      <a:pPr algn="l" rtl="0" fontAlgn="b"/>
                      <a:r>
                        <a:rPr lang="en-GB" sz="1200" b="1" i="0" u="none" strike="noStrike">
                          <a:solidFill>
                            <a:srgbClr val="000000"/>
                          </a:solidFill>
                          <a:effectLst/>
                          <a:latin typeface="Calibri" panose="020F0502020204030204" pitchFamily="34" charset="0"/>
                        </a:rPr>
                        <a:t>Cambridgeshire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a:solidFill>
                            <a:srgbClr val="000000"/>
                          </a:solidFill>
                          <a:effectLst/>
                          <a:latin typeface="Calibri" panose="020F0502020204030204" pitchFamily="34" charset="0"/>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a:solidFill>
                            <a:srgbClr val="000000"/>
                          </a:solidFill>
                          <a:effectLst/>
                          <a:latin typeface="Calibri" panose="020F0502020204030204" pitchFamily="34" charset="0"/>
                        </a:rPr>
                        <a:t>-11%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rtl="0" fontAlgn="b"/>
                      <a:r>
                        <a:rPr lang="en-GB" sz="1200" b="1" i="0" u="none" strike="noStrike">
                          <a:solidFill>
                            <a:srgbClr val="FFFFFF"/>
                          </a:solidFill>
                          <a:effectLst/>
                          <a:latin typeface="Calibri" panose="020F0502020204030204" pitchFamily="34" charset="0"/>
                        </a:rPr>
                        <a:t>-30%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6082"/>
                    </a:solidFill>
                  </a:tcPr>
                </a:tc>
                <a:tc>
                  <a:txBody>
                    <a:bodyPr/>
                    <a:lstStyle/>
                    <a:p>
                      <a:pPr algn="ctr" rtl="0" fontAlgn="b"/>
                      <a:r>
                        <a:rPr lang="en-GB" sz="1200" b="1" i="0" u="none" strike="noStrike">
                          <a:solidFill>
                            <a:srgbClr val="000000"/>
                          </a:solidFill>
                          <a:effectLst/>
                          <a:latin typeface="Calibri" panose="020F0502020204030204" pitchFamily="34" charset="0"/>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71190190"/>
                  </a:ext>
                </a:extLst>
              </a:tr>
            </a:tbl>
          </a:graphicData>
        </a:graphic>
      </p:graphicFrame>
      <p:sp>
        <p:nvSpPr>
          <p:cNvPr id="13" name="TextBox 12">
            <a:extLst>
              <a:ext uri="{FF2B5EF4-FFF2-40B4-BE49-F238E27FC236}">
                <a16:creationId xmlns:a16="http://schemas.microsoft.com/office/drawing/2014/main" id="{2B69D9AE-9DA9-40CE-26D6-720A97285760}"/>
              </a:ext>
            </a:extLst>
          </p:cNvPr>
          <p:cNvSpPr txBox="1"/>
          <p:nvPr/>
        </p:nvSpPr>
        <p:spPr>
          <a:xfrm>
            <a:off x="0" y="6457890"/>
            <a:ext cx="6296025" cy="400110"/>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Source: </a:t>
            </a:r>
            <a:r>
              <a:rPr lang="en-GB" sz="1000">
                <a:hlinkClick r:id="rId4"/>
              </a:rPr>
              <a:t>Google EIE</a:t>
            </a:r>
            <a:endParaRPr lang="en-GB" sz="1000"/>
          </a:p>
          <a:p>
            <a:r>
              <a:rPr lang="en-GB" sz="1000">
                <a:solidFill>
                  <a:schemeClr val="bg2">
                    <a:lumMod val="50000"/>
                  </a:schemeClr>
                </a:solidFill>
                <a:cs typeface="Calibri"/>
              </a:rPr>
              <a:t>All kilometres travelled by trips entering, exiting and travelling within each area. Data for 2024 not yet released.</a:t>
            </a:r>
          </a:p>
        </p:txBody>
      </p:sp>
      <p:sp>
        <p:nvSpPr>
          <p:cNvPr id="15" name="TextBox 14">
            <a:extLst>
              <a:ext uri="{FF2B5EF4-FFF2-40B4-BE49-F238E27FC236}">
                <a16:creationId xmlns:a16="http://schemas.microsoft.com/office/drawing/2014/main" id="{170591B8-4EFF-D0F8-4BE9-EACA196B739C}"/>
              </a:ext>
              <a:ext uri="{C183D7F6-B498-43B3-948B-1728B52AA6E4}">
                <adec:decorative xmlns:adec="http://schemas.microsoft.com/office/drawing/2017/decorative" val="1"/>
              </a:ext>
            </a:extLst>
          </p:cNvPr>
          <p:cNvSpPr txBox="1"/>
          <p:nvPr/>
        </p:nvSpPr>
        <p:spPr>
          <a:xfrm>
            <a:off x="10128858" y="6304002"/>
            <a:ext cx="1605941" cy="430887"/>
          </a:xfrm>
          <a:prstGeom prst="rect">
            <a:avLst/>
          </a:prstGeom>
          <a:noFill/>
        </p:spPr>
        <p:txBody>
          <a:bodyPr wrap="square" rtlCol="0">
            <a:spAutoFit/>
          </a:bodyPr>
          <a:lstStyle/>
          <a:p>
            <a:pPr algn="r"/>
            <a:r>
              <a:rPr lang="en-GB" sz="1100"/>
              <a:t>*Excludes motorcycle trips due to missing data</a:t>
            </a:r>
          </a:p>
        </p:txBody>
      </p:sp>
    </p:spTree>
    <p:extLst>
      <p:ext uri="{BB962C8B-B14F-4D97-AF65-F5344CB8AC3E}">
        <p14:creationId xmlns:p14="http://schemas.microsoft.com/office/powerpoint/2010/main" val="2809996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B9ED2-652D-ED63-77AA-7C874EF33AA9}"/>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617144BD-3D5A-B6DE-C907-506F9C612377}"/>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 How many kilometres are being travelled by each mode?</a:t>
            </a:r>
          </a:p>
        </p:txBody>
      </p:sp>
      <p:sp>
        <p:nvSpPr>
          <p:cNvPr id="10" name="TextBox 9">
            <a:extLst>
              <a:ext uri="{FF2B5EF4-FFF2-40B4-BE49-F238E27FC236}">
                <a16:creationId xmlns:a16="http://schemas.microsoft.com/office/drawing/2014/main" id="{8A56FDFA-2B13-69ED-0ABF-B03F040C9DAF}"/>
              </a:ext>
            </a:extLst>
          </p:cNvPr>
          <p:cNvSpPr txBox="1"/>
          <p:nvPr/>
        </p:nvSpPr>
        <p:spPr>
          <a:xfrm>
            <a:off x="35943" y="627235"/>
            <a:ext cx="12120114" cy="492443"/>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00">
                <a:solidFill>
                  <a:srgbClr val="000000"/>
                </a:solidFill>
                <a:cs typeface="Calibri"/>
              </a:rPr>
              <a:t>In each district, cars consistently had the highest total distance travelled. Cambridge and Peterborough (more urban) both had a higher distance travelled using public transport compared to the other districts, perhaps because they are served by a larger number of bus and rail services and because they are employment centres. </a:t>
            </a:r>
          </a:p>
        </p:txBody>
      </p:sp>
      <p:sp>
        <p:nvSpPr>
          <p:cNvPr id="3" name="Slide Number Placeholder 2">
            <a:extLst>
              <a:ext uri="{FF2B5EF4-FFF2-40B4-BE49-F238E27FC236}">
                <a16:creationId xmlns:a16="http://schemas.microsoft.com/office/drawing/2014/main" id="{8A7EE3DF-62A6-F0C8-9C27-3357E0E228EA}"/>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14</a:t>
            </a:fld>
            <a:endParaRPr lang="en-GB"/>
          </a:p>
        </p:txBody>
      </p:sp>
      <p:sp>
        <p:nvSpPr>
          <p:cNvPr id="7" name="TextBox 6">
            <a:extLst>
              <a:ext uri="{FF2B5EF4-FFF2-40B4-BE49-F238E27FC236}">
                <a16:creationId xmlns:a16="http://schemas.microsoft.com/office/drawing/2014/main" id="{E8912F92-E0F1-D090-3D16-505871BFF931}"/>
              </a:ext>
            </a:extLst>
          </p:cNvPr>
          <p:cNvSpPr txBox="1"/>
          <p:nvPr/>
        </p:nvSpPr>
        <p:spPr>
          <a:xfrm>
            <a:off x="4242707" y="1165213"/>
            <a:ext cx="3706585" cy="369332"/>
          </a:xfrm>
          <a:prstGeom prst="rect">
            <a:avLst/>
          </a:prstGeom>
          <a:noFill/>
        </p:spPr>
        <p:txBody>
          <a:bodyPr wrap="square" rtlCol="0">
            <a:spAutoFit/>
          </a:bodyPr>
          <a:lstStyle/>
          <a:p>
            <a:pPr algn="ctr"/>
            <a:r>
              <a:rPr lang="en-GB" b="1" u="sng"/>
              <a:t>Distance travelled by mode and year</a:t>
            </a:r>
          </a:p>
        </p:txBody>
      </p:sp>
      <p:pic>
        <p:nvPicPr>
          <p:cNvPr id="8" name="Picture 7" descr="6 separate bar charts showing distance travelled by mode choice and year from 2018 to 2023, with each of the charts showing the mode choice and year for each district.&#10;&#10;The distance travelled for all districts apart from East Cambridgeshire and Fenland were similar, with dips in 2020. East Cambridgeshire and Fenland had lower distances travelled in each of the years.">
            <a:extLst>
              <a:ext uri="{FF2B5EF4-FFF2-40B4-BE49-F238E27FC236}">
                <a16:creationId xmlns:a16="http://schemas.microsoft.com/office/drawing/2014/main" id="{D6DD9909-163A-86C8-76C7-0EE11754CE4A}"/>
              </a:ext>
            </a:extLst>
          </p:cNvPr>
          <p:cNvPicPr>
            <a:picLocks noChangeAspect="1"/>
          </p:cNvPicPr>
          <p:nvPr/>
        </p:nvPicPr>
        <p:blipFill>
          <a:blip r:embed="rId3"/>
          <a:stretch>
            <a:fillRect/>
          </a:stretch>
        </p:blipFill>
        <p:spPr>
          <a:xfrm>
            <a:off x="446596" y="1608655"/>
            <a:ext cx="11298807" cy="4820610"/>
          </a:xfrm>
          <a:prstGeom prst="rect">
            <a:avLst/>
          </a:prstGeom>
        </p:spPr>
      </p:pic>
      <p:sp>
        <p:nvSpPr>
          <p:cNvPr id="13" name="TextBox 12">
            <a:extLst>
              <a:ext uri="{FF2B5EF4-FFF2-40B4-BE49-F238E27FC236}">
                <a16:creationId xmlns:a16="http://schemas.microsoft.com/office/drawing/2014/main" id="{CEFF6A33-5B90-CCA3-A302-4EC980447057}"/>
              </a:ext>
            </a:extLst>
          </p:cNvPr>
          <p:cNvSpPr txBox="1"/>
          <p:nvPr/>
        </p:nvSpPr>
        <p:spPr>
          <a:xfrm>
            <a:off x="0" y="6457890"/>
            <a:ext cx="6096000" cy="400110"/>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Source: </a:t>
            </a:r>
            <a:r>
              <a:rPr lang="en-GB" sz="1000">
                <a:hlinkClick r:id="rId4"/>
              </a:rPr>
              <a:t>Google EIE</a:t>
            </a:r>
            <a:endParaRPr lang="en-GB" sz="1000"/>
          </a:p>
          <a:p>
            <a:r>
              <a:rPr lang="en-GB" sz="1000">
                <a:solidFill>
                  <a:schemeClr val="bg2">
                    <a:lumMod val="50000"/>
                  </a:schemeClr>
                </a:solidFill>
                <a:cs typeface="Calibri"/>
              </a:rPr>
              <a:t>All kilometres travelled by trips entering, exiting and travelling within each area. Data for 2024 not yet released.</a:t>
            </a:r>
          </a:p>
        </p:txBody>
      </p:sp>
    </p:spTree>
    <p:extLst>
      <p:ext uri="{BB962C8B-B14F-4D97-AF65-F5344CB8AC3E}">
        <p14:creationId xmlns:p14="http://schemas.microsoft.com/office/powerpoint/2010/main" val="3982415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a:bodyPr>
          <a:lstStyle/>
          <a:p>
            <a:pPr algn="ctr"/>
            <a:r>
              <a:rPr lang="en-GB" sz="5400" b="1">
                <a:solidFill>
                  <a:schemeClr val="bg1"/>
                </a:solidFill>
                <a:latin typeface="+mn-lt"/>
                <a:cs typeface="Calibri"/>
              </a:rPr>
              <a:t>Strategic Road Network</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1329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0184441-B69F-9312-4AB0-6AE032EAE2E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28142" y="1129813"/>
            <a:ext cx="6163693" cy="5471313"/>
          </a:xfrm>
          <a:prstGeom prst="rect">
            <a:avLst/>
          </a:prstGeom>
          <a:ln>
            <a:solidFill>
              <a:schemeClr val="tx1"/>
            </a:solidFill>
          </a:ln>
        </p:spPr>
      </p:pic>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Strategic Road Network Monitoring Sites</a:t>
            </a:r>
          </a:p>
        </p:txBody>
      </p:sp>
      <p:sp>
        <p:nvSpPr>
          <p:cNvPr id="17" name="TextBox 16">
            <a:extLst>
              <a:ext uri="{FF2B5EF4-FFF2-40B4-BE49-F238E27FC236}">
                <a16:creationId xmlns:a16="http://schemas.microsoft.com/office/drawing/2014/main" id="{0F0023AC-4649-27B4-98E7-FB0713E7416F}"/>
              </a:ext>
              <a:ext uri="{C183D7F6-B498-43B3-948B-1728B52AA6E4}">
                <adec:decorative xmlns:adec="http://schemas.microsoft.com/office/drawing/2017/decorative" val="1"/>
              </a:ext>
            </a:extLst>
          </p:cNvPr>
          <p:cNvSpPr txBox="1"/>
          <p:nvPr/>
        </p:nvSpPr>
        <p:spPr>
          <a:xfrm>
            <a:off x="314326" y="845194"/>
            <a:ext cx="6177510" cy="276999"/>
          </a:xfrm>
          <a:prstGeom prst="rect">
            <a:avLst/>
          </a:prstGeom>
          <a:solidFill>
            <a:schemeClr val="bg1"/>
          </a:solidFill>
          <a:ln>
            <a:solidFill>
              <a:schemeClr val="tx1"/>
            </a:solidFill>
          </a:ln>
        </p:spPr>
        <p:txBody>
          <a:bodyPr wrap="square" rtlCol="0">
            <a:spAutoFit/>
          </a:bodyPr>
          <a:lstStyle/>
          <a:p>
            <a:pPr algn="ctr"/>
            <a:r>
              <a:rPr lang="en-GB" sz="1200" b="1"/>
              <a:t>Strategic Road Network traffic monitoring sites with continuous data</a:t>
            </a:r>
          </a:p>
        </p:txBody>
      </p:sp>
      <p:sp>
        <p:nvSpPr>
          <p:cNvPr id="12" name="TextBox 11">
            <a:extLst>
              <a:ext uri="{FF2B5EF4-FFF2-40B4-BE49-F238E27FC236}">
                <a16:creationId xmlns:a16="http://schemas.microsoft.com/office/drawing/2014/main" id="{B0D012D3-B9E1-F773-D2E2-5E180AEB2354}"/>
              </a:ext>
            </a:extLst>
          </p:cNvPr>
          <p:cNvSpPr txBox="1"/>
          <p:nvPr/>
        </p:nvSpPr>
        <p:spPr>
          <a:xfrm>
            <a:off x="7020400" y="1473483"/>
            <a:ext cx="4154143" cy="3200876"/>
          </a:xfrm>
          <a:prstGeom prst="rect">
            <a:avLst/>
          </a:prstGeom>
          <a:noFill/>
        </p:spPr>
        <p:txBody>
          <a:bodyPr wrap="square" lIns="91440" tIns="45720" rIns="91440" bIns="45720" rtlCol="0" anchor="t">
            <a:spAutoFit/>
          </a:bodyPr>
          <a:lstStyle/>
          <a:p>
            <a:pPr marL="171450" indent="-171450">
              <a:spcAft>
                <a:spcPts val="600"/>
              </a:spcAft>
              <a:buFont typeface="Arial" panose="020B0604020202020204" pitchFamily="34" charset="0"/>
              <a:buChar char="•"/>
            </a:pPr>
            <a:r>
              <a:rPr lang="en-GB" sz="1600"/>
              <a:t>National Highways have approximately 1,400 permanent traffic monitoring sites on the strategic road network within Cambridgeshire and Peterborough.</a:t>
            </a:r>
            <a:endParaRPr lang="en-GB" sz="1600">
              <a:cs typeface="Calibri"/>
            </a:endParaRPr>
          </a:p>
          <a:p>
            <a:pPr marL="171450" indent="-171450">
              <a:spcAft>
                <a:spcPts val="600"/>
              </a:spcAft>
              <a:buFont typeface="Arial" panose="020B0604020202020204" pitchFamily="34" charset="0"/>
              <a:buChar char="•"/>
            </a:pPr>
            <a:r>
              <a:rPr lang="en-GB" sz="1600"/>
              <a:t>Each monitoring site varies in its ability to reliably provide data over time, and periods of inactivity are common. It is therefore not appropriate to conduct comparison between years at all sites.</a:t>
            </a:r>
            <a:endParaRPr lang="en-GB" sz="1600">
              <a:cs typeface="Calibri"/>
            </a:endParaRPr>
          </a:p>
          <a:p>
            <a:pPr marL="171450" indent="-171450">
              <a:spcAft>
                <a:spcPts val="600"/>
              </a:spcAft>
              <a:buFont typeface="Arial" panose="020B0604020202020204" pitchFamily="34" charset="0"/>
              <a:buChar char="•"/>
            </a:pPr>
            <a:r>
              <a:rPr lang="en-GB" sz="1600">
                <a:cs typeface="Calibri"/>
              </a:rPr>
              <a:t>For comparison to </a:t>
            </a:r>
            <a:r>
              <a:rPr lang="en-GB" sz="1600" b="1">
                <a:cs typeface="Calibri"/>
              </a:rPr>
              <a:t>September 2025</a:t>
            </a:r>
            <a:r>
              <a:rPr lang="en-GB" sz="1600">
                <a:cs typeface="Calibri"/>
              </a:rPr>
              <a:t>, there are </a:t>
            </a:r>
            <a:r>
              <a:rPr lang="en-GB" sz="1600" b="1">
                <a:cs typeface="Calibri"/>
              </a:rPr>
              <a:t>45 sites </a:t>
            </a:r>
            <a:r>
              <a:rPr lang="en-GB" sz="1600">
                <a:cs typeface="Calibri"/>
              </a:rPr>
              <a:t>available across Cambridgeshire and Peterborough.</a:t>
            </a:r>
            <a:endParaRPr lang="en-GB" sz="1600">
              <a:ea typeface="Calibri"/>
              <a:cs typeface="Calibri"/>
            </a:endParaRP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16</a:t>
            </a:fld>
            <a:endParaRPr lang="en-GB"/>
          </a:p>
        </p:txBody>
      </p:sp>
      <p:sp>
        <p:nvSpPr>
          <p:cNvPr id="5" name="TextBox 4">
            <a:extLst>
              <a:ext uri="{FF2B5EF4-FFF2-40B4-BE49-F238E27FC236}">
                <a16:creationId xmlns:a16="http://schemas.microsoft.com/office/drawing/2014/main" id="{A224029D-D003-5E2E-A8E9-C50685F26169}"/>
              </a:ext>
              <a:ext uri="{C183D7F6-B498-43B3-948B-1728B52AA6E4}">
                <adec:decorative xmlns:adec="http://schemas.microsoft.com/office/drawing/2017/decorative" val="1"/>
              </a:ext>
            </a:extLst>
          </p:cNvPr>
          <p:cNvSpPr txBox="1"/>
          <p:nvPr/>
        </p:nvSpPr>
        <p:spPr>
          <a:xfrm>
            <a:off x="4914223" y="4329263"/>
            <a:ext cx="378678" cy="261610"/>
          </a:xfrm>
          <a:prstGeom prst="rect">
            <a:avLst/>
          </a:prstGeom>
          <a:noFill/>
        </p:spPr>
        <p:txBody>
          <a:bodyPr wrap="square" rtlCol="0">
            <a:spAutoFit/>
          </a:bodyPr>
          <a:lstStyle/>
          <a:p>
            <a:r>
              <a:rPr lang="en-GB" sz="1100" b="1">
                <a:solidFill>
                  <a:schemeClr val="bg1"/>
                </a:solidFill>
              </a:rPr>
              <a:t>2</a:t>
            </a:r>
          </a:p>
        </p:txBody>
      </p:sp>
      <p:sp>
        <p:nvSpPr>
          <p:cNvPr id="15" name="Arrow: Up 14">
            <a:extLst>
              <a:ext uri="{FF2B5EF4-FFF2-40B4-BE49-F238E27FC236}">
                <a16:creationId xmlns:a16="http://schemas.microsoft.com/office/drawing/2014/main" id="{307E506E-E5AF-359F-3C48-820DEDC903FE}"/>
              </a:ext>
              <a:ext uri="{C183D7F6-B498-43B3-948B-1728B52AA6E4}">
                <adec:decorative xmlns:adec="http://schemas.microsoft.com/office/drawing/2017/decorative" val="1"/>
              </a:ext>
            </a:extLst>
          </p:cNvPr>
          <p:cNvSpPr/>
          <p:nvPr/>
        </p:nvSpPr>
        <p:spPr>
          <a:xfrm>
            <a:off x="5973624" y="1251291"/>
            <a:ext cx="247650" cy="444385"/>
          </a:xfrm>
          <a:prstGeom prst="upArrow">
            <a:avLst>
              <a:gd name="adj1" fmla="val 33333"/>
              <a:gd name="adj2" fmla="val 6944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A0F61F19-8D67-5CEC-F342-089E721E4B34}"/>
              </a:ext>
              <a:ext uri="{C183D7F6-B498-43B3-948B-1728B52AA6E4}">
                <adec:decorative xmlns:adec="http://schemas.microsoft.com/office/drawing/2017/decorative" val="1"/>
              </a:ext>
            </a:extLst>
          </p:cNvPr>
          <p:cNvSpPr txBox="1"/>
          <p:nvPr/>
        </p:nvSpPr>
        <p:spPr>
          <a:xfrm flipH="1">
            <a:off x="5875991" y="1705211"/>
            <a:ext cx="440018" cy="338554"/>
          </a:xfrm>
          <a:prstGeom prst="rect">
            <a:avLst/>
          </a:prstGeom>
          <a:noFill/>
        </p:spPr>
        <p:txBody>
          <a:bodyPr wrap="square" rtlCol="0">
            <a:spAutoFit/>
          </a:bodyPr>
          <a:lstStyle/>
          <a:p>
            <a:pPr algn="ctr"/>
            <a:r>
              <a:rPr lang="en-GB" sz="1600" b="1">
                <a:solidFill>
                  <a:srgbClr val="1E2021"/>
                </a:solidFill>
                <a:latin typeface="osmftext"/>
              </a:rPr>
              <a:t>N</a:t>
            </a:r>
            <a:endParaRPr lang="en-GB" sz="1600" b="1"/>
          </a:p>
        </p:txBody>
      </p:sp>
      <p:sp>
        <p:nvSpPr>
          <p:cNvPr id="32" name="TextBox 31">
            <a:extLst>
              <a:ext uri="{FF2B5EF4-FFF2-40B4-BE49-F238E27FC236}">
                <a16:creationId xmlns:a16="http://schemas.microsoft.com/office/drawing/2014/main" id="{B1AD8C85-25BA-DCA8-7D17-99E28B862D67}"/>
              </a:ext>
              <a:ext uri="{C183D7F6-B498-43B3-948B-1728B52AA6E4}">
                <adec:decorative xmlns:adec="http://schemas.microsoft.com/office/drawing/2017/decorative" val="1"/>
              </a:ext>
            </a:extLst>
          </p:cNvPr>
          <p:cNvSpPr txBox="1"/>
          <p:nvPr/>
        </p:nvSpPr>
        <p:spPr>
          <a:xfrm>
            <a:off x="4114622" y="1144912"/>
            <a:ext cx="579462" cy="340519"/>
          </a:xfrm>
          <a:prstGeom prst="roundRect">
            <a:avLst/>
          </a:prstGeom>
          <a:ln w="28575">
            <a:solidFill>
              <a:schemeClr val="accent4"/>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A47</a:t>
            </a:r>
          </a:p>
        </p:txBody>
      </p:sp>
      <p:sp>
        <p:nvSpPr>
          <p:cNvPr id="33" name="TextBox 32">
            <a:extLst>
              <a:ext uri="{FF2B5EF4-FFF2-40B4-BE49-F238E27FC236}">
                <a16:creationId xmlns:a16="http://schemas.microsoft.com/office/drawing/2014/main" id="{E08E89BA-4D35-FFB3-EB7A-586CEA939495}"/>
              </a:ext>
              <a:ext uri="{C183D7F6-B498-43B3-948B-1728B52AA6E4}">
                <adec:decorative xmlns:adec="http://schemas.microsoft.com/office/drawing/2017/decorative" val="1"/>
              </a:ext>
            </a:extLst>
          </p:cNvPr>
          <p:cNvSpPr txBox="1"/>
          <p:nvPr/>
        </p:nvSpPr>
        <p:spPr>
          <a:xfrm>
            <a:off x="3528296" y="5631134"/>
            <a:ext cx="627929" cy="340519"/>
          </a:xfrm>
          <a:prstGeom prst="roundRect">
            <a:avLst/>
          </a:prstGeom>
          <a:ln w="28575">
            <a:solidFill>
              <a:schemeClr val="accent4"/>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M11</a:t>
            </a:r>
          </a:p>
        </p:txBody>
      </p:sp>
      <p:sp>
        <p:nvSpPr>
          <p:cNvPr id="34" name="TextBox 33">
            <a:extLst>
              <a:ext uri="{FF2B5EF4-FFF2-40B4-BE49-F238E27FC236}">
                <a16:creationId xmlns:a16="http://schemas.microsoft.com/office/drawing/2014/main" id="{CE299B37-81B4-D397-E5D1-FC29CBF93620}"/>
              </a:ext>
              <a:ext uri="{C183D7F6-B498-43B3-948B-1728B52AA6E4}">
                <adec:decorative xmlns:adec="http://schemas.microsoft.com/office/drawing/2017/decorative" val="1"/>
              </a:ext>
            </a:extLst>
          </p:cNvPr>
          <p:cNvSpPr txBox="1"/>
          <p:nvPr/>
        </p:nvSpPr>
        <p:spPr>
          <a:xfrm>
            <a:off x="6093199" y="3258740"/>
            <a:ext cx="516217" cy="340519"/>
          </a:xfrm>
          <a:prstGeom prst="roundRect">
            <a:avLst/>
          </a:prstGeom>
          <a:ln w="28575">
            <a:solidFill>
              <a:schemeClr val="accent4"/>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A11</a:t>
            </a:r>
          </a:p>
        </p:txBody>
      </p:sp>
      <p:sp>
        <p:nvSpPr>
          <p:cNvPr id="35" name="TextBox 34">
            <a:extLst>
              <a:ext uri="{FF2B5EF4-FFF2-40B4-BE49-F238E27FC236}">
                <a16:creationId xmlns:a16="http://schemas.microsoft.com/office/drawing/2014/main" id="{D4077DED-7154-E19F-6185-BD94C1F61C3B}"/>
              </a:ext>
              <a:ext uri="{C183D7F6-B498-43B3-948B-1728B52AA6E4}">
                <adec:decorative xmlns:adec="http://schemas.microsoft.com/office/drawing/2017/decorative" val="1"/>
              </a:ext>
            </a:extLst>
          </p:cNvPr>
          <p:cNvSpPr txBox="1"/>
          <p:nvPr/>
        </p:nvSpPr>
        <p:spPr>
          <a:xfrm>
            <a:off x="6321675" y="4412842"/>
            <a:ext cx="516217" cy="340519"/>
          </a:xfrm>
          <a:prstGeom prst="roundRect">
            <a:avLst/>
          </a:prstGeom>
          <a:ln w="28575">
            <a:solidFill>
              <a:schemeClr val="accent4"/>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A14</a:t>
            </a:r>
          </a:p>
        </p:txBody>
      </p:sp>
      <p:sp>
        <p:nvSpPr>
          <p:cNvPr id="36" name="TextBox 35">
            <a:extLst>
              <a:ext uri="{FF2B5EF4-FFF2-40B4-BE49-F238E27FC236}">
                <a16:creationId xmlns:a16="http://schemas.microsoft.com/office/drawing/2014/main" id="{4E265217-0D7D-83A0-475A-20B193966D72}"/>
              </a:ext>
              <a:ext uri="{C183D7F6-B498-43B3-948B-1728B52AA6E4}">
                <adec:decorative xmlns:adec="http://schemas.microsoft.com/office/drawing/2017/decorative" val="1"/>
              </a:ext>
            </a:extLst>
          </p:cNvPr>
          <p:cNvSpPr txBox="1"/>
          <p:nvPr/>
        </p:nvSpPr>
        <p:spPr>
          <a:xfrm>
            <a:off x="757811" y="3469905"/>
            <a:ext cx="519292" cy="340519"/>
          </a:xfrm>
          <a:prstGeom prst="roundRect">
            <a:avLst/>
          </a:prstGeom>
          <a:ln w="28575">
            <a:solidFill>
              <a:schemeClr val="accent4"/>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A14</a:t>
            </a:r>
          </a:p>
        </p:txBody>
      </p:sp>
      <p:sp>
        <p:nvSpPr>
          <p:cNvPr id="37" name="TextBox 36">
            <a:extLst>
              <a:ext uri="{FF2B5EF4-FFF2-40B4-BE49-F238E27FC236}">
                <a16:creationId xmlns:a16="http://schemas.microsoft.com/office/drawing/2014/main" id="{950CE8EA-F059-6061-38AF-40A6C8B984EA}"/>
              </a:ext>
              <a:ext uri="{C183D7F6-B498-43B3-948B-1728B52AA6E4}">
                <adec:decorative xmlns:adec="http://schemas.microsoft.com/office/drawing/2017/decorative" val="1"/>
              </a:ext>
            </a:extLst>
          </p:cNvPr>
          <p:cNvSpPr txBox="1"/>
          <p:nvPr/>
        </p:nvSpPr>
        <p:spPr>
          <a:xfrm>
            <a:off x="1643940" y="5663430"/>
            <a:ext cx="440018" cy="340519"/>
          </a:xfrm>
          <a:prstGeom prst="roundRect">
            <a:avLst/>
          </a:prstGeom>
          <a:ln w="28575">
            <a:solidFill>
              <a:schemeClr val="accent4"/>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A1</a:t>
            </a:r>
          </a:p>
        </p:txBody>
      </p:sp>
      <p:sp>
        <p:nvSpPr>
          <p:cNvPr id="38" name="TextBox 37">
            <a:extLst>
              <a:ext uri="{FF2B5EF4-FFF2-40B4-BE49-F238E27FC236}">
                <a16:creationId xmlns:a16="http://schemas.microsoft.com/office/drawing/2014/main" id="{EAAF7D3D-01AA-7984-E6E5-11C106736E1C}"/>
              </a:ext>
              <a:ext uri="{C183D7F6-B498-43B3-948B-1728B52AA6E4}">
                <adec:decorative xmlns:adec="http://schemas.microsoft.com/office/drawing/2017/decorative" val="1"/>
              </a:ext>
            </a:extLst>
          </p:cNvPr>
          <p:cNvSpPr txBox="1"/>
          <p:nvPr/>
        </p:nvSpPr>
        <p:spPr>
          <a:xfrm>
            <a:off x="2194635" y="5035126"/>
            <a:ext cx="644544" cy="340519"/>
          </a:xfrm>
          <a:prstGeom prst="roundRect">
            <a:avLst/>
          </a:prstGeom>
          <a:ln w="28575">
            <a:solidFill>
              <a:schemeClr val="accent4"/>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A428</a:t>
            </a:r>
          </a:p>
        </p:txBody>
      </p:sp>
      <p:sp>
        <p:nvSpPr>
          <p:cNvPr id="39" name="TextBox 38">
            <a:extLst>
              <a:ext uri="{FF2B5EF4-FFF2-40B4-BE49-F238E27FC236}">
                <a16:creationId xmlns:a16="http://schemas.microsoft.com/office/drawing/2014/main" id="{D9E7F599-9B5E-8A84-E5AE-319DA186049F}"/>
              </a:ext>
              <a:ext uri="{C183D7F6-B498-43B3-948B-1728B52AA6E4}">
                <adec:decorative xmlns:adec="http://schemas.microsoft.com/office/drawing/2017/decorative" val="1"/>
              </a:ext>
            </a:extLst>
          </p:cNvPr>
          <p:cNvSpPr txBox="1"/>
          <p:nvPr/>
        </p:nvSpPr>
        <p:spPr>
          <a:xfrm>
            <a:off x="2719007" y="4215787"/>
            <a:ext cx="510066" cy="340519"/>
          </a:xfrm>
          <a:prstGeom prst="roundRect">
            <a:avLst/>
          </a:prstGeom>
          <a:ln w="28575">
            <a:solidFill>
              <a:schemeClr val="accent4"/>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A14</a:t>
            </a:r>
          </a:p>
        </p:txBody>
      </p:sp>
      <p:sp>
        <p:nvSpPr>
          <p:cNvPr id="40" name="TextBox 39">
            <a:extLst>
              <a:ext uri="{FF2B5EF4-FFF2-40B4-BE49-F238E27FC236}">
                <a16:creationId xmlns:a16="http://schemas.microsoft.com/office/drawing/2014/main" id="{89DF4182-BD83-5AA8-B928-32DEAFB127FB}"/>
              </a:ext>
              <a:ext uri="{C183D7F6-B498-43B3-948B-1728B52AA6E4}">
                <adec:decorative xmlns:adec="http://schemas.microsoft.com/office/drawing/2017/decorative" val="1"/>
              </a:ext>
            </a:extLst>
          </p:cNvPr>
          <p:cNvSpPr txBox="1"/>
          <p:nvPr/>
        </p:nvSpPr>
        <p:spPr>
          <a:xfrm>
            <a:off x="925375" y="1246118"/>
            <a:ext cx="440018" cy="340519"/>
          </a:xfrm>
          <a:prstGeom prst="roundRect">
            <a:avLst/>
          </a:prstGeom>
          <a:ln w="28575">
            <a:solidFill>
              <a:schemeClr val="accent4"/>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A1</a:t>
            </a:r>
          </a:p>
        </p:txBody>
      </p:sp>
      <p:sp>
        <p:nvSpPr>
          <p:cNvPr id="41" name="TextBox 40">
            <a:extLst>
              <a:ext uri="{FF2B5EF4-FFF2-40B4-BE49-F238E27FC236}">
                <a16:creationId xmlns:a16="http://schemas.microsoft.com/office/drawing/2014/main" id="{4BEB1387-5011-BABE-7666-126FAB5E3F74}"/>
              </a:ext>
              <a:ext uri="{C183D7F6-B498-43B3-948B-1728B52AA6E4}">
                <adec:decorative xmlns:adec="http://schemas.microsoft.com/office/drawing/2017/decorative" val="1"/>
              </a:ext>
            </a:extLst>
          </p:cNvPr>
          <p:cNvSpPr txBox="1"/>
          <p:nvPr/>
        </p:nvSpPr>
        <p:spPr>
          <a:xfrm>
            <a:off x="1697467" y="2698898"/>
            <a:ext cx="440018" cy="340519"/>
          </a:xfrm>
          <a:prstGeom prst="roundRect">
            <a:avLst/>
          </a:prstGeom>
          <a:ln w="28575">
            <a:solidFill>
              <a:schemeClr val="accent4"/>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A1</a:t>
            </a:r>
          </a:p>
        </p:txBody>
      </p:sp>
      <p:sp>
        <p:nvSpPr>
          <p:cNvPr id="46" name="TextBox 45">
            <a:extLst>
              <a:ext uri="{FF2B5EF4-FFF2-40B4-BE49-F238E27FC236}">
                <a16:creationId xmlns:a16="http://schemas.microsoft.com/office/drawing/2014/main" id="{660B2155-E918-E2BC-6BDD-E499A92A6C69}"/>
              </a:ext>
              <a:ext uri="{C183D7F6-B498-43B3-948B-1728B52AA6E4}">
                <adec:decorative xmlns:adec="http://schemas.microsoft.com/office/drawing/2017/decorative" val="1"/>
              </a:ext>
            </a:extLst>
          </p:cNvPr>
          <p:cNvSpPr txBox="1"/>
          <p:nvPr/>
        </p:nvSpPr>
        <p:spPr>
          <a:xfrm>
            <a:off x="4595718" y="3963781"/>
            <a:ext cx="378678" cy="261610"/>
          </a:xfrm>
          <a:prstGeom prst="rect">
            <a:avLst/>
          </a:prstGeom>
          <a:noFill/>
        </p:spPr>
        <p:txBody>
          <a:bodyPr wrap="square" rtlCol="0">
            <a:spAutoFit/>
          </a:bodyPr>
          <a:lstStyle/>
          <a:p>
            <a:r>
              <a:rPr lang="en-GB" sz="1100" b="1">
                <a:solidFill>
                  <a:schemeClr val="bg1"/>
                </a:solidFill>
              </a:rPr>
              <a:t>2</a:t>
            </a:r>
          </a:p>
        </p:txBody>
      </p:sp>
      <p:sp>
        <p:nvSpPr>
          <p:cNvPr id="80" name="TextBox 79">
            <a:extLst>
              <a:ext uri="{FF2B5EF4-FFF2-40B4-BE49-F238E27FC236}">
                <a16:creationId xmlns:a16="http://schemas.microsoft.com/office/drawing/2014/main" id="{3BAC1DF1-FEBC-C894-4C1F-66B1B00FCFA9}"/>
              </a:ext>
              <a:ext uri="{C183D7F6-B498-43B3-948B-1728B52AA6E4}">
                <adec:decorative xmlns:adec="http://schemas.microsoft.com/office/drawing/2017/decorative" val="1"/>
              </a:ext>
            </a:extLst>
          </p:cNvPr>
          <p:cNvSpPr txBox="1"/>
          <p:nvPr/>
        </p:nvSpPr>
        <p:spPr>
          <a:xfrm>
            <a:off x="4996884" y="5223208"/>
            <a:ext cx="516217" cy="340519"/>
          </a:xfrm>
          <a:prstGeom prst="roundRect">
            <a:avLst/>
          </a:prstGeom>
          <a:ln w="28575">
            <a:solidFill>
              <a:schemeClr val="accent4"/>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A11</a:t>
            </a:r>
          </a:p>
        </p:txBody>
      </p:sp>
    </p:spTree>
    <p:extLst>
      <p:ext uri="{BB962C8B-B14F-4D97-AF65-F5344CB8AC3E}">
        <p14:creationId xmlns:p14="http://schemas.microsoft.com/office/powerpoint/2010/main" val="2003827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Strategic Road Network: Annual Average Daily Flow by Year</a:t>
            </a:r>
          </a:p>
        </p:txBody>
      </p:sp>
      <p:sp>
        <p:nvSpPr>
          <p:cNvPr id="10" name="TextBox 9">
            <a:extLst>
              <a:ext uri="{FF2B5EF4-FFF2-40B4-BE49-F238E27FC236}">
                <a16:creationId xmlns:a16="http://schemas.microsoft.com/office/drawing/2014/main" id="{A71BBD86-6CAB-D2E9-F0D6-7F9D01ED4106}"/>
              </a:ext>
              <a:ext uri="{C183D7F6-B498-43B3-948B-1728B52AA6E4}">
                <adec:decorative xmlns:adec="http://schemas.microsoft.com/office/drawing/2017/decorative" val="0"/>
              </a:ext>
            </a:extLst>
          </p:cNvPr>
          <p:cNvSpPr txBox="1"/>
          <p:nvPr/>
        </p:nvSpPr>
        <p:spPr>
          <a:xfrm>
            <a:off x="233680" y="60998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000000"/>
                </a:solidFill>
                <a:cs typeface="Calibri"/>
              </a:rPr>
              <a:t>In Cambridgeshire and Peterborough, traffic volumes on the Strategic Road Network (SRN) are above pre-COVID levels (+17%) and are slightly ahead of the typical daily flow in 2023 (+3%). However, so far during 2025 there has been a 2% decrease in typical daily volumes compared to 2024.</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17</a:t>
            </a:fld>
            <a:endParaRPr lang="en-GB"/>
          </a:p>
        </p:txBody>
      </p:sp>
      <p:pic>
        <p:nvPicPr>
          <p:cNvPr id="7" name="Picture 6" descr="A graph showing annual average daily flow by year for the 45 sensors across Cambridgeshire. In 2025 so far, average daily flows on the strategic road network are around 1.1 million vehicles. This is broadly similar to previous years, and is ahead of 2019 (closer to 1m vehicles).">
            <a:extLst>
              <a:ext uri="{FF2B5EF4-FFF2-40B4-BE49-F238E27FC236}">
                <a16:creationId xmlns:a16="http://schemas.microsoft.com/office/drawing/2014/main" id="{F0B96CC8-AC69-3C7B-08B6-DE9CAE41089A}"/>
              </a:ext>
            </a:extLst>
          </p:cNvPr>
          <p:cNvPicPr>
            <a:picLocks noChangeAspect="1"/>
          </p:cNvPicPr>
          <p:nvPr/>
        </p:nvPicPr>
        <p:blipFill>
          <a:blip r:embed="rId4"/>
          <a:stretch>
            <a:fillRect/>
          </a:stretch>
        </p:blipFill>
        <p:spPr>
          <a:xfrm>
            <a:off x="1256233" y="1511550"/>
            <a:ext cx="9414642" cy="4061699"/>
          </a:xfrm>
          <a:prstGeom prst="rect">
            <a:avLst/>
          </a:prstGeom>
        </p:spPr>
      </p:pic>
      <p:graphicFrame>
        <p:nvGraphicFramePr>
          <p:cNvPr id="8" name="Table 7">
            <a:extLst>
              <a:ext uri="{FF2B5EF4-FFF2-40B4-BE49-F238E27FC236}">
                <a16:creationId xmlns:a16="http://schemas.microsoft.com/office/drawing/2014/main" id="{F316552A-781F-EFE9-AC18-D842E05D5E2A}"/>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629970813"/>
              </p:ext>
            </p:extLst>
          </p:nvPr>
        </p:nvGraphicFramePr>
        <p:xfrm>
          <a:off x="2980138" y="5616881"/>
          <a:ext cx="2133902" cy="780259"/>
        </p:xfrm>
        <a:graphic>
          <a:graphicData uri="http://schemas.openxmlformats.org/drawingml/2006/table">
            <a:tbl>
              <a:tblPr firstRow="1"/>
              <a:tblGrid>
                <a:gridCol w="2133902">
                  <a:extLst>
                    <a:ext uri="{9D8B030D-6E8A-4147-A177-3AD203B41FA5}">
                      <a16:colId xmlns:a16="http://schemas.microsoft.com/office/drawing/2014/main" val="1142284799"/>
                    </a:ext>
                  </a:extLst>
                </a:gridCol>
              </a:tblGrid>
              <a:tr h="199309">
                <a:tc>
                  <a:txBody>
                    <a:bodyPr/>
                    <a:lstStyle/>
                    <a:p>
                      <a:pPr algn="ctr" rtl="0" fontAlgn="ctr"/>
                      <a:r>
                        <a:rPr lang="en-GB" sz="1200" b="1" i="0" u="none" strike="noStrike">
                          <a:solidFill>
                            <a:srgbClr val="0070C0"/>
                          </a:solidFill>
                          <a:effectLst/>
                          <a:latin typeface="Calibri"/>
                        </a:rPr>
                        <a:t>Pre-COVID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1982107740"/>
                  </a:ext>
                </a:extLst>
              </a:tr>
              <a:tr h="209549">
                <a:tc>
                  <a:txBody>
                    <a:bodyPr/>
                    <a:lstStyle/>
                    <a:p>
                      <a:pPr algn="ctr" rtl="0" fontAlgn="ctr"/>
                      <a:r>
                        <a:rPr lang="en-GB" sz="1200" b="1" i="0" u="none" strike="noStrike">
                          <a:solidFill>
                            <a:srgbClr val="000000"/>
                          </a:solidFill>
                          <a:effectLst/>
                          <a:latin typeface="Calibri"/>
                        </a:rPr>
                        <a:t>2019 to 2025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2453800"/>
                  </a:ext>
                </a:extLst>
              </a:tr>
              <a:tr h="371401">
                <a:tc>
                  <a:txBody>
                    <a:bodyPr/>
                    <a:lstStyle/>
                    <a:p>
                      <a:pPr algn="ctr" rtl="0" fontAlgn="ctr"/>
                      <a:r>
                        <a:rPr lang="en-GB" sz="1200" b="1" i="0" u="none" strike="noStrike">
                          <a:solidFill>
                            <a:schemeClr val="bg1"/>
                          </a:solidFill>
                          <a:effectLst/>
                          <a:latin typeface="Calibri"/>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04019735"/>
                  </a:ext>
                </a:extLst>
              </a:tr>
            </a:tbl>
          </a:graphicData>
        </a:graphic>
      </p:graphicFrame>
      <p:graphicFrame>
        <p:nvGraphicFramePr>
          <p:cNvPr id="12" name="Table 11">
            <a:extLst>
              <a:ext uri="{FF2B5EF4-FFF2-40B4-BE49-F238E27FC236}">
                <a16:creationId xmlns:a16="http://schemas.microsoft.com/office/drawing/2014/main" id="{595A0421-15A7-CB47-8A68-30669727BCE9}"/>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573883682"/>
              </p:ext>
            </p:extLst>
          </p:nvPr>
        </p:nvGraphicFramePr>
        <p:xfrm>
          <a:off x="5114040" y="5616164"/>
          <a:ext cx="2133902" cy="780975"/>
        </p:xfrm>
        <a:graphic>
          <a:graphicData uri="http://schemas.openxmlformats.org/drawingml/2006/table">
            <a:tbl>
              <a:tblPr firstRow="1"/>
              <a:tblGrid>
                <a:gridCol w="2133902">
                  <a:extLst>
                    <a:ext uri="{9D8B030D-6E8A-4147-A177-3AD203B41FA5}">
                      <a16:colId xmlns:a16="http://schemas.microsoft.com/office/drawing/2014/main" val="945895300"/>
                    </a:ext>
                  </a:extLst>
                </a:gridCol>
              </a:tblGrid>
              <a:tr h="200025">
                <a:tc>
                  <a:txBody>
                    <a:bodyPr/>
                    <a:lstStyle/>
                    <a:p>
                      <a:pPr algn="ctr" rtl="0" fontAlgn="ctr"/>
                      <a:r>
                        <a:rPr lang="en-GB" sz="1200" b="1" i="0" u="none" strike="noStrike">
                          <a:solidFill>
                            <a:srgbClr val="0070C0"/>
                          </a:solidFill>
                          <a:effectLst/>
                          <a:latin typeface="Calibri"/>
                        </a:rPr>
                        <a:t>2023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001072226"/>
                  </a:ext>
                </a:extLst>
              </a:tr>
              <a:tr h="209549">
                <a:tc>
                  <a:txBody>
                    <a:bodyPr/>
                    <a:lstStyle/>
                    <a:p>
                      <a:pPr lvl="0" algn="ctr">
                        <a:buNone/>
                      </a:pPr>
                      <a:r>
                        <a:rPr lang="en-GB" sz="1200" b="1" i="0" u="none" strike="noStrike">
                          <a:solidFill>
                            <a:schemeClr val="tx1"/>
                          </a:solidFill>
                          <a:effectLst/>
                          <a:latin typeface="Calibri"/>
                        </a:rPr>
                        <a:t>2023 to 2025</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4363345"/>
                  </a:ext>
                </a:extLst>
              </a:tr>
              <a:tr h="371401">
                <a:tc>
                  <a:txBody>
                    <a:bodyPr/>
                    <a:lstStyle/>
                    <a:p>
                      <a:pPr algn="ctr" rtl="0" fontAlgn="ctr"/>
                      <a:r>
                        <a:rPr lang="en-GB" sz="1200" b="1" i="0" u="none" strike="noStrike">
                          <a:solidFill>
                            <a:schemeClr val="tx1"/>
                          </a:solidFill>
                          <a:effectLst/>
                          <a:latin typeface="Calibri"/>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63732172"/>
                  </a:ext>
                </a:extLst>
              </a:tr>
            </a:tbl>
          </a:graphicData>
        </a:graphic>
      </p:graphicFrame>
      <p:graphicFrame>
        <p:nvGraphicFramePr>
          <p:cNvPr id="15" name="Table 14">
            <a:extLst>
              <a:ext uri="{FF2B5EF4-FFF2-40B4-BE49-F238E27FC236}">
                <a16:creationId xmlns:a16="http://schemas.microsoft.com/office/drawing/2014/main" id="{7E0A1053-2474-5BD7-F718-2369A0ECD3F8}"/>
              </a:ext>
            </a:extLst>
          </p:cNvPr>
          <p:cNvGraphicFramePr>
            <a:graphicFrameLocks noGrp="1"/>
          </p:cNvGraphicFramePr>
          <p:nvPr>
            <p:extLst>
              <p:ext uri="{D42A27DB-BD31-4B8C-83A1-F6EECF244321}">
                <p14:modId xmlns:p14="http://schemas.microsoft.com/office/powerpoint/2010/main" val="2249151226"/>
              </p:ext>
            </p:extLst>
          </p:nvPr>
        </p:nvGraphicFramePr>
        <p:xfrm>
          <a:off x="7247942" y="5616165"/>
          <a:ext cx="2133902" cy="780975"/>
        </p:xfrm>
        <a:graphic>
          <a:graphicData uri="http://schemas.openxmlformats.org/drawingml/2006/table">
            <a:tbl>
              <a:tblPr firstRow="1"/>
              <a:tblGrid>
                <a:gridCol w="2133902">
                  <a:extLst>
                    <a:ext uri="{9D8B030D-6E8A-4147-A177-3AD203B41FA5}">
                      <a16:colId xmlns:a16="http://schemas.microsoft.com/office/drawing/2014/main" val="2574862374"/>
                    </a:ext>
                  </a:extLst>
                </a:gridCol>
              </a:tblGrid>
              <a:tr h="200025">
                <a:tc>
                  <a:txBody>
                    <a:bodyPr/>
                    <a:lstStyle/>
                    <a:p>
                      <a:pPr algn="ctr" rtl="0" fontAlgn="ctr"/>
                      <a:r>
                        <a:rPr lang="en-GB" sz="1200" b="1" i="0" u="none" strike="noStrike">
                          <a:solidFill>
                            <a:srgbClr val="0070C0"/>
                          </a:solidFill>
                          <a:effectLst/>
                          <a:latin typeface="Calibri"/>
                        </a:rPr>
                        <a:t>Previous year to Now: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810268306"/>
                  </a:ext>
                </a:extLst>
              </a:tr>
              <a:tr h="209549">
                <a:tc>
                  <a:txBody>
                    <a:bodyPr/>
                    <a:lstStyle/>
                    <a:p>
                      <a:pPr lvl="0" algn="ctr">
                        <a:buNone/>
                      </a:pPr>
                      <a:r>
                        <a:rPr lang="en-GB" sz="1200" b="1" i="0" u="none" strike="noStrike">
                          <a:solidFill>
                            <a:srgbClr val="000000"/>
                          </a:solidFill>
                          <a:effectLst/>
                          <a:latin typeface="Calibri"/>
                        </a:rPr>
                        <a:t>2024 to 2025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7871655"/>
                  </a:ext>
                </a:extLst>
              </a:tr>
              <a:tr h="371401">
                <a:tc>
                  <a:txBody>
                    <a:bodyPr/>
                    <a:lstStyle/>
                    <a:p>
                      <a:pPr algn="ctr" rtl="0" fontAlgn="ctr"/>
                      <a:r>
                        <a:rPr lang="en-GB" sz="1200" b="1" i="0" u="none" strike="noStrike">
                          <a:effectLst/>
                          <a:latin typeface="Calibri"/>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5201047"/>
                  </a:ext>
                </a:extLst>
              </a:tr>
            </a:tbl>
          </a:graphicData>
        </a:graphic>
      </p:graphicFrame>
      <p:sp>
        <p:nvSpPr>
          <p:cNvPr id="14" name="TextBox 13">
            <a:extLst>
              <a:ext uri="{FF2B5EF4-FFF2-40B4-BE49-F238E27FC236}">
                <a16:creationId xmlns:a16="http://schemas.microsoft.com/office/drawing/2014/main" id="{38E3525C-0809-49E4-AE9F-12F75F91FFBF}"/>
              </a:ext>
            </a:extLst>
          </p:cNvPr>
          <p:cNvSpPr txBox="1"/>
          <p:nvPr/>
        </p:nvSpPr>
        <p:spPr>
          <a:xfrm>
            <a:off x="-7463" y="6604792"/>
            <a:ext cx="11725153" cy="253916"/>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Analysis based on 45 sensors across Cambridgeshire and Peterborough.</a:t>
            </a:r>
            <a:endParaRPr lang="en-GB" sz="1000">
              <a:solidFill>
                <a:schemeClr val="bg2">
                  <a:lumMod val="50000"/>
                </a:schemeClr>
              </a:solidFill>
              <a:highlight>
                <a:srgbClr val="FFFF00"/>
              </a:highlight>
              <a:cs typeface="Calibri"/>
            </a:endParaRPr>
          </a:p>
        </p:txBody>
      </p:sp>
      <p:sp>
        <p:nvSpPr>
          <p:cNvPr id="6" name="TextBox 5">
            <a:extLst>
              <a:ext uri="{FF2B5EF4-FFF2-40B4-BE49-F238E27FC236}">
                <a16:creationId xmlns:a16="http://schemas.microsoft.com/office/drawing/2014/main" id="{3B488162-8AB1-7B9A-C49E-DB2DA719948E}"/>
              </a:ext>
              <a:ext uri="{C183D7F6-B498-43B3-948B-1728B52AA6E4}">
                <adec:decorative xmlns:adec="http://schemas.microsoft.com/office/drawing/2017/decorative" val="1"/>
              </a:ext>
            </a:extLst>
          </p:cNvPr>
          <p:cNvSpPr txBox="1"/>
          <p:nvPr/>
        </p:nvSpPr>
        <p:spPr>
          <a:xfrm>
            <a:off x="8756417" y="5131514"/>
            <a:ext cx="1662227" cy="276999"/>
          </a:xfrm>
          <a:prstGeom prst="rect">
            <a:avLst/>
          </a:prstGeom>
          <a:noFill/>
        </p:spPr>
        <p:txBody>
          <a:bodyPr wrap="square" rtlCol="0">
            <a:spAutoFit/>
          </a:bodyPr>
          <a:lstStyle/>
          <a:p>
            <a:pPr algn="ctr"/>
            <a:r>
              <a:rPr lang="en-GB" sz="1200" b="1">
                <a:solidFill>
                  <a:srgbClr val="FF0000"/>
                </a:solidFill>
              </a:rPr>
              <a:t>Jan-Sept 2025 only</a:t>
            </a:r>
          </a:p>
        </p:txBody>
      </p:sp>
      <p:sp>
        <p:nvSpPr>
          <p:cNvPr id="4" name="TextBox 3">
            <a:extLst>
              <a:ext uri="{FF2B5EF4-FFF2-40B4-BE49-F238E27FC236}">
                <a16:creationId xmlns:a16="http://schemas.microsoft.com/office/drawing/2014/main" id="{D01D97C1-7B42-3452-CC9A-92E4F4F308CB}"/>
              </a:ext>
              <a:ext uri="{C183D7F6-B498-43B3-948B-1728B52AA6E4}">
                <adec:decorative xmlns:adec="http://schemas.microsoft.com/office/drawing/2017/decorative" val="1"/>
              </a:ext>
            </a:extLst>
          </p:cNvPr>
          <p:cNvSpPr txBox="1"/>
          <p:nvPr/>
        </p:nvSpPr>
        <p:spPr>
          <a:xfrm>
            <a:off x="2020737" y="1142218"/>
            <a:ext cx="7934324" cy="369332"/>
          </a:xfrm>
          <a:prstGeom prst="rect">
            <a:avLst/>
          </a:prstGeom>
          <a:noFill/>
        </p:spPr>
        <p:txBody>
          <a:bodyPr wrap="square" rtlCol="0">
            <a:spAutoFit/>
          </a:bodyPr>
          <a:lstStyle/>
          <a:p>
            <a:pPr algn="ctr"/>
            <a:r>
              <a:rPr lang="en-GB" b="1" u="sng"/>
              <a:t>Cambridgeshire and Peterborough</a:t>
            </a:r>
          </a:p>
        </p:txBody>
      </p:sp>
    </p:spTree>
    <p:extLst>
      <p:ext uri="{BB962C8B-B14F-4D97-AF65-F5344CB8AC3E}">
        <p14:creationId xmlns:p14="http://schemas.microsoft.com/office/powerpoint/2010/main" val="1143908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84FB9-7B9D-5176-0F28-C46C8EC3EB70}"/>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1177E551-543D-7D94-19A1-D9DF00385D6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Strategic Road Network: Average Daily Flow by </a:t>
            </a:r>
            <a:r>
              <a:rPr lang="en-GB" sz="2800" b="1">
                <a:latin typeface="Calibri" panose="020F0502020204030204"/>
              </a:rPr>
              <a:t>District</a:t>
            </a:r>
            <a:endParaRPr kumimoji="0" lang="en-GB" sz="2800" b="1" i="0" u="none" strike="noStrike" kern="1200" cap="none" spc="0" normalizeH="0" baseline="0" noProof="0">
              <a:ln>
                <a:noFill/>
              </a:ln>
              <a:solidFill>
                <a:schemeClr val="lt1"/>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9780DEB-6C4F-291B-1528-D318551E3041}"/>
              </a:ext>
            </a:extLst>
          </p:cNvPr>
          <p:cNvSpPr txBox="1"/>
          <p:nvPr/>
        </p:nvSpPr>
        <p:spPr>
          <a:xfrm>
            <a:off x="114300" y="609983"/>
            <a:ext cx="11963400"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000000"/>
                </a:solidFill>
                <a:cs typeface="Calibri"/>
              </a:rPr>
              <a:t>Strategic Road Network flows are higher than in September 2019 in four districts, with only Fenland and Peterborough below September 2019. Huntingdonshire  is furthest above 2019 (+36%). Only East Cambridgeshire (+1%) shows higher flows than this time last year (September 2024).</a:t>
            </a:r>
          </a:p>
        </p:txBody>
      </p:sp>
      <p:pic>
        <p:nvPicPr>
          <p:cNvPr id="4" name="Picture 3" descr="A graph showing the total average daily flow for all the sites in each district for September 2019, 2023, 2024 and 2025.">
            <a:extLst>
              <a:ext uri="{FF2B5EF4-FFF2-40B4-BE49-F238E27FC236}">
                <a16:creationId xmlns:a16="http://schemas.microsoft.com/office/drawing/2014/main" id="{204C843A-E649-DAA9-AA09-89CB2B103476}"/>
              </a:ext>
            </a:extLst>
          </p:cNvPr>
          <p:cNvPicPr>
            <a:picLocks noChangeAspect="1"/>
          </p:cNvPicPr>
          <p:nvPr/>
        </p:nvPicPr>
        <p:blipFill>
          <a:blip r:embed="rId3"/>
          <a:stretch>
            <a:fillRect/>
          </a:stretch>
        </p:blipFill>
        <p:spPr>
          <a:xfrm>
            <a:off x="978849" y="1427206"/>
            <a:ext cx="9767455" cy="3585142"/>
          </a:xfrm>
          <a:prstGeom prst="rect">
            <a:avLst/>
          </a:prstGeom>
        </p:spPr>
      </p:pic>
      <p:pic>
        <p:nvPicPr>
          <p:cNvPr id="13" name="Picture 12">
            <a:extLst>
              <a:ext uri="{FF2B5EF4-FFF2-40B4-BE49-F238E27FC236}">
                <a16:creationId xmlns:a16="http://schemas.microsoft.com/office/drawing/2014/main" id="{6E54E330-1B11-FEB9-4DD5-4411E4D4428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3" name="Slide Number Placeholder 2">
            <a:extLst>
              <a:ext uri="{FF2B5EF4-FFF2-40B4-BE49-F238E27FC236}">
                <a16:creationId xmlns:a16="http://schemas.microsoft.com/office/drawing/2014/main" id="{40B91BA8-246E-023A-0F2A-24E15520D3C2}"/>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18</a:t>
            </a:fld>
            <a:endParaRPr lang="en-GB"/>
          </a:p>
        </p:txBody>
      </p:sp>
      <p:pic>
        <p:nvPicPr>
          <p:cNvPr id="8" name="Picture 7">
            <a:extLst>
              <a:ext uri="{FF2B5EF4-FFF2-40B4-BE49-F238E27FC236}">
                <a16:creationId xmlns:a16="http://schemas.microsoft.com/office/drawing/2014/main" id="{E8C5F3A8-E41E-142F-297E-90C42141F23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819957" y="1176336"/>
            <a:ext cx="6552083" cy="321893"/>
          </a:xfrm>
          <a:prstGeom prst="rect">
            <a:avLst/>
          </a:prstGeom>
        </p:spPr>
      </p:pic>
      <p:graphicFrame>
        <p:nvGraphicFramePr>
          <p:cNvPr id="22" name="Table 21">
            <a:extLst>
              <a:ext uri="{FF2B5EF4-FFF2-40B4-BE49-F238E27FC236}">
                <a16:creationId xmlns:a16="http://schemas.microsoft.com/office/drawing/2014/main" id="{B8C3EB41-9115-B331-F085-ABB2D9B63E4D}"/>
              </a:ext>
            </a:extLst>
          </p:cNvPr>
          <p:cNvGraphicFramePr>
            <a:graphicFrameLocks noGrp="1"/>
          </p:cNvGraphicFramePr>
          <p:nvPr>
            <p:extLst>
              <p:ext uri="{D42A27DB-BD31-4B8C-83A1-F6EECF244321}">
                <p14:modId xmlns:p14="http://schemas.microsoft.com/office/powerpoint/2010/main" val="1503363489"/>
              </p:ext>
            </p:extLst>
          </p:nvPr>
        </p:nvGraphicFramePr>
        <p:xfrm>
          <a:off x="2400500" y="5036773"/>
          <a:ext cx="6852936" cy="1463040"/>
        </p:xfrm>
        <a:graphic>
          <a:graphicData uri="http://schemas.openxmlformats.org/drawingml/2006/table">
            <a:tbl>
              <a:tblPr/>
              <a:tblGrid>
                <a:gridCol w="1769661">
                  <a:extLst>
                    <a:ext uri="{9D8B030D-6E8A-4147-A177-3AD203B41FA5}">
                      <a16:colId xmlns:a16="http://schemas.microsoft.com/office/drawing/2014/main" val="4275909297"/>
                    </a:ext>
                  </a:extLst>
                </a:gridCol>
                <a:gridCol w="1694425">
                  <a:extLst>
                    <a:ext uri="{9D8B030D-6E8A-4147-A177-3AD203B41FA5}">
                      <a16:colId xmlns:a16="http://schemas.microsoft.com/office/drawing/2014/main" val="2876898321"/>
                    </a:ext>
                  </a:extLst>
                </a:gridCol>
                <a:gridCol w="1694425">
                  <a:extLst>
                    <a:ext uri="{9D8B030D-6E8A-4147-A177-3AD203B41FA5}">
                      <a16:colId xmlns:a16="http://schemas.microsoft.com/office/drawing/2014/main" val="2883284548"/>
                    </a:ext>
                  </a:extLst>
                </a:gridCol>
                <a:gridCol w="1694425">
                  <a:extLst>
                    <a:ext uri="{9D8B030D-6E8A-4147-A177-3AD203B41FA5}">
                      <a16:colId xmlns:a16="http://schemas.microsoft.com/office/drawing/2014/main" val="3252666153"/>
                    </a:ext>
                  </a:extLst>
                </a:gridCol>
              </a:tblGrid>
              <a:tr h="157162">
                <a:tc rowSpan="2">
                  <a:txBody>
                    <a:bodyPr/>
                    <a:lstStyle/>
                    <a:p>
                      <a:pPr algn="l" rtl="0" fontAlgn="b"/>
                      <a:r>
                        <a:rPr lang="en-GB" sz="1200" b="1" i="0" u="none" strike="noStrike">
                          <a:solidFill>
                            <a:srgbClr val="000000"/>
                          </a:solidFill>
                          <a:effectLst/>
                          <a:latin typeface="+mn-lt"/>
                        </a:rPr>
                        <a:t> District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n-GB" sz="1200" b="1" i="0" u="none" strike="noStrike">
                          <a:solidFill>
                            <a:srgbClr val="0070C0"/>
                          </a:solidFill>
                          <a:effectLst/>
                          <a:latin typeface="Calibri"/>
                        </a:rPr>
                        <a:t>Pre-COVID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n-GB" sz="1200" b="1" i="0" u="none" strike="noStrike">
                          <a:solidFill>
                            <a:srgbClr val="0070C0"/>
                          </a:solidFill>
                          <a:effectLst/>
                          <a:latin typeface="Calibri"/>
                        </a:rPr>
                        <a:t>2023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n-GB" sz="1200" b="1" i="0" u="none" strike="noStrike">
                          <a:solidFill>
                            <a:srgbClr val="0070C0"/>
                          </a:solidFill>
                          <a:effectLst/>
                          <a:latin typeface="Calibri"/>
                        </a:rPr>
                        <a:t>Last year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166144847"/>
                  </a:ext>
                </a:extLst>
              </a:tr>
              <a:tr h="157162">
                <a:tc vMerge="1">
                  <a:txBody>
                    <a:bodyPr/>
                    <a:lstStyle/>
                    <a:p>
                      <a:endParaRPr lang="en-GB"/>
                    </a:p>
                  </a:txBody>
                  <a:tcPr/>
                </a:tc>
                <a:tc>
                  <a:txBody>
                    <a:bodyPr/>
                    <a:lstStyle/>
                    <a:p>
                      <a:pPr algn="ctr" rtl="0" fontAlgn="b"/>
                      <a:r>
                        <a:rPr lang="en-GB" sz="1200" b="1" i="0" u="none" strike="noStrike">
                          <a:solidFill>
                            <a:srgbClr val="000000"/>
                          </a:solidFill>
                          <a:effectLst/>
                          <a:latin typeface="+mn-lt"/>
                        </a:rPr>
                        <a:t>Sep 2019 to Sep 2025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n-GB" sz="1200" b="1" i="0" u="none" strike="noStrike">
                          <a:solidFill>
                            <a:srgbClr val="000000"/>
                          </a:solidFill>
                          <a:effectLst/>
                          <a:latin typeface="+mn-lt"/>
                        </a:rPr>
                        <a:t>Sep 2023 to Sep 2025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n-GB" sz="1200" b="1" i="0" u="none" strike="noStrike">
                          <a:solidFill>
                            <a:srgbClr val="000000"/>
                          </a:solidFill>
                          <a:effectLst/>
                          <a:latin typeface="+mn-lt"/>
                        </a:rPr>
                        <a:t>Sep 2024 to Sep 2025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004128575"/>
                  </a:ext>
                </a:extLst>
              </a:tr>
              <a:tr h="157162">
                <a:tc>
                  <a:txBody>
                    <a:bodyPr/>
                    <a:lstStyle/>
                    <a:p>
                      <a:pPr algn="l" rtl="0" fontAlgn="b"/>
                      <a:r>
                        <a:rPr lang="en-GB" sz="1200" b="0" i="0" u="none" strike="noStrike">
                          <a:solidFill>
                            <a:srgbClr val="000000"/>
                          </a:solidFill>
                          <a:effectLst/>
                          <a:latin typeface="+mn-lt"/>
                        </a:rPr>
                        <a:t> Cambridge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a:solidFill>
                            <a:schemeClr val="bg1"/>
                          </a:solidFill>
                          <a:effectLst/>
                          <a:latin typeface="+mn-lt"/>
                        </a:rPr>
                        <a:t>+16%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rtl="0" fontAlgn="b"/>
                      <a:r>
                        <a:rPr lang="en-GB" sz="1200" b="0" i="0" u="none" strike="noStrike">
                          <a:solidFill>
                            <a:schemeClr val="tx1"/>
                          </a:solidFill>
                          <a:effectLst/>
                          <a:latin typeface="+mn-lt"/>
                        </a:rPr>
                        <a:t>+2%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0" i="0" u="none" strike="noStrike">
                          <a:solidFill>
                            <a:schemeClr val="tx1"/>
                          </a:solidFill>
                          <a:effectLst/>
                          <a:latin typeface="+mn-lt"/>
                        </a:rPr>
                        <a:t>-7%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8227610"/>
                  </a:ext>
                </a:extLst>
              </a:tr>
              <a:tr h="157162">
                <a:tc>
                  <a:txBody>
                    <a:bodyPr/>
                    <a:lstStyle/>
                    <a:p>
                      <a:pPr algn="l" rtl="0" fontAlgn="b"/>
                      <a:r>
                        <a:rPr lang="en-GB" sz="1200" b="0" i="0" u="none" strike="noStrike">
                          <a:solidFill>
                            <a:srgbClr val="000000"/>
                          </a:solidFill>
                          <a:effectLst/>
                          <a:latin typeface="+mn-lt"/>
                        </a:rPr>
                        <a:t> East Cambridgeshire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a:solidFill>
                            <a:schemeClr val="tx1"/>
                          </a:solidFill>
                          <a:effectLst/>
                          <a:latin typeface="+mn-lt"/>
                        </a:rPr>
                        <a:t>+2%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r>
                        <a:rPr lang="en-GB" sz="1200" b="0" i="0" u="none" strike="noStrike">
                          <a:solidFill>
                            <a:schemeClr val="tx1"/>
                          </a:solidFill>
                          <a:effectLst/>
                          <a:latin typeface="+mn-lt"/>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0" i="0" u="none" strike="noStrike">
                          <a:solidFill>
                            <a:schemeClr val="tx1"/>
                          </a:solidFill>
                          <a:effectLst/>
                          <a:latin typeface="+mn-lt"/>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8986212"/>
                  </a:ext>
                </a:extLst>
              </a:tr>
              <a:tr h="157162">
                <a:tc>
                  <a:txBody>
                    <a:bodyPr/>
                    <a:lstStyle/>
                    <a:p>
                      <a:pPr algn="l" rtl="0" fontAlgn="b"/>
                      <a:r>
                        <a:rPr lang="en-GB" sz="1200" b="0" i="0" u="none" strike="noStrike">
                          <a:solidFill>
                            <a:srgbClr val="000000"/>
                          </a:solidFill>
                          <a:effectLst/>
                          <a:latin typeface="+mn-lt"/>
                        </a:rPr>
                        <a:t> Fenland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kern="1200">
                          <a:solidFill>
                            <a:schemeClr val="tx1"/>
                          </a:solidFill>
                          <a:effectLst/>
                          <a:latin typeface="+mn-lt"/>
                          <a:ea typeface="+mn-ea"/>
                          <a:cs typeface="+mn-cs"/>
                        </a:rPr>
                        <a:t>-2%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r>
                        <a:rPr lang="en-GB" sz="1200" b="0" i="0" u="none" strike="noStrike">
                          <a:solidFill>
                            <a:schemeClr val="tx1"/>
                          </a:solidFill>
                          <a:effectLst/>
                          <a:latin typeface="+mn-lt"/>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0" i="0" u="none" strike="noStrike">
                          <a:solidFill>
                            <a:schemeClr val="tx1"/>
                          </a:solidFill>
                          <a:effectLst/>
                          <a:latin typeface="+mn-lt"/>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8323035"/>
                  </a:ext>
                </a:extLst>
              </a:tr>
              <a:tr h="157162">
                <a:tc>
                  <a:txBody>
                    <a:bodyPr/>
                    <a:lstStyle/>
                    <a:p>
                      <a:pPr algn="l" rtl="0" fontAlgn="b"/>
                      <a:r>
                        <a:rPr lang="en-GB" sz="1200" b="0" i="0" u="none" strike="noStrike">
                          <a:solidFill>
                            <a:srgbClr val="000000"/>
                          </a:solidFill>
                          <a:effectLst/>
                          <a:latin typeface="+mn-lt"/>
                        </a:rPr>
                        <a:t> Huntingdonshire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kern="1200">
                          <a:solidFill>
                            <a:schemeClr val="bg1"/>
                          </a:solidFill>
                          <a:effectLst/>
                          <a:latin typeface="+mn-lt"/>
                          <a:ea typeface="+mn-ea"/>
                          <a:cs typeface="+mn-cs"/>
                        </a:rPr>
                        <a:t>+36%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b"/>
                      <a:r>
                        <a:rPr lang="en-GB" sz="1200" b="0" i="0" u="none" strike="noStrike">
                          <a:solidFill>
                            <a:schemeClr val="tx1"/>
                          </a:solidFill>
                          <a:effectLst/>
                          <a:latin typeface="+mn-lt"/>
                        </a:rPr>
                        <a:t>-2%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0" i="0" u="none" strike="noStrike">
                          <a:solidFill>
                            <a:schemeClr val="tx1"/>
                          </a:solidFill>
                          <a:effectLst/>
                          <a:latin typeface="+mn-lt"/>
                        </a:rPr>
                        <a:t>-7%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7513514"/>
                  </a:ext>
                </a:extLst>
              </a:tr>
              <a:tr h="157162">
                <a:tc>
                  <a:txBody>
                    <a:bodyPr/>
                    <a:lstStyle/>
                    <a:p>
                      <a:pPr algn="l" rtl="0" fontAlgn="b"/>
                      <a:r>
                        <a:rPr lang="en-GB" sz="1200" b="0" i="0" u="none" strike="noStrike">
                          <a:solidFill>
                            <a:srgbClr val="000000"/>
                          </a:solidFill>
                          <a:effectLst/>
                          <a:latin typeface="+mn-lt"/>
                        </a:rPr>
                        <a:t> Peterborough</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kern="1200">
                          <a:solidFill>
                            <a:schemeClr val="tx1"/>
                          </a:solidFill>
                          <a:effectLst/>
                          <a:latin typeface="+mn-lt"/>
                          <a:ea typeface="+mn-ea"/>
                          <a:cs typeface="+mn-cs"/>
                        </a:rPr>
                        <a:t>-7%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ctr" rtl="0" fontAlgn="b"/>
                      <a:r>
                        <a:rPr lang="en-GB" sz="1200" b="0" i="0" u="none" strike="noStrike">
                          <a:solidFill>
                            <a:schemeClr val="tx1"/>
                          </a:solidFill>
                          <a:effectLst/>
                          <a:latin typeface="+mn-lt"/>
                        </a:rPr>
                        <a:t>-6%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0" i="0" u="none" strike="noStrike">
                          <a:solidFill>
                            <a:schemeClr val="tx1"/>
                          </a:solidFill>
                          <a:effectLst/>
                          <a:latin typeface="+mn-lt"/>
                        </a:rPr>
                        <a:t>-9%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9603558"/>
                  </a:ext>
                </a:extLst>
              </a:tr>
              <a:tr h="157162">
                <a:tc>
                  <a:txBody>
                    <a:bodyPr/>
                    <a:lstStyle/>
                    <a:p>
                      <a:pPr algn="l" rtl="0" fontAlgn="b"/>
                      <a:r>
                        <a:rPr lang="en-GB" sz="1200" b="0" i="0" u="none" strike="noStrike">
                          <a:solidFill>
                            <a:srgbClr val="000000"/>
                          </a:solidFill>
                          <a:effectLst/>
                          <a:latin typeface="+mn-lt"/>
                        </a:rPr>
                        <a:t> South Cambridgeshire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kern="1200">
                          <a:solidFill>
                            <a:schemeClr val="tx1"/>
                          </a:solidFill>
                          <a:effectLst/>
                          <a:latin typeface="+mn-lt"/>
                          <a:ea typeface="+mn-ea"/>
                          <a:cs typeface="+mn-cs"/>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r>
                        <a:rPr lang="en-GB" sz="1200" b="0" i="0" u="none" strike="noStrike">
                          <a:solidFill>
                            <a:schemeClr val="tx1"/>
                          </a:solidFill>
                          <a:effectLst/>
                          <a:latin typeface="+mn-lt"/>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0" i="0" u="none" strike="noStrike" dirty="0">
                          <a:solidFill>
                            <a:schemeClr val="tx1"/>
                          </a:solidFill>
                          <a:effectLst/>
                          <a:latin typeface="+mn-lt"/>
                        </a:rPr>
                        <a:t>-6%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5590124"/>
                  </a:ext>
                </a:extLst>
              </a:tr>
            </a:tbl>
          </a:graphicData>
        </a:graphic>
      </p:graphicFrame>
      <p:sp>
        <p:nvSpPr>
          <p:cNvPr id="14" name="TextBox 13">
            <a:extLst>
              <a:ext uri="{FF2B5EF4-FFF2-40B4-BE49-F238E27FC236}">
                <a16:creationId xmlns:a16="http://schemas.microsoft.com/office/drawing/2014/main" id="{E6F47C0E-CB71-7139-6836-D51D5AF0DC79}"/>
              </a:ext>
            </a:extLst>
          </p:cNvPr>
          <p:cNvSpPr txBox="1"/>
          <p:nvPr/>
        </p:nvSpPr>
        <p:spPr>
          <a:xfrm>
            <a:off x="1" y="6632959"/>
            <a:ext cx="11725153" cy="253916"/>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Analysis based on 45 sensors across Cambridgeshire and Peterborough.</a:t>
            </a:r>
            <a:endParaRPr lang="en-GB" sz="1000">
              <a:solidFill>
                <a:schemeClr val="bg2">
                  <a:lumMod val="50000"/>
                </a:schemeClr>
              </a:solidFill>
              <a:highlight>
                <a:srgbClr val="FFFF00"/>
              </a:highlight>
              <a:cs typeface="Calibri"/>
            </a:endParaRPr>
          </a:p>
        </p:txBody>
      </p:sp>
    </p:spTree>
    <p:extLst>
      <p:ext uri="{BB962C8B-B14F-4D97-AF65-F5344CB8AC3E}">
        <p14:creationId xmlns:p14="http://schemas.microsoft.com/office/powerpoint/2010/main" val="2736029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Strategic Road Network: Daily Flow by Day of the Week</a:t>
            </a:r>
          </a:p>
        </p:txBody>
      </p:sp>
      <p:sp>
        <p:nvSpPr>
          <p:cNvPr id="10" name="TextBox 9">
            <a:extLst>
              <a:ext uri="{FF2B5EF4-FFF2-40B4-BE49-F238E27FC236}">
                <a16:creationId xmlns:a16="http://schemas.microsoft.com/office/drawing/2014/main" id="{A71BBD86-6CAB-D2E9-F0D6-7F9D01ED4106}"/>
              </a:ext>
            </a:extLst>
          </p:cNvPr>
          <p:cNvSpPr txBox="1"/>
          <p:nvPr/>
        </p:nvSpPr>
        <p:spPr>
          <a:xfrm>
            <a:off x="609600" y="609983"/>
            <a:ext cx="1097331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000000"/>
                </a:solidFill>
                <a:cs typeface="Calibri"/>
              </a:rPr>
              <a:t>On the strategic road network, daily volumes were 19% above pre-COVID in September 2019. However, daily volumes have seen a 7% decrease from September 2024, with this reduction being particularly pronounced at weekends (-15%).</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19</a:t>
            </a:fld>
            <a:endParaRPr lang="en-GB"/>
          </a:p>
        </p:txBody>
      </p:sp>
      <p:pic>
        <p:nvPicPr>
          <p:cNvPr id="9" name="Picture 8" descr="A graph showing the days of the week and the daily flow volumes for September 2019, 2023, 2024  and 2025.">
            <a:extLst>
              <a:ext uri="{FF2B5EF4-FFF2-40B4-BE49-F238E27FC236}">
                <a16:creationId xmlns:a16="http://schemas.microsoft.com/office/drawing/2014/main" id="{08C850E7-DF70-BE9E-9CF9-D0F6C14DCABF}"/>
              </a:ext>
            </a:extLst>
          </p:cNvPr>
          <p:cNvPicPr>
            <a:picLocks noChangeAspect="1"/>
          </p:cNvPicPr>
          <p:nvPr/>
        </p:nvPicPr>
        <p:blipFill>
          <a:blip r:embed="rId4"/>
          <a:stretch>
            <a:fillRect/>
          </a:stretch>
        </p:blipFill>
        <p:spPr>
          <a:xfrm>
            <a:off x="485449" y="1202699"/>
            <a:ext cx="10739328" cy="4110446"/>
          </a:xfrm>
          <a:prstGeom prst="rect">
            <a:avLst/>
          </a:prstGeom>
        </p:spPr>
      </p:pic>
      <p:graphicFrame>
        <p:nvGraphicFramePr>
          <p:cNvPr id="2" name="Table 1">
            <a:extLst>
              <a:ext uri="{FF2B5EF4-FFF2-40B4-BE49-F238E27FC236}">
                <a16:creationId xmlns:a16="http://schemas.microsoft.com/office/drawing/2014/main" id="{8B27F929-146A-86CB-5638-DBABA7087746}"/>
              </a:ext>
            </a:extLst>
          </p:cNvPr>
          <p:cNvGraphicFramePr>
            <a:graphicFrameLocks noGrp="1"/>
          </p:cNvGraphicFramePr>
          <p:nvPr>
            <p:extLst>
              <p:ext uri="{D42A27DB-BD31-4B8C-83A1-F6EECF244321}">
                <p14:modId xmlns:p14="http://schemas.microsoft.com/office/powerpoint/2010/main" val="1493225956"/>
              </p:ext>
            </p:extLst>
          </p:nvPr>
        </p:nvGraphicFramePr>
        <p:xfrm>
          <a:off x="1865633" y="5428534"/>
          <a:ext cx="2713194" cy="984884"/>
        </p:xfrm>
        <a:graphic>
          <a:graphicData uri="http://schemas.openxmlformats.org/drawingml/2006/table">
            <a:tbl>
              <a:tblPr firstRow="1"/>
              <a:tblGrid>
                <a:gridCol w="904398">
                  <a:extLst>
                    <a:ext uri="{9D8B030D-6E8A-4147-A177-3AD203B41FA5}">
                      <a16:colId xmlns:a16="http://schemas.microsoft.com/office/drawing/2014/main" val="1142284799"/>
                    </a:ext>
                  </a:extLst>
                </a:gridCol>
                <a:gridCol w="904398">
                  <a:extLst>
                    <a:ext uri="{9D8B030D-6E8A-4147-A177-3AD203B41FA5}">
                      <a16:colId xmlns:a16="http://schemas.microsoft.com/office/drawing/2014/main" val="4111957444"/>
                    </a:ext>
                  </a:extLst>
                </a:gridCol>
                <a:gridCol w="904398">
                  <a:extLst>
                    <a:ext uri="{9D8B030D-6E8A-4147-A177-3AD203B41FA5}">
                      <a16:colId xmlns:a16="http://schemas.microsoft.com/office/drawing/2014/main" val="2950965272"/>
                    </a:ext>
                  </a:extLst>
                </a:gridCol>
              </a:tblGrid>
              <a:tr h="200025">
                <a:tc gridSpan="3">
                  <a:txBody>
                    <a:bodyPr/>
                    <a:lstStyle/>
                    <a:p>
                      <a:pPr algn="ctr" rtl="0" fontAlgn="ctr"/>
                      <a:r>
                        <a:rPr lang="en-GB" sz="1200" b="1" i="0" u="none" strike="noStrike">
                          <a:solidFill>
                            <a:srgbClr val="0070C0"/>
                          </a:solidFill>
                          <a:effectLst/>
                          <a:latin typeface="Calibri"/>
                        </a:rPr>
                        <a:t>Pre-COVID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noFill/>
                  </a:tcPr>
                </a:tc>
                <a:tc hMerge="1">
                  <a:txBody>
                    <a:bodyPr/>
                    <a:lstStyle/>
                    <a:p>
                      <a:endParaRPr lang="en-GB"/>
                    </a:p>
                  </a:txBody>
                  <a:tcPr marL="0" marR="0" marT="0" marB="0" anchor="ctr" horzOverflow="overflow"/>
                </a:tc>
                <a:tc hMerge="1">
                  <a:txBody>
                    <a:bodyPr/>
                    <a:lstStyle/>
                    <a:p>
                      <a:endParaRPr lang="en-GB"/>
                    </a:p>
                  </a:txBody>
                  <a:tcPr marL="0" marR="0" marT="0" marB="0" anchor="ctr" horzOverflow="overflow"/>
                </a:tc>
                <a:extLst>
                  <a:ext uri="{0D108BD9-81ED-4DB2-BD59-A6C34878D82A}">
                    <a16:rowId xmlns:a16="http://schemas.microsoft.com/office/drawing/2014/main" val="1982107740"/>
                  </a:ext>
                </a:extLst>
              </a:tr>
              <a:tr h="209549">
                <a:tc gridSpan="3">
                  <a:txBody>
                    <a:bodyPr/>
                    <a:lstStyle/>
                    <a:p>
                      <a:pPr algn="ctr" rtl="0" fontAlgn="ctr"/>
                      <a:r>
                        <a:rPr lang="en-GB" sz="1200" b="1" i="0" u="none" strike="noStrike">
                          <a:solidFill>
                            <a:srgbClr val="000000"/>
                          </a:solidFill>
                          <a:effectLst/>
                          <a:latin typeface="Calibri"/>
                        </a:rPr>
                        <a:t>Sep 2019 to Sep 2025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hMerge="1">
                  <a:txBody>
                    <a:bodyPr/>
                    <a:lstStyle/>
                    <a:p>
                      <a:endParaRPr lang="en-GB"/>
                    </a:p>
                  </a:txBody>
                  <a:tcPr marL="0" marR="0" marT="0" marB="0" anchor="ctr" horzOverflow="overflow"/>
                </a:tc>
                <a:tc hMerge="1">
                  <a:txBody>
                    <a:bodyPr/>
                    <a:lstStyle/>
                    <a:p>
                      <a:endParaRPr lang="en-GB"/>
                    </a:p>
                  </a:txBody>
                  <a:tcPr marL="0" marR="0" marT="0" marB="0" anchor="ctr" horzOverflow="overflow"/>
                </a:tc>
                <a:extLst>
                  <a:ext uri="{0D108BD9-81ED-4DB2-BD59-A6C34878D82A}">
                    <a16:rowId xmlns:a16="http://schemas.microsoft.com/office/drawing/2014/main" val="3992453800"/>
                  </a:ext>
                </a:extLst>
              </a:tr>
              <a:tr h="161851">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Weekends </a:t>
                      </a:r>
                    </a:p>
                    <a:p>
                      <a:pPr lvl="0" algn="ctr">
                        <a:buNone/>
                      </a:pPr>
                      <a:r>
                        <a:rPr lang="en-GB" sz="1200" b="1" i="0" u="none" strike="noStrike">
                          <a:solidFill>
                            <a:srgbClr val="000000"/>
                          </a:solidFill>
                          <a:effectLst/>
                          <a:latin typeface="Calibri"/>
                        </a:rPr>
                        <a:t>(Sat-Sun)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4019735"/>
                  </a:ext>
                </a:extLst>
              </a:tr>
              <a:tr h="209550">
                <a:tc>
                  <a:txBody>
                    <a:bodyPr/>
                    <a:lstStyle/>
                    <a:p>
                      <a:pPr algn="ctr" rtl="0" fontAlgn="ctr"/>
                      <a:r>
                        <a:rPr lang="en-GB" sz="1200" b="1" i="0" u="none" strike="noStrike">
                          <a:solidFill>
                            <a:schemeClr val="bg1"/>
                          </a:solidFill>
                          <a:effectLst/>
                          <a:latin typeface="Calibri"/>
                        </a:rPr>
                        <a:t>+19%</a:t>
                      </a:r>
                      <a:endParaRPr lang="en-US">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rtl="0" fontAlgn="ctr"/>
                      <a:r>
                        <a:rPr lang="en-GB" sz="1200" b="1" i="0" u="none" strike="noStrike">
                          <a:solidFill>
                            <a:schemeClr val="bg1"/>
                          </a:solidFill>
                          <a:effectLst/>
                          <a:latin typeface="Calibri"/>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rtl="0" fontAlgn="ctr"/>
                      <a:r>
                        <a:rPr lang="en-GB" sz="1200" b="1" i="0" u="none" strike="noStrike">
                          <a:solidFill>
                            <a:schemeClr val="bg1"/>
                          </a:solidFill>
                          <a:effectLst/>
                          <a:latin typeface="Calibri"/>
                        </a:rPr>
                        <a:t>+27%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934588996"/>
                  </a:ext>
                </a:extLst>
              </a:tr>
            </a:tbl>
          </a:graphicData>
        </a:graphic>
      </p:graphicFrame>
      <p:graphicFrame>
        <p:nvGraphicFramePr>
          <p:cNvPr id="5" name="Table 4">
            <a:extLst>
              <a:ext uri="{FF2B5EF4-FFF2-40B4-BE49-F238E27FC236}">
                <a16:creationId xmlns:a16="http://schemas.microsoft.com/office/drawing/2014/main" id="{9329CEB0-CAB6-07AF-13D0-E416346AB674}"/>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465884058"/>
              </p:ext>
            </p:extLst>
          </p:nvPr>
        </p:nvGraphicFramePr>
        <p:xfrm>
          <a:off x="4580600" y="5428534"/>
          <a:ext cx="2713194" cy="984884"/>
        </p:xfrm>
        <a:graphic>
          <a:graphicData uri="http://schemas.openxmlformats.org/drawingml/2006/table">
            <a:tbl>
              <a:tblPr firstRow="1"/>
              <a:tblGrid>
                <a:gridCol w="904398">
                  <a:extLst>
                    <a:ext uri="{9D8B030D-6E8A-4147-A177-3AD203B41FA5}">
                      <a16:colId xmlns:a16="http://schemas.microsoft.com/office/drawing/2014/main" val="945895300"/>
                    </a:ext>
                  </a:extLst>
                </a:gridCol>
                <a:gridCol w="904398">
                  <a:extLst>
                    <a:ext uri="{9D8B030D-6E8A-4147-A177-3AD203B41FA5}">
                      <a16:colId xmlns:a16="http://schemas.microsoft.com/office/drawing/2014/main" val="3383474223"/>
                    </a:ext>
                  </a:extLst>
                </a:gridCol>
                <a:gridCol w="904398">
                  <a:extLst>
                    <a:ext uri="{9D8B030D-6E8A-4147-A177-3AD203B41FA5}">
                      <a16:colId xmlns:a16="http://schemas.microsoft.com/office/drawing/2014/main" val="2757890257"/>
                    </a:ext>
                  </a:extLst>
                </a:gridCol>
              </a:tblGrid>
              <a:tr h="200025">
                <a:tc gridSpan="3">
                  <a:txBody>
                    <a:bodyPr/>
                    <a:lstStyle/>
                    <a:p>
                      <a:pPr algn="ctr" rtl="0" fontAlgn="ctr"/>
                      <a:r>
                        <a:rPr lang="en-GB" sz="1200" b="1" i="0" u="none" strike="noStrike">
                          <a:solidFill>
                            <a:srgbClr val="0070C0"/>
                          </a:solidFill>
                          <a:effectLst/>
                          <a:latin typeface="Calibri"/>
                        </a:rPr>
                        <a:t>2023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marL="0" marR="0" marT="0" marB="0" anchor="ctr" horzOverflow="overflow"/>
                </a:tc>
                <a:tc hMerge="1">
                  <a:txBody>
                    <a:bodyPr/>
                    <a:lstStyle/>
                    <a:p>
                      <a:endParaRPr lang="en-GB"/>
                    </a:p>
                  </a:txBody>
                  <a:tcPr marL="0" marR="0" marT="0" marB="0" anchor="ctr" horzOverflow="overflow"/>
                </a:tc>
                <a:extLst>
                  <a:ext uri="{0D108BD9-81ED-4DB2-BD59-A6C34878D82A}">
                    <a16:rowId xmlns:a16="http://schemas.microsoft.com/office/drawing/2014/main" val="2001072226"/>
                  </a:ext>
                </a:extLst>
              </a:tr>
              <a:tr h="209549">
                <a:tc gridSpan="3">
                  <a:txBody>
                    <a:bodyPr/>
                    <a:lstStyle/>
                    <a:p>
                      <a:pPr lvl="0" algn="ctr">
                        <a:buNone/>
                      </a:pPr>
                      <a:r>
                        <a:rPr lang="en-GB" sz="1200" b="1" i="0" u="none" strike="noStrike">
                          <a:solidFill>
                            <a:srgbClr val="000000"/>
                          </a:solidFill>
                          <a:effectLst/>
                          <a:latin typeface="Calibri"/>
                        </a:rPr>
                        <a:t>Sep 2023 to Sep 2025</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hMerge="1">
                  <a:txBody>
                    <a:bodyPr/>
                    <a:lstStyle/>
                    <a:p>
                      <a:endParaRPr lang="en-GB"/>
                    </a:p>
                  </a:txBody>
                  <a:tcPr marL="0" marR="0" marT="0" marB="0" anchor="ctr" horzOverflow="overflow"/>
                </a:tc>
                <a:tc hMerge="1">
                  <a:txBody>
                    <a:bodyPr/>
                    <a:lstStyle/>
                    <a:p>
                      <a:endParaRPr lang="en-GB"/>
                    </a:p>
                  </a:txBody>
                  <a:tcPr marL="0" marR="0" marT="0" marB="0" anchor="ctr" horzOverflow="overflow"/>
                </a:tc>
                <a:extLst>
                  <a:ext uri="{0D108BD9-81ED-4DB2-BD59-A6C34878D82A}">
                    <a16:rowId xmlns:a16="http://schemas.microsoft.com/office/drawing/2014/main" val="1444363345"/>
                  </a:ext>
                </a:extLst>
              </a:tr>
              <a:tr h="161851">
                <a:tc>
                  <a:txBody>
                    <a:bodyPr/>
                    <a:lstStyle/>
                    <a:p>
                      <a:pPr algn="ctr" rtl="0" fontAlgn="ctr"/>
                      <a:r>
                        <a:rPr lang="en-GB" sz="1200" b="1" i="0" u="none" strike="noStrike">
                          <a:solidFill>
                            <a:schemeClr val="tx1"/>
                          </a:solidFill>
                          <a:effectLst/>
                          <a:latin typeface="Calibri"/>
                        </a:rPr>
                        <a:t>Mon-Sun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chemeClr val="tx1"/>
                          </a:solidFill>
                          <a:effectLst/>
                          <a:latin typeface="Calibri"/>
                        </a:rPr>
                        <a:t>Weekdays (Mon-Thu)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chemeClr val="tx1"/>
                          </a:solidFill>
                          <a:effectLst/>
                          <a:latin typeface="Calibri"/>
                        </a:rPr>
                        <a:t>Weekends </a:t>
                      </a:r>
                      <a:endParaRPr lang="en-US">
                        <a:solidFill>
                          <a:schemeClr val="tx1"/>
                        </a:solidFill>
                      </a:endParaRPr>
                    </a:p>
                    <a:p>
                      <a:pPr lvl="0" algn="ctr">
                        <a:buNone/>
                      </a:pPr>
                      <a:r>
                        <a:rPr lang="en-GB" sz="1200" b="1" i="0" u="none" strike="noStrike">
                          <a:solidFill>
                            <a:schemeClr val="tx1"/>
                          </a:solidFill>
                          <a:effectLst/>
                          <a:latin typeface="Calibri"/>
                        </a:rPr>
                        <a:t>(Sat-Sun)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63732172"/>
                  </a:ext>
                </a:extLst>
              </a:tr>
              <a:tr h="209550">
                <a:tc>
                  <a:txBody>
                    <a:bodyPr/>
                    <a:lstStyle/>
                    <a:p>
                      <a:pPr algn="ctr" rtl="0" fontAlgn="ctr"/>
                      <a:r>
                        <a:rPr lang="en-GB" sz="1200" b="1" i="0" u="none" strike="noStrike">
                          <a:solidFill>
                            <a:schemeClr val="tx1"/>
                          </a:solidFill>
                          <a:effectLst/>
                          <a:latin typeface="Calibri"/>
                        </a:rPr>
                        <a:t>-2%</a:t>
                      </a:r>
                      <a:endParaRPr lang="en-US">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chemeClr val="tx1"/>
                          </a:solidFill>
                          <a:effectLst/>
                          <a:latin typeface="Calibri"/>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chemeClr val="tx1"/>
                          </a:solidFill>
                          <a:effectLst/>
                          <a:latin typeface="Calibri"/>
                        </a:rPr>
                        <a:t>-9%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02795437"/>
                  </a:ext>
                </a:extLst>
              </a:tr>
            </a:tbl>
          </a:graphicData>
        </a:graphic>
      </p:graphicFrame>
      <p:graphicFrame>
        <p:nvGraphicFramePr>
          <p:cNvPr id="6" name="Table 5">
            <a:extLst>
              <a:ext uri="{FF2B5EF4-FFF2-40B4-BE49-F238E27FC236}">
                <a16:creationId xmlns:a16="http://schemas.microsoft.com/office/drawing/2014/main" id="{73D0761B-F814-ADCA-C8B2-126677667DAC}"/>
              </a:ext>
            </a:extLst>
          </p:cNvPr>
          <p:cNvGraphicFramePr>
            <a:graphicFrameLocks noGrp="1"/>
          </p:cNvGraphicFramePr>
          <p:nvPr>
            <p:extLst>
              <p:ext uri="{D42A27DB-BD31-4B8C-83A1-F6EECF244321}">
                <p14:modId xmlns:p14="http://schemas.microsoft.com/office/powerpoint/2010/main" val="2812156697"/>
              </p:ext>
            </p:extLst>
          </p:nvPr>
        </p:nvGraphicFramePr>
        <p:xfrm>
          <a:off x="7295848" y="5428534"/>
          <a:ext cx="2713194" cy="984884"/>
        </p:xfrm>
        <a:graphic>
          <a:graphicData uri="http://schemas.openxmlformats.org/drawingml/2006/table">
            <a:tbl>
              <a:tblPr firstRow="1"/>
              <a:tblGrid>
                <a:gridCol w="904398">
                  <a:extLst>
                    <a:ext uri="{9D8B030D-6E8A-4147-A177-3AD203B41FA5}">
                      <a16:colId xmlns:a16="http://schemas.microsoft.com/office/drawing/2014/main" val="2574862374"/>
                    </a:ext>
                  </a:extLst>
                </a:gridCol>
                <a:gridCol w="904398">
                  <a:extLst>
                    <a:ext uri="{9D8B030D-6E8A-4147-A177-3AD203B41FA5}">
                      <a16:colId xmlns:a16="http://schemas.microsoft.com/office/drawing/2014/main" val="4191873099"/>
                    </a:ext>
                  </a:extLst>
                </a:gridCol>
                <a:gridCol w="904398">
                  <a:extLst>
                    <a:ext uri="{9D8B030D-6E8A-4147-A177-3AD203B41FA5}">
                      <a16:colId xmlns:a16="http://schemas.microsoft.com/office/drawing/2014/main" val="3721852368"/>
                    </a:ext>
                  </a:extLst>
                </a:gridCol>
              </a:tblGrid>
              <a:tr h="200025">
                <a:tc gridSpan="3">
                  <a:txBody>
                    <a:bodyPr/>
                    <a:lstStyle/>
                    <a:p>
                      <a:pPr algn="ctr" rtl="0" fontAlgn="ctr"/>
                      <a:r>
                        <a:rPr lang="en-GB" sz="1200" b="1" i="0" u="none" strike="noStrike">
                          <a:solidFill>
                            <a:srgbClr val="0070C0"/>
                          </a:solidFill>
                          <a:effectLst/>
                          <a:latin typeface="Calibri"/>
                        </a:rPr>
                        <a:t>Previous year to Now: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marL="0" marR="0" marT="0" marB="0" anchor="ctr" horzOverflow="overflow"/>
                </a:tc>
                <a:tc hMerge="1">
                  <a:txBody>
                    <a:bodyPr/>
                    <a:lstStyle/>
                    <a:p>
                      <a:endParaRPr lang="en-GB"/>
                    </a:p>
                  </a:txBody>
                  <a:tcPr marL="0" marR="0" marT="0" marB="0" anchor="ctr" horzOverflow="overflow"/>
                </a:tc>
                <a:extLst>
                  <a:ext uri="{0D108BD9-81ED-4DB2-BD59-A6C34878D82A}">
                    <a16:rowId xmlns:a16="http://schemas.microsoft.com/office/drawing/2014/main" val="2810268306"/>
                  </a:ext>
                </a:extLst>
              </a:tr>
              <a:tr h="209549">
                <a:tc gridSpan="3">
                  <a:txBody>
                    <a:bodyPr/>
                    <a:lstStyle/>
                    <a:p>
                      <a:pPr lvl="0" algn="ctr">
                        <a:buNone/>
                      </a:pPr>
                      <a:r>
                        <a:rPr lang="en-GB" sz="1200" b="1" i="0" u="none" strike="noStrike">
                          <a:solidFill>
                            <a:srgbClr val="000000"/>
                          </a:solidFill>
                          <a:effectLst/>
                          <a:latin typeface="Calibri"/>
                        </a:rPr>
                        <a:t>Sep 2024 to Sep 2025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hMerge="1">
                  <a:txBody>
                    <a:bodyPr/>
                    <a:lstStyle/>
                    <a:p>
                      <a:endParaRPr lang="en-GB"/>
                    </a:p>
                  </a:txBody>
                  <a:tcPr marL="0" marR="0" marT="0" marB="0" anchor="ctr" horzOverflow="overflow"/>
                </a:tc>
                <a:tc hMerge="1">
                  <a:txBody>
                    <a:bodyPr/>
                    <a:lstStyle/>
                    <a:p>
                      <a:endParaRPr lang="en-GB"/>
                    </a:p>
                  </a:txBody>
                  <a:tcPr marL="0" marR="0" marT="0" marB="0" anchor="ctr" horzOverflow="overflow"/>
                </a:tc>
                <a:extLst>
                  <a:ext uri="{0D108BD9-81ED-4DB2-BD59-A6C34878D82A}">
                    <a16:rowId xmlns:a16="http://schemas.microsoft.com/office/drawing/2014/main" val="4097871655"/>
                  </a:ext>
                </a:extLst>
              </a:tr>
              <a:tr h="161851">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endParaRPr lang="en-US"/>
                    </a:p>
                    <a:p>
                      <a:pPr lvl="0" algn="ctr">
                        <a:buNone/>
                      </a:pPr>
                      <a:r>
                        <a:rPr lang="en-GB" sz="1200" b="1" i="0" u="none" strike="noStrike">
                          <a:solidFill>
                            <a:srgbClr val="000000"/>
                          </a:solidFill>
                          <a:effectLst/>
                          <a:latin typeface="Calibri"/>
                        </a:rPr>
                        <a:t>(Sat-Sun)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5201047"/>
                  </a:ext>
                </a:extLst>
              </a:tr>
              <a:tr h="209550">
                <a:tc>
                  <a:txBody>
                    <a:bodyPr/>
                    <a:lstStyle/>
                    <a:p>
                      <a:pPr algn="ctr" rtl="0" fontAlgn="ctr"/>
                      <a:r>
                        <a:rPr lang="en-GB" sz="1200" b="1" i="0" u="none" strike="noStrike">
                          <a:effectLst/>
                          <a:latin typeface="Calibri"/>
                        </a:rPr>
                        <a:t>-7%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200" b="1" i="0" u="none" strike="noStrike">
                          <a:effectLst/>
                          <a:latin typeface="Calibri"/>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ctr">
                        <a:buNone/>
                      </a:pPr>
                      <a:r>
                        <a:rPr lang="en-GB" sz="1200" b="1" i="0" u="none" strike="noStrike">
                          <a:effectLst/>
                          <a:latin typeface="Calibri"/>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81237033"/>
                  </a:ext>
                </a:extLst>
              </a:tr>
            </a:tbl>
          </a:graphicData>
        </a:graphic>
      </p:graphicFrame>
      <p:sp>
        <p:nvSpPr>
          <p:cNvPr id="4" name="TextBox 3">
            <a:extLst>
              <a:ext uri="{FF2B5EF4-FFF2-40B4-BE49-F238E27FC236}">
                <a16:creationId xmlns:a16="http://schemas.microsoft.com/office/drawing/2014/main" id="{2EB40152-942C-55BF-B998-27B297E18209}"/>
              </a:ext>
            </a:extLst>
          </p:cNvPr>
          <p:cNvSpPr txBox="1"/>
          <p:nvPr/>
        </p:nvSpPr>
        <p:spPr>
          <a:xfrm>
            <a:off x="-7463" y="6604792"/>
            <a:ext cx="11725153" cy="253916"/>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Analysis based on 45 sensors across Cambridgeshire and Peterborough.</a:t>
            </a:r>
            <a:endParaRPr lang="en-GB" sz="1000">
              <a:solidFill>
                <a:schemeClr val="bg2">
                  <a:lumMod val="50000"/>
                </a:schemeClr>
              </a:solidFill>
              <a:highlight>
                <a:srgbClr val="FFFF00"/>
              </a:highlight>
              <a:cs typeface="Calibri"/>
            </a:endParaRPr>
          </a:p>
        </p:txBody>
      </p:sp>
    </p:spTree>
    <p:extLst>
      <p:ext uri="{BB962C8B-B14F-4D97-AF65-F5344CB8AC3E}">
        <p14:creationId xmlns:p14="http://schemas.microsoft.com/office/powerpoint/2010/main" val="3419588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Transport Update Aims</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2</a:t>
            </a:fld>
            <a:endParaRPr lang="en-GB"/>
          </a:p>
        </p:txBody>
      </p:sp>
      <p:sp>
        <p:nvSpPr>
          <p:cNvPr id="2" name="Subtitle 2">
            <a:extLst>
              <a:ext uri="{FF2B5EF4-FFF2-40B4-BE49-F238E27FC236}">
                <a16:creationId xmlns:a16="http://schemas.microsoft.com/office/drawing/2014/main" id="{121C3316-B6F8-39CF-4C00-973EA50EC16B}"/>
              </a:ext>
            </a:extLst>
          </p:cNvPr>
          <p:cNvSpPr txBox="1">
            <a:spLocks/>
          </p:cNvSpPr>
          <p:nvPr/>
        </p:nvSpPr>
        <p:spPr>
          <a:xfrm>
            <a:off x="373934" y="984683"/>
            <a:ext cx="11444132" cy="5280384"/>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u="sng"/>
              <a:t>This report is intended to:</a:t>
            </a:r>
          </a:p>
          <a:p>
            <a:r>
              <a:rPr lang="en-GB" sz="1800"/>
              <a:t>Provide a </a:t>
            </a:r>
            <a:r>
              <a:rPr lang="en-GB" sz="1800" b="1"/>
              <a:t>basis for discussion for the Greater Cambridge Partnership </a:t>
            </a:r>
            <a:r>
              <a:rPr lang="en-GB" sz="1800"/>
              <a:t>(GCP) to understand and identify existing challenges and future data needs.</a:t>
            </a:r>
            <a:endParaRPr lang="en-GB" sz="1800">
              <a:cs typeface="Calibri"/>
            </a:endParaRPr>
          </a:p>
          <a:p>
            <a:r>
              <a:rPr lang="en-GB" sz="1800"/>
              <a:t>Summarise the on-going </a:t>
            </a:r>
            <a:r>
              <a:rPr lang="en-GB" sz="1800" b="1"/>
              <a:t>impacts of COVID-19 </a:t>
            </a:r>
            <a:r>
              <a:rPr lang="en-GB" sz="1800"/>
              <a:t>on trends in transport and mobility up to 30</a:t>
            </a:r>
            <a:r>
              <a:rPr lang="en-GB" sz="1800" baseline="30000"/>
              <a:t>th</a:t>
            </a:r>
            <a:r>
              <a:rPr lang="en-GB" sz="1800"/>
              <a:t> September 2025.</a:t>
            </a:r>
            <a:endParaRPr lang="en-GB" sz="1800">
              <a:cs typeface="Calibri"/>
            </a:endParaRPr>
          </a:p>
          <a:p>
            <a:r>
              <a:rPr lang="en-GB" sz="1800"/>
              <a:t>Highlight </a:t>
            </a:r>
            <a:r>
              <a:rPr lang="en-GB" sz="1800" b="1"/>
              <a:t>changes in key indicators </a:t>
            </a:r>
            <a:r>
              <a:rPr lang="en-GB" sz="1800"/>
              <a:t>by comparing September 2025 data to a pre-pandemic baseline (September 2019 or closest possible equivalent), September 2023 and to last year (September 2024).</a:t>
            </a:r>
          </a:p>
          <a:p>
            <a:r>
              <a:rPr lang="en-GB" sz="1800">
                <a:cs typeface="Calibri"/>
              </a:rPr>
              <a:t>Due to the availability of comparable data, comparison with pre-COVID levels is not possible for all datasets. Comparison against a 2023 baseline is therefore also provided.</a:t>
            </a:r>
          </a:p>
          <a:p>
            <a:endParaRPr lang="en-GB" sz="1800" b="1"/>
          </a:p>
          <a:p>
            <a:pPr marL="0" indent="0">
              <a:buNone/>
            </a:pPr>
            <a:r>
              <a:rPr lang="en-GB" sz="1800" u="sng"/>
              <a:t>Notes:</a:t>
            </a:r>
            <a:endParaRPr lang="en-GB" sz="1800" u="sng">
              <a:cs typeface="Calibri"/>
            </a:endParaRPr>
          </a:p>
          <a:p>
            <a:r>
              <a:rPr lang="en-GB" sz="1800" b="1"/>
              <a:t>Comparison periods may vary </a:t>
            </a:r>
            <a:r>
              <a:rPr lang="en-GB" sz="1800"/>
              <a:t>across the different datasets based on the availability of historic data – comparison periods are clearly noted for each dataset.</a:t>
            </a:r>
            <a:endParaRPr lang="en-GB" sz="1800">
              <a:cs typeface="Calibri"/>
            </a:endParaRPr>
          </a:p>
          <a:p>
            <a:pPr marL="228600" lvl="1">
              <a:spcBef>
                <a:spcPts val="1000"/>
              </a:spcBef>
            </a:pPr>
            <a:r>
              <a:rPr lang="en-GB" sz="1800">
                <a:cs typeface="Calibri"/>
              </a:rPr>
              <a:t>Where reference is made to ‘Weekdays’ this only includes Monday, Tuesday, Wednesday and Thursday.</a:t>
            </a:r>
          </a:p>
          <a:p>
            <a:pPr marL="228600" lvl="1">
              <a:spcBef>
                <a:spcPts val="1000"/>
              </a:spcBef>
            </a:pPr>
            <a:r>
              <a:rPr lang="en-GB" sz="1800">
                <a:cs typeface="Calibri"/>
              </a:rPr>
              <a:t>Data from the </a:t>
            </a:r>
            <a:r>
              <a:rPr lang="en-GB" sz="1800">
                <a:cs typeface="Calibri"/>
                <a:hlinkClick r:id="rId3"/>
              </a:rPr>
              <a:t>permanent traffic sensors</a:t>
            </a:r>
            <a:r>
              <a:rPr lang="en-GB" sz="1800">
                <a:cs typeface="Calibri"/>
              </a:rPr>
              <a:t> and </a:t>
            </a:r>
            <a:r>
              <a:rPr lang="en-GB" sz="1800">
                <a:cs typeface="Calibri"/>
                <a:hlinkClick r:id="rId4"/>
              </a:rPr>
              <a:t>Annual Traffic Surveys</a:t>
            </a:r>
            <a:r>
              <a:rPr lang="en-GB" sz="1800">
                <a:cs typeface="Calibri"/>
              </a:rPr>
              <a:t> can also be viewed using our online dashboards.</a:t>
            </a:r>
          </a:p>
        </p:txBody>
      </p:sp>
    </p:spTree>
    <p:extLst>
      <p:ext uri="{BB962C8B-B14F-4D97-AF65-F5344CB8AC3E}">
        <p14:creationId xmlns:p14="http://schemas.microsoft.com/office/powerpoint/2010/main" val="1706480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fontScale="90000"/>
          </a:bodyPr>
          <a:lstStyle/>
          <a:p>
            <a:pPr algn="ctr"/>
            <a:r>
              <a:rPr lang="en-GB" sz="5400" b="1">
                <a:solidFill>
                  <a:schemeClr val="bg1"/>
                </a:solidFill>
                <a:latin typeface="+mn-lt"/>
                <a:cs typeface="Calibri"/>
              </a:rPr>
              <a:t>Local Road Network:</a:t>
            </a:r>
            <a:br>
              <a:rPr lang="en-GB" sz="5400" b="1">
                <a:solidFill>
                  <a:schemeClr val="bg1"/>
                </a:solidFill>
                <a:latin typeface="+mn-lt"/>
                <a:cs typeface="Calibri"/>
              </a:rPr>
            </a:br>
            <a:r>
              <a:rPr lang="en-GB" sz="5400" b="1">
                <a:solidFill>
                  <a:schemeClr val="bg1"/>
                </a:solidFill>
                <a:latin typeface="+mn-lt"/>
                <a:cs typeface="Calibri"/>
              </a:rPr>
              <a:t>Daily Flows</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1278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F83EC-F309-722A-2AA9-3D573D88458D}"/>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B0148066-7724-949F-44A5-C90D5142A45F}"/>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Local Road Network Monitoring Sites</a:t>
            </a:r>
          </a:p>
        </p:txBody>
      </p:sp>
      <p:sp>
        <p:nvSpPr>
          <p:cNvPr id="3" name="Slide Number Placeholder 2">
            <a:extLst>
              <a:ext uri="{FF2B5EF4-FFF2-40B4-BE49-F238E27FC236}">
                <a16:creationId xmlns:a16="http://schemas.microsoft.com/office/drawing/2014/main" id="{F1E1C6CD-628A-0E3E-FAFB-BA0A05C16C72}"/>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21</a:t>
            </a:fld>
            <a:endParaRPr lang="en-GB"/>
          </a:p>
        </p:txBody>
      </p:sp>
      <p:sp>
        <p:nvSpPr>
          <p:cNvPr id="15" name="TextBox 14">
            <a:extLst>
              <a:ext uri="{FF2B5EF4-FFF2-40B4-BE49-F238E27FC236}">
                <a16:creationId xmlns:a16="http://schemas.microsoft.com/office/drawing/2014/main" id="{B4019AFD-75AC-6F6E-5C85-DE03AA2975A9}"/>
              </a:ext>
              <a:ext uri="{C183D7F6-B498-43B3-948B-1728B52AA6E4}">
                <adec:decorative xmlns:adec="http://schemas.microsoft.com/office/drawing/2017/decorative" val="1"/>
              </a:ext>
            </a:extLst>
          </p:cNvPr>
          <p:cNvSpPr txBox="1"/>
          <p:nvPr/>
        </p:nvSpPr>
        <p:spPr>
          <a:xfrm>
            <a:off x="701913" y="718475"/>
            <a:ext cx="7378401" cy="369332"/>
          </a:xfrm>
          <a:prstGeom prst="rect">
            <a:avLst/>
          </a:prstGeom>
          <a:solidFill>
            <a:schemeClr val="bg1"/>
          </a:solidFill>
          <a:ln>
            <a:solidFill>
              <a:schemeClr val="tx1"/>
            </a:solidFill>
          </a:ln>
        </p:spPr>
        <p:txBody>
          <a:bodyPr wrap="square" rtlCol="0">
            <a:spAutoFit/>
          </a:bodyPr>
          <a:lstStyle/>
          <a:p>
            <a:pPr algn="ctr"/>
            <a:r>
              <a:rPr lang="en-GB" b="1"/>
              <a:t>Vivacity Monitoring Sites – Greater Cambridge:</a:t>
            </a:r>
          </a:p>
        </p:txBody>
      </p:sp>
      <p:pic>
        <p:nvPicPr>
          <p:cNvPr id="7" name="Picture 6" descr="A map which displays a wide network of sensor locations across Greater Cambridge. Data from some or all of these sensors are used to generate the analysis in the following slides.">
            <a:extLst>
              <a:ext uri="{FF2B5EF4-FFF2-40B4-BE49-F238E27FC236}">
                <a16:creationId xmlns:a16="http://schemas.microsoft.com/office/drawing/2014/main" id="{EC8C20D0-63EF-25DB-7C0A-94A5AEF46EBD}"/>
              </a:ext>
            </a:extLst>
          </p:cNvPr>
          <p:cNvPicPr>
            <a:picLocks noChangeAspect="1"/>
          </p:cNvPicPr>
          <p:nvPr/>
        </p:nvPicPr>
        <p:blipFill>
          <a:blip r:embed="rId3"/>
          <a:stretch>
            <a:fillRect/>
          </a:stretch>
        </p:blipFill>
        <p:spPr>
          <a:xfrm>
            <a:off x="711114" y="1097280"/>
            <a:ext cx="7369200" cy="5455876"/>
          </a:xfrm>
          <a:prstGeom prst="rect">
            <a:avLst/>
          </a:prstGeom>
          <a:ln>
            <a:solidFill>
              <a:schemeClr val="tx1"/>
            </a:solidFill>
          </a:ln>
        </p:spPr>
      </p:pic>
      <p:sp>
        <p:nvSpPr>
          <p:cNvPr id="16" name="TextBox 15">
            <a:extLst>
              <a:ext uri="{FF2B5EF4-FFF2-40B4-BE49-F238E27FC236}">
                <a16:creationId xmlns:a16="http://schemas.microsoft.com/office/drawing/2014/main" id="{C820EFBD-BA5C-75AD-30C9-B074164A0235}"/>
              </a:ext>
            </a:extLst>
          </p:cNvPr>
          <p:cNvSpPr txBox="1"/>
          <p:nvPr/>
        </p:nvSpPr>
        <p:spPr>
          <a:xfrm>
            <a:off x="8698315" y="1443841"/>
            <a:ext cx="3224651" cy="3970318"/>
          </a:xfrm>
          <a:prstGeom prst="rect">
            <a:avLst/>
          </a:prstGeom>
          <a:noFill/>
        </p:spPr>
        <p:txBody>
          <a:bodyPr wrap="square" rtlCol="0">
            <a:spAutoFit/>
          </a:bodyPr>
          <a:lstStyle/>
          <a:p>
            <a:r>
              <a:rPr lang="en-GB" sz="1200"/>
              <a:t>A network of VivaCity sensors is being used to monitor traffic flows across Cambridgeshire. Data from the Greater Cambridge VivaCity sensors (shown on the map) has been used to  inform the local road network daily flow analysis presented in this slide pack.</a:t>
            </a:r>
          </a:p>
          <a:p>
            <a:endParaRPr lang="en-GB" sz="1200"/>
          </a:p>
          <a:p>
            <a:r>
              <a:rPr lang="en-GB" sz="1200"/>
              <a:t>Some sensors have been collecting data for a number of years whilst others are relatively new so the sensors selected to inform each table and chart is based on data availability. For example, relatively few sensors have comparable data stretching back to 2019 so many sensors are excluded from comparisons against 2019.</a:t>
            </a:r>
          </a:p>
          <a:p>
            <a:endParaRPr lang="en-GB" sz="1200"/>
          </a:p>
          <a:p>
            <a:r>
              <a:rPr lang="en-GB" sz="1200"/>
              <a:t>A list of the sensors included for each piece of analysis is provided in the notes beneath each slide. To access the notes, please view this slide deck in full screen mode by clicking the ‘open in new window’ button (bottom-right) and then click the ‘Notes’ button (bottom-right).</a:t>
            </a:r>
          </a:p>
        </p:txBody>
      </p:sp>
      <p:sp>
        <p:nvSpPr>
          <p:cNvPr id="2" name="TextBox 1">
            <a:extLst>
              <a:ext uri="{FF2B5EF4-FFF2-40B4-BE49-F238E27FC236}">
                <a16:creationId xmlns:a16="http://schemas.microsoft.com/office/drawing/2014/main" id="{FE941442-99BF-376D-327D-89B28632D9A7}"/>
              </a:ext>
            </a:extLst>
          </p:cNvPr>
          <p:cNvSpPr txBox="1"/>
          <p:nvPr/>
        </p:nvSpPr>
        <p:spPr>
          <a:xfrm>
            <a:off x="119162" y="6604792"/>
            <a:ext cx="11708403" cy="246221"/>
          </a:xfrm>
          <a:prstGeom prst="rect">
            <a:avLst/>
          </a:prstGeom>
          <a:noFill/>
        </p:spPr>
        <p:txBody>
          <a:bodyPr wrap="square" lIns="91440" tIns="45720" rIns="91440" bIns="45720" anchor="t">
            <a:spAutoFit/>
          </a:bodyPr>
          <a:lstStyle/>
          <a:p>
            <a:r>
              <a:rPr lang="en-GB" sz="1000" b="1">
                <a:cs typeface="Calibri"/>
              </a:rPr>
              <a:t>Data from all of the </a:t>
            </a:r>
            <a:r>
              <a:rPr lang="en-GB" sz="1000" b="1" err="1">
                <a:cs typeface="Calibri"/>
              </a:rPr>
              <a:t>VivaCity</a:t>
            </a:r>
            <a:r>
              <a:rPr lang="en-GB" sz="1000" b="1">
                <a:cs typeface="Calibri"/>
              </a:rPr>
              <a:t> sensors across Cambridgeshire can be viewed using the </a:t>
            </a:r>
            <a:r>
              <a:rPr lang="en-GB" sz="1000" b="1">
                <a:cs typeface="Calibri"/>
                <a:hlinkClick r:id="rId4"/>
              </a:rPr>
              <a:t>Traffic Flows Dashboard</a:t>
            </a:r>
            <a:r>
              <a:rPr lang="en-GB" sz="1000" b="1">
                <a:cs typeface="Calibri"/>
              </a:rPr>
              <a:t>. The locations of all traffic monitoring sites be viewed on the </a:t>
            </a:r>
            <a:r>
              <a:rPr lang="en-GB" sz="1000" b="1">
                <a:cs typeface="Calibri"/>
                <a:hlinkClick r:id="rId5"/>
              </a:rPr>
              <a:t>Traffic Count Sites map</a:t>
            </a:r>
            <a:r>
              <a:rPr lang="en-GB" sz="1000" b="1">
                <a:cs typeface="Calibri"/>
              </a:rPr>
              <a:t>.</a:t>
            </a:r>
          </a:p>
        </p:txBody>
      </p:sp>
    </p:spTree>
    <p:extLst>
      <p:ext uri="{BB962C8B-B14F-4D97-AF65-F5344CB8AC3E}">
        <p14:creationId xmlns:p14="http://schemas.microsoft.com/office/powerpoint/2010/main" val="605824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Local Road Network: Motorised Vehicles</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22</a:t>
            </a:fld>
            <a:endParaRPr lang="en-GB"/>
          </a:p>
        </p:txBody>
      </p:sp>
      <p:sp>
        <p:nvSpPr>
          <p:cNvPr id="4" name="TextBox 3">
            <a:extLst>
              <a:ext uri="{FF2B5EF4-FFF2-40B4-BE49-F238E27FC236}">
                <a16:creationId xmlns:a16="http://schemas.microsoft.com/office/drawing/2014/main" id="{6D41F29E-9580-8A91-8233-774900C8540A}"/>
              </a:ext>
            </a:extLst>
          </p:cNvPr>
          <p:cNvSpPr txBox="1"/>
          <p:nvPr/>
        </p:nvSpPr>
        <p:spPr>
          <a:xfrm>
            <a:off x="233680" y="619508"/>
            <a:ext cx="11725153" cy="307777"/>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rgbClr val="000000"/>
                </a:solidFill>
                <a:cs typeface="Calibri"/>
              </a:rPr>
              <a:t>In September 2025, local motorised flows were 1% below pre-COVID levels (September 2019) and have remained stable since 2023.</a:t>
            </a:r>
            <a:endParaRPr lang="en-US" sz="1400">
              <a:cs typeface="Calibri"/>
            </a:endParaRPr>
          </a:p>
        </p:txBody>
      </p:sp>
      <p:sp>
        <p:nvSpPr>
          <p:cNvPr id="2" name="TextBox 1">
            <a:extLst>
              <a:ext uri="{FF2B5EF4-FFF2-40B4-BE49-F238E27FC236}">
                <a16:creationId xmlns:a16="http://schemas.microsoft.com/office/drawing/2014/main" id="{A5348DC2-3D00-7232-00CF-41910911E503}"/>
              </a:ext>
              <a:ext uri="{C183D7F6-B498-43B3-948B-1728B52AA6E4}">
                <adec:decorative xmlns:adec="http://schemas.microsoft.com/office/drawing/2017/decorative" val="1"/>
              </a:ext>
            </a:extLst>
          </p:cNvPr>
          <p:cNvSpPr txBox="1"/>
          <p:nvPr/>
        </p:nvSpPr>
        <p:spPr>
          <a:xfrm>
            <a:off x="1624572" y="933215"/>
            <a:ext cx="9026681" cy="338554"/>
          </a:xfrm>
          <a:prstGeom prst="rect">
            <a:avLst/>
          </a:prstGeom>
          <a:noFill/>
        </p:spPr>
        <p:txBody>
          <a:bodyPr wrap="square" lIns="91440" tIns="45720" rIns="91440" bIns="45720" rtlCol="0" anchor="t">
            <a:spAutoFit/>
          </a:bodyPr>
          <a:lstStyle/>
          <a:p>
            <a:pPr algn="ctr"/>
            <a:r>
              <a:rPr lang="en-GB" sz="1600" b="1"/>
              <a:t>Average weekday vehicular flow </a:t>
            </a:r>
            <a:r>
              <a:rPr lang="en-GB" sz="1600"/>
              <a:t>(sum of 41 sites)</a:t>
            </a:r>
          </a:p>
        </p:txBody>
      </p:sp>
      <p:pic>
        <p:nvPicPr>
          <p:cNvPr id="12" name="Picture 11" descr="A line chart showing average weekday motorised traffic flows, with months of the year horizontally along the x-axis, &#10;and a line for each year from 2023 through to 2025.">
            <a:extLst>
              <a:ext uri="{FF2B5EF4-FFF2-40B4-BE49-F238E27FC236}">
                <a16:creationId xmlns:a16="http://schemas.microsoft.com/office/drawing/2014/main" id="{151E6D8D-9EDC-C40B-1E32-ED8F8C77B2D0}"/>
              </a:ext>
            </a:extLst>
          </p:cNvPr>
          <p:cNvPicPr>
            <a:picLocks noChangeAspect="1"/>
          </p:cNvPicPr>
          <p:nvPr/>
        </p:nvPicPr>
        <p:blipFill>
          <a:blip r:embed="rId4"/>
          <a:stretch>
            <a:fillRect/>
          </a:stretch>
        </p:blipFill>
        <p:spPr>
          <a:xfrm>
            <a:off x="1661531" y="1210332"/>
            <a:ext cx="9141537" cy="4170912"/>
          </a:xfrm>
          <a:prstGeom prst="rect">
            <a:avLst/>
          </a:prstGeom>
        </p:spPr>
      </p:pic>
      <p:graphicFrame>
        <p:nvGraphicFramePr>
          <p:cNvPr id="5" name="Table 4">
            <a:extLst>
              <a:ext uri="{FF2B5EF4-FFF2-40B4-BE49-F238E27FC236}">
                <a16:creationId xmlns:a16="http://schemas.microsoft.com/office/drawing/2014/main" id="{F083A3C5-68BC-79E5-CF6E-1B0CD921589E}"/>
              </a:ext>
            </a:extLst>
          </p:cNvPr>
          <p:cNvGraphicFramePr>
            <a:graphicFrameLocks noGrp="1"/>
          </p:cNvGraphicFramePr>
          <p:nvPr>
            <p:extLst>
              <p:ext uri="{D42A27DB-BD31-4B8C-83A1-F6EECF244321}">
                <p14:modId xmlns:p14="http://schemas.microsoft.com/office/powerpoint/2010/main" val="4276356707"/>
              </p:ext>
            </p:extLst>
          </p:nvPr>
        </p:nvGraphicFramePr>
        <p:xfrm>
          <a:off x="1624572" y="5424304"/>
          <a:ext cx="3064602" cy="1021490"/>
        </p:xfrm>
        <a:graphic>
          <a:graphicData uri="http://schemas.openxmlformats.org/drawingml/2006/table">
            <a:tbl>
              <a:tblPr firstRow="1"/>
              <a:tblGrid>
                <a:gridCol w="1021534">
                  <a:extLst>
                    <a:ext uri="{9D8B030D-6E8A-4147-A177-3AD203B41FA5}">
                      <a16:colId xmlns:a16="http://schemas.microsoft.com/office/drawing/2014/main" val="4168432786"/>
                    </a:ext>
                  </a:extLst>
                </a:gridCol>
                <a:gridCol w="1021534">
                  <a:extLst>
                    <a:ext uri="{9D8B030D-6E8A-4147-A177-3AD203B41FA5}">
                      <a16:colId xmlns:a16="http://schemas.microsoft.com/office/drawing/2014/main" val="1032806987"/>
                    </a:ext>
                  </a:extLst>
                </a:gridCol>
                <a:gridCol w="1021534">
                  <a:extLst>
                    <a:ext uri="{9D8B030D-6E8A-4147-A177-3AD203B41FA5}">
                      <a16:colId xmlns:a16="http://schemas.microsoft.com/office/drawing/2014/main" val="1141213759"/>
                    </a:ext>
                  </a:extLst>
                </a:gridCol>
              </a:tblGrid>
              <a:tr h="190849">
                <a:tc gridSpan="3">
                  <a:txBody>
                    <a:bodyPr/>
                    <a:lstStyle/>
                    <a:p>
                      <a:pPr lvl="0" algn="ctr" rtl="0">
                        <a:buNone/>
                      </a:pPr>
                      <a:r>
                        <a:rPr lang="en-GB" sz="1200" b="1" i="0" u="none" strike="noStrike">
                          <a:solidFill>
                            <a:srgbClr val="0070C0"/>
                          </a:solidFill>
                          <a:effectLst/>
                          <a:latin typeface="Calibri"/>
                        </a:rPr>
                        <a:t>Pre-COVID to Now [16 sites</a:t>
                      </a:r>
                      <a:r>
                        <a:rPr lang="en-GB" sz="1200" b="1" i="0" u="none" strike="noStrike">
                          <a:solidFill>
                            <a:srgbClr val="FF0000"/>
                          </a:solidFill>
                          <a:effectLst/>
                          <a:latin typeface="+mn-lt"/>
                        </a:rPr>
                        <a:t>*</a:t>
                      </a:r>
                      <a:r>
                        <a:rPr lang="en-GB" sz="1200" b="1" i="0" u="none" strike="noStrike">
                          <a:solidFill>
                            <a:srgbClr val="0070C0"/>
                          </a:solidFill>
                          <a:effectLst/>
                          <a:latin typeface="Calibri"/>
                        </a:rPr>
                        <a:t>]:</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14355102"/>
                  </a:ext>
                </a:extLst>
              </a:tr>
              <a:tr h="272421">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September 2019 to September 2025</a:t>
                      </a:r>
                      <a:endParaRPr lang="en-GB" sz="1200" b="1" i="0" u="none" strike="noStrike">
                        <a:solidFill>
                          <a:schemeClr val="tx1"/>
                        </a:solidFill>
                        <a:effectLst/>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15823245"/>
                  </a:ext>
                </a:extLst>
              </a:tr>
              <a:tr h="363227">
                <a:tc>
                  <a:txBody>
                    <a:bodyPr/>
                    <a:lstStyle/>
                    <a:p>
                      <a:pPr lvl="0" algn="ctr" rtl="0">
                        <a:buNone/>
                      </a:pP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p>
                    <a:p>
                      <a:pPr lvl="0" algn="ctr">
                        <a:buNone/>
                      </a:pPr>
                      <a:r>
                        <a:rPr lang="en-GB" sz="1200" b="1" i="0" u="none" strike="noStrike">
                          <a:solidFill>
                            <a:srgbClr val="000000"/>
                          </a:solidFill>
                          <a:effectLst/>
                          <a:latin typeface="Calibri"/>
                        </a:rPr>
                        <a:t>(Sat-Sun)</a:t>
                      </a:r>
                      <a:endParaRPr lang="en-GB"/>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6111418"/>
                  </a:ext>
                </a:extLst>
              </a:tr>
              <a:tr h="187920">
                <a:tc>
                  <a:txBody>
                    <a:bodyPr/>
                    <a:lstStyle/>
                    <a:p>
                      <a:pPr lvl="0" algn="ctr" rtl="0">
                        <a:buNone/>
                      </a:pPr>
                      <a:r>
                        <a:rPr lang="en-GB" sz="1200" b="1" i="0" u="none" strike="noStrike">
                          <a:solidFill>
                            <a:schemeClr val="tx1"/>
                          </a:solidFill>
                          <a:effectLst/>
                          <a:latin typeface="Calibri"/>
                        </a:rPr>
                        <a:t>-1%</a:t>
                      </a:r>
                      <a:endParaRPr lang="en-US">
                        <a:solidFill>
                          <a:schemeClr val="tx1"/>
                        </a:solidFill>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lgn="ctr">
                        <a:buNone/>
                      </a:pPr>
                      <a:r>
                        <a:rPr lang="en-GB" sz="1200" b="1" i="0" u="none" strike="noStrike">
                          <a:solidFill>
                            <a:schemeClr val="tx1"/>
                          </a:solidFill>
                          <a:effectLst/>
                          <a:latin typeface="Calibri"/>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lgn="ctr" rtl="0">
                        <a:buNone/>
                      </a:pPr>
                      <a:r>
                        <a:rPr lang="en-GB" sz="1200" b="1" i="0" u="none" strike="noStrike">
                          <a:solidFill>
                            <a:schemeClr val="tx1"/>
                          </a:solidFill>
                          <a:effectLst/>
                          <a:latin typeface="Calibri"/>
                        </a:rPr>
                        <a:t>0%</a:t>
                      </a:r>
                      <a:endParaRPr lang="en-US"/>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76730031"/>
                  </a:ext>
                </a:extLst>
              </a:tr>
            </a:tbl>
          </a:graphicData>
        </a:graphic>
      </p:graphicFrame>
      <p:graphicFrame>
        <p:nvGraphicFramePr>
          <p:cNvPr id="10" name="Table 9">
            <a:extLst>
              <a:ext uri="{FF2B5EF4-FFF2-40B4-BE49-F238E27FC236}">
                <a16:creationId xmlns:a16="http://schemas.microsoft.com/office/drawing/2014/main" id="{5EC6AD0D-95CB-CD06-204E-7ADF09270370}"/>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4057393055"/>
              </p:ext>
            </p:extLst>
          </p:nvPr>
        </p:nvGraphicFramePr>
        <p:xfrm>
          <a:off x="4689174" y="5422752"/>
          <a:ext cx="3064602" cy="1021490"/>
        </p:xfrm>
        <a:graphic>
          <a:graphicData uri="http://schemas.openxmlformats.org/drawingml/2006/table">
            <a:tbl>
              <a:tblPr firstRow="1"/>
              <a:tblGrid>
                <a:gridCol w="1021534">
                  <a:extLst>
                    <a:ext uri="{9D8B030D-6E8A-4147-A177-3AD203B41FA5}">
                      <a16:colId xmlns:a16="http://schemas.microsoft.com/office/drawing/2014/main" val="2980363944"/>
                    </a:ext>
                  </a:extLst>
                </a:gridCol>
                <a:gridCol w="1021534">
                  <a:extLst>
                    <a:ext uri="{9D8B030D-6E8A-4147-A177-3AD203B41FA5}">
                      <a16:colId xmlns:a16="http://schemas.microsoft.com/office/drawing/2014/main" val="4191881843"/>
                    </a:ext>
                  </a:extLst>
                </a:gridCol>
                <a:gridCol w="1021534">
                  <a:extLst>
                    <a:ext uri="{9D8B030D-6E8A-4147-A177-3AD203B41FA5}">
                      <a16:colId xmlns:a16="http://schemas.microsoft.com/office/drawing/2014/main" val="617820300"/>
                    </a:ext>
                  </a:extLst>
                </a:gridCol>
              </a:tblGrid>
              <a:tr h="81007">
                <a:tc gridSpan="3">
                  <a:txBody>
                    <a:bodyPr/>
                    <a:lstStyle/>
                    <a:p>
                      <a:pPr algn="ctr" rtl="0" fontAlgn="b"/>
                      <a:r>
                        <a:rPr lang="en-GB" sz="1200" b="1" i="0" u="none" strike="noStrike">
                          <a:solidFill>
                            <a:srgbClr val="0070C0"/>
                          </a:solidFill>
                          <a:effectLst/>
                          <a:latin typeface="Calibri"/>
                        </a:rPr>
                        <a:t>2023 to Now [41 sites]:</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5235723"/>
                  </a:ext>
                </a:extLst>
              </a:tr>
              <a:tr h="0">
                <a:tc gridSpan="3">
                  <a:txBody>
                    <a:bodyPr/>
                    <a:lstStyle/>
                    <a:p>
                      <a:pPr lvl="0" algn="ctr">
                        <a:buNone/>
                      </a:pPr>
                      <a:r>
                        <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September 2023 to September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88291528"/>
                  </a:ext>
                </a:extLst>
              </a:tr>
              <a:tr h="0">
                <a:tc>
                  <a:txBody>
                    <a:bodyPr/>
                    <a:lstStyle/>
                    <a:p>
                      <a:pPr lvl="0" algn="ctr" rtl="0">
                        <a:buNone/>
                      </a:pP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p>
                    <a:p>
                      <a:pPr lvl="0" algn="ctr">
                        <a:buNone/>
                      </a:pPr>
                      <a:r>
                        <a:rPr lang="en-GB" sz="1200" b="1" i="0" u="none" strike="noStrike">
                          <a:solidFill>
                            <a:srgbClr val="000000"/>
                          </a:solidFill>
                          <a:effectLst/>
                          <a:latin typeface="Calibri"/>
                        </a:rPr>
                        <a:t>(Sat-Sun)</a:t>
                      </a:r>
                      <a:endParaRPr lang="en-GB"/>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0304266"/>
                  </a:ext>
                </a:extLst>
              </a:tr>
              <a:tr h="7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a:solidFill>
                            <a:schemeClr val="tx1"/>
                          </a:solidFill>
                          <a:effectLst/>
                          <a:latin typeface="+mn-lt"/>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a:solidFill>
                            <a:schemeClr val="tx1"/>
                          </a:solidFill>
                          <a:effectLst/>
                          <a:latin typeface="+mn-lt"/>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a:solidFill>
                            <a:schemeClr val="tx1"/>
                          </a:solidFill>
                          <a:effectLst/>
                          <a:latin typeface="+mn-lt"/>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1770492"/>
                  </a:ext>
                </a:extLst>
              </a:tr>
            </a:tbl>
          </a:graphicData>
        </a:graphic>
      </p:graphicFrame>
      <p:graphicFrame>
        <p:nvGraphicFramePr>
          <p:cNvPr id="9" name="Table 8">
            <a:extLst>
              <a:ext uri="{FF2B5EF4-FFF2-40B4-BE49-F238E27FC236}">
                <a16:creationId xmlns:a16="http://schemas.microsoft.com/office/drawing/2014/main" id="{7A6C456C-ED91-592E-03ED-FBE3D40C4CDB}"/>
              </a:ext>
            </a:extLst>
          </p:cNvPr>
          <p:cNvGraphicFramePr>
            <a:graphicFrameLocks noGrp="1"/>
          </p:cNvGraphicFramePr>
          <p:nvPr>
            <p:extLst>
              <p:ext uri="{D42A27DB-BD31-4B8C-83A1-F6EECF244321}">
                <p14:modId xmlns:p14="http://schemas.microsoft.com/office/powerpoint/2010/main" val="506044375"/>
              </p:ext>
            </p:extLst>
          </p:nvPr>
        </p:nvGraphicFramePr>
        <p:xfrm>
          <a:off x="7753776" y="5425618"/>
          <a:ext cx="3064602" cy="1021490"/>
        </p:xfrm>
        <a:graphic>
          <a:graphicData uri="http://schemas.openxmlformats.org/drawingml/2006/table">
            <a:tbl>
              <a:tblPr firstRow="1"/>
              <a:tblGrid>
                <a:gridCol w="1021534">
                  <a:extLst>
                    <a:ext uri="{9D8B030D-6E8A-4147-A177-3AD203B41FA5}">
                      <a16:colId xmlns:a16="http://schemas.microsoft.com/office/drawing/2014/main" val="2980363944"/>
                    </a:ext>
                  </a:extLst>
                </a:gridCol>
                <a:gridCol w="1021534">
                  <a:extLst>
                    <a:ext uri="{9D8B030D-6E8A-4147-A177-3AD203B41FA5}">
                      <a16:colId xmlns:a16="http://schemas.microsoft.com/office/drawing/2014/main" val="4191881843"/>
                    </a:ext>
                  </a:extLst>
                </a:gridCol>
                <a:gridCol w="1021534">
                  <a:extLst>
                    <a:ext uri="{9D8B030D-6E8A-4147-A177-3AD203B41FA5}">
                      <a16:colId xmlns:a16="http://schemas.microsoft.com/office/drawing/2014/main" val="617820300"/>
                    </a:ext>
                  </a:extLst>
                </a:gridCol>
              </a:tblGrid>
              <a:tr h="81007">
                <a:tc gridSpan="3">
                  <a:txBody>
                    <a:bodyPr/>
                    <a:lstStyle/>
                    <a:p>
                      <a:pPr algn="ctr" rtl="0" fontAlgn="b"/>
                      <a:r>
                        <a:rPr lang="en-GB" sz="1200" b="1" i="0" u="none" strike="noStrike">
                          <a:solidFill>
                            <a:srgbClr val="0070C0"/>
                          </a:solidFill>
                          <a:effectLst/>
                          <a:latin typeface="Calibri"/>
                        </a:rPr>
                        <a:t>Previous year to Now [41 sites]:</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5235723"/>
                  </a:ext>
                </a:extLst>
              </a:tr>
              <a:tr h="0">
                <a:tc gridSpan="3">
                  <a:txBody>
                    <a:bodyPr/>
                    <a:lstStyle/>
                    <a:p>
                      <a:pPr lvl="0" algn="ctr">
                        <a:buNone/>
                      </a:pPr>
                      <a:r>
                        <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September 2024 to September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88291528"/>
                  </a:ext>
                </a:extLst>
              </a:tr>
              <a:tr h="0">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endParaRPr lang="en-US"/>
                    </a:p>
                    <a:p>
                      <a:pPr lvl="0" algn="ctr">
                        <a:buNone/>
                      </a:pPr>
                      <a:r>
                        <a:rPr lang="en-GB" sz="1200" b="1" i="0" u="none" strike="noStrike">
                          <a:solidFill>
                            <a:srgbClr val="000000"/>
                          </a:solidFill>
                          <a:effectLst/>
                          <a:latin typeface="Calibri"/>
                        </a:rPr>
                        <a:t>(Sat-Sun)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0304266"/>
                  </a:ext>
                </a:extLst>
              </a:tr>
              <a:tr h="73837">
                <a:tc>
                  <a:txBody>
                    <a:bodyPr/>
                    <a:lstStyle/>
                    <a:p>
                      <a:pPr lvl="0" algn="ctr">
                        <a:buNone/>
                      </a:pPr>
                      <a:r>
                        <a:rPr lang="en-GB" sz="1200" b="1" i="0" u="none" strike="noStrike">
                          <a:effectLst/>
                          <a:latin typeface="Calibri"/>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algn="ctr" defTabSz="914400" rtl="0" eaLnBrk="1" latinLnBrk="0" hangingPunct="1">
                        <a:buNone/>
                      </a:pPr>
                      <a:r>
                        <a:rPr lang="en-GB" sz="1200" b="1" i="0" u="none" strike="noStrike" kern="1200">
                          <a:effectLst/>
                          <a:latin typeface="Calibri"/>
                          <a:ea typeface="+mn-ea"/>
                          <a:cs typeface="+mn-cs"/>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i="0" u="none" strike="noStrike">
                          <a:solidFill>
                            <a:sysClr val="windowText" lastClr="000000"/>
                          </a:solidFill>
                          <a:effectLst/>
                          <a:latin typeface="Calibri"/>
                        </a:rPr>
                        <a:t>-4%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1770492"/>
                  </a:ext>
                </a:extLst>
              </a:tr>
            </a:tbl>
          </a:graphicData>
        </a:graphic>
      </p:graphicFrame>
      <p:sp>
        <p:nvSpPr>
          <p:cNvPr id="14" name="TextBox 13">
            <a:extLst>
              <a:ext uri="{FF2B5EF4-FFF2-40B4-BE49-F238E27FC236}">
                <a16:creationId xmlns:a16="http://schemas.microsoft.com/office/drawing/2014/main" id="{38E3525C-0809-49E4-AE9F-12F75F91FFBF}"/>
              </a:ext>
              <a:ext uri="{C183D7F6-B498-43B3-948B-1728B52AA6E4}">
                <adec:decorative xmlns:adec="http://schemas.microsoft.com/office/drawing/2017/decorative" val="1"/>
              </a:ext>
            </a:extLst>
          </p:cNvPr>
          <p:cNvSpPr txBox="1"/>
          <p:nvPr/>
        </p:nvSpPr>
        <p:spPr>
          <a:xfrm>
            <a:off x="0" y="6629644"/>
            <a:ext cx="12089700" cy="246221"/>
          </a:xfrm>
          <a:prstGeom prst="rect">
            <a:avLst/>
          </a:prstGeom>
          <a:noFill/>
        </p:spPr>
        <p:txBody>
          <a:bodyPr wrap="square" lIns="91440" tIns="45720" rIns="91440" bIns="45720" anchor="t">
            <a:spAutoFit/>
          </a:bodyPr>
          <a:lstStyle/>
          <a:p>
            <a:r>
              <a:rPr lang="en-GB" sz="1000" b="1">
                <a:solidFill>
                  <a:srgbClr val="FF0000"/>
                </a:solidFill>
                <a:cs typeface="Calibri"/>
              </a:rPr>
              <a:t>*</a:t>
            </a:r>
            <a:r>
              <a:rPr lang="en-GB" sz="1000">
                <a:solidFill>
                  <a:schemeClr val="bg1">
                    <a:lumMod val="50000"/>
                  </a:schemeClr>
                </a:solidFill>
                <a:cs typeface="Calibri"/>
              </a:rPr>
              <a:t>Long-term comparable data available at 16 sites - </a:t>
            </a:r>
            <a:r>
              <a:rPr lang="en-GB" sz="1000">
                <a:solidFill>
                  <a:schemeClr val="bg2">
                    <a:lumMod val="50000"/>
                  </a:schemeClr>
                </a:solidFill>
                <a:cs typeface="Calibri"/>
              </a:rPr>
              <a:t>see the slide notes for the full list of locations.       Data from all VivaCity sensors across Cambridgeshire can now be viewed in the </a:t>
            </a:r>
            <a:r>
              <a:rPr lang="en-GB" sz="1000" b="1">
                <a:solidFill>
                  <a:srgbClr val="00B0F0"/>
                </a:solidFill>
                <a:cs typeface="Calibri"/>
                <a:hlinkClick r:id="rId5">
                  <a:extLst>
                    <a:ext uri="{A12FA001-AC4F-418D-AE19-62706E023703}">
                      <ahyp:hlinkClr xmlns:ahyp="http://schemas.microsoft.com/office/drawing/2018/hyperlinkcolor" val="tx"/>
                    </a:ext>
                  </a:extLst>
                </a:hlinkClick>
              </a:rPr>
              <a:t>Traffic Flows Dashboard</a:t>
            </a:r>
            <a:r>
              <a:rPr lang="en-GB" sz="1000" b="1">
                <a:solidFill>
                  <a:srgbClr val="00B0F0"/>
                </a:solidFill>
                <a:cs typeface="Calibri"/>
              </a:rPr>
              <a:t>.</a:t>
            </a:r>
            <a:endParaRPr lang="en-GB" sz="1000">
              <a:solidFill>
                <a:schemeClr val="bg2">
                  <a:lumMod val="50000"/>
                </a:schemeClr>
              </a:solidFill>
              <a:cs typeface="Calibri"/>
            </a:endParaRPr>
          </a:p>
        </p:txBody>
      </p:sp>
    </p:spTree>
    <p:extLst>
      <p:ext uri="{BB962C8B-B14F-4D97-AF65-F5344CB8AC3E}">
        <p14:creationId xmlns:p14="http://schemas.microsoft.com/office/powerpoint/2010/main" val="4232913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Local Road Network: Cyclists</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23</a:t>
            </a:fld>
            <a:endParaRPr lang="en-GB"/>
          </a:p>
        </p:txBody>
      </p:sp>
      <p:sp>
        <p:nvSpPr>
          <p:cNvPr id="5" name="TextBox 4">
            <a:extLst>
              <a:ext uri="{FF2B5EF4-FFF2-40B4-BE49-F238E27FC236}">
                <a16:creationId xmlns:a16="http://schemas.microsoft.com/office/drawing/2014/main" id="{2B8111DD-5D7A-2AA9-409A-498F9719459C}"/>
              </a:ext>
            </a:extLst>
          </p:cNvPr>
          <p:cNvSpPr txBox="1"/>
          <p:nvPr/>
        </p:nvSpPr>
        <p:spPr>
          <a:xfrm>
            <a:off x="75414" y="609983"/>
            <a:ext cx="12074134" cy="307777"/>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rgbClr val="000000"/>
                </a:solidFill>
                <a:cs typeface="Calibri"/>
              </a:rPr>
              <a:t>In September 2025, cycling volumes were 16% below September 2023 volumes and had reduced very slightly (-2%) over the last year.</a:t>
            </a:r>
          </a:p>
        </p:txBody>
      </p:sp>
      <p:sp>
        <p:nvSpPr>
          <p:cNvPr id="8" name="TextBox 7">
            <a:extLst>
              <a:ext uri="{FF2B5EF4-FFF2-40B4-BE49-F238E27FC236}">
                <a16:creationId xmlns:a16="http://schemas.microsoft.com/office/drawing/2014/main" id="{71FC6D90-A0BB-C614-E149-07DAE25E8823}"/>
              </a:ext>
              <a:ext uri="{C183D7F6-B498-43B3-948B-1728B52AA6E4}">
                <adec:decorative xmlns:adec="http://schemas.microsoft.com/office/drawing/2017/decorative" val="1"/>
              </a:ext>
            </a:extLst>
          </p:cNvPr>
          <p:cNvSpPr txBox="1"/>
          <p:nvPr/>
        </p:nvSpPr>
        <p:spPr>
          <a:xfrm>
            <a:off x="576655" y="915360"/>
            <a:ext cx="10739534" cy="338554"/>
          </a:xfrm>
          <a:prstGeom prst="rect">
            <a:avLst/>
          </a:prstGeom>
          <a:noFill/>
        </p:spPr>
        <p:txBody>
          <a:bodyPr wrap="square" lIns="91440" tIns="45720" rIns="91440" bIns="45720" rtlCol="0" anchor="t">
            <a:spAutoFit/>
          </a:bodyPr>
          <a:lstStyle/>
          <a:p>
            <a:pPr algn="ctr"/>
            <a:r>
              <a:rPr lang="en-GB" sz="1600" b="1"/>
              <a:t>Average weekday cycle flow </a:t>
            </a:r>
            <a:r>
              <a:rPr lang="en-GB" sz="1600"/>
              <a:t>(sum of 46 sites)</a:t>
            </a:r>
          </a:p>
        </p:txBody>
      </p:sp>
      <p:pic>
        <p:nvPicPr>
          <p:cNvPr id="6" name="Picture 5" descr="A line chart showing all months of the year along the x-axis. &#10;&#10;Chart has three lines representing individual years (2023 to 2025), showing average weekday bicycle flows for each month.">
            <a:extLst>
              <a:ext uri="{FF2B5EF4-FFF2-40B4-BE49-F238E27FC236}">
                <a16:creationId xmlns:a16="http://schemas.microsoft.com/office/drawing/2014/main" id="{4EAF8977-1822-C4C5-8E8A-085BEA539A7F}"/>
              </a:ext>
            </a:extLst>
          </p:cNvPr>
          <p:cNvPicPr>
            <a:picLocks noChangeAspect="1"/>
          </p:cNvPicPr>
          <p:nvPr/>
        </p:nvPicPr>
        <p:blipFill>
          <a:blip r:embed="rId4"/>
          <a:stretch>
            <a:fillRect/>
          </a:stretch>
        </p:blipFill>
        <p:spPr>
          <a:xfrm>
            <a:off x="1298322" y="1187007"/>
            <a:ext cx="9352870" cy="4195881"/>
          </a:xfrm>
          <a:prstGeom prst="rect">
            <a:avLst/>
          </a:prstGeom>
        </p:spPr>
      </p:pic>
      <p:graphicFrame>
        <p:nvGraphicFramePr>
          <p:cNvPr id="4" name="Table 3">
            <a:extLst>
              <a:ext uri="{FF2B5EF4-FFF2-40B4-BE49-F238E27FC236}">
                <a16:creationId xmlns:a16="http://schemas.microsoft.com/office/drawing/2014/main" id="{747AF314-F3BE-2B3F-B99A-57E612A8D55B}"/>
              </a:ext>
            </a:extLst>
          </p:cNvPr>
          <p:cNvGraphicFramePr>
            <a:graphicFrameLocks noGrp="1"/>
          </p:cNvGraphicFramePr>
          <p:nvPr>
            <p:extLst>
              <p:ext uri="{D42A27DB-BD31-4B8C-83A1-F6EECF244321}">
                <p14:modId xmlns:p14="http://schemas.microsoft.com/office/powerpoint/2010/main" val="2368524204"/>
              </p:ext>
            </p:extLst>
          </p:nvPr>
        </p:nvGraphicFramePr>
        <p:xfrm>
          <a:off x="1349519" y="5451319"/>
          <a:ext cx="3064602" cy="1021490"/>
        </p:xfrm>
        <a:graphic>
          <a:graphicData uri="http://schemas.openxmlformats.org/drawingml/2006/table">
            <a:tbl>
              <a:tblPr firstRow="1"/>
              <a:tblGrid>
                <a:gridCol w="1021534">
                  <a:extLst>
                    <a:ext uri="{9D8B030D-6E8A-4147-A177-3AD203B41FA5}">
                      <a16:colId xmlns:a16="http://schemas.microsoft.com/office/drawing/2014/main" val="4168432786"/>
                    </a:ext>
                  </a:extLst>
                </a:gridCol>
                <a:gridCol w="1021534">
                  <a:extLst>
                    <a:ext uri="{9D8B030D-6E8A-4147-A177-3AD203B41FA5}">
                      <a16:colId xmlns:a16="http://schemas.microsoft.com/office/drawing/2014/main" val="1032806987"/>
                    </a:ext>
                  </a:extLst>
                </a:gridCol>
                <a:gridCol w="1021534">
                  <a:extLst>
                    <a:ext uri="{9D8B030D-6E8A-4147-A177-3AD203B41FA5}">
                      <a16:colId xmlns:a16="http://schemas.microsoft.com/office/drawing/2014/main" val="1141213759"/>
                    </a:ext>
                  </a:extLst>
                </a:gridCol>
              </a:tblGrid>
              <a:tr h="81007">
                <a:tc gridSpan="3">
                  <a:txBody>
                    <a:bodyPr/>
                    <a:lstStyle/>
                    <a:p>
                      <a:pPr lvl="0" algn="ctr" rtl="0">
                        <a:buNone/>
                      </a:pPr>
                      <a:r>
                        <a:rPr lang="en-GB" sz="1200" b="1" i="0" u="none" strike="noStrike">
                          <a:solidFill>
                            <a:srgbClr val="0070C0"/>
                          </a:solidFill>
                          <a:effectLst/>
                          <a:latin typeface="Calibri"/>
                        </a:rPr>
                        <a:t>Pre-COVID to Now [1 site</a:t>
                      </a:r>
                      <a:r>
                        <a:rPr lang="en-GB" sz="1200" b="1" i="0" u="none" strike="noStrike">
                          <a:solidFill>
                            <a:srgbClr val="FF0000"/>
                          </a:solidFill>
                          <a:effectLst/>
                          <a:latin typeface="+mn-lt"/>
                        </a:rPr>
                        <a:t>*</a:t>
                      </a:r>
                      <a:r>
                        <a:rPr lang="en-GB" sz="1200" b="1" i="0" u="none" strike="noStrike">
                          <a:solidFill>
                            <a:srgbClr val="0070C0"/>
                          </a:solidFill>
                          <a:effectLst/>
                          <a:latin typeface="Calibri"/>
                        </a:rPr>
                        <a:t>]:</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14355102"/>
                  </a:ext>
                </a:extLst>
              </a:tr>
              <a:tr h="0">
                <a:tc gridSpan="3">
                  <a:txBody>
                    <a:bodyPr/>
                    <a:lstStyle/>
                    <a:p>
                      <a:pPr lvl="0" algn="ctr">
                        <a:buNone/>
                      </a:pPr>
                      <a:r>
                        <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September 2019 </a:t>
                      </a:r>
                      <a:r>
                        <a:rPr lang="en-GB" sz="1200" b="1" u="none" strike="noStrike">
                          <a:solidFill>
                            <a:schemeClr val="tx1"/>
                          </a:solidFill>
                          <a:effectLst/>
                        </a:rPr>
                        <a:t>to </a:t>
                      </a:r>
                      <a:r>
                        <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September</a:t>
                      </a:r>
                      <a:r>
                        <a:rPr lang="en-GB" sz="1200" b="1" u="none" strike="noStrike">
                          <a:solidFill>
                            <a:schemeClr val="tx1"/>
                          </a:solidFill>
                          <a:effectLst/>
                        </a:rPr>
                        <a:t> 2025</a:t>
                      </a:r>
                      <a:endParaRPr lang="en-GB" sz="1200" b="1" i="0" u="none" strike="noStrike">
                        <a:solidFill>
                          <a:schemeClr val="tx1"/>
                        </a:solidFill>
                        <a:effectLst/>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15823245"/>
                  </a:ext>
                </a:extLst>
              </a:tr>
              <a:tr h="167144">
                <a:tc>
                  <a:txBody>
                    <a:bodyPr/>
                    <a:lstStyle/>
                    <a:p>
                      <a:pPr lvl="0" algn="ctr" rtl="0">
                        <a:buNone/>
                      </a:pP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p>
                    <a:p>
                      <a:pPr lvl="0" algn="ctr">
                        <a:buNone/>
                      </a:pPr>
                      <a:r>
                        <a:rPr lang="en-GB" sz="1200" b="1" i="0" u="none" strike="noStrike">
                          <a:solidFill>
                            <a:srgbClr val="000000"/>
                          </a:solidFill>
                          <a:effectLst/>
                          <a:latin typeface="Calibri"/>
                        </a:rPr>
                        <a:t>(Sat-Sun)</a:t>
                      </a:r>
                      <a:endParaRPr lang="en-GB" sz="12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6111418"/>
                  </a:ext>
                </a:extLst>
              </a:tr>
              <a:tr h="73837">
                <a:tc>
                  <a:txBody>
                    <a:bodyPr/>
                    <a:lstStyle/>
                    <a:p>
                      <a:pPr lvl="0" algn="ctr" rtl="0">
                        <a:buNone/>
                      </a:pPr>
                      <a:r>
                        <a:rPr lang="en-GB" sz="1200" b="1" i="0" u="none" strike="noStrike">
                          <a:solidFill>
                            <a:sysClr val="windowText" lastClr="000000"/>
                          </a:solidFill>
                          <a:effectLst/>
                          <a:latin typeface="+mn-lt"/>
                        </a:rPr>
                        <a:t>-25%</a:t>
                      </a:r>
                      <a:endParaRPr lang="en-US" sz="1200">
                        <a:solidFill>
                          <a:sysClr val="windowText" lastClr="000000"/>
                        </a:solidFill>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799D4"/>
                    </a:solidFill>
                  </a:tcPr>
                </a:tc>
                <a:tc>
                  <a:txBody>
                    <a:bodyPr/>
                    <a:lstStyle/>
                    <a:p>
                      <a:pPr lvl="0" algn="ctr">
                        <a:buNone/>
                      </a:pPr>
                      <a:r>
                        <a:rPr lang="en-GB" sz="1200" b="1" i="0" u="none" strike="noStrike">
                          <a:solidFill>
                            <a:sysClr val="windowText" lastClr="000000"/>
                          </a:solidFill>
                          <a:effectLst/>
                          <a:latin typeface="Calibri"/>
                        </a:rPr>
                        <a:t>-25%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799D4"/>
                    </a:solidFill>
                  </a:tcPr>
                </a:tc>
                <a:tc>
                  <a:txBody>
                    <a:bodyPr/>
                    <a:lstStyle/>
                    <a:p>
                      <a:pPr lvl="0" algn="ctr" rtl="0">
                        <a:buNone/>
                      </a:pPr>
                      <a:r>
                        <a:rPr lang="en-GB" sz="1200" b="1" i="0" u="none" strike="noStrike">
                          <a:solidFill>
                            <a:sysClr val="windowText" lastClr="000000"/>
                          </a:solidFill>
                          <a:effectLst/>
                          <a:latin typeface="Calibri"/>
                        </a:rPr>
                        <a:t>-22%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799D4"/>
                    </a:solidFill>
                  </a:tcPr>
                </a:tc>
                <a:extLst>
                  <a:ext uri="{0D108BD9-81ED-4DB2-BD59-A6C34878D82A}">
                    <a16:rowId xmlns:a16="http://schemas.microsoft.com/office/drawing/2014/main" val="176730031"/>
                  </a:ext>
                </a:extLst>
              </a:tr>
            </a:tbl>
          </a:graphicData>
        </a:graphic>
      </p:graphicFrame>
      <p:graphicFrame>
        <p:nvGraphicFramePr>
          <p:cNvPr id="7" name="Table 6">
            <a:extLst>
              <a:ext uri="{FF2B5EF4-FFF2-40B4-BE49-F238E27FC236}">
                <a16:creationId xmlns:a16="http://schemas.microsoft.com/office/drawing/2014/main" id="{46D8525A-AB9E-E861-1EEC-ACA62998866B}"/>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39421839"/>
              </p:ext>
            </p:extLst>
          </p:nvPr>
        </p:nvGraphicFramePr>
        <p:xfrm>
          <a:off x="4414121" y="5450557"/>
          <a:ext cx="3064602" cy="1021490"/>
        </p:xfrm>
        <a:graphic>
          <a:graphicData uri="http://schemas.openxmlformats.org/drawingml/2006/table">
            <a:tbl>
              <a:tblPr firstRow="1"/>
              <a:tblGrid>
                <a:gridCol w="1021534">
                  <a:extLst>
                    <a:ext uri="{9D8B030D-6E8A-4147-A177-3AD203B41FA5}">
                      <a16:colId xmlns:a16="http://schemas.microsoft.com/office/drawing/2014/main" val="237791955"/>
                    </a:ext>
                  </a:extLst>
                </a:gridCol>
                <a:gridCol w="1021534">
                  <a:extLst>
                    <a:ext uri="{9D8B030D-6E8A-4147-A177-3AD203B41FA5}">
                      <a16:colId xmlns:a16="http://schemas.microsoft.com/office/drawing/2014/main" val="2790483596"/>
                    </a:ext>
                  </a:extLst>
                </a:gridCol>
                <a:gridCol w="1021534">
                  <a:extLst>
                    <a:ext uri="{9D8B030D-6E8A-4147-A177-3AD203B41FA5}">
                      <a16:colId xmlns:a16="http://schemas.microsoft.com/office/drawing/2014/main" val="1953113605"/>
                    </a:ext>
                  </a:extLst>
                </a:gridCol>
              </a:tblGrid>
              <a:tr h="81007">
                <a:tc gridSpan="3">
                  <a:txBody>
                    <a:bodyPr/>
                    <a:lstStyle/>
                    <a:p>
                      <a:pPr algn="ctr" rtl="0" fontAlgn="b"/>
                      <a:r>
                        <a:rPr lang="en-GB" sz="1200" b="1" i="0" u="none" strike="noStrike" kern="1200">
                          <a:solidFill>
                            <a:srgbClr val="0070C0"/>
                          </a:solidFill>
                          <a:effectLst/>
                          <a:latin typeface="Calibri"/>
                          <a:ea typeface="+mn-ea"/>
                          <a:cs typeface="+mn-cs"/>
                        </a:rPr>
                        <a:t>2023 to Now [46 sites]:</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1200" b="1" i="0" u="none" strike="noStrike" kern="1200">
                        <a:solidFill>
                          <a:srgbClr val="0070C0"/>
                        </a:solidFill>
                        <a:effectLst/>
                        <a:latin typeface="Calibri"/>
                        <a:ea typeface="+mn-ea"/>
                        <a:cs typeface="+mn-cs"/>
                      </a:endParaRPr>
                    </a:p>
                  </a:txBody>
                  <a:tcPr marL="9300" marR="9300" marT="9300" marB="0" anchor="b">
                    <a:lnL w="12700">
                      <a:solidFill>
                        <a:schemeClr val="tx1"/>
                      </a:solidFill>
                    </a:lnL>
                    <a:lnR w="12700">
                      <a:solidFill>
                        <a:schemeClr val="tx1"/>
                      </a:solidFill>
                    </a:lnR>
                    <a:lnT w="12700">
                      <a:solidFill>
                        <a:schemeClr val="tx1"/>
                      </a:solidFill>
                    </a:lnT>
                    <a:lnB w="0">
                      <a:noFill/>
                    </a:lnB>
                    <a:lnTlToBr w="0">
                      <a:noFill/>
                    </a:lnTlToBr>
                    <a:lnBlToTr w="0">
                      <a:noFill/>
                    </a:lnBlToTr>
                    <a:solidFill>
                      <a:srgbClr val="D9D9D9"/>
                    </a:solidFill>
                  </a:tcPr>
                </a:tc>
                <a:tc hMerge="1">
                  <a:txBody>
                    <a:bodyPr/>
                    <a:lstStyle/>
                    <a:p>
                      <a:pPr algn="ctr" rtl="0" fontAlgn="b"/>
                      <a:endParaRPr lang="en-GB" sz="1200" b="1" i="0" u="none" strike="noStrike" kern="1200">
                        <a:solidFill>
                          <a:srgbClr val="0070C0"/>
                        </a:solidFill>
                        <a:effectLst/>
                        <a:latin typeface="Calibri"/>
                        <a:ea typeface="+mn-ea"/>
                        <a:cs typeface="+mn-cs"/>
                      </a:endParaRPr>
                    </a:p>
                  </a:txBody>
                  <a:tcPr marL="9300" marR="9300" marT="9300" marB="0" anchor="b">
                    <a:lnL w="12700">
                      <a:solidFill>
                        <a:schemeClr val="tx1"/>
                      </a:solidFill>
                    </a:lnL>
                    <a:lnR w="12700">
                      <a:solidFill>
                        <a:schemeClr val="tx1"/>
                      </a:solidFill>
                    </a:lnR>
                    <a:lnT w="12700">
                      <a:solidFill>
                        <a:schemeClr val="tx1"/>
                      </a:solidFill>
                    </a:lnT>
                    <a:lnB w="0">
                      <a:noFill/>
                    </a:lnB>
                    <a:lnTlToBr w="0">
                      <a:noFill/>
                    </a:lnTlToBr>
                    <a:lnBlToTr w="0">
                      <a:noFill/>
                    </a:lnBlToTr>
                    <a:solidFill>
                      <a:srgbClr val="D9D9D9"/>
                    </a:solidFill>
                  </a:tcPr>
                </a:tc>
                <a:extLst>
                  <a:ext uri="{0D108BD9-81ED-4DB2-BD59-A6C34878D82A}">
                    <a16:rowId xmlns:a16="http://schemas.microsoft.com/office/drawing/2014/main" val="2613423464"/>
                  </a:ext>
                </a:extLst>
              </a:tr>
              <a:tr h="0">
                <a:tc gridSpan="3">
                  <a:txBody>
                    <a:bodyPr/>
                    <a:lstStyle/>
                    <a:p>
                      <a:pPr lvl="0" algn="ctr">
                        <a:buNone/>
                      </a:pPr>
                      <a:r>
                        <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September 2023 to September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GB" sz="1200" b="1" i="0" u="none" strike="noStrike">
                        <a:solidFill>
                          <a:srgbClr val="000000"/>
                        </a:solidFill>
                        <a:effectLst/>
                        <a:latin typeface="Arial" panose="020B0604020202020204" pitchFamily="34" charset="0"/>
                      </a:endParaRPr>
                    </a:p>
                  </a:txBody>
                  <a:tcPr>
                    <a:lnL w="12700">
                      <a:solidFill>
                        <a:schemeClr val="tx1"/>
                      </a:solidFill>
                    </a:lnL>
                    <a:lnR w="12700">
                      <a:solidFill>
                        <a:schemeClr val="tx1"/>
                      </a:solidFill>
                    </a:lnR>
                    <a:lnT w="0">
                      <a:noFill/>
                    </a:lnT>
                    <a:lnB w="12700">
                      <a:solidFill>
                        <a:schemeClr val="tx1"/>
                      </a:solidFill>
                    </a:lnB>
                    <a:lnTlToBr w="0">
                      <a:noFill/>
                    </a:lnTlToBr>
                    <a:lnBlToTr w="0">
                      <a:noFill/>
                    </a:lnBlToTr>
                    <a:solidFill>
                      <a:srgbClr val="D9D9D9"/>
                    </a:solidFill>
                  </a:tcPr>
                </a:tc>
                <a:tc hMerge="1">
                  <a:txBody>
                    <a:bodyPr/>
                    <a:lstStyle/>
                    <a:p>
                      <a:pPr algn="ctr" fontAlgn="b"/>
                      <a:endParaRPr lang="en-GB" sz="1200" b="1" i="0" u="none" strike="noStrike">
                        <a:solidFill>
                          <a:srgbClr val="000000"/>
                        </a:solidFill>
                        <a:effectLst/>
                        <a:latin typeface="Arial" panose="020B0604020202020204" pitchFamily="34" charset="0"/>
                      </a:endParaRPr>
                    </a:p>
                  </a:txBody>
                  <a:tcPr>
                    <a:lnL w="12700">
                      <a:solidFill>
                        <a:schemeClr val="tx1"/>
                      </a:solidFill>
                    </a:lnL>
                    <a:lnR w="12700">
                      <a:solidFill>
                        <a:schemeClr val="tx1"/>
                      </a:solidFill>
                    </a:lnR>
                    <a:lnT w="0">
                      <a:noFill/>
                    </a:lnT>
                    <a:lnB w="12700">
                      <a:solidFill>
                        <a:schemeClr val="tx1"/>
                      </a:solidFill>
                    </a:lnB>
                    <a:lnTlToBr w="0">
                      <a:noFill/>
                    </a:lnTlToBr>
                    <a:lnBlToTr w="0">
                      <a:noFill/>
                    </a:lnBlToTr>
                    <a:solidFill>
                      <a:srgbClr val="D9D9D9"/>
                    </a:solidFill>
                  </a:tcPr>
                </a:tc>
                <a:extLst>
                  <a:ext uri="{0D108BD9-81ED-4DB2-BD59-A6C34878D82A}">
                    <a16:rowId xmlns:a16="http://schemas.microsoft.com/office/drawing/2014/main" val="3774679814"/>
                  </a:ext>
                </a:extLst>
              </a:tr>
              <a:tr h="72263">
                <a:tc>
                  <a:txBody>
                    <a:bodyPr/>
                    <a:lstStyle/>
                    <a:p>
                      <a:pPr lvl="0" algn="ctr" rtl="0">
                        <a:buNone/>
                      </a:pP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p>
                    <a:p>
                      <a:pPr lvl="0" algn="ctr">
                        <a:buNone/>
                      </a:pPr>
                      <a:r>
                        <a:rPr lang="en-GB" sz="1200" b="1" i="0" u="none" strike="noStrike">
                          <a:solidFill>
                            <a:srgbClr val="000000"/>
                          </a:solidFill>
                          <a:effectLst/>
                          <a:latin typeface="Calibri"/>
                        </a:rPr>
                        <a:t>(Sat-Sun)</a:t>
                      </a:r>
                      <a:endParaRPr lang="en-GB"/>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3737821"/>
                  </a:ext>
                </a:extLst>
              </a:tr>
              <a:tr h="7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a:solidFill>
                            <a:schemeClr val="tx1"/>
                          </a:solidFill>
                          <a:effectLst/>
                          <a:latin typeface="+mn-lt"/>
                        </a:rPr>
                        <a:t>-16%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a:solidFill>
                            <a:schemeClr val="tx1"/>
                          </a:solidFill>
                          <a:effectLst/>
                          <a:latin typeface="+mn-lt"/>
                        </a:rPr>
                        <a:t>-15%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a:solidFill>
                            <a:schemeClr val="tx1"/>
                          </a:solidFill>
                          <a:effectLst/>
                          <a:latin typeface="+mn-lt"/>
                        </a:rPr>
                        <a:t>-10%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3793985"/>
                  </a:ext>
                </a:extLst>
              </a:tr>
            </a:tbl>
          </a:graphicData>
        </a:graphic>
      </p:graphicFrame>
      <p:graphicFrame>
        <p:nvGraphicFramePr>
          <p:cNvPr id="9" name="Table 8">
            <a:extLst>
              <a:ext uri="{FF2B5EF4-FFF2-40B4-BE49-F238E27FC236}">
                <a16:creationId xmlns:a16="http://schemas.microsoft.com/office/drawing/2014/main" id="{065F87BC-B707-D7BC-95CB-F7CAD094225C}"/>
              </a:ext>
            </a:extLst>
          </p:cNvPr>
          <p:cNvGraphicFramePr>
            <a:graphicFrameLocks noGrp="1"/>
          </p:cNvGraphicFramePr>
          <p:nvPr>
            <p:extLst>
              <p:ext uri="{D42A27DB-BD31-4B8C-83A1-F6EECF244321}">
                <p14:modId xmlns:p14="http://schemas.microsoft.com/office/powerpoint/2010/main" val="3419208959"/>
              </p:ext>
            </p:extLst>
          </p:nvPr>
        </p:nvGraphicFramePr>
        <p:xfrm>
          <a:off x="7478723" y="5450557"/>
          <a:ext cx="3064602" cy="1021490"/>
        </p:xfrm>
        <a:graphic>
          <a:graphicData uri="http://schemas.openxmlformats.org/drawingml/2006/table">
            <a:tbl>
              <a:tblPr firstRow="1"/>
              <a:tblGrid>
                <a:gridCol w="1021534">
                  <a:extLst>
                    <a:ext uri="{9D8B030D-6E8A-4147-A177-3AD203B41FA5}">
                      <a16:colId xmlns:a16="http://schemas.microsoft.com/office/drawing/2014/main" val="2980363944"/>
                    </a:ext>
                  </a:extLst>
                </a:gridCol>
                <a:gridCol w="1021534">
                  <a:extLst>
                    <a:ext uri="{9D8B030D-6E8A-4147-A177-3AD203B41FA5}">
                      <a16:colId xmlns:a16="http://schemas.microsoft.com/office/drawing/2014/main" val="4191881843"/>
                    </a:ext>
                  </a:extLst>
                </a:gridCol>
                <a:gridCol w="1021534">
                  <a:extLst>
                    <a:ext uri="{9D8B030D-6E8A-4147-A177-3AD203B41FA5}">
                      <a16:colId xmlns:a16="http://schemas.microsoft.com/office/drawing/2014/main" val="617820300"/>
                    </a:ext>
                  </a:extLst>
                </a:gridCol>
              </a:tblGrid>
              <a:tr h="81007">
                <a:tc gridSpan="3">
                  <a:txBody>
                    <a:bodyPr/>
                    <a:lstStyle/>
                    <a:p>
                      <a:pPr algn="ctr" rtl="0" fontAlgn="b"/>
                      <a:r>
                        <a:rPr lang="en-GB" sz="1200" b="1" i="0" u="none" strike="noStrike">
                          <a:solidFill>
                            <a:srgbClr val="0070C0"/>
                          </a:solidFill>
                          <a:effectLst/>
                          <a:latin typeface="Calibri"/>
                        </a:rPr>
                        <a:t>Previous year to Now [46 sites]:</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5235723"/>
                  </a:ext>
                </a:extLst>
              </a:tr>
              <a:tr h="0">
                <a:tc gridSpan="3">
                  <a:txBody>
                    <a:bodyPr/>
                    <a:lstStyle/>
                    <a:p>
                      <a:pPr lvl="0" algn="ctr">
                        <a:buNone/>
                      </a:pPr>
                      <a:r>
                        <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September 2024 to September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88291528"/>
                  </a:ext>
                </a:extLst>
              </a:tr>
              <a:tr h="0">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endParaRPr lang="en-US"/>
                    </a:p>
                    <a:p>
                      <a:pPr lvl="0" algn="ctr">
                        <a:buNone/>
                      </a:pPr>
                      <a:r>
                        <a:rPr lang="en-GB" sz="1200" b="1" i="0" u="none" strike="noStrike">
                          <a:solidFill>
                            <a:srgbClr val="000000"/>
                          </a:solidFill>
                          <a:effectLst/>
                          <a:latin typeface="Calibri"/>
                        </a:rPr>
                        <a:t>(Sat-Sun)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0304266"/>
                  </a:ext>
                </a:extLst>
              </a:tr>
              <a:tr h="73837">
                <a:tc>
                  <a:txBody>
                    <a:bodyPr/>
                    <a:lstStyle/>
                    <a:p>
                      <a:pPr lvl="0" algn="ctr">
                        <a:buNone/>
                      </a:pPr>
                      <a:r>
                        <a:rPr lang="en-GB" sz="1200" b="1" i="0" u="none" strike="noStrike">
                          <a:effectLst/>
                          <a:latin typeface="Calibri"/>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algn="ctr" defTabSz="914400" rtl="0" eaLnBrk="1" latinLnBrk="0" hangingPunct="1">
                        <a:buNone/>
                      </a:pPr>
                      <a:r>
                        <a:rPr lang="en-GB" sz="1200" b="1" i="0" u="none" strike="noStrike" kern="1200">
                          <a:effectLst/>
                          <a:latin typeface="Calibri"/>
                          <a:ea typeface="+mn-ea"/>
                          <a:cs typeface="+mn-cs"/>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i="0" u="none" strike="noStrike">
                          <a:effectLst/>
                          <a:latin typeface="Calibri"/>
                        </a:rPr>
                        <a:t>-2%</a:t>
                      </a:r>
                      <a:endParaRPr lang="en-GB" sz="1200" b="1" i="0" u="none" strike="noStrike">
                        <a:solidFill>
                          <a:sysClr val="windowText" lastClr="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1770492"/>
                  </a:ext>
                </a:extLst>
              </a:tr>
            </a:tbl>
          </a:graphicData>
        </a:graphic>
      </p:graphicFrame>
      <p:sp>
        <p:nvSpPr>
          <p:cNvPr id="12" name="TextBox 11">
            <a:extLst>
              <a:ext uri="{FF2B5EF4-FFF2-40B4-BE49-F238E27FC236}">
                <a16:creationId xmlns:a16="http://schemas.microsoft.com/office/drawing/2014/main" id="{F8CB83C8-1073-E5D8-2A21-AA2B0C31C2E4}"/>
              </a:ext>
              <a:ext uri="{C183D7F6-B498-43B3-948B-1728B52AA6E4}">
                <adec:decorative xmlns:adec="http://schemas.microsoft.com/office/drawing/2017/decorative" val="0"/>
              </a:ext>
            </a:extLst>
          </p:cNvPr>
          <p:cNvSpPr txBox="1"/>
          <p:nvPr/>
        </p:nvSpPr>
        <p:spPr>
          <a:xfrm>
            <a:off x="0" y="6614187"/>
            <a:ext cx="12134850" cy="246221"/>
          </a:xfrm>
          <a:prstGeom prst="rect">
            <a:avLst/>
          </a:prstGeom>
          <a:noFill/>
        </p:spPr>
        <p:txBody>
          <a:bodyPr wrap="square" lIns="91440" tIns="45720" rIns="91440" bIns="45720" anchor="t">
            <a:spAutoFit/>
          </a:bodyPr>
          <a:lstStyle/>
          <a:p>
            <a:r>
              <a:rPr lang="en-GB" sz="1000" b="1">
                <a:solidFill>
                  <a:srgbClr val="FF0000"/>
                </a:solidFill>
                <a:cs typeface="Calibri"/>
              </a:rPr>
              <a:t>*</a:t>
            </a:r>
            <a:r>
              <a:rPr lang="en-GB" sz="1000">
                <a:solidFill>
                  <a:schemeClr val="bg2">
                    <a:lumMod val="50000"/>
                  </a:schemeClr>
                </a:solidFill>
                <a:cs typeface="Calibri"/>
              </a:rPr>
              <a:t>Long-term comparable data only available at 1 site (Tenison Road).        Data from all VivaCity sensors across Cambridgeshire can now be viewed in the </a:t>
            </a:r>
            <a:r>
              <a:rPr lang="en-GB" sz="1000" b="1">
                <a:cs typeface="Calibri"/>
                <a:hlinkClick r:id="rId5"/>
              </a:rPr>
              <a:t>Traffic Flows Dashboard</a:t>
            </a:r>
            <a:r>
              <a:rPr lang="en-GB" sz="1000" b="1">
                <a:cs typeface="Calibri"/>
              </a:rPr>
              <a:t>.</a:t>
            </a:r>
            <a:endParaRPr lang="en-GB" sz="1000">
              <a:solidFill>
                <a:schemeClr val="bg2">
                  <a:lumMod val="50000"/>
                </a:schemeClr>
              </a:solidFill>
              <a:cs typeface="Calibri"/>
            </a:endParaRPr>
          </a:p>
        </p:txBody>
      </p:sp>
    </p:spTree>
    <p:extLst>
      <p:ext uri="{BB962C8B-B14F-4D97-AF65-F5344CB8AC3E}">
        <p14:creationId xmlns:p14="http://schemas.microsoft.com/office/powerpoint/2010/main" val="4245264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Local Road Network: Pedestrians</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24</a:t>
            </a:fld>
            <a:endParaRPr lang="en-GB"/>
          </a:p>
        </p:txBody>
      </p:sp>
      <p:sp>
        <p:nvSpPr>
          <p:cNvPr id="6" name="TextBox 5">
            <a:extLst>
              <a:ext uri="{FF2B5EF4-FFF2-40B4-BE49-F238E27FC236}">
                <a16:creationId xmlns:a16="http://schemas.microsoft.com/office/drawing/2014/main" id="{BE00C226-BF2E-E3CD-AEF7-12D1BCE88210}"/>
              </a:ext>
              <a:ext uri="{C183D7F6-B498-43B3-948B-1728B52AA6E4}">
                <adec:decorative xmlns:adec="http://schemas.microsoft.com/office/drawing/2017/decorative" val="1"/>
              </a:ext>
            </a:extLst>
          </p:cNvPr>
          <p:cNvSpPr txBox="1"/>
          <p:nvPr/>
        </p:nvSpPr>
        <p:spPr>
          <a:xfrm>
            <a:off x="1724730" y="1163054"/>
            <a:ext cx="8742540" cy="338554"/>
          </a:xfrm>
          <a:prstGeom prst="rect">
            <a:avLst/>
          </a:prstGeom>
          <a:noFill/>
        </p:spPr>
        <p:txBody>
          <a:bodyPr wrap="square" lIns="91440" tIns="45720" rIns="91440" bIns="45720" rtlCol="0" anchor="t">
            <a:spAutoFit/>
          </a:bodyPr>
          <a:lstStyle/>
          <a:p>
            <a:pPr algn="ctr"/>
            <a:r>
              <a:rPr lang="en-GB" sz="1600" b="1"/>
              <a:t>Average weekday pedestrian flow </a:t>
            </a:r>
            <a:r>
              <a:rPr lang="en-GB" sz="1600"/>
              <a:t>(sum of 46 sites)</a:t>
            </a:r>
          </a:p>
        </p:txBody>
      </p:sp>
      <p:sp>
        <p:nvSpPr>
          <p:cNvPr id="16" name="TextBox 15">
            <a:extLst>
              <a:ext uri="{FF2B5EF4-FFF2-40B4-BE49-F238E27FC236}">
                <a16:creationId xmlns:a16="http://schemas.microsoft.com/office/drawing/2014/main" id="{4E9CA68F-D2C6-9240-F368-F1039301F816}"/>
              </a:ext>
            </a:extLst>
          </p:cNvPr>
          <p:cNvSpPr txBox="1"/>
          <p:nvPr/>
        </p:nvSpPr>
        <p:spPr>
          <a:xfrm>
            <a:off x="297684" y="620091"/>
            <a:ext cx="11578520"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rgbClr val="000000"/>
                </a:solidFill>
                <a:cs typeface="Calibri"/>
              </a:rPr>
              <a:t>In September 2025, pedestrian volumes were 8% below September 2023 volumes, with a divergence in trend between weekdays (-11%) and weekends (+5%). Pedestrian volumes also show a slight decrease (-4%) compared to this point last year (September 2024).</a:t>
            </a:r>
          </a:p>
        </p:txBody>
      </p:sp>
      <p:pic>
        <p:nvPicPr>
          <p:cNvPr id="5" name="Picture 4" descr="Chart has three lines representing individual years (2023 to 2025), showing average weekday pedestrian flows for each month.">
            <a:extLst>
              <a:ext uri="{FF2B5EF4-FFF2-40B4-BE49-F238E27FC236}">
                <a16:creationId xmlns:a16="http://schemas.microsoft.com/office/drawing/2014/main" id="{43D4DB38-F5C0-2093-8F45-E3CDF18E8835}"/>
              </a:ext>
            </a:extLst>
          </p:cNvPr>
          <p:cNvPicPr>
            <a:picLocks noChangeAspect="1"/>
          </p:cNvPicPr>
          <p:nvPr/>
        </p:nvPicPr>
        <p:blipFill>
          <a:blip r:embed="rId4"/>
          <a:stretch>
            <a:fillRect/>
          </a:stretch>
        </p:blipFill>
        <p:spPr>
          <a:xfrm>
            <a:off x="1666348" y="1445396"/>
            <a:ext cx="8720849" cy="4065257"/>
          </a:xfrm>
          <a:prstGeom prst="rect">
            <a:avLst/>
          </a:prstGeom>
        </p:spPr>
      </p:pic>
      <p:graphicFrame>
        <p:nvGraphicFramePr>
          <p:cNvPr id="4" name="Table 3">
            <a:extLst>
              <a:ext uri="{FF2B5EF4-FFF2-40B4-BE49-F238E27FC236}">
                <a16:creationId xmlns:a16="http://schemas.microsoft.com/office/drawing/2014/main" id="{323FE048-E192-C1E7-FAE8-E021DE7EBF4A}"/>
              </a:ext>
            </a:extLst>
          </p:cNvPr>
          <p:cNvGraphicFramePr>
            <a:graphicFrameLocks noGrp="1"/>
          </p:cNvGraphicFramePr>
          <p:nvPr>
            <p:extLst>
              <p:ext uri="{D42A27DB-BD31-4B8C-83A1-F6EECF244321}">
                <p14:modId xmlns:p14="http://schemas.microsoft.com/office/powerpoint/2010/main" val="2624506475"/>
              </p:ext>
            </p:extLst>
          </p:nvPr>
        </p:nvGraphicFramePr>
        <p:xfrm>
          <a:off x="1462647" y="5535060"/>
          <a:ext cx="3064602" cy="1021490"/>
        </p:xfrm>
        <a:graphic>
          <a:graphicData uri="http://schemas.openxmlformats.org/drawingml/2006/table">
            <a:tbl>
              <a:tblPr firstRow="1"/>
              <a:tblGrid>
                <a:gridCol w="1021534">
                  <a:extLst>
                    <a:ext uri="{9D8B030D-6E8A-4147-A177-3AD203B41FA5}">
                      <a16:colId xmlns:a16="http://schemas.microsoft.com/office/drawing/2014/main" val="4168432786"/>
                    </a:ext>
                  </a:extLst>
                </a:gridCol>
                <a:gridCol w="1021534">
                  <a:extLst>
                    <a:ext uri="{9D8B030D-6E8A-4147-A177-3AD203B41FA5}">
                      <a16:colId xmlns:a16="http://schemas.microsoft.com/office/drawing/2014/main" val="1032806987"/>
                    </a:ext>
                  </a:extLst>
                </a:gridCol>
                <a:gridCol w="1021534">
                  <a:extLst>
                    <a:ext uri="{9D8B030D-6E8A-4147-A177-3AD203B41FA5}">
                      <a16:colId xmlns:a16="http://schemas.microsoft.com/office/drawing/2014/main" val="1141213759"/>
                    </a:ext>
                  </a:extLst>
                </a:gridCol>
              </a:tblGrid>
              <a:tr h="81007">
                <a:tc gridSpan="3">
                  <a:txBody>
                    <a:bodyPr/>
                    <a:lstStyle/>
                    <a:p>
                      <a:pPr lvl="0" algn="ctr" rtl="0">
                        <a:buNone/>
                      </a:pPr>
                      <a:r>
                        <a:rPr lang="en-GB" sz="1200" b="1" i="0" u="none" strike="noStrike">
                          <a:solidFill>
                            <a:srgbClr val="0070C0"/>
                          </a:solidFill>
                          <a:effectLst/>
                          <a:latin typeface="Calibri"/>
                        </a:rPr>
                        <a:t>Pre-COVID to Now [1 site</a:t>
                      </a:r>
                      <a:r>
                        <a:rPr lang="en-GB" sz="1200" b="1" i="0" u="none" strike="noStrike">
                          <a:solidFill>
                            <a:srgbClr val="FF0000"/>
                          </a:solidFill>
                          <a:effectLst/>
                          <a:latin typeface="+mn-lt"/>
                        </a:rPr>
                        <a:t>*</a:t>
                      </a:r>
                      <a:r>
                        <a:rPr lang="en-GB" sz="1200" b="1" i="0" u="none" strike="noStrike">
                          <a:solidFill>
                            <a:srgbClr val="0070C0"/>
                          </a:solidFill>
                          <a:effectLst/>
                          <a:latin typeface="Calibri"/>
                        </a:rPr>
                        <a:t>]:</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14355102"/>
                  </a:ext>
                </a:extLst>
              </a:tr>
              <a:tr h="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September 2019 to September 2025</a:t>
                      </a:r>
                      <a:endParaRPr lang="en-GB" sz="1200" b="1" i="0" u="none" strike="noStrike">
                        <a:solidFill>
                          <a:schemeClr val="tx1"/>
                        </a:solidFill>
                        <a:effectLst/>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15823245"/>
                  </a:ext>
                </a:extLst>
              </a:tr>
              <a:tr h="50357">
                <a:tc>
                  <a:txBody>
                    <a:bodyPr/>
                    <a:lstStyle/>
                    <a:p>
                      <a:pPr lvl="0" algn="ctr" rtl="0">
                        <a:buNone/>
                      </a:pP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p>
                    <a:p>
                      <a:pPr lvl="0" algn="ctr">
                        <a:buNone/>
                      </a:pPr>
                      <a:r>
                        <a:rPr lang="en-GB" sz="1200" b="1" i="0" u="none" strike="noStrike">
                          <a:solidFill>
                            <a:srgbClr val="000000"/>
                          </a:solidFill>
                          <a:effectLst/>
                          <a:latin typeface="Calibri"/>
                        </a:rPr>
                        <a:t>(Sat-Sun)</a:t>
                      </a:r>
                      <a:endParaRPr lang="en-GB"/>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6111418"/>
                  </a:ext>
                </a:extLst>
              </a:tr>
              <a:tr h="81147">
                <a:tc>
                  <a:txBody>
                    <a:bodyPr/>
                    <a:lstStyle/>
                    <a:p>
                      <a:pPr lvl="0" algn="ctr" rtl="0">
                        <a:buNone/>
                      </a:pPr>
                      <a:r>
                        <a:rPr lang="en-GB" sz="1200" b="1" i="0" u="none" strike="noStrike">
                          <a:solidFill>
                            <a:sysClr val="windowText" lastClr="000000"/>
                          </a:solidFill>
                          <a:effectLst/>
                          <a:latin typeface="Calibri"/>
                        </a:rPr>
                        <a:t>+8%</a:t>
                      </a:r>
                      <a:endParaRPr lang="en-US">
                        <a:solidFill>
                          <a:sysClr val="windowText" lastClr="000000"/>
                        </a:solidFill>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DCD"/>
                    </a:solidFill>
                  </a:tcPr>
                </a:tc>
                <a:tc>
                  <a:txBody>
                    <a:bodyPr/>
                    <a:lstStyle/>
                    <a:p>
                      <a:pPr lvl="0" algn="ctr">
                        <a:buNone/>
                      </a:pPr>
                      <a:r>
                        <a:rPr lang="en-GB" sz="1200" b="1" i="0" u="none" strike="noStrike">
                          <a:solidFill>
                            <a:sysClr val="windowText" lastClr="000000"/>
                          </a:solidFill>
                          <a:effectLst/>
                          <a:latin typeface="Calibri"/>
                        </a:rPr>
                        <a:t>+6%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DCD"/>
                    </a:solidFill>
                  </a:tcPr>
                </a:tc>
                <a:tc>
                  <a:txBody>
                    <a:bodyPr/>
                    <a:lstStyle/>
                    <a:p>
                      <a:pPr marL="0" lvl="0" algn="ctr" defTabSz="914400" rtl="0" eaLnBrk="1" latinLnBrk="0" hangingPunct="1">
                        <a:buNone/>
                      </a:pPr>
                      <a:r>
                        <a:rPr lang="en-GB" sz="1200" b="1" i="0" u="none" strike="noStrike" kern="1200">
                          <a:solidFill>
                            <a:sysClr val="windowText" lastClr="000000"/>
                          </a:solidFill>
                          <a:effectLst/>
                          <a:latin typeface="Calibri"/>
                          <a:ea typeface="+mn-ea"/>
                          <a:cs typeface="+mn-cs"/>
                        </a:rPr>
                        <a:t>+12%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DCD"/>
                    </a:solidFill>
                  </a:tcPr>
                </a:tc>
                <a:extLst>
                  <a:ext uri="{0D108BD9-81ED-4DB2-BD59-A6C34878D82A}">
                    <a16:rowId xmlns:a16="http://schemas.microsoft.com/office/drawing/2014/main" val="176730031"/>
                  </a:ext>
                </a:extLst>
              </a:tr>
            </a:tbl>
          </a:graphicData>
        </a:graphic>
      </p:graphicFrame>
      <p:graphicFrame>
        <p:nvGraphicFramePr>
          <p:cNvPr id="12" name="Table 11">
            <a:extLst>
              <a:ext uri="{FF2B5EF4-FFF2-40B4-BE49-F238E27FC236}">
                <a16:creationId xmlns:a16="http://schemas.microsoft.com/office/drawing/2014/main" id="{D483C4A7-5C5A-2407-CFDB-96FB9CAFAC08}"/>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0084215"/>
              </p:ext>
            </p:extLst>
          </p:nvPr>
        </p:nvGraphicFramePr>
        <p:xfrm>
          <a:off x="4537946" y="5537164"/>
          <a:ext cx="3064602" cy="1021490"/>
        </p:xfrm>
        <a:graphic>
          <a:graphicData uri="http://schemas.openxmlformats.org/drawingml/2006/table">
            <a:tbl>
              <a:tblPr firstRow="1"/>
              <a:tblGrid>
                <a:gridCol w="1021534">
                  <a:extLst>
                    <a:ext uri="{9D8B030D-6E8A-4147-A177-3AD203B41FA5}">
                      <a16:colId xmlns:a16="http://schemas.microsoft.com/office/drawing/2014/main" val="237791955"/>
                    </a:ext>
                  </a:extLst>
                </a:gridCol>
                <a:gridCol w="1021534">
                  <a:extLst>
                    <a:ext uri="{9D8B030D-6E8A-4147-A177-3AD203B41FA5}">
                      <a16:colId xmlns:a16="http://schemas.microsoft.com/office/drawing/2014/main" val="2790483596"/>
                    </a:ext>
                  </a:extLst>
                </a:gridCol>
                <a:gridCol w="1021534">
                  <a:extLst>
                    <a:ext uri="{9D8B030D-6E8A-4147-A177-3AD203B41FA5}">
                      <a16:colId xmlns:a16="http://schemas.microsoft.com/office/drawing/2014/main" val="1953113605"/>
                    </a:ext>
                  </a:extLst>
                </a:gridCol>
              </a:tblGrid>
              <a:tr h="81007">
                <a:tc gridSpan="3">
                  <a:txBody>
                    <a:bodyPr/>
                    <a:lstStyle/>
                    <a:p>
                      <a:pPr algn="ctr" rtl="0" fontAlgn="b"/>
                      <a:r>
                        <a:rPr lang="en-GB" sz="1200" b="1" i="0" u="none" strike="noStrike" kern="1200">
                          <a:solidFill>
                            <a:srgbClr val="0070C0"/>
                          </a:solidFill>
                          <a:effectLst/>
                          <a:latin typeface="Calibri"/>
                          <a:ea typeface="+mn-ea"/>
                          <a:cs typeface="+mn-cs"/>
                        </a:rPr>
                        <a:t>2023 to Now [46 sites]:</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1200" b="1" i="0" u="none" strike="noStrike" kern="1200">
                        <a:solidFill>
                          <a:srgbClr val="0070C0"/>
                        </a:solidFill>
                        <a:effectLst/>
                        <a:latin typeface="Calibri"/>
                        <a:ea typeface="+mn-ea"/>
                        <a:cs typeface="+mn-cs"/>
                      </a:endParaRPr>
                    </a:p>
                  </a:txBody>
                  <a:tcPr marL="9300" marR="9300" marT="9300" marB="0" anchor="b">
                    <a:lnL w="12700">
                      <a:solidFill>
                        <a:schemeClr val="tx1"/>
                      </a:solidFill>
                    </a:lnL>
                    <a:lnR w="12700">
                      <a:solidFill>
                        <a:schemeClr val="tx1"/>
                      </a:solidFill>
                    </a:lnR>
                    <a:lnT w="12700">
                      <a:solidFill>
                        <a:schemeClr val="tx1"/>
                      </a:solidFill>
                    </a:lnT>
                    <a:lnB w="0">
                      <a:noFill/>
                    </a:lnB>
                    <a:lnTlToBr w="0">
                      <a:noFill/>
                    </a:lnTlToBr>
                    <a:lnBlToTr w="0">
                      <a:noFill/>
                    </a:lnBlToTr>
                    <a:solidFill>
                      <a:srgbClr val="D9D9D9"/>
                    </a:solidFill>
                  </a:tcPr>
                </a:tc>
                <a:tc hMerge="1">
                  <a:txBody>
                    <a:bodyPr/>
                    <a:lstStyle/>
                    <a:p>
                      <a:pPr algn="ctr" rtl="0" fontAlgn="b"/>
                      <a:endParaRPr lang="en-GB" sz="1200" b="1" i="0" u="none" strike="noStrike" kern="1200">
                        <a:solidFill>
                          <a:srgbClr val="0070C0"/>
                        </a:solidFill>
                        <a:effectLst/>
                        <a:latin typeface="Calibri"/>
                        <a:ea typeface="+mn-ea"/>
                        <a:cs typeface="+mn-cs"/>
                      </a:endParaRPr>
                    </a:p>
                  </a:txBody>
                  <a:tcPr marL="9300" marR="9300" marT="9300" marB="0" anchor="b">
                    <a:lnL w="12700">
                      <a:solidFill>
                        <a:schemeClr val="tx1"/>
                      </a:solidFill>
                    </a:lnL>
                    <a:lnR w="12700">
                      <a:solidFill>
                        <a:schemeClr val="tx1"/>
                      </a:solidFill>
                    </a:lnR>
                    <a:lnT w="12700">
                      <a:solidFill>
                        <a:schemeClr val="tx1"/>
                      </a:solidFill>
                    </a:lnT>
                    <a:lnB w="0">
                      <a:noFill/>
                    </a:lnB>
                    <a:lnTlToBr w="0">
                      <a:noFill/>
                    </a:lnTlToBr>
                    <a:lnBlToTr w="0">
                      <a:noFill/>
                    </a:lnBlToTr>
                    <a:solidFill>
                      <a:srgbClr val="D9D9D9"/>
                    </a:solidFill>
                  </a:tcPr>
                </a:tc>
                <a:extLst>
                  <a:ext uri="{0D108BD9-81ED-4DB2-BD59-A6C34878D82A}">
                    <a16:rowId xmlns:a16="http://schemas.microsoft.com/office/drawing/2014/main" val="2613423464"/>
                  </a:ext>
                </a:extLst>
              </a:tr>
              <a:tr h="0">
                <a:tc gridSpan="3">
                  <a:txBody>
                    <a:bodyPr/>
                    <a:lstStyle/>
                    <a:p>
                      <a:pPr lvl="0" algn="ctr">
                        <a:buNone/>
                      </a:pPr>
                      <a:r>
                        <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September 2023 to September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GB" sz="1200" b="1" i="0" u="none" strike="noStrike">
                        <a:solidFill>
                          <a:srgbClr val="000000"/>
                        </a:solidFill>
                        <a:effectLst/>
                        <a:latin typeface="Arial" panose="020B0604020202020204" pitchFamily="34" charset="0"/>
                      </a:endParaRPr>
                    </a:p>
                  </a:txBody>
                  <a:tcPr>
                    <a:lnL w="12700">
                      <a:solidFill>
                        <a:schemeClr val="tx1"/>
                      </a:solidFill>
                    </a:lnL>
                    <a:lnR w="12700">
                      <a:solidFill>
                        <a:schemeClr val="tx1"/>
                      </a:solidFill>
                    </a:lnR>
                    <a:lnT w="0">
                      <a:noFill/>
                    </a:lnT>
                    <a:lnB w="12700">
                      <a:solidFill>
                        <a:schemeClr val="tx1"/>
                      </a:solidFill>
                    </a:lnB>
                    <a:lnTlToBr w="0">
                      <a:noFill/>
                    </a:lnTlToBr>
                    <a:lnBlToTr w="0">
                      <a:noFill/>
                    </a:lnBlToTr>
                    <a:solidFill>
                      <a:srgbClr val="D9D9D9"/>
                    </a:solidFill>
                  </a:tcPr>
                </a:tc>
                <a:tc hMerge="1">
                  <a:txBody>
                    <a:bodyPr/>
                    <a:lstStyle/>
                    <a:p>
                      <a:pPr algn="ctr" fontAlgn="b"/>
                      <a:endParaRPr lang="en-GB" sz="1200" b="1" i="0" u="none" strike="noStrike">
                        <a:solidFill>
                          <a:srgbClr val="000000"/>
                        </a:solidFill>
                        <a:effectLst/>
                        <a:latin typeface="Arial" panose="020B0604020202020204" pitchFamily="34" charset="0"/>
                      </a:endParaRPr>
                    </a:p>
                  </a:txBody>
                  <a:tcPr>
                    <a:lnL w="12700">
                      <a:solidFill>
                        <a:schemeClr val="tx1"/>
                      </a:solidFill>
                    </a:lnL>
                    <a:lnR w="12700">
                      <a:solidFill>
                        <a:schemeClr val="tx1"/>
                      </a:solidFill>
                    </a:lnR>
                    <a:lnT w="0">
                      <a:noFill/>
                    </a:lnT>
                    <a:lnB w="12700">
                      <a:solidFill>
                        <a:schemeClr val="tx1"/>
                      </a:solidFill>
                    </a:lnB>
                    <a:lnTlToBr w="0">
                      <a:noFill/>
                    </a:lnTlToBr>
                    <a:lnBlToTr w="0">
                      <a:noFill/>
                    </a:lnBlToTr>
                    <a:solidFill>
                      <a:srgbClr val="D9D9D9"/>
                    </a:solidFill>
                  </a:tcPr>
                </a:tc>
                <a:extLst>
                  <a:ext uri="{0D108BD9-81ED-4DB2-BD59-A6C34878D82A}">
                    <a16:rowId xmlns:a16="http://schemas.microsoft.com/office/drawing/2014/main" val="3774679814"/>
                  </a:ext>
                </a:extLst>
              </a:tr>
              <a:tr h="62738">
                <a:tc>
                  <a:txBody>
                    <a:bodyPr/>
                    <a:lstStyle/>
                    <a:p>
                      <a:pPr lvl="0" algn="ctr" rtl="0">
                        <a:buNone/>
                      </a:pP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p>
                    <a:p>
                      <a:pPr lvl="0" algn="ctr">
                        <a:buNone/>
                      </a:pPr>
                      <a:r>
                        <a:rPr lang="en-GB" sz="1200" b="1" i="0" u="none" strike="noStrike">
                          <a:solidFill>
                            <a:srgbClr val="000000"/>
                          </a:solidFill>
                          <a:effectLst/>
                          <a:latin typeface="Calibri"/>
                        </a:rPr>
                        <a:t>(Sat-Sun)</a:t>
                      </a:r>
                      <a:endParaRPr lang="en-GB"/>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373782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a:solidFill>
                            <a:schemeClr val="tx1"/>
                          </a:solidFill>
                          <a:effectLst/>
                          <a:latin typeface="+mn-lt"/>
                        </a:rPr>
                        <a:t>-8%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a:solidFill>
                            <a:schemeClr val="tx1"/>
                          </a:solidFill>
                          <a:effectLst/>
                          <a:latin typeface="+mn-lt"/>
                        </a:rPr>
                        <a:t>-11%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a:solidFill>
                            <a:schemeClr val="tx1"/>
                          </a:solidFill>
                          <a:effectLst/>
                          <a:latin typeface="+mn-lt"/>
                        </a:rPr>
                        <a:t>+5%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3793985"/>
                  </a:ext>
                </a:extLst>
              </a:tr>
            </a:tbl>
          </a:graphicData>
        </a:graphic>
      </p:graphicFrame>
      <p:graphicFrame>
        <p:nvGraphicFramePr>
          <p:cNvPr id="9" name="Table 8">
            <a:extLst>
              <a:ext uri="{FF2B5EF4-FFF2-40B4-BE49-F238E27FC236}">
                <a16:creationId xmlns:a16="http://schemas.microsoft.com/office/drawing/2014/main" id="{DDBA219A-EF9A-6EBE-A872-4B46212EC7F2}"/>
              </a:ext>
            </a:extLst>
          </p:cNvPr>
          <p:cNvGraphicFramePr>
            <a:graphicFrameLocks noGrp="1"/>
          </p:cNvGraphicFramePr>
          <p:nvPr>
            <p:extLst>
              <p:ext uri="{D42A27DB-BD31-4B8C-83A1-F6EECF244321}">
                <p14:modId xmlns:p14="http://schemas.microsoft.com/office/powerpoint/2010/main" val="662650641"/>
              </p:ext>
            </p:extLst>
          </p:nvPr>
        </p:nvGraphicFramePr>
        <p:xfrm>
          <a:off x="7601376" y="5535060"/>
          <a:ext cx="3064602" cy="1021490"/>
        </p:xfrm>
        <a:graphic>
          <a:graphicData uri="http://schemas.openxmlformats.org/drawingml/2006/table">
            <a:tbl>
              <a:tblPr firstRow="1"/>
              <a:tblGrid>
                <a:gridCol w="1021534">
                  <a:extLst>
                    <a:ext uri="{9D8B030D-6E8A-4147-A177-3AD203B41FA5}">
                      <a16:colId xmlns:a16="http://schemas.microsoft.com/office/drawing/2014/main" val="2980363944"/>
                    </a:ext>
                  </a:extLst>
                </a:gridCol>
                <a:gridCol w="1021534">
                  <a:extLst>
                    <a:ext uri="{9D8B030D-6E8A-4147-A177-3AD203B41FA5}">
                      <a16:colId xmlns:a16="http://schemas.microsoft.com/office/drawing/2014/main" val="4191881843"/>
                    </a:ext>
                  </a:extLst>
                </a:gridCol>
                <a:gridCol w="1021534">
                  <a:extLst>
                    <a:ext uri="{9D8B030D-6E8A-4147-A177-3AD203B41FA5}">
                      <a16:colId xmlns:a16="http://schemas.microsoft.com/office/drawing/2014/main" val="617820300"/>
                    </a:ext>
                  </a:extLst>
                </a:gridCol>
              </a:tblGrid>
              <a:tr h="81007">
                <a:tc gridSpan="3">
                  <a:txBody>
                    <a:bodyPr/>
                    <a:lstStyle/>
                    <a:p>
                      <a:pPr algn="ctr" rtl="0" fontAlgn="b"/>
                      <a:r>
                        <a:rPr lang="en-GB" sz="1200" b="1" i="0" u="none" strike="noStrike">
                          <a:solidFill>
                            <a:srgbClr val="0070C0"/>
                          </a:solidFill>
                          <a:effectLst/>
                          <a:latin typeface="Calibri"/>
                        </a:rPr>
                        <a:t>Previous year to Now [46 sites]:</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5235723"/>
                  </a:ext>
                </a:extLst>
              </a:tr>
              <a:tr h="0">
                <a:tc gridSpan="3">
                  <a:txBody>
                    <a:bodyPr/>
                    <a:lstStyle/>
                    <a:p>
                      <a:pPr lvl="0" algn="ctr">
                        <a:buNone/>
                      </a:pPr>
                      <a:r>
                        <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September 2024 to September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88291528"/>
                  </a:ext>
                </a:extLst>
              </a:tr>
              <a:tr h="0">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endParaRPr lang="en-US"/>
                    </a:p>
                    <a:p>
                      <a:pPr lvl="0" algn="ctr">
                        <a:buNone/>
                      </a:pPr>
                      <a:r>
                        <a:rPr lang="en-GB" sz="1200" b="1" i="0" u="none" strike="noStrike">
                          <a:solidFill>
                            <a:srgbClr val="000000"/>
                          </a:solidFill>
                          <a:effectLst/>
                          <a:latin typeface="Calibri"/>
                        </a:rPr>
                        <a:t>(Sat-Sun)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0304266"/>
                  </a:ext>
                </a:extLst>
              </a:tr>
              <a:tr h="73837">
                <a:tc>
                  <a:txBody>
                    <a:bodyPr/>
                    <a:lstStyle/>
                    <a:p>
                      <a:pPr lvl="0" algn="ctr">
                        <a:buNone/>
                      </a:pPr>
                      <a:r>
                        <a:rPr lang="en-GB" sz="1200" b="1" i="0" u="none" strike="noStrike">
                          <a:effectLst/>
                          <a:latin typeface="Calibri"/>
                        </a:rPr>
                        <a:t>-4%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algn="ctr" defTabSz="914400" rtl="0" eaLnBrk="1" latinLnBrk="0" hangingPunct="1">
                        <a:buNone/>
                      </a:pPr>
                      <a:r>
                        <a:rPr lang="en-GB" sz="1200" b="1" i="0" u="none" strike="noStrike" kern="1200">
                          <a:effectLst/>
                          <a:latin typeface="Calibri"/>
                          <a:ea typeface="+mn-ea"/>
                          <a:cs typeface="+mn-cs"/>
                        </a:rPr>
                        <a:t>-4%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i="0" u="none" strike="noStrike">
                          <a:solidFill>
                            <a:sysClr val="windowText" lastClr="000000"/>
                          </a:solidFill>
                          <a:effectLst/>
                          <a:latin typeface="Calibri"/>
                        </a:rPr>
                        <a:t>-5%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1770492"/>
                  </a:ext>
                </a:extLst>
              </a:tr>
            </a:tbl>
          </a:graphicData>
        </a:graphic>
      </p:graphicFrame>
      <p:sp>
        <p:nvSpPr>
          <p:cNvPr id="7" name="TextBox 6">
            <a:extLst>
              <a:ext uri="{FF2B5EF4-FFF2-40B4-BE49-F238E27FC236}">
                <a16:creationId xmlns:a16="http://schemas.microsoft.com/office/drawing/2014/main" id="{E5156A9D-4619-6E5A-1C58-44F376AC56C4}"/>
              </a:ext>
              <a:ext uri="{C183D7F6-B498-43B3-948B-1728B52AA6E4}">
                <adec:decorative xmlns:adec="http://schemas.microsoft.com/office/drawing/2017/decorative" val="0"/>
              </a:ext>
            </a:extLst>
          </p:cNvPr>
          <p:cNvSpPr txBox="1"/>
          <p:nvPr/>
        </p:nvSpPr>
        <p:spPr>
          <a:xfrm>
            <a:off x="0" y="6614187"/>
            <a:ext cx="12134850" cy="253916"/>
          </a:xfrm>
          <a:prstGeom prst="rect">
            <a:avLst/>
          </a:prstGeom>
          <a:noFill/>
        </p:spPr>
        <p:txBody>
          <a:bodyPr wrap="square" lIns="91440" tIns="45720" rIns="91440" bIns="45720" anchor="t">
            <a:spAutoFit/>
          </a:bodyPr>
          <a:lstStyle/>
          <a:p>
            <a:r>
              <a:rPr lang="en-GB" sz="1050" b="1">
                <a:solidFill>
                  <a:srgbClr val="FF0000"/>
                </a:solidFill>
                <a:cs typeface="Calibri"/>
              </a:rPr>
              <a:t>*</a:t>
            </a:r>
            <a:r>
              <a:rPr lang="en-GB" sz="1050">
                <a:solidFill>
                  <a:schemeClr val="bg2">
                    <a:lumMod val="50000"/>
                  </a:schemeClr>
                </a:solidFill>
                <a:cs typeface="Calibri"/>
              </a:rPr>
              <a:t>Long-term comparable data only available at 1 site (Tenison Road).        Data from all VivaCity sensors across Cambridgeshire can now be viewed in the </a:t>
            </a:r>
            <a:r>
              <a:rPr lang="en-GB" sz="1050" b="1">
                <a:cs typeface="Calibri"/>
                <a:hlinkClick r:id="rId5"/>
              </a:rPr>
              <a:t>Traffic Flows Dashboard</a:t>
            </a:r>
            <a:r>
              <a:rPr lang="en-GB" sz="1050" b="1">
                <a:cs typeface="Calibri"/>
              </a:rPr>
              <a:t>.</a:t>
            </a:r>
            <a:endParaRPr lang="en-GB" sz="1050">
              <a:solidFill>
                <a:schemeClr val="bg2">
                  <a:lumMod val="50000"/>
                </a:schemeClr>
              </a:solidFill>
              <a:cs typeface="Calibri"/>
            </a:endParaRPr>
          </a:p>
        </p:txBody>
      </p:sp>
    </p:spTree>
    <p:extLst>
      <p:ext uri="{BB962C8B-B14F-4D97-AF65-F5344CB8AC3E}">
        <p14:creationId xmlns:p14="http://schemas.microsoft.com/office/powerpoint/2010/main" val="527418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0">
            <a:extLst>
              <a:ext uri="{FF2B5EF4-FFF2-40B4-BE49-F238E27FC236}">
                <a16:creationId xmlns:a16="http://schemas.microsoft.com/office/drawing/2014/main" id="{EF15D9A7-16E1-181D-E74E-B938409497A4}"/>
              </a:ext>
            </a:extLst>
          </p:cNvPr>
          <p:cNvSpPr txBox="1">
            <a:spLocks noGrp="1"/>
          </p:cNvSpPr>
          <p:nvPr>
            <p:ph type="title" idx="4294967295"/>
          </p:nvPr>
        </p:nvSpPr>
        <p:spPr>
          <a:xfrm>
            <a:off x="0" y="13791"/>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Local Road Network: Vehicle Split</a:t>
            </a:r>
          </a:p>
        </p:txBody>
      </p:sp>
      <p:sp>
        <p:nvSpPr>
          <p:cNvPr id="4" name="TextBox 3">
            <a:extLst>
              <a:ext uri="{FF2B5EF4-FFF2-40B4-BE49-F238E27FC236}">
                <a16:creationId xmlns:a16="http://schemas.microsoft.com/office/drawing/2014/main" id="{0164D5B4-1289-2A51-96FF-B9659BE97898}"/>
              </a:ext>
            </a:extLst>
          </p:cNvPr>
          <p:cNvSpPr txBox="1"/>
          <p:nvPr/>
        </p:nvSpPr>
        <p:spPr>
          <a:xfrm>
            <a:off x="207199" y="660122"/>
            <a:ext cx="11777601" cy="307777"/>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cs typeface="Calibri"/>
              </a:rPr>
              <a:t>Typical weekday flows in September 2025 were lower than those observed in 2023 and 2024, however the vehicle mode split has remained stable.</a:t>
            </a:r>
          </a:p>
        </p:txBody>
      </p:sp>
      <p:sp>
        <p:nvSpPr>
          <p:cNvPr id="16" name="TextBox 15">
            <a:extLst>
              <a:ext uri="{FF2B5EF4-FFF2-40B4-BE49-F238E27FC236}">
                <a16:creationId xmlns:a16="http://schemas.microsoft.com/office/drawing/2014/main" id="{0987C3EE-FE78-45C9-B641-5CC7A88B89E9}"/>
              </a:ext>
              <a:ext uri="{C183D7F6-B498-43B3-948B-1728B52AA6E4}">
                <adec:decorative xmlns:adec="http://schemas.microsoft.com/office/drawing/2017/decorative" val="1"/>
              </a:ext>
            </a:extLst>
          </p:cNvPr>
          <p:cNvSpPr txBox="1"/>
          <p:nvPr/>
        </p:nvSpPr>
        <p:spPr>
          <a:xfrm>
            <a:off x="279482" y="1636032"/>
            <a:ext cx="8545683" cy="338554"/>
          </a:xfrm>
          <a:prstGeom prst="rect">
            <a:avLst/>
          </a:prstGeom>
          <a:noFill/>
        </p:spPr>
        <p:txBody>
          <a:bodyPr wrap="square" lIns="91440" tIns="45720" rIns="91440" bIns="45720" rtlCol="0" anchor="t">
            <a:spAutoFit/>
          </a:bodyPr>
          <a:lstStyle/>
          <a:p>
            <a:pPr algn="ctr"/>
            <a:r>
              <a:rPr lang="en-GB" sz="1600" b="1"/>
              <a:t>Average weekday flow </a:t>
            </a:r>
            <a:r>
              <a:rPr lang="en-GB" sz="1600"/>
              <a:t>(sum of 57 sites)</a:t>
            </a:r>
            <a:endParaRPr lang="en-GB" sz="1600">
              <a:cs typeface="Calibri"/>
            </a:endParaRPr>
          </a:p>
        </p:txBody>
      </p:sp>
      <p:sp>
        <p:nvSpPr>
          <p:cNvPr id="8" name="Slide Number Placeholder 7">
            <a:extLst>
              <a:ext uri="{FF2B5EF4-FFF2-40B4-BE49-F238E27FC236}">
                <a16:creationId xmlns:a16="http://schemas.microsoft.com/office/drawing/2014/main" id="{D17FEF82-48B4-41AC-91CD-4088F2119B59}"/>
              </a:ext>
              <a:ext uri="{C183D7F6-B498-43B3-948B-1728B52AA6E4}">
                <adec:decorative xmlns:adec="http://schemas.microsoft.com/office/drawing/2017/decorative" val="1"/>
              </a:ext>
            </a:extLst>
          </p:cNvPr>
          <p:cNvSpPr>
            <a:spLocks noGrp="1"/>
          </p:cNvSpPr>
          <p:nvPr>
            <p:ph type="sldNum" sz="quarter" idx="12"/>
          </p:nvPr>
        </p:nvSpPr>
        <p:spPr>
          <a:xfrm>
            <a:off x="9501195" y="6584160"/>
            <a:ext cx="2743200" cy="365125"/>
          </a:xfrm>
        </p:spPr>
        <p:txBody>
          <a:bodyPr/>
          <a:lstStyle/>
          <a:p>
            <a:fld id="{AE56028F-813B-4E02-837E-17CD63D81F9F}" type="slidenum">
              <a:rPr lang="en-GB" smtClean="0"/>
              <a:t>25</a:t>
            </a:fld>
            <a:endParaRPr lang="en-GB"/>
          </a:p>
        </p:txBody>
      </p:sp>
      <p:pic>
        <p:nvPicPr>
          <p:cNvPr id="11" name="Picture 10" descr="Horizontal bar chart showing a typical daily traffic flow across 57 sites combined within Greater Cambridge. &#10;There is one bar each for September 2023, September 2024 and September 2025, split by mode of transport. 2025 shows lower volumes overall than 2023 and 2024 - albeit that the mode split is very similar across all years.">
            <a:extLst>
              <a:ext uri="{FF2B5EF4-FFF2-40B4-BE49-F238E27FC236}">
                <a16:creationId xmlns:a16="http://schemas.microsoft.com/office/drawing/2014/main" id="{F00EDC28-552A-33DD-43CD-0F50D2C1834E}"/>
              </a:ext>
            </a:extLst>
          </p:cNvPr>
          <p:cNvPicPr>
            <a:picLocks noChangeAspect="1"/>
          </p:cNvPicPr>
          <p:nvPr/>
        </p:nvPicPr>
        <p:blipFill>
          <a:blip r:embed="rId3"/>
          <a:stretch>
            <a:fillRect/>
          </a:stretch>
        </p:blipFill>
        <p:spPr>
          <a:xfrm>
            <a:off x="279482" y="1974586"/>
            <a:ext cx="8536751" cy="4198995"/>
          </a:xfrm>
          <a:prstGeom prst="rect">
            <a:avLst/>
          </a:prstGeom>
        </p:spPr>
      </p:pic>
      <p:graphicFrame>
        <p:nvGraphicFramePr>
          <p:cNvPr id="7" name="Table 6">
            <a:extLst>
              <a:ext uri="{FF2B5EF4-FFF2-40B4-BE49-F238E27FC236}">
                <a16:creationId xmlns:a16="http://schemas.microsoft.com/office/drawing/2014/main" id="{95180C15-0298-A228-8DE6-7DDF1DB682B0}"/>
              </a:ext>
            </a:extLst>
          </p:cNvPr>
          <p:cNvGraphicFramePr>
            <a:graphicFrameLocks noGrp="1"/>
          </p:cNvGraphicFramePr>
          <p:nvPr>
            <p:extLst>
              <p:ext uri="{D42A27DB-BD31-4B8C-83A1-F6EECF244321}">
                <p14:modId xmlns:p14="http://schemas.microsoft.com/office/powerpoint/2010/main" val="3421373680"/>
              </p:ext>
            </p:extLst>
          </p:nvPr>
        </p:nvGraphicFramePr>
        <p:xfrm>
          <a:off x="9544050" y="1374315"/>
          <a:ext cx="2472153" cy="1263103"/>
        </p:xfrm>
        <a:graphic>
          <a:graphicData uri="http://schemas.openxmlformats.org/drawingml/2006/table">
            <a:tbl>
              <a:tblPr firstRow="1"/>
              <a:tblGrid>
                <a:gridCol w="1467060">
                  <a:extLst>
                    <a:ext uri="{9D8B030D-6E8A-4147-A177-3AD203B41FA5}">
                      <a16:colId xmlns:a16="http://schemas.microsoft.com/office/drawing/2014/main" val="2909968136"/>
                    </a:ext>
                  </a:extLst>
                </a:gridCol>
                <a:gridCol w="1005093">
                  <a:extLst>
                    <a:ext uri="{9D8B030D-6E8A-4147-A177-3AD203B41FA5}">
                      <a16:colId xmlns:a16="http://schemas.microsoft.com/office/drawing/2014/main" val="3474933118"/>
                    </a:ext>
                  </a:extLst>
                </a:gridCol>
              </a:tblGrid>
              <a:tr h="402823">
                <a:tc gridSpan="2">
                  <a:txBody>
                    <a:bodyPr/>
                    <a:lstStyle/>
                    <a:p>
                      <a:pPr algn="ctr" fontAlgn="ctr"/>
                      <a:r>
                        <a:rPr lang="en-GB" sz="1200" b="1" i="0" u="none" strike="noStrike">
                          <a:solidFill>
                            <a:srgbClr val="000000"/>
                          </a:solidFill>
                          <a:effectLst/>
                          <a:latin typeface="Calibri"/>
                        </a:rPr>
                        <a:t>Active Travel* proportion by year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pPr algn="ctr" fontAlgn="ctr"/>
                      <a:endParaRPr lang="en-GB" sz="1050" b="1"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86300934"/>
                  </a:ext>
                </a:extLst>
              </a:tr>
              <a:tr h="215070">
                <a:tc>
                  <a:txBody>
                    <a:bodyPr/>
                    <a:lstStyle/>
                    <a:p>
                      <a:pPr algn="ctr" fontAlgn="ctr"/>
                      <a:r>
                        <a:rPr lang="en-GB" sz="1200" b="1" i="0" u="none" strike="noStrike">
                          <a:solidFill>
                            <a:srgbClr val="000000"/>
                          </a:solidFill>
                          <a:effectLst/>
                          <a:latin typeface="Calibri"/>
                        </a:rPr>
                        <a:t>  Year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1" i="0" u="none" strike="noStrike">
                          <a:solidFill>
                            <a:srgbClr val="000000"/>
                          </a:solidFill>
                          <a:effectLst/>
                          <a:latin typeface="Calibri"/>
                        </a:rPr>
                        <a:t>Active %</a:t>
                      </a:r>
                      <a:r>
                        <a:rPr lang="en-GB" sz="1200" b="0" i="0" u="none" strike="noStrike">
                          <a:solidFill>
                            <a:srgbClr val="000000"/>
                          </a:solidFill>
                          <a:effectLst/>
                          <a:latin typeface="Calibri"/>
                        </a:rPr>
                        <a:t>​ </a:t>
                      </a:r>
                      <a:endParaRPr lang="en-GB" sz="1200" b="1"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978727824"/>
                  </a:ext>
                </a:extLst>
              </a:tr>
              <a:tr h="215070">
                <a:tc>
                  <a:txBody>
                    <a:bodyPr/>
                    <a:lstStyle/>
                    <a:p>
                      <a:pPr algn="ctr" fontAlgn="ctr"/>
                      <a:r>
                        <a:rPr lang="en-GB" sz="1200" b="0" i="0" u="none" strike="noStrike">
                          <a:solidFill>
                            <a:srgbClr val="000000"/>
                          </a:solidFill>
                          <a:effectLst/>
                          <a:latin typeface="Calibri"/>
                        </a:rPr>
                        <a:t>  September 2023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7475622"/>
                  </a:ext>
                </a:extLst>
              </a:tr>
              <a:tr h="215070">
                <a:tc>
                  <a:txBody>
                    <a:bodyPr/>
                    <a:lstStyle/>
                    <a:p>
                      <a:pPr algn="ctr" fontAlgn="ctr"/>
                      <a:r>
                        <a:rPr lang="en-GB" sz="1200" b="0" i="0" u="none" strike="noStrike">
                          <a:solidFill>
                            <a:srgbClr val="000000"/>
                          </a:solidFill>
                          <a:effectLst/>
                          <a:latin typeface="Calibri"/>
                        </a:rPr>
                        <a:t>  September 2024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7744971"/>
                  </a:ext>
                </a:extLst>
              </a:tr>
              <a:tr h="215070">
                <a:tc>
                  <a:txBody>
                    <a:bodyPr/>
                    <a:lstStyle/>
                    <a:p>
                      <a:pPr algn="ctr" fontAlgn="ctr"/>
                      <a:r>
                        <a:rPr lang="en-GB" sz="1200" b="0" i="0" u="none" strike="noStrike">
                          <a:solidFill>
                            <a:srgbClr val="000000"/>
                          </a:solidFill>
                          <a:effectLst/>
                          <a:latin typeface="Calibri"/>
                        </a:rPr>
                        <a:t>  September 2025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a:rPr>
                        <a:t>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3689722"/>
                  </a:ext>
                </a:extLst>
              </a:tr>
            </a:tbl>
          </a:graphicData>
        </a:graphic>
      </p:graphicFrame>
      <p:graphicFrame>
        <p:nvGraphicFramePr>
          <p:cNvPr id="15" name="Table 14">
            <a:extLst>
              <a:ext uri="{FF2B5EF4-FFF2-40B4-BE49-F238E27FC236}">
                <a16:creationId xmlns:a16="http://schemas.microsoft.com/office/drawing/2014/main" id="{6749360A-95AB-49B0-BBA7-A3D324255DA5}"/>
              </a:ext>
            </a:extLst>
          </p:cNvPr>
          <p:cNvGraphicFramePr>
            <a:graphicFrameLocks noGrp="1"/>
          </p:cNvGraphicFramePr>
          <p:nvPr>
            <p:extLst>
              <p:ext uri="{D42A27DB-BD31-4B8C-83A1-F6EECF244321}">
                <p14:modId xmlns:p14="http://schemas.microsoft.com/office/powerpoint/2010/main" val="1804118565"/>
              </p:ext>
            </p:extLst>
          </p:nvPr>
        </p:nvGraphicFramePr>
        <p:xfrm>
          <a:off x="8893835" y="2777225"/>
          <a:ext cx="3122368" cy="1693243"/>
        </p:xfrm>
        <a:graphic>
          <a:graphicData uri="http://schemas.openxmlformats.org/drawingml/2006/table">
            <a:tbl>
              <a:tblPr firstRow="1"/>
              <a:tblGrid>
                <a:gridCol w="2117275">
                  <a:extLst>
                    <a:ext uri="{9D8B030D-6E8A-4147-A177-3AD203B41FA5}">
                      <a16:colId xmlns:a16="http://schemas.microsoft.com/office/drawing/2014/main" val="2909968136"/>
                    </a:ext>
                  </a:extLst>
                </a:gridCol>
                <a:gridCol w="1005093">
                  <a:extLst>
                    <a:ext uri="{9D8B030D-6E8A-4147-A177-3AD203B41FA5}">
                      <a16:colId xmlns:a16="http://schemas.microsoft.com/office/drawing/2014/main" val="3474933118"/>
                    </a:ext>
                  </a:extLst>
                </a:gridCol>
              </a:tblGrid>
              <a:tr h="402823">
                <a:tc gridSpan="2">
                  <a:txBody>
                    <a:bodyPr/>
                    <a:lstStyle/>
                    <a:p>
                      <a:pPr algn="ctr" fontAlgn="ctr"/>
                      <a:r>
                        <a:rPr lang="en-GB" sz="1200" b="1" i="0" u="none" strike="noStrike">
                          <a:solidFill>
                            <a:srgbClr val="000000"/>
                          </a:solidFill>
                          <a:effectLst/>
                          <a:latin typeface="Calibri"/>
                        </a:rPr>
                        <a:t>September 2025</a:t>
                      </a:r>
                      <a:endParaRPr lang="en-US" sz="1200" b="1" i="0" u="none" strike="noStrike">
                        <a:solidFill>
                          <a:srgbClr val="000000"/>
                        </a:solidFill>
                        <a:effectLst/>
                        <a:latin typeface="Calibri"/>
                      </a:endParaRPr>
                    </a:p>
                    <a:p>
                      <a:pPr algn="ctr" fontAlgn="ctr"/>
                      <a:r>
                        <a:rPr lang="en-US" sz="1200" b="1" i="0" u="none" strike="noStrike">
                          <a:solidFill>
                            <a:srgbClr val="000000"/>
                          </a:solidFill>
                          <a:effectLst/>
                          <a:latin typeface="Calibri"/>
                        </a:rPr>
                        <a:t>Top 5 Active Travel Roads (%)</a:t>
                      </a:r>
                      <a:endParaRPr lang="en-GB" sz="1200" b="1"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pPr algn="ctr" fontAlgn="ctr"/>
                      <a:endParaRPr lang="en-GB" sz="1050" b="1"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86300934"/>
                  </a:ext>
                </a:extLst>
              </a:tr>
              <a:tr h="215070">
                <a:tc>
                  <a:txBody>
                    <a:bodyPr/>
                    <a:lstStyle/>
                    <a:p>
                      <a:pPr algn="l" fontAlgn="ctr"/>
                      <a:r>
                        <a:rPr lang="en-GB" sz="1200" b="1" i="0" u="none" strike="noStrike">
                          <a:solidFill>
                            <a:srgbClr val="000000"/>
                          </a:solidFill>
                          <a:effectLst/>
                          <a:latin typeface="Calibri"/>
                        </a:rPr>
                        <a:t>  Location</a:t>
                      </a:r>
                      <a:r>
                        <a:rPr lang="en-GB" sz="1200" b="0" i="0" u="none" strike="noStrike">
                          <a:solidFill>
                            <a:srgbClr val="000000"/>
                          </a:solidFill>
                          <a:effectLst/>
                          <a:latin typeface="Calibri"/>
                        </a:rPr>
                        <a:t>​</a:t>
                      </a:r>
                      <a:endParaRPr lang="en-GB" sz="1200" b="1"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1" i="0" u="none" strike="noStrike">
                          <a:solidFill>
                            <a:srgbClr val="000000"/>
                          </a:solidFill>
                          <a:effectLst/>
                          <a:latin typeface="Calibri"/>
                        </a:rPr>
                        <a:t>Active %</a:t>
                      </a:r>
                      <a:r>
                        <a:rPr lang="en-GB" sz="1200" b="0" i="0" u="none" strike="noStrike">
                          <a:solidFill>
                            <a:srgbClr val="000000"/>
                          </a:solidFill>
                          <a:effectLst/>
                          <a:latin typeface="Calibri"/>
                        </a:rPr>
                        <a:t>​ </a:t>
                      </a:r>
                      <a:endParaRPr lang="en-GB" sz="1200" b="1"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978727824"/>
                  </a:ext>
                </a:extLst>
              </a:tr>
              <a:tr h="215070">
                <a:tc>
                  <a:txBody>
                    <a:bodyPr/>
                    <a:lstStyle/>
                    <a:p>
                      <a:pPr algn="l" fontAlgn="ctr"/>
                      <a:r>
                        <a:rPr lang="en-GB" sz="1200" b="0" i="0" u="none" strike="noStrike">
                          <a:solidFill>
                            <a:srgbClr val="000000"/>
                          </a:solidFill>
                          <a:effectLst/>
                          <a:latin typeface="Calibri"/>
                        </a:rPr>
                        <a:t>  Market Street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96%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7475622"/>
                  </a:ext>
                </a:extLst>
              </a:tr>
              <a:tr h="215070">
                <a:tc>
                  <a:txBody>
                    <a:bodyPr/>
                    <a:lstStyle/>
                    <a:p>
                      <a:pPr algn="l" fontAlgn="ctr"/>
                      <a:r>
                        <a:rPr lang="en-GB" sz="1200" b="0" i="0" u="none" strike="noStrike">
                          <a:solidFill>
                            <a:srgbClr val="000000"/>
                          </a:solidFill>
                          <a:effectLst/>
                          <a:latin typeface="Calibri"/>
                        </a:rPr>
                        <a:t>  Kingston Street (South)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93%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7744971"/>
                  </a:ext>
                </a:extLst>
              </a:tr>
              <a:tr h="215070">
                <a:tc>
                  <a:txBody>
                    <a:bodyPr/>
                    <a:lstStyle/>
                    <a:p>
                      <a:pPr algn="l" fontAlgn="ctr"/>
                      <a:r>
                        <a:rPr lang="en-GB" sz="1200" b="0" i="0" u="none" strike="noStrike">
                          <a:solidFill>
                            <a:srgbClr val="000000"/>
                          </a:solidFill>
                          <a:effectLst/>
                          <a:latin typeface="Calibri"/>
                        </a:rPr>
                        <a:t>  St Andrew’s Street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88%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3689722"/>
                  </a:ext>
                </a:extLst>
              </a:tr>
              <a:tr h="215070">
                <a:tc>
                  <a:txBody>
                    <a:bodyPr/>
                    <a:lstStyle/>
                    <a:p>
                      <a:pPr algn="l" fontAlgn="ctr"/>
                      <a:r>
                        <a:rPr lang="en-GB" sz="1200" b="0" i="0" u="none" strike="noStrike">
                          <a:solidFill>
                            <a:srgbClr val="000000"/>
                          </a:solidFill>
                          <a:effectLst/>
                          <a:latin typeface="Calibri"/>
                        </a:rPr>
                        <a:t>  Devonshire Road (North)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82%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8584910"/>
                  </a:ext>
                </a:extLst>
              </a:tr>
              <a:tr h="215070">
                <a:tc>
                  <a:txBody>
                    <a:bodyPr/>
                    <a:lstStyle/>
                    <a:p>
                      <a:pPr algn="l" fontAlgn="ctr"/>
                      <a:r>
                        <a:rPr lang="en-GB" sz="1200" b="0" i="0" u="none" strike="noStrike">
                          <a:solidFill>
                            <a:srgbClr val="000000"/>
                          </a:solidFill>
                          <a:effectLst/>
                          <a:latin typeface="Calibri"/>
                        </a:rPr>
                        <a:t>  Hope Street (near Mill Road)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a:rPr>
                        <a:t>71%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805219"/>
                  </a:ext>
                </a:extLst>
              </a:tr>
            </a:tbl>
          </a:graphicData>
        </a:graphic>
      </p:graphicFrame>
      <p:graphicFrame>
        <p:nvGraphicFramePr>
          <p:cNvPr id="6" name="Table 5">
            <a:extLst>
              <a:ext uri="{FF2B5EF4-FFF2-40B4-BE49-F238E27FC236}">
                <a16:creationId xmlns:a16="http://schemas.microsoft.com/office/drawing/2014/main" id="{5C2CB7F1-DD77-D5DB-2FA7-1B39A4F0EF70}"/>
              </a:ext>
            </a:extLst>
          </p:cNvPr>
          <p:cNvGraphicFramePr>
            <a:graphicFrameLocks noGrp="1"/>
          </p:cNvGraphicFramePr>
          <p:nvPr>
            <p:extLst>
              <p:ext uri="{D42A27DB-BD31-4B8C-83A1-F6EECF244321}">
                <p14:modId xmlns:p14="http://schemas.microsoft.com/office/powerpoint/2010/main" val="1959876644"/>
              </p:ext>
            </p:extLst>
          </p:nvPr>
        </p:nvGraphicFramePr>
        <p:xfrm>
          <a:off x="8893835" y="4614716"/>
          <a:ext cx="3122368" cy="1693243"/>
        </p:xfrm>
        <a:graphic>
          <a:graphicData uri="http://schemas.openxmlformats.org/drawingml/2006/table">
            <a:tbl>
              <a:tblPr firstRow="1"/>
              <a:tblGrid>
                <a:gridCol w="2117275">
                  <a:extLst>
                    <a:ext uri="{9D8B030D-6E8A-4147-A177-3AD203B41FA5}">
                      <a16:colId xmlns:a16="http://schemas.microsoft.com/office/drawing/2014/main" val="2909968136"/>
                    </a:ext>
                  </a:extLst>
                </a:gridCol>
                <a:gridCol w="1005093">
                  <a:extLst>
                    <a:ext uri="{9D8B030D-6E8A-4147-A177-3AD203B41FA5}">
                      <a16:colId xmlns:a16="http://schemas.microsoft.com/office/drawing/2014/main" val="3474933118"/>
                    </a:ext>
                  </a:extLst>
                </a:gridCol>
              </a:tblGrid>
              <a:tr h="402823">
                <a:tc gridSpan="2">
                  <a:txBody>
                    <a:bodyPr/>
                    <a:lstStyle/>
                    <a:p>
                      <a:pPr algn="ctr" fontAlgn="ctr"/>
                      <a:r>
                        <a:rPr lang="en-GB" sz="1200" b="1" i="0" u="none" strike="noStrike">
                          <a:solidFill>
                            <a:srgbClr val="000000"/>
                          </a:solidFill>
                          <a:effectLst/>
                          <a:latin typeface="Calibri"/>
                        </a:rPr>
                        <a:t>September 2025</a:t>
                      </a:r>
                      <a:endParaRPr lang="en-US" sz="1200" b="1" i="0" u="none" strike="noStrike">
                        <a:solidFill>
                          <a:srgbClr val="000000"/>
                        </a:solidFill>
                        <a:effectLst/>
                        <a:latin typeface="Calibri"/>
                      </a:endParaRPr>
                    </a:p>
                    <a:p>
                      <a:pPr algn="ctr" fontAlgn="ctr"/>
                      <a:r>
                        <a:rPr lang="en-US" sz="1200" b="1" i="0" u="none" strike="noStrike">
                          <a:solidFill>
                            <a:srgbClr val="000000"/>
                          </a:solidFill>
                          <a:effectLst/>
                          <a:latin typeface="Calibri"/>
                        </a:rPr>
                        <a:t>Bottom 5 Active Travel Roads (%)</a:t>
                      </a:r>
                      <a:endParaRPr lang="en-GB" sz="1200" b="1"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pPr algn="ctr" fontAlgn="ctr"/>
                      <a:endParaRPr lang="en-GB" sz="1050" b="1"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86300934"/>
                  </a:ext>
                </a:extLst>
              </a:tr>
              <a:tr h="215070">
                <a:tc>
                  <a:txBody>
                    <a:bodyPr/>
                    <a:lstStyle/>
                    <a:p>
                      <a:pPr algn="l" fontAlgn="ctr"/>
                      <a:r>
                        <a:rPr lang="en-GB" sz="1200" b="1" i="0" u="none" strike="noStrike">
                          <a:solidFill>
                            <a:srgbClr val="000000"/>
                          </a:solidFill>
                          <a:effectLst/>
                          <a:latin typeface="Calibri"/>
                        </a:rPr>
                        <a:t>  Location</a:t>
                      </a:r>
                      <a:r>
                        <a:rPr lang="en-GB" sz="1200" b="0" i="0" u="none" strike="noStrike">
                          <a:solidFill>
                            <a:srgbClr val="000000"/>
                          </a:solidFill>
                          <a:effectLst/>
                          <a:latin typeface="Calibri"/>
                        </a:rPr>
                        <a:t>​</a:t>
                      </a:r>
                      <a:endParaRPr lang="en-GB" sz="1200" b="1"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1" i="0" u="none" strike="noStrike">
                          <a:solidFill>
                            <a:srgbClr val="000000"/>
                          </a:solidFill>
                          <a:effectLst/>
                          <a:latin typeface="Calibri"/>
                        </a:rPr>
                        <a:t>Active %</a:t>
                      </a:r>
                      <a:r>
                        <a:rPr lang="en-GB" sz="1200" b="0" i="0" u="none" strike="noStrike">
                          <a:solidFill>
                            <a:srgbClr val="000000"/>
                          </a:solidFill>
                          <a:effectLst/>
                          <a:latin typeface="Calibri"/>
                        </a:rPr>
                        <a:t>​ </a:t>
                      </a:r>
                      <a:endParaRPr lang="en-GB" sz="1200" b="1"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978727824"/>
                  </a:ext>
                </a:extLst>
              </a:tr>
              <a:tr h="215070">
                <a:tc>
                  <a:txBody>
                    <a:bodyPr/>
                    <a:lstStyle/>
                    <a:p>
                      <a:pPr algn="l" fontAlgn="ctr"/>
                      <a:r>
                        <a:rPr lang="en-GB" sz="1200" b="0" i="0" u="none" strike="noStrike">
                          <a:solidFill>
                            <a:srgbClr val="000000"/>
                          </a:solidFill>
                          <a:effectLst/>
                          <a:latin typeface="Calibri"/>
                        </a:rPr>
                        <a:t>  Boxworth End (S of Swavesey)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7475622"/>
                  </a:ext>
                </a:extLst>
              </a:tr>
              <a:tr h="215070">
                <a:tc>
                  <a:txBody>
                    <a:bodyPr/>
                    <a:lstStyle/>
                    <a:p>
                      <a:pPr marL="0" algn="l" defTabSz="914400" rtl="0" eaLnBrk="1" fontAlgn="ctr" latinLnBrk="0" hangingPunct="1"/>
                      <a:r>
                        <a:rPr lang="en-GB" sz="1200" b="0" i="0" u="none" strike="noStrike" kern="1200">
                          <a:solidFill>
                            <a:srgbClr val="000000"/>
                          </a:solidFill>
                          <a:effectLst/>
                          <a:latin typeface="+mn-lt"/>
                          <a:ea typeface="+mn-ea"/>
                          <a:cs typeface="+mn-cs"/>
                        </a:rPr>
                        <a:t>  B1050 (N of Willingham) </a:t>
                      </a:r>
                      <a:endParaRPr lang="en-GB" sz="1200" b="0" i="0" u="none" strike="noStrike" kern="1200">
                        <a:solidFill>
                          <a:srgbClr val="000000"/>
                        </a:solidFill>
                        <a:effectLst/>
                        <a:latin typeface="Calibri"/>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7744971"/>
                  </a:ext>
                </a:extLst>
              </a:tr>
              <a:tr h="215070">
                <a:tc>
                  <a:txBody>
                    <a:bodyPr/>
                    <a:lstStyle/>
                    <a:p>
                      <a:pPr marL="0" algn="l" defTabSz="914400" rtl="0" eaLnBrk="1" fontAlgn="ctr" latinLnBrk="0" hangingPunct="1"/>
                      <a:r>
                        <a:rPr lang="en-GB" sz="1200" b="0" i="0" u="none" strike="noStrike" kern="1200">
                          <a:solidFill>
                            <a:srgbClr val="000000"/>
                          </a:solidFill>
                          <a:effectLst/>
                          <a:latin typeface="Calibri"/>
                          <a:ea typeface="+mn-ea"/>
                          <a:cs typeface="+mn-cs"/>
                        </a:rPr>
                        <a:t>  Hauxton Road (near P&amp;R)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4274094"/>
                  </a:ext>
                </a:extLst>
              </a:tr>
              <a:tr h="215070">
                <a:tc>
                  <a:txBody>
                    <a:bodyPr/>
                    <a:lstStyle/>
                    <a:p>
                      <a:pPr marL="0" algn="l" defTabSz="914400" rtl="0" eaLnBrk="1" fontAlgn="ctr" latinLnBrk="0" hangingPunct="1"/>
                      <a:r>
                        <a:rPr lang="en-GB" sz="1200" b="0" i="0" u="none" strike="noStrike" kern="1200">
                          <a:solidFill>
                            <a:srgbClr val="000000"/>
                          </a:solidFill>
                          <a:effectLst/>
                          <a:latin typeface="Calibri"/>
                          <a:ea typeface="+mn-ea"/>
                          <a:cs typeface="+mn-cs"/>
                        </a:rPr>
                        <a:t>  </a:t>
                      </a:r>
                      <a:r>
                        <a:rPr lang="en-GB" sz="1200" b="0" i="0" u="none" strike="noStrike" kern="1200">
                          <a:solidFill>
                            <a:srgbClr val="000000"/>
                          </a:solidFill>
                          <a:effectLst/>
                          <a:latin typeface="+mn-lt"/>
                          <a:ea typeface="+mn-ea"/>
                          <a:cs typeface="+mn-cs"/>
                        </a:rPr>
                        <a:t>A10 (all 3 sites)</a:t>
                      </a:r>
                      <a:endParaRPr lang="en-GB" sz="1200" b="0" i="0" u="none" strike="noStrike" kern="1200">
                        <a:solidFill>
                          <a:srgbClr val="000000"/>
                        </a:solidFill>
                        <a:effectLst/>
                        <a:latin typeface="Calibri"/>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3689722"/>
                  </a:ext>
                </a:extLst>
              </a:tr>
              <a:tr h="215070">
                <a:tc>
                  <a:txBody>
                    <a:bodyPr/>
                    <a:lstStyle/>
                    <a:p>
                      <a:pPr marL="0" algn="l" defTabSz="914400" rtl="0" eaLnBrk="1" fontAlgn="ctr" latinLnBrk="0" hangingPunct="1"/>
                      <a:r>
                        <a:rPr lang="en-GB" sz="1200" b="0" i="0" u="none" strike="noStrike" kern="1200">
                          <a:solidFill>
                            <a:srgbClr val="000000"/>
                          </a:solidFill>
                          <a:effectLst/>
                          <a:latin typeface="Calibri"/>
                          <a:ea typeface="+mn-ea"/>
                          <a:cs typeface="+mn-cs"/>
                        </a:rPr>
                        <a:t>  Milton Road (near Cowley Rd)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805219"/>
                  </a:ext>
                </a:extLst>
              </a:tr>
            </a:tbl>
          </a:graphicData>
        </a:graphic>
      </p:graphicFrame>
      <p:sp>
        <p:nvSpPr>
          <p:cNvPr id="13" name="TextBox 12">
            <a:extLst>
              <a:ext uri="{FF2B5EF4-FFF2-40B4-BE49-F238E27FC236}">
                <a16:creationId xmlns:a16="http://schemas.microsoft.com/office/drawing/2014/main" id="{128167BD-8964-4CD4-8A83-85EAFCF0A941}"/>
              </a:ext>
              <a:ext uri="{C183D7F6-B498-43B3-948B-1728B52AA6E4}">
                <adec:decorative xmlns:adec="http://schemas.microsoft.com/office/drawing/2017/decorative" val="0"/>
              </a:ext>
            </a:extLst>
          </p:cNvPr>
          <p:cNvSpPr txBox="1"/>
          <p:nvPr/>
        </p:nvSpPr>
        <p:spPr>
          <a:xfrm>
            <a:off x="8712848" y="6370520"/>
            <a:ext cx="3576993" cy="230832"/>
          </a:xfrm>
          <a:prstGeom prst="rect">
            <a:avLst/>
          </a:prstGeom>
          <a:noFill/>
        </p:spPr>
        <p:txBody>
          <a:bodyPr wrap="square" lIns="91440" tIns="45720" rIns="91440" bIns="45720" rtlCol="0" anchor="t">
            <a:spAutoFit/>
          </a:bodyPr>
          <a:lstStyle/>
          <a:p>
            <a:pPr algn="ctr"/>
            <a:r>
              <a:rPr lang="en-GB" sz="900"/>
              <a:t>*Active Travel includes cyclists and pedestrians.</a:t>
            </a:r>
          </a:p>
        </p:txBody>
      </p:sp>
      <p:sp>
        <p:nvSpPr>
          <p:cNvPr id="3" name="TextBox 2">
            <a:extLst>
              <a:ext uri="{FF2B5EF4-FFF2-40B4-BE49-F238E27FC236}">
                <a16:creationId xmlns:a16="http://schemas.microsoft.com/office/drawing/2014/main" id="{E13DDE03-CBCA-3975-3B34-F0D1F3C4C756}"/>
              </a:ext>
              <a:ext uri="{C183D7F6-B498-43B3-948B-1728B52AA6E4}">
                <adec:decorative xmlns:adec="http://schemas.microsoft.com/office/drawing/2017/decorative" val="1"/>
              </a:ext>
            </a:extLst>
          </p:cNvPr>
          <p:cNvSpPr txBox="1"/>
          <p:nvPr/>
        </p:nvSpPr>
        <p:spPr>
          <a:xfrm>
            <a:off x="0" y="6584160"/>
            <a:ext cx="9254566" cy="246221"/>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Data from all VivaCity sensors across Cambridgeshire can now be viewed in the </a:t>
            </a:r>
            <a:r>
              <a:rPr lang="en-GB" sz="1000" b="1">
                <a:cs typeface="Calibri"/>
                <a:hlinkClick r:id="rId4"/>
              </a:rPr>
              <a:t>Traffic Flows Dashboard</a:t>
            </a:r>
            <a:r>
              <a:rPr lang="en-GB" sz="1000" b="1">
                <a:cs typeface="Calibri"/>
              </a:rPr>
              <a:t>.</a:t>
            </a:r>
          </a:p>
        </p:txBody>
      </p:sp>
    </p:spTree>
    <p:extLst>
      <p:ext uri="{BB962C8B-B14F-4D97-AF65-F5344CB8AC3E}">
        <p14:creationId xmlns:p14="http://schemas.microsoft.com/office/powerpoint/2010/main" val="1012115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6518F-0180-A136-C021-0930437BB583}"/>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678BC817-CEB9-6BD1-40D1-8C6FB8CF543F}"/>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00000"/>
              </a:lnSpc>
              <a:spcBef>
                <a:spcPts val="0"/>
              </a:spcBef>
              <a:defRPr/>
            </a:pPr>
            <a:r>
              <a:rPr kumimoji="0" lang="en-GB" sz="2800" b="1" i="0" u="none" strike="noStrike" kern="1200" cap="none" spc="0" normalizeH="0" baseline="0" noProof="0">
                <a:ln>
                  <a:noFill/>
                </a:ln>
                <a:effectLst/>
                <a:uLnTx/>
                <a:uFillTx/>
                <a:latin typeface="Calibri" panose="020F0502020204030204"/>
                <a:ea typeface="+mn-ea"/>
                <a:cs typeface="+mn-cs"/>
              </a:rPr>
              <a:t>Cambridgeshire Guided Busway – Active Travel</a:t>
            </a:r>
          </a:p>
        </p:txBody>
      </p:sp>
      <p:pic>
        <p:nvPicPr>
          <p:cNvPr id="13" name="Picture 12">
            <a:extLst>
              <a:ext uri="{FF2B5EF4-FFF2-40B4-BE49-F238E27FC236}">
                <a16:creationId xmlns:a16="http://schemas.microsoft.com/office/drawing/2014/main" id="{F5D81E18-DA02-A877-B3AE-7EBB5D70438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pic>
        <p:nvPicPr>
          <p:cNvPr id="9" name="Picture 8" descr="A map displaying the three locations of annual survey sites along the Busway. One is in St Ives. One is in north Cambridge. The other one is in South Cambridge.">
            <a:extLst>
              <a:ext uri="{FF2B5EF4-FFF2-40B4-BE49-F238E27FC236}">
                <a16:creationId xmlns:a16="http://schemas.microsoft.com/office/drawing/2014/main" id="{7BC42807-D3B5-1AAE-3879-2F0226EFDF2D}"/>
              </a:ext>
            </a:extLst>
          </p:cNvPr>
          <p:cNvPicPr>
            <a:picLocks noChangeAspect="1"/>
          </p:cNvPicPr>
          <p:nvPr/>
        </p:nvPicPr>
        <p:blipFill>
          <a:blip r:embed="rId4"/>
          <a:stretch>
            <a:fillRect/>
          </a:stretch>
        </p:blipFill>
        <p:spPr>
          <a:xfrm>
            <a:off x="1119469" y="1171566"/>
            <a:ext cx="6944773" cy="5499209"/>
          </a:xfrm>
          <a:prstGeom prst="rect">
            <a:avLst/>
          </a:prstGeom>
          <a:ln>
            <a:solidFill>
              <a:schemeClr val="tx1"/>
            </a:solidFill>
          </a:ln>
        </p:spPr>
      </p:pic>
      <p:sp>
        <p:nvSpPr>
          <p:cNvPr id="7" name="TextBox 6">
            <a:extLst>
              <a:ext uri="{FF2B5EF4-FFF2-40B4-BE49-F238E27FC236}">
                <a16:creationId xmlns:a16="http://schemas.microsoft.com/office/drawing/2014/main" id="{EE798F20-A9C0-0432-D520-661234EDCE2C}"/>
              </a:ext>
              <a:ext uri="{C183D7F6-B498-43B3-948B-1728B52AA6E4}">
                <adec:decorative xmlns:adec="http://schemas.microsoft.com/office/drawing/2017/decorative" val="1"/>
              </a:ext>
            </a:extLst>
          </p:cNvPr>
          <p:cNvSpPr txBox="1"/>
          <p:nvPr/>
        </p:nvSpPr>
        <p:spPr>
          <a:xfrm>
            <a:off x="1110324" y="863789"/>
            <a:ext cx="6955200" cy="307777"/>
          </a:xfrm>
          <a:prstGeom prst="rect">
            <a:avLst/>
          </a:prstGeom>
          <a:solidFill>
            <a:schemeClr val="bg1"/>
          </a:solidFill>
          <a:ln>
            <a:solidFill>
              <a:schemeClr val="tx1"/>
            </a:solidFill>
          </a:ln>
        </p:spPr>
        <p:txBody>
          <a:bodyPr wrap="square" lIns="91440" tIns="45720" rIns="91440" bIns="45720" rtlCol="0" anchor="t">
            <a:spAutoFit/>
          </a:bodyPr>
          <a:lstStyle/>
          <a:p>
            <a:pPr algn="ctr"/>
            <a:r>
              <a:rPr lang="en-GB" sz="1400" b="1"/>
              <a:t>Cambridgeshire Autumn Survey Sites – Busway Utilisation Monitoring</a:t>
            </a:r>
            <a:endParaRPr lang="en-US"/>
          </a:p>
        </p:txBody>
      </p:sp>
      <p:sp>
        <p:nvSpPr>
          <p:cNvPr id="12" name="TextBox 11">
            <a:extLst>
              <a:ext uri="{FF2B5EF4-FFF2-40B4-BE49-F238E27FC236}">
                <a16:creationId xmlns:a16="http://schemas.microsoft.com/office/drawing/2014/main" id="{F5459058-E3D2-D322-99A1-31D56339C791}"/>
              </a:ext>
            </a:extLst>
          </p:cNvPr>
          <p:cNvSpPr txBox="1"/>
          <p:nvPr/>
        </p:nvSpPr>
        <p:spPr>
          <a:xfrm>
            <a:off x="8268303" y="1493927"/>
            <a:ext cx="3691028" cy="42627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cs typeface="Calibri"/>
              </a:rPr>
              <a:t>The Cambridgeshire Guided Busway provides a popular walking and cycling route from St Ives to north Cambridge and within northern and southern Cambridge.</a:t>
            </a:r>
          </a:p>
          <a:p>
            <a:endParaRPr lang="en-GB" sz="1400">
              <a:cs typeface="Calibri"/>
            </a:endParaRPr>
          </a:p>
          <a:p>
            <a:r>
              <a:rPr lang="en-GB" sz="1400">
                <a:cs typeface="Calibri"/>
              </a:rPr>
              <a:t>Using Cambridgeshire County Council’s annual traffic survey data, active flows on the busway have been monitored over time at 3 locations:</a:t>
            </a:r>
          </a:p>
          <a:p>
            <a:endParaRPr lang="en-GB" sz="1600">
              <a:cs typeface="Calibri"/>
            </a:endParaRPr>
          </a:p>
          <a:p>
            <a:pPr marL="285750" indent="-285750">
              <a:buFont typeface="Arial" panose="020B0604020202020204" pitchFamily="34" charset="0"/>
              <a:buChar char="•"/>
            </a:pPr>
            <a:r>
              <a:rPr lang="en-GB" sz="1300">
                <a:cs typeface="Calibri"/>
              </a:rPr>
              <a:t>St Ives Guided Busway – just south-east of the St Ives Park &amp; Ride complex.</a:t>
            </a:r>
            <a:endParaRPr lang="en-GB" sz="1300">
              <a:ea typeface="Calibri"/>
              <a:cs typeface="Calibri"/>
            </a:endParaRPr>
          </a:p>
          <a:p>
            <a:endParaRPr lang="en-GB" sz="1300">
              <a:cs typeface="Calibri"/>
            </a:endParaRPr>
          </a:p>
          <a:p>
            <a:pPr marL="285750" indent="-285750">
              <a:buFont typeface="Arial" panose="020B0604020202020204" pitchFamily="34" charset="0"/>
              <a:buChar char="•"/>
            </a:pPr>
            <a:r>
              <a:rPr lang="en-GB" sz="1300">
                <a:cs typeface="Calibri"/>
              </a:rPr>
              <a:t>Cambridge Guided Busway North – just south of the A14 underpass.</a:t>
            </a:r>
            <a:endParaRPr lang="en-GB" sz="1300">
              <a:ea typeface="Calibri"/>
              <a:cs typeface="Calibri"/>
            </a:endParaRPr>
          </a:p>
          <a:p>
            <a:pPr marL="285750" indent="-285750">
              <a:buFont typeface="Arial" panose="020B0604020202020204" pitchFamily="34" charset="0"/>
              <a:buChar char="•"/>
            </a:pPr>
            <a:endParaRPr lang="en-GB" sz="1300">
              <a:cs typeface="Calibri"/>
            </a:endParaRPr>
          </a:p>
          <a:p>
            <a:pPr marL="285750" indent="-285750">
              <a:buFont typeface="Arial" panose="020B0604020202020204" pitchFamily="34" charset="0"/>
              <a:buChar char="•"/>
            </a:pPr>
            <a:r>
              <a:rPr lang="en-GB" sz="1300">
                <a:cs typeface="Calibri"/>
              </a:rPr>
              <a:t>Cambridge Guided Busway South – just north of Trumpington Park Primary School.</a:t>
            </a:r>
          </a:p>
          <a:p>
            <a:pPr marL="285750" indent="-285750">
              <a:buFont typeface="Arial" panose="020B0604020202020204" pitchFamily="34" charset="0"/>
              <a:buChar char="•"/>
            </a:pPr>
            <a:endParaRPr lang="en-GB" sz="1300">
              <a:cs typeface="Calibri"/>
            </a:endParaRPr>
          </a:p>
          <a:p>
            <a:r>
              <a:rPr lang="en-GB" sz="1300">
                <a:cs typeface="Calibri"/>
              </a:rPr>
              <a:t>Data from 2017 onwards can be seen on the next slide.</a:t>
            </a:r>
            <a:endParaRPr lang="en-US" sz="1300">
              <a:cs typeface="Calibri"/>
            </a:endParaRPr>
          </a:p>
        </p:txBody>
      </p:sp>
    </p:spTree>
    <p:extLst>
      <p:ext uri="{BB962C8B-B14F-4D97-AF65-F5344CB8AC3E}">
        <p14:creationId xmlns:p14="http://schemas.microsoft.com/office/powerpoint/2010/main" val="2664186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F9BBB-65FE-95D3-CE3A-ACE115FD09AB}"/>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08FB2FEA-E789-D368-175B-24B50C06F0E1}"/>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00000"/>
              </a:lnSpc>
              <a:spcBef>
                <a:spcPts val="0"/>
              </a:spcBef>
              <a:defRPr/>
            </a:pPr>
            <a:r>
              <a:rPr kumimoji="0" lang="en-GB" sz="2800" b="1" i="0" u="none" strike="noStrike" kern="1200" cap="none" spc="0" normalizeH="0" baseline="0" noProof="0">
                <a:ln>
                  <a:noFill/>
                </a:ln>
                <a:effectLst/>
                <a:uLnTx/>
                <a:uFillTx/>
                <a:latin typeface="Calibri" panose="020F0502020204030204"/>
                <a:ea typeface="+mn-ea"/>
                <a:cs typeface="+mn-cs"/>
              </a:rPr>
              <a:t>Cambridgeshire Guided Busway</a:t>
            </a:r>
            <a:r>
              <a:rPr lang="en-GB" sz="2800" b="1">
                <a:latin typeface="Calibri" panose="020F0502020204030204"/>
              </a:rPr>
              <a:t> </a:t>
            </a:r>
            <a:r>
              <a:rPr kumimoji="0" lang="en-GB" sz="2800" b="1" i="0" u="none" strike="noStrike" kern="1200" cap="none" spc="0" normalizeH="0" baseline="0" noProof="0">
                <a:ln>
                  <a:noFill/>
                </a:ln>
                <a:effectLst/>
                <a:uLnTx/>
                <a:uFillTx/>
                <a:latin typeface="Calibri" panose="020F0502020204030204"/>
                <a:ea typeface="+mn-ea"/>
                <a:cs typeface="+mn-cs"/>
              </a:rPr>
              <a:t>– Active Travel</a:t>
            </a:r>
          </a:p>
        </p:txBody>
      </p:sp>
      <p:pic>
        <p:nvPicPr>
          <p:cNvPr id="13" name="Picture 12">
            <a:extLst>
              <a:ext uri="{FF2B5EF4-FFF2-40B4-BE49-F238E27FC236}">
                <a16:creationId xmlns:a16="http://schemas.microsoft.com/office/drawing/2014/main" id="{9012BF88-3138-0A7F-6DAE-26C924098EF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FB9CB6F5-CD52-BA98-95AB-2B503FA35199}"/>
              </a:ext>
            </a:extLst>
          </p:cNvPr>
          <p:cNvSpPr txBox="1"/>
          <p:nvPr/>
        </p:nvSpPr>
        <p:spPr>
          <a:xfrm>
            <a:off x="252342" y="620422"/>
            <a:ext cx="11678001" cy="492443"/>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GB" sz="1300">
                <a:latin typeface="Calibri" panose="020F0502020204030204"/>
                <a:ea typeface="Calibri"/>
                <a:cs typeface="Calibri"/>
              </a:rPr>
              <a:t>Autumn 2024 Annual Traffic Survey results showed that total active travel trips along the Guided Busway service path are 17% below pre-COVID (2019) levels; but are 11% ahead of last year (2023). Busway cycle volumes (-12%) are closer to pre-COVID levels than pedestrian volumes (-29%).</a:t>
            </a:r>
            <a:endParaRPr lang="en-US"/>
          </a:p>
        </p:txBody>
      </p:sp>
      <p:sp>
        <p:nvSpPr>
          <p:cNvPr id="3" name="Slide Number Placeholder 2">
            <a:extLst>
              <a:ext uri="{FF2B5EF4-FFF2-40B4-BE49-F238E27FC236}">
                <a16:creationId xmlns:a16="http://schemas.microsoft.com/office/drawing/2014/main" id="{18EA8588-33BD-8845-6ED8-38B3CB331CED}"/>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dirty="0" smtClean="0"/>
              <a:t>27</a:t>
            </a:fld>
            <a:endParaRPr lang="en-GB"/>
          </a:p>
        </p:txBody>
      </p:sp>
      <p:sp>
        <p:nvSpPr>
          <p:cNvPr id="2" name="TextBox 1">
            <a:extLst>
              <a:ext uri="{FF2B5EF4-FFF2-40B4-BE49-F238E27FC236}">
                <a16:creationId xmlns:a16="http://schemas.microsoft.com/office/drawing/2014/main" id="{9A157338-2184-B9B5-940F-8BDFD39B3000}"/>
              </a:ext>
              <a:ext uri="{C183D7F6-B498-43B3-948B-1728B52AA6E4}">
                <adec:decorative xmlns:adec="http://schemas.microsoft.com/office/drawing/2017/decorative" val="1"/>
              </a:ext>
            </a:extLst>
          </p:cNvPr>
          <p:cNvSpPr txBox="1"/>
          <p:nvPr/>
        </p:nvSpPr>
        <p:spPr>
          <a:xfrm>
            <a:off x="538740" y="1236275"/>
            <a:ext cx="8448792" cy="523220"/>
          </a:xfrm>
          <a:prstGeom prst="rect">
            <a:avLst/>
          </a:prstGeom>
          <a:noFill/>
        </p:spPr>
        <p:txBody>
          <a:bodyPr wrap="square" lIns="91440" tIns="45720" rIns="91440" bIns="45720" rtlCol="0" anchor="t">
            <a:spAutoFit/>
          </a:bodyPr>
          <a:lstStyle/>
          <a:p>
            <a:pPr algn="ctr"/>
            <a:r>
              <a:rPr lang="en-GB" sz="1600" b="1"/>
              <a:t>Active flows on the Guided Busway </a:t>
            </a:r>
            <a:endParaRPr lang="en-GB" sz="1600"/>
          </a:p>
          <a:p>
            <a:pPr algn="ctr"/>
            <a:r>
              <a:rPr lang="en-GB" sz="1200"/>
              <a:t>(12-hour flow data from CCC Annual Traffic Surveys)</a:t>
            </a:r>
            <a:endParaRPr lang="en-GB" sz="1200">
              <a:ea typeface="Calibri" panose="020F0502020204030204"/>
              <a:cs typeface="Calibri"/>
            </a:endParaRPr>
          </a:p>
        </p:txBody>
      </p:sp>
      <p:pic>
        <p:nvPicPr>
          <p:cNvPr id="37" name="Picture 36" descr="A bar chart showing 12-hour flows along Busway sites taken from annual traffic surveys, with one vertical bar for each year. 2024 shows just over 4,200 trips; which is just ahead of 2023 (3,800 trips), but a little way below 2019 (over 5,000 trips).">
            <a:extLst>
              <a:ext uri="{FF2B5EF4-FFF2-40B4-BE49-F238E27FC236}">
                <a16:creationId xmlns:a16="http://schemas.microsoft.com/office/drawing/2014/main" id="{D7E65306-BF32-5792-81C0-EA6760331488}"/>
              </a:ext>
            </a:extLst>
          </p:cNvPr>
          <p:cNvPicPr>
            <a:picLocks noChangeAspect="1"/>
          </p:cNvPicPr>
          <p:nvPr/>
        </p:nvPicPr>
        <p:blipFill>
          <a:blip r:embed="rId4"/>
          <a:stretch>
            <a:fillRect/>
          </a:stretch>
        </p:blipFill>
        <p:spPr>
          <a:xfrm>
            <a:off x="76480" y="1688724"/>
            <a:ext cx="9374408" cy="4704959"/>
          </a:xfrm>
          <a:prstGeom prst="rect">
            <a:avLst/>
          </a:prstGeom>
        </p:spPr>
      </p:pic>
      <p:grpSp>
        <p:nvGrpSpPr>
          <p:cNvPr id="29" name="Group 28" descr="The volume of pedestrians using the guided busway in 2024 was 29% below 2019.&#10;&#10;However, it is up 28% on 2023. This data is taken from CCC's annual traffic surveys (so is only based on a single day of data).">
            <a:extLst>
              <a:ext uri="{FF2B5EF4-FFF2-40B4-BE49-F238E27FC236}">
                <a16:creationId xmlns:a16="http://schemas.microsoft.com/office/drawing/2014/main" id="{7A42C9CE-7784-B496-BF6E-73B351770BAF}"/>
              </a:ext>
              <a:ext uri="{C183D7F6-B498-43B3-948B-1728B52AA6E4}">
                <adec:decorative xmlns:adec="http://schemas.microsoft.com/office/drawing/2017/decorative" val="0"/>
              </a:ext>
            </a:extLst>
          </p:cNvPr>
          <p:cNvGrpSpPr/>
          <p:nvPr/>
        </p:nvGrpSpPr>
        <p:grpSpPr>
          <a:xfrm>
            <a:off x="9493317" y="3312367"/>
            <a:ext cx="2361600" cy="1169551"/>
            <a:chOff x="1747485" y="1300440"/>
            <a:chExt cx="2111946" cy="1169551"/>
          </a:xfrm>
        </p:grpSpPr>
        <p:grpSp>
          <p:nvGrpSpPr>
            <p:cNvPr id="30" name="Group 29" descr="All park and ride sites combined show a 22% increase from 2019 to 2024.">
              <a:extLst>
                <a:ext uri="{FF2B5EF4-FFF2-40B4-BE49-F238E27FC236}">
                  <a16:creationId xmlns:a16="http://schemas.microsoft.com/office/drawing/2014/main" id="{72CC2694-0312-D859-4448-7B31C9863461}"/>
                </a:ext>
              </a:extLst>
            </p:cNvPr>
            <p:cNvGrpSpPr/>
            <p:nvPr/>
          </p:nvGrpSpPr>
          <p:grpSpPr>
            <a:xfrm>
              <a:off x="1747485" y="1300440"/>
              <a:ext cx="2111946" cy="1169551"/>
              <a:chOff x="1747485" y="1300440"/>
              <a:chExt cx="2111946" cy="676154"/>
            </a:xfrm>
          </p:grpSpPr>
          <p:sp>
            <p:nvSpPr>
              <p:cNvPr id="32" name="TextBox 31">
                <a:extLst>
                  <a:ext uri="{FF2B5EF4-FFF2-40B4-BE49-F238E27FC236}">
                    <a16:creationId xmlns:a16="http://schemas.microsoft.com/office/drawing/2014/main" id="{EC53BC82-5544-B569-5A71-944C327AAD70}"/>
                  </a:ext>
                </a:extLst>
              </p:cNvPr>
              <p:cNvSpPr txBox="1"/>
              <p:nvPr/>
            </p:nvSpPr>
            <p:spPr>
              <a:xfrm>
                <a:off x="1747485" y="1300440"/>
                <a:ext cx="2111946" cy="676154"/>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solidFill>
                      <a:srgbClr val="867000"/>
                    </a:solidFill>
                    <a:cs typeface="Calibri" panose="020F0502020204030204"/>
                  </a:rPr>
                  <a:t>Pedestrian Flow Change (%)</a:t>
                </a:r>
              </a:p>
              <a:p>
                <a:pPr algn="ctr"/>
                <a:r>
                  <a:rPr lang="en-US" sz="1400" b="1">
                    <a:solidFill>
                      <a:srgbClr val="0070C0"/>
                    </a:solidFill>
                    <a:cs typeface="Calibri" panose="020F0502020204030204"/>
                  </a:rPr>
                  <a:t>Pre-COVID to Now:</a:t>
                </a:r>
              </a:p>
              <a:p>
                <a:pPr algn="ctr"/>
                <a:endParaRPr lang="en-US" sz="1400" b="1">
                  <a:solidFill>
                    <a:srgbClr val="0070C0"/>
                  </a:solidFill>
                  <a:cs typeface="Calibri" panose="020F0502020204030204"/>
                </a:endParaRPr>
              </a:p>
              <a:p>
                <a:pPr algn="ctr"/>
                <a:r>
                  <a:rPr lang="en-US" sz="1400" b="1">
                    <a:solidFill>
                      <a:srgbClr val="0070C0"/>
                    </a:solidFill>
                    <a:cs typeface="Calibri" panose="020F0502020204030204"/>
                  </a:rPr>
                  <a:t>2023 to Now:</a:t>
                </a:r>
              </a:p>
              <a:p>
                <a:pPr algn="ctr"/>
                <a:endParaRPr lang="en-US" sz="1400" b="1">
                  <a:cs typeface="Calibri" panose="020F0502020204030204"/>
                </a:endParaRPr>
              </a:p>
            </p:txBody>
          </p:sp>
          <p:sp>
            <p:nvSpPr>
              <p:cNvPr id="33" name="Rectangle: Rounded Corners 32">
                <a:extLst>
                  <a:ext uri="{FF2B5EF4-FFF2-40B4-BE49-F238E27FC236}">
                    <a16:creationId xmlns:a16="http://schemas.microsoft.com/office/drawing/2014/main" id="{46358A56-DAEB-9E2B-B1CA-2EF4A1A326F9}"/>
                  </a:ext>
                </a:extLst>
              </p:cNvPr>
              <p:cNvSpPr/>
              <p:nvPr/>
            </p:nvSpPr>
            <p:spPr>
              <a:xfrm>
                <a:off x="2480314" y="1560225"/>
                <a:ext cx="627037" cy="129122"/>
              </a:xfrm>
              <a:prstGeom prst="roundRect">
                <a:avLst/>
              </a:prstGeom>
              <a:solidFill>
                <a:srgbClr val="5799D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-29%</a:t>
                </a:r>
              </a:p>
            </p:txBody>
          </p:sp>
        </p:grpSp>
        <p:sp>
          <p:nvSpPr>
            <p:cNvPr id="31" name="Rectangle: Rounded Corners 30">
              <a:extLst>
                <a:ext uri="{FF2B5EF4-FFF2-40B4-BE49-F238E27FC236}">
                  <a16:creationId xmlns:a16="http://schemas.microsoft.com/office/drawing/2014/main" id="{F7BA78C6-E841-F883-5044-149D386FB14B}"/>
                </a:ext>
              </a:extLst>
            </p:cNvPr>
            <p:cNvSpPr/>
            <p:nvPr/>
          </p:nvSpPr>
          <p:spPr>
            <a:xfrm>
              <a:off x="2489939" y="2190610"/>
              <a:ext cx="627037" cy="22334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+28%</a:t>
              </a:r>
            </a:p>
          </p:txBody>
        </p:sp>
      </p:grpSp>
      <p:grpSp>
        <p:nvGrpSpPr>
          <p:cNvPr id="22" name="Group 21" descr="The volume of pedestrians and cyclists combined using the guided busway in 2024 was 17% below 2019.&#10;However, it is up 11% on 2023. This data is taken from CCC's annual traffic surveys (so is only based on a single day of data).">
            <a:extLst>
              <a:ext uri="{FF2B5EF4-FFF2-40B4-BE49-F238E27FC236}">
                <a16:creationId xmlns:a16="http://schemas.microsoft.com/office/drawing/2014/main" id="{1C53C7AC-97BA-D0B5-9A15-4439E2F6FDDC}"/>
              </a:ext>
              <a:ext uri="{C183D7F6-B498-43B3-948B-1728B52AA6E4}">
                <adec:decorative xmlns:adec="http://schemas.microsoft.com/office/drawing/2017/decorative" val="0"/>
              </a:ext>
            </a:extLst>
          </p:cNvPr>
          <p:cNvGrpSpPr/>
          <p:nvPr/>
        </p:nvGrpSpPr>
        <p:grpSpPr>
          <a:xfrm>
            <a:off x="9493317" y="5072956"/>
            <a:ext cx="2361600" cy="1169551"/>
            <a:chOff x="1747485" y="1300440"/>
            <a:chExt cx="2111946" cy="1169551"/>
          </a:xfrm>
        </p:grpSpPr>
        <p:grpSp>
          <p:nvGrpSpPr>
            <p:cNvPr id="23" name="Group 22" descr="All park and ride sites combined show a 22% increase from 2019 to 2024.">
              <a:extLst>
                <a:ext uri="{FF2B5EF4-FFF2-40B4-BE49-F238E27FC236}">
                  <a16:creationId xmlns:a16="http://schemas.microsoft.com/office/drawing/2014/main" id="{4B6150B1-74E6-EA2E-8073-615F5AA0832C}"/>
                </a:ext>
              </a:extLst>
            </p:cNvPr>
            <p:cNvGrpSpPr/>
            <p:nvPr/>
          </p:nvGrpSpPr>
          <p:grpSpPr>
            <a:xfrm>
              <a:off x="1747485" y="1300440"/>
              <a:ext cx="2111946" cy="1169551"/>
              <a:chOff x="1747485" y="1300440"/>
              <a:chExt cx="2111946" cy="676154"/>
            </a:xfrm>
          </p:grpSpPr>
          <p:sp>
            <p:nvSpPr>
              <p:cNvPr id="25" name="TextBox 24">
                <a:extLst>
                  <a:ext uri="{FF2B5EF4-FFF2-40B4-BE49-F238E27FC236}">
                    <a16:creationId xmlns:a16="http://schemas.microsoft.com/office/drawing/2014/main" id="{6ECB33A4-F0A0-AAE8-5C79-C5116D0D0684}"/>
                  </a:ext>
                </a:extLst>
              </p:cNvPr>
              <p:cNvSpPr txBox="1"/>
              <p:nvPr/>
            </p:nvSpPr>
            <p:spPr>
              <a:xfrm>
                <a:off x="1747485" y="1300440"/>
                <a:ext cx="2111946" cy="676154"/>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cs typeface="Calibri" panose="020F0502020204030204"/>
                  </a:rPr>
                  <a:t>Total Active Flow Change (%)</a:t>
                </a:r>
              </a:p>
              <a:p>
                <a:pPr algn="ctr"/>
                <a:r>
                  <a:rPr lang="en-US" sz="1400" b="1">
                    <a:solidFill>
                      <a:srgbClr val="0070C0"/>
                    </a:solidFill>
                    <a:cs typeface="Calibri" panose="020F0502020204030204"/>
                  </a:rPr>
                  <a:t>Pre-COVID to Now:</a:t>
                </a:r>
              </a:p>
              <a:p>
                <a:pPr algn="ctr"/>
                <a:endParaRPr lang="en-US" sz="1400" b="1">
                  <a:solidFill>
                    <a:srgbClr val="0070C0"/>
                  </a:solidFill>
                  <a:cs typeface="Calibri" panose="020F0502020204030204"/>
                </a:endParaRPr>
              </a:p>
              <a:p>
                <a:pPr algn="ctr"/>
                <a:r>
                  <a:rPr lang="en-US" sz="1400" b="1">
                    <a:solidFill>
                      <a:srgbClr val="0070C0"/>
                    </a:solidFill>
                    <a:cs typeface="Calibri" panose="020F0502020204030204"/>
                  </a:rPr>
                  <a:t>2023 to Now:</a:t>
                </a:r>
              </a:p>
              <a:p>
                <a:pPr algn="ctr"/>
                <a:endParaRPr lang="en-US" sz="1400" b="1">
                  <a:cs typeface="Calibri" panose="020F0502020204030204"/>
                </a:endParaRPr>
              </a:p>
            </p:txBody>
          </p:sp>
          <p:sp>
            <p:nvSpPr>
              <p:cNvPr id="26" name="Rectangle: Rounded Corners 25">
                <a:extLst>
                  <a:ext uri="{FF2B5EF4-FFF2-40B4-BE49-F238E27FC236}">
                    <a16:creationId xmlns:a16="http://schemas.microsoft.com/office/drawing/2014/main" id="{3C760649-7A43-99C6-6C5A-39CEB5B3A1AC}"/>
                  </a:ext>
                </a:extLst>
              </p:cNvPr>
              <p:cNvSpPr/>
              <p:nvPr/>
            </p:nvSpPr>
            <p:spPr>
              <a:xfrm>
                <a:off x="2480314" y="1570797"/>
                <a:ext cx="627037" cy="129122"/>
              </a:xfrm>
              <a:prstGeom prst="roundRect">
                <a:avLst/>
              </a:prstGeom>
              <a:solidFill>
                <a:srgbClr val="5799D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-17%</a:t>
                </a:r>
              </a:p>
            </p:txBody>
          </p:sp>
        </p:grpSp>
        <p:sp>
          <p:nvSpPr>
            <p:cNvPr id="24" name="Rectangle: Rounded Corners 23">
              <a:extLst>
                <a:ext uri="{FF2B5EF4-FFF2-40B4-BE49-F238E27FC236}">
                  <a16:creationId xmlns:a16="http://schemas.microsoft.com/office/drawing/2014/main" id="{C27D28BB-E7FA-86BE-32A0-C85EFC09CC41}"/>
                </a:ext>
              </a:extLst>
            </p:cNvPr>
            <p:cNvSpPr/>
            <p:nvPr/>
          </p:nvSpPr>
          <p:spPr>
            <a:xfrm>
              <a:off x="2489939" y="2190610"/>
              <a:ext cx="627037" cy="22334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+11%</a:t>
              </a:r>
            </a:p>
          </p:txBody>
        </p:sp>
      </p:grpSp>
      <p:grpSp>
        <p:nvGrpSpPr>
          <p:cNvPr id="4" name="Group 3">
            <a:extLst>
              <a:ext uri="{FF2B5EF4-FFF2-40B4-BE49-F238E27FC236}">
                <a16:creationId xmlns:a16="http://schemas.microsoft.com/office/drawing/2014/main" id="{203FBC8C-5A66-DA10-FA6D-77B395E25444}"/>
              </a:ext>
              <a:ext uri="{C183D7F6-B498-43B3-948B-1728B52AA6E4}">
                <adec:decorative xmlns:adec="http://schemas.microsoft.com/office/drawing/2017/decorative" val="1"/>
              </a:ext>
            </a:extLst>
          </p:cNvPr>
          <p:cNvGrpSpPr/>
          <p:nvPr/>
        </p:nvGrpSpPr>
        <p:grpSpPr>
          <a:xfrm>
            <a:off x="9493317" y="1551779"/>
            <a:ext cx="2361600" cy="1169551"/>
            <a:chOff x="1747485" y="1300440"/>
            <a:chExt cx="2111946" cy="1169551"/>
          </a:xfrm>
        </p:grpSpPr>
        <p:grpSp>
          <p:nvGrpSpPr>
            <p:cNvPr id="5" name="Group 4" descr="All park and ride sites combined show a 22% increase from 2019 to 2024.">
              <a:extLst>
                <a:ext uri="{FF2B5EF4-FFF2-40B4-BE49-F238E27FC236}">
                  <a16:creationId xmlns:a16="http://schemas.microsoft.com/office/drawing/2014/main" id="{9C69ABF1-66DC-9E5A-3385-BB8305C34608}"/>
                </a:ext>
              </a:extLst>
            </p:cNvPr>
            <p:cNvGrpSpPr/>
            <p:nvPr/>
          </p:nvGrpSpPr>
          <p:grpSpPr>
            <a:xfrm>
              <a:off x="1747485" y="1300440"/>
              <a:ext cx="2111946" cy="1169551"/>
              <a:chOff x="1747485" y="1300440"/>
              <a:chExt cx="2111946" cy="676154"/>
            </a:xfrm>
          </p:grpSpPr>
          <p:sp>
            <p:nvSpPr>
              <p:cNvPr id="27" name="TextBox 26" descr="The volume of cyclists using the guided busway in 2024 was 12% below 2019.&#10;&#10;However, it is up 6% on 2023. This data is taken from CCC's annual traffic surveys (so is only based on a single day of data).">
                <a:extLst>
                  <a:ext uri="{FF2B5EF4-FFF2-40B4-BE49-F238E27FC236}">
                    <a16:creationId xmlns:a16="http://schemas.microsoft.com/office/drawing/2014/main" id="{77BAEBAF-4EEF-0391-1E4C-48DF4AD85B16}"/>
                  </a:ext>
                </a:extLst>
              </p:cNvPr>
              <p:cNvSpPr txBox="1"/>
              <p:nvPr/>
            </p:nvSpPr>
            <p:spPr>
              <a:xfrm>
                <a:off x="1747485" y="1300440"/>
                <a:ext cx="2111946" cy="676154"/>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solidFill>
                      <a:srgbClr val="E66C37"/>
                    </a:solidFill>
                    <a:cs typeface="Calibri" panose="020F0502020204030204"/>
                  </a:rPr>
                  <a:t>Cycle Flow Change (%)</a:t>
                </a:r>
              </a:p>
              <a:p>
                <a:pPr algn="ctr"/>
                <a:r>
                  <a:rPr lang="en-US" sz="1400" b="1">
                    <a:solidFill>
                      <a:srgbClr val="0070C0"/>
                    </a:solidFill>
                    <a:cs typeface="Calibri" panose="020F0502020204030204"/>
                  </a:rPr>
                  <a:t>Pre-COVID to Now:</a:t>
                </a:r>
              </a:p>
              <a:p>
                <a:pPr algn="ctr"/>
                <a:endParaRPr lang="en-US" sz="1400" b="1">
                  <a:solidFill>
                    <a:srgbClr val="0070C0"/>
                  </a:solidFill>
                  <a:cs typeface="Calibri" panose="020F0502020204030204"/>
                </a:endParaRPr>
              </a:p>
              <a:p>
                <a:pPr algn="ctr"/>
                <a:r>
                  <a:rPr lang="en-US" sz="1400" b="1">
                    <a:solidFill>
                      <a:srgbClr val="0070C0"/>
                    </a:solidFill>
                    <a:cs typeface="Calibri" panose="020F0502020204030204"/>
                  </a:rPr>
                  <a:t>2023 to Now:</a:t>
                </a:r>
              </a:p>
              <a:p>
                <a:pPr algn="ctr"/>
                <a:endParaRPr lang="en-US" sz="1400" b="1">
                  <a:cs typeface="Calibri" panose="020F0502020204030204"/>
                </a:endParaRPr>
              </a:p>
            </p:txBody>
          </p:sp>
          <p:sp>
            <p:nvSpPr>
              <p:cNvPr id="28" name="Rectangle: Rounded Corners 27">
                <a:extLst>
                  <a:ext uri="{FF2B5EF4-FFF2-40B4-BE49-F238E27FC236}">
                    <a16:creationId xmlns:a16="http://schemas.microsoft.com/office/drawing/2014/main" id="{471DF197-14F7-375B-EC3D-24ACEDC932D0}"/>
                  </a:ext>
                </a:extLst>
              </p:cNvPr>
              <p:cNvSpPr/>
              <p:nvPr/>
            </p:nvSpPr>
            <p:spPr>
              <a:xfrm>
                <a:off x="2480314" y="1560225"/>
                <a:ext cx="627037" cy="129122"/>
              </a:xfrm>
              <a:prstGeom prst="roundRect">
                <a:avLst/>
              </a:prstGeom>
              <a:solidFill>
                <a:srgbClr val="BDD7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-12%</a:t>
                </a:r>
              </a:p>
            </p:txBody>
          </p:sp>
        </p:grpSp>
        <p:sp>
          <p:nvSpPr>
            <p:cNvPr id="6" name="Rectangle: Rounded Corners 5">
              <a:extLst>
                <a:ext uri="{FF2B5EF4-FFF2-40B4-BE49-F238E27FC236}">
                  <a16:creationId xmlns:a16="http://schemas.microsoft.com/office/drawing/2014/main" id="{EC8E007E-C70E-8FC4-AA4F-A0C5AC119F9E}"/>
                </a:ext>
              </a:extLst>
            </p:cNvPr>
            <p:cNvSpPr/>
            <p:nvPr/>
          </p:nvSpPr>
          <p:spPr>
            <a:xfrm>
              <a:off x="2489939" y="2190610"/>
              <a:ext cx="627037" cy="22334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+6%</a:t>
              </a:r>
            </a:p>
          </p:txBody>
        </p:sp>
      </p:grpSp>
      <p:sp>
        <p:nvSpPr>
          <p:cNvPr id="14" name="TextBox 13">
            <a:extLst>
              <a:ext uri="{FF2B5EF4-FFF2-40B4-BE49-F238E27FC236}">
                <a16:creationId xmlns:a16="http://schemas.microsoft.com/office/drawing/2014/main" id="{832C3659-E97E-EFFF-74CC-FAFE35717CEC}"/>
              </a:ext>
            </a:extLst>
          </p:cNvPr>
          <p:cNvSpPr txBox="1">
            <a:spLocks/>
          </p:cNvSpPr>
          <p:nvPr/>
        </p:nvSpPr>
        <p:spPr>
          <a:xfrm>
            <a:off x="0" y="6448211"/>
            <a:ext cx="12192000" cy="400110"/>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Source: CCC Annual Traffic Surveys. Sum of 3 locations on the guided busway: 1. St Ives; 2. Cambridge – A14 Underpass; 3. Trumpington.</a:t>
            </a:r>
          </a:p>
          <a:p>
            <a:r>
              <a:rPr lang="en-GB" sz="1000">
                <a:solidFill>
                  <a:schemeClr val="bg2">
                    <a:lumMod val="50000"/>
                  </a:schemeClr>
                </a:solidFill>
                <a:cs typeface="Calibri"/>
              </a:rPr>
              <a:t>The </a:t>
            </a:r>
            <a:r>
              <a:rPr lang="en-GB" sz="1000">
                <a:solidFill>
                  <a:schemeClr val="bg2">
                    <a:lumMod val="50000"/>
                  </a:schemeClr>
                </a:solidFill>
                <a:cs typeface="Calibri"/>
                <a:hlinkClick r:id="rId5"/>
              </a:rPr>
              <a:t>Annual Traffic Surveys Dashboard </a:t>
            </a:r>
            <a:r>
              <a:rPr lang="en-GB" sz="1000">
                <a:solidFill>
                  <a:schemeClr val="bg2">
                    <a:lumMod val="50000"/>
                  </a:schemeClr>
                </a:solidFill>
                <a:cs typeface="Calibri"/>
              </a:rPr>
              <a:t>provides access to the wider dataset.       Note: data is not available for 2022.</a:t>
            </a:r>
          </a:p>
        </p:txBody>
      </p:sp>
    </p:spTree>
    <p:extLst>
      <p:ext uri="{BB962C8B-B14F-4D97-AF65-F5344CB8AC3E}">
        <p14:creationId xmlns:p14="http://schemas.microsoft.com/office/powerpoint/2010/main" val="3512395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fontScale="90000"/>
          </a:bodyPr>
          <a:lstStyle/>
          <a:p>
            <a:pPr algn="ctr"/>
            <a:r>
              <a:rPr lang="en-GB" sz="5400" b="1">
                <a:solidFill>
                  <a:schemeClr val="bg1"/>
                </a:solidFill>
                <a:latin typeface="+mn-lt"/>
                <a:cs typeface="Calibri"/>
              </a:rPr>
              <a:t>Local Road Network:</a:t>
            </a:r>
            <a:br>
              <a:rPr lang="en-GB" sz="5400" b="1">
                <a:solidFill>
                  <a:schemeClr val="bg1"/>
                </a:solidFill>
                <a:latin typeface="+mn-lt"/>
                <a:cs typeface="Calibri"/>
              </a:rPr>
            </a:br>
            <a:r>
              <a:rPr lang="en-GB" sz="5400" b="1">
                <a:solidFill>
                  <a:schemeClr val="bg1"/>
                </a:solidFill>
                <a:latin typeface="+mn-lt"/>
                <a:cs typeface="Calibri"/>
              </a:rPr>
              <a:t>Hourly Flows</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0110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00000"/>
              </a:lnSpc>
              <a:spcBef>
                <a:spcPts val="0"/>
              </a:spcBef>
              <a:defRPr/>
            </a:pPr>
            <a:r>
              <a:rPr kumimoji="0" lang="en-GB" sz="2800" b="1" i="0" u="none" strike="noStrike" kern="1200" cap="none" spc="0" normalizeH="0" baseline="0" noProof="0">
                <a:ln>
                  <a:noFill/>
                </a:ln>
                <a:effectLst/>
                <a:uLnTx/>
                <a:uFillTx/>
                <a:latin typeface="Calibri" panose="020F0502020204030204"/>
                <a:ea typeface="+mn-ea"/>
                <a:cs typeface="+mn-cs"/>
              </a:rPr>
              <a:t>Local Road Network:</a:t>
            </a:r>
            <a:r>
              <a:rPr lang="en-GB" sz="2800" b="1">
                <a:latin typeface="Calibri" panose="020F0502020204030204"/>
              </a:rPr>
              <a:t> Motorised Vehicle - Annual Survey Sites</a:t>
            </a:r>
            <a:endParaRPr lang="en-GB" sz="2800" b="1" i="0" u="none" strike="noStrike" kern="1200" cap="none" spc="0" normalizeH="0" baseline="0" noProof="0">
              <a:ln>
                <a:noFill/>
              </a:ln>
              <a:effectLst/>
              <a:uLnTx/>
              <a:uFillTx/>
              <a:latin typeface="Calibri" panose="020F0502020204030204"/>
              <a:cs typeface="Calibri"/>
            </a:endParaRP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29</a:t>
            </a:fld>
            <a:endParaRPr lang="en-GB"/>
          </a:p>
        </p:txBody>
      </p:sp>
      <p:pic>
        <p:nvPicPr>
          <p:cNvPr id="6" name="Picture 5" descr="Map showing annual motorised vehicle traffic count sites on road bridges crossing the River Cam, and on roads in and out of Cambridge City.">
            <a:extLst>
              <a:ext uri="{FF2B5EF4-FFF2-40B4-BE49-F238E27FC236}">
                <a16:creationId xmlns:a16="http://schemas.microsoft.com/office/drawing/2014/main" id="{4983D0F5-2C1F-6B9C-F760-DC5B53054DDD}"/>
              </a:ext>
            </a:extLst>
          </p:cNvPr>
          <p:cNvPicPr>
            <a:picLocks noChangeAspect="1"/>
          </p:cNvPicPr>
          <p:nvPr/>
        </p:nvPicPr>
        <p:blipFill>
          <a:blip r:embed="rId3"/>
          <a:stretch>
            <a:fillRect/>
          </a:stretch>
        </p:blipFill>
        <p:spPr>
          <a:xfrm>
            <a:off x="162103" y="1038454"/>
            <a:ext cx="7485494" cy="5351560"/>
          </a:xfrm>
          <a:prstGeom prst="rect">
            <a:avLst/>
          </a:prstGeom>
          <a:ln>
            <a:solidFill>
              <a:schemeClr val="tx1"/>
            </a:solidFill>
          </a:ln>
        </p:spPr>
      </p:pic>
      <p:sp>
        <p:nvSpPr>
          <p:cNvPr id="8" name="TextBox 7">
            <a:extLst>
              <a:ext uri="{FF2B5EF4-FFF2-40B4-BE49-F238E27FC236}">
                <a16:creationId xmlns:a16="http://schemas.microsoft.com/office/drawing/2014/main" id="{8188327B-6EF2-F083-AEBB-25DD00902DA5}"/>
              </a:ext>
              <a:ext uri="{C183D7F6-B498-43B3-948B-1728B52AA6E4}">
                <adec:decorative xmlns:adec="http://schemas.microsoft.com/office/drawing/2017/decorative" val="1"/>
              </a:ext>
            </a:extLst>
          </p:cNvPr>
          <p:cNvSpPr txBox="1"/>
          <p:nvPr/>
        </p:nvSpPr>
        <p:spPr>
          <a:xfrm>
            <a:off x="156646" y="1028928"/>
            <a:ext cx="1585145" cy="430887"/>
          </a:xfrm>
          <a:prstGeom prst="rect">
            <a:avLst/>
          </a:prstGeom>
          <a:solidFill>
            <a:schemeClr val="bg1"/>
          </a:solidFill>
          <a:ln>
            <a:solidFill>
              <a:schemeClr val="tx1"/>
            </a:solidFill>
          </a:ln>
        </p:spPr>
        <p:txBody>
          <a:bodyPr wrap="square" lIns="91440" tIns="45720" rIns="91440" bIns="45720" rtlCol="0" anchor="t">
            <a:spAutoFit/>
          </a:bodyPr>
          <a:lstStyle/>
          <a:p>
            <a:pPr algn="ctr"/>
            <a:r>
              <a:rPr lang="en-GB" sz="1100" b="1"/>
              <a:t>Cambridgeshire Annual Traffic Survey Sites</a:t>
            </a:r>
            <a:endParaRPr lang="en-US" sz="1400"/>
          </a:p>
        </p:txBody>
      </p:sp>
      <p:sp>
        <p:nvSpPr>
          <p:cNvPr id="9" name="TextBox 8">
            <a:extLst>
              <a:ext uri="{FF2B5EF4-FFF2-40B4-BE49-F238E27FC236}">
                <a16:creationId xmlns:a16="http://schemas.microsoft.com/office/drawing/2014/main" id="{CBDE186C-B8DF-9882-242C-C9C28FD071C3}"/>
              </a:ext>
              <a:ext uri="{C183D7F6-B498-43B3-948B-1728B52AA6E4}">
                <adec:decorative xmlns:adec="http://schemas.microsoft.com/office/drawing/2017/decorative" val="1"/>
              </a:ext>
            </a:extLst>
          </p:cNvPr>
          <p:cNvSpPr txBox="1"/>
          <p:nvPr/>
        </p:nvSpPr>
        <p:spPr>
          <a:xfrm>
            <a:off x="156466" y="6134421"/>
            <a:ext cx="1915245" cy="261610"/>
          </a:xfrm>
          <a:prstGeom prst="rect">
            <a:avLst/>
          </a:prstGeom>
          <a:solidFill>
            <a:schemeClr val="bg1"/>
          </a:solidFill>
          <a:ln>
            <a:solidFill>
              <a:schemeClr val="tx1"/>
            </a:solidFill>
          </a:ln>
        </p:spPr>
        <p:txBody>
          <a:bodyPr wrap="square" lIns="91440" tIns="45720" rIns="91440" bIns="45720" rtlCol="0" anchor="t">
            <a:spAutoFit/>
          </a:bodyPr>
          <a:lstStyle/>
          <a:p>
            <a:pPr algn="ctr"/>
            <a:r>
              <a:rPr lang="en-GB" sz="1050"/>
              <a:t>© OpenStreetMap Contributors</a:t>
            </a:r>
          </a:p>
        </p:txBody>
      </p:sp>
      <p:graphicFrame>
        <p:nvGraphicFramePr>
          <p:cNvPr id="2" name="Table 1">
            <a:extLst>
              <a:ext uri="{FF2B5EF4-FFF2-40B4-BE49-F238E27FC236}">
                <a16:creationId xmlns:a16="http://schemas.microsoft.com/office/drawing/2014/main" id="{3BFD2EAB-EF6B-0C24-F508-8D96772931D9}"/>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192857051"/>
              </p:ext>
            </p:extLst>
          </p:nvPr>
        </p:nvGraphicFramePr>
        <p:xfrm>
          <a:off x="7804831" y="1236788"/>
          <a:ext cx="1923079" cy="4987700"/>
        </p:xfrm>
        <a:graphic>
          <a:graphicData uri="http://schemas.openxmlformats.org/drawingml/2006/table">
            <a:tbl>
              <a:tblPr firstRow="1" bandRow="1">
                <a:tableStyleId>{5940675A-B579-460E-94D1-54222C63F5DA}</a:tableStyleId>
              </a:tblPr>
              <a:tblGrid>
                <a:gridCol w="1923079">
                  <a:extLst>
                    <a:ext uri="{9D8B030D-6E8A-4147-A177-3AD203B41FA5}">
                      <a16:colId xmlns:a16="http://schemas.microsoft.com/office/drawing/2014/main" val="1191812419"/>
                    </a:ext>
                  </a:extLst>
                </a:gridCol>
              </a:tblGrid>
              <a:tr h="199508">
                <a:tc>
                  <a:txBody>
                    <a:bodyPr/>
                    <a:lstStyle/>
                    <a:p>
                      <a:r>
                        <a:rPr lang="en-GB" sz="1200" b="1">
                          <a:effectLst/>
                        </a:rPr>
                        <a:t> Annual Survey Sites</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654137971"/>
                  </a:ext>
                </a:extLst>
              </a:tr>
              <a:tr h="199508">
                <a:tc>
                  <a:txBody>
                    <a:bodyPr/>
                    <a:lstStyle/>
                    <a:p>
                      <a:r>
                        <a:rPr lang="en-GB" sz="1200" b="0">
                          <a:solidFill>
                            <a:schemeClr val="tx1"/>
                          </a:solidFill>
                          <a:effectLst/>
                        </a:rPr>
                        <a:t>Elizabeth Way</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1169372"/>
                  </a:ext>
                </a:extLst>
              </a:tr>
              <a:tr h="199508">
                <a:tc>
                  <a:txBody>
                    <a:bodyPr/>
                    <a:lstStyle/>
                    <a:p>
                      <a:r>
                        <a:rPr lang="en-GB" sz="1200" b="0">
                          <a:solidFill>
                            <a:schemeClr val="tx1"/>
                          </a:solidFill>
                          <a:effectLst/>
                        </a:rPr>
                        <a:t>Victoria Avenue​​</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5322488"/>
                  </a:ext>
                </a:extLst>
              </a:tr>
              <a:tr h="199508">
                <a:tc>
                  <a:txBody>
                    <a:bodyPr/>
                    <a:lstStyle/>
                    <a:p>
                      <a:r>
                        <a:rPr lang="en-GB" sz="1200" b="0">
                          <a:solidFill>
                            <a:schemeClr val="tx1"/>
                          </a:solidFill>
                          <a:effectLst/>
                        </a:rPr>
                        <a:t>Bridge Street</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6056800"/>
                  </a:ext>
                </a:extLst>
              </a:tr>
              <a:tr h="199508">
                <a:tc>
                  <a:txBody>
                    <a:bodyPr/>
                    <a:lstStyle/>
                    <a:p>
                      <a:r>
                        <a:rPr lang="en-GB" sz="1200" b="0">
                          <a:solidFill>
                            <a:schemeClr val="tx1"/>
                          </a:solidFill>
                          <a:effectLst/>
                        </a:rPr>
                        <a:t>Silver Street</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192294"/>
                  </a:ext>
                </a:extLst>
              </a:tr>
              <a:tr h="199508">
                <a:tc>
                  <a:txBody>
                    <a:bodyPr/>
                    <a:lstStyle/>
                    <a:p>
                      <a:r>
                        <a:rPr lang="en-GB" sz="1200" b="0">
                          <a:solidFill>
                            <a:schemeClr val="tx1"/>
                          </a:solidFill>
                          <a:effectLst/>
                        </a:rPr>
                        <a:t>Fen Causeway​​</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1578486"/>
                  </a:ext>
                </a:extLst>
              </a:tr>
              <a:tr h="199508">
                <a:tc>
                  <a:txBody>
                    <a:bodyPr/>
                    <a:lstStyle/>
                    <a:p>
                      <a:r>
                        <a:rPr lang="en-GB" sz="1200" b="0">
                          <a:solidFill>
                            <a:schemeClr val="tx1"/>
                          </a:solidFill>
                          <a:effectLst/>
                        </a:rPr>
                        <a:t>Histon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1920672"/>
                  </a:ext>
                </a:extLst>
              </a:tr>
              <a:tr h="199508">
                <a:tc>
                  <a:txBody>
                    <a:bodyPr/>
                    <a:lstStyle/>
                    <a:p>
                      <a:r>
                        <a:rPr lang="en-GB" sz="1200" b="0">
                          <a:solidFill>
                            <a:schemeClr val="tx1"/>
                          </a:solidFill>
                          <a:effectLst/>
                        </a:rPr>
                        <a:t>Milton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7407038"/>
                  </a:ext>
                </a:extLst>
              </a:tr>
              <a:tr h="199508">
                <a:tc>
                  <a:txBody>
                    <a:bodyPr/>
                    <a:lstStyle/>
                    <a:p>
                      <a:r>
                        <a:rPr lang="en-GB" sz="1200" b="0">
                          <a:solidFill>
                            <a:schemeClr val="tx1"/>
                          </a:solidFill>
                          <a:effectLst/>
                        </a:rPr>
                        <a:t>Horningsea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8347549"/>
                  </a:ext>
                </a:extLst>
              </a:tr>
              <a:tr h="199508">
                <a:tc>
                  <a:txBody>
                    <a:bodyPr/>
                    <a:lstStyle/>
                    <a:p>
                      <a:r>
                        <a:rPr lang="en-GB" sz="1200" b="0">
                          <a:solidFill>
                            <a:schemeClr val="tx1"/>
                          </a:solidFill>
                          <a:effectLst/>
                        </a:rPr>
                        <a:t>Newmarket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8761599"/>
                  </a:ext>
                </a:extLst>
              </a:tr>
              <a:tr h="199508">
                <a:tc>
                  <a:txBody>
                    <a:bodyPr/>
                    <a:lstStyle/>
                    <a:p>
                      <a:r>
                        <a:rPr lang="en-GB" sz="1200" b="0">
                          <a:solidFill>
                            <a:schemeClr val="tx1"/>
                          </a:solidFill>
                          <a:effectLst/>
                        </a:rPr>
                        <a:t>High Street (Teversham)</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8076440"/>
                  </a:ext>
                </a:extLst>
              </a:tr>
              <a:tr h="199508">
                <a:tc>
                  <a:txBody>
                    <a:bodyPr/>
                    <a:lstStyle/>
                    <a:p>
                      <a:r>
                        <a:rPr lang="en-GB" sz="1200" b="0">
                          <a:solidFill>
                            <a:schemeClr val="tx1"/>
                          </a:solidFill>
                          <a:effectLst/>
                        </a:rPr>
                        <a:t>Cambridge Road (Fulbourn)</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4358160"/>
                  </a:ext>
                </a:extLst>
              </a:tr>
              <a:tr h="199508">
                <a:tc>
                  <a:txBody>
                    <a:bodyPr/>
                    <a:lstStyle/>
                    <a:p>
                      <a:r>
                        <a:rPr lang="en-GB" sz="1200" b="0">
                          <a:solidFill>
                            <a:schemeClr val="tx1"/>
                          </a:solidFill>
                          <a:effectLst/>
                        </a:rPr>
                        <a:t>Worts Causeway</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3148337"/>
                  </a:ext>
                </a:extLst>
              </a:tr>
              <a:tr h="199508">
                <a:tc>
                  <a:txBody>
                    <a:bodyPr/>
                    <a:lstStyle/>
                    <a:p>
                      <a:r>
                        <a:rPr lang="en-GB" sz="1200" b="0">
                          <a:solidFill>
                            <a:schemeClr val="tx1"/>
                          </a:solidFill>
                          <a:effectLst/>
                        </a:rPr>
                        <a:t>Limekiln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4887087"/>
                  </a:ext>
                </a:extLst>
              </a:tr>
              <a:tr h="199508">
                <a:tc>
                  <a:txBody>
                    <a:bodyPr/>
                    <a:lstStyle/>
                    <a:p>
                      <a:r>
                        <a:rPr lang="en-GB" sz="1200" b="0">
                          <a:solidFill>
                            <a:schemeClr val="tx1"/>
                          </a:solidFill>
                          <a:effectLst/>
                        </a:rPr>
                        <a:t>Babraham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9832936"/>
                  </a:ext>
                </a:extLst>
              </a:tr>
              <a:tr h="199508">
                <a:tc>
                  <a:txBody>
                    <a:bodyPr/>
                    <a:lstStyle/>
                    <a:p>
                      <a:r>
                        <a:rPr lang="en-GB" sz="1200" b="0">
                          <a:solidFill>
                            <a:schemeClr val="tx1"/>
                          </a:solidFill>
                          <a:effectLst/>
                        </a:rPr>
                        <a:t>Granhams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3789896"/>
                  </a:ext>
                </a:extLst>
              </a:tr>
              <a:tr h="199508">
                <a:tc>
                  <a:txBody>
                    <a:bodyPr/>
                    <a:lstStyle/>
                    <a:p>
                      <a:r>
                        <a:rPr lang="en-GB" sz="1200" b="0">
                          <a:solidFill>
                            <a:schemeClr val="tx1"/>
                          </a:solidFill>
                          <a:effectLst/>
                        </a:rPr>
                        <a:t>Shelford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775023"/>
                  </a:ext>
                </a:extLst>
              </a:tr>
              <a:tr h="199508">
                <a:tc>
                  <a:txBody>
                    <a:bodyPr/>
                    <a:lstStyle/>
                    <a:p>
                      <a:r>
                        <a:rPr lang="en-GB" sz="1200" b="0">
                          <a:solidFill>
                            <a:schemeClr val="tx1"/>
                          </a:solidFill>
                          <a:effectLst/>
                        </a:rPr>
                        <a:t>Hauxton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920314"/>
                  </a:ext>
                </a:extLst>
              </a:tr>
              <a:tr h="199508">
                <a:tc>
                  <a:txBody>
                    <a:bodyPr/>
                    <a:lstStyle/>
                    <a:p>
                      <a:r>
                        <a:rPr lang="en-GB" sz="1200" b="0">
                          <a:solidFill>
                            <a:schemeClr val="tx1"/>
                          </a:solidFill>
                          <a:effectLst/>
                        </a:rPr>
                        <a:t>Coton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75037646"/>
                  </a:ext>
                </a:extLst>
              </a:tr>
              <a:tr h="199508">
                <a:tc>
                  <a:txBody>
                    <a:bodyPr/>
                    <a:lstStyle/>
                    <a:p>
                      <a:r>
                        <a:rPr lang="en-GB" sz="1200" b="0">
                          <a:solidFill>
                            <a:schemeClr val="tx1"/>
                          </a:solidFill>
                          <a:effectLst/>
                        </a:rPr>
                        <a:t>Barton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1817993"/>
                  </a:ext>
                </a:extLst>
              </a:tr>
              <a:tr h="199508">
                <a:tc>
                  <a:txBody>
                    <a:bodyPr/>
                    <a:lstStyle/>
                    <a:p>
                      <a:r>
                        <a:rPr lang="en-GB" sz="1200" b="0">
                          <a:solidFill>
                            <a:schemeClr val="tx1"/>
                          </a:solidFill>
                          <a:effectLst/>
                        </a:rPr>
                        <a:t>Madingley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4282613"/>
                  </a:ext>
                </a:extLst>
              </a:tr>
              <a:tr h="199508">
                <a:tc>
                  <a:txBody>
                    <a:bodyPr/>
                    <a:lstStyle/>
                    <a:p>
                      <a:r>
                        <a:rPr lang="en-GB" sz="1200" b="0">
                          <a:solidFill>
                            <a:schemeClr val="tx1"/>
                          </a:solidFill>
                          <a:effectLst/>
                        </a:rPr>
                        <a:t>Huntingdon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4582824"/>
                  </a:ext>
                </a:extLst>
              </a:tr>
              <a:tr h="199508">
                <a:tc>
                  <a:txBody>
                    <a:bodyPr/>
                    <a:lstStyle/>
                    <a:p>
                      <a:r>
                        <a:rPr lang="en-GB" sz="1200" b="0">
                          <a:solidFill>
                            <a:schemeClr val="tx1"/>
                          </a:solidFill>
                          <a:effectLst/>
                        </a:rPr>
                        <a:t>Girton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04119263"/>
                  </a:ext>
                </a:extLst>
              </a:tr>
              <a:tr h="199508">
                <a:tc>
                  <a:txBody>
                    <a:bodyPr/>
                    <a:lstStyle/>
                    <a:p>
                      <a:r>
                        <a:rPr lang="en-GB" sz="1200" b="0">
                          <a:solidFill>
                            <a:schemeClr val="tx1"/>
                          </a:solidFill>
                          <a:effectLst/>
                        </a:rPr>
                        <a:t>Guided Busway (North)</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8274809"/>
                  </a:ext>
                </a:extLst>
              </a:tr>
              <a:tr h="199508">
                <a:tc>
                  <a:txBody>
                    <a:bodyPr/>
                    <a:lstStyle/>
                    <a:p>
                      <a:r>
                        <a:rPr lang="en-GB" sz="1200" b="0">
                          <a:solidFill>
                            <a:schemeClr val="tx1"/>
                          </a:solidFill>
                          <a:effectLst/>
                        </a:rPr>
                        <a:t>Babraham P&amp;R Entrance</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4052465"/>
                  </a:ext>
                </a:extLst>
              </a:tr>
            </a:tbl>
          </a:graphicData>
        </a:graphic>
      </p:graphicFrame>
      <p:sp>
        <p:nvSpPr>
          <p:cNvPr id="5" name="TextBox 4">
            <a:extLst>
              <a:ext uri="{FF2B5EF4-FFF2-40B4-BE49-F238E27FC236}">
                <a16:creationId xmlns:a16="http://schemas.microsoft.com/office/drawing/2014/main" id="{0DEEAE20-998E-E65D-BEE9-02E5140F0A6A}"/>
              </a:ext>
            </a:extLst>
          </p:cNvPr>
          <p:cNvSpPr txBox="1"/>
          <p:nvPr/>
        </p:nvSpPr>
        <p:spPr>
          <a:xfrm>
            <a:off x="9885145" y="2197893"/>
            <a:ext cx="2144752" cy="26314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a:cs typeface="Calibri"/>
              </a:rPr>
              <a:t>Cambridgeshire County Council commissions annual traffic surveys to determine traffic levels around the county on a “typical” weekday. </a:t>
            </a:r>
          </a:p>
          <a:p>
            <a:endParaRPr lang="en-GB" sz="1100">
              <a:cs typeface="Calibri"/>
            </a:endParaRPr>
          </a:p>
          <a:p>
            <a:r>
              <a:rPr lang="en-GB" sz="1100">
                <a:cs typeface="Calibri"/>
              </a:rPr>
              <a:t>The sites shown on this map are those in and around Cambridge at which CCC has collected motorised traffic flows consistently over several years.</a:t>
            </a:r>
            <a:endParaRPr lang="en-US" sz="1100">
              <a:cs typeface="Calibri"/>
            </a:endParaRPr>
          </a:p>
          <a:p>
            <a:endParaRPr lang="en-GB" sz="1100">
              <a:cs typeface="Calibri"/>
            </a:endParaRPr>
          </a:p>
          <a:p>
            <a:r>
              <a:rPr lang="en-GB" sz="1100">
                <a:cs typeface="Calibri"/>
              </a:rPr>
              <a:t>Analysis of motorised traffic counts from these sites is presented on the following slide.</a:t>
            </a:r>
            <a:endParaRPr lang="en-US" sz="1100">
              <a:cs typeface="Calibri"/>
            </a:endParaRPr>
          </a:p>
        </p:txBody>
      </p:sp>
      <p:sp>
        <p:nvSpPr>
          <p:cNvPr id="4" name="TextBox 3">
            <a:extLst>
              <a:ext uri="{FF2B5EF4-FFF2-40B4-BE49-F238E27FC236}">
                <a16:creationId xmlns:a16="http://schemas.microsoft.com/office/drawing/2014/main" id="{B1874511-8B4C-67D3-DE96-D71318742CD3}"/>
              </a:ext>
            </a:extLst>
          </p:cNvPr>
          <p:cNvSpPr txBox="1"/>
          <p:nvPr/>
        </p:nvSpPr>
        <p:spPr>
          <a:xfrm>
            <a:off x="156466" y="6492875"/>
            <a:ext cx="7485494" cy="246221"/>
          </a:xfrm>
          <a:prstGeom prst="rect">
            <a:avLst/>
          </a:prstGeom>
          <a:noFill/>
        </p:spPr>
        <p:txBody>
          <a:bodyPr wrap="square" lIns="91440" tIns="45720" rIns="91440" bIns="45720" anchor="t">
            <a:spAutoFit/>
          </a:bodyPr>
          <a:lstStyle/>
          <a:p>
            <a:pPr algn="ctr"/>
            <a:r>
              <a:rPr lang="en-GB" sz="1000" b="1">
                <a:cs typeface="Calibri"/>
              </a:rPr>
              <a:t>Data from the Annual Traffic Survey sites across Cambridgeshire can now be viewed in the </a:t>
            </a:r>
            <a:r>
              <a:rPr lang="en-GB" sz="1000" b="1">
                <a:cs typeface="Calibri"/>
                <a:hlinkClick r:id="rId4"/>
              </a:rPr>
              <a:t>Annual Traffic Surveys Dashboard</a:t>
            </a:r>
            <a:endParaRPr lang="en-GB" sz="1000" b="1">
              <a:cs typeface="Calibri"/>
            </a:endParaRPr>
          </a:p>
        </p:txBody>
      </p:sp>
    </p:spTree>
    <p:extLst>
      <p:ext uri="{BB962C8B-B14F-4D97-AF65-F5344CB8AC3E}">
        <p14:creationId xmlns:p14="http://schemas.microsoft.com/office/powerpoint/2010/main" val="1807427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6EBA33-16CF-427C-8429-08BB456C79A3}"/>
              </a:ext>
            </a:extLst>
          </p:cNvPr>
          <p:cNvSpPr>
            <a:spLocks noGrp="1"/>
          </p:cNvSpPr>
          <p:nvPr>
            <p:ph type="title" idx="4294967295"/>
          </p:nvPr>
        </p:nvSpPr>
        <p:spPr>
          <a:xfrm>
            <a:off x="0" y="-3367"/>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Colour scale</a:t>
            </a:r>
          </a:p>
        </p:txBody>
      </p:sp>
      <p:sp>
        <p:nvSpPr>
          <p:cNvPr id="44" name="Subtitle 2">
            <a:extLst>
              <a:ext uri="{FF2B5EF4-FFF2-40B4-BE49-F238E27FC236}">
                <a16:creationId xmlns:a16="http://schemas.microsoft.com/office/drawing/2014/main" id="{2F027869-76B7-4497-B801-247763AC6A3E}"/>
              </a:ext>
            </a:extLst>
          </p:cNvPr>
          <p:cNvSpPr txBox="1">
            <a:spLocks/>
          </p:cNvSpPr>
          <p:nvPr/>
        </p:nvSpPr>
        <p:spPr>
          <a:xfrm>
            <a:off x="1209481" y="1338104"/>
            <a:ext cx="3213312" cy="4831788"/>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a:t>The statistics in this pack have been </a:t>
            </a:r>
            <a:r>
              <a:rPr lang="en-GB" sz="2000" b="1"/>
              <a:t>colour-coded using a heat scale </a:t>
            </a:r>
            <a:r>
              <a:rPr lang="en-GB" sz="2000"/>
              <a:t>to reflect the level of recovery being experienced (pre-COVID compared to now).</a:t>
            </a:r>
          </a:p>
          <a:p>
            <a:pPr marL="0" indent="0">
              <a:buNone/>
            </a:pPr>
            <a:endParaRPr lang="en-GB" sz="2000"/>
          </a:p>
          <a:p>
            <a:pPr marL="0" indent="0">
              <a:buNone/>
            </a:pPr>
            <a:r>
              <a:rPr lang="en-GB" sz="2000"/>
              <a:t>A positive (</a:t>
            </a:r>
            <a:r>
              <a:rPr lang="en-GB" sz="2000">
                <a:solidFill>
                  <a:srgbClr val="FF0000"/>
                </a:solidFill>
              </a:rPr>
              <a:t>red</a:t>
            </a:r>
            <a:r>
              <a:rPr lang="en-GB" sz="2000"/>
              <a:t>) value indicates that levels have increased </a:t>
            </a:r>
            <a:r>
              <a:rPr lang="en-GB" sz="2000" b="1"/>
              <a:t>above </a:t>
            </a:r>
            <a:r>
              <a:rPr lang="en-GB" sz="2000"/>
              <a:t>those experienced pre-COVID.</a:t>
            </a:r>
          </a:p>
          <a:p>
            <a:pPr marL="0" indent="0">
              <a:buNone/>
            </a:pPr>
            <a:endParaRPr lang="en-GB" sz="2000"/>
          </a:p>
          <a:p>
            <a:pPr marL="0" indent="0">
              <a:buNone/>
            </a:pPr>
            <a:r>
              <a:rPr lang="en-GB" sz="2000"/>
              <a:t>A negative (</a:t>
            </a:r>
            <a:r>
              <a:rPr lang="en-GB" sz="2000">
                <a:solidFill>
                  <a:schemeClr val="accent1"/>
                </a:solidFill>
              </a:rPr>
              <a:t>blue</a:t>
            </a:r>
            <a:r>
              <a:rPr lang="en-GB" sz="2000"/>
              <a:t>) value indicates that levels remain </a:t>
            </a:r>
            <a:r>
              <a:rPr lang="en-GB" sz="2000" b="1"/>
              <a:t>below </a:t>
            </a:r>
            <a:r>
              <a:rPr lang="en-GB" sz="2000"/>
              <a:t>pre-COVID.</a:t>
            </a:r>
          </a:p>
        </p:txBody>
      </p:sp>
      <p:pic>
        <p:nvPicPr>
          <p:cNvPr id="4" name="Picture 3" descr="Thermometer gauge showing red to blue colouration from top to bottom. &#10;This gauge is used visually throughout the presentation to represent transport stats relative to pre-Covid levels. For example, if a metric is 16% ahead of where it was pre-Covid, the slide deck will show it in bright red. If a metric is 16% below pre-Covid levels, the slide will show it as blue. The middle of the gauge is grey which is used for any metrics which are around pre-COVID (up to 5% ahead of pre-Covid levels or to 5% below pre-Covid levels).">
            <a:extLst>
              <a:ext uri="{FF2B5EF4-FFF2-40B4-BE49-F238E27FC236}">
                <a16:creationId xmlns:a16="http://schemas.microsoft.com/office/drawing/2014/main" id="{CFD06DB1-9425-4E19-A5F3-D0897855D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2595" y="858675"/>
            <a:ext cx="3731750" cy="5790646"/>
          </a:xfrm>
          <a:prstGeom prst="rect">
            <a:avLst/>
          </a:prstGeom>
        </p:spPr>
      </p:pic>
      <p:sp>
        <p:nvSpPr>
          <p:cNvPr id="106" name="Subtitle 2">
            <a:extLst>
              <a:ext uri="{FF2B5EF4-FFF2-40B4-BE49-F238E27FC236}">
                <a16:creationId xmlns:a16="http://schemas.microsoft.com/office/drawing/2014/main" id="{AD077E56-004B-4DF2-94CA-054BA0A3A9B1}"/>
              </a:ext>
            </a:extLst>
          </p:cNvPr>
          <p:cNvSpPr txBox="1">
            <a:spLocks/>
          </p:cNvSpPr>
          <p:nvPr/>
        </p:nvSpPr>
        <p:spPr>
          <a:xfrm>
            <a:off x="9355996" y="1499454"/>
            <a:ext cx="2634633" cy="1583868"/>
          </a:xfrm>
          <a:prstGeom prst="rect">
            <a:avLst/>
          </a:prstGeom>
          <a:solidFill>
            <a:schemeClr val="accent4">
              <a:lumMod val="20000"/>
              <a:lumOff val="80000"/>
            </a:schemeClr>
          </a:solidFill>
          <a:ln w="19050">
            <a:solidFill>
              <a:srgbClr val="002060"/>
            </a:solidFill>
          </a:ln>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b="1"/>
              <a:t>Tip:</a:t>
            </a:r>
          </a:p>
          <a:p>
            <a:pPr marL="0" indent="0" algn="ctr">
              <a:buNone/>
            </a:pPr>
            <a:r>
              <a:rPr lang="en-GB" sz="1600"/>
              <a:t>Look out for the colour scale bar in the </a:t>
            </a:r>
            <a:r>
              <a:rPr lang="en-GB" sz="1600" b="1"/>
              <a:t>top right-hand corner</a:t>
            </a:r>
            <a:r>
              <a:rPr lang="en-GB" sz="1600"/>
              <a:t> of each page for a reminder of the heat scale used to indicate the level of recovery throughout the pack.</a:t>
            </a:r>
            <a:endParaRPr lang="en-GB" sz="1400" b="1">
              <a:cs typeface="Calibri"/>
            </a:endParaRPr>
          </a:p>
        </p:txBody>
      </p:sp>
      <p:pic>
        <p:nvPicPr>
          <p:cNvPr id="158" name="Picture 157" descr="The heat scale from blue (below pre-COVID) to red (above pre-COVID) in the top right hand corner of the slide.">
            <a:extLst>
              <a:ext uri="{FF2B5EF4-FFF2-40B4-BE49-F238E27FC236}">
                <a16:creationId xmlns:a16="http://schemas.microsoft.com/office/drawing/2014/main" id="{E2F928F8-CBE9-46D2-B804-DC0ED14ADF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0770172" y="-778447"/>
            <a:ext cx="590827" cy="2204871"/>
          </a:xfrm>
          <a:prstGeom prst="rect">
            <a:avLst/>
          </a:prstGeom>
          <a:solidFill>
            <a:srgbClr val="5B9BD5"/>
          </a:solidFill>
        </p:spPr>
      </p:pic>
      <p:sp>
        <p:nvSpPr>
          <p:cNvPr id="2" name="Slide Number Placeholder 1">
            <a:extLst>
              <a:ext uri="{FF2B5EF4-FFF2-40B4-BE49-F238E27FC236}">
                <a16:creationId xmlns:a16="http://schemas.microsoft.com/office/drawing/2014/main" id="{06145535-1F7B-44C1-80FA-5724D14368F7}"/>
              </a:ext>
              <a:ext uri="{C183D7F6-B498-43B3-948B-1728B52AA6E4}">
                <adec:decorative xmlns:adec="http://schemas.microsoft.com/office/drawing/2017/decorative" val="1"/>
              </a:ext>
            </a:extLst>
          </p:cNvPr>
          <p:cNvSpPr>
            <a:spLocks noGrp="1"/>
          </p:cNvSpPr>
          <p:nvPr>
            <p:ph type="sldNum" sz="quarter" idx="12"/>
          </p:nvPr>
        </p:nvSpPr>
        <p:spPr>
          <a:xfrm>
            <a:off x="11887200" y="6492875"/>
            <a:ext cx="304800" cy="365125"/>
          </a:xfrm>
        </p:spPr>
        <p:txBody>
          <a:bodyPr/>
          <a:lstStyle/>
          <a:p>
            <a:fld id="{AE56028F-813B-4E02-837E-17CD63D81F9F}" type="slidenum">
              <a:rPr lang="en-GB" smtClean="0"/>
              <a:t>3</a:t>
            </a:fld>
            <a:endParaRPr lang="en-GB"/>
          </a:p>
        </p:txBody>
      </p:sp>
      <p:cxnSp>
        <p:nvCxnSpPr>
          <p:cNvPr id="108" name="Straight Arrow Connector 107">
            <a:extLst>
              <a:ext uri="{FF2B5EF4-FFF2-40B4-BE49-F238E27FC236}">
                <a16:creationId xmlns:a16="http://schemas.microsoft.com/office/drawing/2014/main" id="{4704D162-A96B-41FF-9699-049A10E1613D}"/>
              </a:ext>
              <a:ext uri="{C183D7F6-B498-43B3-948B-1728B52AA6E4}">
                <adec:decorative xmlns:adec="http://schemas.microsoft.com/office/drawing/2017/decorative" val="1"/>
              </a:ext>
            </a:extLst>
          </p:cNvPr>
          <p:cNvCxnSpPr>
            <a:cxnSpLocks/>
          </p:cNvCxnSpPr>
          <p:nvPr/>
        </p:nvCxnSpPr>
        <p:spPr>
          <a:xfrm flipV="1">
            <a:off x="10673313" y="651654"/>
            <a:ext cx="72404" cy="838274"/>
          </a:xfrm>
          <a:prstGeom prst="straightConnector1">
            <a:avLst/>
          </a:prstGeom>
          <a:ln w="28575">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7375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00000"/>
              </a:lnSpc>
              <a:spcBef>
                <a:spcPts val="0"/>
              </a:spcBef>
              <a:defRPr/>
            </a:pPr>
            <a:r>
              <a:rPr kumimoji="0" lang="en-GB" sz="2800" b="1" i="0" u="none" strike="noStrike" kern="1200" cap="none" spc="0" normalizeH="0" baseline="0" noProof="0">
                <a:ln>
                  <a:noFill/>
                </a:ln>
                <a:effectLst/>
                <a:uLnTx/>
                <a:uFillTx/>
                <a:latin typeface="Calibri" panose="020F0502020204030204"/>
                <a:ea typeface="+mn-ea"/>
                <a:cs typeface="+mn-cs"/>
              </a:rPr>
              <a:t>Local Road Network:</a:t>
            </a:r>
            <a:r>
              <a:rPr lang="en-GB" sz="2800" b="1">
                <a:latin typeface="Calibri" panose="020F0502020204030204"/>
              </a:rPr>
              <a:t> Motorised Vehicle - Peak Spreading</a:t>
            </a:r>
            <a:endParaRPr lang="en-GB" sz="2800" b="1" i="0" u="none" strike="noStrike" kern="1200" cap="none" spc="0" normalizeH="0" baseline="0" noProof="0">
              <a:ln>
                <a:noFill/>
              </a:ln>
              <a:effectLst/>
              <a:uLnTx/>
              <a:uFillTx/>
              <a:latin typeface="Calibri" panose="020F0502020204030204"/>
              <a:cs typeface="Calibri"/>
            </a:endParaRP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30</a:t>
            </a:fld>
            <a:endParaRPr lang="en-GB"/>
          </a:p>
        </p:txBody>
      </p:sp>
      <p:sp>
        <p:nvSpPr>
          <p:cNvPr id="9" name="TextBox 8">
            <a:extLst>
              <a:ext uri="{FF2B5EF4-FFF2-40B4-BE49-F238E27FC236}">
                <a16:creationId xmlns:a16="http://schemas.microsoft.com/office/drawing/2014/main" id="{4DDB6F53-6BA3-5938-58CD-19499BFA3BFA}"/>
              </a:ext>
            </a:extLst>
          </p:cNvPr>
          <p:cNvSpPr txBox="1"/>
          <p:nvPr/>
        </p:nvSpPr>
        <p:spPr>
          <a:xfrm>
            <a:off x="233680" y="611368"/>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000000"/>
                </a:solidFill>
                <a:cs typeface="Calibri"/>
              </a:rPr>
              <a:t>Daily patterns of motorised traffic are starting to resemble the profiles seen pre-COVID (2017-2019), with morning and afternoon peak periods beginning to widen again, albeit still with lower overall volumes (consistently just over 12,000 motorised trips per half-hour compared to just over 13,000 pre-Covid).</a:t>
            </a:r>
          </a:p>
        </p:txBody>
      </p:sp>
      <p:sp>
        <p:nvSpPr>
          <p:cNvPr id="2" name="TextBox 1">
            <a:extLst>
              <a:ext uri="{FF2B5EF4-FFF2-40B4-BE49-F238E27FC236}">
                <a16:creationId xmlns:a16="http://schemas.microsoft.com/office/drawing/2014/main" id="{0789E9A7-A067-CBAB-3F92-F2CAB25C6C73}"/>
              </a:ext>
              <a:ext uri="{C183D7F6-B498-43B3-948B-1728B52AA6E4}">
                <adec:decorative xmlns:adec="http://schemas.microsoft.com/office/drawing/2017/decorative" val="1"/>
              </a:ext>
            </a:extLst>
          </p:cNvPr>
          <p:cNvSpPr txBox="1"/>
          <p:nvPr/>
        </p:nvSpPr>
        <p:spPr>
          <a:xfrm rot="16200000">
            <a:off x="581620" y="3883594"/>
            <a:ext cx="3219450" cy="276999"/>
          </a:xfrm>
          <a:prstGeom prst="rect">
            <a:avLst/>
          </a:prstGeom>
          <a:noFill/>
        </p:spPr>
        <p:txBody>
          <a:bodyPr wrap="square" rtlCol="0">
            <a:spAutoFit/>
          </a:bodyPr>
          <a:lstStyle/>
          <a:p>
            <a:pPr algn="ctr"/>
            <a:r>
              <a:rPr lang="en-GB" sz="1200"/>
              <a:t>Half hour beginning</a:t>
            </a:r>
          </a:p>
        </p:txBody>
      </p:sp>
      <p:pic>
        <p:nvPicPr>
          <p:cNvPr id="6" name="Picture 5" descr="A table graphic showing half-hourly counts of motorised travel flows across Cambridge on each row, with one column for each year (2011, 2017-2021 and 2023-2024).">
            <a:extLst>
              <a:ext uri="{FF2B5EF4-FFF2-40B4-BE49-F238E27FC236}">
                <a16:creationId xmlns:a16="http://schemas.microsoft.com/office/drawing/2014/main" id="{6533320E-6E6E-B337-B47E-1871F53C65DA}"/>
              </a:ext>
            </a:extLst>
          </p:cNvPr>
          <p:cNvPicPr>
            <a:picLocks noChangeAspect="1"/>
          </p:cNvPicPr>
          <p:nvPr/>
        </p:nvPicPr>
        <p:blipFill>
          <a:blip r:embed="rId3"/>
          <a:stretch>
            <a:fillRect/>
          </a:stretch>
        </p:blipFill>
        <p:spPr>
          <a:xfrm>
            <a:off x="2329845" y="1251887"/>
            <a:ext cx="8579581" cy="5211814"/>
          </a:xfrm>
          <a:prstGeom prst="rect">
            <a:avLst/>
          </a:prstGeom>
        </p:spPr>
      </p:pic>
      <p:sp>
        <p:nvSpPr>
          <p:cNvPr id="8" name="TextBox 7">
            <a:extLst>
              <a:ext uri="{FF2B5EF4-FFF2-40B4-BE49-F238E27FC236}">
                <a16:creationId xmlns:a16="http://schemas.microsoft.com/office/drawing/2014/main" id="{8E68E609-300B-F5E5-68A5-294E6FF3F994}"/>
              </a:ext>
            </a:extLst>
          </p:cNvPr>
          <p:cNvSpPr txBox="1"/>
          <p:nvPr/>
        </p:nvSpPr>
        <p:spPr>
          <a:xfrm>
            <a:off x="0" y="6581001"/>
            <a:ext cx="8129016" cy="261610"/>
          </a:xfrm>
          <a:prstGeom prst="rect">
            <a:avLst/>
          </a:prstGeom>
          <a:noFill/>
        </p:spPr>
        <p:txBody>
          <a:bodyPr wrap="square" rtlCol="0">
            <a:spAutoFit/>
          </a:bodyPr>
          <a:lstStyle/>
          <a:p>
            <a:r>
              <a:rPr lang="en-GB" sz="1100">
                <a:solidFill>
                  <a:schemeClr val="bg1">
                    <a:lumMod val="50000"/>
                  </a:schemeClr>
                </a:solidFill>
              </a:rPr>
              <a:t>Note: 2022 excluded due to lack of reliable data. 2025 survey data currently being collected.</a:t>
            </a:r>
            <a:endParaRPr lang="en-US" sz="1100">
              <a:solidFill>
                <a:schemeClr val="bg1">
                  <a:lumMod val="50000"/>
                </a:schemeClr>
              </a:solidFill>
            </a:endParaRPr>
          </a:p>
        </p:txBody>
      </p:sp>
    </p:spTree>
    <p:extLst>
      <p:ext uri="{BB962C8B-B14F-4D97-AF65-F5344CB8AC3E}">
        <p14:creationId xmlns:p14="http://schemas.microsoft.com/office/powerpoint/2010/main" val="8710541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BED2A261-2E4D-DCCB-61A9-049BF019F5DC}"/>
              </a:ext>
            </a:extLst>
          </p:cNvPr>
          <p:cNvSpPr txBox="1">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Local Road Network: Active Travel Annual Survey Sites</a:t>
            </a:r>
            <a:endParaRPr kumimoji="0" lang="en-GB" sz="2800" b="1" i="0" u="none" strike="noStrike" kern="1200" cap="none" spc="0" normalizeH="0" baseline="0" noProof="0">
              <a:ln>
                <a:noFill/>
              </a:ln>
              <a:solidFill>
                <a:srgbClr val="FF0000"/>
              </a:solidFill>
              <a:effectLst/>
              <a:uLnTx/>
              <a:uFillTx/>
              <a:latin typeface="Calibri" panose="020F0502020204030204"/>
              <a:ea typeface="+mn-ea"/>
              <a:cs typeface="+mn-cs"/>
            </a:endParaRPr>
          </a:p>
        </p:txBody>
      </p:sp>
      <p:pic>
        <p:nvPicPr>
          <p:cNvPr id="9" name="Picture 8" descr="Map showing active mode annual traffic count sites along the River Cam and on popular cycle routes in nearby South Cambridgeshire villages.">
            <a:extLst>
              <a:ext uri="{FF2B5EF4-FFF2-40B4-BE49-F238E27FC236}">
                <a16:creationId xmlns:a16="http://schemas.microsoft.com/office/drawing/2014/main" id="{6660D5A1-CDB8-A4D6-1BFE-4D11C44D2AA6}"/>
              </a:ext>
            </a:extLst>
          </p:cNvPr>
          <p:cNvPicPr>
            <a:picLocks noChangeAspect="1"/>
          </p:cNvPicPr>
          <p:nvPr/>
        </p:nvPicPr>
        <p:blipFill>
          <a:blip r:embed="rId3"/>
          <a:srcRect r="6654" b="4652"/>
          <a:stretch/>
        </p:blipFill>
        <p:spPr>
          <a:xfrm>
            <a:off x="287705" y="811849"/>
            <a:ext cx="7560896" cy="5677445"/>
          </a:xfrm>
          <a:prstGeom prst="rect">
            <a:avLst/>
          </a:prstGeom>
          <a:ln>
            <a:solidFill>
              <a:schemeClr val="tx1"/>
            </a:solidFill>
          </a:ln>
        </p:spPr>
      </p:pic>
      <p:sp>
        <p:nvSpPr>
          <p:cNvPr id="6" name="TextBox 5">
            <a:extLst>
              <a:ext uri="{FF2B5EF4-FFF2-40B4-BE49-F238E27FC236}">
                <a16:creationId xmlns:a16="http://schemas.microsoft.com/office/drawing/2014/main" id="{44F61E7C-F991-8552-9614-BACBE16CEEDB}"/>
              </a:ext>
              <a:ext uri="{C183D7F6-B498-43B3-948B-1728B52AA6E4}">
                <adec:decorative xmlns:adec="http://schemas.microsoft.com/office/drawing/2017/decorative" val="1"/>
              </a:ext>
            </a:extLst>
          </p:cNvPr>
          <p:cNvSpPr txBox="1"/>
          <p:nvPr/>
        </p:nvSpPr>
        <p:spPr>
          <a:xfrm>
            <a:off x="278180" y="803201"/>
            <a:ext cx="6134367" cy="307777"/>
          </a:xfrm>
          <a:prstGeom prst="rect">
            <a:avLst/>
          </a:prstGeom>
          <a:solidFill>
            <a:schemeClr val="bg1"/>
          </a:solidFill>
          <a:ln>
            <a:solidFill>
              <a:schemeClr val="tx1"/>
            </a:solidFill>
          </a:ln>
        </p:spPr>
        <p:txBody>
          <a:bodyPr wrap="square" lIns="91440" tIns="45720" rIns="91440" bIns="45720" rtlCol="0" anchor="t">
            <a:spAutoFit/>
          </a:bodyPr>
          <a:lstStyle/>
          <a:p>
            <a:pPr algn="ctr"/>
            <a:r>
              <a:rPr lang="en-GB" sz="1400" b="1"/>
              <a:t>Cambridgeshire Annual Traffic Survey Sites – River Screenline and Cycle Routes</a:t>
            </a:r>
            <a:endParaRPr lang="en-US"/>
          </a:p>
        </p:txBody>
      </p:sp>
      <p:graphicFrame>
        <p:nvGraphicFramePr>
          <p:cNvPr id="7" name="Table 6">
            <a:extLst>
              <a:ext uri="{FF2B5EF4-FFF2-40B4-BE49-F238E27FC236}">
                <a16:creationId xmlns:a16="http://schemas.microsoft.com/office/drawing/2014/main" id="{C0E66B2C-ECB7-6D7F-F1A7-AB6B60ACF76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33668296"/>
              </p:ext>
            </p:extLst>
          </p:nvPr>
        </p:nvGraphicFramePr>
        <p:xfrm>
          <a:off x="7930499" y="754699"/>
          <a:ext cx="1996495" cy="5852160"/>
        </p:xfrm>
        <a:graphic>
          <a:graphicData uri="http://schemas.openxmlformats.org/drawingml/2006/table">
            <a:tbl>
              <a:tblPr firstRow="1" bandRow="1">
                <a:tableStyleId>{5940675A-B579-460E-94D1-54222C63F5DA}</a:tableStyleId>
              </a:tblPr>
              <a:tblGrid>
                <a:gridCol w="1996495">
                  <a:extLst>
                    <a:ext uri="{9D8B030D-6E8A-4147-A177-3AD203B41FA5}">
                      <a16:colId xmlns:a16="http://schemas.microsoft.com/office/drawing/2014/main" val="1191812419"/>
                    </a:ext>
                  </a:extLst>
                </a:gridCol>
              </a:tblGrid>
              <a:tr h="108000">
                <a:tc>
                  <a:txBody>
                    <a:bodyPr/>
                    <a:lstStyle/>
                    <a:p>
                      <a:r>
                        <a:rPr lang="en-GB" sz="1200" b="1">
                          <a:effectLst/>
                        </a:rPr>
                        <a:t>Sensor Location​​</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654137971"/>
                  </a:ext>
                </a:extLst>
              </a:tr>
              <a:tr h="108000">
                <a:tc>
                  <a:txBody>
                    <a:bodyPr/>
                    <a:lstStyle/>
                    <a:p>
                      <a:r>
                        <a:rPr lang="en-GB" sz="1200" b="0">
                          <a:solidFill>
                            <a:schemeClr val="tx1"/>
                          </a:solidFill>
                          <a:effectLst/>
                        </a:rPr>
                        <a:t>Elizabeth Way</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1169372"/>
                  </a:ext>
                </a:extLst>
              </a:tr>
              <a:tr h="108000">
                <a:tc>
                  <a:txBody>
                    <a:bodyPr/>
                    <a:lstStyle/>
                    <a:p>
                      <a:r>
                        <a:rPr lang="en-GB" sz="1200" b="0">
                          <a:solidFill>
                            <a:schemeClr val="tx1"/>
                          </a:solidFill>
                          <a:effectLst/>
                        </a:rPr>
                        <a:t>Victoria Avenue​​</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5322488"/>
                  </a:ext>
                </a:extLst>
              </a:tr>
              <a:tr h="108000">
                <a:tc>
                  <a:txBody>
                    <a:bodyPr/>
                    <a:lstStyle/>
                    <a:p>
                      <a:r>
                        <a:rPr lang="en-GB" sz="1200" b="0">
                          <a:solidFill>
                            <a:schemeClr val="tx1"/>
                          </a:solidFill>
                          <a:effectLst/>
                        </a:rPr>
                        <a:t>Bridge Street</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6056800"/>
                  </a:ext>
                </a:extLst>
              </a:tr>
              <a:tr h="108000">
                <a:tc>
                  <a:txBody>
                    <a:bodyPr/>
                    <a:lstStyle/>
                    <a:p>
                      <a:r>
                        <a:rPr lang="en-GB" sz="1200" b="0">
                          <a:solidFill>
                            <a:schemeClr val="tx1"/>
                          </a:solidFill>
                          <a:effectLst/>
                        </a:rPr>
                        <a:t>Silver Street</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192294"/>
                  </a:ext>
                </a:extLst>
              </a:tr>
              <a:tr h="108000">
                <a:tc>
                  <a:txBody>
                    <a:bodyPr/>
                    <a:lstStyle/>
                    <a:p>
                      <a:r>
                        <a:rPr lang="en-GB" sz="1200" b="0">
                          <a:solidFill>
                            <a:schemeClr val="tx1"/>
                          </a:solidFill>
                          <a:effectLst/>
                        </a:rPr>
                        <a:t>Fen Causeway​​</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1578486"/>
                  </a:ext>
                </a:extLst>
              </a:tr>
              <a:tr h="108000">
                <a:tc>
                  <a:txBody>
                    <a:bodyPr/>
                    <a:lstStyle/>
                    <a:p>
                      <a:r>
                        <a:rPr lang="en-GB" sz="1200" b="0">
                          <a:solidFill>
                            <a:schemeClr val="tx1"/>
                          </a:solidFill>
                          <a:effectLst/>
                        </a:rPr>
                        <a:t>Green Dragon Bridge​​</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1920672"/>
                  </a:ext>
                </a:extLst>
              </a:tr>
              <a:tr h="108000">
                <a:tc>
                  <a:txBody>
                    <a:bodyPr/>
                    <a:lstStyle/>
                    <a:p>
                      <a:r>
                        <a:rPr lang="en-GB" sz="1200" b="0">
                          <a:solidFill>
                            <a:schemeClr val="tx1"/>
                          </a:solidFill>
                          <a:effectLst/>
                        </a:rPr>
                        <a:t>Pye’s Bridge</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7692815"/>
                  </a:ext>
                </a:extLst>
              </a:tr>
              <a:tr h="108000">
                <a:tc>
                  <a:txBody>
                    <a:bodyPr/>
                    <a:lstStyle/>
                    <a:p>
                      <a:r>
                        <a:rPr lang="en-GB" sz="1200" b="0">
                          <a:solidFill>
                            <a:schemeClr val="tx1"/>
                          </a:solidFill>
                          <a:effectLst/>
                        </a:rPr>
                        <a:t>Fort St George​​</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9478729"/>
                  </a:ext>
                </a:extLst>
              </a:tr>
              <a:tr h="108000">
                <a:tc>
                  <a:txBody>
                    <a:bodyPr/>
                    <a:lstStyle/>
                    <a:p>
                      <a:r>
                        <a:rPr lang="en-GB" sz="1200" b="0">
                          <a:solidFill>
                            <a:schemeClr val="tx1"/>
                          </a:solidFill>
                          <a:effectLst/>
                        </a:rPr>
                        <a:t>Jesus Lock​​</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5974204"/>
                  </a:ext>
                </a:extLst>
              </a:tr>
              <a:tr h="108000">
                <a:tc>
                  <a:txBody>
                    <a:bodyPr/>
                    <a:lstStyle/>
                    <a:p>
                      <a:r>
                        <a:rPr lang="en-GB" sz="1200" b="0">
                          <a:solidFill>
                            <a:schemeClr val="tx1"/>
                          </a:solidFill>
                          <a:effectLst/>
                        </a:rPr>
                        <a:t>Garrett Hostel Lane​​</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2981906"/>
                  </a:ext>
                </a:extLst>
              </a:tr>
              <a:tr h="108000">
                <a:tc>
                  <a:txBody>
                    <a:bodyPr/>
                    <a:lstStyle/>
                    <a:p>
                      <a:r>
                        <a:rPr lang="en-GB" sz="1200" b="0">
                          <a:solidFill>
                            <a:schemeClr val="tx1"/>
                          </a:solidFill>
                          <a:effectLst/>
                        </a:rPr>
                        <a:t>Mill Lane Weir</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0872126"/>
                  </a:ext>
                </a:extLst>
              </a:tr>
              <a:tr h="108000">
                <a:tc>
                  <a:txBody>
                    <a:bodyPr/>
                    <a:lstStyle/>
                    <a:p>
                      <a:r>
                        <a:rPr lang="en-GB" sz="1200" b="0">
                          <a:solidFill>
                            <a:schemeClr val="tx1"/>
                          </a:solidFill>
                          <a:effectLst/>
                        </a:rPr>
                        <a:t>Coe Fen​</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9502090"/>
                  </a:ext>
                </a:extLst>
              </a:tr>
              <a:tr h="108000">
                <a:tc>
                  <a:txBody>
                    <a:bodyPr/>
                    <a:lstStyle/>
                    <a:p>
                      <a:pPr lvl="0">
                        <a:buNone/>
                      </a:pPr>
                      <a:r>
                        <a:rPr lang="en-GB" sz="1200" b="0">
                          <a:solidFill>
                            <a:schemeClr val="tx1"/>
                          </a:solidFill>
                          <a:effectLst/>
                        </a:rPr>
                        <a:t>Riverside</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5075487"/>
                  </a:ext>
                </a:extLst>
              </a:tr>
              <a:tr h="108000">
                <a:tc>
                  <a:txBody>
                    <a:bodyPr/>
                    <a:lstStyle/>
                    <a:p>
                      <a:pPr lvl="0">
                        <a:buNone/>
                      </a:pPr>
                      <a:r>
                        <a:rPr lang="en-GB" sz="1200" b="0">
                          <a:solidFill>
                            <a:schemeClr val="tx1"/>
                          </a:solidFill>
                          <a:effectLst/>
                        </a:rPr>
                        <a:t>Abbey-Chesterton Bridge</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9061212"/>
                  </a:ext>
                </a:extLst>
              </a:tr>
              <a:tr h="1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Barton Road, Newnham</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8153963"/>
                  </a:ext>
                </a:extLst>
              </a:tr>
              <a:tr h="1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Cambridge Road, </a:t>
                      </a:r>
                      <a:r>
                        <a:rPr lang="en-GB" sz="1200" b="0" err="1">
                          <a:solidFill>
                            <a:schemeClr val="tx1"/>
                          </a:solidFill>
                          <a:effectLst/>
                        </a:rPr>
                        <a:t>Fulbourn</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5937819"/>
                  </a:ext>
                </a:extLst>
              </a:tr>
              <a:tr h="1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Cambridge Road, Milton</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194738"/>
                  </a:ext>
                </a:extLst>
              </a:tr>
              <a:tr h="1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Cambridge Road, Sawston</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4891061"/>
                  </a:ext>
                </a:extLst>
              </a:tr>
              <a:tr h="1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Carter Cycle Bridge</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2500794"/>
                  </a:ext>
                </a:extLst>
              </a:tr>
              <a:tr h="1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err="1">
                          <a:solidFill>
                            <a:schemeClr val="tx1"/>
                          </a:solidFill>
                          <a:effectLst/>
                        </a:rPr>
                        <a:t>Coldhams</a:t>
                      </a:r>
                      <a:r>
                        <a:rPr lang="en-GB" sz="1200" b="0">
                          <a:solidFill>
                            <a:schemeClr val="tx1"/>
                          </a:solidFill>
                          <a:effectLst/>
                        </a:rPr>
                        <a:t> Lane</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423446"/>
                  </a:ext>
                </a:extLst>
              </a:tr>
              <a:tr h="1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err="1">
                          <a:solidFill>
                            <a:schemeClr val="tx1"/>
                          </a:solidFill>
                          <a:effectLst/>
                        </a:rPr>
                        <a:t>Comberton</a:t>
                      </a:r>
                      <a:r>
                        <a:rPr lang="en-GB" sz="1200" b="0">
                          <a:solidFill>
                            <a:schemeClr val="tx1"/>
                          </a:solidFill>
                          <a:effectLst/>
                        </a:rPr>
                        <a:t> Road</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1751782"/>
                  </a:ext>
                </a:extLst>
              </a:tr>
              <a:tr h="1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High Green, Great Shelford</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1356234"/>
                  </a:ext>
                </a:extLst>
              </a:tr>
              <a:tr h="1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High Street, Dry Drayton</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2414487"/>
                  </a:ext>
                </a:extLst>
              </a:tr>
              <a:tr h="1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Hills Road</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2094822"/>
                  </a:ext>
                </a:extLst>
              </a:tr>
              <a:tr h="1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Jubilee Way</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3194895"/>
                  </a:ext>
                </a:extLst>
              </a:tr>
              <a:tr h="1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Long Road</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5117668"/>
                  </a:ext>
                </a:extLst>
              </a:tr>
              <a:tr h="1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Newmarket Road, Teversham</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6119711"/>
                  </a:ext>
                </a:extLst>
              </a:tr>
              <a:tr h="1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err="1">
                          <a:solidFill>
                            <a:schemeClr val="tx1"/>
                          </a:solidFill>
                          <a:effectLst/>
                        </a:rPr>
                        <a:t>Oakington</a:t>
                      </a:r>
                      <a:r>
                        <a:rPr lang="en-GB" sz="1200" b="0">
                          <a:solidFill>
                            <a:schemeClr val="tx1"/>
                          </a:solidFill>
                          <a:effectLst/>
                        </a:rPr>
                        <a:t> Road</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2956620"/>
                  </a:ext>
                </a:extLst>
              </a:tr>
              <a:tr h="108000">
                <a:tc>
                  <a:txBody>
                    <a:bodyPr/>
                    <a:lstStyle/>
                    <a:p>
                      <a:r>
                        <a:rPr lang="en-GB" sz="1200" b="0">
                          <a:solidFill>
                            <a:schemeClr val="tx1"/>
                          </a:solidFill>
                          <a:effectLst/>
                        </a:rPr>
                        <a:t>Swaffham Bulbeck footpath</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3276123"/>
                  </a:ext>
                </a:extLst>
              </a:tr>
              <a:tr h="1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Toft Road, </a:t>
                      </a:r>
                      <a:r>
                        <a:rPr lang="en-GB" sz="1200" b="0" err="1">
                          <a:solidFill>
                            <a:schemeClr val="tx1"/>
                          </a:solidFill>
                          <a:effectLst/>
                        </a:rPr>
                        <a:t>Comberton</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8919688"/>
                  </a:ext>
                </a:extLst>
              </a:tr>
              <a:tr h="1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Quy to Bottisham Footpath</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5639537"/>
                  </a:ext>
                </a:extLst>
              </a:tr>
            </a:tbl>
          </a:graphicData>
        </a:graphic>
      </p:graphicFrame>
      <p:sp>
        <p:nvSpPr>
          <p:cNvPr id="10" name="TextBox 9">
            <a:extLst>
              <a:ext uri="{FF2B5EF4-FFF2-40B4-BE49-F238E27FC236}">
                <a16:creationId xmlns:a16="http://schemas.microsoft.com/office/drawing/2014/main" id="{45F42B0C-7CAA-C92F-E59D-14FFAD57BB97}"/>
              </a:ext>
              <a:ext uri="{C183D7F6-B498-43B3-948B-1728B52AA6E4}">
                <adec:decorative xmlns:adec="http://schemas.microsoft.com/office/drawing/2017/decorative" val="1"/>
              </a:ext>
            </a:extLst>
          </p:cNvPr>
          <p:cNvSpPr txBox="1"/>
          <p:nvPr/>
        </p:nvSpPr>
        <p:spPr>
          <a:xfrm>
            <a:off x="277190" y="6209668"/>
            <a:ext cx="2241431" cy="276999"/>
          </a:xfrm>
          <a:prstGeom prst="rect">
            <a:avLst/>
          </a:prstGeom>
          <a:solidFill>
            <a:schemeClr val="bg1"/>
          </a:solidFill>
          <a:ln>
            <a:solidFill>
              <a:schemeClr val="tx1"/>
            </a:solidFill>
          </a:ln>
        </p:spPr>
        <p:txBody>
          <a:bodyPr wrap="square" rtlCol="0">
            <a:spAutoFit/>
          </a:bodyPr>
          <a:lstStyle/>
          <a:p>
            <a:r>
              <a:rPr lang="en-GB" sz="1200"/>
              <a:t>© OpenStreetMap Contributors</a:t>
            </a:r>
          </a:p>
        </p:txBody>
      </p:sp>
      <p:sp>
        <p:nvSpPr>
          <p:cNvPr id="3" name="TextBox 2">
            <a:extLst>
              <a:ext uri="{FF2B5EF4-FFF2-40B4-BE49-F238E27FC236}">
                <a16:creationId xmlns:a16="http://schemas.microsoft.com/office/drawing/2014/main" id="{961B573C-C000-667C-2309-7BD39379A092}"/>
              </a:ext>
            </a:extLst>
          </p:cNvPr>
          <p:cNvSpPr txBox="1"/>
          <p:nvPr/>
        </p:nvSpPr>
        <p:spPr>
          <a:xfrm>
            <a:off x="9951820" y="2197893"/>
            <a:ext cx="2144752" cy="26314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a:cs typeface="Calibri"/>
              </a:rPr>
              <a:t>Cambridgeshire County Council commissions annual traffic surveys to determine traffic levels around the county on a “typical” weekday. </a:t>
            </a:r>
          </a:p>
          <a:p>
            <a:endParaRPr lang="en-GB" sz="1100">
              <a:cs typeface="Calibri"/>
            </a:endParaRPr>
          </a:p>
          <a:p>
            <a:r>
              <a:rPr lang="en-GB" sz="1100">
                <a:cs typeface="Calibri"/>
              </a:rPr>
              <a:t>The sites shown on this map are active travel routes in and around Cambridge at which CCC has collected active travel flows consistently over several years.</a:t>
            </a:r>
            <a:endParaRPr lang="en-US" sz="1100">
              <a:cs typeface="Calibri"/>
            </a:endParaRPr>
          </a:p>
          <a:p>
            <a:endParaRPr lang="en-GB" sz="1100">
              <a:cs typeface="Calibri"/>
            </a:endParaRPr>
          </a:p>
          <a:p>
            <a:r>
              <a:rPr lang="en-GB" sz="1100">
                <a:cs typeface="Calibri"/>
              </a:rPr>
              <a:t>Analysis of active travel counts from these sites is presented on the following slide.</a:t>
            </a:r>
            <a:endParaRPr lang="en-US" sz="1100">
              <a:cs typeface="Calibri"/>
            </a:endParaRPr>
          </a:p>
        </p:txBody>
      </p:sp>
      <p:sp>
        <p:nvSpPr>
          <p:cNvPr id="2" name="TextBox 1">
            <a:extLst>
              <a:ext uri="{FF2B5EF4-FFF2-40B4-BE49-F238E27FC236}">
                <a16:creationId xmlns:a16="http://schemas.microsoft.com/office/drawing/2014/main" id="{4F6DA288-3C9E-D4B4-63A8-53B6D174CDC4}"/>
              </a:ext>
            </a:extLst>
          </p:cNvPr>
          <p:cNvSpPr txBox="1"/>
          <p:nvPr/>
        </p:nvSpPr>
        <p:spPr>
          <a:xfrm>
            <a:off x="277070" y="6522044"/>
            <a:ext cx="8110485" cy="246221"/>
          </a:xfrm>
          <a:prstGeom prst="rect">
            <a:avLst/>
          </a:prstGeom>
          <a:noFill/>
        </p:spPr>
        <p:txBody>
          <a:bodyPr wrap="square" lIns="91440" tIns="45720" rIns="91440" bIns="45720" anchor="t">
            <a:spAutoFit/>
          </a:bodyPr>
          <a:lstStyle/>
          <a:p>
            <a:r>
              <a:rPr lang="en-GB" sz="1000" b="1">
                <a:cs typeface="Calibri"/>
              </a:rPr>
              <a:t>Data from the Annual Traffic Survey sites across Cambridgeshire can now be viewed in the </a:t>
            </a:r>
            <a:r>
              <a:rPr lang="en-GB" sz="1000" b="1">
                <a:cs typeface="Calibri"/>
                <a:hlinkClick r:id="rId4"/>
              </a:rPr>
              <a:t>Annual Traffic Surveys Dashboard</a:t>
            </a:r>
            <a:endParaRPr lang="en-GB" sz="1000" b="1">
              <a:cs typeface="Calibri"/>
            </a:endParaRPr>
          </a:p>
        </p:txBody>
      </p:sp>
    </p:spTree>
    <p:extLst>
      <p:ext uri="{BB962C8B-B14F-4D97-AF65-F5344CB8AC3E}">
        <p14:creationId xmlns:p14="http://schemas.microsoft.com/office/powerpoint/2010/main" val="40500484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0">
            <a:extLst>
              <a:ext uri="{FF2B5EF4-FFF2-40B4-BE49-F238E27FC236}">
                <a16:creationId xmlns:a16="http://schemas.microsoft.com/office/drawing/2014/main" id="{FCDAC141-5A9B-2C0F-3476-35AB5317F4FB}"/>
              </a:ext>
            </a:extLst>
          </p:cNvPr>
          <p:cNvSpPr txBox="1">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Local Road Network: Active Travel Peak Spreading</a:t>
            </a:r>
          </a:p>
        </p:txBody>
      </p:sp>
      <p:sp>
        <p:nvSpPr>
          <p:cNvPr id="6" name="TextBox 5">
            <a:extLst>
              <a:ext uri="{FF2B5EF4-FFF2-40B4-BE49-F238E27FC236}">
                <a16:creationId xmlns:a16="http://schemas.microsoft.com/office/drawing/2014/main" id="{2EFD5FCA-639F-26A6-6760-416ECFFC21EB}"/>
              </a:ext>
            </a:extLst>
          </p:cNvPr>
          <p:cNvSpPr txBox="1"/>
          <p:nvPr/>
        </p:nvSpPr>
        <p:spPr>
          <a:xfrm>
            <a:off x="233680" y="611368"/>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000000"/>
                </a:solidFill>
                <a:ea typeface="Calibri"/>
                <a:cs typeface="Calibri"/>
              </a:rPr>
              <a:t>Morning peak flows remain below pre-COVID levels with the highest volumes between 08:30 and 09:00. Evening peak flows have now exceeded pre-COVID levels with the highest volumes between 17:00 and 18:00.</a:t>
            </a:r>
            <a:endParaRPr lang="en-US"/>
          </a:p>
        </p:txBody>
      </p:sp>
      <p:sp>
        <p:nvSpPr>
          <p:cNvPr id="2" name="Slide Number Placeholder 1">
            <a:extLst>
              <a:ext uri="{FF2B5EF4-FFF2-40B4-BE49-F238E27FC236}">
                <a16:creationId xmlns:a16="http://schemas.microsoft.com/office/drawing/2014/main" id="{DA36651A-CC31-1C81-444F-2E37F0A1983D}"/>
              </a:ext>
              <a:ext uri="{C183D7F6-B498-43B3-948B-1728B52AA6E4}">
                <adec:decorative xmlns:adec="http://schemas.microsoft.com/office/drawing/2017/decorative" val="1"/>
              </a:ext>
            </a:extLst>
          </p:cNvPr>
          <p:cNvSpPr>
            <a:spLocks noGrp="1"/>
          </p:cNvSpPr>
          <p:nvPr>
            <p:ph type="sldNum" sz="quarter" idx="12"/>
          </p:nvPr>
        </p:nvSpPr>
        <p:spPr/>
        <p:txBody>
          <a:bodyPr/>
          <a:lstStyle/>
          <a:p>
            <a:fld id="{AE56028F-813B-4E02-837E-17CD63D81F9F}" type="slidenum">
              <a:rPr lang="en-GB" smtClean="0"/>
              <a:t>32</a:t>
            </a:fld>
            <a:endParaRPr lang="en-GB"/>
          </a:p>
        </p:txBody>
      </p:sp>
      <p:sp>
        <p:nvSpPr>
          <p:cNvPr id="8" name="TextBox 7">
            <a:extLst>
              <a:ext uri="{FF2B5EF4-FFF2-40B4-BE49-F238E27FC236}">
                <a16:creationId xmlns:a16="http://schemas.microsoft.com/office/drawing/2014/main" id="{8253D6EB-A966-78C5-5000-0AF06AEB5593}"/>
              </a:ext>
              <a:ext uri="{C183D7F6-B498-43B3-948B-1728B52AA6E4}">
                <adec:decorative xmlns:adec="http://schemas.microsoft.com/office/drawing/2017/decorative" val="1"/>
              </a:ext>
            </a:extLst>
          </p:cNvPr>
          <p:cNvSpPr txBox="1"/>
          <p:nvPr/>
        </p:nvSpPr>
        <p:spPr>
          <a:xfrm rot="16200000">
            <a:off x="-357350" y="3883592"/>
            <a:ext cx="3219450" cy="276999"/>
          </a:xfrm>
          <a:prstGeom prst="rect">
            <a:avLst/>
          </a:prstGeom>
          <a:noFill/>
        </p:spPr>
        <p:txBody>
          <a:bodyPr wrap="square" rtlCol="0">
            <a:spAutoFit/>
          </a:bodyPr>
          <a:lstStyle/>
          <a:p>
            <a:pPr algn="ctr"/>
            <a:r>
              <a:rPr lang="en-GB" sz="1200"/>
              <a:t>Half hour beginning</a:t>
            </a:r>
          </a:p>
        </p:txBody>
      </p:sp>
      <p:pic>
        <p:nvPicPr>
          <p:cNvPr id="9" name="Picture 8" descr="A table graphic showing half-hourly counts of active travel flows across Cambridge on each row, with one column for each year (2011, 2017-2025).">
            <a:extLst>
              <a:ext uri="{FF2B5EF4-FFF2-40B4-BE49-F238E27FC236}">
                <a16:creationId xmlns:a16="http://schemas.microsoft.com/office/drawing/2014/main" id="{4642E173-AF9F-6B74-3A56-B1C3E2F1FC08}"/>
              </a:ext>
            </a:extLst>
          </p:cNvPr>
          <p:cNvPicPr>
            <a:picLocks noChangeAspect="1"/>
          </p:cNvPicPr>
          <p:nvPr/>
        </p:nvPicPr>
        <p:blipFill>
          <a:blip r:embed="rId3"/>
          <a:stretch>
            <a:fillRect/>
          </a:stretch>
        </p:blipFill>
        <p:spPr>
          <a:xfrm>
            <a:off x="1420313" y="1341506"/>
            <a:ext cx="10002233" cy="5014843"/>
          </a:xfrm>
          <a:prstGeom prst="rect">
            <a:avLst/>
          </a:prstGeom>
        </p:spPr>
      </p:pic>
      <p:sp>
        <p:nvSpPr>
          <p:cNvPr id="5" name="TextBox 4">
            <a:extLst>
              <a:ext uri="{FF2B5EF4-FFF2-40B4-BE49-F238E27FC236}">
                <a16:creationId xmlns:a16="http://schemas.microsoft.com/office/drawing/2014/main" id="{53F9DE2C-F5B3-8D72-82A2-F51E083A0586}"/>
              </a:ext>
            </a:extLst>
          </p:cNvPr>
          <p:cNvSpPr txBox="1"/>
          <p:nvPr/>
        </p:nvSpPr>
        <p:spPr>
          <a:xfrm>
            <a:off x="0" y="6581001"/>
            <a:ext cx="8220456" cy="261610"/>
          </a:xfrm>
          <a:prstGeom prst="rect">
            <a:avLst/>
          </a:prstGeom>
          <a:noFill/>
        </p:spPr>
        <p:txBody>
          <a:bodyPr wrap="square" rtlCol="0">
            <a:spAutoFit/>
          </a:bodyPr>
          <a:lstStyle/>
          <a:p>
            <a:r>
              <a:rPr lang="en-GB" sz="1100">
                <a:solidFill>
                  <a:schemeClr val="bg1">
                    <a:lumMod val="50000"/>
                  </a:schemeClr>
                </a:solidFill>
              </a:rPr>
              <a:t>Note: E-scooters were included in these surveys from 2022 onwards and therefore count towards ‘active travel’ in more recent years.</a:t>
            </a:r>
            <a:endParaRPr lang="en-US" sz="1100">
              <a:solidFill>
                <a:schemeClr val="bg1">
                  <a:lumMod val="50000"/>
                </a:schemeClr>
              </a:solidFill>
            </a:endParaRPr>
          </a:p>
        </p:txBody>
      </p:sp>
    </p:spTree>
    <p:extLst>
      <p:ext uri="{BB962C8B-B14F-4D97-AF65-F5344CB8AC3E}">
        <p14:creationId xmlns:p14="http://schemas.microsoft.com/office/powerpoint/2010/main" val="1262036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a:bodyPr>
          <a:lstStyle/>
          <a:p>
            <a:pPr algn="ctr"/>
            <a:r>
              <a:rPr lang="en-GB" sz="5400" b="1">
                <a:solidFill>
                  <a:schemeClr val="bg1"/>
                </a:solidFill>
                <a:latin typeface="+mn-lt"/>
                <a:cs typeface="Calibri"/>
              </a:rPr>
              <a:t>Retail Footfall</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48991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descr="Retail Footfall: Central Cambridge">
            <a:extLst>
              <a:ext uri="{FF2B5EF4-FFF2-40B4-BE49-F238E27FC236}">
                <a16:creationId xmlns:a16="http://schemas.microsoft.com/office/drawing/2014/main" id="{157CCD7B-B316-4CD1-AE3D-6418E8B5F75B}"/>
              </a:ext>
              <a:ext uri="{C183D7F6-B498-43B3-948B-1728B52AA6E4}">
                <adec:decorative xmlns:adec="http://schemas.microsoft.com/office/drawing/2017/decorative" val="0"/>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Retail Footfall: Central Cambridge</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A71BBD86-6CAB-D2E9-F0D6-7F9D01ED4106}"/>
              </a:ext>
            </a:extLst>
          </p:cNvPr>
          <p:cNvSpPr txBox="1"/>
          <p:nvPr/>
        </p:nvSpPr>
        <p:spPr>
          <a:xfrm>
            <a:off x="466847" y="611188"/>
            <a:ext cx="11725153" cy="307777"/>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000000"/>
                </a:solidFill>
                <a:cs typeface="Calibri"/>
              </a:rPr>
              <a:t>In September 2025, footfall in central Cambridge was 4% below pre-COVID levels (September 2019) but 8% above this time last year (September 2024).</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5" y="6554597"/>
            <a:ext cx="538065" cy="365125"/>
          </a:xfrm>
        </p:spPr>
        <p:txBody>
          <a:bodyPr/>
          <a:lstStyle/>
          <a:p>
            <a:fld id="{AE56028F-813B-4E02-837E-17CD63D81F9F}" type="slidenum">
              <a:rPr lang="en-GB" smtClean="0"/>
              <a:t>34</a:t>
            </a:fld>
            <a:endParaRPr lang="en-GB"/>
          </a:p>
        </p:txBody>
      </p:sp>
      <p:pic>
        <p:nvPicPr>
          <p:cNvPr id="19" name="Picture 18" descr="Line graph showing retail footfall trends for central Cambridge by year. The line for 2025 was tracking below 2019, 2023 and 2024 in the first part of the year - but has since recovered to be closer to those years, and has recently jumped above 2023 and 2024.">
            <a:extLst>
              <a:ext uri="{FF2B5EF4-FFF2-40B4-BE49-F238E27FC236}">
                <a16:creationId xmlns:a16="http://schemas.microsoft.com/office/drawing/2014/main" id="{9CF90EF7-E4A3-63BA-272A-1DA9FCBF9E52}"/>
              </a:ext>
            </a:extLst>
          </p:cNvPr>
          <p:cNvPicPr>
            <a:picLocks noChangeAspect="1"/>
          </p:cNvPicPr>
          <p:nvPr/>
        </p:nvPicPr>
        <p:blipFill>
          <a:blip r:embed="rId4"/>
          <a:stretch>
            <a:fillRect/>
          </a:stretch>
        </p:blipFill>
        <p:spPr>
          <a:xfrm>
            <a:off x="689350" y="1252265"/>
            <a:ext cx="10422954" cy="4175048"/>
          </a:xfrm>
          <a:prstGeom prst="rect">
            <a:avLst/>
          </a:prstGeom>
        </p:spPr>
      </p:pic>
      <p:graphicFrame>
        <p:nvGraphicFramePr>
          <p:cNvPr id="2" name="Table 1">
            <a:extLst>
              <a:ext uri="{FF2B5EF4-FFF2-40B4-BE49-F238E27FC236}">
                <a16:creationId xmlns:a16="http://schemas.microsoft.com/office/drawing/2014/main" id="{FB6DAD6A-FA83-FF59-A841-13FE82668316}"/>
              </a:ext>
            </a:extLst>
          </p:cNvPr>
          <p:cNvGraphicFramePr>
            <a:graphicFrameLocks noGrp="1"/>
          </p:cNvGraphicFramePr>
          <p:nvPr>
            <p:extLst>
              <p:ext uri="{D42A27DB-BD31-4B8C-83A1-F6EECF244321}">
                <p14:modId xmlns:p14="http://schemas.microsoft.com/office/powerpoint/2010/main" val="4249572945"/>
              </p:ext>
            </p:extLst>
          </p:nvPr>
        </p:nvGraphicFramePr>
        <p:xfrm>
          <a:off x="1624572" y="5473915"/>
          <a:ext cx="3064602" cy="1021490"/>
        </p:xfrm>
        <a:graphic>
          <a:graphicData uri="http://schemas.openxmlformats.org/drawingml/2006/table">
            <a:tbl>
              <a:tblPr firstRow="1"/>
              <a:tblGrid>
                <a:gridCol w="1021534">
                  <a:extLst>
                    <a:ext uri="{9D8B030D-6E8A-4147-A177-3AD203B41FA5}">
                      <a16:colId xmlns:a16="http://schemas.microsoft.com/office/drawing/2014/main" val="4168432786"/>
                    </a:ext>
                  </a:extLst>
                </a:gridCol>
                <a:gridCol w="1021534">
                  <a:extLst>
                    <a:ext uri="{9D8B030D-6E8A-4147-A177-3AD203B41FA5}">
                      <a16:colId xmlns:a16="http://schemas.microsoft.com/office/drawing/2014/main" val="1032806987"/>
                    </a:ext>
                  </a:extLst>
                </a:gridCol>
                <a:gridCol w="1021534">
                  <a:extLst>
                    <a:ext uri="{9D8B030D-6E8A-4147-A177-3AD203B41FA5}">
                      <a16:colId xmlns:a16="http://schemas.microsoft.com/office/drawing/2014/main" val="1141213759"/>
                    </a:ext>
                  </a:extLst>
                </a:gridCol>
              </a:tblGrid>
              <a:tr h="81007">
                <a:tc gridSpan="3">
                  <a:txBody>
                    <a:bodyPr/>
                    <a:lstStyle/>
                    <a:p>
                      <a:pPr lvl="0" algn="ctr" rtl="0">
                        <a:buNone/>
                      </a:pPr>
                      <a:r>
                        <a:rPr lang="en-GB" sz="1200" b="1" i="0" u="none" strike="noStrike">
                          <a:solidFill>
                            <a:srgbClr val="0070C0"/>
                          </a:solidFill>
                          <a:effectLst/>
                          <a:latin typeface="Calibri"/>
                        </a:rPr>
                        <a:t>Pre-COVID to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14355102"/>
                  </a:ext>
                </a:extLst>
              </a:tr>
              <a:tr h="0">
                <a:tc gridSpan="3">
                  <a:txBody>
                    <a:bodyPr/>
                    <a:lstStyle/>
                    <a:p>
                      <a:pPr lvl="0" algn="ctr">
                        <a:buNone/>
                      </a:pPr>
                      <a:r>
                        <a:rPr lang="en-GB" sz="1200" b="1" u="none" strike="noStrike">
                          <a:solidFill>
                            <a:schemeClr val="tx1"/>
                          </a:solidFill>
                          <a:effectLst/>
                        </a:rPr>
                        <a:t>September 2019 to September 2025</a:t>
                      </a:r>
                      <a:endParaRPr lang="en-GB" sz="1200" b="1" i="0" u="none" strike="noStrike">
                        <a:solidFill>
                          <a:schemeClr val="tx1"/>
                        </a:solidFill>
                        <a:effectLst/>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15823245"/>
                  </a:ext>
                </a:extLst>
              </a:tr>
              <a:tr h="0">
                <a:tc>
                  <a:txBody>
                    <a:bodyPr/>
                    <a:lstStyle/>
                    <a:p>
                      <a:pPr lvl="0" algn="ctr" rtl="0">
                        <a:buNone/>
                      </a:pP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p>
                    <a:p>
                      <a:pPr lvl="0" algn="ctr">
                        <a:buNone/>
                      </a:pPr>
                      <a:r>
                        <a:rPr lang="en-GB" sz="1200" b="1" i="0" u="none" strike="noStrike">
                          <a:solidFill>
                            <a:srgbClr val="000000"/>
                          </a:solidFill>
                          <a:effectLst/>
                          <a:latin typeface="Calibri"/>
                        </a:rPr>
                        <a:t>(Sat-Sun)</a:t>
                      </a:r>
                      <a:endParaRPr lang="en-GB"/>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6111418"/>
                  </a:ext>
                </a:extLst>
              </a:tr>
              <a:tr h="73837">
                <a:tc>
                  <a:txBody>
                    <a:bodyPr/>
                    <a:lstStyle/>
                    <a:p>
                      <a:pPr lvl="0" algn="ctr" rtl="0">
                        <a:buNone/>
                      </a:pPr>
                      <a:r>
                        <a:rPr lang="en-GB" sz="1200" b="1" i="0" u="none" strike="noStrike">
                          <a:solidFill>
                            <a:schemeClr val="tx1"/>
                          </a:solidFill>
                          <a:effectLst/>
                          <a:latin typeface="Calibri"/>
                        </a:rPr>
                        <a:t>-4%</a:t>
                      </a:r>
                      <a:endParaRPr lang="en-US">
                        <a:solidFill>
                          <a:schemeClr val="tx1"/>
                        </a:solidFill>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lvl="0" algn="ctr">
                        <a:buNone/>
                      </a:pPr>
                      <a:r>
                        <a:rPr lang="en-GB" sz="1200" b="1" i="0" u="none" strike="noStrike">
                          <a:solidFill>
                            <a:schemeClr val="tx1"/>
                          </a:solidFill>
                          <a:effectLst/>
                          <a:latin typeface="Calibri"/>
                        </a:rPr>
                        <a:t>-4%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lvl="0" algn="ctr" rtl="0">
                        <a:buNone/>
                      </a:pPr>
                      <a:r>
                        <a:rPr lang="en-GB" sz="1200" b="1" i="0" u="none" strike="noStrike">
                          <a:solidFill>
                            <a:schemeClr val="tx1"/>
                          </a:solidFill>
                          <a:effectLst/>
                          <a:latin typeface="Calibri"/>
                        </a:rPr>
                        <a:t>-4%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76730031"/>
                  </a:ext>
                </a:extLst>
              </a:tr>
            </a:tbl>
          </a:graphicData>
        </a:graphic>
      </p:graphicFrame>
      <p:graphicFrame>
        <p:nvGraphicFramePr>
          <p:cNvPr id="5" name="Table 4">
            <a:extLst>
              <a:ext uri="{FF2B5EF4-FFF2-40B4-BE49-F238E27FC236}">
                <a16:creationId xmlns:a16="http://schemas.microsoft.com/office/drawing/2014/main" id="{31CE94B1-A80D-6315-0B48-3260ADD6C8FC}"/>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4070036505"/>
              </p:ext>
            </p:extLst>
          </p:nvPr>
        </p:nvGraphicFramePr>
        <p:xfrm>
          <a:off x="4689174" y="5473915"/>
          <a:ext cx="3064602" cy="1021490"/>
        </p:xfrm>
        <a:graphic>
          <a:graphicData uri="http://schemas.openxmlformats.org/drawingml/2006/table">
            <a:tbl>
              <a:tblPr firstRow="1"/>
              <a:tblGrid>
                <a:gridCol w="1021534">
                  <a:extLst>
                    <a:ext uri="{9D8B030D-6E8A-4147-A177-3AD203B41FA5}">
                      <a16:colId xmlns:a16="http://schemas.microsoft.com/office/drawing/2014/main" val="237791955"/>
                    </a:ext>
                  </a:extLst>
                </a:gridCol>
                <a:gridCol w="1021534">
                  <a:extLst>
                    <a:ext uri="{9D8B030D-6E8A-4147-A177-3AD203B41FA5}">
                      <a16:colId xmlns:a16="http://schemas.microsoft.com/office/drawing/2014/main" val="2790483596"/>
                    </a:ext>
                  </a:extLst>
                </a:gridCol>
                <a:gridCol w="1021534">
                  <a:extLst>
                    <a:ext uri="{9D8B030D-6E8A-4147-A177-3AD203B41FA5}">
                      <a16:colId xmlns:a16="http://schemas.microsoft.com/office/drawing/2014/main" val="1953113605"/>
                    </a:ext>
                  </a:extLst>
                </a:gridCol>
              </a:tblGrid>
              <a:tr h="81007">
                <a:tc gridSpan="3">
                  <a:txBody>
                    <a:bodyPr/>
                    <a:lstStyle/>
                    <a:p>
                      <a:pPr algn="ctr" rtl="0" fontAlgn="b"/>
                      <a:r>
                        <a:rPr lang="en-GB" sz="1200" b="1" i="0" u="none" strike="noStrike" kern="1200">
                          <a:solidFill>
                            <a:srgbClr val="0070C0"/>
                          </a:solidFill>
                          <a:effectLst/>
                          <a:latin typeface="Calibri"/>
                          <a:ea typeface="+mn-ea"/>
                          <a:cs typeface="+mn-cs"/>
                        </a:rPr>
                        <a:t>2023 to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1200" b="1" i="0" u="none" strike="noStrike" kern="1200">
                        <a:solidFill>
                          <a:srgbClr val="0070C0"/>
                        </a:solidFill>
                        <a:effectLst/>
                        <a:latin typeface="Calibri"/>
                        <a:ea typeface="+mn-ea"/>
                        <a:cs typeface="+mn-cs"/>
                      </a:endParaRPr>
                    </a:p>
                  </a:txBody>
                  <a:tcPr marL="9300" marR="9300" marT="9300" marB="0" anchor="b">
                    <a:lnL w="12700">
                      <a:solidFill>
                        <a:schemeClr val="tx1"/>
                      </a:solidFill>
                    </a:lnL>
                    <a:lnR w="12700">
                      <a:solidFill>
                        <a:schemeClr val="tx1"/>
                      </a:solidFill>
                    </a:lnR>
                    <a:lnT w="12700">
                      <a:solidFill>
                        <a:schemeClr val="tx1"/>
                      </a:solidFill>
                    </a:lnT>
                    <a:lnB w="0">
                      <a:noFill/>
                    </a:lnB>
                    <a:lnTlToBr w="0">
                      <a:noFill/>
                    </a:lnTlToBr>
                    <a:lnBlToTr w="0">
                      <a:noFill/>
                    </a:lnBlToTr>
                    <a:solidFill>
                      <a:srgbClr val="D9D9D9"/>
                    </a:solidFill>
                  </a:tcPr>
                </a:tc>
                <a:tc hMerge="1">
                  <a:txBody>
                    <a:bodyPr/>
                    <a:lstStyle/>
                    <a:p>
                      <a:pPr algn="ctr" rtl="0" fontAlgn="b"/>
                      <a:endParaRPr lang="en-GB" sz="1200" b="1" i="0" u="none" strike="noStrike" kern="1200">
                        <a:solidFill>
                          <a:srgbClr val="0070C0"/>
                        </a:solidFill>
                        <a:effectLst/>
                        <a:latin typeface="Calibri"/>
                        <a:ea typeface="+mn-ea"/>
                        <a:cs typeface="+mn-cs"/>
                      </a:endParaRPr>
                    </a:p>
                  </a:txBody>
                  <a:tcPr marL="9300" marR="9300" marT="9300" marB="0" anchor="b">
                    <a:lnL w="12700">
                      <a:solidFill>
                        <a:schemeClr val="tx1"/>
                      </a:solidFill>
                    </a:lnL>
                    <a:lnR w="12700">
                      <a:solidFill>
                        <a:schemeClr val="tx1"/>
                      </a:solidFill>
                    </a:lnR>
                    <a:lnT w="12700">
                      <a:solidFill>
                        <a:schemeClr val="tx1"/>
                      </a:solidFill>
                    </a:lnT>
                    <a:lnB w="0">
                      <a:noFill/>
                    </a:lnB>
                    <a:lnTlToBr w="0">
                      <a:noFill/>
                    </a:lnTlToBr>
                    <a:lnBlToTr w="0">
                      <a:noFill/>
                    </a:lnBlToTr>
                    <a:solidFill>
                      <a:srgbClr val="D9D9D9"/>
                    </a:solidFill>
                  </a:tcPr>
                </a:tc>
                <a:extLst>
                  <a:ext uri="{0D108BD9-81ED-4DB2-BD59-A6C34878D82A}">
                    <a16:rowId xmlns:a16="http://schemas.microsoft.com/office/drawing/2014/main" val="2613423464"/>
                  </a:ext>
                </a:extLst>
              </a:tr>
              <a:tr h="0">
                <a:tc gridSpan="3">
                  <a:txBody>
                    <a:bodyPr/>
                    <a:lstStyle/>
                    <a:p>
                      <a:pPr lvl="0" algn="ctr">
                        <a:buNone/>
                      </a:pPr>
                      <a:r>
                        <a:rPr lang="en-GB" sz="1200" b="1" i="0" u="none" strike="noStrike">
                          <a:solidFill>
                            <a:schemeClr val="tx1"/>
                          </a:solidFill>
                          <a:effectLst/>
                          <a:latin typeface="Calibri"/>
                          <a:ea typeface="Calibri"/>
                          <a:cs typeface="Calibri"/>
                        </a:rPr>
                        <a:t>September 2023 to September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GB" sz="1200" b="1" i="0" u="none" strike="noStrike">
                        <a:solidFill>
                          <a:srgbClr val="000000"/>
                        </a:solidFill>
                        <a:effectLst/>
                        <a:latin typeface="Arial" panose="020B0604020202020204" pitchFamily="34" charset="0"/>
                      </a:endParaRPr>
                    </a:p>
                  </a:txBody>
                  <a:tcPr>
                    <a:lnL w="12700">
                      <a:solidFill>
                        <a:schemeClr val="tx1"/>
                      </a:solidFill>
                    </a:lnL>
                    <a:lnR w="12700">
                      <a:solidFill>
                        <a:schemeClr val="tx1"/>
                      </a:solidFill>
                    </a:lnR>
                    <a:lnT w="0">
                      <a:noFill/>
                    </a:lnT>
                    <a:lnB w="12700">
                      <a:solidFill>
                        <a:schemeClr val="tx1"/>
                      </a:solidFill>
                    </a:lnB>
                    <a:lnTlToBr w="0">
                      <a:noFill/>
                    </a:lnTlToBr>
                    <a:lnBlToTr w="0">
                      <a:noFill/>
                    </a:lnBlToTr>
                    <a:solidFill>
                      <a:srgbClr val="D9D9D9"/>
                    </a:solidFill>
                  </a:tcPr>
                </a:tc>
                <a:tc hMerge="1">
                  <a:txBody>
                    <a:bodyPr/>
                    <a:lstStyle/>
                    <a:p>
                      <a:pPr algn="ctr" fontAlgn="b"/>
                      <a:endParaRPr lang="en-GB" sz="1200" b="1" i="0" u="none" strike="noStrike">
                        <a:solidFill>
                          <a:srgbClr val="000000"/>
                        </a:solidFill>
                        <a:effectLst/>
                        <a:latin typeface="Arial" panose="020B0604020202020204" pitchFamily="34" charset="0"/>
                      </a:endParaRPr>
                    </a:p>
                  </a:txBody>
                  <a:tcPr>
                    <a:lnL w="12700">
                      <a:solidFill>
                        <a:schemeClr val="tx1"/>
                      </a:solidFill>
                    </a:lnL>
                    <a:lnR w="12700">
                      <a:solidFill>
                        <a:schemeClr val="tx1"/>
                      </a:solidFill>
                    </a:lnR>
                    <a:lnT w="0">
                      <a:noFill/>
                    </a:lnT>
                    <a:lnB w="12700">
                      <a:solidFill>
                        <a:schemeClr val="tx1"/>
                      </a:solidFill>
                    </a:lnB>
                    <a:lnTlToBr w="0">
                      <a:noFill/>
                    </a:lnTlToBr>
                    <a:lnBlToTr w="0">
                      <a:noFill/>
                    </a:lnBlToTr>
                    <a:solidFill>
                      <a:srgbClr val="D9D9D9"/>
                    </a:solidFill>
                  </a:tcPr>
                </a:tc>
                <a:extLst>
                  <a:ext uri="{0D108BD9-81ED-4DB2-BD59-A6C34878D82A}">
                    <a16:rowId xmlns:a16="http://schemas.microsoft.com/office/drawing/2014/main" val="3774679814"/>
                  </a:ext>
                </a:extLst>
              </a:tr>
              <a:tr h="0">
                <a:tc>
                  <a:txBody>
                    <a:bodyPr/>
                    <a:lstStyle/>
                    <a:p>
                      <a:pPr algn="ctr" rtl="0" fontAlgn="ctr"/>
                      <a:r>
                        <a:rPr lang="en-GB" sz="1200" b="1" i="0" u="none" strike="noStrike">
                          <a:solidFill>
                            <a:schemeClr val="tx1"/>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chemeClr val="tx1"/>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chemeClr val="tx1"/>
                          </a:solidFill>
                          <a:effectLst/>
                          <a:latin typeface="Calibri"/>
                        </a:rPr>
                        <a:t>Weekends </a:t>
                      </a:r>
                      <a:endParaRPr lang="en-US">
                        <a:solidFill>
                          <a:schemeClr val="tx1"/>
                        </a:solidFill>
                      </a:endParaRPr>
                    </a:p>
                    <a:p>
                      <a:pPr lvl="0" algn="ctr">
                        <a:buNone/>
                      </a:pPr>
                      <a:r>
                        <a:rPr lang="en-GB" sz="1200" b="1" i="0" u="none" strike="noStrike">
                          <a:solidFill>
                            <a:schemeClr val="tx1"/>
                          </a:solidFill>
                          <a:effectLst/>
                          <a:latin typeface="Calibri"/>
                        </a:rPr>
                        <a:t>(Sat-Sun)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3737821"/>
                  </a:ext>
                </a:extLst>
              </a:tr>
              <a:tr h="0">
                <a:tc>
                  <a:txBody>
                    <a:bodyPr/>
                    <a:lstStyle/>
                    <a:p>
                      <a:pPr algn="ctr" rtl="0" fontAlgn="ctr"/>
                      <a:r>
                        <a:rPr lang="en-GB" sz="1200" b="1" i="0" u="none" strike="noStrike">
                          <a:solidFill>
                            <a:schemeClr val="tx1"/>
                          </a:solidFill>
                          <a:effectLst/>
                          <a:latin typeface="Calibri"/>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chemeClr val="tx1"/>
                          </a:solidFill>
                          <a:effectLst/>
                          <a:latin typeface="+mn-lt"/>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chemeClr val="tx1"/>
                          </a:solidFill>
                          <a:effectLst/>
                          <a:latin typeface="+mn-lt"/>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3793985"/>
                  </a:ext>
                </a:extLst>
              </a:tr>
            </a:tbl>
          </a:graphicData>
        </a:graphic>
      </p:graphicFrame>
      <p:graphicFrame>
        <p:nvGraphicFramePr>
          <p:cNvPr id="6" name="Table 5">
            <a:extLst>
              <a:ext uri="{FF2B5EF4-FFF2-40B4-BE49-F238E27FC236}">
                <a16:creationId xmlns:a16="http://schemas.microsoft.com/office/drawing/2014/main" id="{E8CAA491-C18D-13E2-88B4-034E1A695995}"/>
              </a:ext>
            </a:extLst>
          </p:cNvPr>
          <p:cNvGraphicFramePr>
            <a:graphicFrameLocks noGrp="1"/>
          </p:cNvGraphicFramePr>
          <p:nvPr>
            <p:extLst>
              <p:ext uri="{D42A27DB-BD31-4B8C-83A1-F6EECF244321}">
                <p14:modId xmlns:p14="http://schemas.microsoft.com/office/powerpoint/2010/main" val="2182094553"/>
              </p:ext>
            </p:extLst>
          </p:nvPr>
        </p:nvGraphicFramePr>
        <p:xfrm>
          <a:off x="7753776" y="5473915"/>
          <a:ext cx="3064602" cy="1021490"/>
        </p:xfrm>
        <a:graphic>
          <a:graphicData uri="http://schemas.openxmlformats.org/drawingml/2006/table">
            <a:tbl>
              <a:tblPr firstRow="1"/>
              <a:tblGrid>
                <a:gridCol w="1021534">
                  <a:extLst>
                    <a:ext uri="{9D8B030D-6E8A-4147-A177-3AD203B41FA5}">
                      <a16:colId xmlns:a16="http://schemas.microsoft.com/office/drawing/2014/main" val="2980363944"/>
                    </a:ext>
                  </a:extLst>
                </a:gridCol>
                <a:gridCol w="1021534">
                  <a:extLst>
                    <a:ext uri="{9D8B030D-6E8A-4147-A177-3AD203B41FA5}">
                      <a16:colId xmlns:a16="http://schemas.microsoft.com/office/drawing/2014/main" val="4191881843"/>
                    </a:ext>
                  </a:extLst>
                </a:gridCol>
                <a:gridCol w="1021534">
                  <a:extLst>
                    <a:ext uri="{9D8B030D-6E8A-4147-A177-3AD203B41FA5}">
                      <a16:colId xmlns:a16="http://schemas.microsoft.com/office/drawing/2014/main" val="617820300"/>
                    </a:ext>
                  </a:extLst>
                </a:gridCol>
              </a:tblGrid>
              <a:tr h="81007">
                <a:tc gridSpan="3">
                  <a:txBody>
                    <a:bodyPr/>
                    <a:lstStyle/>
                    <a:p>
                      <a:pPr algn="ctr" rtl="0" fontAlgn="b"/>
                      <a:r>
                        <a:rPr lang="en-GB" sz="1200" b="1" i="0" u="none" strike="noStrike">
                          <a:solidFill>
                            <a:srgbClr val="0070C0"/>
                          </a:solidFill>
                          <a:effectLst/>
                          <a:latin typeface="Calibri"/>
                        </a:rPr>
                        <a:t>Previous year to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5235723"/>
                  </a:ext>
                </a:extLst>
              </a:tr>
              <a:tr h="0">
                <a:tc gridSpan="3">
                  <a:txBody>
                    <a:bodyPr/>
                    <a:lstStyle/>
                    <a:p>
                      <a:pPr lvl="0" algn="ctr">
                        <a:buNone/>
                      </a:pPr>
                      <a:r>
                        <a:rPr lang="en-GB" sz="1200" b="1" i="0" u="none" strike="noStrike">
                          <a:solidFill>
                            <a:schemeClr val="tx1"/>
                          </a:solidFill>
                          <a:effectLst/>
                          <a:latin typeface="Calibri"/>
                          <a:ea typeface="Calibri"/>
                          <a:cs typeface="Calibri"/>
                        </a:rPr>
                        <a:t>September 2024 to September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88291528"/>
                  </a:ext>
                </a:extLst>
              </a:tr>
              <a:tr h="0">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endParaRPr lang="en-US"/>
                    </a:p>
                    <a:p>
                      <a:pPr lvl="0" algn="ctr">
                        <a:buNone/>
                      </a:pPr>
                      <a:r>
                        <a:rPr lang="en-GB" sz="1200" b="1" i="0" u="none" strike="noStrike">
                          <a:solidFill>
                            <a:srgbClr val="000000"/>
                          </a:solidFill>
                          <a:effectLst/>
                          <a:latin typeface="Calibri"/>
                        </a:rPr>
                        <a:t>(Sat-Sun)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0304266"/>
                  </a:ext>
                </a:extLst>
              </a:tr>
              <a:tr h="73837">
                <a:tc>
                  <a:txBody>
                    <a:bodyPr/>
                    <a:lstStyle/>
                    <a:p>
                      <a:pPr lvl="0" algn="ctr">
                        <a:buNone/>
                      </a:pPr>
                      <a:r>
                        <a:rPr lang="en-GB" sz="1200" b="1" i="0" u="none" strike="noStrike">
                          <a:effectLst/>
                          <a:latin typeface="Calibri"/>
                        </a:rPr>
                        <a:t>+8%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algn="ctr" defTabSz="914400" rtl="0" eaLnBrk="1" latinLnBrk="0" hangingPunct="1">
                        <a:buNone/>
                      </a:pPr>
                      <a:r>
                        <a:rPr lang="en-GB" sz="1200" b="1" i="0" u="none" strike="noStrike" kern="1200">
                          <a:effectLst/>
                          <a:latin typeface="Calibri"/>
                          <a:ea typeface="+mn-ea"/>
                          <a:cs typeface="+mn-cs"/>
                        </a:rPr>
                        <a:t>+13%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i="0" u="none" strike="noStrike">
                          <a:effectLst/>
                          <a:latin typeface="Calibri"/>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1770492"/>
                  </a:ext>
                </a:extLst>
              </a:tr>
            </a:tbl>
          </a:graphicData>
        </a:graphic>
      </p:graphicFrame>
      <p:sp>
        <p:nvSpPr>
          <p:cNvPr id="4" name="TextBox 3">
            <a:extLst>
              <a:ext uri="{FF2B5EF4-FFF2-40B4-BE49-F238E27FC236}">
                <a16:creationId xmlns:a16="http://schemas.microsoft.com/office/drawing/2014/main" id="{B30CA25E-2599-7F5C-5719-5749C8ABD28F}"/>
              </a:ext>
              <a:ext uri="{C183D7F6-B498-43B3-948B-1728B52AA6E4}">
                <adec:decorative xmlns:adec="http://schemas.microsoft.com/office/drawing/2017/decorative" val="1"/>
              </a:ext>
            </a:extLst>
          </p:cNvPr>
          <p:cNvSpPr txBox="1"/>
          <p:nvPr/>
        </p:nvSpPr>
        <p:spPr>
          <a:xfrm>
            <a:off x="2049283" y="995874"/>
            <a:ext cx="8093425" cy="338554"/>
          </a:xfrm>
          <a:prstGeom prst="rect">
            <a:avLst/>
          </a:prstGeom>
          <a:noFill/>
        </p:spPr>
        <p:txBody>
          <a:bodyPr wrap="square" lIns="91440" tIns="45720" rIns="91440" bIns="45720" rtlCol="0" anchor="t">
            <a:spAutoFit/>
          </a:bodyPr>
          <a:lstStyle/>
          <a:p>
            <a:pPr algn="ctr"/>
            <a:r>
              <a:rPr lang="en-GB" sz="1600" b="1"/>
              <a:t>Average daily pedestrian footfall: Central Cambridge</a:t>
            </a:r>
            <a:endParaRPr lang="en-GB" sz="1600"/>
          </a:p>
        </p:txBody>
      </p:sp>
      <p:sp>
        <p:nvSpPr>
          <p:cNvPr id="7" name="TextBox 6">
            <a:extLst>
              <a:ext uri="{FF2B5EF4-FFF2-40B4-BE49-F238E27FC236}">
                <a16:creationId xmlns:a16="http://schemas.microsoft.com/office/drawing/2014/main" id="{A9369388-040E-756A-9ECE-9506551B1622}"/>
              </a:ext>
            </a:extLst>
          </p:cNvPr>
          <p:cNvSpPr txBox="1"/>
          <p:nvPr/>
        </p:nvSpPr>
        <p:spPr>
          <a:xfrm>
            <a:off x="38251" y="6632153"/>
            <a:ext cx="11725153" cy="246221"/>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This analysis is based on data from 6 locations in Cambridge: Bridge Street, Fitzroy Street, Market Hill, Rose Crescent, Regent Street and Sidney Street.</a:t>
            </a:r>
          </a:p>
        </p:txBody>
      </p:sp>
    </p:spTree>
    <p:extLst>
      <p:ext uri="{BB962C8B-B14F-4D97-AF65-F5344CB8AC3E}">
        <p14:creationId xmlns:p14="http://schemas.microsoft.com/office/powerpoint/2010/main" val="11243418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descr="Retail Footfall: Central Cambridge by Day of the Week">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Retail Footfall: Central Cambridge by Day of the Week</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A71BBD86-6CAB-D2E9-F0D6-7F9D01ED4106}"/>
              </a:ext>
            </a:extLst>
          </p:cNvPr>
          <p:cNvSpPr txBox="1"/>
          <p:nvPr/>
        </p:nvSpPr>
        <p:spPr>
          <a:xfrm>
            <a:off x="133350" y="609983"/>
            <a:ext cx="11925300"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000000"/>
                </a:solidFill>
                <a:cs typeface="Calibri"/>
              </a:rPr>
              <a:t>In September 2025, retail footfall was below pre-COVID levels (September 2019) on most days of the week. Tuesday was the only day above pre-COVID (+2%).</a:t>
            </a:r>
          </a:p>
          <a:p>
            <a:pPr algn="ctr"/>
            <a:r>
              <a:rPr lang="en-GB" sz="1400">
                <a:solidFill>
                  <a:srgbClr val="000000"/>
                </a:solidFill>
                <a:cs typeface="Calibri"/>
              </a:rPr>
              <a:t>Wednesday is the least recovered day (-13%) whilst Monday and Sunday were similar to pre-COVID levels (0% change).</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35</a:t>
            </a:fld>
            <a:endParaRPr lang="en-GB"/>
          </a:p>
        </p:txBody>
      </p:sp>
      <p:sp>
        <p:nvSpPr>
          <p:cNvPr id="6" name="TextBox 5">
            <a:extLst>
              <a:ext uri="{FF2B5EF4-FFF2-40B4-BE49-F238E27FC236}">
                <a16:creationId xmlns:a16="http://schemas.microsoft.com/office/drawing/2014/main" id="{6FC1E980-3406-C31F-18ED-88633301559F}"/>
              </a:ext>
              <a:ext uri="{C183D7F6-B498-43B3-948B-1728B52AA6E4}">
                <adec:decorative xmlns:adec="http://schemas.microsoft.com/office/drawing/2017/decorative" val="1"/>
              </a:ext>
            </a:extLst>
          </p:cNvPr>
          <p:cNvSpPr txBox="1"/>
          <p:nvPr/>
        </p:nvSpPr>
        <p:spPr>
          <a:xfrm>
            <a:off x="2030810" y="1174349"/>
            <a:ext cx="8093425" cy="338554"/>
          </a:xfrm>
          <a:prstGeom prst="rect">
            <a:avLst/>
          </a:prstGeom>
          <a:noFill/>
        </p:spPr>
        <p:txBody>
          <a:bodyPr wrap="square" lIns="91440" tIns="45720" rIns="91440" bIns="45720" rtlCol="0" anchor="t">
            <a:spAutoFit/>
          </a:bodyPr>
          <a:lstStyle/>
          <a:p>
            <a:pPr algn="ctr"/>
            <a:r>
              <a:rPr lang="en-GB" sz="1600" b="1"/>
              <a:t>Average daily pedestrian footfall: Central Cambridge</a:t>
            </a:r>
            <a:endParaRPr lang="en-GB" sz="1600"/>
          </a:p>
        </p:txBody>
      </p:sp>
      <p:pic>
        <p:nvPicPr>
          <p:cNvPr id="7" name="Picture 6" descr="A clustered column chart showing average daily footfall in central Cambridge split by day of the week for September in 2019, 2023, 2024, and 2025.">
            <a:extLst>
              <a:ext uri="{FF2B5EF4-FFF2-40B4-BE49-F238E27FC236}">
                <a16:creationId xmlns:a16="http://schemas.microsoft.com/office/drawing/2014/main" id="{A97D3C2E-9F6B-AC05-F879-5C6E5AC9BB6D}"/>
              </a:ext>
            </a:extLst>
          </p:cNvPr>
          <p:cNvPicPr>
            <a:picLocks noChangeAspect="1"/>
          </p:cNvPicPr>
          <p:nvPr/>
        </p:nvPicPr>
        <p:blipFill>
          <a:blip r:embed="rId4"/>
          <a:stretch>
            <a:fillRect/>
          </a:stretch>
        </p:blipFill>
        <p:spPr>
          <a:xfrm>
            <a:off x="0" y="1627110"/>
            <a:ext cx="12180725" cy="3724255"/>
          </a:xfrm>
          <a:prstGeom prst="rect">
            <a:avLst/>
          </a:prstGeom>
        </p:spPr>
      </p:pic>
      <p:graphicFrame>
        <p:nvGraphicFramePr>
          <p:cNvPr id="4" name="Table 12">
            <a:extLst>
              <a:ext uri="{FF2B5EF4-FFF2-40B4-BE49-F238E27FC236}">
                <a16:creationId xmlns:a16="http://schemas.microsoft.com/office/drawing/2014/main" id="{B81E66A3-007C-9D2B-7CD3-883109AF59E6}"/>
              </a:ext>
            </a:extLst>
          </p:cNvPr>
          <p:cNvGraphicFramePr>
            <a:graphicFrameLocks noGrp="1"/>
          </p:cNvGraphicFramePr>
          <p:nvPr>
            <p:extLst>
              <p:ext uri="{D42A27DB-BD31-4B8C-83A1-F6EECF244321}">
                <p14:modId xmlns:p14="http://schemas.microsoft.com/office/powerpoint/2010/main" val="3587920708"/>
              </p:ext>
            </p:extLst>
          </p:nvPr>
        </p:nvGraphicFramePr>
        <p:xfrm>
          <a:off x="2138361" y="5443984"/>
          <a:ext cx="7915271" cy="1127760"/>
        </p:xfrm>
        <a:graphic>
          <a:graphicData uri="http://schemas.openxmlformats.org/drawingml/2006/table">
            <a:tbl>
              <a:tblPr firstRow="1" bandRow="1">
                <a:tableStyleId>{5C22544A-7EE6-4342-B048-85BDC9FD1C3A}</a:tableStyleId>
              </a:tblPr>
              <a:tblGrid>
                <a:gridCol w="1130753">
                  <a:extLst>
                    <a:ext uri="{9D8B030D-6E8A-4147-A177-3AD203B41FA5}">
                      <a16:colId xmlns:a16="http://schemas.microsoft.com/office/drawing/2014/main" val="3635690432"/>
                    </a:ext>
                  </a:extLst>
                </a:gridCol>
                <a:gridCol w="1130753">
                  <a:extLst>
                    <a:ext uri="{9D8B030D-6E8A-4147-A177-3AD203B41FA5}">
                      <a16:colId xmlns:a16="http://schemas.microsoft.com/office/drawing/2014/main" val="457332109"/>
                    </a:ext>
                  </a:extLst>
                </a:gridCol>
                <a:gridCol w="1130753">
                  <a:extLst>
                    <a:ext uri="{9D8B030D-6E8A-4147-A177-3AD203B41FA5}">
                      <a16:colId xmlns:a16="http://schemas.microsoft.com/office/drawing/2014/main" val="3411170912"/>
                    </a:ext>
                  </a:extLst>
                </a:gridCol>
                <a:gridCol w="1130753">
                  <a:extLst>
                    <a:ext uri="{9D8B030D-6E8A-4147-A177-3AD203B41FA5}">
                      <a16:colId xmlns:a16="http://schemas.microsoft.com/office/drawing/2014/main" val="115497525"/>
                    </a:ext>
                  </a:extLst>
                </a:gridCol>
                <a:gridCol w="1130753">
                  <a:extLst>
                    <a:ext uri="{9D8B030D-6E8A-4147-A177-3AD203B41FA5}">
                      <a16:colId xmlns:a16="http://schemas.microsoft.com/office/drawing/2014/main" val="2079532242"/>
                    </a:ext>
                  </a:extLst>
                </a:gridCol>
                <a:gridCol w="1130753">
                  <a:extLst>
                    <a:ext uri="{9D8B030D-6E8A-4147-A177-3AD203B41FA5}">
                      <a16:colId xmlns:a16="http://schemas.microsoft.com/office/drawing/2014/main" val="77169810"/>
                    </a:ext>
                  </a:extLst>
                </a:gridCol>
                <a:gridCol w="1130753">
                  <a:extLst>
                    <a:ext uri="{9D8B030D-6E8A-4147-A177-3AD203B41FA5}">
                      <a16:colId xmlns:a16="http://schemas.microsoft.com/office/drawing/2014/main" val="3035901466"/>
                    </a:ext>
                  </a:extLst>
                </a:gridCol>
              </a:tblGrid>
              <a:tr h="395410">
                <a:tc gridSpan="7">
                  <a:txBody>
                    <a:bodyPr/>
                    <a:lstStyle/>
                    <a:p>
                      <a:pPr algn="ctr" fontAlgn="b"/>
                      <a:r>
                        <a:rPr lang="en-GB" sz="1400" b="1" u="none" strike="noStrike">
                          <a:solidFill>
                            <a:srgbClr val="0070C0"/>
                          </a:solidFill>
                          <a:effectLst/>
                          <a:latin typeface="+mn-lt"/>
                        </a:rPr>
                        <a:t>Pre-COVID to Now:</a:t>
                      </a:r>
                    </a:p>
                    <a:p>
                      <a:pPr lvl="0" algn="ctr">
                        <a:buNone/>
                      </a:pPr>
                      <a:r>
                        <a:rPr lang="en-GB" sz="14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September 2019 to September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37900515"/>
                  </a:ext>
                </a:extLst>
              </a:tr>
              <a:tr h="250314">
                <a:tc>
                  <a:txBody>
                    <a:bodyPr/>
                    <a:lstStyle/>
                    <a:p>
                      <a:pPr algn="ctr"/>
                      <a:r>
                        <a:rPr lang="en-GB" sz="1200" b="1"/>
                        <a:t>Monday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Tuesday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Wednesday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Thursday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Friday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Saturday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Sunday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7250615"/>
                  </a:ext>
                </a:extLst>
              </a:tr>
              <a:tr h="0">
                <a:tc>
                  <a:txBody>
                    <a:bodyPr/>
                    <a:lstStyle/>
                    <a:p>
                      <a:pPr algn="ctr"/>
                      <a:r>
                        <a:rPr lang="en-GB" sz="1600" b="1">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600" b="1"/>
                        <a:t>+2%</a:t>
                      </a:r>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600" b="1">
                          <a:solidFill>
                            <a:schemeClr val="tx1"/>
                          </a:solidFill>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a:r>
                        <a:rPr lang="en-GB" sz="1600" b="1">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a:r>
                        <a:rPr lang="en-GB" sz="1600" b="1"/>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600" b="1"/>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a:r>
                        <a:rPr lang="en-GB" sz="1600" b="1">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79260815"/>
                  </a:ext>
                </a:extLst>
              </a:tr>
            </a:tbl>
          </a:graphicData>
        </a:graphic>
      </p:graphicFrame>
      <p:sp>
        <p:nvSpPr>
          <p:cNvPr id="5" name="TextBox 4">
            <a:extLst>
              <a:ext uri="{FF2B5EF4-FFF2-40B4-BE49-F238E27FC236}">
                <a16:creationId xmlns:a16="http://schemas.microsoft.com/office/drawing/2014/main" id="{397846C1-83C2-1280-D5E9-F29F7359D504}"/>
              </a:ext>
            </a:extLst>
          </p:cNvPr>
          <p:cNvSpPr txBox="1"/>
          <p:nvPr/>
        </p:nvSpPr>
        <p:spPr>
          <a:xfrm>
            <a:off x="50126" y="6607082"/>
            <a:ext cx="11725153" cy="246221"/>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This analysis is based on data from 6 locations: Bridge Street, Fitzroy Street, Market Hill, Rose Crescent, Regent Street and Sidney Street.</a:t>
            </a:r>
          </a:p>
        </p:txBody>
      </p:sp>
    </p:spTree>
    <p:extLst>
      <p:ext uri="{BB962C8B-B14F-4D97-AF65-F5344CB8AC3E}">
        <p14:creationId xmlns:p14="http://schemas.microsoft.com/office/powerpoint/2010/main" val="31690526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a:bodyPr>
          <a:lstStyle/>
          <a:p>
            <a:pPr algn="ctr"/>
            <a:r>
              <a:rPr lang="en-GB" sz="5400" b="1">
                <a:solidFill>
                  <a:schemeClr val="bg1"/>
                </a:solidFill>
                <a:latin typeface="+mn-lt"/>
                <a:cs typeface="Calibri"/>
              </a:rPr>
              <a:t>Car Parking</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72961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Car Parking: Daily Use</a:t>
            </a:r>
          </a:p>
        </p:txBody>
      </p:sp>
      <p:sp>
        <p:nvSpPr>
          <p:cNvPr id="10" name="TextBox 9">
            <a:extLst>
              <a:ext uri="{FF2B5EF4-FFF2-40B4-BE49-F238E27FC236}">
                <a16:creationId xmlns:a16="http://schemas.microsoft.com/office/drawing/2014/main" id="{A71BBD86-6CAB-D2E9-F0D6-7F9D01ED4106}"/>
              </a:ext>
            </a:extLst>
          </p:cNvPr>
          <p:cNvSpPr txBox="1"/>
          <p:nvPr/>
        </p:nvSpPr>
        <p:spPr>
          <a:xfrm>
            <a:off x="233680" y="610612"/>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000000"/>
                </a:solidFill>
                <a:cs typeface="Calibri"/>
              </a:rPr>
              <a:t>Cambridge multi-storey car park use in September 2025 was 16% below pre-COVID levels and has remained relatively stable over the last 2 years. </a:t>
            </a:r>
          </a:p>
          <a:p>
            <a:pPr algn="ctr"/>
            <a:r>
              <a:rPr lang="en-GB" sz="1400">
                <a:cs typeface="Calibri"/>
              </a:rPr>
              <a:t>Queen Anne Terrace usage is the furthest ahead of pre-COVID (+9%), whilst Grafton East usage is furthest below pre-COVID (-61%).</a:t>
            </a:r>
            <a:endParaRPr lang="en-GB" sz="1400">
              <a:ea typeface="Calibri"/>
              <a:cs typeface="Calibri"/>
            </a:endParaRPr>
          </a:p>
        </p:txBody>
      </p:sp>
      <p:pic>
        <p:nvPicPr>
          <p:cNvPr id="14" name="Picture 13" descr="A graph showing the car park use in Cambridge by year. 2025 volumes are very similar to 2022, 2023 and 2024. &#10;All of these years show as lower than 2019 and the early part of 2020, prior to the first Covid lockdown.&#10;">
            <a:extLst>
              <a:ext uri="{FF2B5EF4-FFF2-40B4-BE49-F238E27FC236}">
                <a16:creationId xmlns:a16="http://schemas.microsoft.com/office/drawing/2014/main" id="{18A45492-04A2-768A-ECCB-B82966A071D7}"/>
              </a:ext>
            </a:extLst>
          </p:cNvPr>
          <p:cNvPicPr>
            <a:picLocks noChangeAspect="1"/>
          </p:cNvPicPr>
          <p:nvPr/>
        </p:nvPicPr>
        <p:blipFill>
          <a:blip r:embed="rId3"/>
          <a:stretch>
            <a:fillRect/>
          </a:stretch>
        </p:blipFill>
        <p:spPr>
          <a:xfrm>
            <a:off x="1628836" y="1375495"/>
            <a:ext cx="8559903" cy="4030005"/>
          </a:xfrm>
          <a:prstGeom prst="rect">
            <a:avLst/>
          </a:prstGeom>
        </p:spPr>
      </p:pic>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37</a:t>
            </a:fld>
            <a:endParaRPr lang="en-GB"/>
          </a:p>
        </p:txBody>
      </p:sp>
      <p:graphicFrame>
        <p:nvGraphicFramePr>
          <p:cNvPr id="2" name="Table 1">
            <a:extLst>
              <a:ext uri="{FF2B5EF4-FFF2-40B4-BE49-F238E27FC236}">
                <a16:creationId xmlns:a16="http://schemas.microsoft.com/office/drawing/2014/main" id="{F5ADFED5-51EA-8F04-B158-6063E3FB5689}"/>
              </a:ext>
            </a:extLst>
          </p:cNvPr>
          <p:cNvGraphicFramePr>
            <a:graphicFrameLocks noGrp="1"/>
          </p:cNvGraphicFramePr>
          <p:nvPr>
            <p:extLst>
              <p:ext uri="{D42A27DB-BD31-4B8C-83A1-F6EECF244321}">
                <p14:modId xmlns:p14="http://schemas.microsoft.com/office/powerpoint/2010/main" val="44234493"/>
              </p:ext>
            </p:extLst>
          </p:nvPr>
        </p:nvGraphicFramePr>
        <p:xfrm>
          <a:off x="2093586" y="5434607"/>
          <a:ext cx="2713194" cy="984884"/>
        </p:xfrm>
        <a:graphic>
          <a:graphicData uri="http://schemas.openxmlformats.org/drawingml/2006/table">
            <a:tbl>
              <a:tblPr firstRow="1"/>
              <a:tblGrid>
                <a:gridCol w="904398">
                  <a:extLst>
                    <a:ext uri="{9D8B030D-6E8A-4147-A177-3AD203B41FA5}">
                      <a16:colId xmlns:a16="http://schemas.microsoft.com/office/drawing/2014/main" val="1142284799"/>
                    </a:ext>
                  </a:extLst>
                </a:gridCol>
                <a:gridCol w="904398">
                  <a:extLst>
                    <a:ext uri="{9D8B030D-6E8A-4147-A177-3AD203B41FA5}">
                      <a16:colId xmlns:a16="http://schemas.microsoft.com/office/drawing/2014/main" val="4111957444"/>
                    </a:ext>
                  </a:extLst>
                </a:gridCol>
                <a:gridCol w="904398">
                  <a:extLst>
                    <a:ext uri="{9D8B030D-6E8A-4147-A177-3AD203B41FA5}">
                      <a16:colId xmlns:a16="http://schemas.microsoft.com/office/drawing/2014/main" val="2950965272"/>
                    </a:ext>
                  </a:extLst>
                </a:gridCol>
              </a:tblGrid>
              <a:tr h="200025">
                <a:tc gridSpan="3">
                  <a:txBody>
                    <a:bodyPr/>
                    <a:lstStyle/>
                    <a:p>
                      <a:pPr algn="ctr" rtl="0" fontAlgn="ctr"/>
                      <a:r>
                        <a:rPr lang="en-GB" sz="1200" b="1" i="0" u="none" strike="noStrike">
                          <a:solidFill>
                            <a:srgbClr val="0070C0"/>
                          </a:solidFill>
                          <a:effectLst/>
                          <a:latin typeface="Calibri"/>
                        </a:rPr>
                        <a:t>Pre-COVID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noFill/>
                  </a:tcPr>
                </a:tc>
                <a:tc hMerge="1">
                  <a:txBody>
                    <a:bodyPr/>
                    <a:lstStyle/>
                    <a:p>
                      <a:endParaRPr lang="en-GB"/>
                    </a:p>
                  </a:txBody>
                  <a:tcPr marL="0" marR="0" marT="0" marB="0" anchor="ctr" horzOverflow="overflow"/>
                </a:tc>
                <a:tc hMerge="1">
                  <a:txBody>
                    <a:bodyPr/>
                    <a:lstStyle/>
                    <a:p>
                      <a:endParaRPr lang="en-GB"/>
                    </a:p>
                  </a:txBody>
                  <a:tcPr marL="0" marR="0" marT="0" marB="0" anchor="ctr" horzOverflow="overflow"/>
                </a:tc>
                <a:extLst>
                  <a:ext uri="{0D108BD9-81ED-4DB2-BD59-A6C34878D82A}">
                    <a16:rowId xmlns:a16="http://schemas.microsoft.com/office/drawing/2014/main" val="1982107740"/>
                  </a:ext>
                </a:extLst>
              </a:tr>
              <a:tr h="209549">
                <a:tc gridSpan="3">
                  <a:txBody>
                    <a:bodyPr/>
                    <a:lstStyle/>
                    <a:p>
                      <a:pPr lvl="0" algn="ctr">
                        <a:buNone/>
                      </a:pPr>
                      <a:r>
                        <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September 2019 to September 2025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hMerge="1">
                  <a:txBody>
                    <a:bodyPr/>
                    <a:lstStyle/>
                    <a:p>
                      <a:endParaRPr lang="en-GB"/>
                    </a:p>
                  </a:txBody>
                  <a:tcPr marL="0" marR="0" marT="0" marB="0" anchor="ctr" horzOverflow="overflow"/>
                </a:tc>
                <a:tc hMerge="1">
                  <a:txBody>
                    <a:bodyPr/>
                    <a:lstStyle/>
                    <a:p>
                      <a:endParaRPr lang="en-GB"/>
                    </a:p>
                  </a:txBody>
                  <a:tcPr marL="0" marR="0" marT="0" marB="0" anchor="ctr" horzOverflow="overflow"/>
                </a:tc>
                <a:extLst>
                  <a:ext uri="{0D108BD9-81ED-4DB2-BD59-A6C34878D82A}">
                    <a16:rowId xmlns:a16="http://schemas.microsoft.com/office/drawing/2014/main" val="3992453800"/>
                  </a:ext>
                </a:extLst>
              </a:tr>
              <a:tr h="161851">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Weekends </a:t>
                      </a:r>
                    </a:p>
                    <a:p>
                      <a:pPr lvl="0" algn="ctr">
                        <a:buNone/>
                      </a:pPr>
                      <a:r>
                        <a:rPr lang="en-GB" sz="1200" b="1" i="0" u="none" strike="noStrike">
                          <a:solidFill>
                            <a:srgbClr val="000000"/>
                          </a:solidFill>
                          <a:effectLst/>
                          <a:latin typeface="Calibri"/>
                        </a:rPr>
                        <a:t>(Sat-Sun)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4019735"/>
                  </a:ext>
                </a:extLst>
              </a:tr>
              <a:tr h="209550">
                <a:tc>
                  <a:txBody>
                    <a:bodyPr/>
                    <a:lstStyle/>
                    <a:p>
                      <a:pPr algn="ctr" rtl="0" fontAlgn="ctr"/>
                      <a:r>
                        <a:rPr lang="en-GB" sz="1200" b="1" i="0" u="none" strike="noStrike">
                          <a:solidFill>
                            <a:schemeClr val="tx1"/>
                          </a:solidFill>
                          <a:effectLst/>
                          <a:latin typeface="Calibri"/>
                        </a:rPr>
                        <a:t>-16%</a:t>
                      </a:r>
                      <a:endParaRPr lang="en-US"/>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rtl="0" fontAlgn="ctr"/>
                      <a:r>
                        <a:rPr lang="en-GB" sz="1200" b="1" i="0" u="none" strike="noStrike">
                          <a:solidFill>
                            <a:schemeClr val="tx1"/>
                          </a:solidFill>
                          <a:effectLst/>
                          <a:latin typeface="Calibri"/>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799D4"/>
                    </a:solidFill>
                  </a:tcPr>
                </a:tc>
                <a:tc>
                  <a:txBody>
                    <a:bodyPr/>
                    <a:lstStyle/>
                    <a:p>
                      <a:pPr algn="ctr" rtl="0" fontAlgn="ctr"/>
                      <a:r>
                        <a:rPr lang="en-GB" sz="1200" b="1" i="0" u="none" strike="noStrike" dirty="0">
                          <a:solidFill>
                            <a:schemeClr val="tx1"/>
                          </a:solidFill>
                          <a:effectLst/>
                          <a:latin typeface="Calibri"/>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extLst>
                  <a:ext uri="{0D108BD9-81ED-4DB2-BD59-A6C34878D82A}">
                    <a16:rowId xmlns:a16="http://schemas.microsoft.com/office/drawing/2014/main" val="934588996"/>
                  </a:ext>
                </a:extLst>
              </a:tr>
            </a:tbl>
          </a:graphicData>
        </a:graphic>
      </p:graphicFrame>
      <p:graphicFrame>
        <p:nvGraphicFramePr>
          <p:cNvPr id="6" name="Table 5">
            <a:extLst>
              <a:ext uri="{FF2B5EF4-FFF2-40B4-BE49-F238E27FC236}">
                <a16:creationId xmlns:a16="http://schemas.microsoft.com/office/drawing/2014/main" id="{15C8C1D2-622E-1EB0-9180-7728D2A51A6C}"/>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083710529"/>
              </p:ext>
            </p:extLst>
          </p:nvPr>
        </p:nvGraphicFramePr>
        <p:xfrm>
          <a:off x="4808553" y="5434607"/>
          <a:ext cx="2713194" cy="984884"/>
        </p:xfrm>
        <a:graphic>
          <a:graphicData uri="http://schemas.openxmlformats.org/drawingml/2006/table">
            <a:tbl>
              <a:tblPr firstRow="1"/>
              <a:tblGrid>
                <a:gridCol w="904398">
                  <a:extLst>
                    <a:ext uri="{9D8B030D-6E8A-4147-A177-3AD203B41FA5}">
                      <a16:colId xmlns:a16="http://schemas.microsoft.com/office/drawing/2014/main" val="945895300"/>
                    </a:ext>
                  </a:extLst>
                </a:gridCol>
                <a:gridCol w="904398">
                  <a:extLst>
                    <a:ext uri="{9D8B030D-6E8A-4147-A177-3AD203B41FA5}">
                      <a16:colId xmlns:a16="http://schemas.microsoft.com/office/drawing/2014/main" val="3383474223"/>
                    </a:ext>
                  </a:extLst>
                </a:gridCol>
                <a:gridCol w="904398">
                  <a:extLst>
                    <a:ext uri="{9D8B030D-6E8A-4147-A177-3AD203B41FA5}">
                      <a16:colId xmlns:a16="http://schemas.microsoft.com/office/drawing/2014/main" val="2757890257"/>
                    </a:ext>
                  </a:extLst>
                </a:gridCol>
              </a:tblGrid>
              <a:tr h="200025">
                <a:tc gridSpan="3">
                  <a:txBody>
                    <a:bodyPr/>
                    <a:lstStyle/>
                    <a:p>
                      <a:pPr algn="ctr" rtl="0" fontAlgn="ctr"/>
                      <a:r>
                        <a:rPr lang="en-GB" sz="1200" b="1" i="0" u="none" strike="noStrike">
                          <a:solidFill>
                            <a:srgbClr val="0070C0"/>
                          </a:solidFill>
                          <a:effectLst/>
                          <a:latin typeface="Calibri"/>
                        </a:rPr>
                        <a:t>2023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marL="0" marR="0" marT="0" marB="0" anchor="ctr" horzOverflow="overflow"/>
                </a:tc>
                <a:tc hMerge="1">
                  <a:txBody>
                    <a:bodyPr/>
                    <a:lstStyle/>
                    <a:p>
                      <a:endParaRPr lang="en-GB"/>
                    </a:p>
                  </a:txBody>
                  <a:tcPr marL="0" marR="0" marT="0" marB="0" anchor="ctr" horzOverflow="overflow"/>
                </a:tc>
                <a:extLst>
                  <a:ext uri="{0D108BD9-81ED-4DB2-BD59-A6C34878D82A}">
                    <a16:rowId xmlns:a16="http://schemas.microsoft.com/office/drawing/2014/main" val="2001072226"/>
                  </a:ext>
                </a:extLst>
              </a:tr>
              <a:tr h="209549">
                <a:tc gridSpan="3">
                  <a:txBody>
                    <a:bodyPr/>
                    <a:lstStyle/>
                    <a:p>
                      <a:pPr lvl="0" algn="ctr">
                        <a:buNone/>
                      </a:pPr>
                      <a:r>
                        <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September 2023 to September 2025</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hMerge="1">
                  <a:txBody>
                    <a:bodyPr/>
                    <a:lstStyle/>
                    <a:p>
                      <a:endParaRPr lang="en-GB"/>
                    </a:p>
                  </a:txBody>
                  <a:tcPr marL="0" marR="0" marT="0" marB="0" anchor="ctr" horzOverflow="overflow"/>
                </a:tc>
                <a:tc hMerge="1">
                  <a:txBody>
                    <a:bodyPr/>
                    <a:lstStyle/>
                    <a:p>
                      <a:endParaRPr lang="en-GB"/>
                    </a:p>
                  </a:txBody>
                  <a:tcPr marL="0" marR="0" marT="0" marB="0" anchor="ctr" horzOverflow="overflow"/>
                </a:tc>
                <a:extLst>
                  <a:ext uri="{0D108BD9-81ED-4DB2-BD59-A6C34878D82A}">
                    <a16:rowId xmlns:a16="http://schemas.microsoft.com/office/drawing/2014/main" val="1444363345"/>
                  </a:ext>
                </a:extLst>
              </a:tr>
              <a:tr h="161851">
                <a:tc>
                  <a:txBody>
                    <a:bodyPr/>
                    <a:lstStyle/>
                    <a:p>
                      <a:pPr algn="ctr" rtl="0" fontAlgn="ctr"/>
                      <a:r>
                        <a:rPr lang="en-GB" sz="1200" b="1" i="0" u="none" strike="noStrike">
                          <a:solidFill>
                            <a:sysClr val="windowText" lastClr="000000"/>
                          </a:solidFill>
                          <a:effectLst/>
                          <a:latin typeface="Calibri"/>
                        </a:rPr>
                        <a:t>Mon-Sun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ysClr val="windowText" lastClr="000000"/>
                          </a:solidFill>
                          <a:effectLst/>
                          <a:latin typeface="Calibri"/>
                        </a:rPr>
                        <a:t>Weekdays (Mon-Thu)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ysClr val="windowText" lastClr="000000"/>
                          </a:solidFill>
                          <a:effectLst/>
                          <a:latin typeface="Calibri"/>
                        </a:rPr>
                        <a:t>Weekends </a:t>
                      </a:r>
                      <a:endParaRPr lang="en-US">
                        <a:solidFill>
                          <a:sysClr val="windowText" lastClr="000000"/>
                        </a:solidFill>
                      </a:endParaRPr>
                    </a:p>
                    <a:p>
                      <a:pPr lvl="0" algn="ctr">
                        <a:buNone/>
                      </a:pPr>
                      <a:r>
                        <a:rPr lang="en-GB" sz="1200" b="1" i="0" u="none" strike="noStrike">
                          <a:solidFill>
                            <a:sysClr val="windowText" lastClr="000000"/>
                          </a:solidFill>
                          <a:effectLst/>
                          <a:latin typeface="Calibri"/>
                        </a:rPr>
                        <a:t>(Sat-Sun)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63732172"/>
                  </a:ext>
                </a:extLst>
              </a:tr>
              <a:tr h="209550">
                <a:tc>
                  <a:txBody>
                    <a:bodyPr/>
                    <a:lstStyle/>
                    <a:p>
                      <a:pPr algn="ctr" rtl="0" fontAlgn="ctr"/>
                      <a:r>
                        <a:rPr lang="en-GB" sz="1200" b="1" i="0" u="none" strike="noStrike">
                          <a:solidFill>
                            <a:sysClr val="windowText" lastClr="000000"/>
                          </a:solidFill>
                          <a:effectLst/>
                          <a:latin typeface="Calibri"/>
                        </a:rPr>
                        <a:t>1%</a:t>
                      </a:r>
                      <a:endParaRPr lang="en-US">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ysClr val="windowText" lastClr="000000"/>
                          </a:solidFill>
                          <a:effectLst/>
                          <a:latin typeface="Calibri"/>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dirty="0">
                          <a:solidFill>
                            <a:sysClr val="windowText" lastClr="000000"/>
                          </a:solidFill>
                          <a:effectLst/>
                          <a:latin typeface="Calibri"/>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02795437"/>
                  </a:ext>
                </a:extLst>
              </a:tr>
            </a:tbl>
          </a:graphicData>
        </a:graphic>
      </p:graphicFrame>
      <p:graphicFrame>
        <p:nvGraphicFramePr>
          <p:cNvPr id="5" name="Table 4">
            <a:extLst>
              <a:ext uri="{FF2B5EF4-FFF2-40B4-BE49-F238E27FC236}">
                <a16:creationId xmlns:a16="http://schemas.microsoft.com/office/drawing/2014/main" id="{F0C93F8E-23AB-5AF0-C029-AFA9478ECE78}"/>
              </a:ext>
            </a:extLst>
          </p:cNvPr>
          <p:cNvGraphicFramePr>
            <a:graphicFrameLocks noGrp="1"/>
          </p:cNvGraphicFramePr>
          <p:nvPr>
            <p:extLst>
              <p:ext uri="{D42A27DB-BD31-4B8C-83A1-F6EECF244321}">
                <p14:modId xmlns:p14="http://schemas.microsoft.com/office/powerpoint/2010/main" val="3038666365"/>
              </p:ext>
            </p:extLst>
          </p:nvPr>
        </p:nvGraphicFramePr>
        <p:xfrm>
          <a:off x="7523801" y="5434607"/>
          <a:ext cx="2713194" cy="984884"/>
        </p:xfrm>
        <a:graphic>
          <a:graphicData uri="http://schemas.openxmlformats.org/drawingml/2006/table">
            <a:tbl>
              <a:tblPr firstRow="1"/>
              <a:tblGrid>
                <a:gridCol w="904398">
                  <a:extLst>
                    <a:ext uri="{9D8B030D-6E8A-4147-A177-3AD203B41FA5}">
                      <a16:colId xmlns:a16="http://schemas.microsoft.com/office/drawing/2014/main" val="2574862374"/>
                    </a:ext>
                  </a:extLst>
                </a:gridCol>
                <a:gridCol w="904398">
                  <a:extLst>
                    <a:ext uri="{9D8B030D-6E8A-4147-A177-3AD203B41FA5}">
                      <a16:colId xmlns:a16="http://schemas.microsoft.com/office/drawing/2014/main" val="4191873099"/>
                    </a:ext>
                  </a:extLst>
                </a:gridCol>
                <a:gridCol w="904398">
                  <a:extLst>
                    <a:ext uri="{9D8B030D-6E8A-4147-A177-3AD203B41FA5}">
                      <a16:colId xmlns:a16="http://schemas.microsoft.com/office/drawing/2014/main" val="3721852368"/>
                    </a:ext>
                  </a:extLst>
                </a:gridCol>
              </a:tblGrid>
              <a:tr h="200025">
                <a:tc gridSpan="3">
                  <a:txBody>
                    <a:bodyPr/>
                    <a:lstStyle/>
                    <a:p>
                      <a:pPr algn="ctr" rtl="0" fontAlgn="ctr"/>
                      <a:r>
                        <a:rPr lang="en-GB" sz="1200" b="1" i="0" u="none" strike="noStrike">
                          <a:solidFill>
                            <a:srgbClr val="0070C0"/>
                          </a:solidFill>
                          <a:effectLst/>
                          <a:latin typeface="Calibri"/>
                        </a:rPr>
                        <a:t>Previous year to Now: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marL="0" marR="0" marT="0" marB="0" anchor="ctr" horzOverflow="overflow"/>
                </a:tc>
                <a:tc hMerge="1">
                  <a:txBody>
                    <a:bodyPr/>
                    <a:lstStyle/>
                    <a:p>
                      <a:endParaRPr lang="en-GB"/>
                    </a:p>
                  </a:txBody>
                  <a:tcPr marL="0" marR="0" marT="0" marB="0" anchor="ctr" horzOverflow="overflow"/>
                </a:tc>
                <a:extLst>
                  <a:ext uri="{0D108BD9-81ED-4DB2-BD59-A6C34878D82A}">
                    <a16:rowId xmlns:a16="http://schemas.microsoft.com/office/drawing/2014/main" val="2810268306"/>
                  </a:ext>
                </a:extLst>
              </a:tr>
              <a:tr h="209549">
                <a:tc gridSpan="3">
                  <a:txBody>
                    <a:bodyPr/>
                    <a:lstStyle/>
                    <a:p>
                      <a:pPr lvl="0" algn="ctr">
                        <a:buNone/>
                      </a:pPr>
                      <a:r>
                        <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September 2024 to September 2025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hMerge="1">
                  <a:txBody>
                    <a:bodyPr/>
                    <a:lstStyle/>
                    <a:p>
                      <a:endParaRPr lang="en-GB"/>
                    </a:p>
                  </a:txBody>
                  <a:tcPr marL="0" marR="0" marT="0" marB="0" anchor="ctr" horzOverflow="overflow"/>
                </a:tc>
                <a:tc hMerge="1">
                  <a:txBody>
                    <a:bodyPr/>
                    <a:lstStyle/>
                    <a:p>
                      <a:endParaRPr lang="en-GB"/>
                    </a:p>
                  </a:txBody>
                  <a:tcPr marL="0" marR="0" marT="0" marB="0" anchor="ctr" horzOverflow="overflow"/>
                </a:tc>
                <a:extLst>
                  <a:ext uri="{0D108BD9-81ED-4DB2-BD59-A6C34878D82A}">
                    <a16:rowId xmlns:a16="http://schemas.microsoft.com/office/drawing/2014/main" val="4097871655"/>
                  </a:ext>
                </a:extLst>
              </a:tr>
              <a:tr h="161851">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endParaRPr lang="en-US"/>
                    </a:p>
                    <a:p>
                      <a:pPr lvl="0" algn="ctr">
                        <a:buNone/>
                      </a:pPr>
                      <a:r>
                        <a:rPr lang="en-GB" sz="1200" b="1" i="0" u="none" strike="noStrike">
                          <a:solidFill>
                            <a:srgbClr val="000000"/>
                          </a:solidFill>
                          <a:effectLst/>
                          <a:latin typeface="Calibri"/>
                        </a:rPr>
                        <a:t>(Sat-Sun)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5201047"/>
                  </a:ext>
                </a:extLst>
              </a:tr>
              <a:tr h="209550">
                <a:tc>
                  <a:txBody>
                    <a:bodyPr/>
                    <a:lstStyle/>
                    <a:p>
                      <a:pPr algn="ctr" rtl="0" fontAlgn="ctr"/>
                      <a:r>
                        <a:rPr lang="en-GB" sz="1200" b="1" i="0" u="none" strike="noStrike">
                          <a:effectLst/>
                          <a:latin typeface="Calibri"/>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200" b="1" i="0" u="none" strike="noStrike">
                          <a:effectLst/>
                          <a:latin typeface="Calibri"/>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ctr">
                        <a:buNone/>
                      </a:pPr>
                      <a:r>
                        <a:rPr lang="en-GB" sz="1200" b="1" i="0" u="none" strike="noStrike">
                          <a:effectLst/>
                          <a:latin typeface="Calibri"/>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81237033"/>
                  </a:ext>
                </a:extLst>
              </a:tr>
            </a:tbl>
          </a:graphicData>
        </a:graphic>
      </p:graphicFrame>
      <p:sp>
        <p:nvSpPr>
          <p:cNvPr id="12" name="TextBox 11">
            <a:extLst>
              <a:ext uri="{FF2B5EF4-FFF2-40B4-BE49-F238E27FC236}">
                <a16:creationId xmlns:a16="http://schemas.microsoft.com/office/drawing/2014/main" id="{E4D054C2-5D81-CB7A-BCA5-38E8C5E8DEE2}"/>
              </a:ext>
            </a:extLst>
          </p:cNvPr>
          <p:cNvSpPr txBox="1"/>
          <p:nvPr/>
        </p:nvSpPr>
        <p:spPr>
          <a:xfrm>
            <a:off x="50126" y="6472121"/>
            <a:ext cx="11725153" cy="400110"/>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This analysis is based on data from 5 car parks in Cambridge: Grafton East, Grafton West, Grand Arcade, Park Street and Queen Anne Terrace. Park Street car park closed in Jan 2022 and re-opened in </a:t>
            </a:r>
            <a:r>
              <a:rPr lang="en-GB" sz="1000">
                <a:solidFill>
                  <a:schemeClr val="bg2">
                    <a:lumMod val="50000"/>
                  </a:schemeClr>
                </a:solidFill>
                <a:cs typeface="Calibri"/>
                <a:hlinkClick r:id="rId5"/>
              </a:rPr>
              <a:t>Nov 2024</a:t>
            </a:r>
            <a:r>
              <a:rPr lang="en-GB" sz="1000">
                <a:solidFill>
                  <a:schemeClr val="bg2">
                    <a:lumMod val="50000"/>
                  </a:schemeClr>
                </a:solidFill>
                <a:cs typeface="Calibri"/>
              </a:rPr>
              <a:t> - usage figures for Park Street are included on this chart so that the impact of its closure and re-opening can be seen.</a:t>
            </a:r>
          </a:p>
        </p:txBody>
      </p:sp>
      <p:sp>
        <p:nvSpPr>
          <p:cNvPr id="7" name="TextBox 6">
            <a:extLst>
              <a:ext uri="{FF2B5EF4-FFF2-40B4-BE49-F238E27FC236}">
                <a16:creationId xmlns:a16="http://schemas.microsoft.com/office/drawing/2014/main" id="{3C49A9B2-9437-174F-D154-CB96FB32FD9C}"/>
              </a:ext>
              <a:ext uri="{C183D7F6-B498-43B3-948B-1728B52AA6E4}">
                <adec:decorative xmlns:adec="http://schemas.microsoft.com/office/drawing/2017/decorative" val="1"/>
              </a:ext>
            </a:extLst>
          </p:cNvPr>
          <p:cNvSpPr txBox="1"/>
          <p:nvPr/>
        </p:nvSpPr>
        <p:spPr>
          <a:xfrm>
            <a:off x="2287016" y="2171912"/>
            <a:ext cx="1619250" cy="400110"/>
          </a:xfrm>
          <a:prstGeom prst="rect">
            <a:avLst/>
          </a:prstGeom>
          <a:noFill/>
        </p:spPr>
        <p:txBody>
          <a:bodyPr wrap="square" rtlCol="0">
            <a:spAutoFit/>
          </a:bodyPr>
          <a:lstStyle/>
          <a:p>
            <a:r>
              <a:rPr lang="en-GB" sz="1000" b="1">
                <a:solidFill>
                  <a:schemeClr val="accent2"/>
                </a:solidFill>
              </a:rPr>
              <a:t>Park St car park closed for redevelopment (Jan 2022)</a:t>
            </a:r>
          </a:p>
        </p:txBody>
      </p:sp>
      <p:cxnSp>
        <p:nvCxnSpPr>
          <p:cNvPr id="15" name="Straight Arrow Connector 14">
            <a:extLst>
              <a:ext uri="{FF2B5EF4-FFF2-40B4-BE49-F238E27FC236}">
                <a16:creationId xmlns:a16="http://schemas.microsoft.com/office/drawing/2014/main" id="{31F9FA7A-AC1F-EBB4-8D7B-71932EE66D98}"/>
              </a:ext>
              <a:ext uri="{C183D7F6-B498-43B3-948B-1728B52AA6E4}">
                <adec:decorative xmlns:adec="http://schemas.microsoft.com/office/drawing/2017/decorative" val="1"/>
              </a:ext>
            </a:extLst>
          </p:cNvPr>
          <p:cNvCxnSpPr>
            <a:cxnSpLocks/>
          </p:cNvCxnSpPr>
          <p:nvPr/>
        </p:nvCxnSpPr>
        <p:spPr>
          <a:xfrm flipH="1">
            <a:off x="2287016" y="2598061"/>
            <a:ext cx="202786" cy="321472"/>
          </a:xfrm>
          <a:prstGeom prst="straightConnector1">
            <a:avLst/>
          </a:prstGeom>
          <a:ln w="28575">
            <a:tailEnd type="triangle"/>
          </a:ln>
          <a:effectLst>
            <a:glow rad="101600">
              <a:schemeClr val="bg1">
                <a:alpha val="60000"/>
              </a:schemeClr>
            </a:glow>
          </a:effectLst>
        </p:spPr>
        <p:style>
          <a:lnRef idx="1">
            <a:schemeClr val="accent2"/>
          </a:lnRef>
          <a:fillRef idx="0">
            <a:schemeClr val="accent2"/>
          </a:fillRef>
          <a:effectRef idx="0">
            <a:schemeClr val="accent2"/>
          </a:effectRef>
          <a:fontRef idx="minor">
            <a:schemeClr val="tx1"/>
          </a:fontRef>
        </p:style>
      </p:cxnSp>
      <p:sp>
        <p:nvSpPr>
          <p:cNvPr id="17" name="TextBox 16">
            <a:extLst>
              <a:ext uri="{FF2B5EF4-FFF2-40B4-BE49-F238E27FC236}">
                <a16:creationId xmlns:a16="http://schemas.microsoft.com/office/drawing/2014/main" id="{62BF435B-60CB-7459-79FD-BB77686D17A9}"/>
              </a:ext>
              <a:ext uri="{C183D7F6-B498-43B3-948B-1728B52AA6E4}">
                <adec:decorative xmlns:adec="http://schemas.microsoft.com/office/drawing/2017/decorative" val="1"/>
              </a:ext>
            </a:extLst>
          </p:cNvPr>
          <p:cNvSpPr txBox="1"/>
          <p:nvPr/>
        </p:nvSpPr>
        <p:spPr>
          <a:xfrm>
            <a:off x="6816087" y="2101099"/>
            <a:ext cx="2231136" cy="246221"/>
          </a:xfrm>
          <a:prstGeom prst="rect">
            <a:avLst/>
          </a:prstGeom>
          <a:noFill/>
          <a:ln>
            <a:noFill/>
          </a:ln>
        </p:spPr>
        <p:txBody>
          <a:bodyPr wrap="square" rtlCol="0">
            <a:spAutoFit/>
          </a:bodyPr>
          <a:lstStyle/>
          <a:p>
            <a:r>
              <a:rPr lang="en-GB" sz="1000" b="1">
                <a:solidFill>
                  <a:srgbClr val="F59DF7"/>
                </a:solidFill>
              </a:rPr>
              <a:t>Park St car park re-opened (Nov 2024)</a:t>
            </a:r>
          </a:p>
        </p:txBody>
      </p:sp>
      <p:cxnSp>
        <p:nvCxnSpPr>
          <p:cNvPr id="18" name="Straight Arrow Connector 17">
            <a:extLst>
              <a:ext uri="{FF2B5EF4-FFF2-40B4-BE49-F238E27FC236}">
                <a16:creationId xmlns:a16="http://schemas.microsoft.com/office/drawing/2014/main" id="{A39E272A-913B-9B21-6445-45D44F9F1BB6}"/>
              </a:ext>
              <a:ext uri="{C183D7F6-B498-43B3-948B-1728B52AA6E4}">
                <adec:decorative xmlns:adec="http://schemas.microsoft.com/office/drawing/2017/decorative" val="1"/>
              </a:ext>
            </a:extLst>
          </p:cNvPr>
          <p:cNvCxnSpPr>
            <a:cxnSpLocks/>
          </p:cNvCxnSpPr>
          <p:nvPr/>
        </p:nvCxnSpPr>
        <p:spPr>
          <a:xfrm>
            <a:off x="8067787" y="2301852"/>
            <a:ext cx="579929" cy="663507"/>
          </a:xfrm>
          <a:prstGeom prst="straightConnector1">
            <a:avLst/>
          </a:prstGeom>
          <a:ln w="28575">
            <a:solidFill>
              <a:srgbClr val="F59DF7"/>
            </a:solidFill>
            <a:tailEnd type="triangle"/>
          </a:ln>
          <a:effectLst>
            <a:glow rad="101600">
              <a:schemeClr val="bg1">
                <a:alpha val="60000"/>
              </a:schemeClr>
            </a:glow>
          </a:effectLst>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6641DA86-374B-E93B-E4A1-A7383C837982}"/>
              </a:ext>
              <a:ext uri="{C183D7F6-B498-43B3-948B-1728B52AA6E4}">
                <adec:decorative xmlns:adec="http://schemas.microsoft.com/office/drawing/2017/decorative" val="1"/>
              </a:ext>
            </a:extLst>
          </p:cNvPr>
          <p:cNvSpPr txBox="1"/>
          <p:nvPr/>
        </p:nvSpPr>
        <p:spPr>
          <a:xfrm>
            <a:off x="2049287" y="1086102"/>
            <a:ext cx="8093425" cy="338554"/>
          </a:xfrm>
          <a:prstGeom prst="rect">
            <a:avLst/>
          </a:prstGeom>
          <a:noFill/>
        </p:spPr>
        <p:txBody>
          <a:bodyPr wrap="square" lIns="91440" tIns="45720" rIns="91440" bIns="45720" rtlCol="0" anchor="t">
            <a:spAutoFit/>
          </a:bodyPr>
          <a:lstStyle/>
          <a:p>
            <a:pPr algn="ctr"/>
            <a:r>
              <a:rPr lang="en-GB" sz="1600" b="1"/>
              <a:t>Multi-storey car park usage, Cambridge</a:t>
            </a:r>
            <a:endParaRPr lang="en-GB" sz="1600"/>
          </a:p>
        </p:txBody>
      </p:sp>
    </p:spTree>
    <p:extLst>
      <p:ext uri="{BB962C8B-B14F-4D97-AF65-F5344CB8AC3E}">
        <p14:creationId xmlns:p14="http://schemas.microsoft.com/office/powerpoint/2010/main" val="9326312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Car Parking: Length of Stay by Month</a:t>
            </a:r>
          </a:p>
        </p:txBody>
      </p:sp>
      <p:sp>
        <p:nvSpPr>
          <p:cNvPr id="10" name="TextBox 9">
            <a:extLst>
              <a:ext uri="{FF2B5EF4-FFF2-40B4-BE49-F238E27FC236}">
                <a16:creationId xmlns:a16="http://schemas.microsoft.com/office/drawing/2014/main" id="{A71BBD86-6CAB-D2E9-F0D6-7F9D01ED4106}"/>
              </a:ext>
            </a:extLst>
          </p:cNvPr>
          <p:cNvSpPr txBox="1"/>
          <p:nvPr/>
        </p:nvSpPr>
        <p:spPr>
          <a:xfrm>
            <a:off x="233680" y="606574"/>
            <a:ext cx="11720399"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000000"/>
                </a:solidFill>
                <a:cs typeface="Calibri"/>
              </a:rPr>
              <a:t>September 2025 average daily usage of multi-storey car parks is 16% lower than pre-COVID, and 5% lower than last year. </a:t>
            </a:r>
          </a:p>
          <a:p>
            <a:pPr algn="ctr"/>
            <a:r>
              <a:rPr lang="en-GB" sz="1400">
                <a:solidFill>
                  <a:srgbClr val="000000"/>
                </a:solidFill>
                <a:cs typeface="Calibri"/>
              </a:rPr>
              <a:t>The split by length-of-stay has stayed fairly consistent over time.</a:t>
            </a:r>
          </a:p>
        </p:txBody>
      </p:sp>
      <p:pic>
        <p:nvPicPr>
          <p:cNvPr id="12" name="Picture 11" descr="A horizontal bar chart showing the average daily multi storey car park usage for September 2019, 2023, 2024 and 2025. &#10;Each bar is also split proportionately by length of stay.  September 2019 saw just under 5,500 transactions on a typical day, whereas in September 2023, 2024 and 2025 this figure was between 4,500 and just over 4,800.">
            <a:extLst>
              <a:ext uri="{FF2B5EF4-FFF2-40B4-BE49-F238E27FC236}">
                <a16:creationId xmlns:a16="http://schemas.microsoft.com/office/drawing/2014/main" id="{6D8B8643-4A6B-6EF0-9375-A00B3A571CD7}"/>
              </a:ext>
            </a:extLst>
          </p:cNvPr>
          <p:cNvPicPr>
            <a:picLocks noChangeAspect="1"/>
          </p:cNvPicPr>
          <p:nvPr/>
        </p:nvPicPr>
        <p:blipFill>
          <a:blip r:embed="rId3"/>
          <a:stretch>
            <a:fillRect/>
          </a:stretch>
        </p:blipFill>
        <p:spPr>
          <a:xfrm>
            <a:off x="2630282" y="1505246"/>
            <a:ext cx="6971057" cy="5034653"/>
          </a:xfrm>
          <a:prstGeom prst="rect">
            <a:avLst/>
          </a:prstGeom>
        </p:spPr>
      </p:pic>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38</a:t>
            </a:fld>
            <a:endParaRPr lang="en-GB"/>
          </a:p>
        </p:txBody>
      </p:sp>
      <p:sp>
        <p:nvSpPr>
          <p:cNvPr id="4" name="TextBox 3">
            <a:extLst>
              <a:ext uri="{FF2B5EF4-FFF2-40B4-BE49-F238E27FC236}">
                <a16:creationId xmlns:a16="http://schemas.microsoft.com/office/drawing/2014/main" id="{94CCA611-71DD-829B-C41D-EF15F469035C}"/>
              </a:ext>
              <a:ext uri="{C183D7F6-B498-43B3-948B-1728B52AA6E4}">
                <adec:decorative xmlns:adec="http://schemas.microsoft.com/office/drawing/2017/decorative" val="1"/>
              </a:ext>
            </a:extLst>
          </p:cNvPr>
          <p:cNvSpPr txBox="1"/>
          <p:nvPr/>
        </p:nvSpPr>
        <p:spPr>
          <a:xfrm>
            <a:off x="2316480" y="1191649"/>
            <a:ext cx="7598663" cy="353943"/>
          </a:xfrm>
          <a:prstGeom prst="rect">
            <a:avLst/>
          </a:prstGeom>
          <a:noFill/>
        </p:spPr>
        <p:txBody>
          <a:bodyPr wrap="square" lIns="91440" tIns="45720" rIns="91440" bIns="45720" rtlCol="0" anchor="t">
            <a:spAutoFit/>
          </a:bodyPr>
          <a:lstStyle/>
          <a:p>
            <a:pPr algn="ctr"/>
            <a:r>
              <a:rPr lang="en-GB" sz="1700" b="1"/>
              <a:t>Multi-storey car park average daily usage by month, split by length of stay</a:t>
            </a:r>
          </a:p>
        </p:txBody>
      </p:sp>
      <p:sp>
        <p:nvSpPr>
          <p:cNvPr id="2" name="TextBox 1">
            <a:extLst>
              <a:ext uri="{FF2B5EF4-FFF2-40B4-BE49-F238E27FC236}">
                <a16:creationId xmlns:a16="http://schemas.microsoft.com/office/drawing/2014/main" id="{50F0693C-41F1-D365-F2CB-36C9DEC5FF36}"/>
              </a:ext>
            </a:extLst>
          </p:cNvPr>
          <p:cNvSpPr txBox="1"/>
          <p:nvPr/>
        </p:nvSpPr>
        <p:spPr>
          <a:xfrm>
            <a:off x="22694" y="6499553"/>
            <a:ext cx="11725153" cy="400110"/>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This analysis sums data from 5 multi-storey car parks in Cambridge: Grafton East, Grafton West, Grand Arcade, Park Street and Queen Anne Terrace. Park Street car park was closed from Jan 2022 and </a:t>
            </a:r>
            <a:r>
              <a:rPr lang="en-GB" sz="1000">
                <a:solidFill>
                  <a:schemeClr val="bg2">
                    <a:lumMod val="50000"/>
                  </a:schemeClr>
                </a:solidFill>
                <a:cs typeface="Calibri"/>
                <a:hlinkClick r:id="rId4"/>
              </a:rPr>
              <a:t>re-opened in late Nov 2024</a:t>
            </a:r>
            <a:r>
              <a:rPr lang="en-GB" sz="1000">
                <a:solidFill>
                  <a:schemeClr val="bg2">
                    <a:lumMod val="50000"/>
                  </a:schemeClr>
                </a:solidFill>
                <a:cs typeface="Calibri"/>
              </a:rPr>
              <a:t> - usage figures for Park Street are included on this chart so that the impact of its closure and re-opening can be seen.</a:t>
            </a:r>
          </a:p>
        </p:txBody>
      </p:sp>
    </p:spTree>
    <p:extLst>
      <p:ext uri="{BB962C8B-B14F-4D97-AF65-F5344CB8AC3E}">
        <p14:creationId xmlns:p14="http://schemas.microsoft.com/office/powerpoint/2010/main" val="38672149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Car Parking: Length of Stay by Car Park</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39</a:t>
            </a:fld>
            <a:endParaRPr lang="en-GB"/>
          </a:p>
        </p:txBody>
      </p:sp>
      <p:sp>
        <p:nvSpPr>
          <p:cNvPr id="12" name="TextBox 11">
            <a:extLst>
              <a:ext uri="{FF2B5EF4-FFF2-40B4-BE49-F238E27FC236}">
                <a16:creationId xmlns:a16="http://schemas.microsoft.com/office/drawing/2014/main" id="{1E4800E6-E947-9D25-1A98-EC4F460FCF38}"/>
              </a:ext>
              <a:ext uri="{C183D7F6-B498-43B3-948B-1728B52AA6E4}">
                <adec:decorative xmlns:adec="http://schemas.microsoft.com/office/drawing/2017/decorative" val="1"/>
              </a:ext>
            </a:extLst>
          </p:cNvPr>
          <p:cNvSpPr txBox="1"/>
          <p:nvPr/>
        </p:nvSpPr>
        <p:spPr>
          <a:xfrm>
            <a:off x="2874165" y="1149646"/>
            <a:ext cx="6589968" cy="353943"/>
          </a:xfrm>
          <a:prstGeom prst="rect">
            <a:avLst/>
          </a:prstGeom>
          <a:noFill/>
        </p:spPr>
        <p:txBody>
          <a:bodyPr wrap="square" lIns="91440" tIns="45720" rIns="91440" bIns="45720" rtlCol="0" anchor="t">
            <a:spAutoFit/>
          </a:bodyPr>
          <a:lstStyle/>
          <a:p>
            <a:pPr algn="ctr"/>
            <a:r>
              <a:rPr lang="en-GB" sz="1700" b="1"/>
              <a:t>Multi-storey car park usage by site and length of stay (September 2025)</a:t>
            </a:r>
          </a:p>
        </p:txBody>
      </p:sp>
      <p:sp>
        <p:nvSpPr>
          <p:cNvPr id="4" name="TextBox 3">
            <a:extLst>
              <a:ext uri="{FF2B5EF4-FFF2-40B4-BE49-F238E27FC236}">
                <a16:creationId xmlns:a16="http://schemas.microsoft.com/office/drawing/2014/main" id="{9FA47383-CA6C-BAA9-67AE-09120A85C811}"/>
              </a:ext>
              <a:ext uri="{C183D7F6-B498-43B3-948B-1728B52AA6E4}">
                <adec:decorative xmlns:adec="http://schemas.microsoft.com/office/drawing/2017/decorative" val="0"/>
              </a:ext>
            </a:extLst>
          </p:cNvPr>
          <p:cNvSpPr txBox="1"/>
          <p:nvPr/>
        </p:nvSpPr>
        <p:spPr>
          <a:xfrm>
            <a:off x="197813" y="61735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000000"/>
                </a:solidFill>
                <a:cs typeface="Calibri"/>
              </a:rPr>
              <a:t>In September 2025, Grafton West had the highest proportion of stays under 3 hours (89%) whilst Queen Anne Terrace had the lowest proportion (60%). </a:t>
            </a:r>
          </a:p>
          <a:p>
            <a:pPr algn="ctr"/>
            <a:r>
              <a:rPr lang="en-GB" sz="1400">
                <a:solidFill>
                  <a:srgbClr val="000000"/>
                </a:solidFill>
                <a:cs typeface="Calibri"/>
              </a:rPr>
              <a:t>Grand Arcade continues to be the most popular car park despite having a similar number of spaces as Grafton East.</a:t>
            </a:r>
            <a:endParaRPr lang="en-GB" sz="1400">
              <a:solidFill>
                <a:srgbClr val="000000"/>
              </a:solidFill>
              <a:ea typeface="Calibri"/>
              <a:cs typeface="Calibri"/>
            </a:endParaRPr>
          </a:p>
        </p:txBody>
      </p:sp>
      <p:pic>
        <p:nvPicPr>
          <p:cNvPr id="18" name="Picture 17" descr="A horizontal bar chart showing usage by car park and length of stay for September 2025. &#10;The Grand Arcade is by far the most popular car park with just over 75,000 total visits.&#10;Grafton West and Queen Anne Terrace had between 16,500 and 24,500 visits, whilst Park Street and Grafton East had around 10,500 visits.">
            <a:extLst>
              <a:ext uri="{FF2B5EF4-FFF2-40B4-BE49-F238E27FC236}">
                <a16:creationId xmlns:a16="http://schemas.microsoft.com/office/drawing/2014/main" id="{6CFE0ACC-0C40-1CE3-295B-70179746DB97}"/>
              </a:ext>
            </a:extLst>
          </p:cNvPr>
          <p:cNvPicPr>
            <a:picLocks noChangeAspect="1"/>
          </p:cNvPicPr>
          <p:nvPr/>
        </p:nvPicPr>
        <p:blipFill>
          <a:blip r:embed="rId3"/>
          <a:stretch>
            <a:fillRect/>
          </a:stretch>
        </p:blipFill>
        <p:spPr>
          <a:xfrm>
            <a:off x="925138" y="1563462"/>
            <a:ext cx="10341723" cy="5188390"/>
          </a:xfrm>
          <a:prstGeom prst="rect">
            <a:avLst/>
          </a:prstGeom>
        </p:spPr>
      </p:pic>
      <p:sp>
        <p:nvSpPr>
          <p:cNvPr id="5" name="TextBox 4">
            <a:extLst>
              <a:ext uri="{FF2B5EF4-FFF2-40B4-BE49-F238E27FC236}">
                <a16:creationId xmlns:a16="http://schemas.microsoft.com/office/drawing/2014/main" id="{46060B9C-8161-D637-CBA8-D2BD93971275}"/>
              </a:ext>
              <a:ext uri="{C183D7F6-B498-43B3-948B-1728B52AA6E4}">
                <adec:decorative xmlns:adec="http://schemas.microsoft.com/office/drawing/2017/decorative" val="1"/>
              </a:ext>
            </a:extLst>
          </p:cNvPr>
          <p:cNvSpPr txBox="1"/>
          <p:nvPr/>
        </p:nvSpPr>
        <p:spPr>
          <a:xfrm>
            <a:off x="1694556" y="2637713"/>
            <a:ext cx="1319309" cy="276999"/>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222 spaces</a:t>
            </a:r>
          </a:p>
        </p:txBody>
      </p:sp>
      <p:sp>
        <p:nvSpPr>
          <p:cNvPr id="6" name="TextBox 5">
            <a:extLst>
              <a:ext uri="{FF2B5EF4-FFF2-40B4-BE49-F238E27FC236}">
                <a16:creationId xmlns:a16="http://schemas.microsoft.com/office/drawing/2014/main" id="{57611F8F-0E34-7CD1-C660-332218700019}"/>
              </a:ext>
              <a:ext uri="{C183D7F6-B498-43B3-948B-1728B52AA6E4}">
                <adec:decorative xmlns:adec="http://schemas.microsoft.com/office/drawing/2017/decorative" val="1"/>
              </a:ext>
            </a:extLst>
          </p:cNvPr>
          <p:cNvSpPr txBox="1"/>
          <p:nvPr/>
        </p:nvSpPr>
        <p:spPr>
          <a:xfrm>
            <a:off x="1694554" y="4187336"/>
            <a:ext cx="1319309" cy="276999"/>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572 spaces</a:t>
            </a:r>
          </a:p>
        </p:txBody>
      </p:sp>
      <p:sp>
        <p:nvSpPr>
          <p:cNvPr id="7" name="TextBox 6">
            <a:extLst>
              <a:ext uri="{FF2B5EF4-FFF2-40B4-BE49-F238E27FC236}">
                <a16:creationId xmlns:a16="http://schemas.microsoft.com/office/drawing/2014/main" id="{11C43889-FECB-F0D5-7D14-9E4ED0E6852D}"/>
              </a:ext>
              <a:ext uri="{C183D7F6-B498-43B3-948B-1728B52AA6E4}">
                <adec:decorative xmlns:adec="http://schemas.microsoft.com/office/drawing/2017/decorative" val="1"/>
              </a:ext>
            </a:extLst>
          </p:cNvPr>
          <p:cNvSpPr txBox="1"/>
          <p:nvPr/>
        </p:nvSpPr>
        <p:spPr>
          <a:xfrm>
            <a:off x="1694555" y="3444850"/>
            <a:ext cx="1319309" cy="276999"/>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888 spaces</a:t>
            </a:r>
          </a:p>
        </p:txBody>
      </p:sp>
      <p:sp>
        <p:nvSpPr>
          <p:cNvPr id="8" name="TextBox 7">
            <a:extLst>
              <a:ext uri="{FF2B5EF4-FFF2-40B4-BE49-F238E27FC236}">
                <a16:creationId xmlns:a16="http://schemas.microsoft.com/office/drawing/2014/main" id="{613758E1-F4F1-6159-D4F2-4B0652F3F849}"/>
              </a:ext>
              <a:ext uri="{C183D7F6-B498-43B3-948B-1728B52AA6E4}">
                <adec:decorative xmlns:adec="http://schemas.microsoft.com/office/drawing/2017/decorative" val="1"/>
              </a:ext>
            </a:extLst>
          </p:cNvPr>
          <p:cNvSpPr txBox="1"/>
          <p:nvPr/>
        </p:nvSpPr>
        <p:spPr>
          <a:xfrm>
            <a:off x="1694556" y="4994473"/>
            <a:ext cx="1319309" cy="276999"/>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286 spaces</a:t>
            </a:r>
          </a:p>
        </p:txBody>
      </p:sp>
      <p:sp>
        <p:nvSpPr>
          <p:cNvPr id="9" name="TextBox 8">
            <a:extLst>
              <a:ext uri="{FF2B5EF4-FFF2-40B4-BE49-F238E27FC236}">
                <a16:creationId xmlns:a16="http://schemas.microsoft.com/office/drawing/2014/main" id="{AF64D396-1C44-D24E-9CE4-CEAD9048E2E5}"/>
              </a:ext>
              <a:ext uri="{C183D7F6-B498-43B3-948B-1728B52AA6E4}">
                <adec:decorative xmlns:adec="http://schemas.microsoft.com/office/drawing/2017/decorative" val="1"/>
              </a:ext>
            </a:extLst>
          </p:cNvPr>
          <p:cNvSpPr txBox="1"/>
          <p:nvPr/>
        </p:nvSpPr>
        <p:spPr>
          <a:xfrm>
            <a:off x="1694556" y="5773148"/>
            <a:ext cx="1319309" cy="276999"/>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951 spaces</a:t>
            </a:r>
          </a:p>
        </p:txBody>
      </p:sp>
    </p:spTree>
    <p:extLst>
      <p:ext uri="{BB962C8B-B14F-4D97-AF65-F5344CB8AC3E}">
        <p14:creationId xmlns:p14="http://schemas.microsoft.com/office/powerpoint/2010/main" val="4225457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6EBA33-16CF-427C-8429-08BB456C79A3}"/>
              </a:ext>
            </a:extLst>
          </p:cNvPr>
          <p:cNvSpPr>
            <a:spLocks noGrp="1"/>
          </p:cNvSpPr>
          <p:nvPr>
            <p:ph type="title" idx="4294967295"/>
          </p:nvPr>
        </p:nvSpPr>
        <p:spPr>
          <a:xfrm>
            <a:off x="0" y="-3367"/>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Accessibility</a:t>
            </a:r>
          </a:p>
        </p:txBody>
      </p:sp>
      <p:sp>
        <p:nvSpPr>
          <p:cNvPr id="18" name="Subtitle 2">
            <a:extLst>
              <a:ext uri="{FF2B5EF4-FFF2-40B4-BE49-F238E27FC236}">
                <a16:creationId xmlns:a16="http://schemas.microsoft.com/office/drawing/2014/main" id="{4900DC8C-53D5-5737-25EB-C3CED2C7C763}"/>
              </a:ext>
            </a:extLst>
          </p:cNvPr>
          <p:cNvSpPr txBox="1">
            <a:spLocks/>
          </p:cNvSpPr>
          <p:nvPr/>
        </p:nvSpPr>
        <p:spPr>
          <a:xfrm>
            <a:off x="221282" y="858825"/>
            <a:ext cx="10287875" cy="1167793"/>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2400"/>
              <a:t>To access the full functionality of PowerPoint, we recommend opening the slides in </a:t>
            </a:r>
            <a:r>
              <a:rPr lang="en-GB" sz="2400" b="1"/>
              <a:t>full screen mode.</a:t>
            </a:r>
            <a:r>
              <a:rPr lang="en-GB" sz="2400"/>
              <a:t> To do this, click the “Open in New Window” button in the bottom right-hand corner. </a:t>
            </a:r>
          </a:p>
        </p:txBody>
      </p:sp>
      <p:pic>
        <p:nvPicPr>
          <p:cNvPr id="21" name="Picture 20" descr="The Full screen button shows a rectangle with an arrow coming out of each corner.">
            <a:extLst>
              <a:ext uri="{FF2B5EF4-FFF2-40B4-BE49-F238E27FC236}">
                <a16:creationId xmlns:a16="http://schemas.microsoft.com/office/drawing/2014/main" id="{F8B5253B-CBFD-7F8A-0CE8-3E65D6A91FBC}"/>
              </a:ext>
            </a:extLst>
          </p:cNvPr>
          <p:cNvPicPr>
            <a:picLocks noChangeAspect="1"/>
          </p:cNvPicPr>
          <p:nvPr/>
        </p:nvPicPr>
        <p:blipFill rotWithShape="1">
          <a:blip r:embed="rId3"/>
          <a:srcRect l="11045" t="4132" r="12143" b="12568"/>
          <a:stretch/>
        </p:blipFill>
        <p:spPr>
          <a:xfrm>
            <a:off x="10720716" y="1013217"/>
            <a:ext cx="841416" cy="562347"/>
          </a:xfrm>
          <a:prstGeom prst="rect">
            <a:avLst/>
          </a:prstGeom>
        </p:spPr>
      </p:pic>
      <p:pic>
        <p:nvPicPr>
          <p:cNvPr id="7" name="Picture 6" descr="The navigation panel with a left-pointing arrow on the left, then a sentence showing what slide you are on (Slide x of x) and a right-pointing arrow on the right hand side.">
            <a:extLst>
              <a:ext uri="{FF2B5EF4-FFF2-40B4-BE49-F238E27FC236}">
                <a16:creationId xmlns:a16="http://schemas.microsoft.com/office/drawing/2014/main" id="{DE2A4E9F-1A91-EA51-E155-335EC046FCD4}"/>
              </a:ext>
            </a:extLst>
          </p:cNvPr>
          <p:cNvPicPr>
            <a:picLocks noChangeAspect="1"/>
          </p:cNvPicPr>
          <p:nvPr/>
        </p:nvPicPr>
        <p:blipFill rotWithShape="1">
          <a:blip r:embed="rId4"/>
          <a:srcRect l="12806" t="28547" r="8016" b="25982"/>
          <a:stretch/>
        </p:blipFill>
        <p:spPr>
          <a:xfrm>
            <a:off x="746833" y="2260726"/>
            <a:ext cx="1938615" cy="279400"/>
          </a:xfrm>
          <a:prstGeom prst="rect">
            <a:avLst/>
          </a:prstGeom>
        </p:spPr>
      </p:pic>
      <p:sp>
        <p:nvSpPr>
          <p:cNvPr id="3" name="Subtitle 2">
            <a:extLst>
              <a:ext uri="{FF2B5EF4-FFF2-40B4-BE49-F238E27FC236}">
                <a16:creationId xmlns:a16="http://schemas.microsoft.com/office/drawing/2014/main" id="{9EE39F61-8730-7F19-7AA0-F1F352AA9F5F}"/>
              </a:ext>
            </a:extLst>
          </p:cNvPr>
          <p:cNvSpPr txBox="1">
            <a:spLocks/>
          </p:cNvSpPr>
          <p:nvPr/>
        </p:nvSpPr>
        <p:spPr>
          <a:xfrm>
            <a:off x="2824769" y="2165084"/>
            <a:ext cx="9086248" cy="848431"/>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600"/>
              </a:spcAft>
              <a:buNone/>
            </a:pPr>
            <a:r>
              <a:rPr lang="en-GB" sz="1800" b="1">
                <a:cs typeface="Calibri"/>
              </a:rPr>
              <a:t>1) Navigate </a:t>
            </a:r>
            <a:r>
              <a:rPr lang="en-GB" sz="1800">
                <a:cs typeface="Calibri"/>
              </a:rPr>
              <a:t>through the slide pack using the left and right arrows in the middle-bottom of the screen. Clicking on the sentence “Slide x of x” brings up a pop-up listing all the slides so you can navigate directly to a slide of interest.</a:t>
            </a:r>
          </a:p>
        </p:txBody>
      </p:sp>
      <p:pic>
        <p:nvPicPr>
          <p:cNvPr id="13" name="Picture 12" descr="The Notes button shows an upwards arrow next to the word notes in capital letters.">
            <a:extLst>
              <a:ext uri="{FF2B5EF4-FFF2-40B4-BE49-F238E27FC236}">
                <a16:creationId xmlns:a16="http://schemas.microsoft.com/office/drawing/2014/main" id="{AB3ECE8B-7113-04A0-8DC8-C2479D660053}"/>
              </a:ext>
            </a:extLst>
          </p:cNvPr>
          <p:cNvPicPr>
            <a:picLocks noChangeAspect="1"/>
          </p:cNvPicPr>
          <p:nvPr/>
        </p:nvPicPr>
        <p:blipFill rotWithShape="1">
          <a:blip r:embed="rId5"/>
          <a:srcRect l="5338" t="17000" r="5100" b="12356"/>
          <a:stretch/>
        </p:blipFill>
        <p:spPr>
          <a:xfrm>
            <a:off x="1494987" y="3015649"/>
            <a:ext cx="1214278" cy="416007"/>
          </a:xfrm>
          <a:prstGeom prst="rect">
            <a:avLst/>
          </a:prstGeom>
        </p:spPr>
      </p:pic>
      <p:sp>
        <p:nvSpPr>
          <p:cNvPr id="6" name="Subtitle 2">
            <a:extLst>
              <a:ext uri="{FF2B5EF4-FFF2-40B4-BE49-F238E27FC236}">
                <a16:creationId xmlns:a16="http://schemas.microsoft.com/office/drawing/2014/main" id="{C78B3CB6-A455-115C-77BC-CD7B22C2BD82}"/>
              </a:ext>
            </a:extLst>
          </p:cNvPr>
          <p:cNvSpPr txBox="1">
            <a:spLocks/>
          </p:cNvSpPr>
          <p:nvPr/>
        </p:nvSpPr>
        <p:spPr>
          <a:xfrm>
            <a:off x="2824769" y="3030732"/>
            <a:ext cx="9086248" cy="558878"/>
          </a:xfrm>
          <a:prstGeom prst="rect">
            <a:avLst/>
          </a:prstGeom>
          <a:ln>
            <a:noFill/>
          </a:ln>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600"/>
              </a:spcAft>
              <a:buNone/>
            </a:pPr>
            <a:r>
              <a:rPr lang="en-GB" sz="1800">
                <a:cs typeface="Calibri"/>
              </a:rPr>
              <a:t>2) Open the Notes for each slide to see the data source, technical notes and any additional commentary. See the </a:t>
            </a:r>
            <a:r>
              <a:rPr lang="en-GB" sz="1800" b="1">
                <a:cs typeface="Calibri"/>
              </a:rPr>
              <a:t>“Notes” </a:t>
            </a:r>
            <a:r>
              <a:rPr lang="en-GB" sz="1800">
                <a:cs typeface="Calibri"/>
              </a:rPr>
              <a:t>button in the bottom right-hand corner.</a:t>
            </a:r>
          </a:p>
        </p:txBody>
      </p:sp>
      <p:pic>
        <p:nvPicPr>
          <p:cNvPr id="9" name="Picture 8" descr="The download button has an icon of a piece of paper with an arrow pointing downwards next to the word download.">
            <a:extLst>
              <a:ext uri="{FF2B5EF4-FFF2-40B4-BE49-F238E27FC236}">
                <a16:creationId xmlns:a16="http://schemas.microsoft.com/office/drawing/2014/main" id="{B5F36A54-6817-ABEA-08C7-68C15026B9C1}"/>
              </a:ext>
            </a:extLst>
          </p:cNvPr>
          <p:cNvPicPr>
            <a:picLocks noChangeAspect="1"/>
          </p:cNvPicPr>
          <p:nvPr/>
        </p:nvPicPr>
        <p:blipFill>
          <a:blip r:embed="rId6"/>
          <a:stretch>
            <a:fillRect/>
          </a:stretch>
        </p:blipFill>
        <p:spPr>
          <a:xfrm>
            <a:off x="1747099" y="3672458"/>
            <a:ext cx="938349" cy="404904"/>
          </a:xfrm>
          <a:prstGeom prst="rect">
            <a:avLst/>
          </a:prstGeom>
        </p:spPr>
      </p:pic>
      <p:sp>
        <p:nvSpPr>
          <p:cNvPr id="8" name="Subtitle 2">
            <a:extLst>
              <a:ext uri="{FF2B5EF4-FFF2-40B4-BE49-F238E27FC236}">
                <a16:creationId xmlns:a16="http://schemas.microsoft.com/office/drawing/2014/main" id="{0B33E314-436A-1D44-21C7-E6105A01104D}"/>
              </a:ext>
            </a:extLst>
          </p:cNvPr>
          <p:cNvSpPr txBox="1">
            <a:spLocks/>
          </p:cNvSpPr>
          <p:nvPr/>
        </p:nvSpPr>
        <p:spPr>
          <a:xfrm>
            <a:off x="2824769" y="3646539"/>
            <a:ext cx="9086248" cy="646332"/>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600"/>
              </a:spcAft>
              <a:buNone/>
            </a:pPr>
            <a:r>
              <a:rPr lang="en-GB" sz="1800">
                <a:cs typeface="Calibri"/>
              </a:rPr>
              <a:t>3) Use the </a:t>
            </a:r>
            <a:r>
              <a:rPr lang="en-GB" sz="1800" b="1">
                <a:cs typeface="Calibri"/>
              </a:rPr>
              <a:t>“Download” </a:t>
            </a:r>
            <a:r>
              <a:rPr lang="en-GB" sz="1800">
                <a:cs typeface="Calibri"/>
              </a:rPr>
              <a:t>button to the right of the centre at the top of the screen to download the slides as a .pptx file.</a:t>
            </a:r>
          </a:p>
        </p:txBody>
      </p:sp>
      <p:pic>
        <p:nvPicPr>
          <p:cNvPr id="11" name="Picture 10" descr="The Print to PDF button shows a printer icon next to the phrase Print to PDF.">
            <a:extLst>
              <a:ext uri="{FF2B5EF4-FFF2-40B4-BE49-F238E27FC236}">
                <a16:creationId xmlns:a16="http://schemas.microsoft.com/office/drawing/2014/main" id="{95DAFF4E-ED48-85F2-7F6F-7CD5F345B6FD}"/>
              </a:ext>
            </a:extLst>
          </p:cNvPr>
          <p:cNvPicPr>
            <a:picLocks noChangeAspect="1"/>
          </p:cNvPicPr>
          <p:nvPr/>
        </p:nvPicPr>
        <p:blipFill>
          <a:blip r:embed="rId7"/>
          <a:stretch>
            <a:fillRect/>
          </a:stretch>
        </p:blipFill>
        <p:spPr>
          <a:xfrm>
            <a:off x="1360529" y="4311470"/>
            <a:ext cx="1348736" cy="481128"/>
          </a:xfrm>
          <a:prstGeom prst="rect">
            <a:avLst/>
          </a:prstGeom>
        </p:spPr>
      </p:pic>
      <p:sp>
        <p:nvSpPr>
          <p:cNvPr id="10" name="Subtitle 2">
            <a:extLst>
              <a:ext uri="{FF2B5EF4-FFF2-40B4-BE49-F238E27FC236}">
                <a16:creationId xmlns:a16="http://schemas.microsoft.com/office/drawing/2014/main" id="{09B05830-D0A1-747D-6F9B-99BA6603B27F}"/>
              </a:ext>
            </a:extLst>
          </p:cNvPr>
          <p:cNvSpPr txBox="1">
            <a:spLocks/>
          </p:cNvSpPr>
          <p:nvPr/>
        </p:nvSpPr>
        <p:spPr>
          <a:xfrm>
            <a:off x="2800952" y="4275558"/>
            <a:ext cx="9086248" cy="863057"/>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600"/>
              </a:spcAft>
              <a:buNone/>
            </a:pPr>
            <a:r>
              <a:rPr lang="en-GB" sz="1800">
                <a:cs typeface="Calibri"/>
              </a:rPr>
              <a:t>4) Use the </a:t>
            </a:r>
            <a:r>
              <a:rPr lang="en-GB" sz="1800" b="1">
                <a:cs typeface="Calibri"/>
              </a:rPr>
              <a:t>“Print to PDF” </a:t>
            </a:r>
            <a:r>
              <a:rPr lang="en-GB" sz="1800">
                <a:cs typeface="Calibri"/>
              </a:rPr>
              <a:t>option to save the PowerPoint as a PDF document (but please be aware you will lose access to the Notes section which contains additional information for the slide).</a:t>
            </a:r>
          </a:p>
        </p:txBody>
      </p:sp>
      <p:pic>
        <p:nvPicPr>
          <p:cNvPr id="15" name="Picture 14" descr="The &quot;More options&quot; icon has three dots in a horizontal line.">
            <a:extLst>
              <a:ext uri="{FF2B5EF4-FFF2-40B4-BE49-F238E27FC236}">
                <a16:creationId xmlns:a16="http://schemas.microsoft.com/office/drawing/2014/main" id="{56A84298-9AEE-0E56-7000-938BF6A3EF25}"/>
              </a:ext>
            </a:extLst>
          </p:cNvPr>
          <p:cNvPicPr>
            <a:picLocks noChangeAspect="1"/>
          </p:cNvPicPr>
          <p:nvPr/>
        </p:nvPicPr>
        <p:blipFill rotWithShape="1">
          <a:blip r:embed="rId8"/>
          <a:srcRect l="80788" t="4007" r="1770" b="89283"/>
          <a:stretch/>
        </p:blipFill>
        <p:spPr>
          <a:xfrm>
            <a:off x="2170483" y="5180252"/>
            <a:ext cx="529789" cy="317455"/>
          </a:xfrm>
          <a:prstGeom prst="rect">
            <a:avLst/>
          </a:prstGeom>
        </p:spPr>
      </p:pic>
      <p:pic>
        <p:nvPicPr>
          <p:cNvPr id="17" name="Picture 16" descr="The Accessibility mode button shows a piece of paper with a circle partially covering it, next to the phrase Accessibility mode.">
            <a:extLst>
              <a:ext uri="{FF2B5EF4-FFF2-40B4-BE49-F238E27FC236}">
                <a16:creationId xmlns:a16="http://schemas.microsoft.com/office/drawing/2014/main" id="{CE6BBD63-B2EF-56E6-D68E-BC966756C47A}"/>
              </a:ext>
            </a:extLst>
          </p:cNvPr>
          <p:cNvPicPr>
            <a:picLocks noChangeAspect="1"/>
          </p:cNvPicPr>
          <p:nvPr/>
        </p:nvPicPr>
        <p:blipFill rotWithShape="1">
          <a:blip r:embed="rId9"/>
          <a:srcRect l="7090" t="84917" b="1833"/>
          <a:stretch/>
        </p:blipFill>
        <p:spPr>
          <a:xfrm>
            <a:off x="550585" y="5514640"/>
            <a:ext cx="2163334" cy="481128"/>
          </a:xfrm>
          <a:prstGeom prst="rect">
            <a:avLst/>
          </a:prstGeom>
        </p:spPr>
      </p:pic>
      <p:sp>
        <p:nvSpPr>
          <p:cNvPr id="12" name="Subtitle 2">
            <a:extLst>
              <a:ext uri="{FF2B5EF4-FFF2-40B4-BE49-F238E27FC236}">
                <a16:creationId xmlns:a16="http://schemas.microsoft.com/office/drawing/2014/main" id="{0B7D9BD2-0E54-A593-0FCF-407812AF5ECC}"/>
              </a:ext>
            </a:extLst>
          </p:cNvPr>
          <p:cNvSpPr txBox="1">
            <a:spLocks/>
          </p:cNvSpPr>
          <p:nvPr/>
        </p:nvSpPr>
        <p:spPr>
          <a:xfrm>
            <a:off x="2800952" y="5195544"/>
            <a:ext cx="9086248" cy="899004"/>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600"/>
              </a:spcAft>
              <a:buNone/>
            </a:pPr>
            <a:r>
              <a:rPr lang="en-GB" sz="1800">
                <a:cs typeface="Calibri"/>
              </a:rPr>
              <a:t>5) Use the </a:t>
            </a:r>
            <a:r>
              <a:rPr lang="en-GB" sz="1800" b="1">
                <a:cs typeface="Calibri"/>
              </a:rPr>
              <a:t>“More options” </a:t>
            </a:r>
            <a:r>
              <a:rPr lang="en-GB" sz="1800">
                <a:cs typeface="Calibri"/>
              </a:rPr>
              <a:t>icon in the top right-hand corner and choose </a:t>
            </a:r>
            <a:r>
              <a:rPr lang="en-GB" sz="1800" b="1">
                <a:cs typeface="Calibri"/>
              </a:rPr>
              <a:t>“Accessibility mode” </a:t>
            </a:r>
            <a:r>
              <a:rPr lang="en-GB" sz="1800">
                <a:cs typeface="Calibri"/>
              </a:rPr>
              <a:t>from the pop-up menu to access the slides in a different format which will display any Alt Text that has been set for charts and images.</a:t>
            </a:r>
          </a:p>
        </p:txBody>
      </p:sp>
      <p:sp>
        <p:nvSpPr>
          <p:cNvPr id="4" name="Subtitle 2">
            <a:extLst>
              <a:ext uri="{FF2B5EF4-FFF2-40B4-BE49-F238E27FC236}">
                <a16:creationId xmlns:a16="http://schemas.microsoft.com/office/drawing/2014/main" id="{4B3FDBD8-4DE1-4961-94CA-27160328E307}"/>
              </a:ext>
            </a:extLst>
          </p:cNvPr>
          <p:cNvSpPr txBox="1">
            <a:spLocks/>
          </p:cNvSpPr>
          <p:nvPr/>
        </p:nvSpPr>
        <p:spPr>
          <a:xfrm>
            <a:off x="221282" y="6222502"/>
            <a:ext cx="11689735" cy="562747"/>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a:cs typeface="Calibri"/>
              </a:rPr>
              <a:t>We are continually working to improve the accessibility of our content. If you find you are unable to access any part of this update, please contact </a:t>
            </a:r>
            <a:r>
              <a:rPr lang="en-GB" sz="1600">
                <a:cs typeface="Calibri"/>
                <a:hlinkClick r:id="rId10"/>
              </a:rPr>
              <a:t>policyandinsight@cambridgeshire.gov.uk</a:t>
            </a:r>
            <a:r>
              <a:rPr lang="en-GB" sz="1600">
                <a:cs typeface="Calibri"/>
              </a:rPr>
              <a:t> and we will be happy to investigate providing information in an alternative format.</a:t>
            </a:r>
            <a:endParaRPr lang="en-GB" sz="1600">
              <a:ea typeface="Calibri" panose="020F0502020204030204"/>
              <a:cs typeface="Calibri" panose="020F0502020204030204"/>
            </a:endParaRPr>
          </a:p>
        </p:txBody>
      </p:sp>
      <p:sp>
        <p:nvSpPr>
          <p:cNvPr id="2" name="Slide Number Placeholder 1">
            <a:extLst>
              <a:ext uri="{FF2B5EF4-FFF2-40B4-BE49-F238E27FC236}">
                <a16:creationId xmlns:a16="http://schemas.microsoft.com/office/drawing/2014/main" id="{06145535-1F7B-44C1-80FA-5724D14368F7}"/>
              </a:ext>
              <a:ext uri="{C183D7F6-B498-43B3-948B-1728B52AA6E4}">
                <adec:decorative xmlns:adec="http://schemas.microsoft.com/office/drawing/2017/decorative" val="1"/>
              </a:ext>
            </a:extLst>
          </p:cNvPr>
          <p:cNvSpPr>
            <a:spLocks noGrp="1"/>
          </p:cNvSpPr>
          <p:nvPr>
            <p:ph type="sldNum" sz="quarter" idx="12"/>
          </p:nvPr>
        </p:nvSpPr>
        <p:spPr>
          <a:xfrm>
            <a:off x="11887200" y="6492875"/>
            <a:ext cx="304800" cy="365125"/>
          </a:xfrm>
        </p:spPr>
        <p:txBody>
          <a:bodyPr/>
          <a:lstStyle/>
          <a:p>
            <a:fld id="{AE56028F-813B-4E02-837E-17CD63D81F9F}" type="slidenum">
              <a:rPr lang="en-GB" smtClean="0"/>
              <a:t>4</a:t>
            </a:fld>
            <a:endParaRPr lang="en-GB"/>
          </a:p>
        </p:txBody>
      </p:sp>
    </p:spTree>
    <p:extLst>
      <p:ext uri="{BB962C8B-B14F-4D97-AF65-F5344CB8AC3E}">
        <p14:creationId xmlns:p14="http://schemas.microsoft.com/office/powerpoint/2010/main" val="7261731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a:bodyPr>
          <a:lstStyle/>
          <a:p>
            <a:pPr algn="ctr"/>
            <a:r>
              <a:rPr lang="en-GB" sz="5400" b="1">
                <a:solidFill>
                  <a:schemeClr val="bg1"/>
                </a:solidFill>
                <a:latin typeface="+mn-lt"/>
                <a:cs typeface="Calibri"/>
              </a:rPr>
              <a:t>Rail Passengers</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1168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Rail Passengers: Usage</a:t>
            </a:r>
          </a:p>
        </p:txBody>
      </p:sp>
      <p:sp>
        <p:nvSpPr>
          <p:cNvPr id="10" name="TextBox 9">
            <a:extLst>
              <a:ext uri="{FF2B5EF4-FFF2-40B4-BE49-F238E27FC236}">
                <a16:creationId xmlns:a16="http://schemas.microsoft.com/office/drawing/2014/main" id="{A71BBD86-6CAB-D2E9-F0D6-7F9D01ED4106}"/>
              </a:ext>
            </a:extLst>
          </p:cNvPr>
          <p:cNvSpPr txBox="1"/>
          <p:nvPr/>
        </p:nvSpPr>
        <p:spPr>
          <a:xfrm>
            <a:off x="233680" y="60998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latin typeface="Calibri" panose="020F0502020204030204"/>
              </a:rPr>
              <a:t>Local station entries and exits are below pre-COVID levels (2018/19) in most districts. South Cambridgeshire is the only district exceeding pre-COVID (+5%), driven by a 56% increase at Cambridge North (the fastest growing station in Cambridgeshire and Peterborough).</a:t>
            </a:r>
            <a:endParaRPr kumimoji="0" lang="en-GB" sz="1400" i="0" u="none" strike="noStrike" kern="1200" cap="none" spc="0" normalizeH="0" baseline="0" noProof="0">
              <a:ln>
                <a:noFill/>
              </a:ln>
              <a:effectLst/>
              <a:uLnTx/>
              <a:uFillTx/>
              <a:latin typeface="Calibri" panose="020F0502020204030204"/>
              <a:ea typeface="+mn-ea"/>
              <a:cs typeface="+mn-cs"/>
            </a:endParaRPr>
          </a:p>
        </p:txBody>
      </p:sp>
      <p:pic>
        <p:nvPicPr>
          <p:cNvPr id="21" name="Picture 20" descr="Passenger volume graph from 2014/15 to 2023/24. After a large decrease in 2020/21, passenger volumes are starting to increase again but are still below pre-COVID.">
            <a:extLst>
              <a:ext uri="{FF2B5EF4-FFF2-40B4-BE49-F238E27FC236}">
                <a16:creationId xmlns:a16="http://schemas.microsoft.com/office/drawing/2014/main" id="{F4C1ED03-DD95-4788-77B3-07FAC851DF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625" y="1372944"/>
            <a:ext cx="9105779" cy="4257619"/>
          </a:xfrm>
          <a:prstGeom prst="rect">
            <a:avLst/>
          </a:prstGeom>
        </p:spPr>
      </p:pic>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41</a:t>
            </a:fld>
            <a:endParaRPr lang="en-GB"/>
          </a:p>
        </p:txBody>
      </p:sp>
      <p:sp>
        <p:nvSpPr>
          <p:cNvPr id="22" name="Rectangle: Rounded Corners 21">
            <a:extLst>
              <a:ext uri="{FF2B5EF4-FFF2-40B4-BE49-F238E27FC236}">
                <a16:creationId xmlns:a16="http://schemas.microsoft.com/office/drawing/2014/main" id="{D6CC6E7D-6D0F-293E-206F-E5B23805C839}"/>
              </a:ext>
              <a:ext uri="{C183D7F6-B498-43B3-948B-1728B52AA6E4}">
                <adec:decorative xmlns:adec="http://schemas.microsoft.com/office/drawing/2017/decorative" val="1"/>
              </a:ext>
            </a:extLst>
          </p:cNvPr>
          <p:cNvSpPr/>
          <p:nvPr/>
        </p:nvSpPr>
        <p:spPr>
          <a:xfrm rot="10800000">
            <a:off x="10339685" y="3882902"/>
            <a:ext cx="809026" cy="419111"/>
          </a:xfrm>
          <a:prstGeom prst="roundRect">
            <a:avLst/>
          </a:prstGeom>
          <a:solidFill>
            <a:srgbClr val="BDD7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Rounded Corners 3">
            <a:extLst>
              <a:ext uri="{FF2B5EF4-FFF2-40B4-BE49-F238E27FC236}">
                <a16:creationId xmlns:a16="http://schemas.microsoft.com/office/drawing/2014/main" id="{55F8F1E5-EEFD-C038-8683-CF78E45BAC6B}"/>
              </a:ext>
              <a:ext uri="{C183D7F6-B498-43B3-948B-1728B52AA6E4}">
                <adec:decorative xmlns:adec="http://schemas.microsoft.com/office/drawing/2017/decorative" val="1"/>
              </a:ext>
            </a:extLst>
          </p:cNvPr>
          <p:cNvSpPr/>
          <p:nvPr/>
        </p:nvSpPr>
        <p:spPr>
          <a:xfrm rot="10800000">
            <a:off x="10339685" y="2491397"/>
            <a:ext cx="809026" cy="419111"/>
          </a:xfrm>
          <a:prstGeom prst="roundRect">
            <a:avLst/>
          </a:prstGeom>
          <a:solidFill>
            <a:srgbClr val="BDD7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descr="Cambridgeshire station usage is 12% below pre-COVID (2018-2019). This figure includes Peterborough.">
            <a:extLst>
              <a:ext uri="{FF2B5EF4-FFF2-40B4-BE49-F238E27FC236}">
                <a16:creationId xmlns:a16="http://schemas.microsoft.com/office/drawing/2014/main" id="{1D5631D1-4560-221A-0EFB-93555E195C36}"/>
              </a:ext>
            </a:extLst>
          </p:cNvPr>
          <p:cNvGrpSpPr/>
          <p:nvPr/>
        </p:nvGrpSpPr>
        <p:grpSpPr>
          <a:xfrm>
            <a:off x="9516048" y="1673233"/>
            <a:ext cx="2429870" cy="1300824"/>
            <a:chOff x="9516048" y="1673233"/>
            <a:chExt cx="2429870" cy="1300824"/>
          </a:xfrm>
        </p:grpSpPr>
        <p:sp>
          <p:nvSpPr>
            <p:cNvPr id="16" name="TextBox 15">
              <a:extLst>
                <a:ext uri="{FF2B5EF4-FFF2-40B4-BE49-F238E27FC236}">
                  <a16:creationId xmlns:a16="http://schemas.microsoft.com/office/drawing/2014/main" id="{F8BD50EB-C5D6-BBB9-3835-4BD3DAE0B3B9}"/>
                </a:ext>
                <a:ext uri="{C183D7F6-B498-43B3-948B-1728B52AA6E4}">
                  <adec:decorative xmlns:adec="http://schemas.microsoft.com/office/drawing/2017/decorative" val="1"/>
                </a:ext>
              </a:extLst>
            </p:cNvPr>
            <p:cNvSpPr txBox="1"/>
            <p:nvPr/>
          </p:nvSpPr>
          <p:spPr>
            <a:xfrm>
              <a:off x="9522997" y="1728587"/>
              <a:ext cx="2370470" cy="738664"/>
            </a:xfrm>
            <a:prstGeom prst="rect">
              <a:avLst/>
            </a:prstGeom>
            <a:noFill/>
            <a:ln w="12700">
              <a:noFill/>
            </a:ln>
          </p:spPr>
          <p:txBody>
            <a:bodyPr wrap="square" rtlCol="0">
              <a:spAutoFit/>
            </a:bodyPr>
            <a:lstStyle/>
            <a:p>
              <a:pPr algn="ctr"/>
              <a:r>
                <a:rPr lang="en-GB" sz="1400" b="1"/>
                <a:t>Cambridgeshire (incl </a:t>
              </a:r>
              <a:r>
                <a:rPr lang="en-GB" sz="1400" b="1" err="1"/>
                <a:t>Pboro</a:t>
              </a:r>
              <a:r>
                <a:rPr lang="en-GB" sz="1400" b="1"/>
                <a:t>)</a:t>
              </a:r>
            </a:p>
            <a:p>
              <a:pPr algn="ctr"/>
              <a:r>
                <a:rPr lang="en-GB" sz="1400" b="1">
                  <a:solidFill>
                    <a:srgbClr val="0070C0"/>
                  </a:solidFill>
                </a:rPr>
                <a:t>Pre-COVID to Now:</a:t>
              </a:r>
            </a:p>
          </p:txBody>
        </p:sp>
        <p:sp>
          <p:nvSpPr>
            <p:cNvPr id="20" name="Rectangle 19">
              <a:extLst>
                <a:ext uri="{FF2B5EF4-FFF2-40B4-BE49-F238E27FC236}">
                  <a16:creationId xmlns:a16="http://schemas.microsoft.com/office/drawing/2014/main" id="{4E6E7DFF-32B9-5EE2-9B9B-9D392673B329}"/>
                </a:ext>
                <a:ext uri="{C183D7F6-B498-43B3-948B-1728B52AA6E4}">
                  <adec:decorative xmlns:adec="http://schemas.microsoft.com/office/drawing/2017/decorative" val="1"/>
                </a:ext>
              </a:extLst>
            </p:cNvPr>
            <p:cNvSpPr/>
            <p:nvPr/>
          </p:nvSpPr>
          <p:spPr>
            <a:xfrm>
              <a:off x="9516048" y="1673233"/>
              <a:ext cx="2364925" cy="130082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78F51024-A5EE-F8BD-6D9C-3868EE17A035}"/>
                </a:ext>
                <a:ext uri="{C183D7F6-B498-43B3-948B-1728B52AA6E4}">
                  <adec:decorative xmlns:adec="http://schemas.microsoft.com/office/drawing/2017/decorative" val="1"/>
                </a:ext>
              </a:extLst>
            </p:cNvPr>
            <p:cNvSpPr txBox="1"/>
            <p:nvPr/>
          </p:nvSpPr>
          <p:spPr>
            <a:xfrm>
              <a:off x="9585783" y="2080767"/>
              <a:ext cx="2360135" cy="829458"/>
            </a:xfrm>
            <a:prstGeom prst="rect">
              <a:avLst/>
            </a:prstGeom>
            <a:noFill/>
            <a:ln w="12700">
              <a:noFill/>
            </a:ln>
          </p:spPr>
          <p:txBody>
            <a:bodyPr wrap="square" rtlCol="0">
              <a:spAutoFit/>
            </a:bodyPr>
            <a:lstStyle/>
            <a:p>
              <a:pPr algn="ctr">
                <a:lnSpc>
                  <a:spcPct val="150000"/>
                </a:lnSpc>
              </a:pPr>
              <a:r>
                <a:rPr lang="en-GB" sz="1400"/>
                <a:t>2018/19* to 2023/24</a:t>
              </a:r>
            </a:p>
            <a:p>
              <a:pPr algn="ctr">
                <a:lnSpc>
                  <a:spcPct val="150000"/>
                </a:lnSpc>
              </a:pPr>
              <a:r>
                <a:rPr lang="en-GB" sz="2000" b="1"/>
                <a:t>-12%</a:t>
              </a:r>
            </a:p>
          </p:txBody>
        </p:sp>
      </p:grpSp>
      <p:grpSp>
        <p:nvGrpSpPr>
          <p:cNvPr id="12" name="Group 11" descr="Cambridgeshire station usage is 14% below pre-COVID (2018-2019). This figure excludes Peterborough.">
            <a:extLst>
              <a:ext uri="{FF2B5EF4-FFF2-40B4-BE49-F238E27FC236}">
                <a16:creationId xmlns:a16="http://schemas.microsoft.com/office/drawing/2014/main" id="{E09FBEA4-30B7-82C4-8D5C-3709416F2EB3}"/>
              </a:ext>
            </a:extLst>
          </p:cNvPr>
          <p:cNvGrpSpPr/>
          <p:nvPr/>
        </p:nvGrpSpPr>
        <p:grpSpPr>
          <a:xfrm>
            <a:off x="9516048" y="3142126"/>
            <a:ext cx="2406918" cy="1322585"/>
            <a:chOff x="9516048" y="3142126"/>
            <a:chExt cx="2406918" cy="1322585"/>
          </a:xfrm>
        </p:grpSpPr>
        <p:sp>
          <p:nvSpPr>
            <p:cNvPr id="26" name="Rectangle 25">
              <a:extLst>
                <a:ext uri="{FF2B5EF4-FFF2-40B4-BE49-F238E27FC236}">
                  <a16:creationId xmlns:a16="http://schemas.microsoft.com/office/drawing/2014/main" id="{E6CA86D1-F162-49A7-3BA4-4097FA4B11BE}"/>
                </a:ext>
                <a:ext uri="{C183D7F6-B498-43B3-948B-1728B52AA6E4}">
                  <adec:decorative xmlns:adec="http://schemas.microsoft.com/office/drawing/2017/decorative" val="1"/>
                </a:ext>
              </a:extLst>
            </p:cNvPr>
            <p:cNvSpPr/>
            <p:nvPr/>
          </p:nvSpPr>
          <p:spPr>
            <a:xfrm>
              <a:off x="9516048" y="3163887"/>
              <a:ext cx="2364925" cy="130082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461F189A-291A-6DE5-22AB-955A3B8ED9E6}"/>
                </a:ext>
                <a:ext uri="{C183D7F6-B498-43B3-948B-1728B52AA6E4}">
                  <adec:decorative xmlns:adec="http://schemas.microsoft.com/office/drawing/2017/decorative" val="1"/>
                </a:ext>
              </a:extLst>
            </p:cNvPr>
            <p:cNvSpPr txBox="1"/>
            <p:nvPr/>
          </p:nvSpPr>
          <p:spPr>
            <a:xfrm>
              <a:off x="9522997" y="3142126"/>
              <a:ext cx="2370470" cy="523220"/>
            </a:xfrm>
            <a:prstGeom prst="rect">
              <a:avLst/>
            </a:prstGeom>
            <a:noFill/>
            <a:ln w="12700">
              <a:noFill/>
            </a:ln>
          </p:spPr>
          <p:txBody>
            <a:bodyPr wrap="square" rtlCol="0">
              <a:spAutoFit/>
            </a:bodyPr>
            <a:lstStyle/>
            <a:p>
              <a:pPr algn="ctr"/>
              <a:r>
                <a:rPr lang="en-GB" sz="1400" b="1"/>
                <a:t>Cambridgeshire (</a:t>
              </a:r>
              <a:r>
                <a:rPr lang="en-GB" sz="1400" b="1" err="1"/>
                <a:t>excl</a:t>
              </a:r>
              <a:r>
                <a:rPr lang="en-GB" sz="1400" b="1"/>
                <a:t> </a:t>
              </a:r>
              <a:r>
                <a:rPr lang="en-GB" sz="1400" b="1" err="1"/>
                <a:t>Pboro</a:t>
              </a:r>
              <a:r>
                <a:rPr lang="en-GB" sz="1400" b="1"/>
                <a:t>)</a:t>
              </a:r>
            </a:p>
            <a:p>
              <a:pPr algn="ctr"/>
              <a:r>
                <a:rPr lang="en-GB" sz="1400" b="1">
                  <a:solidFill>
                    <a:srgbClr val="0070C0"/>
                  </a:solidFill>
                </a:rPr>
                <a:t>Pre-COVID to Now:</a:t>
              </a:r>
            </a:p>
          </p:txBody>
        </p:sp>
        <p:sp>
          <p:nvSpPr>
            <p:cNvPr id="25" name="TextBox 24">
              <a:extLst>
                <a:ext uri="{FF2B5EF4-FFF2-40B4-BE49-F238E27FC236}">
                  <a16:creationId xmlns:a16="http://schemas.microsoft.com/office/drawing/2014/main" id="{403A97EB-A639-CFB0-1E7E-FA8D016080CD}"/>
                </a:ext>
                <a:ext uri="{C183D7F6-B498-43B3-948B-1728B52AA6E4}">
                  <adec:decorative xmlns:adec="http://schemas.microsoft.com/office/drawing/2017/decorative" val="1"/>
                </a:ext>
              </a:extLst>
            </p:cNvPr>
            <p:cNvSpPr txBox="1"/>
            <p:nvPr/>
          </p:nvSpPr>
          <p:spPr>
            <a:xfrm>
              <a:off x="9562831" y="3474276"/>
              <a:ext cx="2360135" cy="829458"/>
            </a:xfrm>
            <a:prstGeom prst="rect">
              <a:avLst/>
            </a:prstGeom>
            <a:noFill/>
            <a:ln w="12700">
              <a:noFill/>
            </a:ln>
          </p:spPr>
          <p:txBody>
            <a:bodyPr wrap="square" rtlCol="0">
              <a:spAutoFit/>
            </a:bodyPr>
            <a:lstStyle/>
            <a:p>
              <a:pPr algn="ctr">
                <a:lnSpc>
                  <a:spcPct val="150000"/>
                </a:lnSpc>
              </a:pPr>
              <a:r>
                <a:rPr lang="en-GB" sz="1400"/>
                <a:t>2018/19* to 2023/24</a:t>
              </a:r>
            </a:p>
            <a:p>
              <a:pPr algn="ctr">
                <a:lnSpc>
                  <a:spcPct val="150000"/>
                </a:lnSpc>
              </a:pPr>
              <a:r>
                <a:rPr lang="en-GB" sz="2000" b="1"/>
                <a:t>-14%</a:t>
              </a:r>
            </a:p>
          </p:txBody>
        </p:sp>
      </p:grpSp>
      <p:graphicFrame>
        <p:nvGraphicFramePr>
          <p:cNvPr id="17" name="Table 16">
            <a:extLst>
              <a:ext uri="{FF2B5EF4-FFF2-40B4-BE49-F238E27FC236}">
                <a16:creationId xmlns:a16="http://schemas.microsoft.com/office/drawing/2014/main" id="{C7A48509-2477-A9B5-6EBA-8F8D8B7A073D}"/>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589766881"/>
              </p:ext>
            </p:extLst>
          </p:nvPr>
        </p:nvGraphicFramePr>
        <p:xfrm>
          <a:off x="992060" y="5649232"/>
          <a:ext cx="10207880" cy="914400"/>
        </p:xfrm>
        <a:graphic>
          <a:graphicData uri="http://schemas.openxmlformats.org/drawingml/2006/table">
            <a:tbl>
              <a:tblPr firstRow="1" bandRow="1">
                <a:tableStyleId>{5C22544A-7EE6-4342-B048-85BDC9FD1C3A}</a:tableStyleId>
              </a:tblPr>
              <a:tblGrid>
                <a:gridCol w="1954994">
                  <a:extLst>
                    <a:ext uri="{9D8B030D-6E8A-4147-A177-3AD203B41FA5}">
                      <a16:colId xmlns:a16="http://schemas.microsoft.com/office/drawing/2014/main" val="2043567587"/>
                    </a:ext>
                  </a:extLst>
                </a:gridCol>
                <a:gridCol w="1375481">
                  <a:extLst>
                    <a:ext uri="{9D8B030D-6E8A-4147-A177-3AD203B41FA5}">
                      <a16:colId xmlns:a16="http://schemas.microsoft.com/office/drawing/2014/main" val="3307180568"/>
                    </a:ext>
                  </a:extLst>
                </a:gridCol>
                <a:gridCol w="1375481">
                  <a:extLst>
                    <a:ext uri="{9D8B030D-6E8A-4147-A177-3AD203B41FA5}">
                      <a16:colId xmlns:a16="http://schemas.microsoft.com/office/drawing/2014/main" val="2365884275"/>
                    </a:ext>
                  </a:extLst>
                </a:gridCol>
                <a:gridCol w="1375481">
                  <a:extLst>
                    <a:ext uri="{9D8B030D-6E8A-4147-A177-3AD203B41FA5}">
                      <a16:colId xmlns:a16="http://schemas.microsoft.com/office/drawing/2014/main" val="267304229"/>
                    </a:ext>
                  </a:extLst>
                </a:gridCol>
                <a:gridCol w="1375481">
                  <a:extLst>
                    <a:ext uri="{9D8B030D-6E8A-4147-A177-3AD203B41FA5}">
                      <a16:colId xmlns:a16="http://schemas.microsoft.com/office/drawing/2014/main" val="474496134"/>
                    </a:ext>
                  </a:extLst>
                </a:gridCol>
                <a:gridCol w="1375481">
                  <a:extLst>
                    <a:ext uri="{9D8B030D-6E8A-4147-A177-3AD203B41FA5}">
                      <a16:colId xmlns:a16="http://schemas.microsoft.com/office/drawing/2014/main" val="11602026"/>
                    </a:ext>
                  </a:extLst>
                </a:gridCol>
                <a:gridCol w="1375481">
                  <a:extLst>
                    <a:ext uri="{9D8B030D-6E8A-4147-A177-3AD203B41FA5}">
                      <a16:colId xmlns:a16="http://schemas.microsoft.com/office/drawing/2014/main" val="2040888112"/>
                    </a:ext>
                  </a:extLst>
                </a:gridCol>
              </a:tblGrid>
              <a:tr h="412583">
                <a:tc>
                  <a:txBody>
                    <a:bodyPr/>
                    <a:lstStyle/>
                    <a:p>
                      <a:pPr algn="ctr"/>
                      <a:r>
                        <a:rPr lang="en-GB" sz="1200" b="1">
                          <a:solidFill>
                            <a:schemeClr val="tx1"/>
                          </a:solidFill>
                        </a:rPr>
                        <a:t>District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solidFill>
                            <a:schemeClr val="tx1"/>
                          </a:solidFill>
                        </a:rPr>
                        <a:t>Cambridge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a:solidFill>
                            <a:schemeClr val="tx1"/>
                          </a:solidFill>
                        </a:rPr>
                        <a:t>East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a:solidFill>
                            <a:schemeClr val="tx1"/>
                          </a:solidFill>
                        </a:rPr>
                        <a:t>Fenland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a:solidFill>
                            <a:schemeClr val="tx1"/>
                          </a:solidFill>
                        </a:rPr>
                        <a:t>Huntingdonshire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a:solidFill>
                            <a:schemeClr val="tx1"/>
                          </a:solidFill>
                        </a:rPr>
                        <a:t>Peterborough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a:solidFill>
                            <a:schemeClr val="tx1"/>
                          </a:solidFill>
                        </a:rPr>
                        <a:t>South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6347532"/>
                  </a:ext>
                </a:extLst>
              </a:tr>
              <a:tr h="412583">
                <a:tc>
                  <a:txBody>
                    <a:bodyPr/>
                    <a:lstStyle/>
                    <a:p>
                      <a:pPr algn="ctr"/>
                      <a:r>
                        <a:rPr lang="en-GB" sz="1200" b="1">
                          <a:solidFill>
                            <a:srgbClr val="0070C0"/>
                          </a:solidFill>
                        </a:rPr>
                        <a:t>Pre-COVID to Now: </a:t>
                      </a:r>
                      <a:r>
                        <a:rPr lang="en-GB" sz="1200" b="1"/>
                        <a:t>2018/19* to 2023/24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600" b="1"/>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799D4"/>
                    </a:solidFill>
                  </a:tcPr>
                </a:tc>
                <a:tc>
                  <a:txBody>
                    <a:bodyPr/>
                    <a:lstStyle/>
                    <a:p>
                      <a:pPr algn="ctr"/>
                      <a:r>
                        <a:rPr lang="en-GB" sz="1600" b="1"/>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ctr"/>
                      <a:r>
                        <a:rPr lang="en-GB" sz="1600" b="1"/>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ctr"/>
                      <a:r>
                        <a:rPr lang="en-GB" sz="1600" b="1"/>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799D4"/>
                    </a:solidFill>
                  </a:tcPr>
                </a:tc>
                <a:tc>
                  <a:txBody>
                    <a:bodyPr/>
                    <a:lstStyle/>
                    <a:p>
                      <a:pPr algn="ctr"/>
                      <a:r>
                        <a:rPr lang="en-GB" sz="1600" b="1"/>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ctr"/>
                      <a:r>
                        <a:rPr lang="en-GB" sz="1600" b="1"/>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900451449"/>
                  </a:ext>
                </a:extLst>
              </a:tr>
            </a:tbl>
          </a:graphicData>
        </a:graphic>
      </p:graphicFrame>
      <p:sp>
        <p:nvSpPr>
          <p:cNvPr id="14" name="TextBox 13">
            <a:extLst>
              <a:ext uri="{FF2B5EF4-FFF2-40B4-BE49-F238E27FC236}">
                <a16:creationId xmlns:a16="http://schemas.microsoft.com/office/drawing/2014/main" id="{38E3525C-0809-49E4-AE9F-12F75F91FFBF}"/>
              </a:ext>
              <a:ext uri="{C183D7F6-B498-43B3-948B-1728B52AA6E4}">
                <adec:decorative xmlns:adec="http://schemas.microsoft.com/office/drawing/2017/decorative" val="1"/>
              </a:ext>
            </a:extLst>
          </p:cNvPr>
          <p:cNvSpPr txBox="1"/>
          <p:nvPr/>
        </p:nvSpPr>
        <p:spPr>
          <a:xfrm>
            <a:off x="-7463" y="6604792"/>
            <a:ext cx="11725153" cy="253916"/>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*2018/19 used as the pre-COVID baseline because 2019/20 data is affected by March 2020 being part of the first COVID-19 lockdown.</a:t>
            </a:r>
          </a:p>
        </p:txBody>
      </p:sp>
    </p:spTree>
    <p:extLst>
      <p:ext uri="{BB962C8B-B14F-4D97-AF65-F5344CB8AC3E}">
        <p14:creationId xmlns:p14="http://schemas.microsoft.com/office/powerpoint/2010/main" val="40442365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effectLst/>
                <a:uLnTx/>
                <a:uFillTx/>
                <a:latin typeface="Calibri" panose="020F0502020204030204"/>
                <a:ea typeface="+mn-ea"/>
                <a:cs typeface="+mn-cs"/>
              </a:rPr>
              <a:t>One Station Square Footfall</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4" name="TextBox 3">
            <a:extLst>
              <a:ext uri="{FF2B5EF4-FFF2-40B4-BE49-F238E27FC236}">
                <a16:creationId xmlns:a16="http://schemas.microsoft.com/office/drawing/2014/main" id="{A1BCECCD-BFD7-1A74-A5C3-F864B9CBBF6F}"/>
              </a:ext>
              <a:ext uri="{C183D7F6-B498-43B3-948B-1728B52AA6E4}">
                <adec:decorative xmlns:adec="http://schemas.microsoft.com/office/drawing/2017/decorative" val="0"/>
              </a:ext>
            </a:extLst>
          </p:cNvPr>
          <p:cNvSpPr txBox="1"/>
          <p:nvPr/>
        </p:nvSpPr>
        <p:spPr>
          <a:xfrm>
            <a:off x="65203" y="1375214"/>
            <a:ext cx="2012980" cy="4154984"/>
          </a:xfrm>
          <a:prstGeom prst="rect">
            <a:avLst/>
          </a:prstGeom>
          <a:noFill/>
        </p:spPr>
        <p:txBody>
          <a:bodyPr wrap="square" rtlCol="0">
            <a:spAutoFit/>
          </a:bodyPr>
          <a:lstStyle/>
          <a:p>
            <a:r>
              <a:rPr lang="en-GB" sz="1200" b="1">
                <a:solidFill>
                  <a:srgbClr val="FF0000"/>
                </a:solidFill>
                <a:ea typeface="Aptos" panose="020B0004020202020204" pitchFamily="34" charset="0"/>
                <a:cs typeface="Aptos" panose="020B0004020202020204" pitchFamily="34" charset="0"/>
              </a:rPr>
              <a:t>N</a:t>
            </a:r>
            <a:r>
              <a:rPr lang="en-GB" sz="1200" b="1">
                <a:solidFill>
                  <a:srgbClr val="FF0000"/>
                </a:solidFill>
                <a:effectLst/>
                <a:ea typeface="Aptos" panose="020B0004020202020204" pitchFamily="34" charset="0"/>
                <a:cs typeface="Aptos" panose="020B0004020202020204" pitchFamily="34" charset="0"/>
              </a:rPr>
              <a:t>ote: </a:t>
            </a:r>
          </a:p>
          <a:p>
            <a:r>
              <a:rPr lang="en-GB" sz="1200">
                <a:solidFill>
                  <a:srgbClr val="FF0000"/>
                </a:solidFill>
                <a:effectLst/>
                <a:ea typeface="Aptos" panose="020B0004020202020204" pitchFamily="34" charset="0"/>
                <a:cs typeface="Aptos" panose="020B0004020202020204" pitchFamily="34" charset="0"/>
              </a:rPr>
              <a:t>Concerns were raised regarding the reliability of the One Station Square footfall data following a sudden drop in April 2024</a:t>
            </a:r>
            <a:r>
              <a:rPr lang="en-GB" sz="1200">
                <a:solidFill>
                  <a:srgbClr val="FF0000"/>
                </a:solidFill>
                <a:ea typeface="Aptos" panose="020B0004020202020204" pitchFamily="34" charset="0"/>
                <a:cs typeface="Aptos" panose="020B0004020202020204" pitchFamily="34" charset="0"/>
              </a:rPr>
              <a:t>. Cambridge BID confirmed that an issue was repaired in December 2024. </a:t>
            </a:r>
          </a:p>
          <a:p>
            <a:endParaRPr lang="en-GB" sz="1200">
              <a:solidFill>
                <a:srgbClr val="FF0000"/>
              </a:solidFill>
              <a:ea typeface="Aptos" panose="020B0004020202020204" pitchFamily="34" charset="0"/>
              <a:cs typeface="Aptos" panose="020B0004020202020204" pitchFamily="34" charset="0"/>
            </a:endParaRPr>
          </a:p>
          <a:p>
            <a:r>
              <a:rPr lang="en-US" sz="1200">
                <a:solidFill>
                  <a:srgbClr val="FF0000"/>
                </a:solidFill>
              </a:rPr>
              <a:t>Following those repairs, the 2025 data continues to show large fluctuations. Cambridge BID have therefore been asked to check the reliability of the 2025 data.</a:t>
            </a:r>
          </a:p>
          <a:p>
            <a:endParaRPr lang="en-US" sz="1200">
              <a:solidFill>
                <a:srgbClr val="FF0000"/>
              </a:solidFill>
            </a:endParaRPr>
          </a:p>
          <a:p>
            <a:r>
              <a:rPr lang="en-US" sz="1200">
                <a:solidFill>
                  <a:srgbClr val="FF0000"/>
                </a:solidFill>
              </a:rPr>
              <a:t>While these checks are ongoing, the graph will continue to be updated but % change figures will not be provided.</a:t>
            </a:r>
            <a:endParaRPr lang="en-GB" sz="1200">
              <a:solidFill>
                <a:srgbClr val="FF0000"/>
              </a:solidFill>
            </a:endParaRPr>
          </a:p>
        </p:txBody>
      </p:sp>
      <p:pic>
        <p:nvPicPr>
          <p:cNvPr id="12" name="Picture 11" descr="Line chart showing footfall trends at One Station Square from December 2019 through to September 2025, with one line for each year. &#10;The line for 2025 was higher than most other post-covid years until late March, when it suddenly plummeted. It is now gradually recovering, and sits between 2022 and 2023 at the end of June. Cambridge BID have been asked to comment on the reliability of 2025 data due to these fluctuations.">
            <a:extLst>
              <a:ext uri="{FF2B5EF4-FFF2-40B4-BE49-F238E27FC236}">
                <a16:creationId xmlns:a16="http://schemas.microsoft.com/office/drawing/2014/main" id="{B4724151-B15B-93B4-B0DE-8EF3F9CC013B}"/>
              </a:ext>
            </a:extLst>
          </p:cNvPr>
          <p:cNvPicPr>
            <a:picLocks noChangeAspect="1"/>
          </p:cNvPicPr>
          <p:nvPr/>
        </p:nvPicPr>
        <p:blipFill>
          <a:blip r:embed="rId4"/>
          <a:stretch>
            <a:fillRect/>
          </a:stretch>
        </p:blipFill>
        <p:spPr>
          <a:xfrm>
            <a:off x="2269246" y="1200815"/>
            <a:ext cx="7844571" cy="4310981"/>
          </a:xfrm>
          <a:prstGeom prst="rect">
            <a:avLst/>
          </a:prstGeom>
        </p:spPr>
      </p:pic>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42</a:t>
            </a:fld>
            <a:endParaRPr lang="en-GB"/>
          </a:p>
        </p:txBody>
      </p:sp>
      <p:graphicFrame>
        <p:nvGraphicFramePr>
          <p:cNvPr id="2" name="Table 1">
            <a:extLst>
              <a:ext uri="{FF2B5EF4-FFF2-40B4-BE49-F238E27FC236}">
                <a16:creationId xmlns:a16="http://schemas.microsoft.com/office/drawing/2014/main" id="{BFE1DCE4-82FE-AA5D-719D-11FE81C26C4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95468855"/>
              </p:ext>
            </p:extLst>
          </p:nvPr>
        </p:nvGraphicFramePr>
        <p:xfrm>
          <a:off x="1980556" y="5620062"/>
          <a:ext cx="2742621" cy="1093787"/>
        </p:xfrm>
        <a:graphic>
          <a:graphicData uri="http://schemas.openxmlformats.org/drawingml/2006/table">
            <a:tbl>
              <a:tblPr firstRow="1"/>
              <a:tblGrid>
                <a:gridCol w="914207">
                  <a:extLst>
                    <a:ext uri="{9D8B030D-6E8A-4147-A177-3AD203B41FA5}">
                      <a16:colId xmlns:a16="http://schemas.microsoft.com/office/drawing/2014/main" val="1530065311"/>
                    </a:ext>
                  </a:extLst>
                </a:gridCol>
                <a:gridCol w="914207">
                  <a:extLst>
                    <a:ext uri="{9D8B030D-6E8A-4147-A177-3AD203B41FA5}">
                      <a16:colId xmlns:a16="http://schemas.microsoft.com/office/drawing/2014/main" val="131171091"/>
                    </a:ext>
                  </a:extLst>
                </a:gridCol>
                <a:gridCol w="914207">
                  <a:extLst>
                    <a:ext uri="{9D8B030D-6E8A-4147-A177-3AD203B41FA5}">
                      <a16:colId xmlns:a16="http://schemas.microsoft.com/office/drawing/2014/main" val="1029820204"/>
                    </a:ext>
                  </a:extLst>
                </a:gridCol>
              </a:tblGrid>
              <a:tr h="239386">
                <a:tc gridSpan="3">
                  <a:txBody>
                    <a:bodyPr/>
                    <a:lstStyle/>
                    <a:p>
                      <a:pPr algn="ctr" rtl="0" fontAlgn="b"/>
                      <a:r>
                        <a:rPr lang="en-GB" sz="1200" b="1" i="0" u="none" strike="noStrike">
                          <a:solidFill>
                            <a:srgbClr val="0070C0"/>
                          </a:solidFill>
                          <a:effectLst/>
                          <a:latin typeface="Calibri"/>
                        </a:rPr>
                        <a:t>Pre-COVID to Now:</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94363304"/>
                  </a:ext>
                </a:extLst>
              </a:tr>
              <a:tr h="216183">
                <a:tc gridSpan="3">
                  <a:txBody>
                    <a:bodyPr/>
                    <a:lstStyle/>
                    <a:p>
                      <a:pPr lvl="0" algn="ctr">
                        <a:buNone/>
                      </a:pPr>
                      <a:r>
                        <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Excluded due to sensor issues in 2025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55335035"/>
                  </a:ext>
                </a:extLst>
              </a:tr>
              <a:tr h="387214">
                <a:tc>
                  <a:txBody>
                    <a:bodyPr/>
                    <a:lstStyle/>
                    <a:p>
                      <a:pPr algn="ctr" rtl="0" fontAlgn="ctr"/>
                      <a:r>
                        <a:rPr lang="en-GB" sz="1200" b="1" i="0" u="none" strike="noStrike">
                          <a:solidFill>
                            <a:schemeClr val="tx1"/>
                          </a:solidFill>
                          <a:effectLst/>
                          <a:latin typeface="Calibri"/>
                        </a:rPr>
                        <a:t>Mon-Sun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chemeClr val="tx1"/>
                          </a:solidFill>
                          <a:effectLst/>
                          <a:latin typeface="Calibri"/>
                        </a:rPr>
                        <a:t>Weekdays (Mon-Thu)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chemeClr val="tx1"/>
                          </a:solidFill>
                          <a:effectLst/>
                          <a:latin typeface="Calibri"/>
                        </a:rPr>
                        <a:t>Weekends </a:t>
                      </a:r>
                    </a:p>
                    <a:p>
                      <a:pPr lvl="0" algn="ctr">
                        <a:buNone/>
                      </a:pPr>
                      <a:r>
                        <a:rPr lang="en-GB" sz="1200" b="1" i="0" u="none" strike="noStrike">
                          <a:solidFill>
                            <a:schemeClr val="tx1"/>
                          </a:solidFill>
                          <a:effectLst/>
                          <a:latin typeface="Calibri"/>
                        </a:rPr>
                        <a:t>(Sat-Sun)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9015679"/>
                  </a:ext>
                </a:extLst>
              </a:tr>
              <a:tr h="251004">
                <a:tc>
                  <a:txBody>
                    <a:bodyPr/>
                    <a:lstStyle/>
                    <a:p>
                      <a:pPr algn="ctr" fontAlgn="ctr"/>
                      <a:endParaRPr lang="en-GB" sz="1200" b="1" i="0" u="none" strike="noStrike">
                        <a:solidFill>
                          <a:schemeClr val="bg1"/>
                        </a:solidFill>
                        <a:effectLst/>
                        <a:latin typeface="Calibri"/>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endParaRPr lang="en-GB" sz="1200" b="1" i="0" u="none" strike="noStrike">
                        <a:solidFill>
                          <a:schemeClr val="bg1"/>
                        </a:solidFill>
                        <a:effectLst/>
                        <a:latin typeface="Calibri"/>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endParaRPr lang="en-GB" sz="1200" b="1" i="0" u="none" strike="noStrike">
                        <a:solidFill>
                          <a:schemeClr val="tx1"/>
                        </a:solidFill>
                        <a:effectLst/>
                        <a:latin typeface="Calibri" panose="020F050202020403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735905788"/>
                  </a:ext>
                </a:extLst>
              </a:tr>
            </a:tbl>
          </a:graphicData>
        </a:graphic>
      </p:graphicFrame>
      <p:graphicFrame>
        <p:nvGraphicFramePr>
          <p:cNvPr id="7" name="Table 6">
            <a:extLst>
              <a:ext uri="{FF2B5EF4-FFF2-40B4-BE49-F238E27FC236}">
                <a16:creationId xmlns:a16="http://schemas.microsoft.com/office/drawing/2014/main" id="{509217FA-2F3D-123F-47BE-3CB53DF9296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3302643"/>
              </p:ext>
            </p:extLst>
          </p:nvPr>
        </p:nvGraphicFramePr>
        <p:xfrm>
          <a:off x="4723586" y="5621389"/>
          <a:ext cx="2742621" cy="1093787"/>
        </p:xfrm>
        <a:graphic>
          <a:graphicData uri="http://schemas.openxmlformats.org/drawingml/2006/table">
            <a:tbl>
              <a:tblPr firstRow="1"/>
              <a:tblGrid>
                <a:gridCol w="914207">
                  <a:extLst>
                    <a:ext uri="{9D8B030D-6E8A-4147-A177-3AD203B41FA5}">
                      <a16:colId xmlns:a16="http://schemas.microsoft.com/office/drawing/2014/main" val="1500656992"/>
                    </a:ext>
                  </a:extLst>
                </a:gridCol>
                <a:gridCol w="914207">
                  <a:extLst>
                    <a:ext uri="{9D8B030D-6E8A-4147-A177-3AD203B41FA5}">
                      <a16:colId xmlns:a16="http://schemas.microsoft.com/office/drawing/2014/main" val="303889535"/>
                    </a:ext>
                  </a:extLst>
                </a:gridCol>
                <a:gridCol w="914207">
                  <a:extLst>
                    <a:ext uri="{9D8B030D-6E8A-4147-A177-3AD203B41FA5}">
                      <a16:colId xmlns:a16="http://schemas.microsoft.com/office/drawing/2014/main" val="877798359"/>
                    </a:ext>
                  </a:extLst>
                </a:gridCol>
              </a:tblGrid>
              <a:tr h="239386">
                <a:tc gridSpan="3">
                  <a:txBody>
                    <a:bodyPr/>
                    <a:lstStyle/>
                    <a:p>
                      <a:pPr algn="ctr" rtl="0" fontAlgn="b"/>
                      <a:r>
                        <a:rPr lang="en-GB" sz="1200" b="1" i="0" u="none" strike="noStrike">
                          <a:solidFill>
                            <a:srgbClr val="0070C0"/>
                          </a:solidFill>
                          <a:effectLst/>
                          <a:latin typeface="Calibri"/>
                        </a:rPr>
                        <a:t>2023 to Now:</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11419639"/>
                  </a:ext>
                </a:extLst>
              </a:tr>
              <a:tr h="216183">
                <a:tc gridSpan="3">
                  <a:txBody>
                    <a:bodyPr/>
                    <a:lstStyle/>
                    <a:p>
                      <a:pPr lvl="0" algn="ctr">
                        <a:buNone/>
                      </a:pPr>
                      <a:r>
                        <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Excluded due to sensor issues in 2025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64624827"/>
                  </a:ext>
                </a:extLst>
              </a:tr>
              <a:tr h="387214">
                <a:tc>
                  <a:txBody>
                    <a:bodyPr/>
                    <a:lstStyle/>
                    <a:p>
                      <a:pPr algn="ctr" rtl="0" fontAlgn="ctr"/>
                      <a:r>
                        <a:rPr lang="en-GB" sz="1200" b="1" i="0" u="none" strike="noStrike">
                          <a:solidFill>
                            <a:schemeClr val="tx1"/>
                          </a:solidFill>
                          <a:effectLst/>
                          <a:latin typeface="Calibri"/>
                        </a:rPr>
                        <a:t>Mon-Sun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chemeClr val="tx1"/>
                          </a:solidFill>
                          <a:effectLst/>
                          <a:latin typeface="Calibri"/>
                        </a:rPr>
                        <a:t>Weekdays (Mon-Thu)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chemeClr val="tx1"/>
                          </a:solidFill>
                          <a:effectLst/>
                          <a:latin typeface="Calibri"/>
                        </a:rPr>
                        <a:t>Weekends </a:t>
                      </a:r>
                    </a:p>
                    <a:p>
                      <a:pPr lvl="0" algn="ctr">
                        <a:buNone/>
                      </a:pPr>
                      <a:r>
                        <a:rPr lang="en-GB" sz="1200" b="1" i="0" u="none" strike="noStrike">
                          <a:solidFill>
                            <a:schemeClr val="tx1"/>
                          </a:solidFill>
                          <a:effectLst/>
                          <a:latin typeface="Calibri"/>
                        </a:rPr>
                        <a:t>(Sat-Sun)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63342870"/>
                  </a:ext>
                </a:extLst>
              </a:tr>
              <a:tr h="251004">
                <a:tc>
                  <a:txBody>
                    <a:bodyPr/>
                    <a:lstStyle/>
                    <a:p>
                      <a:pPr algn="ctr" rtl="0" fontAlgn="ctr"/>
                      <a:endParaRPr lang="en-GB" sz="1200" b="1" i="0" u="none" strike="noStrike">
                        <a:solidFill>
                          <a:schemeClr val="tx1"/>
                        </a:solidFill>
                        <a:effectLst/>
                        <a:latin typeface="Calibri"/>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rtl="0" fontAlgn="ctr"/>
                      <a:endParaRPr lang="en-GB" sz="1200" b="1" i="0" u="none" strike="noStrike">
                        <a:solidFill>
                          <a:schemeClr val="tx1"/>
                        </a:solidFill>
                        <a:effectLst/>
                        <a:latin typeface="Calibri"/>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rtl="0" fontAlgn="ctr"/>
                      <a:endParaRPr lang="en-GB" sz="1200" b="1" i="0" u="none" strike="noStrike">
                        <a:solidFill>
                          <a:schemeClr val="tx1"/>
                        </a:solidFill>
                        <a:effectLst/>
                        <a:latin typeface="Calibri"/>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475189908"/>
                  </a:ext>
                </a:extLst>
              </a:tr>
            </a:tbl>
          </a:graphicData>
        </a:graphic>
      </p:graphicFrame>
      <p:graphicFrame>
        <p:nvGraphicFramePr>
          <p:cNvPr id="6" name="Table 5">
            <a:extLst>
              <a:ext uri="{FF2B5EF4-FFF2-40B4-BE49-F238E27FC236}">
                <a16:creationId xmlns:a16="http://schemas.microsoft.com/office/drawing/2014/main" id="{3AD1C41B-5F30-CF44-3A97-B853F03A2D8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21913335"/>
              </p:ext>
            </p:extLst>
          </p:nvPr>
        </p:nvGraphicFramePr>
        <p:xfrm>
          <a:off x="7466616" y="5621389"/>
          <a:ext cx="2742621" cy="1093787"/>
        </p:xfrm>
        <a:graphic>
          <a:graphicData uri="http://schemas.openxmlformats.org/drawingml/2006/table">
            <a:tbl>
              <a:tblPr firstRow="1"/>
              <a:tblGrid>
                <a:gridCol w="914207">
                  <a:extLst>
                    <a:ext uri="{9D8B030D-6E8A-4147-A177-3AD203B41FA5}">
                      <a16:colId xmlns:a16="http://schemas.microsoft.com/office/drawing/2014/main" val="3658685782"/>
                    </a:ext>
                  </a:extLst>
                </a:gridCol>
                <a:gridCol w="914207">
                  <a:extLst>
                    <a:ext uri="{9D8B030D-6E8A-4147-A177-3AD203B41FA5}">
                      <a16:colId xmlns:a16="http://schemas.microsoft.com/office/drawing/2014/main" val="3186297313"/>
                    </a:ext>
                  </a:extLst>
                </a:gridCol>
                <a:gridCol w="914207">
                  <a:extLst>
                    <a:ext uri="{9D8B030D-6E8A-4147-A177-3AD203B41FA5}">
                      <a16:colId xmlns:a16="http://schemas.microsoft.com/office/drawing/2014/main" val="1915003835"/>
                    </a:ext>
                  </a:extLst>
                </a:gridCol>
              </a:tblGrid>
              <a:tr h="239386">
                <a:tc gridSpan="3">
                  <a:txBody>
                    <a:bodyPr/>
                    <a:lstStyle/>
                    <a:p>
                      <a:pPr algn="ctr" rtl="0" fontAlgn="b"/>
                      <a:r>
                        <a:rPr lang="en-GB" sz="1200" b="1" i="0" u="none" strike="noStrike">
                          <a:solidFill>
                            <a:srgbClr val="0070C0"/>
                          </a:solidFill>
                          <a:effectLst/>
                          <a:latin typeface="Calibri"/>
                        </a:rPr>
                        <a:t>Previous year to Now:</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hMerge="1">
                  <a:txBody>
                    <a:bodyPr/>
                    <a:lstStyle/>
                    <a:p>
                      <a:pPr algn="ctr" rtl="0" fontAlgn="b"/>
                      <a:endParaRPr lang="en-GB" sz="1200" b="1" i="0" u="none" strike="noStrike">
                        <a:solidFill>
                          <a:srgbClr val="0070C0"/>
                        </a:solidFill>
                        <a:effectLst/>
                        <a:latin typeface="Calibri"/>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hMerge="1">
                  <a:txBody>
                    <a:bodyPr/>
                    <a:lstStyle/>
                    <a:p>
                      <a:pPr algn="ctr" rtl="0" fontAlgn="b"/>
                      <a:endParaRPr lang="en-GB" sz="1200" b="1" i="0" u="none" strike="noStrike">
                        <a:solidFill>
                          <a:srgbClr val="0070C0"/>
                        </a:solidFill>
                        <a:effectLst/>
                        <a:latin typeface="Calibri"/>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384313192"/>
                  </a:ext>
                </a:extLst>
              </a:tr>
              <a:tr h="216183">
                <a:tc gridSpan="3">
                  <a:txBody>
                    <a:bodyPr/>
                    <a:lstStyle/>
                    <a:p>
                      <a:pPr lvl="0" algn="ctr">
                        <a:buNone/>
                      </a:pPr>
                      <a:r>
                        <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Excluded due to sensor issues in 2024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hMerge="1">
                  <a:txBody>
                    <a:bodyPr/>
                    <a:lstStyle/>
                    <a:p>
                      <a:pPr lvl="0" algn="ctr">
                        <a:buNone/>
                      </a:pPr>
                      <a:endPar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hMerge="1">
                  <a:txBody>
                    <a:bodyPr/>
                    <a:lstStyle/>
                    <a:p>
                      <a:pPr lvl="0" algn="ctr">
                        <a:buNone/>
                      </a:pPr>
                      <a:endPar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15987965"/>
                  </a:ext>
                </a:extLst>
              </a:tr>
              <a:tr h="387214">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endParaRPr lang="en-US"/>
                    </a:p>
                    <a:p>
                      <a:pPr lvl="0" algn="ctr">
                        <a:buNone/>
                      </a:pPr>
                      <a:r>
                        <a:rPr lang="en-GB" sz="1200" b="1" i="0" u="none" strike="noStrike">
                          <a:solidFill>
                            <a:srgbClr val="000000"/>
                          </a:solidFill>
                          <a:effectLst/>
                          <a:latin typeface="Calibri"/>
                        </a:rPr>
                        <a:t>(Sat-Sun)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80512679"/>
                  </a:ext>
                </a:extLst>
              </a:tr>
              <a:tr h="251004">
                <a:tc>
                  <a:txBody>
                    <a:bodyPr/>
                    <a:lstStyle/>
                    <a:p>
                      <a:pPr algn="ctr" rtl="0" fontAlgn="ctr"/>
                      <a:endParaRPr lang="en-GB" sz="1200" b="1" i="0" u="none" strike="noStrike">
                        <a:solidFill>
                          <a:schemeClr val="bg1">
                            <a:lumMod val="65000"/>
                          </a:schemeClr>
                        </a:solidFill>
                        <a:effectLst/>
                        <a:latin typeface="Calibri"/>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rtl="0" fontAlgn="ctr"/>
                      <a:endParaRPr lang="en-GB" sz="1200" b="1" i="0" u="none" strike="noStrike">
                        <a:solidFill>
                          <a:schemeClr val="bg1">
                            <a:lumMod val="65000"/>
                          </a:schemeClr>
                        </a:solidFill>
                        <a:effectLst/>
                        <a:latin typeface="Calibri"/>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rtl="0" fontAlgn="ctr"/>
                      <a:endParaRPr lang="en-GB" sz="1200" b="1" i="0" u="none" strike="noStrike">
                        <a:solidFill>
                          <a:schemeClr val="bg1">
                            <a:lumMod val="65000"/>
                          </a:schemeClr>
                        </a:solidFill>
                        <a:effectLst/>
                        <a:latin typeface="Calibri"/>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642643080"/>
                  </a:ext>
                </a:extLst>
              </a:tr>
            </a:tbl>
          </a:graphicData>
        </a:graphic>
      </p:graphicFrame>
      <p:sp>
        <p:nvSpPr>
          <p:cNvPr id="15" name="TextBox 14">
            <a:extLst>
              <a:ext uri="{FF2B5EF4-FFF2-40B4-BE49-F238E27FC236}">
                <a16:creationId xmlns:a16="http://schemas.microsoft.com/office/drawing/2014/main" id="{6A2E3651-6014-9DE5-5012-ED99A5BDC1D8}"/>
              </a:ext>
              <a:ext uri="{C183D7F6-B498-43B3-948B-1728B52AA6E4}">
                <adec:decorative xmlns:adec="http://schemas.microsoft.com/office/drawing/2017/decorative" val="1"/>
              </a:ext>
            </a:extLst>
          </p:cNvPr>
          <p:cNvSpPr txBox="1"/>
          <p:nvPr/>
        </p:nvSpPr>
        <p:spPr>
          <a:xfrm>
            <a:off x="2264195" y="831656"/>
            <a:ext cx="769068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b="1"/>
              <a:t>Footfall at One Station Square (outside Cambridge train station), December 2019 to September 2025</a:t>
            </a:r>
            <a:endParaRPr lang="en-GB" sz="1050" b="1">
              <a:cs typeface="Calibri"/>
            </a:endParaRPr>
          </a:p>
        </p:txBody>
      </p:sp>
    </p:spTree>
    <p:extLst>
      <p:ext uri="{BB962C8B-B14F-4D97-AF65-F5344CB8AC3E}">
        <p14:creationId xmlns:p14="http://schemas.microsoft.com/office/powerpoint/2010/main" val="28590579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a:bodyPr>
          <a:lstStyle/>
          <a:p>
            <a:pPr algn="ctr"/>
            <a:r>
              <a:rPr lang="en-GB" sz="5400" b="1">
                <a:solidFill>
                  <a:schemeClr val="bg1"/>
                </a:solidFill>
                <a:latin typeface="+mn-lt"/>
                <a:cs typeface="Calibri"/>
              </a:rPr>
              <a:t>Bus Passengers</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68759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AEED9-3EE8-2B1C-AF93-A8F1DB882D68}"/>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9495362C-0320-7937-55AB-1C6137C88321}"/>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Bus Passengers Estimates</a:t>
            </a:r>
          </a:p>
        </p:txBody>
      </p:sp>
      <p:pic>
        <p:nvPicPr>
          <p:cNvPr id="13" name="Picture 12">
            <a:extLst>
              <a:ext uri="{FF2B5EF4-FFF2-40B4-BE49-F238E27FC236}">
                <a16:creationId xmlns:a16="http://schemas.microsoft.com/office/drawing/2014/main" id="{AC723023-73FC-89AC-A2C9-D13DE77F0BB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3" name="Slide Number Placeholder 2">
            <a:extLst>
              <a:ext uri="{FF2B5EF4-FFF2-40B4-BE49-F238E27FC236}">
                <a16:creationId xmlns:a16="http://schemas.microsoft.com/office/drawing/2014/main" id="{92F0CC83-6298-49FB-2D30-B4ADCCEAEBE8}"/>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dirty="0" smtClean="0"/>
              <a:t>44</a:t>
            </a:fld>
            <a:endParaRPr lang="en-GB"/>
          </a:p>
        </p:txBody>
      </p:sp>
      <p:sp>
        <p:nvSpPr>
          <p:cNvPr id="2" name="TextBox 62">
            <a:extLst>
              <a:ext uri="{FF2B5EF4-FFF2-40B4-BE49-F238E27FC236}">
                <a16:creationId xmlns:a16="http://schemas.microsoft.com/office/drawing/2014/main" id="{F40E15E2-D0CB-A687-7246-3FF998043CA7}"/>
              </a:ext>
              <a:ext uri="{C183D7F6-B498-43B3-948B-1728B52AA6E4}">
                <adec:decorative xmlns:adec="http://schemas.microsoft.com/office/drawing/2017/decorative" val="0"/>
              </a:ext>
            </a:extLst>
          </p:cNvPr>
          <p:cNvSpPr txBox="1"/>
          <p:nvPr/>
        </p:nvSpPr>
        <p:spPr>
          <a:xfrm>
            <a:off x="65532" y="1279884"/>
            <a:ext cx="12060936" cy="338554"/>
          </a:xfrm>
          <a:prstGeom prst="rect">
            <a:avLst/>
          </a:prstGeom>
          <a:noFill/>
        </p:spPr>
        <p:txBody>
          <a:bodyPr wrap="square" rtlCol="0">
            <a:spAutoFit/>
          </a:bodyPr>
          <a:lstStyle/>
          <a:p>
            <a:pPr algn="ctr"/>
            <a:r>
              <a:rPr lang="en-GB" sz="1600">
                <a:effectLst/>
                <a:latin typeface="StagecoachCircular"/>
                <a:ea typeface="Calibri" panose="020F0502020204030204" pitchFamily="34" charset="0"/>
                <a:cs typeface="Times New Roman" panose="02020603050405020304" pitchFamily="18" charset="0"/>
              </a:rPr>
              <a:t>There are </a:t>
            </a:r>
            <a:r>
              <a:rPr lang="en-GB" sz="1600">
                <a:latin typeface="StagecoachCircular"/>
                <a:ea typeface="Calibri" panose="020F0502020204030204" pitchFamily="34" charset="0"/>
                <a:cs typeface="Times New Roman" panose="02020603050405020304" pitchFamily="18" charset="0"/>
              </a:rPr>
              <a:t>two methodologies for estimating local bus passenger journeys:</a:t>
            </a:r>
          </a:p>
        </p:txBody>
      </p:sp>
      <p:sp>
        <p:nvSpPr>
          <p:cNvPr id="5" name="TextBox 62">
            <a:extLst>
              <a:ext uri="{FF2B5EF4-FFF2-40B4-BE49-F238E27FC236}">
                <a16:creationId xmlns:a16="http://schemas.microsoft.com/office/drawing/2014/main" id="{BF727118-91A1-AF2E-F948-A527B8A09A61}"/>
              </a:ext>
              <a:ext uri="{C183D7F6-B498-43B3-948B-1728B52AA6E4}">
                <adec:decorative xmlns:adec="http://schemas.microsoft.com/office/drawing/2017/decorative" val="0"/>
              </a:ext>
            </a:extLst>
          </p:cNvPr>
          <p:cNvSpPr txBox="1"/>
          <p:nvPr/>
        </p:nvSpPr>
        <p:spPr>
          <a:xfrm>
            <a:off x="538066" y="2033588"/>
            <a:ext cx="5373404" cy="2862322"/>
          </a:xfrm>
          <a:prstGeom prst="rect">
            <a:avLst/>
          </a:prstGeom>
          <a:noFill/>
          <a:ln>
            <a:solidFill>
              <a:schemeClr val="tx1"/>
            </a:solidFill>
          </a:ln>
        </p:spPr>
        <p:txBody>
          <a:bodyPr wrap="square" rtlCol="0">
            <a:spAutoFit/>
          </a:bodyPr>
          <a:lstStyle/>
          <a:p>
            <a:pPr algn="ctr"/>
            <a:endParaRPr lang="en-GB" sz="1600" b="1">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ctr"/>
            <a:r>
              <a:rPr lang="en-GB" b="1">
                <a:solidFill>
                  <a:schemeClr val="accent1"/>
                </a:solidFill>
                <a:effectLst/>
                <a:latin typeface="StagecoachCircular"/>
                <a:ea typeface="Calibri" panose="020F0502020204030204" pitchFamily="34" charset="0"/>
                <a:cs typeface="Times New Roman" panose="02020603050405020304" pitchFamily="18" charset="0"/>
              </a:rPr>
              <a:t>Method 1: the bus driver pushes a button when</a:t>
            </a:r>
          </a:p>
          <a:p>
            <a:pPr algn="ctr"/>
            <a:r>
              <a:rPr lang="en-GB" b="1">
                <a:solidFill>
                  <a:schemeClr val="accent1"/>
                </a:solidFill>
                <a:effectLst/>
                <a:latin typeface="StagecoachCircular"/>
                <a:ea typeface="Calibri" panose="020F0502020204030204" pitchFamily="34" charset="0"/>
                <a:cs typeface="Times New Roman" panose="02020603050405020304" pitchFamily="18" charset="0"/>
              </a:rPr>
              <a:t> a passenger boards the bus</a:t>
            </a:r>
            <a:r>
              <a:rPr lang="en-GB" b="1">
                <a:solidFill>
                  <a:schemeClr val="accent1"/>
                </a:solidFill>
                <a:latin typeface="StagecoachCircular"/>
                <a:ea typeface="Calibri" panose="020F0502020204030204" pitchFamily="34" charset="0"/>
                <a:cs typeface="Times New Roman" panose="02020603050405020304" pitchFamily="18" charset="0"/>
              </a:rPr>
              <a:t>.</a:t>
            </a:r>
          </a:p>
          <a:p>
            <a:pPr algn="ctr"/>
            <a:endParaRPr lang="en-GB" sz="1600">
              <a:latin typeface="StagecoachCircular"/>
              <a:ea typeface="Calibri" panose="020F0502020204030204" pitchFamily="34" charset="0"/>
              <a:cs typeface="Times New Roman" panose="02020603050405020304" pitchFamily="18" charset="0"/>
            </a:endParaRPr>
          </a:p>
          <a:p>
            <a:pPr algn="ctr"/>
            <a:endParaRPr lang="en-GB" sz="1600">
              <a:latin typeface="StagecoachCircular"/>
              <a:ea typeface="Calibri" panose="020F0502020204030204" pitchFamily="34" charset="0"/>
              <a:cs typeface="Times New Roman" panose="02020603050405020304" pitchFamily="18" charset="0"/>
            </a:endParaRPr>
          </a:p>
          <a:p>
            <a:pPr algn="ctr"/>
            <a:r>
              <a:rPr lang="en-GB" sz="1600">
                <a:latin typeface="StagecoachCircular"/>
                <a:ea typeface="Calibri" panose="020F0502020204030204" pitchFamily="34" charset="0"/>
                <a:cs typeface="Times New Roman" panose="02020603050405020304" pitchFamily="18" charset="0"/>
              </a:rPr>
              <a:t>This method of data collection should be more accurate as it captures observed passenger journeys. However, the accuracy of recording varies by driver and may vary over time. </a:t>
            </a:r>
          </a:p>
          <a:p>
            <a:pPr algn="ctr"/>
            <a:endParaRPr lang="en-GB" sz="1600">
              <a:latin typeface="StagecoachCircular"/>
              <a:ea typeface="Calibri" panose="020F0502020204030204" pitchFamily="34" charset="0"/>
              <a:cs typeface="Times New Roman" panose="02020603050405020304" pitchFamily="18" charset="0"/>
            </a:endParaRPr>
          </a:p>
          <a:p>
            <a:pPr algn="ctr"/>
            <a:endParaRPr lang="en-GB" sz="1600">
              <a:latin typeface="StagecoachCircular"/>
              <a:ea typeface="Calibri" panose="020F0502020204030204" pitchFamily="34" charset="0"/>
              <a:cs typeface="Times New Roman" panose="02020603050405020304" pitchFamily="18" charset="0"/>
            </a:endParaRPr>
          </a:p>
          <a:p>
            <a:pPr algn="ctr"/>
            <a:r>
              <a:rPr lang="en-GB" sz="1600">
                <a:latin typeface="StagecoachCircular"/>
                <a:ea typeface="Calibri" panose="020F0502020204030204" pitchFamily="34" charset="0"/>
                <a:cs typeface="Times New Roman" panose="02020603050405020304" pitchFamily="18" charset="0"/>
              </a:rPr>
              <a:t>Suggests higher growth in P&amp;R journeys since 2019 (+20%).</a:t>
            </a:r>
          </a:p>
        </p:txBody>
      </p:sp>
      <p:sp>
        <p:nvSpPr>
          <p:cNvPr id="6" name="TextBox 62">
            <a:extLst>
              <a:ext uri="{FF2B5EF4-FFF2-40B4-BE49-F238E27FC236}">
                <a16:creationId xmlns:a16="http://schemas.microsoft.com/office/drawing/2014/main" id="{36B3062C-FF0B-CA32-9629-A2577D03F8FC}"/>
              </a:ext>
              <a:ext uri="{C183D7F6-B498-43B3-948B-1728B52AA6E4}">
                <adec:decorative xmlns:adec="http://schemas.microsoft.com/office/drawing/2017/decorative" val="0"/>
              </a:ext>
            </a:extLst>
          </p:cNvPr>
          <p:cNvSpPr txBox="1"/>
          <p:nvPr/>
        </p:nvSpPr>
        <p:spPr>
          <a:xfrm>
            <a:off x="6280530" y="2035306"/>
            <a:ext cx="5373404" cy="2862322"/>
          </a:xfrm>
          <a:prstGeom prst="rect">
            <a:avLst/>
          </a:prstGeom>
          <a:noFill/>
          <a:ln>
            <a:solidFill>
              <a:schemeClr val="tx1"/>
            </a:solidFill>
          </a:ln>
        </p:spPr>
        <p:txBody>
          <a:bodyPr wrap="square" rtlCol="0">
            <a:spAutoFit/>
          </a:bodyPr>
          <a:lstStyle/>
          <a:p>
            <a:pPr algn="ctr"/>
            <a:endParaRPr lang="en-GB" sz="1600" b="1">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ctr"/>
            <a:r>
              <a:rPr lang="en-GB" b="1">
                <a:solidFill>
                  <a:schemeClr val="accent2"/>
                </a:solidFill>
                <a:latin typeface="StagecoachCircular"/>
                <a:ea typeface="Calibri" panose="020F0502020204030204" pitchFamily="34" charset="0"/>
                <a:cs typeface="Times New Roman" panose="02020603050405020304" pitchFamily="18" charset="0"/>
              </a:rPr>
              <a:t>Method 2: estimate passenger journeys based on the</a:t>
            </a:r>
          </a:p>
          <a:p>
            <a:pPr algn="ctr"/>
            <a:r>
              <a:rPr lang="en-GB" b="1">
                <a:solidFill>
                  <a:schemeClr val="accent2"/>
                </a:solidFill>
                <a:latin typeface="StagecoachCircular"/>
                <a:ea typeface="Calibri" panose="020F0502020204030204" pitchFamily="34" charset="0"/>
                <a:cs typeface="Times New Roman" panose="02020603050405020304" pitchFamily="18" charset="0"/>
              </a:rPr>
              <a:t> no. tickets sold</a:t>
            </a:r>
            <a:endParaRPr lang="en-GB">
              <a:latin typeface="StagecoachCircular"/>
              <a:ea typeface="Calibri" panose="020F0502020204030204" pitchFamily="34" charset="0"/>
              <a:cs typeface="Times New Roman" panose="02020603050405020304" pitchFamily="18" charset="0"/>
            </a:endParaRPr>
          </a:p>
          <a:p>
            <a:pPr algn="ctr"/>
            <a:endParaRPr lang="en-GB" sz="1600">
              <a:latin typeface="StagecoachCircular"/>
              <a:ea typeface="Calibri" panose="020F0502020204030204" pitchFamily="34" charset="0"/>
              <a:cs typeface="Times New Roman" panose="02020603050405020304" pitchFamily="18" charset="0"/>
            </a:endParaRPr>
          </a:p>
          <a:p>
            <a:pPr algn="ctr"/>
            <a:r>
              <a:rPr lang="en-GB" sz="1600">
                <a:latin typeface="StagecoachCircular"/>
                <a:ea typeface="Calibri" panose="020F0502020204030204" pitchFamily="34" charset="0"/>
                <a:cs typeface="Times New Roman" panose="02020603050405020304" pitchFamily="18" charset="0"/>
              </a:rPr>
              <a:t>This method uses assumptions about the no. journeys made per ticket to estimate total passenger journeys. For example, it is assumed that someone purchasing a 1-week ticket will make 10 journeys on average. The method relies heavily on the accuracy of the assumptions used.</a:t>
            </a:r>
          </a:p>
          <a:p>
            <a:pPr algn="ctr"/>
            <a:endParaRPr lang="en-GB" sz="1600">
              <a:latin typeface="StagecoachCircular"/>
              <a:ea typeface="Calibri" panose="020F0502020204030204" pitchFamily="34" charset="0"/>
              <a:cs typeface="Times New Roman" panose="02020603050405020304" pitchFamily="18" charset="0"/>
            </a:endParaRPr>
          </a:p>
          <a:p>
            <a:pPr algn="ctr"/>
            <a:r>
              <a:rPr lang="en-GB" sz="1600">
                <a:latin typeface="StagecoachCircular"/>
                <a:ea typeface="Calibri" panose="020F0502020204030204" pitchFamily="34" charset="0"/>
                <a:cs typeface="Times New Roman" panose="02020603050405020304" pitchFamily="18" charset="0"/>
              </a:rPr>
              <a:t>Suggests lower growth in P&amp;R journeys since 2019 (0%).</a:t>
            </a:r>
          </a:p>
        </p:txBody>
      </p:sp>
      <p:sp>
        <p:nvSpPr>
          <p:cNvPr id="7" name="TextBox 62">
            <a:extLst>
              <a:ext uri="{FF2B5EF4-FFF2-40B4-BE49-F238E27FC236}">
                <a16:creationId xmlns:a16="http://schemas.microsoft.com/office/drawing/2014/main" id="{F5BD0C99-83D0-D73B-2CE8-C914CD6F011A}"/>
              </a:ext>
              <a:ext uri="{C183D7F6-B498-43B3-948B-1728B52AA6E4}">
                <adec:decorative xmlns:adec="http://schemas.microsoft.com/office/drawing/2017/decorative" val="0"/>
              </a:ext>
            </a:extLst>
          </p:cNvPr>
          <p:cNvSpPr txBox="1"/>
          <p:nvPr/>
        </p:nvSpPr>
        <p:spPr>
          <a:xfrm>
            <a:off x="538066" y="5463460"/>
            <a:ext cx="11115868" cy="584775"/>
          </a:xfrm>
          <a:prstGeom prst="rect">
            <a:avLst/>
          </a:prstGeom>
          <a:noFill/>
        </p:spPr>
        <p:txBody>
          <a:bodyPr wrap="square" rtlCol="0">
            <a:spAutoFit/>
          </a:bodyPr>
          <a:lstStyle/>
          <a:p>
            <a:pPr algn="ctr"/>
            <a:r>
              <a:rPr lang="en-GB" sz="1600">
                <a:latin typeface="StagecoachCircular"/>
                <a:ea typeface="Calibri" panose="020F0502020204030204" pitchFamily="34" charset="0"/>
                <a:cs typeface="Times New Roman" panose="02020603050405020304" pitchFamily="18" charset="0"/>
              </a:rPr>
              <a:t>There are positive and negative aspects to each method and one may be more appropriate depending on the use case. For transparency, P&amp;R data using both methods is presented in slides 48-51 to allow a comparison to be made. </a:t>
            </a:r>
          </a:p>
        </p:txBody>
      </p:sp>
    </p:spTree>
    <p:extLst>
      <p:ext uri="{BB962C8B-B14F-4D97-AF65-F5344CB8AC3E}">
        <p14:creationId xmlns:p14="http://schemas.microsoft.com/office/powerpoint/2010/main" val="27479472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52CEF-9C3E-F5BB-2C55-81655CD6678F}"/>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CFF13269-F8B2-E6BF-ED24-B936EFAB7F71}"/>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nSpc>
                <a:spcPct val="100000"/>
              </a:lnSpc>
              <a:spcBef>
                <a:spcPts val="0"/>
              </a:spcBef>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Bus Passengers: national stats			</a:t>
            </a:r>
            <a:r>
              <a:rPr lang="en-GB" sz="2000" b="1"/>
              <a:t>Method #1 – Driver estimate</a:t>
            </a:r>
            <a:endParaRPr kumimoji="0" lang="en-GB" sz="2800" b="1" i="0" u="none" strike="noStrike" kern="1200" cap="none" spc="0" normalizeH="0" baseline="0" noProof="0">
              <a:ln>
                <a:noFill/>
              </a:ln>
              <a:solidFill>
                <a:srgbClr val="FF0000"/>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E652B562-EB5D-A1EA-8A5B-F6A00BDF236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B6D6FBD7-F307-AC10-E779-5B498766768B}"/>
              </a:ext>
            </a:extLst>
          </p:cNvPr>
          <p:cNvSpPr txBox="1"/>
          <p:nvPr/>
        </p:nvSpPr>
        <p:spPr>
          <a:xfrm>
            <a:off x="233680" y="609983"/>
            <a:ext cx="11725153" cy="492443"/>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GB" sz="1300">
                <a:latin typeface="Calibri" panose="020F0502020204030204"/>
                <a:ea typeface="Calibri"/>
                <a:cs typeface="Calibri"/>
              </a:rPr>
              <a:t>Department for Transport statistics show that 18.7 million passengers used bus services in Cambridgeshire from April 2023 to March 2024. This is only 5% below the pre-COVID baseline. Passenger volumes in Peterborough (7.4 million) are 21% below pre-COVID levels but bus journeys per person continue to be higher in Peterborough.</a:t>
            </a:r>
          </a:p>
        </p:txBody>
      </p:sp>
      <p:sp>
        <p:nvSpPr>
          <p:cNvPr id="3" name="Slide Number Placeholder 2">
            <a:extLst>
              <a:ext uri="{FF2B5EF4-FFF2-40B4-BE49-F238E27FC236}">
                <a16:creationId xmlns:a16="http://schemas.microsoft.com/office/drawing/2014/main" id="{AD468578-20D0-2315-8BED-5ABBC83A07E2}"/>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dirty="0" smtClean="0"/>
              <a:t>45</a:t>
            </a:fld>
            <a:endParaRPr lang="en-GB"/>
          </a:p>
        </p:txBody>
      </p:sp>
      <p:sp>
        <p:nvSpPr>
          <p:cNvPr id="26" name="TextBox 25">
            <a:extLst>
              <a:ext uri="{FF2B5EF4-FFF2-40B4-BE49-F238E27FC236}">
                <a16:creationId xmlns:a16="http://schemas.microsoft.com/office/drawing/2014/main" id="{784C048E-A620-6253-3D45-8FDD0CE097C8}"/>
              </a:ext>
              <a:ext uri="{C183D7F6-B498-43B3-948B-1728B52AA6E4}">
                <adec:decorative xmlns:adec="http://schemas.microsoft.com/office/drawing/2017/decorative" val="1"/>
              </a:ext>
            </a:extLst>
          </p:cNvPr>
          <p:cNvSpPr txBox="1"/>
          <p:nvPr/>
        </p:nvSpPr>
        <p:spPr>
          <a:xfrm>
            <a:off x="9811020" y="2384468"/>
            <a:ext cx="2111946" cy="1384995"/>
          </a:xfrm>
          <a:prstGeom prst="rect">
            <a:avLst/>
          </a:prstGeom>
          <a:solidFill>
            <a:schemeClr val="bg1"/>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cs typeface="Calibri" panose="020F0502020204030204"/>
              </a:rPr>
              <a:t>Cambridgeshire:</a:t>
            </a:r>
          </a:p>
          <a:p>
            <a:pPr algn="ctr"/>
            <a:r>
              <a:rPr lang="en-US" sz="1400" b="1">
                <a:solidFill>
                  <a:srgbClr val="0070C0"/>
                </a:solidFill>
                <a:cs typeface="Calibri" panose="020F0502020204030204"/>
              </a:rPr>
              <a:t>Total Bus Passengers,</a:t>
            </a:r>
          </a:p>
          <a:p>
            <a:pPr algn="ctr"/>
            <a:r>
              <a:rPr lang="en-US" sz="1400" b="1">
                <a:solidFill>
                  <a:srgbClr val="0070C0"/>
                </a:solidFill>
                <a:cs typeface="Calibri" panose="020F0502020204030204"/>
              </a:rPr>
              <a:t>April 2023 – March 2024:</a:t>
            </a:r>
          </a:p>
          <a:p>
            <a:pPr algn="ctr"/>
            <a:r>
              <a:rPr lang="en-US" b="1">
                <a:cs typeface="Calibri" panose="020F0502020204030204"/>
              </a:rPr>
              <a:t>18.7 million</a:t>
            </a:r>
          </a:p>
          <a:p>
            <a:pPr algn="ctr"/>
            <a:r>
              <a:rPr lang="en-US" sz="1200">
                <a:solidFill>
                  <a:schemeClr val="tx1">
                    <a:lumMod val="85000"/>
                    <a:lumOff val="15000"/>
                  </a:schemeClr>
                </a:solidFill>
                <a:cs typeface="Calibri" panose="020F0502020204030204"/>
              </a:rPr>
              <a:t>(25 journeys per head of population)</a:t>
            </a:r>
          </a:p>
        </p:txBody>
      </p:sp>
      <p:sp>
        <p:nvSpPr>
          <p:cNvPr id="27" name="TextBox 26">
            <a:extLst>
              <a:ext uri="{FF2B5EF4-FFF2-40B4-BE49-F238E27FC236}">
                <a16:creationId xmlns:a16="http://schemas.microsoft.com/office/drawing/2014/main" id="{021712DB-C2D3-204B-61FD-DED7707C9B1E}"/>
              </a:ext>
              <a:ext uri="{C183D7F6-B498-43B3-948B-1728B52AA6E4}">
                <adec:decorative xmlns:adec="http://schemas.microsoft.com/office/drawing/2017/decorative" val="1"/>
              </a:ext>
            </a:extLst>
          </p:cNvPr>
          <p:cNvSpPr txBox="1"/>
          <p:nvPr/>
        </p:nvSpPr>
        <p:spPr>
          <a:xfrm>
            <a:off x="9846887" y="4176806"/>
            <a:ext cx="2111946" cy="1384995"/>
          </a:xfrm>
          <a:prstGeom prst="rect">
            <a:avLst/>
          </a:prstGeom>
          <a:solidFill>
            <a:schemeClr val="bg1"/>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cs typeface="Calibri" panose="020F0502020204030204"/>
              </a:rPr>
              <a:t>Peterborough:</a:t>
            </a:r>
          </a:p>
          <a:p>
            <a:pPr algn="ctr"/>
            <a:r>
              <a:rPr lang="en-US" sz="1400" b="1">
                <a:solidFill>
                  <a:srgbClr val="0070C0"/>
                </a:solidFill>
                <a:cs typeface="Calibri" panose="020F0502020204030204"/>
              </a:rPr>
              <a:t>Total Bus Passengers,</a:t>
            </a:r>
          </a:p>
          <a:p>
            <a:pPr algn="ctr"/>
            <a:r>
              <a:rPr lang="en-US" sz="1400" b="1">
                <a:solidFill>
                  <a:srgbClr val="0070C0"/>
                </a:solidFill>
                <a:cs typeface="Calibri" panose="020F0502020204030204"/>
              </a:rPr>
              <a:t>April 2023 – March 2024:</a:t>
            </a:r>
          </a:p>
          <a:p>
            <a:pPr algn="ctr"/>
            <a:r>
              <a:rPr lang="en-US" b="1">
                <a:cs typeface="Calibri" panose="020F0502020204030204"/>
              </a:rPr>
              <a:t>7.4 million</a:t>
            </a:r>
          </a:p>
          <a:p>
            <a:pPr algn="ctr"/>
            <a:r>
              <a:rPr lang="en-US" sz="1200">
                <a:solidFill>
                  <a:schemeClr val="tx1">
                    <a:lumMod val="85000"/>
                    <a:lumOff val="15000"/>
                  </a:schemeClr>
                </a:solidFill>
                <a:cs typeface="Calibri" panose="020F0502020204030204"/>
              </a:rPr>
              <a:t>(32 journeys per head of population)</a:t>
            </a:r>
          </a:p>
        </p:txBody>
      </p:sp>
      <p:pic>
        <p:nvPicPr>
          <p:cNvPr id="5" name="Picture 4" descr="A horizontal bar chart, displaying percentages by individual locations. The percentages represent the extent to which these locations have recovered in terms of bus passenger volumes in the latest year (April 2023 to March 2024) compared to a pre-COVID total. Cambridgeshire is the most recovered out of the selected locations, at 95%. Peterborough is the least recovered (79%). ">
            <a:extLst>
              <a:ext uri="{FF2B5EF4-FFF2-40B4-BE49-F238E27FC236}">
                <a16:creationId xmlns:a16="http://schemas.microsoft.com/office/drawing/2014/main" id="{691295ED-65AB-683C-3DB6-89226D280271}"/>
              </a:ext>
            </a:extLst>
          </p:cNvPr>
          <p:cNvPicPr>
            <a:picLocks noChangeAspect="1"/>
          </p:cNvPicPr>
          <p:nvPr/>
        </p:nvPicPr>
        <p:blipFill>
          <a:blip r:embed="rId4"/>
          <a:stretch>
            <a:fillRect/>
          </a:stretch>
        </p:blipFill>
        <p:spPr>
          <a:xfrm>
            <a:off x="233167" y="1250263"/>
            <a:ext cx="9506056" cy="5054054"/>
          </a:xfrm>
          <a:prstGeom prst="rect">
            <a:avLst/>
          </a:prstGeom>
        </p:spPr>
      </p:pic>
      <p:sp>
        <p:nvSpPr>
          <p:cNvPr id="24" name="TextBox 23">
            <a:extLst>
              <a:ext uri="{FF2B5EF4-FFF2-40B4-BE49-F238E27FC236}">
                <a16:creationId xmlns:a16="http://schemas.microsoft.com/office/drawing/2014/main" id="{E319881B-51F7-3E75-6F57-B8A5BA7E3EE0}"/>
              </a:ext>
            </a:extLst>
          </p:cNvPr>
          <p:cNvSpPr txBox="1"/>
          <p:nvPr/>
        </p:nvSpPr>
        <p:spPr>
          <a:xfrm>
            <a:off x="-24713" y="6458048"/>
            <a:ext cx="12112532" cy="246221"/>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*Pre-COVID is defined as the average of three years (2017-18, 2018-19, 2019-20) to minimise the impacts of the pandemic that were present during the last week of the 2019-20 period.</a:t>
            </a:r>
          </a:p>
        </p:txBody>
      </p:sp>
      <p:sp>
        <p:nvSpPr>
          <p:cNvPr id="14" name="TextBox 13">
            <a:extLst>
              <a:ext uri="{FF2B5EF4-FFF2-40B4-BE49-F238E27FC236}">
                <a16:creationId xmlns:a16="http://schemas.microsoft.com/office/drawing/2014/main" id="{8CDA5FE6-1BD3-46BA-19A1-B350A94EC519}"/>
              </a:ext>
            </a:extLst>
          </p:cNvPr>
          <p:cNvSpPr txBox="1"/>
          <p:nvPr/>
        </p:nvSpPr>
        <p:spPr>
          <a:xfrm>
            <a:off x="-24713" y="6642565"/>
            <a:ext cx="11272972" cy="246221"/>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Source: DfT Annual Bus Operator Survey: </a:t>
            </a:r>
            <a:r>
              <a:rPr lang="en-GB" sz="1000">
                <a:solidFill>
                  <a:schemeClr val="bg2">
                    <a:lumMod val="50000"/>
                  </a:schemeClr>
                </a:solidFill>
                <a:cs typeface="Calibri"/>
                <a:hlinkClick r:id="rId5"/>
              </a:rPr>
              <a:t>https://www.gov.uk/government/collections/bus-statistics</a:t>
            </a:r>
            <a:r>
              <a:rPr lang="en-GB" sz="1000">
                <a:solidFill>
                  <a:schemeClr val="bg2">
                    <a:lumMod val="50000"/>
                  </a:schemeClr>
                </a:solidFill>
                <a:cs typeface="Calibri"/>
              </a:rPr>
              <a:t> </a:t>
            </a:r>
          </a:p>
        </p:txBody>
      </p:sp>
    </p:spTree>
    <p:extLst>
      <p:ext uri="{BB962C8B-B14F-4D97-AF65-F5344CB8AC3E}">
        <p14:creationId xmlns:p14="http://schemas.microsoft.com/office/powerpoint/2010/main" val="37789966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F7E4A-E313-DB52-AF87-3739BD3C1A82}"/>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5681E24F-D64B-B3E7-8FA4-A9D66D7F6B7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Bus Passengers: </a:t>
            </a:r>
            <a:r>
              <a:rPr lang="en-GB" sz="2800" b="1">
                <a:latin typeface="Calibri" panose="020F0502020204030204"/>
              </a:rPr>
              <a:t>all passengers</a:t>
            </a: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 			</a:t>
            </a:r>
            <a:r>
              <a:rPr lang="en-GB" sz="2000" b="1">
                <a:latin typeface="Calibri" panose="020F0502020204030204"/>
              </a:rPr>
              <a:t>Method #1 – Driver estimate</a:t>
            </a:r>
            <a:endParaRPr kumimoji="0" lang="en-GB" sz="2800" b="1" i="0" u="none" strike="noStrike" kern="1200" cap="none" spc="0" normalizeH="0" baseline="0" noProof="0">
              <a:ln>
                <a:noFill/>
              </a:ln>
              <a:solidFill>
                <a:schemeClr val="lt1"/>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448D3F2F-7DDF-24C9-4B04-240B3B444A3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2A32A2CC-622E-1190-FC78-E007BCD812E4}"/>
              </a:ext>
            </a:extLst>
          </p:cNvPr>
          <p:cNvSpPr txBox="1"/>
          <p:nvPr/>
        </p:nvSpPr>
        <p:spPr>
          <a:xfrm>
            <a:off x="233680" y="60998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GB" sz="1400"/>
              <a:t>In September 2025, bus passenger volumes on services based at Stagecoach’s Cambridgeshire depots (Cambridge and </a:t>
            </a:r>
            <a:r>
              <a:rPr lang="en-GB" sz="1400" err="1"/>
              <a:t>Fenstanton</a:t>
            </a:r>
            <a:r>
              <a:rPr lang="en-GB" sz="1400"/>
              <a:t>) were 2% ahead of pre-COVID. Meanwhile, bus passenger volumes on services based at the Peterborough depot were 24% lower than pre-COVID.</a:t>
            </a:r>
            <a:endParaRPr lang="en-GB" sz="1400">
              <a:ea typeface="Calibri"/>
              <a:cs typeface="Calibri"/>
            </a:endParaRPr>
          </a:p>
        </p:txBody>
      </p:sp>
      <p:sp>
        <p:nvSpPr>
          <p:cNvPr id="3" name="Slide Number Placeholder 2">
            <a:extLst>
              <a:ext uri="{FF2B5EF4-FFF2-40B4-BE49-F238E27FC236}">
                <a16:creationId xmlns:a16="http://schemas.microsoft.com/office/drawing/2014/main" id="{EB2AD449-D8E5-6F83-9D60-F1F7CE45D7DC}"/>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dirty="0" smtClean="0"/>
              <a:t>46</a:t>
            </a:fld>
            <a:endParaRPr lang="en-GB"/>
          </a:p>
        </p:txBody>
      </p:sp>
      <p:pic>
        <p:nvPicPr>
          <p:cNvPr id="47" name="Picture 46" descr="A line chart of bus passenger trends over time.">
            <a:extLst>
              <a:ext uri="{FF2B5EF4-FFF2-40B4-BE49-F238E27FC236}">
                <a16:creationId xmlns:a16="http://schemas.microsoft.com/office/drawing/2014/main" id="{3C486BFE-6159-9029-AF1D-BED177343C30}"/>
              </a:ext>
            </a:extLst>
          </p:cNvPr>
          <p:cNvPicPr>
            <a:picLocks noChangeAspect="1"/>
          </p:cNvPicPr>
          <p:nvPr/>
        </p:nvPicPr>
        <p:blipFill>
          <a:blip r:embed="rId4"/>
          <a:stretch>
            <a:fillRect/>
          </a:stretch>
        </p:blipFill>
        <p:spPr>
          <a:xfrm>
            <a:off x="704088" y="1159190"/>
            <a:ext cx="11049475" cy="3580492"/>
          </a:xfrm>
          <a:prstGeom prst="rect">
            <a:avLst/>
          </a:prstGeom>
        </p:spPr>
      </p:pic>
      <p:grpSp>
        <p:nvGrpSpPr>
          <p:cNvPr id="37" name="Group 36">
            <a:extLst>
              <a:ext uri="{FF2B5EF4-FFF2-40B4-BE49-F238E27FC236}">
                <a16:creationId xmlns:a16="http://schemas.microsoft.com/office/drawing/2014/main" id="{E25E4B26-F2F3-6C91-A2E7-141BF9CDDC02}"/>
              </a:ext>
              <a:ext uri="{C183D7F6-B498-43B3-948B-1728B52AA6E4}">
                <adec:decorative xmlns:adec="http://schemas.microsoft.com/office/drawing/2017/decorative" val="1"/>
              </a:ext>
            </a:extLst>
          </p:cNvPr>
          <p:cNvGrpSpPr/>
          <p:nvPr/>
        </p:nvGrpSpPr>
        <p:grpSpPr>
          <a:xfrm>
            <a:off x="771189" y="4728209"/>
            <a:ext cx="11049475" cy="469940"/>
            <a:chOff x="1296586" y="6297523"/>
            <a:chExt cx="5979190" cy="361253"/>
          </a:xfrm>
        </p:grpSpPr>
        <p:sp>
          <p:nvSpPr>
            <p:cNvPr id="6" name="TextBox 5">
              <a:extLst>
                <a:ext uri="{FF2B5EF4-FFF2-40B4-BE49-F238E27FC236}">
                  <a16:creationId xmlns:a16="http://schemas.microsoft.com/office/drawing/2014/main" id="{F584311A-A038-7A59-17A9-9EAE79CBC908}"/>
                </a:ext>
              </a:extLst>
            </p:cNvPr>
            <p:cNvSpPr txBox="1"/>
            <p:nvPr/>
          </p:nvSpPr>
          <p:spPr>
            <a:xfrm>
              <a:off x="1296586" y="6306422"/>
              <a:ext cx="628650" cy="338554"/>
            </a:xfrm>
            <a:prstGeom prst="rect">
              <a:avLst/>
            </a:prstGeom>
            <a:noFill/>
            <a:ln>
              <a:noFill/>
            </a:ln>
          </p:spPr>
          <p:txBody>
            <a:bodyPr wrap="square" rtlCol="0">
              <a:spAutoFit/>
            </a:bodyPr>
            <a:lstStyle/>
            <a:p>
              <a:r>
                <a:rPr lang="en-GB" sz="1600" b="1"/>
                <a:t>May</a:t>
              </a:r>
            </a:p>
          </p:txBody>
        </p:sp>
        <p:sp>
          <p:nvSpPr>
            <p:cNvPr id="8" name="TextBox 7">
              <a:extLst>
                <a:ext uri="{FF2B5EF4-FFF2-40B4-BE49-F238E27FC236}">
                  <a16:creationId xmlns:a16="http://schemas.microsoft.com/office/drawing/2014/main" id="{D9034B63-3161-1A8A-4D7D-EE4C10070F75}"/>
                </a:ext>
              </a:extLst>
            </p:cNvPr>
            <p:cNvSpPr txBox="1"/>
            <p:nvPr/>
          </p:nvSpPr>
          <p:spPr>
            <a:xfrm>
              <a:off x="1845881" y="6315219"/>
              <a:ext cx="628650" cy="338554"/>
            </a:xfrm>
            <a:prstGeom prst="rect">
              <a:avLst/>
            </a:prstGeom>
            <a:noFill/>
            <a:ln>
              <a:noFill/>
            </a:ln>
          </p:spPr>
          <p:txBody>
            <a:bodyPr wrap="square" rtlCol="0">
              <a:spAutoFit/>
            </a:bodyPr>
            <a:lstStyle/>
            <a:p>
              <a:r>
                <a:rPr lang="en-GB" sz="1600" b="1"/>
                <a:t>Jun</a:t>
              </a:r>
            </a:p>
          </p:txBody>
        </p:sp>
        <p:sp>
          <p:nvSpPr>
            <p:cNvPr id="9" name="TextBox 8">
              <a:extLst>
                <a:ext uri="{FF2B5EF4-FFF2-40B4-BE49-F238E27FC236}">
                  <a16:creationId xmlns:a16="http://schemas.microsoft.com/office/drawing/2014/main" id="{EEC5B781-D80C-F083-0123-F03E53E13110}"/>
                </a:ext>
              </a:extLst>
            </p:cNvPr>
            <p:cNvSpPr txBox="1"/>
            <p:nvPr/>
          </p:nvSpPr>
          <p:spPr>
            <a:xfrm>
              <a:off x="2283457" y="6318573"/>
              <a:ext cx="628650" cy="338554"/>
            </a:xfrm>
            <a:prstGeom prst="rect">
              <a:avLst/>
            </a:prstGeom>
            <a:noFill/>
            <a:ln>
              <a:noFill/>
            </a:ln>
          </p:spPr>
          <p:txBody>
            <a:bodyPr wrap="square" rtlCol="0">
              <a:spAutoFit/>
            </a:bodyPr>
            <a:lstStyle/>
            <a:p>
              <a:r>
                <a:rPr lang="en-GB" sz="1600" b="1"/>
                <a:t>Jul</a:t>
              </a:r>
            </a:p>
          </p:txBody>
        </p:sp>
        <p:sp>
          <p:nvSpPr>
            <p:cNvPr id="12" name="TextBox 11">
              <a:extLst>
                <a:ext uri="{FF2B5EF4-FFF2-40B4-BE49-F238E27FC236}">
                  <a16:creationId xmlns:a16="http://schemas.microsoft.com/office/drawing/2014/main" id="{EBB8F2DF-0242-7A6C-B0F2-97008F4C96AC}"/>
                </a:ext>
              </a:extLst>
            </p:cNvPr>
            <p:cNvSpPr txBox="1"/>
            <p:nvPr/>
          </p:nvSpPr>
          <p:spPr>
            <a:xfrm>
              <a:off x="2833951" y="6312822"/>
              <a:ext cx="628650" cy="338554"/>
            </a:xfrm>
            <a:prstGeom prst="rect">
              <a:avLst/>
            </a:prstGeom>
            <a:noFill/>
            <a:ln>
              <a:noFill/>
            </a:ln>
          </p:spPr>
          <p:txBody>
            <a:bodyPr wrap="square" rtlCol="0">
              <a:spAutoFit/>
            </a:bodyPr>
            <a:lstStyle/>
            <a:p>
              <a:r>
                <a:rPr lang="en-GB" sz="1600" b="1"/>
                <a:t>Aug</a:t>
              </a:r>
            </a:p>
          </p:txBody>
        </p:sp>
        <p:sp>
          <p:nvSpPr>
            <p:cNvPr id="29" name="TextBox 28">
              <a:extLst>
                <a:ext uri="{FF2B5EF4-FFF2-40B4-BE49-F238E27FC236}">
                  <a16:creationId xmlns:a16="http://schemas.microsoft.com/office/drawing/2014/main" id="{2241184A-7F65-0056-4E71-DE3D69D93770}"/>
                </a:ext>
              </a:extLst>
            </p:cNvPr>
            <p:cNvSpPr txBox="1"/>
            <p:nvPr/>
          </p:nvSpPr>
          <p:spPr>
            <a:xfrm>
              <a:off x="3283929" y="6319254"/>
              <a:ext cx="628650" cy="338554"/>
            </a:xfrm>
            <a:prstGeom prst="rect">
              <a:avLst/>
            </a:prstGeom>
            <a:noFill/>
            <a:ln>
              <a:noFill/>
            </a:ln>
          </p:spPr>
          <p:txBody>
            <a:bodyPr wrap="square" rtlCol="0">
              <a:spAutoFit/>
            </a:bodyPr>
            <a:lstStyle/>
            <a:p>
              <a:r>
                <a:rPr lang="en-GB" sz="1600" b="1"/>
                <a:t>Sep</a:t>
              </a:r>
            </a:p>
          </p:txBody>
        </p:sp>
        <p:sp>
          <p:nvSpPr>
            <p:cNvPr id="30" name="TextBox 29">
              <a:extLst>
                <a:ext uri="{FF2B5EF4-FFF2-40B4-BE49-F238E27FC236}">
                  <a16:creationId xmlns:a16="http://schemas.microsoft.com/office/drawing/2014/main" id="{6D6AA30E-A3F8-D146-E4A3-945E6A74EA03}"/>
                </a:ext>
              </a:extLst>
            </p:cNvPr>
            <p:cNvSpPr txBox="1"/>
            <p:nvPr/>
          </p:nvSpPr>
          <p:spPr>
            <a:xfrm>
              <a:off x="3728922" y="6320222"/>
              <a:ext cx="628650" cy="338554"/>
            </a:xfrm>
            <a:prstGeom prst="rect">
              <a:avLst/>
            </a:prstGeom>
            <a:noFill/>
            <a:ln>
              <a:noFill/>
            </a:ln>
          </p:spPr>
          <p:txBody>
            <a:bodyPr wrap="square" rtlCol="0">
              <a:spAutoFit/>
            </a:bodyPr>
            <a:lstStyle/>
            <a:p>
              <a:r>
                <a:rPr lang="en-GB" sz="1600" b="1"/>
                <a:t>Oct</a:t>
              </a:r>
            </a:p>
          </p:txBody>
        </p:sp>
        <p:sp>
          <p:nvSpPr>
            <p:cNvPr id="31" name="TextBox 30">
              <a:extLst>
                <a:ext uri="{FF2B5EF4-FFF2-40B4-BE49-F238E27FC236}">
                  <a16:creationId xmlns:a16="http://schemas.microsoft.com/office/drawing/2014/main" id="{E48D8AF7-800F-6DCB-83E0-361D936038EA}"/>
                </a:ext>
              </a:extLst>
            </p:cNvPr>
            <p:cNvSpPr txBox="1"/>
            <p:nvPr/>
          </p:nvSpPr>
          <p:spPr>
            <a:xfrm>
              <a:off x="4263476" y="6317878"/>
              <a:ext cx="628650" cy="338554"/>
            </a:xfrm>
            <a:prstGeom prst="rect">
              <a:avLst/>
            </a:prstGeom>
            <a:noFill/>
            <a:ln>
              <a:noFill/>
            </a:ln>
          </p:spPr>
          <p:txBody>
            <a:bodyPr wrap="square" rtlCol="0">
              <a:spAutoFit/>
            </a:bodyPr>
            <a:lstStyle/>
            <a:p>
              <a:r>
                <a:rPr lang="en-GB" sz="1600" b="1"/>
                <a:t>Nov</a:t>
              </a:r>
            </a:p>
          </p:txBody>
        </p:sp>
        <p:sp>
          <p:nvSpPr>
            <p:cNvPr id="32" name="TextBox 31">
              <a:extLst>
                <a:ext uri="{FF2B5EF4-FFF2-40B4-BE49-F238E27FC236}">
                  <a16:creationId xmlns:a16="http://schemas.microsoft.com/office/drawing/2014/main" id="{0BD6B807-811A-9600-8A83-266362A796E8}"/>
                </a:ext>
              </a:extLst>
            </p:cNvPr>
            <p:cNvSpPr txBox="1"/>
            <p:nvPr/>
          </p:nvSpPr>
          <p:spPr>
            <a:xfrm>
              <a:off x="4720573" y="6320222"/>
              <a:ext cx="628650" cy="338554"/>
            </a:xfrm>
            <a:prstGeom prst="rect">
              <a:avLst/>
            </a:prstGeom>
            <a:noFill/>
            <a:ln>
              <a:noFill/>
            </a:ln>
          </p:spPr>
          <p:txBody>
            <a:bodyPr wrap="square" rtlCol="0">
              <a:spAutoFit/>
            </a:bodyPr>
            <a:lstStyle/>
            <a:p>
              <a:r>
                <a:rPr lang="en-GB" sz="1600" b="1"/>
                <a:t>Dec</a:t>
              </a:r>
            </a:p>
          </p:txBody>
        </p:sp>
        <p:sp>
          <p:nvSpPr>
            <p:cNvPr id="33" name="TextBox 32">
              <a:extLst>
                <a:ext uri="{FF2B5EF4-FFF2-40B4-BE49-F238E27FC236}">
                  <a16:creationId xmlns:a16="http://schemas.microsoft.com/office/drawing/2014/main" id="{A82A23E9-4F4A-3A37-99CC-048DFD4E1C5A}"/>
                </a:ext>
              </a:extLst>
            </p:cNvPr>
            <p:cNvSpPr txBox="1"/>
            <p:nvPr/>
          </p:nvSpPr>
          <p:spPr>
            <a:xfrm>
              <a:off x="5177651" y="6312822"/>
              <a:ext cx="628650" cy="338554"/>
            </a:xfrm>
            <a:prstGeom prst="rect">
              <a:avLst/>
            </a:prstGeom>
            <a:noFill/>
            <a:ln>
              <a:noFill/>
            </a:ln>
          </p:spPr>
          <p:txBody>
            <a:bodyPr wrap="square" rtlCol="0">
              <a:spAutoFit/>
            </a:bodyPr>
            <a:lstStyle/>
            <a:p>
              <a:r>
                <a:rPr lang="en-GB" sz="1600" b="1"/>
                <a:t>Jan</a:t>
              </a:r>
            </a:p>
          </p:txBody>
        </p:sp>
        <p:sp>
          <p:nvSpPr>
            <p:cNvPr id="34" name="TextBox 33">
              <a:extLst>
                <a:ext uri="{FF2B5EF4-FFF2-40B4-BE49-F238E27FC236}">
                  <a16:creationId xmlns:a16="http://schemas.microsoft.com/office/drawing/2014/main" id="{A0FB2692-EEEE-A18C-414A-0D6221E0A5EF}"/>
                </a:ext>
              </a:extLst>
            </p:cNvPr>
            <p:cNvSpPr txBox="1"/>
            <p:nvPr/>
          </p:nvSpPr>
          <p:spPr>
            <a:xfrm>
              <a:off x="5726957" y="6297523"/>
              <a:ext cx="628650" cy="338554"/>
            </a:xfrm>
            <a:prstGeom prst="rect">
              <a:avLst/>
            </a:prstGeom>
            <a:noFill/>
            <a:ln>
              <a:noFill/>
            </a:ln>
          </p:spPr>
          <p:txBody>
            <a:bodyPr wrap="square" rtlCol="0">
              <a:spAutoFit/>
            </a:bodyPr>
            <a:lstStyle/>
            <a:p>
              <a:r>
                <a:rPr lang="en-GB" sz="1600" b="1"/>
                <a:t>Feb</a:t>
              </a:r>
            </a:p>
          </p:txBody>
        </p:sp>
        <p:sp>
          <p:nvSpPr>
            <p:cNvPr id="35" name="TextBox 34">
              <a:extLst>
                <a:ext uri="{FF2B5EF4-FFF2-40B4-BE49-F238E27FC236}">
                  <a16:creationId xmlns:a16="http://schemas.microsoft.com/office/drawing/2014/main" id="{9E4C1D62-9256-33D5-0E5F-088C8A4480BD}"/>
                </a:ext>
              </a:extLst>
            </p:cNvPr>
            <p:cNvSpPr txBox="1"/>
            <p:nvPr/>
          </p:nvSpPr>
          <p:spPr>
            <a:xfrm>
              <a:off x="6169321" y="6315219"/>
              <a:ext cx="628650" cy="338554"/>
            </a:xfrm>
            <a:prstGeom prst="rect">
              <a:avLst/>
            </a:prstGeom>
            <a:noFill/>
            <a:ln>
              <a:noFill/>
            </a:ln>
          </p:spPr>
          <p:txBody>
            <a:bodyPr wrap="square" rtlCol="0">
              <a:spAutoFit/>
            </a:bodyPr>
            <a:lstStyle/>
            <a:p>
              <a:r>
                <a:rPr lang="en-GB" sz="1600" b="1"/>
                <a:t>Mar</a:t>
              </a:r>
            </a:p>
          </p:txBody>
        </p:sp>
        <p:sp>
          <p:nvSpPr>
            <p:cNvPr id="36" name="TextBox 35">
              <a:extLst>
                <a:ext uri="{FF2B5EF4-FFF2-40B4-BE49-F238E27FC236}">
                  <a16:creationId xmlns:a16="http://schemas.microsoft.com/office/drawing/2014/main" id="{EA6404FA-6C3C-1C9B-0606-46447D79B030}"/>
                </a:ext>
              </a:extLst>
            </p:cNvPr>
            <p:cNvSpPr txBox="1"/>
            <p:nvPr/>
          </p:nvSpPr>
          <p:spPr>
            <a:xfrm>
              <a:off x="6647126" y="6306337"/>
              <a:ext cx="628650" cy="338554"/>
            </a:xfrm>
            <a:prstGeom prst="rect">
              <a:avLst/>
            </a:prstGeom>
            <a:noFill/>
            <a:ln>
              <a:noFill/>
            </a:ln>
          </p:spPr>
          <p:txBody>
            <a:bodyPr wrap="square" rtlCol="0">
              <a:spAutoFit/>
            </a:bodyPr>
            <a:lstStyle/>
            <a:p>
              <a:r>
                <a:rPr lang="en-GB" sz="1600" b="1"/>
                <a:t>Apr</a:t>
              </a:r>
            </a:p>
          </p:txBody>
        </p:sp>
      </p:grpSp>
      <p:grpSp>
        <p:nvGrpSpPr>
          <p:cNvPr id="58" name="Group 57" descr="Cambridgeshire (Cambridge and Fenstanton) bus usage has seen a 2% increase from September 2019 to September 2025.">
            <a:extLst>
              <a:ext uri="{FF2B5EF4-FFF2-40B4-BE49-F238E27FC236}">
                <a16:creationId xmlns:a16="http://schemas.microsoft.com/office/drawing/2014/main" id="{EE636A8A-4781-5FB4-A36C-657C8C66A925}"/>
              </a:ext>
            </a:extLst>
          </p:cNvPr>
          <p:cNvGrpSpPr/>
          <p:nvPr/>
        </p:nvGrpSpPr>
        <p:grpSpPr>
          <a:xfrm>
            <a:off x="909060" y="5050407"/>
            <a:ext cx="2283275" cy="1421272"/>
            <a:chOff x="9488153" y="1220323"/>
            <a:chExt cx="2314114" cy="1217503"/>
          </a:xfrm>
        </p:grpSpPr>
        <p:sp>
          <p:nvSpPr>
            <p:cNvPr id="7" name="Rectangle: Rounded Corners 6">
              <a:extLst>
                <a:ext uri="{FF2B5EF4-FFF2-40B4-BE49-F238E27FC236}">
                  <a16:creationId xmlns:a16="http://schemas.microsoft.com/office/drawing/2014/main" id="{B9879A14-886B-5B66-EA38-89F496428ECA}"/>
                </a:ext>
              </a:extLst>
            </p:cNvPr>
            <p:cNvSpPr/>
            <p:nvPr/>
          </p:nvSpPr>
          <p:spPr>
            <a:xfrm rot="10800000">
              <a:off x="10290652" y="2054811"/>
              <a:ext cx="745292" cy="310164"/>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9" name="Group 38">
              <a:extLst>
                <a:ext uri="{FF2B5EF4-FFF2-40B4-BE49-F238E27FC236}">
                  <a16:creationId xmlns:a16="http://schemas.microsoft.com/office/drawing/2014/main" id="{7DF27190-B10D-2C1E-D443-89923100047C}"/>
                </a:ext>
              </a:extLst>
            </p:cNvPr>
            <p:cNvGrpSpPr/>
            <p:nvPr/>
          </p:nvGrpSpPr>
          <p:grpSpPr>
            <a:xfrm>
              <a:off x="9531900" y="1220323"/>
              <a:ext cx="2243668" cy="1217503"/>
              <a:chOff x="857250" y="5669657"/>
              <a:chExt cx="2878913" cy="1125108"/>
            </a:xfrm>
          </p:grpSpPr>
          <p:sp>
            <p:nvSpPr>
              <p:cNvPr id="55" name="TextBox 54">
                <a:extLst>
                  <a:ext uri="{FF2B5EF4-FFF2-40B4-BE49-F238E27FC236}">
                    <a16:creationId xmlns:a16="http://schemas.microsoft.com/office/drawing/2014/main" id="{CB2CC9E7-A86E-78A7-C5A4-C81EC8395791}"/>
                  </a:ext>
                </a:extLst>
              </p:cNvPr>
              <p:cNvSpPr txBox="1"/>
              <p:nvPr/>
            </p:nvSpPr>
            <p:spPr>
              <a:xfrm>
                <a:off x="908285" y="6121077"/>
                <a:ext cx="2827878" cy="623825"/>
              </a:xfrm>
              <a:prstGeom prst="rect">
                <a:avLst/>
              </a:prstGeom>
              <a:noFill/>
              <a:ln w="12700">
                <a:noFill/>
              </a:ln>
            </p:spPr>
            <p:txBody>
              <a:bodyPr wrap="square" lIns="91440" tIns="45720" rIns="91440" bIns="45720" rtlCol="0" anchor="t">
                <a:spAutoFit/>
              </a:bodyPr>
              <a:lstStyle/>
              <a:p>
                <a:pPr algn="ctr">
                  <a:lnSpc>
                    <a:spcPct val="150000"/>
                  </a:lnSpc>
                </a:pPr>
                <a:r>
                  <a:rPr lang="en-GB" sz="1400"/>
                  <a:t>Sept 2019 to Sept 2025</a:t>
                </a:r>
              </a:p>
              <a:p>
                <a:pPr algn="ctr">
                  <a:lnSpc>
                    <a:spcPct val="150000"/>
                  </a:lnSpc>
                </a:pPr>
                <a:r>
                  <a:rPr lang="en-GB" b="1">
                    <a:ea typeface="Calibri"/>
                    <a:cs typeface="Calibri"/>
                  </a:rPr>
                  <a:t>+2%</a:t>
                </a:r>
              </a:p>
            </p:txBody>
          </p:sp>
          <p:sp>
            <p:nvSpPr>
              <p:cNvPr id="57" name="Rectangle 56">
                <a:extLst>
                  <a:ext uri="{FF2B5EF4-FFF2-40B4-BE49-F238E27FC236}">
                    <a16:creationId xmlns:a16="http://schemas.microsoft.com/office/drawing/2014/main" id="{DFA8B55C-68BB-2C00-5CF1-657D69603C83}"/>
                  </a:ext>
                </a:extLst>
              </p:cNvPr>
              <p:cNvSpPr/>
              <p:nvPr/>
            </p:nvSpPr>
            <p:spPr>
              <a:xfrm>
                <a:off x="857250" y="5669657"/>
                <a:ext cx="2795447" cy="112510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1" name="TextBox 40">
              <a:extLst>
                <a:ext uri="{FF2B5EF4-FFF2-40B4-BE49-F238E27FC236}">
                  <a16:creationId xmlns:a16="http://schemas.microsoft.com/office/drawing/2014/main" id="{A2FD7EB0-1F9C-9060-B1AE-512A9906D203}"/>
                </a:ext>
              </a:extLst>
            </p:cNvPr>
            <p:cNvSpPr txBox="1"/>
            <p:nvPr/>
          </p:nvSpPr>
          <p:spPr>
            <a:xfrm>
              <a:off x="9488153" y="1242092"/>
              <a:ext cx="2314114" cy="632761"/>
            </a:xfrm>
            <a:prstGeom prst="rect">
              <a:avLst/>
            </a:prstGeom>
            <a:noFill/>
            <a:ln w="12700">
              <a:noFill/>
            </a:ln>
          </p:spPr>
          <p:txBody>
            <a:bodyPr wrap="square" lIns="91440" tIns="45720" rIns="91440" bIns="45720" rtlCol="0" anchor="t">
              <a:spAutoFit/>
            </a:bodyPr>
            <a:lstStyle/>
            <a:p>
              <a:pPr algn="ctr"/>
              <a:r>
                <a:rPr lang="en-GB" sz="1400" b="1"/>
                <a:t>Cambridge and </a:t>
              </a:r>
            </a:p>
            <a:p>
              <a:pPr algn="ctr"/>
              <a:r>
                <a:rPr lang="en-GB" sz="1400" b="1" err="1"/>
                <a:t>Fenstanton</a:t>
              </a:r>
              <a:r>
                <a:rPr lang="en-GB" sz="1400" b="1"/>
                <a:t> depots</a:t>
              </a:r>
            </a:p>
            <a:p>
              <a:pPr algn="ctr"/>
              <a:r>
                <a:rPr lang="en-GB" sz="1400" b="1">
                  <a:solidFill>
                    <a:srgbClr val="0070C0"/>
                  </a:solidFill>
                </a:rPr>
                <a:t>Pre-COVID to Now:</a:t>
              </a:r>
              <a:endParaRPr lang="en-GB" sz="1400" b="1">
                <a:solidFill>
                  <a:srgbClr val="0070C0"/>
                </a:solidFill>
                <a:ea typeface="Calibri"/>
                <a:cs typeface="Calibri"/>
              </a:endParaRPr>
            </a:p>
          </p:txBody>
        </p:sp>
      </p:grpSp>
      <p:grpSp>
        <p:nvGrpSpPr>
          <p:cNvPr id="4" name="Group 3" descr="Peterborough bus usage has seen a -24% change from September 2019 to September 2025.">
            <a:extLst>
              <a:ext uri="{FF2B5EF4-FFF2-40B4-BE49-F238E27FC236}">
                <a16:creationId xmlns:a16="http://schemas.microsoft.com/office/drawing/2014/main" id="{3AD804E5-9DB0-4D0A-A16B-352FED12D00F}"/>
              </a:ext>
            </a:extLst>
          </p:cNvPr>
          <p:cNvGrpSpPr/>
          <p:nvPr/>
        </p:nvGrpSpPr>
        <p:grpSpPr>
          <a:xfrm>
            <a:off x="3165997" y="5051579"/>
            <a:ext cx="2283276" cy="1421272"/>
            <a:chOff x="9488153" y="1220323"/>
            <a:chExt cx="2314114" cy="1217503"/>
          </a:xfrm>
        </p:grpSpPr>
        <p:sp>
          <p:nvSpPr>
            <p:cNvPr id="5" name="Rectangle: Rounded Corners 4">
              <a:extLst>
                <a:ext uri="{FF2B5EF4-FFF2-40B4-BE49-F238E27FC236}">
                  <a16:creationId xmlns:a16="http://schemas.microsoft.com/office/drawing/2014/main" id="{38407606-BAAC-E710-AEBF-BA1B32332DE6}"/>
                </a:ext>
              </a:extLst>
            </p:cNvPr>
            <p:cNvSpPr/>
            <p:nvPr/>
          </p:nvSpPr>
          <p:spPr>
            <a:xfrm rot="10800000">
              <a:off x="10290652" y="2054811"/>
              <a:ext cx="745292" cy="310164"/>
            </a:xfrm>
            <a:prstGeom prst="roundRect">
              <a:avLst/>
            </a:prstGeom>
            <a:solidFill>
              <a:srgbClr val="5799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E9FAFD8E-A6A3-AE0C-2DF1-C63BC56C824C}"/>
                </a:ext>
              </a:extLst>
            </p:cNvPr>
            <p:cNvGrpSpPr/>
            <p:nvPr/>
          </p:nvGrpSpPr>
          <p:grpSpPr>
            <a:xfrm>
              <a:off x="9531900" y="1220323"/>
              <a:ext cx="2233346" cy="1217503"/>
              <a:chOff x="857250" y="5669657"/>
              <a:chExt cx="2865668" cy="1125108"/>
            </a:xfrm>
          </p:grpSpPr>
          <p:sp>
            <p:nvSpPr>
              <p:cNvPr id="18" name="TextBox 17">
                <a:extLst>
                  <a:ext uri="{FF2B5EF4-FFF2-40B4-BE49-F238E27FC236}">
                    <a16:creationId xmlns:a16="http://schemas.microsoft.com/office/drawing/2014/main" id="{8247F953-7A2B-403D-8D4F-0E2C33985C0A}"/>
                  </a:ext>
                </a:extLst>
              </p:cNvPr>
              <p:cNvSpPr txBox="1"/>
              <p:nvPr/>
            </p:nvSpPr>
            <p:spPr>
              <a:xfrm>
                <a:off x="895040" y="6113203"/>
                <a:ext cx="2827878" cy="623825"/>
              </a:xfrm>
              <a:prstGeom prst="rect">
                <a:avLst/>
              </a:prstGeom>
              <a:noFill/>
              <a:ln w="12700">
                <a:noFill/>
              </a:ln>
            </p:spPr>
            <p:txBody>
              <a:bodyPr wrap="square" lIns="91440" tIns="45720" rIns="91440" bIns="45720" rtlCol="0" anchor="t">
                <a:spAutoFit/>
              </a:bodyPr>
              <a:lstStyle/>
              <a:p>
                <a:pPr algn="ctr">
                  <a:lnSpc>
                    <a:spcPct val="150000"/>
                  </a:lnSpc>
                </a:pPr>
                <a:r>
                  <a:rPr lang="en-GB" sz="1400"/>
                  <a:t>Sept 2019 to Sept 2025</a:t>
                </a:r>
              </a:p>
              <a:p>
                <a:pPr algn="ctr">
                  <a:lnSpc>
                    <a:spcPct val="150000"/>
                  </a:lnSpc>
                </a:pPr>
                <a:r>
                  <a:rPr lang="en-GB" b="1">
                    <a:ea typeface="Calibri"/>
                    <a:cs typeface="Calibri"/>
                  </a:rPr>
                  <a:t>-24%</a:t>
                </a:r>
              </a:p>
            </p:txBody>
          </p:sp>
          <p:sp>
            <p:nvSpPr>
              <p:cNvPr id="20" name="Rectangle 19">
                <a:extLst>
                  <a:ext uri="{FF2B5EF4-FFF2-40B4-BE49-F238E27FC236}">
                    <a16:creationId xmlns:a16="http://schemas.microsoft.com/office/drawing/2014/main" id="{BA51CE2D-1FBF-41E5-57C2-0AF60F24E41F}"/>
                  </a:ext>
                </a:extLst>
              </p:cNvPr>
              <p:cNvSpPr/>
              <p:nvPr/>
            </p:nvSpPr>
            <p:spPr>
              <a:xfrm>
                <a:off x="857250" y="5669657"/>
                <a:ext cx="2795447" cy="112510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Box 16">
              <a:extLst>
                <a:ext uri="{FF2B5EF4-FFF2-40B4-BE49-F238E27FC236}">
                  <a16:creationId xmlns:a16="http://schemas.microsoft.com/office/drawing/2014/main" id="{B586A793-464C-BC5D-429E-DC994739F0D6}"/>
                </a:ext>
              </a:extLst>
            </p:cNvPr>
            <p:cNvSpPr txBox="1"/>
            <p:nvPr/>
          </p:nvSpPr>
          <p:spPr>
            <a:xfrm>
              <a:off x="9488153" y="1242092"/>
              <a:ext cx="2314114" cy="632761"/>
            </a:xfrm>
            <a:prstGeom prst="rect">
              <a:avLst/>
            </a:prstGeom>
            <a:noFill/>
            <a:ln w="12700">
              <a:noFill/>
            </a:ln>
          </p:spPr>
          <p:txBody>
            <a:bodyPr wrap="square" lIns="91440" tIns="45720" rIns="91440" bIns="45720" rtlCol="0" anchor="t">
              <a:spAutoFit/>
            </a:bodyPr>
            <a:lstStyle/>
            <a:p>
              <a:pPr algn="ctr"/>
              <a:r>
                <a:rPr lang="en-GB" sz="1400" b="1"/>
                <a:t>Peterborough </a:t>
              </a:r>
            </a:p>
            <a:p>
              <a:pPr algn="ctr"/>
              <a:r>
                <a:rPr lang="en-GB" sz="1400" b="1"/>
                <a:t>depot</a:t>
              </a:r>
            </a:p>
            <a:p>
              <a:pPr algn="ctr"/>
              <a:r>
                <a:rPr lang="en-GB" sz="1400" b="1">
                  <a:solidFill>
                    <a:srgbClr val="0070C0"/>
                  </a:solidFill>
                </a:rPr>
                <a:t>Pre-COVID to Now:</a:t>
              </a:r>
              <a:endParaRPr lang="en-GB" sz="1400" b="1">
                <a:solidFill>
                  <a:srgbClr val="0070C0"/>
                </a:solidFill>
                <a:ea typeface="Calibri"/>
                <a:cs typeface="Calibri"/>
              </a:endParaRPr>
            </a:p>
          </p:txBody>
        </p:sp>
      </p:grpSp>
      <p:grpSp>
        <p:nvGrpSpPr>
          <p:cNvPr id="21" name="Group 20" descr="Cambridgeshire (Cambridge and Fenstanton) bus usage has seen a +9% change from September 2023 to September 2025.">
            <a:extLst>
              <a:ext uri="{FF2B5EF4-FFF2-40B4-BE49-F238E27FC236}">
                <a16:creationId xmlns:a16="http://schemas.microsoft.com/office/drawing/2014/main" id="{C89720C6-7A55-8053-CDB8-94CAE76E2620}"/>
              </a:ext>
            </a:extLst>
          </p:cNvPr>
          <p:cNvGrpSpPr/>
          <p:nvPr/>
        </p:nvGrpSpPr>
        <p:grpSpPr>
          <a:xfrm>
            <a:off x="6611403" y="5049237"/>
            <a:ext cx="2283276" cy="1421273"/>
            <a:chOff x="9504671" y="1220323"/>
            <a:chExt cx="2314114" cy="1217503"/>
          </a:xfrm>
        </p:grpSpPr>
        <p:sp>
          <p:nvSpPr>
            <p:cNvPr id="22" name="Rectangle: Rounded Corners 21">
              <a:extLst>
                <a:ext uri="{FF2B5EF4-FFF2-40B4-BE49-F238E27FC236}">
                  <a16:creationId xmlns:a16="http://schemas.microsoft.com/office/drawing/2014/main" id="{FF51053D-DDA1-81DF-5A52-5A9262980CEA}"/>
                </a:ext>
              </a:extLst>
            </p:cNvPr>
            <p:cNvSpPr/>
            <p:nvPr/>
          </p:nvSpPr>
          <p:spPr>
            <a:xfrm rot="10800000">
              <a:off x="10290652" y="2054811"/>
              <a:ext cx="745292" cy="31016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a:extLst>
                <a:ext uri="{FF2B5EF4-FFF2-40B4-BE49-F238E27FC236}">
                  <a16:creationId xmlns:a16="http://schemas.microsoft.com/office/drawing/2014/main" id="{10442E8B-AD8F-AF98-D4FD-DEAF1E2448FF}"/>
                </a:ext>
              </a:extLst>
            </p:cNvPr>
            <p:cNvGrpSpPr/>
            <p:nvPr/>
          </p:nvGrpSpPr>
          <p:grpSpPr>
            <a:xfrm>
              <a:off x="9531900" y="1220323"/>
              <a:ext cx="2263370" cy="1217503"/>
              <a:chOff x="857250" y="5669657"/>
              <a:chExt cx="2904193" cy="1125108"/>
            </a:xfrm>
          </p:grpSpPr>
          <p:sp>
            <p:nvSpPr>
              <p:cNvPr id="25" name="TextBox 24">
                <a:extLst>
                  <a:ext uri="{FF2B5EF4-FFF2-40B4-BE49-F238E27FC236}">
                    <a16:creationId xmlns:a16="http://schemas.microsoft.com/office/drawing/2014/main" id="{5F2994EC-8D84-7510-C71D-BC331E3BC17B}"/>
                  </a:ext>
                </a:extLst>
              </p:cNvPr>
              <p:cNvSpPr txBox="1"/>
              <p:nvPr/>
            </p:nvSpPr>
            <p:spPr>
              <a:xfrm>
                <a:off x="933565" y="6106909"/>
                <a:ext cx="2827878" cy="623825"/>
              </a:xfrm>
              <a:prstGeom prst="rect">
                <a:avLst/>
              </a:prstGeom>
              <a:noFill/>
              <a:ln w="12700">
                <a:noFill/>
              </a:ln>
            </p:spPr>
            <p:txBody>
              <a:bodyPr wrap="square" lIns="91440" tIns="45720" rIns="91440" bIns="45720" rtlCol="0" anchor="t">
                <a:spAutoFit/>
              </a:bodyPr>
              <a:lstStyle/>
              <a:p>
                <a:pPr algn="ctr">
                  <a:lnSpc>
                    <a:spcPct val="150000"/>
                  </a:lnSpc>
                </a:pPr>
                <a:r>
                  <a:rPr lang="en-GB" sz="1400"/>
                  <a:t>Sept 2023 to Sept 2025</a:t>
                </a:r>
              </a:p>
              <a:p>
                <a:pPr algn="ctr">
                  <a:lnSpc>
                    <a:spcPct val="150000"/>
                  </a:lnSpc>
                </a:pPr>
                <a:r>
                  <a:rPr lang="en-GB" b="1">
                    <a:ea typeface="Calibri"/>
                    <a:cs typeface="Calibri"/>
                  </a:rPr>
                  <a:t>+9%</a:t>
                </a:r>
              </a:p>
            </p:txBody>
          </p:sp>
          <p:sp>
            <p:nvSpPr>
              <p:cNvPr id="26" name="Rectangle 25">
                <a:extLst>
                  <a:ext uri="{FF2B5EF4-FFF2-40B4-BE49-F238E27FC236}">
                    <a16:creationId xmlns:a16="http://schemas.microsoft.com/office/drawing/2014/main" id="{D2AFDF35-B011-9603-E58C-39E1164D805C}"/>
                  </a:ext>
                </a:extLst>
              </p:cNvPr>
              <p:cNvSpPr/>
              <p:nvPr/>
            </p:nvSpPr>
            <p:spPr>
              <a:xfrm>
                <a:off x="857250" y="5669657"/>
                <a:ext cx="2795447" cy="112510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TextBox 23">
              <a:extLst>
                <a:ext uri="{FF2B5EF4-FFF2-40B4-BE49-F238E27FC236}">
                  <a16:creationId xmlns:a16="http://schemas.microsoft.com/office/drawing/2014/main" id="{1BDDB135-3361-AD1D-B2AA-5B577568D4DD}"/>
                </a:ext>
              </a:extLst>
            </p:cNvPr>
            <p:cNvSpPr txBox="1"/>
            <p:nvPr/>
          </p:nvSpPr>
          <p:spPr>
            <a:xfrm>
              <a:off x="9504671" y="1235353"/>
              <a:ext cx="2314114" cy="632761"/>
            </a:xfrm>
            <a:prstGeom prst="rect">
              <a:avLst/>
            </a:prstGeom>
            <a:noFill/>
            <a:ln w="12700">
              <a:noFill/>
            </a:ln>
          </p:spPr>
          <p:txBody>
            <a:bodyPr wrap="square" lIns="91440" tIns="45720" rIns="91440" bIns="45720" rtlCol="0" anchor="t">
              <a:spAutoFit/>
            </a:bodyPr>
            <a:lstStyle/>
            <a:p>
              <a:pPr algn="ctr"/>
              <a:r>
                <a:rPr lang="en-GB" sz="1400" b="1"/>
                <a:t>Cambridge and </a:t>
              </a:r>
            </a:p>
            <a:p>
              <a:pPr algn="ctr"/>
              <a:r>
                <a:rPr lang="en-GB" sz="1400" b="1"/>
                <a:t>Fenstanton depots</a:t>
              </a:r>
            </a:p>
            <a:p>
              <a:pPr algn="ctr"/>
              <a:r>
                <a:rPr lang="en-GB" sz="1400" b="1">
                  <a:solidFill>
                    <a:srgbClr val="0070C0"/>
                  </a:solidFill>
                </a:rPr>
                <a:t>2023 to Now:</a:t>
              </a:r>
              <a:endParaRPr lang="en-GB" sz="1400" b="1">
                <a:solidFill>
                  <a:srgbClr val="0070C0"/>
                </a:solidFill>
                <a:ea typeface="Calibri"/>
                <a:cs typeface="Calibri"/>
              </a:endParaRPr>
            </a:p>
          </p:txBody>
        </p:sp>
      </p:grpSp>
      <p:grpSp>
        <p:nvGrpSpPr>
          <p:cNvPr id="27" name="Group 26" descr="Peterborough bus usage has seen a +1% change from September 2023 to September 2025.">
            <a:extLst>
              <a:ext uri="{FF2B5EF4-FFF2-40B4-BE49-F238E27FC236}">
                <a16:creationId xmlns:a16="http://schemas.microsoft.com/office/drawing/2014/main" id="{0BE70F05-5E73-01E5-B276-D52CF481FF85}"/>
              </a:ext>
            </a:extLst>
          </p:cNvPr>
          <p:cNvGrpSpPr/>
          <p:nvPr/>
        </p:nvGrpSpPr>
        <p:grpSpPr>
          <a:xfrm>
            <a:off x="8852034" y="5059552"/>
            <a:ext cx="2283275" cy="1421272"/>
            <a:chOff x="9488153" y="1220323"/>
            <a:chExt cx="2314114" cy="1217503"/>
          </a:xfrm>
        </p:grpSpPr>
        <p:sp>
          <p:nvSpPr>
            <p:cNvPr id="28" name="Rectangle: Rounded Corners 27">
              <a:extLst>
                <a:ext uri="{FF2B5EF4-FFF2-40B4-BE49-F238E27FC236}">
                  <a16:creationId xmlns:a16="http://schemas.microsoft.com/office/drawing/2014/main" id="{2D049FF7-734F-3184-D490-5560A142BDAD}"/>
                </a:ext>
              </a:extLst>
            </p:cNvPr>
            <p:cNvSpPr/>
            <p:nvPr/>
          </p:nvSpPr>
          <p:spPr>
            <a:xfrm rot="10800000">
              <a:off x="10290652" y="2054811"/>
              <a:ext cx="745292" cy="31016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8" name="Group 37">
              <a:extLst>
                <a:ext uri="{FF2B5EF4-FFF2-40B4-BE49-F238E27FC236}">
                  <a16:creationId xmlns:a16="http://schemas.microsoft.com/office/drawing/2014/main" id="{C3A57A51-9F98-E003-43D9-9DEA46B4F2C0}"/>
                </a:ext>
              </a:extLst>
            </p:cNvPr>
            <p:cNvGrpSpPr/>
            <p:nvPr/>
          </p:nvGrpSpPr>
          <p:grpSpPr>
            <a:xfrm>
              <a:off x="9531900" y="1220323"/>
              <a:ext cx="2241928" cy="1217503"/>
              <a:chOff x="857250" y="5669657"/>
              <a:chExt cx="2876679" cy="1125108"/>
            </a:xfrm>
          </p:grpSpPr>
          <p:sp>
            <p:nvSpPr>
              <p:cNvPr id="42" name="TextBox 41">
                <a:extLst>
                  <a:ext uri="{FF2B5EF4-FFF2-40B4-BE49-F238E27FC236}">
                    <a16:creationId xmlns:a16="http://schemas.microsoft.com/office/drawing/2014/main" id="{1D85A74F-6FF8-8B58-1706-172F7BB32E42}"/>
                  </a:ext>
                </a:extLst>
              </p:cNvPr>
              <p:cNvSpPr txBox="1"/>
              <p:nvPr/>
            </p:nvSpPr>
            <p:spPr>
              <a:xfrm>
                <a:off x="906051" y="6111784"/>
                <a:ext cx="2827878" cy="623825"/>
              </a:xfrm>
              <a:prstGeom prst="rect">
                <a:avLst/>
              </a:prstGeom>
              <a:noFill/>
              <a:ln w="12700">
                <a:noFill/>
              </a:ln>
            </p:spPr>
            <p:txBody>
              <a:bodyPr wrap="square" lIns="91440" tIns="45720" rIns="91440" bIns="45720" rtlCol="0" anchor="t">
                <a:spAutoFit/>
              </a:bodyPr>
              <a:lstStyle/>
              <a:p>
                <a:pPr algn="ctr">
                  <a:lnSpc>
                    <a:spcPct val="150000"/>
                  </a:lnSpc>
                </a:pPr>
                <a:r>
                  <a:rPr lang="en-GB" sz="1400"/>
                  <a:t>Sept 2023 to Sept 2025</a:t>
                </a:r>
              </a:p>
              <a:p>
                <a:pPr algn="ctr">
                  <a:lnSpc>
                    <a:spcPct val="150000"/>
                  </a:lnSpc>
                </a:pPr>
                <a:r>
                  <a:rPr lang="en-GB" b="1">
                    <a:ea typeface="Calibri"/>
                    <a:cs typeface="Calibri"/>
                  </a:rPr>
                  <a:t>+1%</a:t>
                </a:r>
              </a:p>
            </p:txBody>
          </p:sp>
          <p:sp>
            <p:nvSpPr>
              <p:cNvPr id="43" name="Rectangle 42">
                <a:extLst>
                  <a:ext uri="{FF2B5EF4-FFF2-40B4-BE49-F238E27FC236}">
                    <a16:creationId xmlns:a16="http://schemas.microsoft.com/office/drawing/2014/main" id="{A637E463-AE7F-8DE6-21BE-1B391ACB9618}"/>
                  </a:ext>
                </a:extLst>
              </p:cNvPr>
              <p:cNvSpPr/>
              <p:nvPr/>
            </p:nvSpPr>
            <p:spPr>
              <a:xfrm>
                <a:off x="857250" y="5669657"/>
                <a:ext cx="2795447" cy="112510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0" name="TextBox 39">
              <a:extLst>
                <a:ext uri="{FF2B5EF4-FFF2-40B4-BE49-F238E27FC236}">
                  <a16:creationId xmlns:a16="http://schemas.microsoft.com/office/drawing/2014/main" id="{6606FC62-F2EB-5B14-11BD-7C0CF45267EB}"/>
                </a:ext>
              </a:extLst>
            </p:cNvPr>
            <p:cNvSpPr txBox="1"/>
            <p:nvPr/>
          </p:nvSpPr>
          <p:spPr>
            <a:xfrm>
              <a:off x="9488153" y="1226426"/>
              <a:ext cx="2314114" cy="632761"/>
            </a:xfrm>
            <a:prstGeom prst="rect">
              <a:avLst/>
            </a:prstGeom>
            <a:noFill/>
            <a:ln w="12700">
              <a:noFill/>
            </a:ln>
          </p:spPr>
          <p:txBody>
            <a:bodyPr wrap="square" lIns="91440" tIns="45720" rIns="91440" bIns="45720" rtlCol="0" anchor="t">
              <a:spAutoFit/>
            </a:bodyPr>
            <a:lstStyle/>
            <a:p>
              <a:pPr algn="ctr"/>
              <a:r>
                <a:rPr lang="en-GB" sz="1400" b="1"/>
                <a:t>Peterborough </a:t>
              </a:r>
            </a:p>
            <a:p>
              <a:pPr algn="ctr"/>
              <a:r>
                <a:rPr lang="en-GB" sz="1400" b="1"/>
                <a:t>depot</a:t>
              </a:r>
            </a:p>
            <a:p>
              <a:pPr algn="ctr"/>
              <a:r>
                <a:rPr lang="en-GB" sz="1400" b="1">
                  <a:solidFill>
                    <a:srgbClr val="0070C0"/>
                  </a:solidFill>
                </a:rPr>
                <a:t>2023 to Now:</a:t>
              </a:r>
              <a:endParaRPr lang="en-GB" sz="1400" b="1">
                <a:solidFill>
                  <a:srgbClr val="0070C0"/>
                </a:solidFill>
                <a:ea typeface="Calibri"/>
                <a:cs typeface="Calibri"/>
              </a:endParaRPr>
            </a:p>
          </p:txBody>
        </p:sp>
      </p:grpSp>
      <p:sp>
        <p:nvSpPr>
          <p:cNvPr id="14" name="TextBox 13">
            <a:extLst>
              <a:ext uri="{FF2B5EF4-FFF2-40B4-BE49-F238E27FC236}">
                <a16:creationId xmlns:a16="http://schemas.microsoft.com/office/drawing/2014/main" id="{16F200C3-A3EC-A08B-3F22-876BAFDEEC26}"/>
              </a:ext>
            </a:extLst>
          </p:cNvPr>
          <p:cNvSpPr txBox="1"/>
          <p:nvPr/>
        </p:nvSpPr>
        <p:spPr>
          <a:xfrm>
            <a:off x="-1" y="6468829"/>
            <a:ext cx="11958833" cy="400110"/>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Due to the commercial sensitivity of this data, bus passenger volumes are not labelled on the y-axis of this graph. Park and Ride services only operate from the Cambridge depot.</a:t>
            </a:r>
          </a:p>
          <a:p>
            <a:r>
              <a:rPr lang="en-GB" sz="1000">
                <a:solidFill>
                  <a:schemeClr val="bg2">
                    <a:lumMod val="50000"/>
                  </a:schemeClr>
                </a:solidFill>
                <a:cs typeface="Calibri"/>
              </a:rPr>
              <a:t>This data is estimated by drivers who press a button when a passenger boards the bus.</a:t>
            </a:r>
          </a:p>
        </p:txBody>
      </p:sp>
      <p:sp>
        <p:nvSpPr>
          <p:cNvPr id="2" name="TextBox 62">
            <a:extLst>
              <a:ext uri="{FF2B5EF4-FFF2-40B4-BE49-F238E27FC236}">
                <a16:creationId xmlns:a16="http://schemas.microsoft.com/office/drawing/2014/main" id="{9BF45D15-FA47-D8FB-EC96-94461C2916AA}"/>
              </a:ext>
              <a:ext uri="{C183D7F6-B498-43B3-948B-1728B52AA6E4}">
                <adec:decorative xmlns:adec="http://schemas.microsoft.com/office/drawing/2017/decorative" val="1"/>
              </a:ext>
            </a:extLst>
          </p:cNvPr>
          <p:cNvSpPr txBox="1"/>
          <p:nvPr/>
        </p:nvSpPr>
        <p:spPr>
          <a:xfrm rot="16200000">
            <a:off x="-357164" y="2905394"/>
            <a:ext cx="1926020" cy="369332"/>
          </a:xfrm>
          <a:prstGeom prst="rect">
            <a:avLst/>
          </a:prstGeom>
          <a:noFill/>
        </p:spPr>
        <p:txBody>
          <a:bodyPr wrap="square" rtlCol="0">
            <a:spAutoFit/>
          </a:bodyPr>
          <a:lstStyle/>
          <a:p>
            <a:pPr algn="ctr"/>
            <a:r>
              <a:rPr lang="en-GB" sz="1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Bus Passengers</a:t>
            </a:r>
            <a:endParaRPr lang="en-GB" sz="1200">
              <a:effectLst/>
              <a:latin typeface="StagecoachCircular"/>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19852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nSpc>
                <a:spcPct val="100000"/>
              </a:lnSpc>
              <a:spcBef>
                <a:spcPts val="0"/>
              </a:spcBef>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Bus Passengers: non-</a:t>
            </a:r>
            <a:r>
              <a:rPr lang="en-GB" sz="2800" b="1">
                <a:latin typeface="Calibri" panose="020F0502020204030204"/>
              </a:rPr>
              <a:t>P&amp;R services 		</a:t>
            </a:r>
            <a:r>
              <a:rPr lang="en-GB" sz="2000" b="1"/>
              <a:t>Method #1 – Driver estimate</a:t>
            </a:r>
            <a:endParaRPr kumimoji="0" lang="en-GB" sz="2800" b="1" i="0" u="none" strike="noStrike" kern="1200" cap="none" spc="0" normalizeH="0" baseline="0" noProof="0">
              <a:ln>
                <a:noFill/>
              </a:ln>
              <a:solidFill>
                <a:schemeClr val="lt1"/>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A71BBD86-6CAB-D2E9-F0D6-7F9D01ED4106}"/>
              </a:ext>
            </a:extLst>
          </p:cNvPr>
          <p:cNvSpPr txBox="1"/>
          <p:nvPr/>
        </p:nvSpPr>
        <p:spPr>
          <a:xfrm>
            <a:off x="233423" y="61212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GB" sz="1400"/>
              <a:t>In September 2025, bus passengers on non-Park &amp; Ride services were 2% below pre-COVID at the Cambridgeshire depots (Cambridge and </a:t>
            </a:r>
            <a:r>
              <a:rPr lang="en-GB" sz="1400" err="1"/>
              <a:t>Fenstanton</a:t>
            </a:r>
            <a:r>
              <a:rPr lang="en-GB" sz="1400"/>
              <a:t>), and 24% below pre-COVID at the Peterborough depot. </a:t>
            </a:r>
            <a:endParaRPr lang="en-GB" sz="1400">
              <a:ea typeface="Calibri"/>
              <a:cs typeface="Calibri"/>
            </a:endParaRP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dirty="0" smtClean="0"/>
              <a:t>47</a:t>
            </a:fld>
            <a:endParaRPr lang="en-GB"/>
          </a:p>
        </p:txBody>
      </p:sp>
      <p:pic>
        <p:nvPicPr>
          <p:cNvPr id="38" name="Picture 37">
            <a:extLst>
              <a:ext uri="{FF2B5EF4-FFF2-40B4-BE49-F238E27FC236}">
                <a16:creationId xmlns:a16="http://schemas.microsoft.com/office/drawing/2014/main" id="{F3D24EE8-BD1E-E35B-4A97-38772BCAE1B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22" name="TextBox 21">
            <a:extLst>
              <a:ext uri="{FF2B5EF4-FFF2-40B4-BE49-F238E27FC236}">
                <a16:creationId xmlns:a16="http://schemas.microsoft.com/office/drawing/2014/main" id="{B0900B82-3552-360F-405E-01C6EF2574AD}"/>
              </a:ext>
              <a:ext uri="{C183D7F6-B498-43B3-948B-1728B52AA6E4}">
                <adec:decorative xmlns:adec="http://schemas.microsoft.com/office/drawing/2017/decorative" val="1"/>
              </a:ext>
            </a:extLst>
          </p:cNvPr>
          <p:cNvSpPr txBox="1"/>
          <p:nvPr/>
        </p:nvSpPr>
        <p:spPr>
          <a:xfrm rot="16200000">
            <a:off x="-744787" y="2983181"/>
            <a:ext cx="2202606" cy="369332"/>
          </a:xfrm>
          <a:prstGeom prst="rect">
            <a:avLst/>
          </a:prstGeom>
          <a:noFill/>
        </p:spPr>
        <p:txBody>
          <a:bodyPr wrap="square" rtlCol="0">
            <a:spAutoFit/>
          </a:bodyPr>
          <a:lstStyle/>
          <a:p>
            <a:pPr algn="ctr"/>
            <a:r>
              <a:rPr lang="en-GB" b="1"/>
              <a:t>Bus Passengers</a:t>
            </a:r>
          </a:p>
        </p:txBody>
      </p:sp>
      <p:grpSp>
        <p:nvGrpSpPr>
          <p:cNvPr id="52" name="Group 51">
            <a:extLst>
              <a:ext uri="{FF2B5EF4-FFF2-40B4-BE49-F238E27FC236}">
                <a16:creationId xmlns:a16="http://schemas.microsoft.com/office/drawing/2014/main" id="{3A530297-384B-7A09-2D7A-79618D79484D}"/>
              </a:ext>
              <a:ext uri="{C183D7F6-B498-43B3-948B-1728B52AA6E4}">
                <adec:decorative xmlns:adec="http://schemas.microsoft.com/office/drawing/2017/decorative" val="1"/>
              </a:ext>
            </a:extLst>
          </p:cNvPr>
          <p:cNvGrpSpPr/>
          <p:nvPr/>
        </p:nvGrpSpPr>
        <p:grpSpPr>
          <a:xfrm>
            <a:off x="818538" y="4685297"/>
            <a:ext cx="10995140" cy="421027"/>
            <a:chOff x="1395481" y="6305651"/>
            <a:chExt cx="5944974" cy="356253"/>
          </a:xfrm>
        </p:grpSpPr>
        <p:sp>
          <p:nvSpPr>
            <p:cNvPr id="53" name="TextBox 52">
              <a:extLst>
                <a:ext uri="{FF2B5EF4-FFF2-40B4-BE49-F238E27FC236}">
                  <a16:creationId xmlns:a16="http://schemas.microsoft.com/office/drawing/2014/main" id="{332182A6-9214-9143-C8DF-8FBF999F1BDE}"/>
                </a:ext>
              </a:extLst>
            </p:cNvPr>
            <p:cNvSpPr txBox="1"/>
            <p:nvPr/>
          </p:nvSpPr>
          <p:spPr>
            <a:xfrm>
              <a:off x="1395481" y="6306422"/>
              <a:ext cx="628650" cy="338554"/>
            </a:xfrm>
            <a:prstGeom prst="rect">
              <a:avLst/>
            </a:prstGeom>
            <a:noFill/>
            <a:ln>
              <a:noFill/>
            </a:ln>
          </p:spPr>
          <p:txBody>
            <a:bodyPr wrap="square" rtlCol="0">
              <a:spAutoFit/>
            </a:bodyPr>
            <a:lstStyle/>
            <a:p>
              <a:r>
                <a:rPr lang="en-GB" sz="1600" b="1"/>
                <a:t>May</a:t>
              </a:r>
            </a:p>
          </p:txBody>
        </p:sp>
        <p:sp>
          <p:nvSpPr>
            <p:cNvPr id="54" name="TextBox 53">
              <a:extLst>
                <a:ext uri="{FF2B5EF4-FFF2-40B4-BE49-F238E27FC236}">
                  <a16:creationId xmlns:a16="http://schemas.microsoft.com/office/drawing/2014/main" id="{F3D1C435-0A90-77E3-F3DE-E9660E2C688F}"/>
                </a:ext>
              </a:extLst>
            </p:cNvPr>
            <p:cNvSpPr txBox="1"/>
            <p:nvPr/>
          </p:nvSpPr>
          <p:spPr>
            <a:xfrm>
              <a:off x="1961383" y="6314057"/>
              <a:ext cx="628650" cy="338554"/>
            </a:xfrm>
            <a:prstGeom prst="rect">
              <a:avLst/>
            </a:prstGeom>
            <a:noFill/>
            <a:ln>
              <a:noFill/>
            </a:ln>
          </p:spPr>
          <p:txBody>
            <a:bodyPr wrap="square" rtlCol="0">
              <a:spAutoFit/>
            </a:bodyPr>
            <a:lstStyle/>
            <a:p>
              <a:r>
                <a:rPr lang="en-GB" sz="1600" b="1"/>
                <a:t>Jun</a:t>
              </a:r>
            </a:p>
          </p:txBody>
        </p:sp>
        <p:sp>
          <p:nvSpPr>
            <p:cNvPr id="55" name="TextBox 54">
              <a:extLst>
                <a:ext uri="{FF2B5EF4-FFF2-40B4-BE49-F238E27FC236}">
                  <a16:creationId xmlns:a16="http://schemas.microsoft.com/office/drawing/2014/main" id="{BA31014F-E9D2-6D2D-4332-E6023A1DEA22}"/>
                </a:ext>
              </a:extLst>
            </p:cNvPr>
            <p:cNvSpPr txBox="1"/>
            <p:nvPr/>
          </p:nvSpPr>
          <p:spPr>
            <a:xfrm>
              <a:off x="2382191" y="6305651"/>
              <a:ext cx="628650" cy="338554"/>
            </a:xfrm>
            <a:prstGeom prst="rect">
              <a:avLst/>
            </a:prstGeom>
            <a:noFill/>
            <a:ln>
              <a:noFill/>
            </a:ln>
          </p:spPr>
          <p:txBody>
            <a:bodyPr wrap="square" rtlCol="0">
              <a:spAutoFit/>
            </a:bodyPr>
            <a:lstStyle/>
            <a:p>
              <a:r>
                <a:rPr lang="en-GB" sz="1600" b="1"/>
                <a:t>Jul</a:t>
              </a:r>
            </a:p>
          </p:txBody>
        </p:sp>
        <p:sp>
          <p:nvSpPr>
            <p:cNvPr id="56" name="TextBox 55">
              <a:extLst>
                <a:ext uri="{FF2B5EF4-FFF2-40B4-BE49-F238E27FC236}">
                  <a16:creationId xmlns:a16="http://schemas.microsoft.com/office/drawing/2014/main" id="{01521F08-3A39-8792-77D3-41635301545E}"/>
                </a:ext>
              </a:extLst>
            </p:cNvPr>
            <p:cNvSpPr txBox="1"/>
            <p:nvPr/>
          </p:nvSpPr>
          <p:spPr>
            <a:xfrm>
              <a:off x="2937519" y="6305651"/>
              <a:ext cx="628650" cy="338554"/>
            </a:xfrm>
            <a:prstGeom prst="rect">
              <a:avLst/>
            </a:prstGeom>
            <a:noFill/>
            <a:ln>
              <a:noFill/>
            </a:ln>
          </p:spPr>
          <p:txBody>
            <a:bodyPr wrap="square" rtlCol="0">
              <a:spAutoFit/>
            </a:bodyPr>
            <a:lstStyle/>
            <a:p>
              <a:r>
                <a:rPr lang="en-GB" sz="1600" b="1"/>
                <a:t>Aug</a:t>
              </a:r>
            </a:p>
          </p:txBody>
        </p:sp>
        <p:sp>
          <p:nvSpPr>
            <p:cNvPr id="57" name="TextBox 56">
              <a:extLst>
                <a:ext uri="{FF2B5EF4-FFF2-40B4-BE49-F238E27FC236}">
                  <a16:creationId xmlns:a16="http://schemas.microsoft.com/office/drawing/2014/main" id="{ACD6B651-B972-7AFB-C976-433F3BF6D2B9}"/>
                </a:ext>
              </a:extLst>
            </p:cNvPr>
            <p:cNvSpPr txBox="1"/>
            <p:nvPr/>
          </p:nvSpPr>
          <p:spPr>
            <a:xfrm>
              <a:off x="3381798" y="6314057"/>
              <a:ext cx="628650" cy="338554"/>
            </a:xfrm>
            <a:prstGeom prst="rect">
              <a:avLst/>
            </a:prstGeom>
            <a:noFill/>
            <a:ln>
              <a:noFill/>
            </a:ln>
          </p:spPr>
          <p:txBody>
            <a:bodyPr wrap="square" rtlCol="0">
              <a:spAutoFit/>
            </a:bodyPr>
            <a:lstStyle/>
            <a:p>
              <a:r>
                <a:rPr lang="en-GB" sz="1600" b="1"/>
                <a:t>Sep</a:t>
              </a:r>
            </a:p>
          </p:txBody>
        </p:sp>
        <p:sp>
          <p:nvSpPr>
            <p:cNvPr id="58" name="TextBox 57">
              <a:extLst>
                <a:ext uri="{FF2B5EF4-FFF2-40B4-BE49-F238E27FC236}">
                  <a16:creationId xmlns:a16="http://schemas.microsoft.com/office/drawing/2014/main" id="{78029A1E-8D9F-7A84-5C48-AEA90469CFB5}"/>
                </a:ext>
              </a:extLst>
            </p:cNvPr>
            <p:cNvSpPr txBox="1"/>
            <p:nvPr/>
          </p:nvSpPr>
          <p:spPr>
            <a:xfrm>
              <a:off x="3808497" y="6305651"/>
              <a:ext cx="628650" cy="338554"/>
            </a:xfrm>
            <a:prstGeom prst="rect">
              <a:avLst/>
            </a:prstGeom>
            <a:noFill/>
            <a:ln>
              <a:noFill/>
            </a:ln>
          </p:spPr>
          <p:txBody>
            <a:bodyPr wrap="square" rtlCol="0">
              <a:spAutoFit/>
            </a:bodyPr>
            <a:lstStyle/>
            <a:p>
              <a:r>
                <a:rPr lang="en-GB" sz="1600" b="1"/>
                <a:t>Oct</a:t>
              </a:r>
            </a:p>
          </p:txBody>
        </p:sp>
        <p:sp>
          <p:nvSpPr>
            <p:cNvPr id="59" name="TextBox 58">
              <a:extLst>
                <a:ext uri="{FF2B5EF4-FFF2-40B4-BE49-F238E27FC236}">
                  <a16:creationId xmlns:a16="http://schemas.microsoft.com/office/drawing/2014/main" id="{96F4CC12-3F6B-A124-FD3F-35C18C3FADBC}"/>
                </a:ext>
              </a:extLst>
            </p:cNvPr>
            <p:cNvSpPr txBox="1"/>
            <p:nvPr/>
          </p:nvSpPr>
          <p:spPr>
            <a:xfrm>
              <a:off x="4392385" y="6323345"/>
              <a:ext cx="628650" cy="338554"/>
            </a:xfrm>
            <a:prstGeom prst="rect">
              <a:avLst/>
            </a:prstGeom>
            <a:noFill/>
            <a:ln>
              <a:noFill/>
            </a:ln>
          </p:spPr>
          <p:txBody>
            <a:bodyPr wrap="square" rtlCol="0">
              <a:spAutoFit/>
            </a:bodyPr>
            <a:lstStyle/>
            <a:p>
              <a:r>
                <a:rPr lang="en-GB" sz="1600" b="1"/>
                <a:t>Nov</a:t>
              </a:r>
            </a:p>
          </p:txBody>
        </p:sp>
        <p:sp>
          <p:nvSpPr>
            <p:cNvPr id="60" name="TextBox 59">
              <a:extLst>
                <a:ext uri="{FF2B5EF4-FFF2-40B4-BE49-F238E27FC236}">
                  <a16:creationId xmlns:a16="http://schemas.microsoft.com/office/drawing/2014/main" id="{A73EEB38-78AA-E61E-C56A-E8BD3882CB65}"/>
                </a:ext>
              </a:extLst>
            </p:cNvPr>
            <p:cNvSpPr txBox="1"/>
            <p:nvPr/>
          </p:nvSpPr>
          <p:spPr>
            <a:xfrm>
              <a:off x="4828821" y="6323350"/>
              <a:ext cx="628650" cy="338554"/>
            </a:xfrm>
            <a:prstGeom prst="rect">
              <a:avLst/>
            </a:prstGeom>
            <a:noFill/>
            <a:ln>
              <a:noFill/>
            </a:ln>
          </p:spPr>
          <p:txBody>
            <a:bodyPr wrap="square" rtlCol="0">
              <a:spAutoFit/>
            </a:bodyPr>
            <a:lstStyle/>
            <a:p>
              <a:r>
                <a:rPr lang="en-GB" sz="1600" b="1"/>
                <a:t>Dec</a:t>
              </a:r>
            </a:p>
          </p:txBody>
        </p:sp>
        <p:sp>
          <p:nvSpPr>
            <p:cNvPr id="61" name="TextBox 60">
              <a:extLst>
                <a:ext uri="{FF2B5EF4-FFF2-40B4-BE49-F238E27FC236}">
                  <a16:creationId xmlns:a16="http://schemas.microsoft.com/office/drawing/2014/main" id="{09BBF350-8719-3615-ECF2-99984BBE5FA1}"/>
                </a:ext>
              </a:extLst>
            </p:cNvPr>
            <p:cNvSpPr txBox="1"/>
            <p:nvPr/>
          </p:nvSpPr>
          <p:spPr>
            <a:xfrm>
              <a:off x="5281436" y="6306422"/>
              <a:ext cx="628650" cy="338554"/>
            </a:xfrm>
            <a:prstGeom prst="rect">
              <a:avLst/>
            </a:prstGeom>
            <a:noFill/>
            <a:ln>
              <a:noFill/>
            </a:ln>
          </p:spPr>
          <p:txBody>
            <a:bodyPr wrap="square" rtlCol="0">
              <a:spAutoFit/>
            </a:bodyPr>
            <a:lstStyle/>
            <a:p>
              <a:r>
                <a:rPr lang="en-GB" sz="1600" b="1"/>
                <a:t>Jan</a:t>
              </a:r>
            </a:p>
          </p:txBody>
        </p:sp>
        <p:sp>
          <p:nvSpPr>
            <p:cNvPr id="62" name="TextBox 61">
              <a:extLst>
                <a:ext uri="{FF2B5EF4-FFF2-40B4-BE49-F238E27FC236}">
                  <a16:creationId xmlns:a16="http://schemas.microsoft.com/office/drawing/2014/main" id="{52EB27DC-4C68-5686-065A-2AC9901A69F0}"/>
                </a:ext>
              </a:extLst>
            </p:cNvPr>
            <p:cNvSpPr txBox="1"/>
            <p:nvPr/>
          </p:nvSpPr>
          <p:spPr>
            <a:xfrm>
              <a:off x="5817036" y="6321690"/>
              <a:ext cx="628650" cy="338554"/>
            </a:xfrm>
            <a:prstGeom prst="rect">
              <a:avLst/>
            </a:prstGeom>
            <a:noFill/>
            <a:ln>
              <a:noFill/>
            </a:ln>
          </p:spPr>
          <p:txBody>
            <a:bodyPr wrap="square" rtlCol="0">
              <a:spAutoFit/>
            </a:bodyPr>
            <a:lstStyle/>
            <a:p>
              <a:r>
                <a:rPr lang="en-GB" sz="1600" b="1"/>
                <a:t>Feb</a:t>
              </a:r>
            </a:p>
          </p:txBody>
        </p:sp>
        <p:sp>
          <p:nvSpPr>
            <p:cNvPr id="63" name="TextBox 62">
              <a:extLst>
                <a:ext uri="{FF2B5EF4-FFF2-40B4-BE49-F238E27FC236}">
                  <a16:creationId xmlns:a16="http://schemas.microsoft.com/office/drawing/2014/main" id="{596DF4B4-F5A0-4993-24EB-F84F12E6EE4C}"/>
                </a:ext>
              </a:extLst>
            </p:cNvPr>
            <p:cNvSpPr txBox="1"/>
            <p:nvPr/>
          </p:nvSpPr>
          <p:spPr>
            <a:xfrm>
              <a:off x="6253245" y="6305651"/>
              <a:ext cx="628650" cy="338554"/>
            </a:xfrm>
            <a:prstGeom prst="rect">
              <a:avLst/>
            </a:prstGeom>
            <a:noFill/>
            <a:ln>
              <a:noFill/>
            </a:ln>
          </p:spPr>
          <p:txBody>
            <a:bodyPr wrap="square" rtlCol="0">
              <a:spAutoFit/>
            </a:bodyPr>
            <a:lstStyle/>
            <a:p>
              <a:r>
                <a:rPr lang="en-GB" sz="1600" b="1"/>
                <a:t>Mar</a:t>
              </a:r>
            </a:p>
          </p:txBody>
        </p:sp>
        <p:sp>
          <p:nvSpPr>
            <p:cNvPr id="64" name="TextBox 63">
              <a:extLst>
                <a:ext uri="{FF2B5EF4-FFF2-40B4-BE49-F238E27FC236}">
                  <a16:creationId xmlns:a16="http://schemas.microsoft.com/office/drawing/2014/main" id="{FF77042C-956B-1983-318A-609E82EDB1AA}"/>
                </a:ext>
              </a:extLst>
            </p:cNvPr>
            <p:cNvSpPr txBox="1"/>
            <p:nvPr/>
          </p:nvSpPr>
          <p:spPr>
            <a:xfrm>
              <a:off x="6711805" y="6305651"/>
              <a:ext cx="628650" cy="338554"/>
            </a:xfrm>
            <a:prstGeom prst="rect">
              <a:avLst/>
            </a:prstGeom>
            <a:noFill/>
            <a:ln>
              <a:noFill/>
            </a:ln>
          </p:spPr>
          <p:txBody>
            <a:bodyPr wrap="square" rtlCol="0">
              <a:spAutoFit/>
            </a:bodyPr>
            <a:lstStyle/>
            <a:p>
              <a:r>
                <a:rPr lang="en-GB" sz="1600" b="1"/>
                <a:t>Apr</a:t>
              </a:r>
            </a:p>
          </p:txBody>
        </p:sp>
      </p:grpSp>
      <p:pic>
        <p:nvPicPr>
          <p:cNvPr id="36" name="Picture 35" descr="A line chart of bus passenger trends over time (excluding park and ride passengers).">
            <a:extLst>
              <a:ext uri="{FF2B5EF4-FFF2-40B4-BE49-F238E27FC236}">
                <a16:creationId xmlns:a16="http://schemas.microsoft.com/office/drawing/2014/main" id="{5A0BC4A4-341B-AE78-19D6-6B66117FBEC2}"/>
              </a:ext>
            </a:extLst>
          </p:cNvPr>
          <p:cNvPicPr>
            <a:picLocks noChangeAspect="1"/>
          </p:cNvPicPr>
          <p:nvPr/>
        </p:nvPicPr>
        <p:blipFill>
          <a:blip r:embed="rId4"/>
          <a:stretch>
            <a:fillRect/>
          </a:stretch>
        </p:blipFill>
        <p:spPr>
          <a:xfrm>
            <a:off x="712305" y="1173504"/>
            <a:ext cx="11126240" cy="3530748"/>
          </a:xfrm>
          <a:prstGeom prst="rect">
            <a:avLst/>
          </a:prstGeom>
        </p:spPr>
      </p:pic>
      <p:grpSp>
        <p:nvGrpSpPr>
          <p:cNvPr id="4" name="Group 3" descr="Cambridgeshire (Cambridge and Fenstanton) bus usage - excluding park and ride customers - has seen a -2% change from September 2019 to September 2025.">
            <a:extLst>
              <a:ext uri="{FF2B5EF4-FFF2-40B4-BE49-F238E27FC236}">
                <a16:creationId xmlns:a16="http://schemas.microsoft.com/office/drawing/2014/main" id="{DD2A262C-7711-D202-CE34-D63C2CC1D497}"/>
              </a:ext>
            </a:extLst>
          </p:cNvPr>
          <p:cNvGrpSpPr/>
          <p:nvPr/>
        </p:nvGrpSpPr>
        <p:grpSpPr>
          <a:xfrm>
            <a:off x="708103" y="5010990"/>
            <a:ext cx="2283275" cy="1421272"/>
            <a:chOff x="9488153" y="1220323"/>
            <a:chExt cx="2314114" cy="1217503"/>
          </a:xfrm>
        </p:grpSpPr>
        <p:sp>
          <p:nvSpPr>
            <p:cNvPr id="5" name="Rectangle: Rounded Corners 4">
              <a:extLst>
                <a:ext uri="{FF2B5EF4-FFF2-40B4-BE49-F238E27FC236}">
                  <a16:creationId xmlns:a16="http://schemas.microsoft.com/office/drawing/2014/main" id="{53034F0E-8925-D455-C6BC-5BA952E79D2A}"/>
                </a:ext>
              </a:extLst>
            </p:cNvPr>
            <p:cNvSpPr/>
            <p:nvPr/>
          </p:nvSpPr>
          <p:spPr>
            <a:xfrm rot="10800000">
              <a:off x="10290652" y="2054811"/>
              <a:ext cx="745292" cy="310164"/>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AA03865E-A968-B664-37DD-CA2231382DD1}"/>
                </a:ext>
              </a:extLst>
            </p:cNvPr>
            <p:cNvGrpSpPr/>
            <p:nvPr/>
          </p:nvGrpSpPr>
          <p:grpSpPr>
            <a:xfrm>
              <a:off x="9531900" y="1220323"/>
              <a:ext cx="2232122" cy="1217503"/>
              <a:chOff x="857250" y="5669657"/>
              <a:chExt cx="2864098" cy="1125108"/>
            </a:xfrm>
          </p:grpSpPr>
          <p:sp>
            <p:nvSpPr>
              <p:cNvPr id="8" name="TextBox 7">
                <a:extLst>
                  <a:ext uri="{FF2B5EF4-FFF2-40B4-BE49-F238E27FC236}">
                    <a16:creationId xmlns:a16="http://schemas.microsoft.com/office/drawing/2014/main" id="{8D85E3FD-9A1A-E1DC-081D-878569215341}"/>
                  </a:ext>
                </a:extLst>
              </p:cNvPr>
              <p:cNvSpPr txBox="1"/>
              <p:nvPr/>
            </p:nvSpPr>
            <p:spPr>
              <a:xfrm>
                <a:off x="893470" y="6103618"/>
                <a:ext cx="2827878" cy="623825"/>
              </a:xfrm>
              <a:prstGeom prst="rect">
                <a:avLst/>
              </a:prstGeom>
              <a:noFill/>
              <a:ln w="12700">
                <a:noFill/>
              </a:ln>
            </p:spPr>
            <p:txBody>
              <a:bodyPr wrap="square" lIns="91440" tIns="45720" rIns="91440" bIns="45720" rtlCol="0" anchor="t">
                <a:spAutoFit/>
              </a:bodyPr>
              <a:lstStyle/>
              <a:p>
                <a:pPr algn="ctr">
                  <a:lnSpc>
                    <a:spcPct val="150000"/>
                  </a:lnSpc>
                </a:pPr>
                <a:r>
                  <a:rPr lang="en-GB" sz="1400"/>
                  <a:t>Sept 2019 to Sept 2025</a:t>
                </a:r>
              </a:p>
              <a:p>
                <a:pPr algn="ctr">
                  <a:lnSpc>
                    <a:spcPct val="150000"/>
                  </a:lnSpc>
                </a:pPr>
                <a:r>
                  <a:rPr lang="en-GB" b="1">
                    <a:ea typeface="Calibri"/>
                    <a:cs typeface="Calibri"/>
                  </a:rPr>
                  <a:t>-2%</a:t>
                </a:r>
              </a:p>
            </p:txBody>
          </p:sp>
          <p:sp>
            <p:nvSpPr>
              <p:cNvPr id="12" name="Rectangle 11">
                <a:extLst>
                  <a:ext uri="{FF2B5EF4-FFF2-40B4-BE49-F238E27FC236}">
                    <a16:creationId xmlns:a16="http://schemas.microsoft.com/office/drawing/2014/main" id="{B36D1A42-F31C-2388-2734-FFC542180D7F}"/>
                  </a:ext>
                </a:extLst>
              </p:cNvPr>
              <p:cNvSpPr/>
              <p:nvPr/>
            </p:nvSpPr>
            <p:spPr>
              <a:xfrm>
                <a:off x="857250" y="5669657"/>
                <a:ext cx="2795447" cy="112510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Box 6">
              <a:extLst>
                <a:ext uri="{FF2B5EF4-FFF2-40B4-BE49-F238E27FC236}">
                  <a16:creationId xmlns:a16="http://schemas.microsoft.com/office/drawing/2014/main" id="{8BDC10D6-8A06-2205-A48A-856DADBB2CB2}"/>
                </a:ext>
              </a:extLst>
            </p:cNvPr>
            <p:cNvSpPr txBox="1"/>
            <p:nvPr/>
          </p:nvSpPr>
          <p:spPr>
            <a:xfrm>
              <a:off x="9488153" y="1242092"/>
              <a:ext cx="2314114" cy="632761"/>
            </a:xfrm>
            <a:prstGeom prst="rect">
              <a:avLst/>
            </a:prstGeom>
            <a:noFill/>
            <a:ln w="12700">
              <a:noFill/>
            </a:ln>
          </p:spPr>
          <p:txBody>
            <a:bodyPr wrap="square" lIns="91440" tIns="45720" rIns="91440" bIns="45720" rtlCol="0" anchor="t">
              <a:spAutoFit/>
            </a:bodyPr>
            <a:lstStyle/>
            <a:p>
              <a:pPr algn="ctr"/>
              <a:r>
                <a:rPr lang="en-GB" sz="1400" b="1"/>
                <a:t>Cambridge and Fenstanton depots</a:t>
              </a:r>
            </a:p>
            <a:p>
              <a:pPr algn="ctr"/>
              <a:r>
                <a:rPr lang="en-GB" sz="1400" b="1">
                  <a:solidFill>
                    <a:srgbClr val="0070C0"/>
                  </a:solidFill>
                </a:rPr>
                <a:t>Pre-COVID to Now:</a:t>
              </a:r>
              <a:endParaRPr lang="en-GB" sz="1400" b="1">
                <a:solidFill>
                  <a:srgbClr val="0070C0"/>
                </a:solidFill>
                <a:ea typeface="Calibri"/>
                <a:cs typeface="Calibri"/>
              </a:endParaRPr>
            </a:p>
          </p:txBody>
        </p:sp>
      </p:grpSp>
      <p:grpSp>
        <p:nvGrpSpPr>
          <p:cNvPr id="13" name="Group 12" descr="Peterborough bus usage - excluding park and ride customers - has seen a -24% change from September 2019 to September 2025.">
            <a:extLst>
              <a:ext uri="{FF2B5EF4-FFF2-40B4-BE49-F238E27FC236}">
                <a16:creationId xmlns:a16="http://schemas.microsoft.com/office/drawing/2014/main" id="{E7FC83B8-61CC-7187-35CC-E47CC2195057}"/>
              </a:ext>
            </a:extLst>
          </p:cNvPr>
          <p:cNvGrpSpPr/>
          <p:nvPr/>
        </p:nvGrpSpPr>
        <p:grpSpPr>
          <a:xfrm>
            <a:off x="2965039" y="5010990"/>
            <a:ext cx="2283276" cy="1421272"/>
            <a:chOff x="9488152" y="1220323"/>
            <a:chExt cx="2314114" cy="1217503"/>
          </a:xfrm>
        </p:grpSpPr>
        <p:sp>
          <p:nvSpPr>
            <p:cNvPr id="15" name="Rectangle: Rounded Corners 14">
              <a:extLst>
                <a:ext uri="{FF2B5EF4-FFF2-40B4-BE49-F238E27FC236}">
                  <a16:creationId xmlns:a16="http://schemas.microsoft.com/office/drawing/2014/main" id="{1EC9D066-FCF5-8C57-A249-DCD3C77FE7F3}"/>
                </a:ext>
              </a:extLst>
            </p:cNvPr>
            <p:cNvSpPr/>
            <p:nvPr/>
          </p:nvSpPr>
          <p:spPr>
            <a:xfrm rot="10800000">
              <a:off x="10290652" y="2054811"/>
              <a:ext cx="745292" cy="310164"/>
            </a:xfrm>
            <a:prstGeom prst="roundRect">
              <a:avLst/>
            </a:prstGeom>
            <a:solidFill>
              <a:srgbClr val="5799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48D4EC2A-1EDE-5D90-C401-F6E7F54E81FE}"/>
                </a:ext>
              </a:extLst>
            </p:cNvPr>
            <p:cNvGrpSpPr/>
            <p:nvPr/>
          </p:nvGrpSpPr>
          <p:grpSpPr>
            <a:xfrm>
              <a:off x="9531900" y="1220323"/>
              <a:ext cx="2233346" cy="1217503"/>
              <a:chOff x="857250" y="5669657"/>
              <a:chExt cx="2865668" cy="1125108"/>
            </a:xfrm>
          </p:grpSpPr>
          <p:sp>
            <p:nvSpPr>
              <p:cNvPr id="18" name="TextBox 17">
                <a:extLst>
                  <a:ext uri="{FF2B5EF4-FFF2-40B4-BE49-F238E27FC236}">
                    <a16:creationId xmlns:a16="http://schemas.microsoft.com/office/drawing/2014/main" id="{327A15A1-CE65-9051-1530-FFAF0153E0AB}"/>
                  </a:ext>
                </a:extLst>
              </p:cNvPr>
              <p:cNvSpPr txBox="1"/>
              <p:nvPr/>
            </p:nvSpPr>
            <p:spPr>
              <a:xfrm>
                <a:off x="895040" y="6113203"/>
                <a:ext cx="2827878" cy="623825"/>
              </a:xfrm>
              <a:prstGeom prst="rect">
                <a:avLst/>
              </a:prstGeom>
              <a:noFill/>
              <a:ln w="12700">
                <a:noFill/>
              </a:ln>
            </p:spPr>
            <p:txBody>
              <a:bodyPr wrap="square" lIns="91440" tIns="45720" rIns="91440" bIns="45720" rtlCol="0" anchor="t">
                <a:spAutoFit/>
              </a:bodyPr>
              <a:lstStyle/>
              <a:p>
                <a:pPr algn="ctr">
                  <a:lnSpc>
                    <a:spcPct val="150000"/>
                  </a:lnSpc>
                </a:pPr>
                <a:r>
                  <a:rPr lang="en-GB" sz="1400"/>
                  <a:t>Sept 2019 to Sept 2025</a:t>
                </a:r>
              </a:p>
              <a:p>
                <a:pPr algn="ctr">
                  <a:lnSpc>
                    <a:spcPct val="150000"/>
                  </a:lnSpc>
                </a:pPr>
                <a:r>
                  <a:rPr lang="en-GB" b="1">
                    <a:ea typeface="Calibri"/>
                    <a:cs typeface="Calibri"/>
                  </a:rPr>
                  <a:t>-24%</a:t>
                </a:r>
              </a:p>
            </p:txBody>
          </p:sp>
          <p:sp>
            <p:nvSpPr>
              <p:cNvPr id="19" name="Rectangle 18">
                <a:extLst>
                  <a:ext uri="{FF2B5EF4-FFF2-40B4-BE49-F238E27FC236}">
                    <a16:creationId xmlns:a16="http://schemas.microsoft.com/office/drawing/2014/main" id="{D249E399-8BEB-1125-4920-39CC0B04CBB1}"/>
                  </a:ext>
                </a:extLst>
              </p:cNvPr>
              <p:cNvSpPr/>
              <p:nvPr/>
            </p:nvSpPr>
            <p:spPr>
              <a:xfrm>
                <a:off x="857250" y="5669657"/>
                <a:ext cx="2795447" cy="112510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Box 16">
              <a:extLst>
                <a:ext uri="{FF2B5EF4-FFF2-40B4-BE49-F238E27FC236}">
                  <a16:creationId xmlns:a16="http://schemas.microsoft.com/office/drawing/2014/main" id="{DBE9281F-F7F4-E4EE-0478-C640441D23E5}"/>
                </a:ext>
              </a:extLst>
            </p:cNvPr>
            <p:cNvSpPr txBox="1"/>
            <p:nvPr/>
          </p:nvSpPr>
          <p:spPr>
            <a:xfrm>
              <a:off x="9488152" y="1242092"/>
              <a:ext cx="2314114" cy="632761"/>
            </a:xfrm>
            <a:prstGeom prst="rect">
              <a:avLst/>
            </a:prstGeom>
            <a:noFill/>
            <a:ln w="12700">
              <a:noFill/>
            </a:ln>
          </p:spPr>
          <p:txBody>
            <a:bodyPr wrap="square" lIns="91440" tIns="45720" rIns="91440" bIns="45720" rtlCol="0" anchor="t">
              <a:spAutoFit/>
            </a:bodyPr>
            <a:lstStyle/>
            <a:p>
              <a:pPr algn="ctr"/>
              <a:r>
                <a:rPr lang="en-GB" sz="1400" b="1"/>
                <a:t>Peterborough </a:t>
              </a:r>
            </a:p>
            <a:p>
              <a:pPr algn="ctr"/>
              <a:r>
                <a:rPr lang="en-GB" sz="1400" b="1"/>
                <a:t>depot</a:t>
              </a:r>
            </a:p>
            <a:p>
              <a:pPr algn="ctr"/>
              <a:r>
                <a:rPr lang="en-GB" sz="1400" b="1">
                  <a:solidFill>
                    <a:srgbClr val="0070C0"/>
                  </a:solidFill>
                </a:rPr>
                <a:t>Pre-COVID to Now:</a:t>
              </a:r>
              <a:endParaRPr lang="en-GB" sz="1400" b="1">
                <a:solidFill>
                  <a:srgbClr val="0070C0"/>
                </a:solidFill>
                <a:ea typeface="Calibri"/>
                <a:cs typeface="Calibri"/>
              </a:endParaRPr>
            </a:p>
          </p:txBody>
        </p:sp>
      </p:grpSp>
      <p:grpSp>
        <p:nvGrpSpPr>
          <p:cNvPr id="20" name="Group 19" descr="Cambridgeshire (Cambridge and Fenstanton) bus usage - excluding park and ride customers - has seen a +10% change from September 2023 to September 2025.">
            <a:extLst>
              <a:ext uri="{FF2B5EF4-FFF2-40B4-BE49-F238E27FC236}">
                <a16:creationId xmlns:a16="http://schemas.microsoft.com/office/drawing/2014/main" id="{7767171D-55D5-AF70-0D64-501873B25BEA}"/>
              </a:ext>
            </a:extLst>
          </p:cNvPr>
          <p:cNvGrpSpPr/>
          <p:nvPr/>
        </p:nvGrpSpPr>
        <p:grpSpPr>
          <a:xfrm>
            <a:off x="6410446" y="5010990"/>
            <a:ext cx="2283276" cy="1421273"/>
            <a:chOff x="9504671" y="1220323"/>
            <a:chExt cx="2314114" cy="1217503"/>
          </a:xfrm>
        </p:grpSpPr>
        <p:sp>
          <p:nvSpPr>
            <p:cNvPr id="21" name="Rectangle: Rounded Corners 20">
              <a:extLst>
                <a:ext uri="{FF2B5EF4-FFF2-40B4-BE49-F238E27FC236}">
                  <a16:creationId xmlns:a16="http://schemas.microsoft.com/office/drawing/2014/main" id="{09207645-B8CA-325C-FD0D-D80D013698A0}"/>
                </a:ext>
              </a:extLst>
            </p:cNvPr>
            <p:cNvSpPr/>
            <p:nvPr/>
          </p:nvSpPr>
          <p:spPr>
            <a:xfrm rot="10800000">
              <a:off x="10290652" y="2054811"/>
              <a:ext cx="745292" cy="31016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a:extLst>
                <a:ext uri="{FF2B5EF4-FFF2-40B4-BE49-F238E27FC236}">
                  <a16:creationId xmlns:a16="http://schemas.microsoft.com/office/drawing/2014/main" id="{9566B2F1-DAD9-E1FA-B2E5-8F2B56F60BC7}"/>
                </a:ext>
              </a:extLst>
            </p:cNvPr>
            <p:cNvGrpSpPr/>
            <p:nvPr/>
          </p:nvGrpSpPr>
          <p:grpSpPr>
            <a:xfrm>
              <a:off x="9531900" y="1220323"/>
              <a:ext cx="2263370" cy="1217503"/>
              <a:chOff x="857250" y="5669657"/>
              <a:chExt cx="2904193" cy="1125108"/>
            </a:xfrm>
          </p:grpSpPr>
          <p:sp>
            <p:nvSpPr>
              <p:cNvPr id="25" name="TextBox 24">
                <a:extLst>
                  <a:ext uri="{FF2B5EF4-FFF2-40B4-BE49-F238E27FC236}">
                    <a16:creationId xmlns:a16="http://schemas.microsoft.com/office/drawing/2014/main" id="{A5C76315-1080-9989-54B9-A04A5F2B84A7}"/>
                  </a:ext>
                </a:extLst>
              </p:cNvPr>
              <p:cNvSpPr txBox="1"/>
              <p:nvPr/>
            </p:nvSpPr>
            <p:spPr>
              <a:xfrm>
                <a:off x="933565" y="6106909"/>
                <a:ext cx="2827878" cy="623825"/>
              </a:xfrm>
              <a:prstGeom prst="rect">
                <a:avLst/>
              </a:prstGeom>
              <a:noFill/>
              <a:ln w="12700">
                <a:noFill/>
              </a:ln>
            </p:spPr>
            <p:txBody>
              <a:bodyPr wrap="square" lIns="91440" tIns="45720" rIns="91440" bIns="45720" rtlCol="0" anchor="t">
                <a:spAutoFit/>
              </a:bodyPr>
              <a:lstStyle/>
              <a:p>
                <a:pPr algn="ctr">
                  <a:lnSpc>
                    <a:spcPct val="150000"/>
                  </a:lnSpc>
                </a:pPr>
                <a:r>
                  <a:rPr lang="en-GB" sz="1400"/>
                  <a:t>Sept 2023 to Sept 2025</a:t>
                </a:r>
              </a:p>
              <a:p>
                <a:pPr algn="ctr">
                  <a:lnSpc>
                    <a:spcPct val="150000"/>
                  </a:lnSpc>
                </a:pPr>
                <a:r>
                  <a:rPr lang="en-GB" b="1">
                    <a:ea typeface="Calibri"/>
                    <a:cs typeface="Calibri"/>
                  </a:rPr>
                  <a:t>+10%</a:t>
                </a:r>
              </a:p>
            </p:txBody>
          </p:sp>
          <p:sp>
            <p:nvSpPr>
              <p:cNvPr id="26" name="Rectangle 25">
                <a:extLst>
                  <a:ext uri="{FF2B5EF4-FFF2-40B4-BE49-F238E27FC236}">
                    <a16:creationId xmlns:a16="http://schemas.microsoft.com/office/drawing/2014/main" id="{3ACDC9DA-5139-9E9F-62DC-A468E07F2DF0}"/>
                  </a:ext>
                </a:extLst>
              </p:cNvPr>
              <p:cNvSpPr/>
              <p:nvPr/>
            </p:nvSpPr>
            <p:spPr>
              <a:xfrm>
                <a:off x="857250" y="5669657"/>
                <a:ext cx="2795447" cy="112510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TextBox 23">
              <a:extLst>
                <a:ext uri="{FF2B5EF4-FFF2-40B4-BE49-F238E27FC236}">
                  <a16:creationId xmlns:a16="http://schemas.microsoft.com/office/drawing/2014/main" id="{4EE8B36D-E175-BA35-11AF-7904DC8A3113}"/>
                </a:ext>
              </a:extLst>
            </p:cNvPr>
            <p:cNvSpPr txBox="1"/>
            <p:nvPr/>
          </p:nvSpPr>
          <p:spPr>
            <a:xfrm>
              <a:off x="9504671" y="1235353"/>
              <a:ext cx="2314114" cy="632761"/>
            </a:xfrm>
            <a:prstGeom prst="rect">
              <a:avLst/>
            </a:prstGeom>
            <a:noFill/>
            <a:ln w="12700">
              <a:noFill/>
            </a:ln>
          </p:spPr>
          <p:txBody>
            <a:bodyPr wrap="square" lIns="91440" tIns="45720" rIns="91440" bIns="45720" rtlCol="0" anchor="t">
              <a:spAutoFit/>
            </a:bodyPr>
            <a:lstStyle/>
            <a:p>
              <a:pPr algn="ctr"/>
              <a:r>
                <a:rPr lang="en-GB" sz="1400" b="1"/>
                <a:t>Cambridge and </a:t>
              </a:r>
              <a:r>
                <a:rPr lang="en-GB" sz="1400" b="1" err="1"/>
                <a:t>Fenstanton</a:t>
              </a:r>
              <a:r>
                <a:rPr lang="en-GB" sz="1400" b="1"/>
                <a:t> depots</a:t>
              </a:r>
            </a:p>
            <a:p>
              <a:pPr algn="ctr"/>
              <a:r>
                <a:rPr lang="en-GB" sz="1400" b="1">
                  <a:solidFill>
                    <a:srgbClr val="0070C0"/>
                  </a:solidFill>
                </a:rPr>
                <a:t>2023 to Now:</a:t>
              </a:r>
              <a:endParaRPr lang="en-GB" sz="1400" b="1">
                <a:solidFill>
                  <a:srgbClr val="0070C0"/>
                </a:solidFill>
                <a:ea typeface="Calibri"/>
                <a:cs typeface="Calibri"/>
              </a:endParaRPr>
            </a:p>
          </p:txBody>
        </p:sp>
      </p:grpSp>
      <p:grpSp>
        <p:nvGrpSpPr>
          <p:cNvPr id="27" name="Group 26" descr="Peterborough bus usage - excluding park and ride customers - has seen a +1% change from September 2023 to September 2025.">
            <a:extLst>
              <a:ext uri="{FF2B5EF4-FFF2-40B4-BE49-F238E27FC236}">
                <a16:creationId xmlns:a16="http://schemas.microsoft.com/office/drawing/2014/main" id="{AA6CD977-022D-5020-AAD1-368B12FF09BE}"/>
              </a:ext>
            </a:extLst>
          </p:cNvPr>
          <p:cNvGrpSpPr/>
          <p:nvPr/>
        </p:nvGrpSpPr>
        <p:grpSpPr>
          <a:xfrm>
            <a:off x="8651077" y="5010990"/>
            <a:ext cx="2283275" cy="1421272"/>
            <a:chOff x="9488153" y="1220323"/>
            <a:chExt cx="2314114" cy="1217503"/>
          </a:xfrm>
        </p:grpSpPr>
        <p:sp>
          <p:nvSpPr>
            <p:cNvPr id="28" name="Rectangle: Rounded Corners 27">
              <a:extLst>
                <a:ext uri="{FF2B5EF4-FFF2-40B4-BE49-F238E27FC236}">
                  <a16:creationId xmlns:a16="http://schemas.microsoft.com/office/drawing/2014/main" id="{6147EA68-C423-F5E4-F1A4-85789D0D8C63}"/>
                </a:ext>
              </a:extLst>
            </p:cNvPr>
            <p:cNvSpPr/>
            <p:nvPr/>
          </p:nvSpPr>
          <p:spPr>
            <a:xfrm rot="10800000">
              <a:off x="10290652" y="2054811"/>
              <a:ext cx="745292" cy="31016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a:extLst>
                <a:ext uri="{FF2B5EF4-FFF2-40B4-BE49-F238E27FC236}">
                  <a16:creationId xmlns:a16="http://schemas.microsoft.com/office/drawing/2014/main" id="{FE57A91B-C9B9-1690-DA20-369945D48D65}"/>
                </a:ext>
              </a:extLst>
            </p:cNvPr>
            <p:cNvGrpSpPr/>
            <p:nvPr/>
          </p:nvGrpSpPr>
          <p:grpSpPr>
            <a:xfrm>
              <a:off x="9531900" y="1220323"/>
              <a:ext cx="2241928" cy="1217503"/>
              <a:chOff x="857250" y="5669657"/>
              <a:chExt cx="2876679" cy="1125108"/>
            </a:xfrm>
          </p:grpSpPr>
          <p:sp>
            <p:nvSpPr>
              <p:cNvPr id="31" name="TextBox 30">
                <a:extLst>
                  <a:ext uri="{FF2B5EF4-FFF2-40B4-BE49-F238E27FC236}">
                    <a16:creationId xmlns:a16="http://schemas.microsoft.com/office/drawing/2014/main" id="{9EC3B1D1-A827-41CA-86EF-2986B29FD876}"/>
                  </a:ext>
                </a:extLst>
              </p:cNvPr>
              <p:cNvSpPr txBox="1"/>
              <p:nvPr/>
            </p:nvSpPr>
            <p:spPr>
              <a:xfrm>
                <a:off x="906051" y="6111784"/>
                <a:ext cx="2827878" cy="623825"/>
              </a:xfrm>
              <a:prstGeom prst="rect">
                <a:avLst/>
              </a:prstGeom>
              <a:noFill/>
              <a:ln w="12700">
                <a:noFill/>
              </a:ln>
            </p:spPr>
            <p:txBody>
              <a:bodyPr wrap="square" lIns="91440" tIns="45720" rIns="91440" bIns="45720" rtlCol="0" anchor="t">
                <a:spAutoFit/>
              </a:bodyPr>
              <a:lstStyle/>
              <a:p>
                <a:pPr algn="ctr">
                  <a:lnSpc>
                    <a:spcPct val="150000"/>
                  </a:lnSpc>
                </a:pPr>
                <a:r>
                  <a:rPr lang="en-GB" sz="1400"/>
                  <a:t>Sept 2023 to Sept 2025</a:t>
                </a:r>
              </a:p>
              <a:p>
                <a:pPr algn="ctr">
                  <a:lnSpc>
                    <a:spcPct val="150000"/>
                  </a:lnSpc>
                </a:pPr>
                <a:r>
                  <a:rPr lang="en-GB" b="1">
                    <a:ea typeface="Calibri"/>
                    <a:cs typeface="Calibri"/>
                  </a:rPr>
                  <a:t>+1%</a:t>
                </a:r>
              </a:p>
            </p:txBody>
          </p:sp>
          <p:sp>
            <p:nvSpPr>
              <p:cNvPr id="32" name="Rectangle 31">
                <a:extLst>
                  <a:ext uri="{FF2B5EF4-FFF2-40B4-BE49-F238E27FC236}">
                    <a16:creationId xmlns:a16="http://schemas.microsoft.com/office/drawing/2014/main" id="{E087F823-A171-7596-81D3-AD13467427D8}"/>
                  </a:ext>
                </a:extLst>
              </p:cNvPr>
              <p:cNvSpPr/>
              <p:nvPr/>
            </p:nvSpPr>
            <p:spPr>
              <a:xfrm>
                <a:off x="857250" y="5669657"/>
                <a:ext cx="2795447" cy="112510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 name="TextBox 29">
              <a:extLst>
                <a:ext uri="{FF2B5EF4-FFF2-40B4-BE49-F238E27FC236}">
                  <a16:creationId xmlns:a16="http://schemas.microsoft.com/office/drawing/2014/main" id="{18DE807F-2991-A1EE-6B7B-212E1ECDAE6F}"/>
                </a:ext>
              </a:extLst>
            </p:cNvPr>
            <p:cNvSpPr txBox="1"/>
            <p:nvPr/>
          </p:nvSpPr>
          <p:spPr>
            <a:xfrm>
              <a:off x="9488153" y="1242092"/>
              <a:ext cx="2314114" cy="632761"/>
            </a:xfrm>
            <a:prstGeom prst="rect">
              <a:avLst/>
            </a:prstGeom>
            <a:noFill/>
            <a:ln w="12700">
              <a:noFill/>
            </a:ln>
          </p:spPr>
          <p:txBody>
            <a:bodyPr wrap="square" lIns="91440" tIns="45720" rIns="91440" bIns="45720" rtlCol="0" anchor="t">
              <a:spAutoFit/>
            </a:bodyPr>
            <a:lstStyle/>
            <a:p>
              <a:pPr algn="ctr"/>
              <a:r>
                <a:rPr lang="en-GB" sz="1400" b="1"/>
                <a:t>Peterborough </a:t>
              </a:r>
            </a:p>
            <a:p>
              <a:pPr algn="ctr"/>
              <a:r>
                <a:rPr lang="en-GB" sz="1400" b="1"/>
                <a:t>depot</a:t>
              </a:r>
            </a:p>
            <a:p>
              <a:pPr algn="ctr"/>
              <a:r>
                <a:rPr lang="en-GB" sz="1400" b="1">
                  <a:solidFill>
                    <a:srgbClr val="0070C0"/>
                  </a:solidFill>
                </a:rPr>
                <a:t>2023 to Now:</a:t>
              </a:r>
              <a:endParaRPr lang="en-GB" sz="1400" b="1">
                <a:solidFill>
                  <a:srgbClr val="0070C0"/>
                </a:solidFill>
                <a:ea typeface="Calibri"/>
                <a:cs typeface="Calibri"/>
              </a:endParaRPr>
            </a:p>
          </p:txBody>
        </p:sp>
      </p:grpSp>
      <p:sp>
        <p:nvSpPr>
          <p:cNvPr id="14" name="TextBox 13">
            <a:extLst>
              <a:ext uri="{FF2B5EF4-FFF2-40B4-BE49-F238E27FC236}">
                <a16:creationId xmlns:a16="http://schemas.microsoft.com/office/drawing/2014/main" id="{38E3525C-0809-49E4-AE9F-12F75F91FFBF}"/>
              </a:ext>
            </a:extLst>
          </p:cNvPr>
          <p:cNvSpPr txBox="1"/>
          <p:nvPr/>
        </p:nvSpPr>
        <p:spPr>
          <a:xfrm>
            <a:off x="1" y="6461905"/>
            <a:ext cx="12192000" cy="400110"/>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Due to the commercial sensitivity of this data, bus passenger volumes are not marked on the y-axis of this graph.</a:t>
            </a:r>
          </a:p>
          <a:p>
            <a:r>
              <a:rPr lang="en-GB" sz="1000">
                <a:solidFill>
                  <a:schemeClr val="bg2">
                    <a:lumMod val="50000"/>
                  </a:schemeClr>
                </a:solidFill>
                <a:cs typeface="Calibri"/>
              </a:rPr>
              <a:t>This data is estimated by drivers who press a button when a passenger boards the bus.</a:t>
            </a:r>
          </a:p>
        </p:txBody>
      </p:sp>
    </p:spTree>
    <p:extLst>
      <p:ext uri="{BB962C8B-B14F-4D97-AF65-F5344CB8AC3E}">
        <p14:creationId xmlns:p14="http://schemas.microsoft.com/office/powerpoint/2010/main" val="3798234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nSpc>
                <a:spcPct val="100000"/>
              </a:lnSpc>
              <a:spcBef>
                <a:spcPts val="0"/>
              </a:spcBef>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Bus Passengers: P&amp;R services 			</a:t>
            </a:r>
            <a:r>
              <a:rPr lang="en-GB" sz="2000" b="1"/>
              <a:t>Method #1 – Driver estimate</a:t>
            </a:r>
            <a:endParaRPr kumimoji="0" lang="en-GB" sz="2800" b="1" i="0" u="none" strike="noStrike" kern="1200" cap="none" spc="0" normalizeH="0" baseline="0" noProof="0">
              <a:ln>
                <a:noFill/>
              </a:ln>
              <a:solidFill>
                <a:schemeClr val="lt1"/>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dirty="0" smtClean="0"/>
              <a:t>48</a:t>
            </a:fld>
            <a:endParaRPr lang="en-GB"/>
          </a:p>
        </p:txBody>
      </p:sp>
      <p:sp>
        <p:nvSpPr>
          <p:cNvPr id="10" name="TextBox 9">
            <a:extLst>
              <a:ext uri="{FF2B5EF4-FFF2-40B4-BE49-F238E27FC236}">
                <a16:creationId xmlns:a16="http://schemas.microsoft.com/office/drawing/2014/main" id="{A71BBD86-6CAB-D2E9-F0D6-7F9D01ED4106}"/>
              </a:ext>
            </a:extLst>
          </p:cNvPr>
          <p:cNvSpPr txBox="1"/>
          <p:nvPr/>
        </p:nvSpPr>
        <p:spPr>
          <a:xfrm>
            <a:off x="233680" y="615914"/>
            <a:ext cx="11725153" cy="307777"/>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GB" sz="1400">
                <a:latin typeface="Calibri" panose="020F0502020204030204"/>
              </a:rPr>
              <a:t>Based on driver estimates, Park &amp; Ride bus passenger volumes have increased by 19% since September 2019 and by 5% since September 2023.</a:t>
            </a:r>
            <a:endParaRPr lang="en-GB"/>
          </a:p>
        </p:txBody>
      </p:sp>
      <p:pic>
        <p:nvPicPr>
          <p:cNvPr id="4" name="Picture 3">
            <a:extLst>
              <a:ext uri="{FF2B5EF4-FFF2-40B4-BE49-F238E27FC236}">
                <a16:creationId xmlns:a16="http://schemas.microsoft.com/office/drawing/2014/main" id="{5A684854-E585-3CD7-D4B7-35D5CC5AC47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pic>
        <p:nvPicPr>
          <p:cNvPr id="6" name="Picture 5" descr="A line chart showing route usage for each of the 5 possible park and ride bus routes in Cambridge. Figures derived from drivers pushing a &quot;use&quot; button to designate a passenger getting on board. The chart shows that park and ride trends have started to plateau after an increasing trend post-COVID. Overall usage is up by 19% compared to September 2019, but is only 5% above 2023. Usage has fallen 2% compared to last year (September 2024).">
            <a:extLst>
              <a:ext uri="{FF2B5EF4-FFF2-40B4-BE49-F238E27FC236}">
                <a16:creationId xmlns:a16="http://schemas.microsoft.com/office/drawing/2014/main" id="{292AEE8E-D481-D1B2-547C-29C3E1AD2052}"/>
              </a:ext>
            </a:extLst>
          </p:cNvPr>
          <p:cNvPicPr>
            <a:picLocks noChangeAspect="1"/>
          </p:cNvPicPr>
          <p:nvPr/>
        </p:nvPicPr>
        <p:blipFill>
          <a:blip r:embed="rId4"/>
          <a:stretch>
            <a:fillRect/>
          </a:stretch>
        </p:blipFill>
        <p:spPr>
          <a:xfrm>
            <a:off x="373875" y="971915"/>
            <a:ext cx="11473659" cy="4120028"/>
          </a:xfrm>
          <a:prstGeom prst="rect">
            <a:avLst/>
          </a:prstGeom>
        </p:spPr>
      </p:pic>
      <p:grpSp>
        <p:nvGrpSpPr>
          <p:cNvPr id="26" name="Group 25" descr="Cambridge park and ride sites have seen a 19% increase on overall usage between September 2019 and September 2025.">
            <a:extLst>
              <a:ext uri="{FF2B5EF4-FFF2-40B4-BE49-F238E27FC236}">
                <a16:creationId xmlns:a16="http://schemas.microsoft.com/office/drawing/2014/main" id="{09933928-1CE7-A332-6EFC-9697EDF29102}"/>
              </a:ext>
            </a:extLst>
          </p:cNvPr>
          <p:cNvGrpSpPr/>
          <p:nvPr/>
        </p:nvGrpSpPr>
        <p:grpSpPr>
          <a:xfrm>
            <a:off x="3694023" y="5171321"/>
            <a:ext cx="2283275" cy="1208442"/>
            <a:chOff x="9494201" y="1402636"/>
            <a:chExt cx="2314114" cy="1035187"/>
          </a:xfrm>
        </p:grpSpPr>
        <p:sp>
          <p:nvSpPr>
            <p:cNvPr id="28" name="Rectangle: Rounded Corners 27">
              <a:extLst>
                <a:ext uri="{FF2B5EF4-FFF2-40B4-BE49-F238E27FC236}">
                  <a16:creationId xmlns:a16="http://schemas.microsoft.com/office/drawing/2014/main" id="{E36CF957-E8C3-813D-BADD-F078D8E8177E}"/>
                </a:ext>
              </a:extLst>
            </p:cNvPr>
            <p:cNvSpPr/>
            <p:nvPr/>
          </p:nvSpPr>
          <p:spPr>
            <a:xfrm rot="10800000">
              <a:off x="10290652" y="2054811"/>
              <a:ext cx="745292" cy="310164"/>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a:extLst>
                <a:ext uri="{FF2B5EF4-FFF2-40B4-BE49-F238E27FC236}">
                  <a16:creationId xmlns:a16="http://schemas.microsoft.com/office/drawing/2014/main" id="{7FB722E6-4B56-54AD-FD54-A24E08B4D2CC}"/>
                </a:ext>
              </a:extLst>
            </p:cNvPr>
            <p:cNvGrpSpPr/>
            <p:nvPr/>
          </p:nvGrpSpPr>
          <p:grpSpPr>
            <a:xfrm>
              <a:off x="9531900" y="1402636"/>
              <a:ext cx="2255724" cy="1035187"/>
              <a:chOff x="857250" y="5838136"/>
              <a:chExt cx="2894382" cy="956628"/>
            </a:xfrm>
          </p:grpSpPr>
          <p:sp>
            <p:nvSpPr>
              <p:cNvPr id="31" name="TextBox 30">
                <a:extLst>
                  <a:ext uri="{FF2B5EF4-FFF2-40B4-BE49-F238E27FC236}">
                    <a16:creationId xmlns:a16="http://schemas.microsoft.com/office/drawing/2014/main" id="{364D5C02-E774-91E9-ED39-B2995CC470A4}"/>
                  </a:ext>
                </a:extLst>
              </p:cNvPr>
              <p:cNvSpPr txBox="1"/>
              <p:nvPr/>
            </p:nvSpPr>
            <p:spPr>
              <a:xfrm>
                <a:off x="923754" y="6113080"/>
                <a:ext cx="2827878" cy="623825"/>
              </a:xfrm>
              <a:prstGeom prst="rect">
                <a:avLst/>
              </a:prstGeom>
              <a:noFill/>
              <a:ln w="12700">
                <a:noFill/>
              </a:ln>
            </p:spPr>
            <p:txBody>
              <a:bodyPr wrap="square" lIns="91440" tIns="45720" rIns="91440" bIns="45720" rtlCol="0" anchor="t">
                <a:spAutoFit/>
              </a:bodyPr>
              <a:lstStyle/>
              <a:p>
                <a:pPr algn="ctr">
                  <a:lnSpc>
                    <a:spcPct val="150000"/>
                  </a:lnSpc>
                </a:pPr>
                <a:r>
                  <a:rPr lang="en-GB" sz="1400"/>
                  <a:t>Sept 2019 to Sept 2025</a:t>
                </a:r>
              </a:p>
              <a:p>
                <a:pPr algn="ctr">
                  <a:lnSpc>
                    <a:spcPct val="150000"/>
                  </a:lnSpc>
                </a:pPr>
                <a:r>
                  <a:rPr lang="en-GB" b="1">
                    <a:solidFill>
                      <a:schemeClr val="bg1"/>
                    </a:solidFill>
                    <a:ea typeface="Calibri"/>
                    <a:cs typeface="Calibri"/>
                  </a:rPr>
                  <a:t>+19%</a:t>
                </a:r>
              </a:p>
            </p:txBody>
          </p:sp>
          <p:sp>
            <p:nvSpPr>
              <p:cNvPr id="32" name="Rectangle 31">
                <a:extLst>
                  <a:ext uri="{FF2B5EF4-FFF2-40B4-BE49-F238E27FC236}">
                    <a16:creationId xmlns:a16="http://schemas.microsoft.com/office/drawing/2014/main" id="{4E3086A0-E576-7D5F-99BB-43A64310E22A}"/>
                  </a:ext>
                </a:extLst>
              </p:cNvPr>
              <p:cNvSpPr/>
              <p:nvPr/>
            </p:nvSpPr>
            <p:spPr>
              <a:xfrm>
                <a:off x="857250" y="5838136"/>
                <a:ext cx="2795447" cy="95662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 name="TextBox 29">
              <a:extLst>
                <a:ext uri="{FF2B5EF4-FFF2-40B4-BE49-F238E27FC236}">
                  <a16:creationId xmlns:a16="http://schemas.microsoft.com/office/drawing/2014/main" id="{F87E4F7D-51F2-CA72-7D01-7A2F7562D2D2}"/>
                </a:ext>
              </a:extLst>
            </p:cNvPr>
            <p:cNvSpPr txBox="1"/>
            <p:nvPr/>
          </p:nvSpPr>
          <p:spPr>
            <a:xfrm>
              <a:off x="9494201" y="1408575"/>
              <a:ext cx="2314114" cy="448205"/>
            </a:xfrm>
            <a:prstGeom prst="rect">
              <a:avLst/>
            </a:prstGeom>
            <a:noFill/>
            <a:ln w="12700">
              <a:noFill/>
            </a:ln>
          </p:spPr>
          <p:txBody>
            <a:bodyPr wrap="square" lIns="91440" tIns="45720" rIns="91440" bIns="45720" rtlCol="0" anchor="t">
              <a:spAutoFit/>
            </a:bodyPr>
            <a:lstStyle/>
            <a:p>
              <a:pPr algn="ctr"/>
              <a:r>
                <a:rPr lang="en-GB" sz="1400" b="1"/>
                <a:t>Cambridge sites</a:t>
              </a:r>
            </a:p>
            <a:p>
              <a:pPr algn="ctr"/>
              <a:r>
                <a:rPr lang="en-GB" sz="1400" b="1">
                  <a:solidFill>
                    <a:srgbClr val="0070C0"/>
                  </a:solidFill>
                </a:rPr>
                <a:t>Pre-COVID to Now:</a:t>
              </a:r>
              <a:endParaRPr lang="en-GB" sz="1400" b="1">
                <a:solidFill>
                  <a:srgbClr val="0070C0"/>
                </a:solidFill>
                <a:ea typeface="Calibri"/>
                <a:cs typeface="Calibri"/>
              </a:endParaRPr>
            </a:p>
          </p:txBody>
        </p:sp>
      </p:grpSp>
      <p:grpSp>
        <p:nvGrpSpPr>
          <p:cNvPr id="33" name="Group 32" descr="Cambridge park and ride sites have seen a 5% increase on overall usage between September 2023 and September 2025.">
            <a:extLst>
              <a:ext uri="{FF2B5EF4-FFF2-40B4-BE49-F238E27FC236}">
                <a16:creationId xmlns:a16="http://schemas.microsoft.com/office/drawing/2014/main" id="{C28AAFA0-C3F9-55CF-9F94-482DA5B4D54B}"/>
              </a:ext>
            </a:extLst>
          </p:cNvPr>
          <p:cNvGrpSpPr/>
          <p:nvPr/>
        </p:nvGrpSpPr>
        <p:grpSpPr>
          <a:xfrm>
            <a:off x="6065476" y="5165031"/>
            <a:ext cx="2283276" cy="1233857"/>
            <a:chOff x="9523470" y="1380865"/>
            <a:chExt cx="2314114" cy="1056958"/>
          </a:xfrm>
        </p:grpSpPr>
        <p:sp>
          <p:nvSpPr>
            <p:cNvPr id="34" name="Rectangle: Rounded Corners 33">
              <a:extLst>
                <a:ext uri="{FF2B5EF4-FFF2-40B4-BE49-F238E27FC236}">
                  <a16:creationId xmlns:a16="http://schemas.microsoft.com/office/drawing/2014/main" id="{9B6F8A90-BCF1-57B8-968F-D486EF7EB413}"/>
                </a:ext>
              </a:extLst>
            </p:cNvPr>
            <p:cNvSpPr/>
            <p:nvPr/>
          </p:nvSpPr>
          <p:spPr>
            <a:xfrm rot="10800000">
              <a:off x="10290652" y="2054811"/>
              <a:ext cx="745292" cy="31016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5" name="Group 34">
              <a:extLst>
                <a:ext uri="{FF2B5EF4-FFF2-40B4-BE49-F238E27FC236}">
                  <a16:creationId xmlns:a16="http://schemas.microsoft.com/office/drawing/2014/main" id="{D23EBE1B-1F28-BA5C-C480-A49B3773BAE2}"/>
                </a:ext>
              </a:extLst>
            </p:cNvPr>
            <p:cNvGrpSpPr/>
            <p:nvPr/>
          </p:nvGrpSpPr>
          <p:grpSpPr>
            <a:xfrm>
              <a:off x="9531900" y="1380865"/>
              <a:ext cx="2241304" cy="1056958"/>
              <a:chOff x="857250" y="5818018"/>
              <a:chExt cx="2875879" cy="976747"/>
            </a:xfrm>
          </p:grpSpPr>
          <p:sp>
            <p:nvSpPr>
              <p:cNvPr id="38" name="TextBox 37">
                <a:extLst>
                  <a:ext uri="{FF2B5EF4-FFF2-40B4-BE49-F238E27FC236}">
                    <a16:creationId xmlns:a16="http://schemas.microsoft.com/office/drawing/2014/main" id="{398ECC98-CE1E-6B0E-2785-4363ADDC306B}"/>
                  </a:ext>
                </a:extLst>
              </p:cNvPr>
              <p:cNvSpPr txBox="1"/>
              <p:nvPr/>
            </p:nvSpPr>
            <p:spPr>
              <a:xfrm>
                <a:off x="905251" y="6106909"/>
                <a:ext cx="2827878" cy="623825"/>
              </a:xfrm>
              <a:prstGeom prst="rect">
                <a:avLst/>
              </a:prstGeom>
              <a:noFill/>
              <a:ln w="12700">
                <a:noFill/>
              </a:ln>
            </p:spPr>
            <p:txBody>
              <a:bodyPr wrap="square" lIns="91440" tIns="45720" rIns="91440" bIns="45720" rtlCol="0" anchor="t">
                <a:spAutoFit/>
              </a:bodyPr>
              <a:lstStyle/>
              <a:p>
                <a:pPr algn="ctr">
                  <a:lnSpc>
                    <a:spcPct val="150000"/>
                  </a:lnSpc>
                </a:pPr>
                <a:r>
                  <a:rPr lang="en-GB" sz="1400"/>
                  <a:t>Sept 2023 to Sept 2025</a:t>
                </a:r>
              </a:p>
              <a:p>
                <a:pPr algn="ctr">
                  <a:lnSpc>
                    <a:spcPct val="150000"/>
                  </a:lnSpc>
                </a:pPr>
                <a:r>
                  <a:rPr lang="en-GB" b="1">
                    <a:ea typeface="Calibri"/>
                    <a:cs typeface="Calibri"/>
                  </a:rPr>
                  <a:t>+5%</a:t>
                </a:r>
              </a:p>
            </p:txBody>
          </p:sp>
          <p:sp>
            <p:nvSpPr>
              <p:cNvPr id="39" name="Rectangle 38">
                <a:extLst>
                  <a:ext uri="{FF2B5EF4-FFF2-40B4-BE49-F238E27FC236}">
                    <a16:creationId xmlns:a16="http://schemas.microsoft.com/office/drawing/2014/main" id="{8FBFD559-D0FE-BB4E-F8E7-58B2511E5932}"/>
                  </a:ext>
                </a:extLst>
              </p:cNvPr>
              <p:cNvSpPr/>
              <p:nvPr/>
            </p:nvSpPr>
            <p:spPr>
              <a:xfrm>
                <a:off x="857250" y="5818018"/>
                <a:ext cx="2795447" cy="97674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7" name="TextBox 36">
              <a:extLst>
                <a:ext uri="{FF2B5EF4-FFF2-40B4-BE49-F238E27FC236}">
                  <a16:creationId xmlns:a16="http://schemas.microsoft.com/office/drawing/2014/main" id="{7A4E7838-0C32-2D49-F0A7-E546F19F5889}"/>
                </a:ext>
              </a:extLst>
            </p:cNvPr>
            <p:cNvSpPr txBox="1"/>
            <p:nvPr/>
          </p:nvSpPr>
          <p:spPr>
            <a:xfrm>
              <a:off x="9523470" y="1380870"/>
              <a:ext cx="2314114" cy="448205"/>
            </a:xfrm>
            <a:prstGeom prst="rect">
              <a:avLst/>
            </a:prstGeom>
            <a:noFill/>
            <a:ln w="12700">
              <a:noFill/>
            </a:ln>
          </p:spPr>
          <p:txBody>
            <a:bodyPr wrap="square" lIns="91440" tIns="45720" rIns="91440" bIns="45720" rtlCol="0" anchor="t">
              <a:spAutoFit/>
            </a:bodyPr>
            <a:lstStyle/>
            <a:p>
              <a:pPr algn="ctr"/>
              <a:r>
                <a:rPr lang="en-GB" sz="1400" b="1"/>
                <a:t>Cambridge sites</a:t>
              </a:r>
            </a:p>
            <a:p>
              <a:pPr algn="ctr"/>
              <a:r>
                <a:rPr lang="en-GB" sz="1400" b="1">
                  <a:solidFill>
                    <a:srgbClr val="0070C0"/>
                  </a:solidFill>
                </a:rPr>
                <a:t>2023 to Now:</a:t>
              </a:r>
              <a:endParaRPr lang="en-GB" sz="1400" b="1">
                <a:solidFill>
                  <a:srgbClr val="0070C0"/>
                </a:solidFill>
                <a:ea typeface="Calibri"/>
                <a:cs typeface="Calibri"/>
              </a:endParaRPr>
            </a:p>
          </p:txBody>
        </p:sp>
      </p:grpSp>
      <p:sp>
        <p:nvSpPr>
          <p:cNvPr id="14" name="TextBox 13">
            <a:extLst>
              <a:ext uri="{FF2B5EF4-FFF2-40B4-BE49-F238E27FC236}">
                <a16:creationId xmlns:a16="http://schemas.microsoft.com/office/drawing/2014/main" id="{38E3525C-0809-49E4-AE9F-12F75F91FFBF}"/>
              </a:ext>
            </a:extLst>
          </p:cNvPr>
          <p:cNvSpPr txBox="1"/>
          <p:nvPr/>
        </p:nvSpPr>
        <p:spPr>
          <a:xfrm>
            <a:off x="0" y="6451339"/>
            <a:ext cx="11865746" cy="400110"/>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Due to the commercial sensitivity of this data, bus passenger volumes are not marked on the y-axis of this graph. </a:t>
            </a:r>
          </a:p>
          <a:p>
            <a:r>
              <a:rPr lang="en-GB" sz="1000">
                <a:solidFill>
                  <a:schemeClr val="bg2">
                    <a:lumMod val="50000"/>
                  </a:schemeClr>
                </a:solidFill>
                <a:cs typeface="Calibri"/>
              </a:rPr>
              <a:t>This data is estimated by drivers who press a button when a passenger boards the bus.</a:t>
            </a:r>
          </a:p>
        </p:txBody>
      </p:sp>
    </p:spTree>
    <p:extLst>
      <p:ext uri="{BB962C8B-B14F-4D97-AF65-F5344CB8AC3E}">
        <p14:creationId xmlns:p14="http://schemas.microsoft.com/office/powerpoint/2010/main" val="9294510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nSpc>
                <a:spcPct val="100000"/>
              </a:lnSpc>
              <a:spcBef>
                <a:spcPts val="0"/>
              </a:spcBef>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Bus Passengers: P&amp;R services			</a:t>
            </a:r>
            <a:r>
              <a:rPr lang="en-GB" sz="2000" b="1"/>
              <a:t>Method #1 – Driver estimate</a:t>
            </a:r>
            <a:endParaRPr kumimoji="0" lang="en-GB" sz="2800" b="1" i="0" u="none" strike="noStrike" kern="1200" cap="none" spc="0" normalizeH="0" baseline="0" noProof="0">
              <a:ln>
                <a:noFill/>
              </a:ln>
              <a:solidFill>
                <a:schemeClr val="lt1"/>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A71BBD86-6CAB-D2E9-F0D6-7F9D01ED4106}"/>
              </a:ext>
            </a:extLst>
          </p:cNvPr>
          <p:cNvSpPr txBox="1"/>
          <p:nvPr/>
        </p:nvSpPr>
        <p:spPr>
          <a:xfrm>
            <a:off x="233680" y="60998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GB" sz="1400">
                <a:latin typeface="Calibri" panose="020F0502020204030204"/>
              </a:rPr>
              <a:t>Based on driver estimates, Park and Ride (P&amp;R) passenger volumes are above pre-COVID levels (+19%). All sites are above 2019 volumes except for Babraham Road (-15%) – this may be linked to the </a:t>
            </a:r>
            <a:r>
              <a:rPr lang="en-GB" sz="1400">
                <a:solidFill>
                  <a:schemeClr val="accent1"/>
                </a:solidFill>
                <a:latin typeface="Calibri" panose="020F0502020204030204"/>
                <a:hlinkClick r:id="rId4">
                  <a:extLst>
                    <a:ext uri="{A12FA001-AC4F-418D-AE19-62706E023703}">
                      <ahyp:hlinkClr xmlns:ahyp="http://schemas.microsoft.com/office/drawing/2018/hyperlinkcolor" val="tx"/>
                    </a:ext>
                  </a:extLst>
                </a:hlinkClick>
              </a:rPr>
              <a:t>solar canopy construction works</a:t>
            </a:r>
            <a:r>
              <a:rPr lang="en-GB" sz="1400">
                <a:latin typeface="Calibri" panose="020F0502020204030204"/>
              </a:rPr>
              <a:t> at Babraham Road P&amp;R Site.</a:t>
            </a:r>
            <a:endParaRPr lang="en-GB" sz="1400" i="0" u="none" strike="noStrike" kern="1200" cap="none" spc="0" normalizeH="0" baseline="0" noProof="0">
              <a:ln>
                <a:noFill/>
              </a:ln>
              <a:effectLst/>
              <a:uLnTx/>
              <a:uFillTx/>
              <a:latin typeface="Calibri" panose="020F0502020204030204"/>
              <a:cs typeface="Calibri"/>
            </a:endParaRPr>
          </a:p>
        </p:txBody>
      </p:sp>
      <p:pic>
        <p:nvPicPr>
          <p:cNvPr id="2" name="Picture 1" descr="A map showing the locations of the 5 park and ride sites around the outskirts of Cambridge.">
            <a:extLst>
              <a:ext uri="{FF2B5EF4-FFF2-40B4-BE49-F238E27FC236}">
                <a16:creationId xmlns:a16="http://schemas.microsoft.com/office/drawing/2014/main" id="{336BC4C9-3B5F-5A9B-29E0-0F0145882728}"/>
              </a:ext>
            </a:extLst>
          </p:cNvPr>
          <p:cNvPicPr>
            <a:picLocks noChangeAspect="1"/>
          </p:cNvPicPr>
          <p:nvPr/>
        </p:nvPicPr>
        <p:blipFill>
          <a:blip r:embed="rId5"/>
          <a:srcRect r="9478"/>
          <a:stretch/>
        </p:blipFill>
        <p:spPr>
          <a:xfrm>
            <a:off x="1747485" y="1349345"/>
            <a:ext cx="7872765" cy="5293547"/>
          </a:xfrm>
          <a:prstGeom prst="rect">
            <a:avLst/>
          </a:prstGeom>
          <a:ln>
            <a:solidFill>
              <a:schemeClr val="tx1"/>
            </a:solidFill>
          </a:ln>
        </p:spPr>
      </p:pic>
      <p:sp>
        <p:nvSpPr>
          <p:cNvPr id="5" name="TextBox 4">
            <a:extLst>
              <a:ext uri="{FF2B5EF4-FFF2-40B4-BE49-F238E27FC236}">
                <a16:creationId xmlns:a16="http://schemas.microsoft.com/office/drawing/2014/main" id="{B7240FC8-23E1-59E4-B1DA-26EB0EFDFDB3}"/>
              </a:ext>
              <a:ext uri="{C183D7F6-B498-43B3-948B-1728B52AA6E4}">
                <adec:decorative xmlns:adec="http://schemas.microsoft.com/office/drawing/2017/decorative" val="1"/>
              </a:ext>
            </a:extLst>
          </p:cNvPr>
          <p:cNvSpPr txBox="1"/>
          <p:nvPr/>
        </p:nvSpPr>
        <p:spPr>
          <a:xfrm>
            <a:off x="7465629" y="6377995"/>
            <a:ext cx="2154621" cy="261610"/>
          </a:xfrm>
          <a:prstGeom prst="rect">
            <a:avLst/>
          </a:prstGeom>
          <a:solidFill>
            <a:schemeClr val="bg1"/>
          </a:solidFill>
          <a:ln>
            <a:solidFill>
              <a:schemeClr val="tx1"/>
            </a:solidFill>
          </a:ln>
        </p:spPr>
        <p:txBody>
          <a:bodyPr wrap="square" rtlCol="0">
            <a:spAutoFit/>
          </a:bodyPr>
          <a:lstStyle/>
          <a:p>
            <a:pPr algn="ctr"/>
            <a:r>
              <a:rPr lang="en-GB" sz="1100"/>
              <a:t>© OpenStreetMap Contributors</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dirty="0" smtClean="0"/>
              <a:t>49</a:t>
            </a:fld>
            <a:endParaRPr lang="en-GB"/>
          </a:p>
        </p:txBody>
      </p:sp>
      <p:grpSp>
        <p:nvGrpSpPr>
          <p:cNvPr id="14" name="Group 13" descr="All sites&#10;2019 to 2025: +19%&#10;2023 to 2025: +5%">
            <a:extLst>
              <a:ext uri="{FF2B5EF4-FFF2-40B4-BE49-F238E27FC236}">
                <a16:creationId xmlns:a16="http://schemas.microsoft.com/office/drawing/2014/main" id="{D37415AB-46C8-C0FE-630F-0E1385F3F2C0}"/>
              </a:ext>
            </a:extLst>
          </p:cNvPr>
          <p:cNvGrpSpPr/>
          <p:nvPr/>
        </p:nvGrpSpPr>
        <p:grpSpPr>
          <a:xfrm>
            <a:off x="1747485" y="1347974"/>
            <a:ext cx="2111946" cy="1169551"/>
            <a:chOff x="1747485" y="1300440"/>
            <a:chExt cx="2111946" cy="1169551"/>
          </a:xfrm>
        </p:grpSpPr>
        <p:grpSp>
          <p:nvGrpSpPr>
            <p:cNvPr id="29" name="Group 28" descr="All park and ride sites combined show a 22% increase from 2019 to 2024.">
              <a:extLst>
                <a:ext uri="{FF2B5EF4-FFF2-40B4-BE49-F238E27FC236}">
                  <a16:creationId xmlns:a16="http://schemas.microsoft.com/office/drawing/2014/main" id="{4B88A0EB-44C8-056B-C2B9-D047A0CE7E89}"/>
                </a:ext>
              </a:extLst>
            </p:cNvPr>
            <p:cNvGrpSpPr/>
            <p:nvPr/>
          </p:nvGrpSpPr>
          <p:grpSpPr>
            <a:xfrm>
              <a:off x="1747485" y="1300440"/>
              <a:ext cx="2111946" cy="1169551"/>
              <a:chOff x="1747485" y="1300440"/>
              <a:chExt cx="2111946" cy="676154"/>
            </a:xfrm>
          </p:grpSpPr>
          <p:sp>
            <p:nvSpPr>
              <p:cNvPr id="25" name="TextBox 24">
                <a:extLst>
                  <a:ext uri="{FF2B5EF4-FFF2-40B4-BE49-F238E27FC236}">
                    <a16:creationId xmlns:a16="http://schemas.microsoft.com/office/drawing/2014/main" id="{1DD0E866-AC11-7477-8D2D-9724AC4C6549}"/>
                  </a:ext>
                </a:extLst>
              </p:cNvPr>
              <p:cNvSpPr txBox="1"/>
              <p:nvPr/>
            </p:nvSpPr>
            <p:spPr>
              <a:xfrm>
                <a:off x="1747485" y="1300440"/>
                <a:ext cx="2111946" cy="676154"/>
              </a:xfrm>
              <a:prstGeom prst="rect">
                <a:avLst/>
              </a:prstGeom>
              <a:solidFill>
                <a:schemeClr val="bg1"/>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cs typeface="Calibri" panose="020F0502020204030204"/>
                  </a:rPr>
                  <a:t>All P&amp;R Sites</a:t>
                </a:r>
              </a:p>
              <a:p>
                <a:pPr algn="ctr"/>
                <a:r>
                  <a:rPr lang="en-US" sz="1400" b="1">
                    <a:solidFill>
                      <a:srgbClr val="0070C0"/>
                    </a:solidFill>
                    <a:cs typeface="Calibri" panose="020F0502020204030204"/>
                  </a:rPr>
                  <a:t>Sept 2019 to Sept 2025</a:t>
                </a:r>
              </a:p>
              <a:p>
                <a:pPr algn="ctr"/>
                <a:endParaRPr lang="en-US" sz="1400" b="1">
                  <a:solidFill>
                    <a:srgbClr val="0070C0"/>
                  </a:solidFill>
                  <a:cs typeface="Calibri" panose="020F0502020204030204"/>
                </a:endParaRPr>
              </a:p>
              <a:p>
                <a:pPr algn="ctr"/>
                <a:r>
                  <a:rPr lang="en-US" sz="1400" b="1">
                    <a:solidFill>
                      <a:srgbClr val="0070C0"/>
                    </a:solidFill>
                    <a:cs typeface="Calibri" panose="020F0502020204030204"/>
                  </a:rPr>
                  <a:t>Sept 2023 to Sept 2025</a:t>
                </a:r>
              </a:p>
              <a:p>
                <a:pPr algn="ctr"/>
                <a:endParaRPr lang="en-US" sz="1400" b="1">
                  <a:cs typeface="Calibri" panose="020F0502020204030204"/>
                </a:endParaRPr>
              </a:p>
            </p:txBody>
          </p:sp>
          <p:sp>
            <p:nvSpPr>
              <p:cNvPr id="26" name="Rectangle: Rounded Corners 25">
                <a:extLst>
                  <a:ext uri="{FF2B5EF4-FFF2-40B4-BE49-F238E27FC236}">
                    <a16:creationId xmlns:a16="http://schemas.microsoft.com/office/drawing/2014/main" id="{C9700926-E202-E5F1-6622-D60906550CE8}"/>
                  </a:ext>
                </a:extLst>
              </p:cNvPr>
              <p:cNvSpPr/>
              <p:nvPr/>
            </p:nvSpPr>
            <p:spPr>
              <a:xfrm>
                <a:off x="2480314" y="1560225"/>
                <a:ext cx="627037" cy="129122"/>
              </a:xfrm>
              <a:prstGeom prst="roundRect">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bg1"/>
                    </a:solidFill>
                  </a:rPr>
                  <a:t>+19%</a:t>
                </a:r>
              </a:p>
            </p:txBody>
          </p:sp>
        </p:grpSp>
        <p:sp>
          <p:nvSpPr>
            <p:cNvPr id="4" name="Rectangle: Rounded Corners 3">
              <a:extLst>
                <a:ext uri="{FF2B5EF4-FFF2-40B4-BE49-F238E27FC236}">
                  <a16:creationId xmlns:a16="http://schemas.microsoft.com/office/drawing/2014/main" id="{3F743F3E-7D8A-9119-BF14-930736C52AC9}"/>
                </a:ext>
              </a:extLst>
            </p:cNvPr>
            <p:cNvSpPr/>
            <p:nvPr/>
          </p:nvSpPr>
          <p:spPr>
            <a:xfrm>
              <a:off x="2489939" y="2190610"/>
              <a:ext cx="627037" cy="22334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+5%</a:t>
              </a:r>
            </a:p>
          </p:txBody>
        </p:sp>
      </p:grpSp>
      <p:grpSp>
        <p:nvGrpSpPr>
          <p:cNvPr id="35" name="Group 34" descr="Madingley Road P&amp;R&#10;2019 to 2025: +54%&#10;2023 to 2025: +14%">
            <a:extLst>
              <a:ext uri="{FF2B5EF4-FFF2-40B4-BE49-F238E27FC236}">
                <a16:creationId xmlns:a16="http://schemas.microsoft.com/office/drawing/2014/main" id="{5C334E19-B93D-02BB-C2C9-24C04B72E6D2}"/>
              </a:ext>
            </a:extLst>
          </p:cNvPr>
          <p:cNvGrpSpPr/>
          <p:nvPr/>
        </p:nvGrpSpPr>
        <p:grpSpPr>
          <a:xfrm>
            <a:off x="299660" y="3121668"/>
            <a:ext cx="2111946" cy="1169551"/>
            <a:chOff x="1747485" y="1300440"/>
            <a:chExt cx="2111946" cy="1169551"/>
          </a:xfrm>
        </p:grpSpPr>
        <p:grpSp>
          <p:nvGrpSpPr>
            <p:cNvPr id="36" name="Group 35" descr="All park and ride sites combined show a 22% increase from 2019 to 2024.">
              <a:extLst>
                <a:ext uri="{FF2B5EF4-FFF2-40B4-BE49-F238E27FC236}">
                  <a16:creationId xmlns:a16="http://schemas.microsoft.com/office/drawing/2014/main" id="{C3563D11-F780-1FEB-23E3-A4B9B7A175C0}"/>
                </a:ext>
              </a:extLst>
            </p:cNvPr>
            <p:cNvGrpSpPr/>
            <p:nvPr/>
          </p:nvGrpSpPr>
          <p:grpSpPr>
            <a:xfrm>
              <a:off x="1747485" y="1300440"/>
              <a:ext cx="2111946" cy="1169551"/>
              <a:chOff x="1747485" y="1300440"/>
              <a:chExt cx="2111946" cy="676154"/>
            </a:xfrm>
          </p:grpSpPr>
          <p:sp>
            <p:nvSpPr>
              <p:cNvPr id="38" name="TextBox 37">
                <a:extLst>
                  <a:ext uri="{FF2B5EF4-FFF2-40B4-BE49-F238E27FC236}">
                    <a16:creationId xmlns:a16="http://schemas.microsoft.com/office/drawing/2014/main" id="{253AD1A2-B74B-7DF9-3964-B53AFD3A634C}"/>
                  </a:ext>
                </a:extLst>
              </p:cNvPr>
              <p:cNvSpPr txBox="1"/>
              <p:nvPr/>
            </p:nvSpPr>
            <p:spPr>
              <a:xfrm>
                <a:off x="1747485" y="1300440"/>
                <a:ext cx="2111946" cy="676154"/>
              </a:xfrm>
              <a:prstGeom prst="rect">
                <a:avLst/>
              </a:prstGeom>
              <a:solidFill>
                <a:schemeClr val="bg1"/>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cs typeface="Calibri" panose="020F0502020204030204"/>
                  </a:rPr>
                  <a:t>Madingley Road P&amp;R</a:t>
                </a:r>
              </a:p>
              <a:p>
                <a:pPr algn="ctr"/>
                <a:r>
                  <a:rPr lang="en-US" sz="1400" b="1">
                    <a:solidFill>
                      <a:srgbClr val="0070C0"/>
                    </a:solidFill>
                    <a:cs typeface="Calibri" panose="020F0502020204030204"/>
                  </a:rPr>
                  <a:t>Sept 2019 to Sept 2025</a:t>
                </a:r>
              </a:p>
              <a:p>
                <a:pPr algn="ctr"/>
                <a:endParaRPr lang="en-US" sz="1400" b="1">
                  <a:solidFill>
                    <a:srgbClr val="0070C0"/>
                  </a:solidFill>
                  <a:cs typeface="Calibri" panose="020F0502020204030204"/>
                </a:endParaRPr>
              </a:p>
              <a:p>
                <a:pPr algn="ctr"/>
                <a:r>
                  <a:rPr lang="en-US" sz="1400" b="1">
                    <a:solidFill>
                      <a:srgbClr val="0070C0"/>
                    </a:solidFill>
                    <a:cs typeface="Calibri" panose="020F0502020204030204"/>
                  </a:rPr>
                  <a:t>Sept 2023 to Sept 2025</a:t>
                </a:r>
              </a:p>
              <a:p>
                <a:pPr algn="ctr"/>
                <a:endParaRPr lang="en-US" sz="1400" b="1">
                  <a:cs typeface="Calibri" panose="020F0502020204030204"/>
                </a:endParaRPr>
              </a:p>
            </p:txBody>
          </p:sp>
          <p:sp>
            <p:nvSpPr>
              <p:cNvPr id="39" name="Rectangle: Rounded Corners 38">
                <a:extLst>
                  <a:ext uri="{FF2B5EF4-FFF2-40B4-BE49-F238E27FC236}">
                    <a16:creationId xmlns:a16="http://schemas.microsoft.com/office/drawing/2014/main" id="{772F9DDB-6A58-651F-A440-E0502EB7D4D9}"/>
                  </a:ext>
                </a:extLst>
              </p:cNvPr>
              <p:cNvSpPr/>
              <p:nvPr/>
            </p:nvSpPr>
            <p:spPr>
              <a:xfrm>
                <a:off x="2480314" y="1571378"/>
                <a:ext cx="627037" cy="129122"/>
              </a:xfrm>
              <a:prstGeom prst="roundRect">
                <a:avLst/>
              </a:prstGeom>
              <a:solidFill>
                <a:srgbClr val="C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bg1"/>
                    </a:solidFill>
                  </a:rPr>
                  <a:t>+54%</a:t>
                </a:r>
              </a:p>
            </p:txBody>
          </p:sp>
        </p:grpSp>
        <p:sp>
          <p:nvSpPr>
            <p:cNvPr id="37" name="Rectangle: Rounded Corners 36">
              <a:extLst>
                <a:ext uri="{FF2B5EF4-FFF2-40B4-BE49-F238E27FC236}">
                  <a16:creationId xmlns:a16="http://schemas.microsoft.com/office/drawing/2014/main" id="{27DEB2BB-2A88-EC10-1392-11F1EBEE85A3}"/>
                </a:ext>
              </a:extLst>
            </p:cNvPr>
            <p:cNvSpPr/>
            <p:nvPr/>
          </p:nvSpPr>
          <p:spPr>
            <a:xfrm>
              <a:off x="2489939" y="2200256"/>
              <a:ext cx="627037" cy="22334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+14%</a:t>
              </a:r>
            </a:p>
          </p:txBody>
        </p:sp>
      </p:grpSp>
      <p:grpSp>
        <p:nvGrpSpPr>
          <p:cNvPr id="40" name="Group 39" descr="Trumpington P&amp;R&#10;2019 to 2025: +30%&#10;2023 to 2025: +13%">
            <a:extLst>
              <a:ext uri="{FF2B5EF4-FFF2-40B4-BE49-F238E27FC236}">
                <a16:creationId xmlns:a16="http://schemas.microsoft.com/office/drawing/2014/main" id="{84D83380-B35E-6DF9-2F3A-A031715E7891}"/>
              </a:ext>
            </a:extLst>
          </p:cNvPr>
          <p:cNvGrpSpPr/>
          <p:nvPr/>
        </p:nvGrpSpPr>
        <p:grpSpPr>
          <a:xfrm>
            <a:off x="1271140" y="5437638"/>
            <a:ext cx="2111946" cy="1169551"/>
            <a:chOff x="1747485" y="1300440"/>
            <a:chExt cx="2111946" cy="1169551"/>
          </a:xfrm>
        </p:grpSpPr>
        <p:grpSp>
          <p:nvGrpSpPr>
            <p:cNvPr id="41" name="Group 40" descr="All park and ride sites combined show a 22% increase from 2019 to 2024.">
              <a:extLst>
                <a:ext uri="{FF2B5EF4-FFF2-40B4-BE49-F238E27FC236}">
                  <a16:creationId xmlns:a16="http://schemas.microsoft.com/office/drawing/2014/main" id="{92572473-DF70-D337-3C06-333D4E556E9E}"/>
                </a:ext>
              </a:extLst>
            </p:cNvPr>
            <p:cNvGrpSpPr/>
            <p:nvPr/>
          </p:nvGrpSpPr>
          <p:grpSpPr>
            <a:xfrm>
              <a:off x="1747485" y="1300440"/>
              <a:ext cx="2111946" cy="1169551"/>
              <a:chOff x="1747485" y="1300440"/>
              <a:chExt cx="2111946" cy="676154"/>
            </a:xfrm>
          </p:grpSpPr>
          <p:sp>
            <p:nvSpPr>
              <p:cNvPr id="43" name="TextBox 42">
                <a:extLst>
                  <a:ext uri="{FF2B5EF4-FFF2-40B4-BE49-F238E27FC236}">
                    <a16:creationId xmlns:a16="http://schemas.microsoft.com/office/drawing/2014/main" id="{7AC21EA0-1360-BD03-522E-5DA65DFA5DAD}"/>
                  </a:ext>
                </a:extLst>
              </p:cNvPr>
              <p:cNvSpPr txBox="1"/>
              <p:nvPr/>
            </p:nvSpPr>
            <p:spPr>
              <a:xfrm>
                <a:off x="1747485" y="1300440"/>
                <a:ext cx="2111946" cy="676154"/>
              </a:xfrm>
              <a:prstGeom prst="rect">
                <a:avLst/>
              </a:prstGeom>
              <a:solidFill>
                <a:schemeClr val="bg1"/>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cs typeface="Calibri" panose="020F0502020204030204"/>
                  </a:rPr>
                  <a:t>Trumpington P&amp;R</a:t>
                </a:r>
              </a:p>
              <a:p>
                <a:pPr algn="ctr"/>
                <a:r>
                  <a:rPr lang="en-US" sz="1400" b="1">
                    <a:solidFill>
                      <a:srgbClr val="0070C0"/>
                    </a:solidFill>
                    <a:cs typeface="Calibri" panose="020F0502020204030204"/>
                  </a:rPr>
                  <a:t>Sept 2019 to Sept 2025</a:t>
                </a:r>
              </a:p>
              <a:p>
                <a:pPr algn="ctr"/>
                <a:endParaRPr lang="en-US" sz="1400" b="1">
                  <a:solidFill>
                    <a:srgbClr val="0070C0"/>
                  </a:solidFill>
                  <a:cs typeface="Calibri" panose="020F0502020204030204"/>
                </a:endParaRPr>
              </a:p>
              <a:p>
                <a:pPr algn="ctr"/>
                <a:r>
                  <a:rPr lang="en-US" sz="1400" b="1">
                    <a:solidFill>
                      <a:srgbClr val="0070C0"/>
                    </a:solidFill>
                    <a:cs typeface="Calibri" panose="020F0502020204030204"/>
                  </a:rPr>
                  <a:t>Sept 2023 to Sept 2025</a:t>
                </a:r>
              </a:p>
              <a:p>
                <a:pPr algn="ctr"/>
                <a:endParaRPr lang="en-US" sz="1400" b="1">
                  <a:cs typeface="Calibri" panose="020F0502020204030204"/>
                </a:endParaRPr>
              </a:p>
            </p:txBody>
          </p:sp>
          <p:sp>
            <p:nvSpPr>
              <p:cNvPr id="44" name="Rectangle: Rounded Corners 43">
                <a:extLst>
                  <a:ext uri="{FF2B5EF4-FFF2-40B4-BE49-F238E27FC236}">
                    <a16:creationId xmlns:a16="http://schemas.microsoft.com/office/drawing/2014/main" id="{DA479BED-6FAC-A148-A9C5-8228A7F5C916}"/>
                  </a:ext>
                </a:extLst>
              </p:cNvPr>
              <p:cNvSpPr/>
              <p:nvPr/>
            </p:nvSpPr>
            <p:spPr>
              <a:xfrm>
                <a:off x="2480314" y="1571378"/>
                <a:ext cx="627037" cy="129122"/>
              </a:xfrm>
              <a:prstGeom prst="roundRect">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bg1"/>
                    </a:solidFill>
                  </a:rPr>
                  <a:t>+30%</a:t>
                </a:r>
              </a:p>
            </p:txBody>
          </p:sp>
        </p:grpSp>
        <p:sp>
          <p:nvSpPr>
            <p:cNvPr id="42" name="Rectangle: Rounded Corners 41">
              <a:extLst>
                <a:ext uri="{FF2B5EF4-FFF2-40B4-BE49-F238E27FC236}">
                  <a16:creationId xmlns:a16="http://schemas.microsoft.com/office/drawing/2014/main" id="{8BF0AA56-9D8F-0B8C-B974-7F685CF5B415}"/>
                </a:ext>
              </a:extLst>
            </p:cNvPr>
            <p:cNvSpPr/>
            <p:nvPr/>
          </p:nvSpPr>
          <p:spPr>
            <a:xfrm>
              <a:off x="2489939" y="2200256"/>
              <a:ext cx="627037" cy="22334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+13%</a:t>
              </a:r>
            </a:p>
          </p:txBody>
        </p:sp>
      </p:grpSp>
      <p:grpSp>
        <p:nvGrpSpPr>
          <p:cNvPr id="55" name="Group 54" descr="Milton P&amp;R&#10;2019 to 2025: +20%&#10;2023 to 2025: +17%">
            <a:extLst>
              <a:ext uri="{FF2B5EF4-FFF2-40B4-BE49-F238E27FC236}">
                <a16:creationId xmlns:a16="http://schemas.microsoft.com/office/drawing/2014/main" id="{1D256F52-A2D6-A5D7-A855-8A420D2C34D8}"/>
              </a:ext>
            </a:extLst>
          </p:cNvPr>
          <p:cNvGrpSpPr/>
          <p:nvPr/>
        </p:nvGrpSpPr>
        <p:grpSpPr>
          <a:xfrm>
            <a:off x="8047591" y="1426402"/>
            <a:ext cx="2111946" cy="1169551"/>
            <a:chOff x="1747485" y="1300440"/>
            <a:chExt cx="2111946" cy="1169551"/>
          </a:xfrm>
        </p:grpSpPr>
        <p:grpSp>
          <p:nvGrpSpPr>
            <p:cNvPr id="56" name="Group 55" descr="All park and ride sites combined show a 22% increase from 2019 to 2024.">
              <a:extLst>
                <a:ext uri="{FF2B5EF4-FFF2-40B4-BE49-F238E27FC236}">
                  <a16:creationId xmlns:a16="http://schemas.microsoft.com/office/drawing/2014/main" id="{2CCC1EE7-BEAF-4991-A9FF-C2D39FA23B0E}"/>
                </a:ext>
              </a:extLst>
            </p:cNvPr>
            <p:cNvGrpSpPr/>
            <p:nvPr/>
          </p:nvGrpSpPr>
          <p:grpSpPr>
            <a:xfrm>
              <a:off x="1747485" y="1300440"/>
              <a:ext cx="2111946" cy="1169551"/>
              <a:chOff x="1747485" y="1300440"/>
              <a:chExt cx="2111946" cy="676154"/>
            </a:xfrm>
          </p:grpSpPr>
          <p:sp>
            <p:nvSpPr>
              <p:cNvPr id="58" name="TextBox 57">
                <a:extLst>
                  <a:ext uri="{FF2B5EF4-FFF2-40B4-BE49-F238E27FC236}">
                    <a16:creationId xmlns:a16="http://schemas.microsoft.com/office/drawing/2014/main" id="{644624CC-7574-9F45-C192-291C2451DFDD}"/>
                  </a:ext>
                </a:extLst>
              </p:cNvPr>
              <p:cNvSpPr txBox="1"/>
              <p:nvPr/>
            </p:nvSpPr>
            <p:spPr>
              <a:xfrm>
                <a:off x="1747485" y="1300440"/>
                <a:ext cx="2111946" cy="676154"/>
              </a:xfrm>
              <a:prstGeom prst="rect">
                <a:avLst/>
              </a:prstGeom>
              <a:solidFill>
                <a:schemeClr val="bg1"/>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cs typeface="Calibri" panose="020F0502020204030204"/>
                  </a:rPr>
                  <a:t>Milton P&amp;R</a:t>
                </a:r>
              </a:p>
              <a:p>
                <a:pPr algn="ctr"/>
                <a:r>
                  <a:rPr lang="en-US" sz="1400" b="1">
                    <a:solidFill>
                      <a:srgbClr val="0070C0"/>
                    </a:solidFill>
                    <a:cs typeface="Calibri" panose="020F0502020204030204"/>
                  </a:rPr>
                  <a:t>Sept 2019 to Sept 2025</a:t>
                </a:r>
              </a:p>
              <a:p>
                <a:pPr algn="ctr"/>
                <a:endParaRPr lang="en-US" sz="1400" b="1">
                  <a:solidFill>
                    <a:srgbClr val="0070C0"/>
                  </a:solidFill>
                  <a:cs typeface="Calibri" panose="020F0502020204030204"/>
                </a:endParaRPr>
              </a:p>
              <a:p>
                <a:pPr algn="ctr"/>
                <a:r>
                  <a:rPr lang="en-US" sz="1400" b="1">
                    <a:solidFill>
                      <a:srgbClr val="0070C0"/>
                    </a:solidFill>
                    <a:cs typeface="Calibri" panose="020F0502020204030204"/>
                  </a:rPr>
                  <a:t>Sept 2023 to Sept 2025</a:t>
                </a:r>
              </a:p>
              <a:p>
                <a:pPr algn="ctr"/>
                <a:endParaRPr lang="en-US" sz="1400" b="1">
                  <a:cs typeface="Calibri" panose="020F0502020204030204"/>
                </a:endParaRPr>
              </a:p>
            </p:txBody>
          </p:sp>
          <p:sp>
            <p:nvSpPr>
              <p:cNvPr id="59" name="Rectangle: Rounded Corners 58">
                <a:extLst>
                  <a:ext uri="{FF2B5EF4-FFF2-40B4-BE49-F238E27FC236}">
                    <a16:creationId xmlns:a16="http://schemas.microsoft.com/office/drawing/2014/main" id="{9B61B22C-0DA7-4C68-F52C-9279991CD4AB}"/>
                  </a:ext>
                </a:extLst>
              </p:cNvPr>
              <p:cNvSpPr/>
              <p:nvPr/>
            </p:nvSpPr>
            <p:spPr>
              <a:xfrm>
                <a:off x="2480314" y="1571378"/>
                <a:ext cx="627037" cy="129122"/>
              </a:xfrm>
              <a:prstGeom prst="roundRect">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bg1"/>
                    </a:solidFill>
                  </a:rPr>
                  <a:t>+20%</a:t>
                </a:r>
              </a:p>
            </p:txBody>
          </p:sp>
        </p:grpSp>
        <p:sp>
          <p:nvSpPr>
            <p:cNvPr id="57" name="Rectangle: Rounded Corners 56">
              <a:extLst>
                <a:ext uri="{FF2B5EF4-FFF2-40B4-BE49-F238E27FC236}">
                  <a16:creationId xmlns:a16="http://schemas.microsoft.com/office/drawing/2014/main" id="{093AEA64-8EF9-938F-F566-9985C4B55FCA}"/>
                </a:ext>
              </a:extLst>
            </p:cNvPr>
            <p:cNvSpPr/>
            <p:nvPr/>
          </p:nvSpPr>
          <p:spPr>
            <a:xfrm>
              <a:off x="2489939" y="2200256"/>
              <a:ext cx="627037" cy="22334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+17%</a:t>
              </a:r>
            </a:p>
          </p:txBody>
        </p:sp>
      </p:grpSp>
      <p:grpSp>
        <p:nvGrpSpPr>
          <p:cNvPr id="45" name="Group 44" descr="Newmarket Road P&amp;R&#10;2019 to 2025: +34%&#10;2023 to 2025: +8%">
            <a:extLst>
              <a:ext uri="{FF2B5EF4-FFF2-40B4-BE49-F238E27FC236}">
                <a16:creationId xmlns:a16="http://schemas.microsoft.com/office/drawing/2014/main" id="{C9313EA4-13D7-D18F-05EA-0A7E952697A8}"/>
              </a:ext>
            </a:extLst>
          </p:cNvPr>
          <p:cNvGrpSpPr/>
          <p:nvPr/>
        </p:nvGrpSpPr>
        <p:grpSpPr>
          <a:xfrm>
            <a:off x="9285258" y="3040997"/>
            <a:ext cx="2111946" cy="1169551"/>
            <a:chOff x="1747485" y="1300440"/>
            <a:chExt cx="2111946" cy="1169551"/>
          </a:xfrm>
        </p:grpSpPr>
        <p:grpSp>
          <p:nvGrpSpPr>
            <p:cNvPr id="46" name="Group 45" descr="All park and ride sites combined show a 22% increase from 2019 to 2024.">
              <a:extLst>
                <a:ext uri="{FF2B5EF4-FFF2-40B4-BE49-F238E27FC236}">
                  <a16:creationId xmlns:a16="http://schemas.microsoft.com/office/drawing/2014/main" id="{09C71071-383F-2FC8-C078-E6ACA3776CB1}"/>
                </a:ext>
              </a:extLst>
            </p:cNvPr>
            <p:cNvGrpSpPr/>
            <p:nvPr/>
          </p:nvGrpSpPr>
          <p:grpSpPr>
            <a:xfrm>
              <a:off x="1747485" y="1300440"/>
              <a:ext cx="2111946" cy="1169551"/>
              <a:chOff x="1747485" y="1300440"/>
              <a:chExt cx="2111946" cy="676154"/>
            </a:xfrm>
          </p:grpSpPr>
          <p:sp>
            <p:nvSpPr>
              <p:cNvPr id="48" name="TextBox 47">
                <a:extLst>
                  <a:ext uri="{FF2B5EF4-FFF2-40B4-BE49-F238E27FC236}">
                    <a16:creationId xmlns:a16="http://schemas.microsoft.com/office/drawing/2014/main" id="{98B527FD-ACA5-00E9-4FAC-92A1F1F2A6A5}"/>
                  </a:ext>
                </a:extLst>
              </p:cNvPr>
              <p:cNvSpPr txBox="1"/>
              <p:nvPr/>
            </p:nvSpPr>
            <p:spPr>
              <a:xfrm>
                <a:off x="1747485" y="1300440"/>
                <a:ext cx="2111946" cy="676154"/>
              </a:xfrm>
              <a:prstGeom prst="rect">
                <a:avLst/>
              </a:prstGeom>
              <a:solidFill>
                <a:schemeClr val="bg1"/>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cs typeface="Calibri" panose="020F0502020204030204"/>
                  </a:rPr>
                  <a:t>Newmarket Road P&amp;R</a:t>
                </a:r>
              </a:p>
              <a:p>
                <a:pPr algn="ctr"/>
                <a:r>
                  <a:rPr lang="en-US" sz="1400" b="1">
                    <a:solidFill>
                      <a:srgbClr val="0070C0"/>
                    </a:solidFill>
                    <a:cs typeface="Calibri" panose="020F0502020204030204"/>
                  </a:rPr>
                  <a:t>Sept 2019 to Sept 2025</a:t>
                </a:r>
              </a:p>
              <a:p>
                <a:pPr algn="ctr"/>
                <a:endParaRPr lang="en-US" sz="1400" b="1">
                  <a:solidFill>
                    <a:srgbClr val="0070C0"/>
                  </a:solidFill>
                  <a:cs typeface="Calibri" panose="020F0502020204030204"/>
                </a:endParaRPr>
              </a:p>
              <a:p>
                <a:pPr algn="ctr"/>
                <a:r>
                  <a:rPr lang="en-US" sz="1400" b="1">
                    <a:solidFill>
                      <a:srgbClr val="0070C0"/>
                    </a:solidFill>
                    <a:cs typeface="Calibri" panose="020F0502020204030204"/>
                  </a:rPr>
                  <a:t>Sept 2023 to Sept 2025</a:t>
                </a:r>
              </a:p>
              <a:p>
                <a:pPr algn="ctr"/>
                <a:endParaRPr lang="en-US" sz="1400" b="1">
                  <a:cs typeface="Calibri" panose="020F0502020204030204"/>
                </a:endParaRPr>
              </a:p>
            </p:txBody>
          </p:sp>
          <p:sp>
            <p:nvSpPr>
              <p:cNvPr id="49" name="Rectangle: Rounded Corners 48">
                <a:extLst>
                  <a:ext uri="{FF2B5EF4-FFF2-40B4-BE49-F238E27FC236}">
                    <a16:creationId xmlns:a16="http://schemas.microsoft.com/office/drawing/2014/main" id="{C2EB1573-0839-3942-CC1F-C0DA6B370AD2}"/>
                  </a:ext>
                </a:extLst>
              </p:cNvPr>
              <p:cNvSpPr/>
              <p:nvPr/>
            </p:nvSpPr>
            <p:spPr>
              <a:xfrm>
                <a:off x="2480314" y="1571378"/>
                <a:ext cx="627037" cy="129122"/>
              </a:xfrm>
              <a:prstGeom prst="roundRect">
                <a:avLst/>
              </a:prstGeom>
              <a:solidFill>
                <a:srgbClr val="C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bg1"/>
                    </a:solidFill>
                  </a:rPr>
                  <a:t>+34%</a:t>
                </a:r>
              </a:p>
            </p:txBody>
          </p:sp>
        </p:grpSp>
        <p:sp>
          <p:nvSpPr>
            <p:cNvPr id="47" name="Rectangle: Rounded Corners 46">
              <a:extLst>
                <a:ext uri="{FF2B5EF4-FFF2-40B4-BE49-F238E27FC236}">
                  <a16:creationId xmlns:a16="http://schemas.microsoft.com/office/drawing/2014/main" id="{5715DF73-0C48-6CAE-7083-9BD05ACEBD65}"/>
                </a:ext>
              </a:extLst>
            </p:cNvPr>
            <p:cNvSpPr/>
            <p:nvPr/>
          </p:nvSpPr>
          <p:spPr>
            <a:xfrm>
              <a:off x="2489939" y="2200256"/>
              <a:ext cx="627037" cy="22334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+8%</a:t>
              </a:r>
            </a:p>
          </p:txBody>
        </p:sp>
      </p:grpSp>
      <p:grpSp>
        <p:nvGrpSpPr>
          <p:cNvPr id="50" name="Group 49" descr="Babraham Road P&amp;R&#10;2019 to 2025: -15%&#10;2023 to 2025: -15%">
            <a:extLst>
              <a:ext uri="{FF2B5EF4-FFF2-40B4-BE49-F238E27FC236}">
                <a16:creationId xmlns:a16="http://schemas.microsoft.com/office/drawing/2014/main" id="{AFD41900-EBFB-EB59-DE9B-6B42C8A1AF92}"/>
              </a:ext>
            </a:extLst>
          </p:cNvPr>
          <p:cNvGrpSpPr/>
          <p:nvPr/>
        </p:nvGrpSpPr>
        <p:grpSpPr>
          <a:xfrm>
            <a:off x="8677595" y="5120224"/>
            <a:ext cx="2111946" cy="1169551"/>
            <a:chOff x="1747485" y="1300440"/>
            <a:chExt cx="2111946" cy="1169551"/>
          </a:xfrm>
        </p:grpSpPr>
        <p:grpSp>
          <p:nvGrpSpPr>
            <p:cNvPr id="51" name="Group 50" descr="All park and ride sites combined show a 22% increase from 2019 to 2024.">
              <a:extLst>
                <a:ext uri="{FF2B5EF4-FFF2-40B4-BE49-F238E27FC236}">
                  <a16:creationId xmlns:a16="http://schemas.microsoft.com/office/drawing/2014/main" id="{DF132A25-F829-C7BF-66D4-9CFD18562A47}"/>
                </a:ext>
              </a:extLst>
            </p:cNvPr>
            <p:cNvGrpSpPr/>
            <p:nvPr/>
          </p:nvGrpSpPr>
          <p:grpSpPr>
            <a:xfrm>
              <a:off x="1747485" y="1300440"/>
              <a:ext cx="2111946" cy="1169551"/>
              <a:chOff x="1747485" y="1300440"/>
              <a:chExt cx="2111946" cy="676154"/>
            </a:xfrm>
          </p:grpSpPr>
          <p:sp>
            <p:nvSpPr>
              <p:cNvPr id="53" name="TextBox 52">
                <a:extLst>
                  <a:ext uri="{FF2B5EF4-FFF2-40B4-BE49-F238E27FC236}">
                    <a16:creationId xmlns:a16="http://schemas.microsoft.com/office/drawing/2014/main" id="{D627E91D-BBFF-B800-6102-CEAEC61EC650}"/>
                  </a:ext>
                </a:extLst>
              </p:cNvPr>
              <p:cNvSpPr txBox="1"/>
              <p:nvPr/>
            </p:nvSpPr>
            <p:spPr>
              <a:xfrm>
                <a:off x="1747485" y="1300440"/>
                <a:ext cx="2111946" cy="676154"/>
              </a:xfrm>
              <a:prstGeom prst="rect">
                <a:avLst/>
              </a:prstGeom>
              <a:solidFill>
                <a:schemeClr val="bg1"/>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cs typeface="Calibri" panose="020F0502020204030204"/>
                  </a:rPr>
                  <a:t>Babraham Road P&amp;R</a:t>
                </a:r>
              </a:p>
              <a:p>
                <a:pPr algn="ctr"/>
                <a:r>
                  <a:rPr lang="en-US" sz="1400" b="1">
                    <a:solidFill>
                      <a:srgbClr val="0070C0"/>
                    </a:solidFill>
                    <a:cs typeface="Calibri" panose="020F0502020204030204"/>
                  </a:rPr>
                  <a:t>Sept 2019 to Sept 2025</a:t>
                </a:r>
              </a:p>
              <a:p>
                <a:pPr algn="ctr"/>
                <a:endParaRPr lang="en-US" sz="1400" b="1">
                  <a:solidFill>
                    <a:srgbClr val="0070C0"/>
                  </a:solidFill>
                  <a:cs typeface="Calibri" panose="020F0502020204030204"/>
                </a:endParaRPr>
              </a:p>
              <a:p>
                <a:pPr algn="ctr"/>
                <a:r>
                  <a:rPr lang="en-US" sz="1400" b="1">
                    <a:solidFill>
                      <a:srgbClr val="0070C0"/>
                    </a:solidFill>
                    <a:cs typeface="Calibri" panose="020F0502020204030204"/>
                  </a:rPr>
                  <a:t>Sept 2023 to Sept 2025</a:t>
                </a:r>
              </a:p>
              <a:p>
                <a:pPr algn="ctr"/>
                <a:endParaRPr lang="en-US" sz="1400" b="1">
                  <a:cs typeface="Calibri" panose="020F0502020204030204"/>
                </a:endParaRPr>
              </a:p>
            </p:txBody>
          </p:sp>
          <p:sp>
            <p:nvSpPr>
              <p:cNvPr id="54" name="Rectangle: Rounded Corners 53">
                <a:extLst>
                  <a:ext uri="{FF2B5EF4-FFF2-40B4-BE49-F238E27FC236}">
                    <a16:creationId xmlns:a16="http://schemas.microsoft.com/office/drawing/2014/main" id="{17EE19A3-0CF9-4109-B372-311645F55BE8}"/>
                  </a:ext>
                </a:extLst>
              </p:cNvPr>
              <p:cNvSpPr/>
              <p:nvPr/>
            </p:nvSpPr>
            <p:spPr>
              <a:xfrm>
                <a:off x="2480314" y="1571378"/>
                <a:ext cx="627037" cy="129122"/>
              </a:xfrm>
              <a:prstGeom prst="roundRect">
                <a:avLst/>
              </a:prstGeom>
              <a:solidFill>
                <a:srgbClr val="5799D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rgbClr val="FFFFFF"/>
                    </a:solidFill>
                  </a:rPr>
                  <a:t>-15%</a:t>
                </a:r>
              </a:p>
            </p:txBody>
          </p:sp>
        </p:grpSp>
        <p:sp>
          <p:nvSpPr>
            <p:cNvPr id="52" name="Rectangle: Rounded Corners 51">
              <a:extLst>
                <a:ext uri="{FF2B5EF4-FFF2-40B4-BE49-F238E27FC236}">
                  <a16:creationId xmlns:a16="http://schemas.microsoft.com/office/drawing/2014/main" id="{3BB391AC-7895-C2B5-23B1-CD41F61F9705}"/>
                </a:ext>
              </a:extLst>
            </p:cNvPr>
            <p:cNvSpPr/>
            <p:nvPr/>
          </p:nvSpPr>
          <p:spPr>
            <a:xfrm>
              <a:off x="2489939" y="2200256"/>
              <a:ext cx="627037" cy="22334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-14%</a:t>
              </a:r>
            </a:p>
          </p:txBody>
        </p:sp>
      </p:grpSp>
      <p:cxnSp>
        <p:nvCxnSpPr>
          <p:cNvPr id="61" name="Connector: Elbow 60">
            <a:extLst>
              <a:ext uri="{FF2B5EF4-FFF2-40B4-BE49-F238E27FC236}">
                <a16:creationId xmlns:a16="http://schemas.microsoft.com/office/drawing/2014/main" id="{45C14532-F91D-E893-7CCB-479389926CD0}"/>
              </a:ext>
              <a:ext uri="{C183D7F6-B498-43B3-948B-1728B52AA6E4}">
                <adec:decorative xmlns:adec="http://schemas.microsoft.com/office/drawing/2017/decorative" val="1"/>
              </a:ext>
            </a:extLst>
          </p:cNvPr>
          <p:cNvCxnSpPr>
            <a:cxnSpLocks/>
          </p:cNvCxnSpPr>
          <p:nvPr/>
        </p:nvCxnSpPr>
        <p:spPr>
          <a:xfrm rot="10800000" flipV="1">
            <a:off x="2433583" y="3536210"/>
            <a:ext cx="1425849" cy="165774"/>
          </a:xfrm>
          <a:prstGeom prst="bentConnector3">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65" name="Connector: Elbow 64">
            <a:extLst>
              <a:ext uri="{FF2B5EF4-FFF2-40B4-BE49-F238E27FC236}">
                <a16:creationId xmlns:a16="http://schemas.microsoft.com/office/drawing/2014/main" id="{7BF18B99-633B-E5BA-A1CF-9FB9B993EFA7}"/>
              </a:ext>
              <a:ext uri="{C183D7F6-B498-43B3-948B-1728B52AA6E4}">
                <adec:decorative xmlns:adec="http://schemas.microsoft.com/office/drawing/2017/decorative" val="1"/>
              </a:ext>
            </a:extLst>
          </p:cNvPr>
          <p:cNvCxnSpPr>
            <a:cxnSpLocks/>
          </p:cNvCxnSpPr>
          <p:nvPr/>
        </p:nvCxnSpPr>
        <p:spPr>
          <a:xfrm>
            <a:off x="6877050" y="5884136"/>
            <a:ext cx="1771970" cy="1270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68" name="Connector: Elbow 67">
            <a:extLst>
              <a:ext uri="{FF2B5EF4-FFF2-40B4-BE49-F238E27FC236}">
                <a16:creationId xmlns:a16="http://schemas.microsoft.com/office/drawing/2014/main" id="{387B3710-444B-2335-A0AD-F4C1F06D5D76}"/>
              </a:ext>
              <a:ext uri="{C183D7F6-B498-43B3-948B-1728B52AA6E4}">
                <adec:decorative xmlns:adec="http://schemas.microsoft.com/office/drawing/2017/decorative" val="1"/>
              </a:ext>
            </a:extLst>
          </p:cNvPr>
          <p:cNvCxnSpPr>
            <a:cxnSpLocks/>
          </p:cNvCxnSpPr>
          <p:nvPr/>
        </p:nvCxnSpPr>
        <p:spPr>
          <a:xfrm>
            <a:off x="7460973" y="3576865"/>
            <a:ext cx="1802309" cy="64755"/>
          </a:xfrm>
          <a:prstGeom prst="bentConnector3">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62" name="Connector: Elbow 61">
            <a:extLst>
              <a:ext uri="{FF2B5EF4-FFF2-40B4-BE49-F238E27FC236}">
                <a16:creationId xmlns:a16="http://schemas.microsoft.com/office/drawing/2014/main" id="{DAC5C3B8-5EAD-A881-5FEA-FFA0C14B3816}"/>
              </a:ext>
              <a:ext uri="{C183D7F6-B498-43B3-948B-1728B52AA6E4}">
                <adec:decorative xmlns:adec="http://schemas.microsoft.com/office/drawing/2017/decorative" val="1"/>
              </a:ext>
            </a:extLst>
          </p:cNvPr>
          <p:cNvCxnSpPr>
            <a:cxnSpLocks/>
          </p:cNvCxnSpPr>
          <p:nvPr/>
        </p:nvCxnSpPr>
        <p:spPr>
          <a:xfrm rot="10800000" flipV="1">
            <a:off x="3411661" y="5960335"/>
            <a:ext cx="1345198" cy="66431"/>
          </a:xfrm>
          <a:prstGeom prst="bentConnector3">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0" name="Connector: Elbow 69">
            <a:extLst>
              <a:ext uri="{FF2B5EF4-FFF2-40B4-BE49-F238E27FC236}">
                <a16:creationId xmlns:a16="http://schemas.microsoft.com/office/drawing/2014/main" id="{76C839D8-8D2F-17DD-DFD2-97DC767943BC}"/>
              </a:ext>
              <a:ext uri="{C183D7F6-B498-43B3-948B-1728B52AA6E4}">
                <adec:decorative xmlns:adec="http://schemas.microsoft.com/office/drawing/2017/decorative" val="1"/>
              </a:ext>
            </a:extLst>
          </p:cNvPr>
          <p:cNvCxnSpPr>
            <a:cxnSpLocks/>
          </p:cNvCxnSpPr>
          <p:nvPr/>
        </p:nvCxnSpPr>
        <p:spPr>
          <a:xfrm>
            <a:off x="6413820" y="1782823"/>
            <a:ext cx="1633771" cy="228355"/>
          </a:xfrm>
          <a:prstGeom prst="bentConnector3">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AA8F267C-FB5C-C4AD-0EE6-867B00F40031}"/>
              </a:ext>
            </a:extLst>
          </p:cNvPr>
          <p:cNvSpPr txBox="1"/>
          <p:nvPr/>
        </p:nvSpPr>
        <p:spPr>
          <a:xfrm>
            <a:off x="-30480" y="6646481"/>
            <a:ext cx="12180028" cy="253916"/>
          </a:xfrm>
          <a:prstGeom prst="rect">
            <a:avLst/>
          </a:prstGeom>
          <a:noFill/>
        </p:spPr>
        <p:txBody>
          <a:bodyPr wrap="square">
            <a:spAutoFit/>
          </a:bodyPr>
          <a:lstStyle/>
          <a:p>
            <a:r>
              <a:rPr lang="en-GB" sz="1000">
                <a:solidFill>
                  <a:schemeClr val="bg2">
                    <a:lumMod val="50000"/>
                  </a:schemeClr>
                </a:solidFill>
                <a:cs typeface="Calibri"/>
              </a:rPr>
              <a:t>This data is estimated by drivers who press a button when a passenger boards the bus.</a:t>
            </a:r>
          </a:p>
        </p:txBody>
      </p:sp>
    </p:spTree>
    <p:extLst>
      <p:ext uri="{BB962C8B-B14F-4D97-AF65-F5344CB8AC3E}">
        <p14:creationId xmlns:p14="http://schemas.microsoft.com/office/powerpoint/2010/main" val="2598580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a:bodyPr>
          <a:lstStyle/>
          <a:p>
            <a:pPr algn="ctr"/>
            <a:r>
              <a:rPr lang="en-GB" sz="5400" b="1">
                <a:solidFill>
                  <a:schemeClr val="bg1"/>
                </a:solidFill>
                <a:latin typeface="+mn-lt"/>
                <a:cs typeface="Calibri"/>
              </a:rPr>
              <a:t>Overview</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1990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C4D9B-10DB-AAFF-7F37-071D4441DFA3}"/>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120E352D-1FA3-E737-70A9-9037E13BCDDD}"/>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nSpc>
                <a:spcPct val="100000"/>
              </a:lnSpc>
              <a:spcBef>
                <a:spcPts val="0"/>
              </a:spcBef>
              <a:defRPr/>
            </a:pPr>
            <a:r>
              <a:rPr kumimoji="0" lang="en-GB" sz="2800" b="1" i="0" u="none" strike="noStrike" kern="1200" cap="none" spc="0" normalizeH="0" baseline="0" noProof="0" dirty="0">
                <a:ln>
                  <a:noFill/>
                </a:ln>
                <a:solidFill>
                  <a:schemeClr val="lt1"/>
                </a:solidFill>
                <a:effectLst/>
                <a:uLnTx/>
                <a:uFillTx/>
                <a:latin typeface="Calibri" panose="020F0502020204030204"/>
                <a:ea typeface="+mn-ea"/>
                <a:cs typeface="+mn-cs"/>
              </a:rPr>
              <a:t>Bus Passengers: P&amp;R services 			</a:t>
            </a:r>
            <a:r>
              <a:rPr lang="en-GB" sz="2000" b="1" dirty="0">
                <a:solidFill>
                  <a:schemeClr val="bg1"/>
                </a:solidFill>
              </a:rPr>
              <a:t>Method #2 – Sales estimate</a:t>
            </a:r>
            <a:endParaRPr kumimoji="0" lang="en-GB" sz="28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56C6E114-4B5C-861A-FB15-2A153C6C2B6B}"/>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dirty="0" smtClean="0"/>
              <a:t>50</a:t>
            </a:fld>
            <a:endParaRPr lang="en-GB"/>
          </a:p>
        </p:txBody>
      </p:sp>
      <p:sp>
        <p:nvSpPr>
          <p:cNvPr id="10" name="TextBox 9">
            <a:extLst>
              <a:ext uri="{FF2B5EF4-FFF2-40B4-BE49-F238E27FC236}">
                <a16:creationId xmlns:a16="http://schemas.microsoft.com/office/drawing/2014/main" id="{6C079AE9-172E-A393-AD65-3019616BCF78}"/>
              </a:ext>
            </a:extLst>
          </p:cNvPr>
          <p:cNvSpPr txBox="1"/>
          <p:nvPr/>
        </p:nvSpPr>
        <p:spPr>
          <a:xfrm>
            <a:off x="18288" y="613287"/>
            <a:ext cx="12149548" cy="307777"/>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GB" sz="1400">
                <a:latin typeface="Calibri" panose="020F0502020204030204"/>
              </a:rPr>
              <a:t>Using the sales estimate, Park &amp; Ride route usage shows no change compared to pre-COVID (September 2019) but is up by 7% compared to September 2023.</a:t>
            </a:r>
            <a:endParaRPr lang="en-GB"/>
          </a:p>
        </p:txBody>
      </p:sp>
      <p:pic>
        <p:nvPicPr>
          <p:cNvPr id="4" name="Picture 3">
            <a:extLst>
              <a:ext uri="{FF2B5EF4-FFF2-40B4-BE49-F238E27FC236}">
                <a16:creationId xmlns:a16="http://schemas.microsoft.com/office/drawing/2014/main" id="{410B76F2-7BE5-A573-3B23-D0EA0AB5BBB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pic>
        <p:nvPicPr>
          <p:cNvPr id="5" name="Picture 4" descr="A line chart showing route usage for each of the 5 possible park and ride bus routes in Cambridge. Figures derived by estimating the number of journeys based on ticket sales. The chart shows that park and ride trends have started to plateau after an increasing trend post-COVID. Overall usage shows no change compared to September 2019, but is 7% above 2023.">
            <a:extLst>
              <a:ext uri="{FF2B5EF4-FFF2-40B4-BE49-F238E27FC236}">
                <a16:creationId xmlns:a16="http://schemas.microsoft.com/office/drawing/2014/main" id="{50AF08AC-C763-0F38-0274-A8678023CBE8}"/>
              </a:ext>
            </a:extLst>
          </p:cNvPr>
          <p:cNvPicPr>
            <a:picLocks noChangeAspect="1"/>
          </p:cNvPicPr>
          <p:nvPr/>
        </p:nvPicPr>
        <p:blipFill>
          <a:blip r:embed="rId4"/>
          <a:stretch>
            <a:fillRect/>
          </a:stretch>
        </p:blipFill>
        <p:spPr>
          <a:xfrm>
            <a:off x="501002" y="995904"/>
            <a:ext cx="10851048" cy="4084095"/>
          </a:xfrm>
          <a:prstGeom prst="rect">
            <a:avLst/>
          </a:prstGeom>
        </p:spPr>
      </p:pic>
      <p:grpSp>
        <p:nvGrpSpPr>
          <p:cNvPr id="26" name="Group 25" descr="Cambridge park and ride sites have seen a less than 1% drop in usage between September 2019 and September 2025.">
            <a:extLst>
              <a:ext uri="{FF2B5EF4-FFF2-40B4-BE49-F238E27FC236}">
                <a16:creationId xmlns:a16="http://schemas.microsoft.com/office/drawing/2014/main" id="{ADB683B7-4BBE-81B7-6BE9-402385D48218}"/>
              </a:ext>
            </a:extLst>
          </p:cNvPr>
          <p:cNvGrpSpPr/>
          <p:nvPr/>
        </p:nvGrpSpPr>
        <p:grpSpPr>
          <a:xfrm>
            <a:off x="3694023" y="5171314"/>
            <a:ext cx="2283275" cy="1208441"/>
            <a:chOff x="9494201" y="1402630"/>
            <a:chExt cx="2314114" cy="1035186"/>
          </a:xfrm>
        </p:grpSpPr>
        <p:sp>
          <p:nvSpPr>
            <p:cNvPr id="28" name="Rectangle: Rounded Corners 27">
              <a:extLst>
                <a:ext uri="{FF2B5EF4-FFF2-40B4-BE49-F238E27FC236}">
                  <a16:creationId xmlns:a16="http://schemas.microsoft.com/office/drawing/2014/main" id="{FCCC4772-78DB-573C-47D6-0208FD8DB03F}"/>
                </a:ext>
              </a:extLst>
            </p:cNvPr>
            <p:cNvSpPr/>
            <p:nvPr/>
          </p:nvSpPr>
          <p:spPr>
            <a:xfrm>
              <a:off x="10290652" y="2054811"/>
              <a:ext cx="745292" cy="310164"/>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0%</a:t>
              </a:r>
            </a:p>
          </p:txBody>
        </p:sp>
        <p:grpSp>
          <p:nvGrpSpPr>
            <p:cNvPr id="29" name="Group 28">
              <a:extLst>
                <a:ext uri="{FF2B5EF4-FFF2-40B4-BE49-F238E27FC236}">
                  <a16:creationId xmlns:a16="http://schemas.microsoft.com/office/drawing/2014/main" id="{24C41491-5499-AB86-9814-D7085964113A}"/>
                </a:ext>
              </a:extLst>
            </p:cNvPr>
            <p:cNvGrpSpPr/>
            <p:nvPr/>
          </p:nvGrpSpPr>
          <p:grpSpPr>
            <a:xfrm>
              <a:off x="9531900" y="1402630"/>
              <a:ext cx="2238720" cy="1035186"/>
              <a:chOff x="857250" y="5838136"/>
              <a:chExt cx="2872564" cy="956628"/>
            </a:xfrm>
          </p:grpSpPr>
          <p:sp>
            <p:nvSpPr>
              <p:cNvPr id="31" name="TextBox 30">
                <a:extLst>
                  <a:ext uri="{FF2B5EF4-FFF2-40B4-BE49-F238E27FC236}">
                    <a16:creationId xmlns:a16="http://schemas.microsoft.com/office/drawing/2014/main" id="{0A360F54-70EF-43DC-6307-C6D3DAB17350}"/>
                  </a:ext>
                </a:extLst>
              </p:cNvPr>
              <p:cNvSpPr txBox="1"/>
              <p:nvPr/>
            </p:nvSpPr>
            <p:spPr>
              <a:xfrm>
                <a:off x="901936" y="6106988"/>
                <a:ext cx="2827878" cy="302472"/>
              </a:xfrm>
              <a:prstGeom prst="rect">
                <a:avLst/>
              </a:prstGeom>
              <a:noFill/>
              <a:ln w="12700">
                <a:noFill/>
              </a:ln>
            </p:spPr>
            <p:txBody>
              <a:bodyPr wrap="square" lIns="91440" tIns="45720" rIns="91440" bIns="45720" rtlCol="0" anchor="t">
                <a:spAutoFit/>
              </a:bodyPr>
              <a:lstStyle/>
              <a:p>
                <a:pPr algn="ctr">
                  <a:lnSpc>
                    <a:spcPct val="150000"/>
                  </a:lnSpc>
                </a:pPr>
                <a:r>
                  <a:rPr lang="en-GB" sz="1400"/>
                  <a:t>Sept 2019 to Sept 2025</a:t>
                </a:r>
              </a:p>
            </p:txBody>
          </p:sp>
          <p:sp>
            <p:nvSpPr>
              <p:cNvPr id="32" name="Rectangle 31">
                <a:extLst>
                  <a:ext uri="{FF2B5EF4-FFF2-40B4-BE49-F238E27FC236}">
                    <a16:creationId xmlns:a16="http://schemas.microsoft.com/office/drawing/2014/main" id="{AA97FE5F-E22C-95BB-A993-79413D9F4CB6}"/>
                  </a:ext>
                </a:extLst>
              </p:cNvPr>
              <p:cNvSpPr/>
              <p:nvPr/>
            </p:nvSpPr>
            <p:spPr>
              <a:xfrm>
                <a:off x="857250" y="5838136"/>
                <a:ext cx="2795447" cy="95662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 name="TextBox 29">
              <a:extLst>
                <a:ext uri="{FF2B5EF4-FFF2-40B4-BE49-F238E27FC236}">
                  <a16:creationId xmlns:a16="http://schemas.microsoft.com/office/drawing/2014/main" id="{939C57CB-9AE0-2D61-5592-7583EC792877}"/>
                </a:ext>
              </a:extLst>
            </p:cNvPr>
            <p:cNvSpPr txBox="1"/>
            <p:nvPr/>
          </p:nvSpPr>
          <p:spPr>
            <a:xfrm>
              <a:off x="9494201" y="1408575"/>
              <a:ext cx="2314114" cy="448205"/>
            </a:xfrm>
            <a:prstGeom prst="rect">
              <a:avLst/>
            </a:prstGeom>
            <a:noFill/>
            <a:ln w="12700">
              <a:noFill/>
            </a:ln>
          </p:spPr>
          <p:txBody>
            <a:bodyPr wrap="square" lIns="91440" tIns="45720" rIns="91440" bIns="45720" rtlCol="0" anchor="t">
              <a:spAutoFit/>
            </a:bodyPr>
            <a:lstStyle/>
            <a:p>
              <a:pPr algn="ctr"/>
              <a:r>
                <a:rPr lang="en-GB" sz="1400" b="1"/>
                <a:t>Cambridgeshire sites</a:t>
              </a:r>
            </a:p>
            <a:p>
              <a:pPr algn="ctr"/>
              <a:r>
                <a:rPr lang="en-GB" sz="1400" b="1">
                  <a:solidFill>
                    <a:srgbClr val="0070C0"/>
                  </a:solidFill>
                </a:rPr>
                <a:t>Pre-COVID to Now:</a:t>
              </a:r>
              <a:endParaRPr lang="en-GB" sz="1400" b="1">
                <a:solidFill>
                  <a:srgbClr val="0070C0"/>
                </a:solidFill>
                <a:ea typeface="Calibri"/>
                <a:cs typeface="Calibri"/>
              </a:endParaRPr>
            </a:p>
          </p:txBody>
        </p:sp>
      </p:grpSp>
      <p:grpSp>
        <p:nvGrpSpPr>
          <p:cNvPr id="33" name="Group 32" descr="Cambridge park and ride sites have seen a 7% increase on overall usage between September 2023 and September 2025.">
            <a:extLst>
              <a:ext uri="{FF2B5EF4-FFF2-40B4-BE49-F238E27FC236}">
                <a16:creationId xmlns:a16="http://schemas.microsoft.com/office/drawing/2014/main" id="{8EFA98C9-BD98-8E19-6D45-B707203C7621}"/>
              </a:ext>
            </a:extLst>
          </p:cNvPr>
          <p:cNvGrpSpPr/>
          <p:nvPr/>
        </p:nvGrpSpPr>
        <p:grpSpPr>
          <a:xfrm>
            <a:off x="6065476" y="5165031"/>
            <a:ext cx="2283276" cy="1233857"/>
            <a:chOff x="9523470" y="1380865"/>
            <a:chExt cx="2314114" cy="1056958"/>
          </a:xfrm>
        </p:grpSpPr>
        <p:sp>
          <p:nvSpPr>
            <p:cNvPr id="34" name="Rectangle: Rounded Corners 33">
              <a:extLst>
                <a:ext uri="{FF2B5EF4-FFF2-40B4-BE49-F238E27FC236}">
                  <a16:creationId xmlns:a16="http://schemas.microsoft.com/office/drawing/2014/main" id="{617099FF-D724-4E21-5E39-7AD81112A215}"/>
                </a:ext>
              </a:extLst>
            </p:cNvPr>
            <p:cNvSpPr/>
            <p:nvPr/>
          </p:nvSpPr>
          <p:spPr>
            <a:xfrm rot="10800000">
              <a:off x="10290652" y="2054811"/>
              <a:ext cx="745292" cy="31016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5" name="Group 34">
              <a:extLst>
                <a:ext uri="{FF2B5EF4-FFF2-40B4-BE49-F238E27FC236}">
                  <a16:creationId xmlns:a16="http://schemas.microsoft.com/office/drawing/2014/main" id="{A3E42F44-D9FD-75C7-D4A5-26B6E3869966}"/>
                </a:ext>
              </a:extLst>
            </p:cNvPr>
            <p:cNvGrpSpPr/>
            <p:nvPr/>
          </p:nvGrpSpPr>
          <p:grpSpPr>
            <a:xfrm>
              <a:off x="9531900" y="1380865"/>
              <a:ext cx="2241304" cy="1056958"/>
              <a:chOff x="857250" y="5818018"/>
              <a:chExt cx="2875879" cy="976747"/>
            </a:xfrm>
          </p:grpSpPr>
          <p:sp>
            <p:nvSpPr>
              <p:cNvPr id="38" name="TextBox 37">
                <a:extLst>
                  <a:ext uri="{FF2B5EF4-FFF2-40B4-BE49-F238E27FC236}">
                    <a16:creationId xmlns:a16="http://schemas.microsoft.com/office/drawing/2014/main" id="{4A893F92-4918-2DF2-2710-E68E5F0644FC}"/>
                  </a:ext>
                </a:extLst>
              </p:cNvPr>
              <p:cNvSpPr txBox="1"/>
              <p:nvPr/>
            </p:nvSpPr>
            <p:spPr>
              <a:xfrm>
                <a:off x="905251" y="6106909"/>
                <a:ext cx="2827878" cy="623825"/>
              </a:xfrm>
              <a:prstGeom prst="rect">
                <a:avLst/>
              </a:prstGeom>
              <a:noFill/>
              <a:ln w="12700">
                <a:noFill/>
              </a:ln>
            </p:spPr>
            <p:txBody>
              <a:bodyPr wrap="square" lIns="91440" tIns="45720" rIns="91440" bIns="45720" rtlCol="0" anchor="t">
                <a:spAutoFit/>
              </a:bodyPr>
              <a:lstStyle/>
              <a:p>
                <a:pPr algn="ctr">
                  <a:lnSpc>
                    <a:spcPct val="150000"/>
                  </a:lnSpc>
                </a:pPr>
                <a:r>
                  <a:rPr lang="en-GB" sz="1400"/>
                  <a:t>Sept 2023 to Sept 2025</a:t>
                </a:r>
              </a:p>
              <a:p>
                <a:pPr algn="ctr">
                  <a:lnSpc>
                    <a:spcPct val="150000"/>
                  </a:lnSpc>
                </a:pPr>
                <a:r>
                  <a:rPr lang="en-GB" b="1">
                    <a:ea typeface="Calibri"/>
                    <a:cs typeface="Calibri"/>
                  </a:rPr>
                  <a:t>+7%</a:t>
                </a:r>
              </a:p>
            </p:txBody>
          </p:sp>
          <p:sp>
            <p:nvSpPr>
              <p:cNvPr id="39" name="Rectangle 38">
                <a:extLst>
                  <a:ext uri="{FF2B5EF4-FFF2-40B4-BE49-F238E27FC236}">
                    <a16:creationId xmlns:a16="http://schemas.microsoft.com/office/drawing/2014/main" id="{276B0C50-26EC-673D-C871-414D9D0941E0}"/>
                  </a:ext>
                </a:extLst>
              </p:cNvPr>
              <p:cNvSpPr/>
              <p:nvPr/>
            </p:nvSpPr>
            <p:spPr>
              <a:xfrm>
                <a:off x="857250" y="5818018"/>
                <a:ext cx="2795447" cy="97674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7" name="TextBox 36">
              <a:extLst>
                <a:ext uri="{FF2B5EF4-FFF2-40B4-BE49-F238E27FC236}">
                  <a16:creationId xmlns:a16="http://schemas.microsoft.com/office/drawing/2014/main" id="{3A246BE7-82DE-ED1C-6E33-6EA04FF9E6FA}"/>
                </a:ext>
              </a:extLst>
            </p:cNvPr>
            <p:cNvSpPr txBox="1"/>
            <p:nvPr/>
          </p:nvSpPr>
          <p:spPr>
            <a:xfrm>
              <a:off x="9523470" y="1380870"/>
              <a:ext cx="2314114" cy="448205"/>
            </a:xfrm>
            <a:prstGeom prst="rect">
              <a:avLst/>
            </a:prstGeom>
            <a:noFill/>
            <a:ln w="12700">
              <a:noFill/>
            </a:ln>
          </p:spPr>
          <p:txBody>
            <a:bodyPr wrap="square" lIns="91440" tIns="45720" rIns="91440" bIns="45720" rtlCol="0" anchor="t">
              <a:spAutoFit/>
            </a:bodyPr>
            <a:lstStyle/>
            <a:p>
              <a:pPr algn="ctr"/>
              <a:r>
                <a:rPr lang="en-GB" sz="1400" b="1"/>
                <a:t>Cambridgeshire sites</a:t>
              </a:r>
            </a:p>
            <a:p>
              <a:pPr algn="ctr"/>
              <a:r>
                <a:rPr lang="en-GB" sz="1400" b="1">
                  <a:solidFill>
                    <a:srgbClr val="0070C0"/>
                  </a:solidFill>
                </a:rPr>
                <a:t>2023 to Now:</a:t>
              </a:r>
              <a:endParaRPr lang="en-GB" sz="1400" b="1">
                <a:solidFill>
                  <a:srgbClr val="0070C0"/>
                </a:solidFill>
                <a:ea typeface="Calibri"/>
                <a:cs typeface="Calibri"/>
              </a:endParaRPr>
            </a:p>
          </p:txBody>
        </p:sp>
      </p:grpSp>
      <p:sp>
        <p:nvSpPr>
          <p:cNvPr id="14" name="TextBox 13">
            <a:extLst>
              <a:ext uri="{FF2B5EF4-FFF2-40B4-BE49-F238E27FC236}">
                <a16:creationId xmlns:a16="http://schemas.microsoft.com/office/drawing/2014/main" id="{2F5C8069-8638-1740-03DA-7B44F71566DC}"/>
              </a:ext>
            </a:extLst>
          </p:cNvPr>
          <p:cNvSpPr txBox="1"/>
          <p:nvPr/>
        </p:nvSpPr>
        <p:spPr>
          <a:xfrm>
            <a:off x="0" y="6451339"/>
            <a:ext cx="11865746" cy="400110"/>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Due to the commercial sensitivity of this data, bus passenger volumes are not marked on the y-axis of this graph.</a:t>
            </a:r>
          </a:p>
          <a:p>
            <a:r>
              <a:rPr lang="en-GB" sz="1000">
                <a:solidFill>
                  <a:schemeClr val="bg2">
                    <a:lumMod val="50000"/>
                  </a:schemeClr>
                </a:solidFill>
                <a:cs typeface="Calibri"/>
              </a:rPr>
              <a:t>This data is estimated based on the number of tickets sold and assumptions regarding the no. journeys made per ticket.</a:t>
            </a:r>
            <a:endParaRPr lang="en-GB" sz="1000" u="sng">
              <a:solidFill>
                <a:schemeClr val="bg2">
                  <a:lumMod val="50000"/>
                </a:schemeClr>
              </a:solidFill>
              <a:cs typeface="Calibri"/>
            </a:endParaRPr>
          </a:p>
        </p:txBody>
      </p:sp>
    </p:spTree>
    <p:extLst>
      <p:ext uri="{BB962C8B-B14F-4D97-AF65-F5344CB8AC3E}">
        <p14:creationId xmlns:p14="http://schemas.microsoft.com/office/powerpoint/2010/main" val="25157132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4BB49-836E-D0AF-2F20-9B6B2D94287F}"/>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D80F20CF-F359-ABF1-59BB-E937BA42F208}"/>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nSpc>
                <a:spcPct val="100000"/>
              </a:lnSpc>
              <a:spcBef>
                <a:spcPts val="0"/>
              </a:spcBef>
              <a:defRPr/>
            </a:pPr>
            <a:r>
              <a:rPr kumimoji="0" lang="en-GB" sz="2800" b="1" i="0" u="none" strike="noStrike" kern="1200" cap="none" spc="0" normalizeH="0" baseline="0" noProof="0" dirty="0">
                <a:ln>
                  <a:noFill/>
                </a:ln>
                <a:solidFill>
                  <a:schemeClr val="lt1"/>
                </a:solidFill>
                <a:effectLst/>
                <a:uLnTx/>
                <a:uFillTx/>
                <a:latin typeface="Calibri" panose="020F0502020204030204"/>
                <a:ea typeface="+mn-ea"/>
                <a:cs typeface="+mn-cs"/>
              </a:rPr>
              <a:t>Bus Passengers: P&amp;R services			</a:t>
            </a:r>
            <a:r>
              <a:rPr lang="en-GB" sz="2000" b="1" dirty="0"/>
              <a:t>Method #2 – Sales estimate</a:t>
            </a:r>
            <a:endParaRPr kumimoji="0" lang="en-GB" sz="2800" b="1" i="0" u="none" strike="noStrike" kern="1200" cap="none" spc="0" normalizeH="0" baseline="0" noProof="0" dirty="0">
              <a:ln>
                <a:noFill/>
              </a:ln>
              <a:solidFill>
                <a:schemeClr val="lt1"/>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742ADF2B-B8AC-62A2-4629-1CCFE382B7D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66D290CE-C5ED-C526-BE8E-1AEA7BFB3306}"/>
              </a:ext>
            </a:extLst>
          </p:cNvPr>
          <p:cNvSpPr txBox="1"/>
          <p:nvPr/>
        </p:nvSpPr>
        <p:spPr>
          <a:xfrm>
            <a:off x="233680" y="60998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GB" sz="1400"/>
              <a:t>Using the sales estimate, </a:t>
            </a:r>
            <a:r>
              <a:rPr lang="en-GB" sz="1400">
                <a:latin typeface="Calibri" panose="020F0502020204030204"/>
              </a:rPr>
              <a:t>Park and Ride (P&amp;R) route usage is very similar to pre-COVID levels (-0%), but up by 7% on 2023. All routes show an increase compared to 2023 except Babraham (PR4), which may be linked to the </a:t>
            </a:r>
            <a:r>
              <a:rPr lang="en-GB" sz="1400">
                <a:solidFill>
                  <a:schemeClr val="accent1"/>
                </a:solidFill>
                <a:latin typeface="Calibri" panose="020F0502020204030204"/>
                <a:hlinkClick r:id="rId4">
                  <a:extLst>
                    <a:ext uri="{A12FA001-AC4F-418D-AE19-62706E023703}">
                      <ahyp:hlinkClr xmlns:ahyp="http://schemas.microsoft.com/office/drawing/2018/hyperlinkcolor" val="tx"/>
                    </a:ext>
                  </a:extLst>
                </a:hlinkClick>
              </a:rPr>
              <a:t>solar canopy construction works</a:t>
            </a:r>
            <a:r>
              <a:rPr lang="en-GB" sz="1400">
                <a:latin typeface="Calibri" panose="020F0502020204030204"/>
              </a:rPr>
              <a:t> at Babraham Road P&amp;R Site.</a:t>
            </a:r>
            <a:endParaRPr lang="en-GB" sz="1400" i="0" u="none" strike="noStrike" kern="1200" cap="none" spc="0" normalizeH="0" baseline="0" noProof="0">
              <a:ln>
                <a:noFill/>
              </a:ln>
              <a:effectLst/>
              <a:uLnTx/>
              <a:uFillTx/>
              <a:latin typeface="Calibri" panose="020F0502020204030204"/>
              <a:cs typeface="Calibri"/>
            </a:endParaRPr>
          </a:p>
        </p:txBody>
      </p:sp>
      <p:pic>
        <p:nvPicPr>
          <p:cNvPr id="2" name="Picture 1" descr="A map showing the locations of the 5 park and ride sites around the outskirts of Cambridge.">
            <a:extLst>
              <a:ext uri="{FF2B5EF4-FFF2-40B4-BE49-F238E27FC236}">
                <a16:creationId xmlns:a16="http://schemas.microsoft.com/office/drawing/2014/main" id="{7F3F7BF7-B351-859F-CD7A-907B38511B8C}"/>
              </a:ext>
            </a:extLst>
          </p:cNvPr>
          <p:cNvPicPr>
            <a:picLocks noChangeAspect="1"/>
          </p:cNvPicPr>
          <p:nvPr/>
        </p:nvPicPr>
        <p:blipFill>
          <a:blip r:embed="rId5"/>
          <a:srcRect r="9478"/>
          <a:stretch/>
        </p:blipFill>
        <p:spPr>
          <a:xfrm>
            <a:off x="1747485" y="1349345"/>
            <a:ext cx="7872765" cy="5293547"/>
          </a:xfrm>
          <a:prstGeom prst="rect">
            <a:avLst/>
          </a:prstGeom>
          <a:ln>
            <a:solidFill>
              <a:schemeClr val="tx1"/>
            </a:solidFill>
          </a:ln>
        </p:spPr>
      </p:pic>
      <p:sp>
        <p:nvSpPr>
          <p:cNvPr id="5" name="TextBox 4">
            <a:extLst>
              <a:ext uri="{FF2B5EF4-FFF2-40B4-BE49-F238E27FC236}">
                <a16:creationId xmlns:a16="http://schemas.microsoft.com/office/drawing/2014/main" id="{33B5F455-E6D4-EAD2-14FD-167CC741B05B}"/>
              </a:ext>
              <a:ext uri="{C183D7F6-B498-43B3-948B-1728B52AA6E4}">
                <adec:decorative xmlns:adec="http://schemas.microsoft.com/office/drawing/2017/decorative" val="1"/>
              </a:ext>
            </a:extLst>
          </p:cNvPr>
          <p:cNvSpPr txBox="1"/>
          <p:nvPr/>
        </p:nvSpPr>
        <p:spPr>
          <a:xfrm>
            <a:off x="7465629" y="6377995"/>
            <a:ext cx="2154621" cy="261610"/>
          </a:xfrm>
          <a:prstGeom prst="rect">
            <a:avLst/>
          </a:prstGeom>
          <a:solidFill>
            <a:schemeClr val="bg1"/>
          </a:solidFill>
          <a:ln>
            <a:solidFill>
              <a:schemeClr val="tx1"/>
            </a:solidFill>
          </a:ln>
        </p:spPr>
        <p:txBody>
          <a:bodyPr wrap="square" rtlCol="0">
            <a:spAutoFit/>
          </a:bodyPr>
          <a:lstStyle/>
          <a:p>
            <a:pPr algn="ctr"/>
            <a:r>
              <a:rPr lang="en-GB" sz="1100"/>
              <a:t>© OpenStreetMap Contributors</a:t>
            </a:r>
          </a:p>
        </p:txBody>
      </p:sp>
      <p:sp>
        <p:nvSpPr>
          <p:cNvPr id="3" name="Slide Number Placeholder 2">
            <a:extLst>
              <a:ext uri="{FF2B5EF4-FFF2-40B4-BE49-F238E27FC236}">
                <a16:creationId xmlns:a16="http://schemas.microsoft.com/office/drawing/2014/main" id="{D7F74C01-A2D3-6EF7-E611-90C0C0B50824}"/>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dirty="0" smtClean="0"/>
              <a:t>51</a:t>
            </a:fld>
            <a:endParaRPr lang="en-GB"/>
          </a:p>
        </p:txBody>
      </p:sp>
      <p:grpSp>
        <p:nvGrpSpPr>
          <p:cNvPr id="14" name="Group 13" descr="All sites&#10;2019 to 2025: -0%&#10;2023 to 2025: +7%">
            <a:extLst>
              <a:ext uri="{FF2B5EF4-FFF2-40B4-BE49-F238E27FC236}">
                <a16:creationId xmlns:a16="http://schemas.microsoft.com/office/drawing/2014/main" id="{C72AC484-A0D4-6F12-87EB-373CBEE0DAB1}"/>
              </a:ext>
            </a:extLst>
          </p:cNvPr>
          <p:cNvGrpSpPr/>
          <p:nvPr/>
        </p:nvGrpSpPr>
        <p:grpSpPr>
          <a:xfrm>
            <a:off x="1747485" y="1347974"/>
            <a:ext cx="2111946" cy="1169551"/>
            <a:chOff x="1747485" y="1300440"/>
            <a:chExt cx="2111946" cy="1169551"/>
          </a:xfrm>
        </p:grpSpPr>
        <p:grpSp>
          <p:nvGrpSpPr>
            <p:cNvPr id="29" name="Group 28" descr="All park and ride sites combined show a 22% increase from 2019 to 2024.">
              <a:extLst>
                <a:ext uri="{FF2B5EF4-FFF2-40B4-BE49-F238E27FC236}">
                  <a16:creationId xmlns:a16="http://schemas.microsoft.com/office/drawing/2014/main" id="{81D28A15-E600-6C8A-94EB-BFCE0FA6E6CC}"/>
                </a:ext>
              </a:extLst>
            </p:cNvPr>
            <p:cNvGrpSpPr/>
            <p:nvPr/>
          </p:nvGrpSpPr>
          <p:grpSpPr>
            <a:xfrm>
              <a:off x="1747485" y="1300440"/>
              <a:ext cx="2111946" cy="1169551"/>
              <a:chOff x="1747485" y="1300440"/>
              <a:chExt cx="2111946" cy="676154"/>
            </a:xfrm>
          </p:grpSpPr>
          <p:sp>
            <p:nvSpPr>
              <p:cNvPr id="25" name="TextBox 24">
                <a:extLst>
                  <a:ext uri="{FF2B5EF4-FFF2-40B4-BE49-F238E27FC236}">
                    <a16:creationId xmlns:a16="http://schemas.microsoft.com/office/drawing/2014/main" id="{8B43743A-1D3B-0D73-CC64-8F9A63DBD69F}"/>
                  </a:ext>
                </a:extLst>
              </p:cNvPr>
              <p:cNvSpPr txBox="1"/>
              <p:nvPr/>
            </p:nvSpPr>
            <p:spPr>
              <a:xfrm>
                <a:off x="1747485" y="1300440"/>
                <a:ext cx="2111946" cy="676154"/>
              </a:xfrm>
              <a:prstGeom prst="rect">
                <a:avLst/>
              </a:prstGeom>
              <a:solidFill>
                <a:schemeClr val="bg1"/>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cs typeface="Calibri" panose="020F0502020204030204"/>
                  </a:rPr>
                  <a:t>All P&amp;R Sites</a:t>
                </a:r>
              </a:p>
              <a:p>
                <a:pPr algn="ctr"/>
                <a:r>
                  <a:rPr lang="en-US" sz="1400" b="1">
                    <a:solidFill>
                      <a:srgbClr val="0070C0"/>
                    </a:solidFill>
                    <a:cs typeface="Calibri" panose="020F0502020204030204"/>
                  </a:rPr>
                  <a:t>Sept 2019 to Sept 2025</a:t>
                </a:r>
              </a:p>
              <a:p>
                <a:pPr algn="ctr"/>
                <a:endParaRPr lang="en-US" sz="1400" b="1">
                  <a:solidFill>
                    <a:srgbClr val="0070C0"/>
                  </a:solidFill>
                  <a:cs typeface="Calibri" panose="020F0502020204030204"/>
                </a:endParaRPr>
              </a:p>
              <a:p>
                <a:pPr algn="ctr"/>
                <a:r>
                  <a:rPr lang="en-US" sz="1400" b="1">
                    <a:solidFill>
                      <a:srgbClr val="0070C0"/>
                    </a:solidFill>
                    <a:cs typeface="Calibri" panose="020F0502020204030204"/>
                  </a:rPr>
                  <a:t>Sept 2023 to Sept 2025</a:t>
                </a:r>
              </a:p>
              <a:p>
                <a:pPr algn="ctr"/>
                <a:endParaRPr lang="en-US" sz="1400" b="1">
                  <a:cs typeface="Calibri" panose="020F0502020204030204"/>
                </a:endParaRPr>
              </a:p>
            </p:txBody>
          </p:sp>
          <p:sp>
            <p:nvSpPr>
              <p:cNvPr id="26" name="Rectangle: Rounded Corners 25">
                <a:extLst>
                  <a:ext uri="{FF2B5EF4-FFF2-40B4-BE49-F238E27FC236}">
                    <a16:creationId xmlns:a16="http://schemas.microsoft.com/office/drawing/2014/main" id="{524CF717-871C-9985-1E4B-6DBEC801075E}"/>
                  </a:ext>
                </a:extLst>
              </p:cNvPr>
              <p:cNvSpPr/>
              <p:nvPr/>
            </p:nvSpPr>
            <p:spPr>
              <a:xfrm>
                <a:off x="2480314" y="1560225"/>
                <a:ext cx="627037" cy="129122"/>
              </a:xfrm>
              <a:prstGeom prst="round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0%</a:t>
                </a:r>
              </a:p>
            </p:txBody>
          </p:sp>
        </p:grpSp>
        <p:sp>
          <p:nvSpPr>
            <p:cNvPr id="4" name="Rectangle: Rounded Corners 3">
              <a:extLst>
                <a:ext uri="{FF2B5EF4-FFF2-40B4-BE49-F238E27FC236}">
                  <a16:creationId xmlns:a16="http://schemas.microsoft.com/office/drawing/2014/main" id="{83AA71A1-120D-0B91-13A6-01B8D7F403ED}"/>
                </a:ext>
              </a:extLst>
            </p:cNvPr>
            <p:cNvSpPr/>
            <p:nvPr/>
          </p:nvSpPr>
          <p:spPr>
            <a:xfrm>
              <a:off x="2489939" y="2190610"/>
              <a:ext cx="627037" cy="22334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+7%</a:t>
              </a:r>
            </a:p>
          </p:txBody>
        </p:sp>
      </p:grpSp>
      <p:grpSp>
        <p:nvGrpSpPr>
          <p:cNvPr id="35" name="Group 34" descr="Madingley Road P&amp;R&#10;2019 to 2025: +29%&#10;2023 to 2025: +16%">
            <a:extLst>
              <a:ext uri="{FF2B5EF4-FFF2-40B4-BE49-F238E27FC236}">
                <a16:creationId xmlns:a16="http://schemas.microsoft.com/office/drawing/2014/main" id="{940A0DF4-3C0D-5F1D-D149-1F5080C33429}"/>
              </a:ext>
            </a:extLst>
          </p:cNvPr>
          <p:cNvGrpSpPr/>
          <p:nvPr/>
        </p:nvGrpSpPr>
        <p:grpSpPr>
          <a:xfrm>
            <a:off x="299660" y="3121668"/>
            <a:ext cx="2111946" cy="1169551"/>
            <a:chOff x="1747485" y="1300440"/>
            <a:chExt cx="2111946" cy="1169551"/>
          </a:xfrm>
        </p:grpSpPr>
        <p:grpSp>
          <p:nvGrpSpPr>
            <p:cNvPr id="36" name="Group 35" descr="All park and ride sites combined show a 22% increase from 2019 to 2024.">
              <a:extLst>
                <a:ext uri="{FF2B5EF4-FFF2-40B4-BE49-F238E27FC236}">
                  <a16:creationId xmlns:a16="http://schemas.microsoft.com/office/drawing/2014/main" id="{FD183B3D-81A2-702C-A69E-99092928469E}"/>
                </a:ext>
              </a:extLst>
            </p:cNvPr>
            <p:cNvGrpSpPr/>
            <p:nvPr/>
          </p:nvGrpSpPr>
          <p:grpSpPr>
            <a:xfrm>
              <a:off x="1747485" y="1300440"/>
              <a:ext cx="2111946" cy="1169551"/>
              <a:chOff x="1747485" y="1300440"/>
              <a:chExt cx="2111946" cy="676154"/>
            </a:xfrm>
          </p:grpSpPr>
          <p:sp>
            <p:nvSpPr>
              <p:cNvPr id="38" name="TextBox 37">
                <a:extLst>
                  <a:ext uri="{FF2B5EF4-FFF2-40B4-BE49-F238E27FC236}">
                    <a16:creationId xmlns:a16="http://schemas.microsoft.com/office/drawing/2014/main" id="{5B47BBA2-270B-72AB-C573-2D7FEB853DB1}"/>
                  </a:ext>
                </a:extLst>
              </p:cNvPr>
              <p:cNvSpPr txBox="1"/>
              <p:nvPr/>
            </p:nvSpPr>
            <p:spPr>
              <a:xfrm>
                <a:off x="1747485" y="1300440"/>
                <a:ext cx="2111946" cy="676154"/>
              </a:xfrm>
              <a:prstGeom prst="rect">
                <a:avLst/>
              </a:prstGeom>
              <a:solidFill>
                <a:schemeClr val="bg1"/>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cs typeface="Calibri" panose="020F0502020204030204"/>
                  </a:rPr>
                  <a:t>Madingley Road P&amp;R</a:t>
                </a:r>
              </a:p>
              <a:p>
                <a:pPr algn="ctr"/>
                <a:r>
                  <a:rPr lang="en-US" sz="1400" b="1">
                    <a:solidFill>
                      <a:srgbClr val="0070C0"/>
                    </a:solidFill>
                    <a:cs typeface="Calibri" panose="020F0502020204030204"/>
                  </a:rPr>
                  <a:t>Sept 2019 to Sept 2025</a:t>
                </a:r>
              </a:p>
              <a:p>
                <a:pPr algn="ctr"/>
                <a:endParaRPr lang="en-US" sz="1400" b="1">
                  <a:solidFill>
                    <a:srgbClr val="0070C0"/>
                  </a:solidFill>
                  <a:cs typeface="Calibri" panose="020F0502020204030204"/>
                </a:endParaRPr>
              </a:p>
              <a:p>
                <a:pPr algn="ctr"/>
                <a:r>
                  <a:rPr lang="en-US" sz="1400" b="1">
                    <a:solidFill>
                      <a:srgbClr val="0070C0"/>
                    </a:solidFill>
                    <a:cs typeface="Calibri" panose="020F0502020204030204"/>
                  </a:rPr>
                  <a:t>Sept 2023 to Sept 2025</a:t>
                </a:r>
              </a:p>
              <a:p>
                <a:pPr algn="ctr"/>
                <a:endParaRPr lang="en-US" sz="1400" b="1">
                  <a:cs typeface="Calibri" panose="020F0502020204030204"/>
                </a:endParaRPr>
              </a:p>
            </p:txBody>
          </p:sp>
          <p:sp>
            <p:nvSpPr>
              <p:cNvPr id="39" name="Rectangle: Rounded Corners 38">
                <a:extLst>
                  <a:ext uri="{FF2B5EF4-FFF2-40B4-BE49-F238E27FC236}">
                    <a16:creationId xmlns:a16="http://schemas.microsoft.com/office/drawing/2014/main" id="{F324BFD7-735A-4F17-5902-E817F68BA69C}"/>
                  </a:ext>
                </a:extLst>
              </p:cNvPr>
              <p:cNvSpPr/>
              <p:nvPr/>
            </p:nvSpPr>
            <p:spPr>
              <a:xfrm>
                <a:off x="2480314" y="1571378"/>
                <a:ext cx="627037" cy="129122"/>
              </a:xfrm>
              <a:prstGeom prst="roundRect">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bg1"/>
                    </a:solidFill>
                  </a:rPr>
                  <a:t>+29%</a:t>
                </a:r>
              </a:p>
            </p:txBody>
          </p:sp>
        </p:grpSp>
        <p:sp>
          <p:nvSpPr>
            <p:cNvPr id="37" name="Rectangle: Rounded Corners 36">
              <a:extLst>
                <a:ext uri="{FF2B5EF4-FFF2-40B4-BE49-F238E27FC236}">
                  <a16:creationId xmlns:a16="http://schemas.microsoft.com/office/drawing/2014/main" id="{86823B56-4A03-2976-5BDF-AD9D79C1E635}"/>
                </a:ext>
              </a:extLst>
            </p:cNvPr>
            <p:cNvSpPr/>
            <p:nvPr/>
          </p:nvSpPr>
          <p:spPr>
            <a:xfrm>
              <a:off x="2489939" y="2200256"/>
              <a:ext cx="627037" cy="22334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+16%</a:t>
              </a:r>
            </a:p>
          </p:txBody>
        </p:sp>
      </p:grpSp>
      <p:grpSp>
        <p:nvGrpSpPr>
          <p:cNvPr id="40" name="Group 39" descr="Trumpington P&amp;R&#10;2019 to 2025: +3%&#10;2023 to 2025: +7%">
            <a:extLst>
              <a:ext uri="{FF2B5EF4-FFF2-40B4-BE49-F238E27FC236}">
                <a16:creationId xmlns:a16="http://schemas.microsoft.com/office/drawing/2014/main" id="{0B7716FF-079F-EC79-2B93-A67A2308E456}"/>
              </a:ext>
            </a:extLst>
          </p:cNvPr>
          <p:cNvGrpSpPr/>
          <p:nvPr/>
        </p:nvGrpSpPr>
        <p:grpSpPr>
          <a:xfrm>
            <a:off x="1271140" y="5437638"/>
            <a:ext cx="2111946" cy="1169551"/>
            <a:chOff x="1747485" y="1300440"/>
            <a:chExt cx="2111946" cy="1169551"/>
          </a:xfrm>
        </p:grpSpPr>
        <p:grpSp>
          <p:nvGrpSpPr>
            <p:cNvPr id="41" name="Group 40" descr="All park and ride sites combined show a 22% increase from 2019 to 2024.">
              <a:extLst>
                <a:ext uri="{FF2B5EF4-FFF2-40B4-BE49-F238E27FC236}">
                  <a16:creationId xmlns:a16="http://schemas.microsoft.com/office/drawing/2014/main" id="{203B1937-5B1A-0B21-2A60-F317A1D36643}"/>
                </a:ext>
              </a:extLst>
            </p:cNvPr>
            <p:cNvGrpSpPr/>
            <p:nvPr/>
          </p:nvGrpSpPr>
          <p:grpSpPr>
            <a:xfrm>
              <a:off x="1747485" y="1300440"/>
              <a:ext cx="2111946" cy="1169551"/>
              <a:chOff x="1747485" y="1300440"/>
              <a:chExt cx="2111946" cy="676154"/>
            </a:xfrm>
          </p:grpSpPr>
          <p:sp>
            <p:nvSpPr>
              <p:cNvPr id="43" name="TextBox 42">
                <a:extLst>
                  <a:ext uri="{FF2B5EF4-FFF2-40B4-BE49-F238E27FC236}">
                    <a16:creationId xmlns:a16="http://schemas.microsoft.com/office/drawing/2014/main" id="{9AFF8FC9-D08D-98EB-08A0-66B55F3E40FA}"/>
                  </a:ext>
                </a:extLst>
              </p:cNvPr>
              <p:cNvSpPr txBox="1"/>
              <p:nvPr/>
            </p:nvSpPr>
            <p:spPr>
              <a:xfrm>
                <a:off x="1747485" y="1300440"/>
                <a:ext cx="2111946" cy="676154"/>
              </a:xfrm>
              <a:prstGeom prst="rect">
                <a:avLst/>
              </a:prstGeom>
              <a:solidFill>
                <a:schemeClr val="bg1"/>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cs typeface="Calibri" panose="020F0502020204030204"/>
                  </a:rPr>
                  <a:t>Trumpington P&amp;R</a:t>
                </a:r>
              </a:p>
              <a:p>
                <a:pPr algn="ctr"/>
                <a:r>
                  <a:rPr lang="en-US" sz="1400" b="1">
                    <a:solidFill>
                      <a:srgbClr val="0070C0"/>
                    </a:solidFill>
                    <a:cs typeface="Calibri" panose="020F0502020204030204"/>
                  </a:rPr>
                  <a:t>Sept 2019 to Sept 2025</a:t>
                </a:r>
              </a:p>
              <a:p>
                <a:pPr algn="ctr"/>
                <a:endParaRPr lang="en-US" sz="1400" b="1">
                  <a:solidFill>
                    <a:srgbClr val="0070C0"/>
                  </a:solidFill>
                  <a:cs typeface="Calibri" panose="020F0502020204030204"/>
                </a:endParaRPr>
              </a:p>
              <a:p>
                <a:pPr algn="ctr"/>
                <a:r>
                  <a:rPr lang="en-US" sz="1400" b="1">
                    <a:solidFill>
                      <a:srgbClr val="0070C0"/>
                    </a:solidFill>
                    <a:cs typeface="Calibri" panose="020F0502020204030204"/>
                  </a:rPr>
                  <a:t>Sept 2023 to Sept 2025</a:t>
                </a:r>
              </a:p>
              <a:p>
                <a:pPr algn="ctr"/>
                <a:endParaRPr lang="en-US" sz="1400" b="1">
                  <a:cs typeface="Calibri" panose="020F0502020204030204"/>
                </a:endParaRPr>
              </a:p>
            </p:txBody>
          </p:sp>
          <p:sp>
            <p:nvSpPr>
              <p:cNvPr id="44" name="Rectangle: Rounded Corners 43">
                <a:extLst>
                  <a:ext uri="{FF2B5EF4-FFF2-40B4-BE49-F238E27FC236}">
                    <a16:creationId xmlns:a16="http://schemas.microsoft.com/office/drawing/2014/main" id="{F604B15B-FDCA-815C-8CC7-C81BE40173A8}"/>
                  </a:ext>
                </a:extLst>
              </p:cNvPr>
              <p:cNvSpPr/>
              <p:nvPr/>
            </p:nvSpPr>
            <p:spPr>
              <a:xfrm>
                <a:off x="2480314" y="1571378"/>
                <a:ext cx="627037" cy="129122"/>
              </a:xfrm>
              <a:prstGeom prst="round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+3%</a:t>
                </a:r>
              </a:p>
            </p:txBody>
          </p:sp>
        </p:grpSp>
        <p:sp>
          <p:nvSpPr>
            <p:cNvPr id="42" name="Rectangle: Rounded Corners 41">
              <a:extLst>
                <a:ext uri="{FF2B5EF4-FFF2-40B4-BE49-F238E27FC236}">
                  <a16:creationId xmlns:a16="http://schemas.microsoft.com/office/drawing/2014/main" id="{B02B0644-695C-52C6-A105-53E7F0D7BD6E}"/>
                </a:ext>
              </a:extLst>
            </p:cNvPr>
            <p:cNvSpPr/>
            <p:nvPr/>
          </p:nvSpPr>
          <p:spPr>
            <a:xfrm>
              <a:off x="2489939" y="2200256"/>
              <a:ext cx="627037" cy="22334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+7%</a:t>
              </a:r>
            </a:p>
          </p:txBody>
        </p:sp>
      </p:grpSp>
      <p:grpSp>
        <p:nvGrpSpPr>
          <p:cNvPr id="55" name="Group 54" descr="Milton P&amp;R&#10;2019 to 2025: -6%&#10;2023 to 2025: +17%">
            <a:extLst>
              <a:ext uri="{FF2B5EF4-FFF2-40B4-BE49-F238E27FC236}">
                <a16:creationId xmlns:a16="http://schemas.microsoft.com/office/drawing/2014/main" id="{BDCCE570-1F86-5A79-F4D2-7940F8B228A7}"/>
              </a:ext>
            </a:extLst>
          </p:cNvPr>
          <p:cNvGrpSpPr/>
          <p:nvPr/>
        </p:nvGrpSpPr>
        <p:grpSpPr>
          <a:xfrm>
            <a:off x="8047591" y="1426402"/>
            <a:ext cx="2111946" cy="1169551"/>
            <a:chOff x="1747485" y="1300440"/>
            <a:chExt cx="2111946" cy="1169551"/>
          </a:xfrm>
        </p:grpSpPr>
        <p:grpSp>
          <p:nvGrpSpPr>
            <p:cNvPr id="56" name="Group 55" descr="All park and ride sites combined show a 22% increase from 2019 to 2024.">
              <a:extLst>
                <a:ext uri="{FF2B5EF4-FFF2-40B4-BE49-F238E27FC236}">
                  <a16:creationId xmlns:a16="http://schemas.microsoft.com/office/drawing/2014/main" id="{F3E88911-BB03-38BE-CAB2-0BC310A8647B}"/>
                </a:ext>
              </a:extLst>
            </p:cNvPr>
            <p:cNvGrpSpPr/>
            <p:nvPr/>
          </p:nvGrpSpPr>
          <p:grpSpPr>
            <a:xfrm>
              <a:off x="1747485" y="1300440"/>
              <a:ext cx="2111946" cy="1169551"/>
              <a:chOff x="1747485" y="1300440"/>
              <a:chExt cx="2111946" cy="676154"/>
            </a:xfrm>
          </p:grpSpPr>
          <p:sp>
            <p:nvSpPr>
              <p:cNvPr id="58" name="TextBox 57">
                <a:extLst>
                  <a:ext uri="{FF2B5EF4-FFF2-40B4-BE49-F238E27FC236}">
                    <a16:creationId xmlns:a16="http://schemas.microsoft.com/office/drawing/2014/main" id="{CC9188FC-374A-D6CF-7D4C-77152D433B88}"/>
                  </a:ext>
                </a:extLst>
              </p:cNvPr>
              <p:cNvSpPr txBox="1"/>
              <p:nvPr/>
            </p:nvSpPr>
            <p:spPr>
              <a:xfrm>
                <a:off x="1747485" y="1300440"/>
                <a:ext cx="2111946" cy="676154"/>
              </a:xfrm>
              <a:prstGeom prst="rect">
                <a:avLst/>
              </a:prstGeom>
              <a:solidFill>
                <a:schemeClr val="bg1"/>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cs typeface="Calibri" panose="020F0502020204030204"/>
                  </a:rPr>
                  <a:t>Milton P&amp;R</a:t>
                </a:r>
              </a:p>
              <a:p>
                <a:pPr algn="ctr"/>
                <a:r>
                  <a:rPr lang="en-US" sz="1400" b="1">
                    <a:solidFill>
                      <a:srgbClr val="0070C0"/>
                    </a:solidFill>
                    <a:cs typeface="Calibri" panose="020F0502020204030204"/>
                  </a:rPr>
                  <a:t>Sept 2019 to Sept 2025</a:t>
                </a:r>
              </a:p>
              <a:p>
                <a:pPr algn="ctr"/>
                <a:endParaRPr lang="en-US" sz="1400" b="1">
                  <a:solidFill>
                    <a:srgbClr val="0070C0"/>
                  </a:solidFill>
                  <a:cs typeface="Calibri" panose="020F0502020204030204"/>
                </a:endParaRPr>
              </a:p>
              <a:p>
                <a:pPr algn="ctr"/>
                <a:r>
                  <a:rPr lang="en-US" sz="1400" b="1">
                    <a:solidFill>
                      <a:srgbClr val="0070C0"/>
                    </a:solidFill>
                    <a:cs typeface="Calibri" panose="020F0502020204030204"/>
                  </a:rPr>
                  <a:t>Sept 2023 to Sept 2025</a:t>
                </a:r>
              </a:p>
              <a:p>
                <a:pPr algn="ctr"/>
                <a:endParaRPr lang="en-US" sz="1400" b="1">
                  <a:cs typeface="Calibri" panose="020F0502020204030204"/>
                </a:endParaRPr>
              </a:p>
            </p:txBody>
          </p:sp>
          <p:sp>
            <p:nvSpPr>
              <p:cNvPr id="59" name="Rectangle: Rounded Corners 58">
                <a:extLst>
                  <a:ext uri="{FF2B5EF4-FFF2-40B4-BE49-F238E27FC236}">
                    <a16:creationId xmlns:a16="http://schemas.microsoft.com/office/drawing/2014/main" id="{56186EB2-504D-1360-7458-FEA88DCB2500}"/>
                  </a:ext>
                </a:extLst>
              </p:cNvPr>
              <p:cNvSpPr/>
              <p:nvPr/>
            </p:nvSpPr>
            <p:spPr>
              <a:xfrm>
                <a:off x="2480314" y="1571378"/>
                <a:ext cx="627037" cy="129122"/>
              </a:xfrm>
              <a:prstGeom prst="roundRect">
                <a:avLst/>
              </a:prstGeom>
              <a:solidFill>
                <a:srgbClr val="BDD7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-6%</a:t>
                </a:r>
              </a:p>
            </p:txBody>
          </p:sp>
        </p:grpSp>
        <p:sp>
          <p:nvSpPr>
            <p:cNvPr id="57" name="Rectangle: Rounded Corners 56">
              <a:extLst>
                <a:ext uri="{FF2B5EF4-FFF2-40B4-BE49-F238E27FC236}">
                  <a16:creationId xmlns:a16="http://schemas.microsoft.com/office/drawing/2014/main" id="{479876D2-3F77-B184-2CBC-A3AB5D9FE768}"/>
                </a:ext>
              </a:extLst>
            </p:cNvPr>
            <p:cNvSpPr/>
            <p:nvPr/>
          </p:nvSpPr>
          <p:spPr>
            <a:xfrm>
              <a:off x="2489939" y="2200256"/>
              <a:ext cx="627037" cy="22334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+17%</a:t>
              </a:r>
            </a:p>
          </p:txBody>
        </p:sp>
      </p:grpSp>
      <p:grpSp>
        <p:nvGrpSpPr>
          <p:cNvPr id="45" name="Group 44" descr="Newmarket Road P&amp;R&#10;2019 to 2025: 7%&#10;2023 to 2025: +8%">
            <a:extLst>
              <a:ext uri="{FF2B5EF4-FFF2-40B4-BE49-F238E27FC236}">
                <a16:creationId xmlns:a16="http://schemas.microsoft.com/office/drawing/2014/main" id="{31AC51FE-BBD6-4E2E-FF6C-AA9944091785}"/>
              </a:ext>
            </a:extLst>
          </p:cNvPr>
          <p:cNvGrpSpPr/>
          <p:nvPr/>
        </p:nvGrpSpPr>
        <p:grpSpPr>
          <a:xfrm>
            <a:off x="9285258" y="3040997"/>
            <a:ext cx="2111946" cy="1169551"/>
            <a:chOff x="1747485" y="1300440"/>
            <a:chExt cx="2111946" cy="1169551"/>
          </a:xfrm>
        </p:grpSpPr>
        <p:grpSp>
          <p:nvGrpSpPr>
            <p:cNvPr id="46" name="Group 45" descr="All park and ride sites combined show a 22% increase from 2019 to 2024.">
              <a:extLst>
                <a:ext uri="{FF2B5EF4-FFF2-40B4-BE49-F238E27FC236}">
                  <a16:creationId xmlns:a16="http://schemas.microsoft.com/office/drawing/2014/main" id="{73296C5F-016C-D2AE-2B8E-202B8F41DB6B}"/>
                </a:ext>
              </a:extLst>
            </p:cNvPr>
            <p:cNvGrpSpPr/>
            <p:nvPr/>
          </p:nvGrpSpPr>
          <p:grpSpPr>
            <a:xfrm>
              <a:off x="1747485" y="1300440"/>
              <a:ext cx="2111946" cy="1169551"/>
              <a:chOff x="1747485" y="1300440"/>
              <a:chExt cx="2111946" cy="676154"/>
            </a:xfrm>
          </p:grpSpPr>
          <p:sp>
            <p:nvSpPr>
              <p:cNvPr id="48" name="TextBox 47">
                <a:extLst>
                  <a:ext uri="{FF2B5EF4-FFF2-40B4-BE49-F238E27FC236}">
                    <a16:creationId xmlns:a16="http://schemas.microsoft.com/office/drawing/2014/main" id="{1EB8CED5-A4CB-978A-92A3-EE4186A5A3E2}"/>
                  </a:ext>
                </a:extLst>
              </p:cNvPr>
              <p:cNvSpPr txBox="1"/>
              <p:nvPr/>
            </p:nvSpPr>
            <p:spPr>
              <a:xfrm>
                <a:off x="1747485" y="1300440"/>
                <a:ext cx="2111946" cy="676154"/>
              </a:xfrm>
              <a:prstGeom prst="rect">
                <a:avLst/>
              </a:prstGeom>
              <a:solidFill>
                <a:schemeClr val="bg1"/>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cs typeface="Calibri" panose="020F0502020204030204"/>
                  </a:rPr>
                  <a:t>Newmarket Road P&amp;R</a:t>
                </a:r>
              </a:p>
              <a:p>
                <a:pPr algn="ctr"/>
                <a:r>
                  <a:rPr lang="en-US" sz="1400" b="1">
                    <a:solidFill>
                      <a:srgbClr val="0070C0"/>
                    </a:solidFill>
                    <a:cs typeface="Calibri" panose="020F0502020204030204"/>
                  </a:rPr>
                  <a:t>Sept 2019 to Sept 2025</a:t>
                </a:r>
              </a:p>
              <a:p>
                <a:pPr algn="ctr"/>
                <a:endParaRPr lang="en-US" sz="1400" b="1">
                  <a:solidFill>
                    <a:srgbClr val="0070C0"/>
                  </a:solidFill>
                  <a:cs typeface="Calibri" panose="020F0502020204030204"/>
                </a:endParaRPr>
              </a:p>
              <a:p>
                <a:pPr algn="ctr"/>
                <a:r>
                  <a:rPr lang="en-US" sz="1400" b="1">
                    <a:solidFill>
                      <a:srgbClr val="0070C0"/>
                    </a:solidFill>
                    <a:cs typeface="Calibri" panose="020F0502020204030204"/>
                  </a:rPr>
                  <a:t>Sept 2023 to Sept 2025</a:t>
                </a:r>
              </a:p>
              <a:p>
                <a:pPr algn="ctr"/>
                <a:endParaRPr lang="en-US" sz="1400" b="1">
                  <a:cs typeface="Calibri" panose="020F0502020204030204"/>
                </a:endParaRPr>
              </a:p>
            </p:txBody>
          </p:sp>
          <p:sp>
            <p:nvSpPr>
              <p:cNvPr id="49" name="Rectangle: Rounded Corners 48">
                <a:extLst>
                  <a:ext uri="{FF2B5EF4-FFF2-40B4-BE49-F238E27FC236}">
                    <a16:creationId xmlns:a16="http://schemas.microsoft.com/office/drawing/2014/main" id="{CCD4AFB8-D93D-7557-A898-3BF1910FF4D0}"/>
                  </a:ext>
                </a:extLst>
              </p:cNvPr>
              <p:cNvSpPr/>
              <p:nvPr/>
            </p:nvSpPr>
            <p:spPr>
              <a:xfrm>
                <a:off x="2480314" y="1571378"/>
                <a:ext cx="627037" cy="129122"/>
              </a:xfrm>
              <a:prstGeom prst="roundRect">
                <a:avLst/>
              </a:prstGeom>
              <a:solidFill>
                <a:srgbClr val="FFCDC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+7%</a:t>
                </a:r>
              </a:p>
            </p:txBody>
          </p:sp>
        </p:grpSp>
        <p:sp>
          <p:nvSpPr>
            <p:cNvPr id="47" name="Rectangle: Rounded Corners 46">
              <a:extLst>
                <a:ext uri="{FF2B5EF4-FFF2-40B4-BE49-F238E27FC236}">
                  <a16:creationId xmlns:a16="http://schemas.microsoft.com/office/drawing/2014/main" id="{4E87272B-0E9C-3BC0-F4A3-E5DF8CF462F0}"/>
                </a:ext>
              </a:extLst>
            </p:cNvPr>
            <p:cNvSpPr/>
            <p:nvPr/>
          </p:nvSpPr>
          <p:spPr>
            <a:xfrm>
              <a:off x="2489939" y="2200256"/>
              <a:ext cx="627037" cy="22334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+8%</a:t>
              </a:r>
            </a:p>
          </p:txBody>
        </p:sp>
      </p:grpSp>
      <p:grpSp>
        <p:nvGrpSpPr>
          <p:cNvPr id="50" name="Group 49" descr="Babraham Road P&amp;R&#10;2019 to 2025: -21%&#10;2023 to 2025: -5%">
            <a:extLst>
              <a:ext uri="{FF2B5EF4-FFF2-40B4-BE49-F238E27FC236}">
                <a16:creationId xmlns:a16="http://schemas.microsoft.com/office/drawing/2014/main" id="{52187021-E8D9-995E-57E7-F47FD7EE9C1B}"/>
              </a:ext>
            </a:extLst>
          </p:cNvPr>
          <p:cNvGrpSpPr/>
          <p:nvPr/>
        </p:nvGrpSpPr>
        <p:grpSpPr>
          <a:xfrm>
            <a:off x="8677595" y="5120224"/>
            <a:ext cx="2111946" cy="1169551"/>
            <a:chOff x="1747485" y="1300440"/>
            <a:chExt cx="2111946" cy="1169551"/>
          </a:xfrm>
        </p:grpSpPr>
        <p:grpSp>
          <p:nvGrpSpPr>
            <p:cNvPr id="51" name="Group 50" descr="All park and ride sites combined show a 22% increase from 2019 to 2024.">
              <a:extLst>
                <a:ext uri="{FF2B5EF4-FFF2-40B4-BE49-F238E27FC236}">
                  <a16:creationId xmlns:a16="http://schemas.microsoft.com/office/drawing/2014/main" id="{76B7E8C9-1392-DB34-051B-11323E304291}"/>
                </a:ext>
              </a:extLst>
            </p:cNvPr>
            <p:cNvGrpSpPr/>
            <p:nvPr/>
          </p:nvGrpSpPr>
          <p:grpSpPr>
            <a:xfrm>
              <a:off x="1747485" y="1300440"/>
              <a:ext cx="2111946" cy="1169551"/>
              <a:chOff x="1747485" y="1300440"/>
              <a:chExt cx="2111946" cy="676154"/>
            </a:xfrm>
          </p:grpSpPr>
          <p:sp>
            <p:nvSpPr>
              <p:cNvPr id="53" name="TextBox 52">
                <a:extLst>
                  <a:ext uri="{FF2B5EF4-FFF2-40B4-BE49-F238E27FC236}">
                    <a16:creationId xmlns:a16="http://schemas.microsoft.com/office/drawing/2014/main" id="{9434DE40-B860-35DE-CB4D-2A509CFAEC63}"/>
                  </a:ext>
                </a:extLst>
              </p:cNvPr>
              <p:cNvSpPr txBox="1"/>
              <p:nvPr/>
            </p:nvSpPr>
            <p:spPr>
              <a:xfrm>
                <a:off x="1747485" y="1300440"/>
                <a:ext cx="2111946" cy="676154"/>
              </a:xfrm>
              <a:prstGeom prst="rect">
                <a:avLst/>
              </a:prstGeom>
              <a:solidFill>
                <a:schemeClr val="bg1"/>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cs typeface="Calibri" panose="020F0502020204030204"/>
                  </a:rPr>
                  <a:t>Babraham Road P&amp;R</a:t>
                </a:r>
              </a:p>
              <a:p>
                <a:pPr algn="ctr"/>
                <a:r>
                  <a:rPr lang="en-US" sz="1400" b="1">
                    <a:solidFill>
                      <a:srgbClr val="0070C0"/>
                    </a:solidFill>
                    <a:cs typeface="Calibri" panose="020F0502020204030204"/>
                  </a:rPr>
                  <a:t>Sept 2019 to Sept 2025</a:t>
                </a:r>
              </a:p>
              <a:p>
                <a:pPr algn="ctr"/>
                <a:endParaRPr lang="en-US" sz="1400" b="1">
                  <a:solidFill>
                    <a:srgbClr val="0070C0"/>
                  </a:solidFill>
                  <a:cs typeface="Calibri" panose="020F0502020204030204"/>
                </a:endParaRPr>
              </a:p>
              <a:p>
                <a:pPr algn="ctr"/>
                <a:r>
                  <a:rPr lang="en-US" sz="1400" b="1">
                    <a:solidFill>
                      <a:srgbClr val="0070C0"/>
                    </a:solidFill>
                    <a:cs typeface="Calibri" panose="020F0502020204030204"/>
                  </a:rPr>
                  <a:t>Sept 2023 to Sept 2025</a:t>
                </a:r>
              </a:p>
              <a:p>
                <a:pPr algn="ctr"/>
                <a:endParaRPr lang="en-US" sz="1400" b="1">
                  <a:cs typeface="Calibri" panose="020F0502020204030204"/>
                </a:endParaRPr>
              </a:p>
            </p:txBody>
          </p:sp>
          <p:sp>
            <p:nvSpPr>
              <p:cNvPr id="54" name="Rectangle: Rounded Corners 53">
                <a:extLst>
                  <a:ext uri="{FF2B5EF4-FFF2-40B4-BE49-F238E27FC236}">
                    <a16:creationId xmlns:a16="http://schemas.microsoft.com/office/drawing/2014/main" id="{548A8905-DFEE-3540-1C25-684FB9CCF5B6}"/>
                  </a:ext>
                </a:extLst>
              </p:cNvPr>
              <p:cNvSpPr/>
              <p:nvPr/>
            </p:nvSpPr>
            <p:spPr>
              <a:xfrm>
                <a:off x="2480314" y="1571378"/>
                <a:ext cx="627037" cy="129122"/>
              </a:xfrm>
              <a:prstGeom prst="roundRect">
                <a:avLst/>
              </a:prstGeom>
              <a:solidFill>
                <a:srgbClr val="5799D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-21%</a:t>
                </a:r>
              </a:p>
            </p:txBody>
          </p:sp>
        </p:grpSp>
        <p:sp>
          <p:nvSpPr>
            <p:cNvPr id="52" name="Rectangle: Rounded Corners 51">
              <a:extLst>
                <a:ext uri="{FF2B5EF4-FFF2-40B4-BE49-F238E27FC236}">
                  <a16:creationId xmlns:a16="http://schemas.microsoft.com/office/drawing/2014/main" id="{36E2EFF4-27B2-13CB-DE90-437423D53168}"/>
                </a:ext>
              </a:extLst>
            </p:cNvPr>
            <p:cNvSpPr/>
            <p:nvPr/>
          </p:nvSpPr>
          <p:spPr>
            <a:xfrm>
              <a:off x="2489939" y="2200256"/>
              <a:ext cx="627037" cy="22334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-5%</a:t>
              </a:r>
            </a:p>
          </p:txBody>
        </p:sp>
      </p:grpSp>
      <p:cxnSp>
        <p:nvCxnSpPr>
          <p:cNvPr id="61" name="Connector: Elbow 60">
            <a:extLst>
              <a:ext uri="{FF2B5EF4-FFF2-40B4-BE49-F238E27FC236}">
                <a16:creationId xmlns:a16="http://schemas.microsoft.com/office/drawing/2014/main" id="{A169114C-CE87-C01F-28AE-BFD57B487C29}"/>
              </a:ext>
              <a:ext uri="{C183D7F6-B498-43B3-948B-1728B52AA6E4}">
                <adec:decorative xmlns:adec="http://schemas.microsoft.com/office/drawing/2017/decorative" val="1"/>
              </a:ext>
            </a:extLst>
          </p:cNvPr>
          <p:cNvCxnSpPr>
            <a:cxnSpLocks/>
          </p:cNvCxnSpPr>
          <p:nvPr/>
        </p:nvCxnSpPr>
        <p:spPr>
          <a:xfrm rot="10800000" flipV="1">
            <a:off x="2433583" y="3536210"/>
            <a:ext cx="1425849" cy="165774"/>
          </a:xfrm>
          <a:prstGeom prst="bentConnector3">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65" name="Connector: Elbow 64">
            <a:extLst>
              <a:ext uri="{FF2B5EF4-FFF2-40B4-BE49-F238E27FC236}">
                <a16:creationId xmlns:a16="http://schemas.microsoft.com/office/drawing/2014/main" id="{9B49A52E-74B7-E074-E84D-9F51A51B1D3A}"/>
              </a:ext>
              <a:ext uri="{C183D7F6-B498-43B3-948B-1728B52AA6E4}">
                <adec:decorative xmlns:adec="http://schemas.microsoft.com/office/drawing/2017/decorative" val="1"/>
              </a:ext>
            </a:extLst>
          </p:cNvPr>
          <p:cNvCxnSpPr>
            <a:cxnSpLocks/>
          </p:cNvCxnSpPr>
          <p:nvPr/>
        </p:nvCxnSpPr>
        <p:spPr>
          <a:xfrm>
            <a:off x="6877050" y="5884136"/>
            <a:ext cx="1771970" cy="1270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68" name="Connector: Elbow 67">
            <a:extLst>
              <a:ext uri="{FF2B5EF4-FFF2-40B4-BE49-F238E27FC236}">
                <a16:creationId xmlns:a16="http://schemas.microsoft.com/office/drawing/2014/main" id="{039BD8D8-8E3C-385E-1836-2F1DD8949270}"/>
              </a:ext>
              <a:ext uri="{C183D7F6-B498-43B3-948B-1728B52AA6E4}">
                <adec:decorative xmlns:adec="http://schemas.microsoft.com/office/drawing/2017/decorative" val="1"/>
              </a:ext>
            </a:extLst>
          </p:cNvPr>
          <p:cNvCxnSpPr>
            <a:cxnSpLocks/>
          </p:cNvCxnSpPr>
          <p:nvPr/>
        </p:nvCxnSpPr>
        <p:spPr>
          <a:xfrm>
            <a:off x="7460973" y="3576865"/>
            <a:ext cx="1802309" cy="64755"/>
          </a:xfrm>
          <a:prstGeom prst="bentConnector3">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62" name="Connector: Elbow 61">
            <a:extLst>
              <a:ext uri="{FF2B5EF4-FFF2-40B4-BE49-F238E27FC236}">
                <a16:creationId xmlns:a16="http://schemas.microsoft.com/office/drawing/2014/main" id="{9E1B80B6-759B-8288-2C49-2607415D0BE9}"/>
              </a:ext>
              <a:ext uri="{C183D7F6-B498-43B3-948B-1728B52AA6E4}">
                <adec:decorative xmlns:adec="http://schemas.microsoft.com/office/drawing/2017/decorative" val="1"/>
              </a:ext>
            </a:extLst>
          </p:cNvPr>
          <p:cNvCxnSpPr>
            <a:cxnSpLocks/>
          </p:cNvCxnSpPr>
          <p:nvPr/>
        </p:nvCxnSpPr>
        <p:spPr>
          <a:xfrm rot="10800000" flipV="1">
            <a:off x="3411661" y="5960335"/>
            <a:ext cx="1345198" cy="66431"/>
          </a:xfrm>
          <a:prstGeom prst="bentConnector3">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0" name="Connector: Elbow 69">
            <a:extLst>
              <a:ext uri="{FF2B5EF4-FFF2-40B4-BE49-F238E27FC236}">
                <a16:creationId xmlns:a16="http://schemas.microsoft.com/office/drawing/2014/main" id="{48DCF3C7-AC0B-3CCB-2FBB-C6846240F84B}"/>
              </a:ext>
              <a:ext uri="{C183D7F6-B498-43B3-948B-1728B52AA6E4}">
                <adec:decorative xmlns:adec="http://schemas.microsoft.com/office/drawing/2017/decorative" val="1"/>
              </a:ext>
            </a:extLst>
          </p:cNvPr>
          <p:cNvCxnSpPr>
            <a:cxnSpLocks/>
          </p:cNvCxnSpPr>
          <p:nvPr/>
        </p:nvCxnSpPr>
        <p:spPr>
          <a:xfrm>
            <a:off x="6413820" y="1782823"/>
            <a:ext cx="1633771" cy="228355"/>
          </a:xfrm>
          <a:prstGeom prst="bentConnector3">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42F4AE50-5C64-BFD5-B880-C4B7556AEC3F}"/>
              </a:ext>
            </a:extLst>
          </p:cNvPr>
          <p:cNvSpPr txBox="1"/>
          <p:nvPr/>
        </p:nvSpPr>
        <p:spPr>
          <a:xfrm>
            <a:off x="-30480" y="6646481"/>
            <a:ext cx="12180028" cy="253916"/>
          </a:xfrm>
          <a:prstGeom prst="rect">
            <a:avLst/>
          </a:prstGeom>
          <a:noFill/>
        </p:spPr>
        <p:txBody>
          <a:bodyPr wrap="square">
            <a:spAutoFit/>
          </a:bodyPr>
          <a:lstStyle/>
          <a:p>
            <a:r>
              <a:rPr lang="en-GB" sz="1000">
                <a:solidFill>
                  <a:schemeClr val="bg2">
                    <a:lumMod val="50000"/>
                  </a:schemeClr>
                </a:solidFill>
                <a:cs typeface="Calibri"/>
              </a:rPr>
              <a:t>This data is estimated based on the number of tickets sold and assumptions regarding the no. journeys made per ticket</a:t>
            </a:r>
          </a:p>
        </p:txBody>
      </p:sp>
    </p:spTree>
    <p:extLst>
      <p:ext uri="{BB962C8B-B14F-4D97-AF65-F5344CB8AC3E}">
        <p14:creationId xmlns:p14="http://schemas.microsoft.com/office/powerpoint/2010/main" val="28382319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F0764-2E01-52EC-3A1F-B07242A98DBD}"/>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C4E37B51-C65B-29AB-711D-362F5572274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00000"/>
              </a:lnSpc>
              <a:spcBef>
                <a:spcPts val="0"/>
              </a:spcBef>
              <a:defRPr/>
            </a:pPr>
            <a:r>
              <a:rPr kumimoji="0" lang="en-GB" sz="2800" b="1" i="0" u="none" strike="noStrike" kern="1200" cap="none" spc="0" normalizeH="0" baseline="0" noProof="0">
                <a:ln>
                  <a:noFill/>
                </a:ln>
                <a:effectLst/>
                <a:uLnTx/>
                <a:uFillTx/>
                <a:latin typeface="Calibri" panose="020F0502020204030204"/>
                <a:ea typeface="+mn-ea"/>
                <a:cs typeface="+mn-cs"/>
              </a:rPr>
              <a:t>Guided Busway Passengers 			</a:t>
            </a:r>
            <a:r>
              <a:rPr lang="en-GB" sz="2000" b="1"/>
              <a:t>Method #2 – Sales estimate</a:t>
            </a:r>
            <a:endParaRPr kumimoji="0" lang="en-GB" sz="2800" b="1" i="0" u="none" strike="noStrike" kern="1200" cap="none" spc="0" normalizeH="0" baseline="0" noProof="0">
              <a:ln>
                <a:noFill/>
              </a:ln>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88C09FF0-906F-B450-65F7-2C4D0B0CB3B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D491FD1E-75E9-AEA9-1456-ED2D6F2AC178}"/>
              </a:ext>
            </a:extLst>
          </p:cNvPr>
          <p:cNvSpPr txBox="1"/>
          <p:nvPr/>
        </p:nvSpPr>
        <p:spPr>
          <a:xfrm>
            <a:off x="233680" y="609983"/>
            <a:ext cx="11725153" cy="492443"/>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GB" sz="1300">
                <a:latin typeface="Calibri" panose="020F0502020204030204"/>
                <a:ea typeface="Calibri"/>
                <a:cs typeface="Calibri"/>
              </a:rPr>
              <a:t>A total of 3.8 million passengers used the Cambridgeshire Guided Busway between September 2024 and August 2025. </a:t>
            </a:r>
          </a:p>
          <a:p>
            <a:pPr algn="ctr">
              <a:defRPr/>
            </a:pPr>
            <a:r>
              <a:rPr lang="en-GB" sz="1300">
                <a:latin typeface="Calibri" panose="020F0502020204030204"/>
                <a:ea typeface="Calibri"/>
                <a:cs typeface="Calibri"/>
              </a:rPr>
              <a:t>This is 24% above the preceding 12 months (September 2023 – August 2024) but is 13% below the equivalent period pre-COVID (September 2018 – August 2019).</a:t>
            </a:r>
          </a:p>
        </p:txBody>
      </p:sp>
      <p:sp>
        <p:nvSpPr>
          <p:cNvPr id="3" name="Slide Number Placeholder 2">
            <a:extLst>
              <a:ext uri="{FF2B5EF4-FFF2-40B4-BE49-F238E27FC236}">
                <a16:creationId xmlns:a16="http://schemas.microsoft.com/office/drawing/2014/main" id="{36FE3CBE-20CB-C7CA-AA89-11D4FC6B784A}"/>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dirty="0" smtClean="0"/>
              <a:t>52</a:t>
            </a:fld>
            <a:endParaRPr lang="en-GB"/>
          </a:p>
        </p:txBody>
      </p:sp>
      <p:grpSp>
        <p:nvGrpSpPr>
          <p:cNvPr id="31" name="Group 30">
            <a:extLst>
              <a:ext uri="{FF2B5EF4-FFF2-40B4-BE49-F238E27FC236}">
                <a16:creationId xmlns:a16="http://schemas.microsoft.com/office/drawing/2014/main" id="{650C3729-1D87-320F-6347-7D72BC8CD88E}"/>
              </a:ext>
              <a:ext uri="{C183D7F6-B498-43B3-948B-1728B52AA6E4}">
                <adec:decorative xmlns:adec="http://schemas.microsoft.com/office/drawing/2017/decorative" val="1"/>
              </a:ext>
            </a:extLst>
          </p:cNvPr>
          <p:cNvGrpSpPr/>
          <p:nvPr/>
        </p:nvGrpSpPr>
        <p:grpSpPr>
          <a:xfrm>
            <a:off x="9378696" y="2152629"/>
            <a:ext cx="2770851" cy="1276371"/>
            <a:chOff x="9378696" y="1741149"/>
            <a:chExt cx="2770851" cy="1276371"/>
          </a:xfrm>
        </p:grpSpPr>
        <p:grpSp>
          <p:nvGrpSpPr>
            <p:cNvPr id="30" name="Group 29">
              <a:extLst>
                <a:ext uri="{FF2B5EF4-FFF2-40B4-BE49-F238E27FC236}">
                  <a16:creationId xmlns:a16="http://schemas.microsoft.com/office/drawing/2014/main" id="{6CF00BBB-BED6-0CDF-4856-F8B746F7FABD}"/>
                </a:ext>
              </a:extLst>
            </p:cNvPr>
            <p:cNvGrpSpPr/>
            <p:nvPr/>
          </p:nvGrpSpPr>
          <p:grpSpPr>
            <a:xfrm>
              <a:off x="9459813" y="1741149"/>
              <a:ext cx="2608615" cy="1276371"/>
              <a:chOff x="9411300" y="1741149"/>
              <a:chExt cx="2608615" cy="1276371"/>
            </a:xfrm>
          </p:grpSpPr>
          <p:sp>
            <p:nvSpPr>
              <p:cNvPr id="16" name="Rectangle: Rounded Corners 15">
                <a:extLst>
                  <a:ext uri="{FF2B5EF4-FFF2-40B4-BE49-F238E27FC236}">
                    <a16:creationId xmlns:a16="http://schemas.microsoft.com/office/drawing/2014/main" id="{42C8F372-D924-DD3A-747B-6B885E0E0199}"/>
                  </a:ext>
                </a:extLst>
              </p:cNvPr>
              <p:cNvSpPr/>
              <p:nvPr/>
            </p:nvSpPr>
            <p:spPr>
              <a:xfrm>
                <a:off x="10319807" y="2542032"/>
                <a:ext cx="892390" cy="402336"/>
              </a:xfrm>
              <a:prstGeom prst="roundRect">
                <a:avLst/>
              </a:prstGeom>
              <a:solidFill>
                <a:srgbClr val="BDD7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-13%</a:t>
                </a:r>
              </a:p>
            </p:txBody>
          </p:sp>
          <p:sp>
            <p:nvSpPr>
              <p:cNvPr id="20" name="Rectangle 19">
                <a:extLst>
                  <a:ext uri="{FF2B5EF4-FFF2-40B4-BE49-F238E27FC236}">
                    <a16:creationId xmlns:a16="http://schemas.microsoft.com/office/drawing/2014/main" id="{5E0CC332-43CC-8743-9361-79E4DCE6D6C8}"/>
                  </a:ext>
                </a:extLst>
              </p:cNvPr>
              <p:cNvSpPr/>
              <p:nvPr/>
            </p:nvSpPr>
            <p:spPr>
              <a:xfrm>
                <a:off x="9411300" y="1741149"/>
                <a:ext cx="2608615" cy="127637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Box 17">
              <a:extLst>
                <a:ext uri="{FF2B5EF4-FFF2-40B4-BE49-F238E27FC236}">
                  <a16:creationId xmlns:a16="http://schemas.microsoft.com/office/drawing/2014/main" id="{3AB17681-D31B-1DA4-73E8-5FAECD0FA1F8}"/>
                </a:ext>
              </a:extLst>
            </p:cNvPr>
            <p:cNvSpPr txBox="1"/>
            <p:nvPr/>
          </p:nvSpPr>
          <p:spPr>
            <a:xfrm>
              <a:off x="9378696" y="1773931"/>
              <a:ext cx="2770851" cy="769441"/>
            </a:xfrm>
            <a:prstGeom prst="rect">
              <a:avLst/>
            </a:prstGeom>
            <a:noFill/>
            <a:ln w="12700">
              <a:noFill/>
            </a:ln>
          </p:spPr>
          <p:txBody>
            <a:bodyPr wrap="square" lIns="91440" tIns="45720" rIns="91440" bIns="45720" rtlCol="0" anchor="t">
              <a:spAutoFit/>
            </a:bodyPr>
            <a:lstStyle/>
            <a:p>
              <a:pPr algn="ctr"/>
              <a:r>
                <a:rPr lang="en-GB" sz="1400" b="1"/>
                <a:t>Busway Usage (Bus Passengers)</a:t>
              </a:r>
            </a:p>
            <a:p>
              <a:pPr algn="ctr"/>
              <a:r>
                <a:rPr lang="en-GB" sz="1400" b="1">
                  <a:solidFill>
                    <a:srgbClr val="0070C0"/>
                  </a:solidFill>
                </a:rPr>
                <a:t>Pre-COVID to Now:</a:t>
              </a:r>
            </a:p>
            <a:p>
              <a:pPr algn="ctr"/>
              <a:r>
                <a:rPr lang="en-GB" sz="1600" b="1">
                  <a:ea typeface="Calibri"/>
                  <a:cs typeface="Calibri"/>
                </a:rPr>
                <a:t>2019 – 2025*</a:t>
              </a:r>
            </a:p>
          </p:txBody>
        </p:sp>
      </p:grpSp>
      <p:grpSp>
        <p:nvGrpSpPr>
          <p:cNvPr id="32" name="Group 31">
            <a:extLst>
              <a:ext uri="{FF2B5EF4-FFF2-40B4-BE49-F238E27FC236}">
                <a16:creationId xmlns:a16="http://schemas.microsoft.com/office/drawing/2014/main" id="{B5F3A0FD-F6E9-8F8F-43C8-D32324435E33}"/>
              </a:ext>
              <a:ext uri="{C183D7F6-B498-43B3-948B-1728B52AA6E4}">
                <adec:decorative xmlns:adec="http://schemas.microsoft.com/office/drawing/2017/decorative" val="1"/>
              </a:ext>
            </a:extLst>
          </p:cNvPr>
          <p:cNvGrpSpPr/>
          <p:nvPr/>
        </p:nvGrpSpPr>
        <p:grpSpPr>
          <a:xfrm>
            <a:off x="9378694" y="4038481"/>
            <a:ext cx="2770851" cy="1276371"/>
            <a:chOff x="9378696" y="1741149"/>
            <a:chExt cx="2770851" cy="1276371"/>
          </a:xfrm>
        </p:grpSpPr>
        <p:grpSp>
          <p:nvGrpSpPr>
            <p:cNvPr id="33" name="Group 32">
              <a:extLst>
                <a:ext uri="{FF2B5EF4-FFF2-40B4-BE49-F238E27FC236}">
                  <a16:creationId xmlns:a16="http://schemas.microsoft.com/office/drawing/2014/main" id="{26A1A672-0161-C66C-ED64-CA6B0480ECB7}"/>
                </a:ext>
              </a:extLst>
            </p:cNvPr>
            <p:cNvGrpSpPr/>
            <p:nvPr/>
          </p:nvGrpSpPr>
          <p:grpSpPr>
            <a:xfrm>
              <a:off x="9459813" y="1741149"/>
              <a:ext cx="2608615" cy="1276371"/>
              <a:chOff x="9411300" y="1741149"/>
              <a:chExt cx="2608615" cy="1276371"/>
            </a:xfrm>
          </p:grpSpPr>
          <p:sp>
            <p:nvSpPr>
              <p:cNvPr id="35" name="Rectangle: Rounded Corners 34">
                <a:extLst>
                  <a:ext uri="{FF2B5EF4-FFF2-40B4-BE49-F238E27FC236}">
                    <a16:creationId xmlns:a16="http://schemas.microsoft.com/office/drawing/2014/main" id="{F3DB6CB5-C76E-A11A-53B0-5241ABEE053A}"/>
                  </a:ext>
                </a:extLst>
              </p:cNvPr>
              <p:cNvSpPr/>
              <p:nvPr/>
            </p:nvSpPr>
            <p:spPr>
              <a:xfrm>
                <a:off x="10319807" y="2542032"/>
                <a:ext cx="892390" cy="40233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+24%</a:t>
                </a:r>
              </a:p>
            </p:txBody>
          </p:sp>
          <p:sp>
            <p:nvSpPr>
              <p:cNvPr id="36" name="Rectangle 35">
                <a:extLst>
                  <a:ext uri="{FF2B5EF4-FFF2-40B4-BE49-F238E27FC236}">
                    <a16:creationId xmlns:a16="http://schemas.microsoft.com/office/drawing/2014/main" id="{54FFE3B0-FBC7-8A09-5716-9DAE59EA1888}"/>
                  </a:ext>
                </a:extLst>
              </p:cNvPr>
              <p:cNvSpPr/>
              <p:nvPr/>
            </p:nvSpPr>
            <p:spPr>
              <a:xfrm>
                <a:off x="9411300" y="1741149"/>
                <a:ext cx="2608615" cy="127637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TextBox 33">
              <a:extLst>
                <a:ext uri="{FF2B5EF4-FFF2-40B4-BE49-F238E27FC236}">
                  <a16:creationId xmlns:a16="http://schemas.microsoft.com/office/drawing/2014/main" id="{7E76F801-0CCA-39F8-9AE6-7A7CB4876EE8}"/>
                </a:ext>
              </a:extLst>
            </p:cNvPr>
            <p:cNvSpPr txBox="1"/>
            <p:nvPr/>
          </p:nvSpPr>
          <p:spPr>
            <a:xfrm>
              <a:off x="9378696" y="1773931"/>
              <a:ext cx="2770851" cy="769441"/>
            </a:xfrm>
            <a:prstGeom prst="rect">
              <a:avLst/>
            </a:prstGeom>
            <a:noFill/>
            <a:ln w="12700">
              <a:noFill/>
            </a:ln>
          </p:spPr>
          <p:txBody>
            <a:bodyPr wrap="square" lIns="91440" tIns="45720" rIns="91440" bIns="45720" rtlCol="0" anchor="t">
              <a:spAutoFit/>
            </a:bodyPr>
            <a:lstStyle/>
            <a:p>
              <a:pPr algn="ctr"/>
              <a:r>
                <a:rPr lang="en-GB" sz="1400" b="1"/>
                <a:t>Busway Usage (Bus Passengers)</a:t>
              </a:r>
            </a:p>
            <a:p>
              <a:pPr algn="ctr"/>
              <a:r>
                <a:rPr lang="en-GB" sz="1400" b="1">
                  <a:solidFill>
                    <a:srgbClr val="0070C0"/>
                  </a:solidFill>
                </a:rPr>
                <a:t>Previous Year to Now:</a:t>
              </a:r>
            </a:p>
            <a:p>
              <a:pPr algn="ctr"/>
              <a:r>
                <a:rPr lang="en-GB" sz="1600" b="1">
                  <a:ea typeface="Calibri"/>
                  <a:cs typeface="Calibri"/>
                </a:rPr>
                <a:t>2024 – 2025*</a:t>
              </a:r>
            </a:p>
          </p:txBody>
        </p:sp>
      </p:grpSp>
      <p:sp>
        <p:nvSpPr>
          <p:cNvPr id="7" name="TextBox 6">
            <a:extLst>
              <a:ext uri="{FF2B5EF4-FFF2-40B4-BE49-F238E27FC236}">
                <a16:creationId xmlns:a16="http://schemas.microsoft.com/office/drawing/2014/main" id="{9C2AED17-0818-9BF9-483D-3F0F37DAC1D4}"/>
              </a:ext>
              <a:ext uri="{C183D7F6-B498-43B3-948B-1728B52AA6E4}">
                <adec:decorative xmlns:adec="http://schemas.microsoft.com/office/drawing/2017/decorative" val="1"/>
              </a:ext>
            </a:extLst>
          </p:cNvPr>
          <p:cNvSpPr txBox="1"/>
          <p:nvPr/>
        </p:nvSpPr>
        <p:spPr>
          <a:xfrm>
            <a:off x="9378692" y="5592279"/>
            <a:ext cx="2770851" cy="869469"/>
          </a:xfrm>
          <a:prstGeom prst="rect">
            <a:avLst/>
          </a:prstGeom>
          <a:noFill/>
        </p:spPr>
        <p:txBody>
          <a:bodyPr wrap="square" lIns="91440" tIns="45720" rIns="91440" bIns="45720" anchor="t">
            <a:spAutoFit/>
          </a:bodyPr>
          <a:lstStyle/>
          <a:p>
            <a:pPr algn="ctr"/>
            <a:r>
              <a:rPr lang="en-GB" sz="1050">
                <a:cs typeface="Calibri"/>
              </a:rPr>
              <a:t>*All figures are for 12 months ending August.</a:t>
            </a:r>
            <a:endParaRPr lang="en-GB" sz="1050">
              <a:ea typeface="Calibri"/>
              <a:cs typeface="Calibri"/>
            </a:endParaRPr>
          </a:p>
          <a:p>
            <a:pPr algn="ctr"/>
            <a:r>
              <a:rPr lang="en-GB" sz="1000">
                <a:solidFill>
                  <a:schemeClr val="bg2">
                    <a:lumMod val="50000"/>
                  </a:schemeClr>
                </a:solidFill>
                <a:cs typeface="Calibri"/>
              </a:rPr>
              <a:t>E.g. for 2019 – 2025, the % change reflects the difference between total passengers from September 2018 - August 2019 compared to total passengers from September 2024 - August 2025.</a:t>
            </a:r>
            <a:endParaRPr lang="en-GB" sz="1000">
              <a:solidFill>
                <a:schemeClr val="bg2">
                  <a:lumMod val="50000"/>
                </a:schemeClr>
              </a:solidFill>
              <a:ea typeface="Calibri"/>
              <a:cs typeface="Calibri"/>
            </a:endParaRPr>
          </a:p>
        </p:txBody>
      </p:sp>
      <p:pic>
        <p:nvPicPr>
          <p:cNvPr id="17" name="Picture 16" descr="A line chart displaying rolling 12 months total numbers of Busway passengers annually from 2012 to 2025. Volumes steadily increase until the COVID-19 pandemic (2020), when there is a sudden drop-off. Since 2020, volumes have steadily been increasing each year but are still below 2019 volumes.">
            <a:extLst>
              <a:ext uri="{FF2B5EF4-FFF2-40B4-BE49-F238E27FC236}">
                <a16:creationId xmlns:a16="http://schemas.microsoft.com/office/drawing/2014/main" id="{AC085829-FCFC-4F43-7901-C5873061750C}"/>
              </a:ext>
            </a:extLst>
          </p:cNvPr>
          <p:cNvPicPr>
            <a:picLocks noChangeAspect="1"/>
          </p:cNvPicPr>
          <p:nvPr/>
        </p:nvPicPr>
        <p:blipFill>
          <a:blip r:embed="rId4"/>
          <a:stretch>
            <a:fillRect/>
          </a:stretch>
        </p:blipFill>
        <p:spPr>
          <a:xfrm>
            <a:off x="247544" y="1525304"/>
            <a:ext cx="9131148" cy="4722714"/>
          </a:xfrm>
          <a:prstGeom prst="rect">
            <a:avLst/>
          </a:prstGeom>
        </p:spPr>
      </p:pic>
      <p:sp>
        <p:nvSpPr>
          <p:cNvPr id="14" name="TextBox 13">
            <a:extLst>
              <a:ext uri="{FF2B5EF4-FFF2-40B4-BE49-F238E27FC236}">
                <a16:creationId xmlns:a16="http://schemas.microsoft.com/office/drawing/2014/main" id="{893FDB27-5608-6916-EA1F-9AF43931A8D4}"/>
              </a:ext>
            </a:extLst>
          </p:cNvPr>
          <p:cNvSpPr txBox="1"/>
          <p:nvPr/>
        </p:nvSpPr>
        <p:spPr>
          <a:xfrm>
            <a:off x="11863" y="6624277"/>
            <a:ext cx="11272972" cy="246221"/>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Source: Stagecoach </a:t>
            </a:r>
            <a:r>
              <a:rPr lang="en-GB" sz="1000" dirty="0">
                <a:solidFill>
                  <a:schemeClr val="bg2">
                    <a:lumMod val="50000"/>
                  </a:schemeClr>
                </a:solidFill>
                <a:cs typeface="Calibri"/>
              </a:rPr>
              <a:t>and </a:t>
            </a:r>
            <a:r>
              <a:rPr lang="en-GB" sz="1000">
                <a:solidFill>
                  <a:schemeClr val="bg2">
                    <a:lumMod val="50000"/>
                  </a:schemeClr>
                </a:solidFill>
                <a:cs typeface="Calibri"/>
              </a:rPr>
              <a:t>Whippet</a:t>
            </a:r>
            <a:r>
              <a:rPr lang="en-GB" sz="1000" dirty="0">
                <a:solidFill>
                  <a:schemeClr val="bg2">
                    <a:lumMod val="50000"/>
                  </a:schemeClr>
                </a:solidFill>
                <a:cs typeface="Calibri"/>
              </a:rPr>
              <a:t>.    This data is estimated based on the number of tickets sold and assumptions regarding the no. journeys made per ticket</a:t>
            </a:r>
            <a:r>
              <a:rPr lang="en-GB" sz="1000">
                <a:solidFill>
                  <a:schemeClr val="bg2">
                    <a:lumMod val="50000"/>
                  </a:schemeClr>
                </a:solidFill>
                <a:cs typeface="Calibri"/>
              </a:rPr>
              <a:t>.</a:t>
            </a:r>
          </a:p>
        </p:txBody>
      </p:sp>
      <p:sp>
        <p:nvSpPr>
          <p:cNvPr id="9" name="TextBox 8">
            <a:extLst>
              <a:ext uri="{FF2B5EF4-FFF2-40B4-BE49-F238E27FC236}">
                <a16:creationId xmlns:a16="http://schemas.microsoft.com/office/drawing/2014/main" id="{2272BEED-BD29-0ED6-6881-C2FCCE2E7775}"/>
              </a:ext>
              <a:ext uri="{C183D7F6-B498-43B3-948B-1728B52AA6E4}">
                <adec:decorative xmlns:adec="http://schemas.microsoft.com/office/drawing/2017/decorative" val="1"/>
              </a:ext>
            </a:extLst>
          </p:cNvPr>
          <p:cNvSpPr txBox="1"/>
          <p:nvPr/>
        </p:nvSpPr>
        <p:spPr>
          <a:xfrm>
            <a:off x="4012124" y="2908902"/>
            <a:ext cx="1549171" cy="477054"/>
          </a:xfrm>
          <a:prstGeom prst="rect">
            <a:avLst/>
          </a:prstGeom>
          <a:noFill/>
        </p:spPr>
        <p:txBody>
          <a:bodyPr wrap="square" rtlCol="0">
            <a:spAutoFit/>
          </a:bodyPr>
          <a:lstStyle/>
          <a:p>
            <a:r>
              <a:rPr lang="en-GB" sz="1400"/>
              <a:t>4.3m passengers </a:t>
            </a:r>
          </a:p>
          <a:p>
            <a:r>
              <a:rPr lang="en-GB" sz="1100"/>
              <a:t>(Sep 2018 – Aug 2019)</a:t>
            </a:r>
          </a:p>
        </p:txBody>
      </p:sp>
      <p:sp>
        <p:nvSpPr>
          <p:cNvPr id="12" name="TextBox 11">
            <a:extLst>
              <a:ext uri="{FF2B5EF4-FFF2-40B4-BE49-F238E27FC236}">
                <a16:creationId xmlns:a16="http://schemas.microsoft.com/office/drawing/2014/main" id="{8FA678FE-0C08-1C38-8AE7-4DEFA72709A0}"/>
              </a:ext>
              <a:ext uri="{C183D7F6-B498-43B3-948B-1728B52AA6E4}">
                <adec:decorative xmlns:adec="http://schemas.microsoft.com/office/drawing/2017/decorative" val="1"/>
              </a:ext>
            </a:extLst>
          </p:cNvPr>
          <p:cNvSpPr txBox="1"/>
          <p:nvPr/>
        </p:nvSpPr>
        <p:spPr>
          <a:xfrm>
            <a:off x="7653419" y="4000468"/>
            <a:ext cx="1549171" cy="477054"/>
          </a:xfrm>
          <a:prstGeom prst="rect">
            <a:avLst/>
          </a:prstGeom>
          <a:noFill/>
        </p:spPr>
        <p:txBody>
          <a:bodyPr wrap="square" rtlCol="0">
            <a:spAutoFit/>
          </a:bodyPr>
          <a:lstStyle/>
          <a:p>
            <a:r>
              <a:rPr lang="en-GB" sz="1400"/>
              <a:t>3.1m passengers </a:t>
            </a:r>
          </a:p>
          <a:p>
            <a:r>
              <a:rPr lang="en-GB" sz="1100"/>
              <a:t>(Sep 2023 – Aug 2024)</a:t>
            </a:r>
          </a:p>
        </p:txBody>
      </p:sp>
      <p:sp>
        <p:nvSpPr>
          <p:cNvPr id="15" name="TextBox 14">
            <a:extLst>
              <a:ext uri="{FF2B5EF4-FFF2-40B4-BE49-F238E27FC236}">
                <a16:creationId xmlns:a16="http://schemas.microsoft.com/office/drawing/2014/main" id="{AA8A9BDB-5136-945F-84DC-69782894E55F}"/>
              </a:ext>
              <a:ext uri="{C183D7F6-B498-43B3-948B-1728B52AA6E4}">
                <adec:decorative xmlns:adec="http://schemas.microsoft.com/office/drawing/2017/decorative" val="1"/>
              </a:ext>
            </a:extLst>
          </p:cNvPr>
          <p:cNvSpPr txBox="1"/>
          <p:nvPr/>
        </p:nvSpPr>
        <p:spPr>
          <a:xfrm>
            <a:off x="7571627" y="1985923"/>
            <a:ext cx="1549171" cy="477054"/>
          </a:xfrm>
          <a:prstGeom prst="rect">
            <a:avLst/>
          </a:prstGeom>
          <a:noFill/>
        </p:spPr>
        <p:txBody>
          <a:bodyPr wrap="square" rtlCol="0">
            <a:spAutoFit/>
          </a:bodyPr>
          <a:lstStyle/>
          <a:p>
            <a:r>
              <a:rPr lang="en-GB" sz="1400"/>
              <a:t>3.8m passengers </a:t>
            </a:r>
          </a:p>
          <a:p>
            <a:r>
              <a:rPr lang="en-GB" sz="1100"/>
              <a:t>(Sep 2024 – Aug 2025)</a:t>
            </a:r>
          </a:p>
        </p:txBody>
      </p:sp>
      <p:cxnSp>
        <p:nvCxnSpPr>
          <p:cNvPr id="19" name="Straight Connector 18">
            <a:extLst>
              <a:ext uri="{FF2B5EF4-FFF2-40B4-BE49-F238E27FC236}">
                <a16:creationId xmlns:a16="http://schemas.microsoft.com/office/drawing/2014/main" id="{36D7ABC0-9F53-1713-32C9-65C333A0C7CA}"/>
              </a:ext>
              <a:ext uri="{C183D7F6-B498-43B3-948B-1728B52AA6E4}">
                <adec:decorative xmlns:adec="http://schemas.microsoft.com/office/drawing/2017/decorative" val="1"/>
              </a:ext>
            </a:extLst>
          </p:cNvPr>
          <p:cNvCxnSpPr>
            <a:cxnSpLocks/>
            <a:endCxn id="9" idx="0"/>
          </p:cNvCxnSpPr>
          <p:nvPr/>
        </p:nvCxnSpPr>
        <p:spPr>
          <a:xfrm flipH="1">
            <a:off x="4786710" y="2552700"/>
            <a:ext cx="347265" cy="3562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E5678D-529B-ECF7-2FE2-14264202A43B}"/>
              </a:ext>
              <a:ext uri="{C183D7F6-B498-43B3-948B-1728B52AA6E4}">
                <adec:decorative xmlns:adec="http://schemas.microsoft.com/office/drawing/2017/decorative" val="1"/>
              </a:ext>
            </a:extLst>
          </p:cNvPr>
          <p:cNvCxnSpPr>
            <a:cxnSpLocks/>
          </p:cNvCxnSpPr>
          <p:nvPr/>
        </p:nvCxnSpPr>
        <p:spPr>
          <a:xfrm>
            <a:off x="8428005" y="3429000"/>
            <a:ext cx="0" cy="5992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9BD62C1-384B-D450-6679-0F9E74629764}"/>
              </a:ext>
              <a:ext uri="{C183D7F6-B498-43B3-948B-1728B52AA6E4}">
                <adec:decorative xmlns:adec="http://schemas.microsoft.com/office/drawing/2017/decorative" val="1"/>
              </a:ext>
            </a:extLst>
          </p:cNvPr>
          <p:cNvCxnSpPr>
            <a:cxnSpLocks/>
          </p:cNvCxnSpPr>
          <p:nvPr/>
        </p:nvCxnSpPr>
        <p:spPr>
          <a:xfrm flipH="1" flipV="1">
            <a:off x="8511835" y="2470671"/>
            <a:ext cx="690755" cy="4151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54536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a:bodyPr>
          <a:lstStyle/>
          <a:p>
            <a:pPr algn="ctr"/>
            <a:r>
              <a:rPr lang="en-GB" sz="5400" b="1">
                <a:solidFill>
                  <a:schemeClr val="bg1"/>
                </a:solidFill>
                <a:latin typeface="+mn-lt"/>
                <a:cs typeface="Calibri"/>
              </a:rPr>
              <a:t>Micro-mobility</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54092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Voi E-scooters and E-bikes in Cambridge</a:t>
            </a:r>
          </a:p>
        </p:txBody>
      </p:sp>
      <p:sp>
        <p:nvSpPr>
          <p:cNvPr id="40" name="TextBox 39">
            <a:extLst>
              <a:ext uri="{FF2B5EF4-FFF2-40B4-BE49-F238E27FC236}">
                <a16:creationId xmlns:a16="http://schemas.microsoft.com/office/drawing/2014/main" id="{EF094977-82A3-20B1-964F-07B21D0446F2}"/>
              </a:ext>
            </a:extLst>
          </p:cNvPr>
          <p:cNvSpPr txBox="1"/>
          <p:nvPr/>
        </p:nvSpPr>
        <p:spPr>
          <a:xfrm>
            <a:off x="233680" y="60998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GB" sz="1400" i="0" u="none" strike="noStrike" kern="1200" cap="none" spc="0" normalizeH="0" baseline="0" noProof="0">
                <a:ln>
                  <a:noFill/>
                </a:ln>
                <a:effectLst/>
                <a:uLnTx/>
                <a:uFillTx/>
                <a:latin typeface="Calibri" panose="020F0502020204030204"/>
                <a:cs typeface="Calibri"/>
              </a:rPr>
              <a:t>The use of Voi e-scooters and e-bikes has increased since the same period last year</a:t>
            </a:r>
            <a:r>
              <a:rPr lang="en-GB" sz="1400">
                <a:latin typeface="Calibri" panose="020F0502020204030204"/>
                <a:cs typeface="Calibri"/>
              </a:rPr>
              <a:t> (+29%). Weekday peak usage is consistently seen at 8am in the morning and 5pm in the evening. Riders aged under 40 represent 82% of riders indicating that this mode of transport is less popular with those over 40.</a:t>
            </a:r>
            <a:endParaRPr lang="en-GB" sz="1400" i="0" u="none" strike="noStrike" kern="1200" cap="none" spc="0" normalizeH="0" baseline="0" noProof="0">
              <a:ln>
                <a:noFill/>
              </a:ln>
              <a:effectLst/>
              <a:uLnTx/>
              <a:uFillTx/>
              <a:latin typeface="Calibri" panose="020F0502020204030204"/>
              <a:cs typeface="Calibri"/>
            </a:endParaRPr>
          </a:p>
        </p:txBody>
      </p:sp>
      <p:sp>
        <p:nvSpPr>
          <p:cNvPr id="39" name="TextBox 38">
            <a:extLst>
              <a:ext uri="{FF2B5EF4-FFF2-40B4-BE49-F238E27FC236}">
                <a16:creationId xmlns:a16="http://schemas.microsoft.com/office/drawing/2014/main" id="{BA546AD5-9EAA-87E4-2F77-A4EB63961337}"/>
              </a:ext>
            </a:extLst>
          </p:cNvPr>
          <p:cNvSpPr txBox="1"/>
          <p:nvPr/>
        </p:nvSpPr>
        <p:spPr>
          <a:xfrm>
            <a:off x="259732" y="1303367"/>
            <a:ext cx="4382620" cy="830997"/>
          </a:xfrm>
          <a:prstGeom prst="rect">
            <a:avLst/>
          </a:prstGeom>
          <a:noFill/>
          <a:ln>
            <a:solidFill>
              <a:schemeClr val="tx1"/>
            </a:solidFill>
          </a:ln>
        </p:spPr>
        <p:txBody>
          <a:bodyPr wrap="square" rtlCol="0">
            <a:spAutoFit/>
          </a:bodyPr>
          <a:lstStyle/>
          <a:p>
            <a:pPr algn="ctr"/>
            <a:r>
              <a:rPr lang="en-GB" sz="1600"/>
              <a:t>Voi have operated an electric scooter (e-scooter) and electric bike (e-bike) trial scheme in and around Cambridge since October 2020.</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54</a:t>
            </a:fld>
            <a:endParaRPr lang="en-GB"/>
          </a:p>
        </p:txBody>
      </p:sp>
      <p:sp>
        <p:nvSpPr>
          <p:cNvPr id="9" name="Rectangle 8">
            <a:extLst>
              <a:ext uri="{FF2B5EF4-FFF2-40B4-BE49-F238E27FC236}">
                <a16:creationId xmlns:a16="http://schemas.microsoft.com/office/drawing/2014/main" id="{F6E77FC1-8059-0121-7DC5-BC88D38DAB4A}"/>
              </a:ext>
            </a:extLst>
          </p:cNvPr>
          <p:cNvSpPr/>
          <p:nvPr/>
        </p:nvSpPr>
        <p:spPr>
          <a:xfrm>
            <a:off x="277170" y="2314666"/>
            <a:ext cx="4382620" cy="750522"/>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Key statistics: July – September 2025</a:t>
            </a:r>
          </a:p>
          <a:p>
            <a:pPr algn="ctr"/>
            <a:r>
              <a:rPr lang="en-GB">
                <a:solidFill>
                  <a:schemeClr val="tx1"/>
                </a:solidFill>
              </a:rPr>
              <a:t>% change from same period in 2024</a:t>
            </a:r>
          </a:p>
        </p:txBody>
      </p:sp>
      <p:sp>
        <p:nvSpPr>
          <p:cNvPr id="2" name="Rectangle 1">
            <a:extLst>
              <a:ext uri="{FF2B5EF4-FFF2-40B4-BE49-F238E27FC236}">
                <a16:creationId xmlns:a16="http://schemas.microsoft.com/office/drawing/2014/main" id="{F787F443-C309-F0C9-D6BF-15FDF77E9B98}"/>
              </a:ext>
            </a:extLst>
          </p:cNvPr>
          <p:cNvSpPr/>
          <p:nvPr/>
        </p:nvSpPr>
        <p:spPr>
          <a:xfrm>
            <a:off x="702395" y="3275973"/>
            <a:ext cx="3445185" cy="972826"/>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Number of rides:</a:t>
            </a:r>
          </a:p>
          <a:p>
            <a:pPr algn="ctr"/>
            <a:r>
              <a:rPr lang="en-GB" sz="2400" b="1">
                <a:solidFill>
                  <a:schemeClr val="tx1"/>
                </a:solidFill>
              </a:rPr>
              <a:t>+29%</a:t>
            </a:r>
            <a:endParaRPr lang="en-GB" b="1">
              <a:solidFill>
                <a:schemeClr val="tx1"/>
              </a:solidFill>
            </a:endParaRPr>
          </a:p>
          <a:p>
            <a:pPr algn="ctr"/>
            <a:r>
              <a:rPr lang="en-GB" sz="1400">
                <a:solidFill>
                  <a:schemeClr val="tx1"/>
                </a:solidFill>
              </a:rPr>
              <a:t>% change from same period in 2024</a:t>
            </a:r>
          </a:p>
        </p:txBody>
      </p:sp>
      <p:sp>
        <p:nvSpPr>
          <p:cNvPr id="4" name="Rectangle 3">
            <a:extLst>
              <a:ext uri="{FF2B5EF4-FFF2-40B4-BE49-F238E27FC236}">
                <a16:creationId xmlns:a16="http://schemas.microsoft.com/office/drawing/2014/main" id="{53A849A3-8F6F-A0D0-6523-868EAFB60B9C}"/>
              </a:ext>
            </a:extLst>
          </p:cNvPr>
          <p:cNvSpPr/>
          <p:nvPr/>
        </p:nvSpPr>
        <p:spPr>
          <a:xfrm>
            <a:off x="702394" y="4355480"/>
            <a:ext cx="3445185" cy="972826"/>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Number of active riders:</a:t>
            </a:r>
          </a:p>
          <a:p>
            <a:pPr algn="ctr"/>
            <a:r>
              <a:rPr lang="en-GB" sz="2400" b="1">
                <a:solidFill>
                  <a:schemeClr val="tx1"/>
                </a:solidFill>
              </a:rPr>
              <a:t>+19%</a:t>
            </a:r>
            <a:endParaRPr lang="en-GB" b="1">
              <a:solidFill>
                <a:schemeClr val="tx1"/>
              </a:solidFill>
            </a:endParaRPr>
          </a:p>
          <a:p>
            <a:pPr algn="ctr"/>
            <a:r>
              <a:rPr lang="en-GB" sz="1400">
                <a:solidFill>
                  <a:schemeClr val="tx1"/>
                </a:solidFill>
              </a:rPr>
              <a:t>% change from same period in 2024</a:t>
            </a:r>
          </a:p>
        </p:txBody>
      </p:sp>
      <p:sp>
        <p:nvSpPr>
          <p:cNvPr id="44" name="Rectangle 43">
            <a:extLst>
              <a:ext uri="{FF2B5EF4-FFF2-40B4-BE49-F238E27FC236}">
                <a16:creationId xmlns:a16="http://schemas.microsoft.com/office/drawing/2014/main" id="{40E1DD9A-08B2-6690-0DB9-AB57A20CCBB7}"/>
              </a:ext>
            </a:extLst>
          </p:cNvPr>
          <p:cNvSpPr/>
          <p:nvPr/>
        </p:nvSpPr>
        <p:spPr>
          <a:xfrm>
            <a:off x="702393" y="5425582"/>
            <a:ext cx="3445185" cy="972826"/>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Total ride distance:</a:t>
            </a:r>
          </a:p>
          <a:p>
            <a:pPr algn="ctr"/>
            <a:r>
              <a:rPr lang="en-GB" sz="2400" b="1">
                <a:solidFill>
                  <a:schemeClr val="tx1"/>
                </a:solidFill>
              </a:rPr>
              <a:t>+31%</a:t>
            </a:r>
            <a:endParaRPr lang="en-GB" b="1">
              <a:solidFill>
                <a:schemeClr val="tx1"/>
              </a:solidFill>
            </a:endParaRPr>
          </a:p>
          <a:p>
            <a:pPr algn="ctr"/>
            <a:r>
              <a:rPr lang="en-GB" sz="1400">
                <a:solidFill>
                  <a:schemeClr val="tx1"/>
                </a:solidFill>
              </a:rPr>
              <a:t>% change from same period in 2024</a:t>
            </a:r>
          </a:p>
        </p:txBody>
      </p:sp>
      <p:pic>
        <p:nvPicPr>
          <p:cNvPr id="7" name="Picture 6" descr="A graph showing the time of day distribution of rides on weekdays and weekends from July to September 2025. Weekdays see two distinct peaks in use (8am and 5pm) whilst the weekends see a gradual increase towards an afternoon high.">
            <a:extLst>
              <a:ext uri="{FF2B5EF4-FFF2-40B4-BE49-F238E27FC236}">
                <a16:creationId xmlns:a16="http://schemas.microsoft.com/office/drawing/2014/main" id="{EE14D916-2206-886A-EEBF-B21612674C33}"/>
              </a:ext>
            </a:extLst>
          </p:cNvPr>
          <p:cNvPicPr>
            <a:picLocks noChangeAspect="1"/>
          </p:cNvPicPr>
          <p:nvPr/>
        </p:nvPicPr>
        <p:blipFill>
          <a:blip r:embed="rId3"/>
          <a:stretch>
            <a:fillRect/>
          </a:stretch>
        </p:blipFill>
        <p:spPr>
          <a:xfrm>
            <a:off x="4973272" y="1162468"/>
            <a:ext cx="6786028" cy="2941292"/>
          </a:xfrm>
          <a:prstGeom prst="rect">
            <a:avLst/>
          </a:prstGeom>
        </p:spPr>
      </p:pic>
      <p:pic>
        <p:nvPicPr>
          <p:cNvPr id="12" name="Picture 11" descr="Chart showing the age distribution of riders from July to September 2025: 18-21, 22-25, 26-39, 40-69 and 70+. The 26-39 age group is the largest, accounting for 41% of all riders.">
            <a:extLst>
              <a:ext uri="{FF2B5EF4-FFF2-40B4-BE49-F238E27FC236}">
                <a16:creationId xmlns:a16="http://schemas.microsoft.com/office/drawing/2014/main" id="{072F7A62-4F3B-983A-C414-69EA36919F9C}"/>
              </a:ext>
            </a:extLst>
          </p:cNvPr>
          <p:cNvPicPr>
            <a:picLocks noChangeAspect="1"/>
          </p:cNvPicPr>
          <p:nvPr/>
        </p:nvPicPr>
        <p:blipFill>
          <a:blip r:embed="rId4"/>
          <a:stretch>
            <a:fillRect/>
          </a:stretch>
        </p:blipFill>
        <p:spPr>
          <a:xfrm>
            <a:off x="5021461" y="4103760"/>
            <a:ext cx="6475732" cy="2527115"/>
          </a:xfrm>
          <a:prstGeom prst="rect">
            <a:avLst/>
          </a:prstGeom>
        </p:spPr>
      </p:pic>
      <p:sp>
        <p:nvSpPr>
          <p:cNvPr id="45" name="TextBox 44">
            <a:extLst>
              <a:ext uri="{FF2B5EF4-FFF2-40B4-BE49-F238E27FC236}">
                <a16:creationId xmlns:a16="http://schemas.microsoft.com/office/drawing/2014/main" id="{B7FEE6B8-CA36-2C15-89C5-7EC26FDB3BCD}"/>
              </a:ext>
            </a:extLst>
          </p:cNvPr>
          <p:cNvSpPr txBox="1"/>
          <p:nvPr/>
        </p:nvSpPr>
        <p:spPr>
          <a:xfrm>
            <a:off x="-38101" y="6630875"/>
            <a:ext cx="11858625" cy="246221"/>
          </a:xfrm>
          <a:prstGeom prst="rect">
            <a:avLst/>
          </a:prstGeom>
          <a:noFill/>
          <a:ln>
            <a:noFill/>
          </a:ln>
        </p:spPr>
        <p:txBody>
          <a:bodyPr wrap="square" rtlCol="0">
            <a:spAutoFit/>
          </a:bodyPr>
          <a:lstStyle/>
          <a:p>
            <a:r>
              <a:rPr lang="en-GB" sz="1000">
                <a:solidFill>
                  <a:schemeClr val="bg2">
                    <a:lumMod val="50000"/>
                  </a:schemeClr>
                </a:solidFill>
                <a:cs typeface="Calibri"/>
              </a:rPr>
              <a:t>Source: Voi. Note Voi has made a methodological change from June 2025 in the age distribution calculations to better capture e-bike riders who do not need to verify their age with a license.</a:t>
            </a:r>
          </a:p>
        </p:txBody>
      </p:sp>
    </p:spTree>
    <p:extLst>
      <p:ext uri="{BB962C8B-B14F-4D97-AF65-F5344CB8AC3E}">
        <p14:creationId xmlns:p14="http://schemas.microsoft.com/office/powerpoint/2010/main" val="4026549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a:bodyPr>
          <a:lstStyle/>
          <a:p>
            <a:pPr algn="ctr"/>
            <a:r>
              <a:rPr lang="en-GB" sz="5400" b="1">
                <a:solidFill>
                  <a:schemeClr val="bg1"/>
                </a:solidFill>
                <a:latin typeface="+mn-lt"/>
                <a:cs typeface="Calibri"/>
              </a:rPr>
              <a:t>Air Quality</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25856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Air Quality Monitoring Locations</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dirty="0" smtClean="0"/>
              <a:t>56</a:t>
            </a:fld>
            <a:endParaRPr lang="en-GB"/>
          </a:p>
        </p:txBody>
      </p:sp>
      <p:sp>
        <p:nvSpPr>
          <p:cNvPr id="5" name="TextBox 4">
            <a:extLst>
              <a:ext uri="{FF2B5EF4-FFF2-40B4-BE49-F238E27FC236}">
                <a16:creationId xmlns:a16="http://schemas.microsoft.com/office/drawing/2014/main" id="{1813DFE0-83DF-1728-8A56-31532BDADC0A}"/>
              </a:ext>
              <a:ext uri="{C183D7F6-B498-43B3-948B-1728B52AA6E4}">
                <adec:decorative xmlns:adec="http://schemas.microsoft.com/office/drawing/2017/decorative" val="1"/>
              </a:ext>
            </a:extLst>
          </p:cNvPr>
          <p:cNvSpPr txBox="1"/>
          <p:nvPr/>
        </p:nvSpPr>
        <p:spPr>
          <a:xfrm>
            <a:off x="511610" y="780066"/>
            <a:ext cx="6510678" cy="307777"/>
          </a:xfrm>
          <a:prstGeom prst="rect">
            <a:avLst/>
          </a:prstGeom>
          <a:solidFill>
            <a:schemeClr val="bg1"/>
          </a:solidFill>
          <a:ln>
            <a:solidFill>
              <a:schemeClr val="tx1"/>
            </a:solidFill>
          </a:ln>
        </p:spPr>
        <p:txBody>
          <a:bodyPr wrap="square" rtlCol="0">
            <a:spAutoFit/>
          </a:bodyPr>
          <a:lstStyle/>
          <a:p>
            <a:pPr algn="ctr"/>
            <a:r>
              <a:rPr lang="en-GB" sz="1400" b="1"/>
              <a:t>Continuous Air Quality Monitoring Sites, Cambridge</a:t>
            </a:r>
          </a:p>
        </p:txBody>
      </p:sp>
      <p:pic>
        <p:nvPicPr>
          <p:cNvPr id="2" name="Picture 1" descr="A map showing the locations of the continuous air quality monitors in central Cambridge.">
            <a:extLst>
              <a:ext uri="{FF2B5EF4-FFF2-40B4-BE49-F238E27FC236}">
                <a16:creationId xmlns:a16="http://schemas.microsoft.com/office/drawing/2014/main" id="{F6801ADD-9785-5DE1-ABD9-1EC8B4E375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622" y="1087843"/>
            <a:ext cx="6496665" cy="5279923"/>
          </a:xfrm>
          <a:prstGeom prst="rect">
            <a:avLst/>
          </a:prstGeom>
          <a:ln w="9525">
            <a:solidFill>
              <a:schemeClr val="tx1"/>
            </a:solidFill>
          </a:ln>
        </p:spPr>
      </p:pic>
      <p:sp>
        <p:nvSpPr>
          <p:cNvPr id="4" name="TextBox 3">
            <a:extLst>
              <a:ext uri="{FF2B5EF4-FFF2-40B4-BE49-F238E27FC236}">
                <a16:creationId xmlns:a16="http://schemas.microsoft.com/office/drawing/2014/main" id="{22DD90C9-3928-1A6C-6749-E6711C02BA34}"/>
              </a:ext>
              <a:ext uri="{C183D7F6-B498-43B3-948B-1728B52AA6E4}">
                <adec:decorative xmlns:adec="http://schemas.microsoft.com/office/drawing/2017/decorative" val="1"/>
              </a:ext>
            </a:extLst>
          </p:cNvPr>
          <p:cNvSpPr txBox="1"/>
          <p:nvPr/>
        </p:nvSpPr>
        <p:spPr>
          <a:xfrm>
            <a:off x="511609" y="6091092"/>
            <a:ext cx="2154621" cy="276999"/>
          </a:xfrm>
          <a:prstGeom prst="rect">
            <a:avLst/>
          </a:prstGeom>
          <a:solidFill>
            <a:schemeClr val="bg1"/>
          </a:solidFill>
          <a:ln>
            <a:solidFill>
              <a:schemeClr val="tx1"/>
            </a:solidFill>
          </a:ln>
        </p:spPr>
        <p:txBody>
          <a:bodyPr wrap="square" rtlCol="0">
            <a:spAutoFit/>
          </a:bodyPr>
          <a:lstStyle/>
          <a:p>
            <a:r>
              <a:rPr lang="en-GB" sz="1200"/>
              <a:t>© OpenStreetMap Contributors</a:t>
            </a:r>
          </a:p>
        </p:txBody>
      </p:sp>
      <p:graphicFrame>
        <p:nvGraphicFramePr>
          <p:cNvPr id="7" name="Table 7">
            <a:extLst>
              <a:ext uri="{FF2B5EF4-FFF2-40B4-BE49-F238E27FC236}">
                <a16:creationId xmlns:a16="http://schemas.microsoft.com/office/drawing/2014/main" id="{2C7E2628-4020-71D3-05EF-A8330B5301BF}"/>
              </a:ext>
            </a:extLst>
          </p:cNvPr>
          <p:cNvGraphicFramePr>
            <a:graphicFrameLocks noGrp="1"/>
          </p:cNvGraphicFramePr>
          <p:nvPr>
            <p:extLst>
              <p:ext uri="{D42A27DB-BD31-4B8C-83A1-F6EECF244321}">
                <p14:modId xmlns:p14="http://schemas.microsoft.com/office/powerpoint/2010/main" val="912559746"/>
              </p:ext>
            </p:extLst>
          </p:nvPr>
        </p:nvGraphicFramePr>
        <p:xfrm>
          <a:off x="7267690" y="785558"/>
          <a:ext cx="4655276" cy="3241040"/>
        </p:xfrm>
        <a:graphic>
          <a:graphicData uri="http://schemas.openxmlformats.org/drawingml/2006/table">
            <a:tbl>
              <a:tblPr firstRow="1" bandRow="1">
                <a:tableStyleId>{5C22544A-7EE6-4342-B048-85BDC9FD1C3A}</a:tableStyleId>
              </a:tblPr>
              <a:tblGrid>
                <a:gridCol w="1598391">
                  <a:extLst>
                    <a:ext uri="{9D8B030D-6E8A-4147-A177-3AD203B41FA5}">
                      <a16:colId xmlns:a16="http://schemas.microsoft.com/office/drawing/2014/main" val="1427395462"/>
                    </a:ext>
                  </a:extLst>
                </a:gridCol>
                <a:gridCol w="3056885">
                  <a:extLst>
                    <a:ext uri="{9D8B030D-6E8A-4147-A177-3AD203B41FA5}">
                      <a16:colId xmlns:a16="http://schemas.microsoft.com/office/drawing/2014/main" val="2842680294"/>
                    </a:ext>
                  </a:extLst>
                </a:gridCol>
              </a:tblGrid>
              <a:tr h="370840">
                <a:tc>
                  <a:txBody>
                    <a:bodyPr/>
                    <a:lstStyle/>
                    <a:p>
                      <a:r>
                        <a:rPr lang="en-GB" sz="1400">
                          <a:solidFill>
                            <a:schemeClr val="tx1"/>
                          </a:solidFill>
                        </a:rPr>
                        <a:t>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GB" sz="1400">
                          <a:solidFill>
                            <a:schemeClr val="tx1"/>
                          </a:solidFill>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79246401"/>
                  </a:ext>
                </a:extLst>
              </a:tr>
              <a:tr h="370840">
                <a:tc>
                  <a:txBody>
                    <a:bodyPr/>
                    <a:lstStyle/>
                    <a:p>
                      <a:r>
                        <a:rPr lang="en-GB" sz="1400"/>
                        <a:t>Montague Road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t>Close to the junction with Elizabeth Way.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6078876"/>
                  </a:ext>
                </a:extLst>
              </a:tr>
              <a:tr h="370840">
                <a:tc>
                  <a:txBody>
                    <a:bodyPr/>
                    <a:lstStyle/>
                    <a:p>
                      <a:r>
                        <a:rPr lang="en-GB" sz="1400"/>
                        <a:t>Newmarket Road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t>Close to Cambridge Retail park on Newmarket Road.</a:t>
                      </a:r>
                      <a:r>
                        <a:rPr lang="en-GB" sz="1400">
                          <a:solidFill>
                            <a:srgbClr val="FF0000"/>
                          </a:solidFill>
                        </a:rPr>
                        <a:t> Data unavailable in early 2025 due to sensor upgrade.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4615384"/>
                  </a:ext>
                </a:extLst>
              </a:tr>
              <a:tr h="370840">
                <a:tc>
                  <a:txBody>
                    <a:bodyPr/>
                    <a:lstStyle/>
                    <a:p>
                      <a:r>
                        <a:rPr lang="en-GB" sz="1400"/>
                        <a:t>Parker Street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t>Close to the bus station.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4560056"/>
                  </a:ext>
                </a:extLst>
              </a:tr>
              <a:tr h="370840">
                <a:tc>
                  <a:txBody>
                    <a:bodyPr/>
                    <a:lstStyle/>
                    <a:p>
                      <a:r>
                        <a:rPr lang="en-GB" sz="1400"/>
                        <a:t>Regent Street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t>To the West of Parker’s Piece. </a:t>
                      </a:r>
                      <a:r>
                        <a:rPr lang="en-GB" sz="1400">
                          <a:solidFill>
                            <a:srgbClr val="FF0000"/>
                          </a:solidFill>
                        </a:rPr>
                        <a:t>Site monitors Nitrogen dioxide </a:t>
                      </a:r>
                      <a:r>
                        <a:rPr lang="en-GB" sz="1400">
                          <a:solidFill>
                            <a:srgbClr val="FF0000"/>
                          </a:solidFill>
                          <a:latin typeface="+mn-lt"/>
                        </a:rPr>
                        <a:t>(NO</a:t>
                      </a:r>
                      <a:r>
                        <a:rPr lang="en-GB" sz="1400" baseline="-25000">
                          <a:solidFill>
                            <a:srgbClr val="FF0000"/>
                          </a:solidFill>
                          <a:latin typeface="+mn-lt"/>
                        </a:rPr>
                        <a:t>2</a:t>
                      </a:r>
                      <a:r>
                        <a:rPr lang="en-GB" sz="1400">
                          <a:solidFill>
                            <a:srgbClr val="FF0000"/>
                          </a:solidFill>
                          <a:latin typeface="+mn-lt"/>
                        </a:rPr>
                        <a:t>) </a:t>
                      </a:r>
                      <a:r>
                        <a:rPr lang="en-GB" sz="1400">
                          <a:solidFill>
                            <a:srgbClr val="FF0000"/>
                          </a:solidFill>
                        </a:rPr>
                        <a:t>only.</a:t>
                      </a:r>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6774568"/>
                  </a:ext>
                </a:extLst>
              </a:tr>
              <a:tr h="370840">
                <a:tc>
                  <a:txBody>
                    <a:bodyPr/>
                    <a:lstStyle/>
                    <a:p>
                      <a:r>
                        <a:rPr lang="en-GB" sz="1400">
                          <a:solidFill>
                            <a:schemeClr val="tx1"/>
                          </a:solidFill>
                        </a:rPr>
                        <a:t>Gonville Place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chemeClr val="tx1"/>
                          </a:solidFill>
                        </a:rPr>
                        <a:t>Near Hill’s Road, South of Parker’s Piece. </a:t>
                      </a:r>
                      <a:r>
                        <a:rPr lang="en-GB" sz="1400">
                          <a:solidFill>
                            <a:srgbClr val="FF0000"/>
                          </a:solidFill>
                        </a:rPr>
                        <a:t>I</a:t>
                      </a:r>
                      <a:r>
                        <a:rPr lang="en-GB" sz="1400" b="0">
                          <a:solidFill>
                            <a:srgbClr val="FF0000"/>
                          </a:solidFill>
                        </a:rPr>
                        <a:t>nactive from April 2022 to March 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7346836"/>
                  </a:ext>
                </a:extLst>
              </a:tr>
            </a:tbl>
          </a:graphicData>
        </a:graphic>
      </p:graphicFrame>
      <p:sp>
        <p:nvSpPr>
          <p:cNvPr id="8" name="Rectangle 7">
            <a:extLst>
              <a:ext uri="{FF2B5EF4-FFF2-40B4-BE49-F238E27FC236}">
                <a16:creationId xmlns:a16="http://schemas.microsoft.com/office/drawing/2014/main" id="{172CEE1E-2035-E211-72E2-86BE29C25F41}"/>
              </a:ext>
            </a:extLst>
          </p:cNvPr>
          <p:cNvSpPr/>
          <p:nvPr/>
        </p:nvSpPr>
        <p:spPr>
          <a:xfrm>
            <a:off x="7870885" y="4442242"/>
            <a:ext cx="3594882" cy="1701029"/>
          </a:xfrm>
          <a:prstGeom prst="rect">
            <a:avLst/>
          </a:prstGeom>
          <a:solidFill>
            <a:schemeClr val="accent4">
              <a:lumMod val="20000"/>
              <a:lumOff val="80000"/>
            </a:schemeClr>
          </a:solidFill>
          <a:ln w="12700">
            <a:solidFill>
              <a:srgbClr val="203864"/>
            </a:solidFill>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chemeClr val="tx1"/>
                </a:solidFill>
                <a:latin typeface="Calibri" panose="020F0502020204030204"/>
              </a:rPr>
              <a:t>The Cambridge City Council Air Quality team provide data from 5 continuous air quality monitors in central Cambridge. The monitors measure Nitrogen dioxide (NO</a:t>
            </a:r>
            <a:r>
              <a:rPr lang="en-GB" sz="1400" baseline="-25000">
                <a:solidFill>
                  <a:schemeClr val="tx1"/>
                </a:solidFill>
                <a:latin typeface="Calibri" panose="020F0502020204030204"/>
              </a:rPr>
              <a:t>2</a:t>
            </a:r>
            <a:r>
              <a:rPr lang="en-GB" sz="1400">
                <a:solidFill>
                  <a:schemeClr val="tx1"/>
                </a:solidFill>
                <a:latin typeface="Calibri" panose="020F0502020204030204"/>
              </a:rPr>
              <a:t>) and Particulate Matter (PM</a:t>
            </a:r>
            <a:r>
              <a:rPr lang="en-GB" sz="1400" baseline="-25000">
                <a:solidFill>
                  <a:schemeClr val="tx1"/>
                </a:solidFill>
                <a:latin typeface="Calibri" panose="020F0502020204030204"/>
              </a:rPr>
              <a:t>10</a:t>
            </a:r>
            <a:r>
              <a:rPr lang="en-GB" sz="1400">
                <a:solidFill>
                  <a:schemeClr val="tx1"/>
                </a:solidFill>
                <a:latin typeface="Calibri" panose="020F0502020204030204"/>
              </a:rPr>
              <a:t> and PM</a:t>
            </a:r>
            <a:r>
              <a:rPr lang="en-GB" sz="1400" baseline="-25000">
                <a:solidFill>
                  <a:schemeClr val="tx1"/>
                </a:solidFill>
                <a:latin typeface="Calibri" panose="020F0502020204030204"/>
              </a:rPr>
              <a:t>2.5</a:t>
            </a:r>
            <a:r>
              <a:rPr lang="en-GB" sz="1400">
                <a:solidFill>
                  <a:schemeClr val="tx1"/>
                </a:solidFill>
                <a:latin typeface="Calibri" panose="020F0502020204030204"/>
              </a:rPr>
              <a:t>) which are all proxies for overall air quality.</a:t>
            </a:r>
            <a:endParaRPr kumimoji="0" lang="en-GB" sz="1400" i="0" u="none" strike="noStrike" kern="1200" cap="none" spc="0" normalizeH="0" baseline="0" noProof="0">
              <a:ln>
                <a:noFill/>
              </a:ln>
              <a:solidFill>
                <a:schemeClr val="tx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96000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Air Quality: Nitrogen dioxide (NO</a:t>
            </a:r>
            <a:r>
              <a:rPr kumimoji="0" lang="en-GB" sz="2800" b="1" i="0" u="none" strike="noStrike" kern="1200" cap="none" spc="0" normalizeH="0" baseline="-25000" noProof="0">
                <a:ln>
                  <a:noFill/>
                </a:ln>
                <a:solidFill>
                  <a:schemeClr val="lt1"/>
                </a:solidFill>
                <a:effectLst/>
                <a:uLnTx/>
                <a:uFillTx/>
                <a:latin typeface="Calibri" panose="020F0502020204030204"/>
                <a:ea typeface="+mn-ea"/>
                <a:cs typeface="+mn-cs"/>
              </a:rPr>
              <a:t>2</a:t>
            </a: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A71BBD86-6CAB-D2E9-F0D6-7F9D01ED4106}"/>
              </a:ext>
            </a:extLst>
          </p:cNvPr>
          <p:cNvSpPr txBox="1"/>
          <p:nvPr/>
        </p:nvSpPr>
        <p:spPr>
          <a:xfrm>
            <a:off x="233680" y="60998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GB" sz="1400">
                <a:latin typeface="Calibri" panose="020F0502020204030204"/>
              </a:rPr>
              <a:t>All the continuous monitoring sites in Cambridge city centre show a decrease in nitrogen dioxide pollution since the June 2017-2019 baseline, in particular Montague Road (-45%). Concentrations of NO</a:t>
            </a:r>
            <a:r>
              <a:rPr lang="en-GB" sz="1400" baseline="-25000">
                <a:latin typeface="Calibri" panose="020F0502020204030204"/>
              </a:rPr>
              <a:t>2</a:t>
            </a:r>
            <a:r>
              <a:rPr lang="en-GB" sz="1400">
                <a:latin typeface="Calibri" panose="020F0502020204030204"/>
              </a:rPr>
              <a:t> have seen a decrease since April 2025, in line with usual seasonal trends.</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dirty="0" smtClean="0"/>
              <a:t>57</a:t>
            </a:fld>
            <a:endParaRPr lang="en-GB"/>
          </a:p>
        </p:txBody>
      </p:sp>
      <p:pic>
        <p:nvPicPr>
          <p:cNvPr id="14" name="Picture 13" descr="A graph showing NO2 concentrations from the baseline through to September 2025. Seasonal fluctuations occur in the data due to expected increases in NO2 during the winter.">
            <a:extLst>
              <a:ext uri="{FF2B5EF4-FFF2-40B4-BE49-F238E27FC236}">
                <a16:creationId xmlns:a16="http://schemas.microsoft.com/office/drawing/2014/main" id="{D677D5A1-71A4-07AC-DE34-0B2F31991A26}"/>
              </a:ext>
            </a:extLst>
          </p:cNvPr>
          <p:cNvPicPr>
            <a:picLocks noChangeAspect="1"/>
          </p:cNvPicPr>
          <p:nvPr/>
        </p:nvPicPr>
        <p:blipFill>
          <a:blip r:embed="rId4"/>
          <a:stretch>
            <a:fillRect/>
          </a:stretch>
        </p:blipFill>
        <p:spPr>
          <a:xfrm>
            <a:off x="195580" y="1445191"/>
            <a:ext cx="11526544" cy="3367770"/>
          </a:xfrm>
          <a:prstGeom prst="rect">
            <a:avLst/>
          </a:prstGeom>
        </p:spPr>
      </p:pic>
      <p:graphicFrame>
        <p:nvGraphicFramePr>
          <p:cNvPr id="8" name="Table 7">
            <a:extLst>
              <a:ext uri="{FF2B5EF4-FFF2-40B4-BE49-F238E27FC236}">
                <a16:creationId xmlns:a16="http://schemas.microsoft.com/office/drawing/2014/main" id="{73B80DEE-5CC3-15FD-6E4E-C966D0BED60E}"/>
              </a:ext>
            </a:extLst>
          </p:cNvPr>
          <p:cNvGraphicFramePr>
            <a:graphicFrameLocks noGrp="1"/>
          </p:cNvGraphicFramePr>
          <p:nvPr>
            <p:extLst>
              <p:ext uri="{D42A27DB-BD31-4B8C-83A1-F6EECF244321}">
                <p14:modId xmlns:p14="http://schemas.microsoft.com/office/powerpoint/2010/main" val="2830450347"/>
              </p:ext>
            </p:extLst>
          </p:nvPr>
        </p:nvGraphicFramePr>
        <p:xfrm>
          <a:off x="2087994" y="4842030"/>
          <a:ext cx="8025823" cy="1729740"/>
        </p:xfrm>
        <a:graphic>
          <a:graphicData uri="http://schemas.openxmlformats.org/drawingml/2006/table">
            <a:tbl>
              <a:tblPr/>
              <a:tblGrid>
                <a:gridCol w="1573069">
                  <a:extLst>
                    <a:ext uri="{9D8B030D-6E8A-4147-A177-3AD203B41FA5}">
                      <a16:colId xmlns:a16="http://schemas.microsoft.com/office/drawing/2014/main" val="4275909297"/>
                    </a:ext>
                  </a:extLst>
                </a:gridCol>
                <a:gridCol w="2218552">
                  <a:extLst>
                    <a:ext uri="{9D8B030D-6E8A-4147-A177-3AD203B41FA5}">
                      <a16:colId xmlns:a16="http://schemas.microsoft.com/office/drawing/2014/main" val="2876898321"/>
                    </a:ext>
                  </a:extLst>
                </a:gridCol>
                <a:gridCol w="2083284">
                  <a:extLst>
                    <a:ext uri="{9D8B030D-6E8A-4147-A177-3AD203B41FA5}">
                      <a16:colId xmlns:a16="http://schemas.microsoft.com/office/drawing/2014/main" val="2883284548"/>
                    </a:ext>
                  </a:extLst>
                </a:gridCol>
                <a:gridCol w="2150918">
                  <a:extLst>
                    <a:ext uri="{9D8B030D-6E8A-4147-A177-3AD203B41FA5}">
                      <a16:colId xmlns:a16="http://schemas.microsoft.com/office/drawing/2014/main" val="3252666153"/>
                    </a:ext>
                  </a:extLst>
                </a:gridCol>
              </a:tblGrid>
              <a:tr h="196850">
                <a:tc rowSpan="2">
                  <a:txBody>
                    <a:bodyPr/>
                    <a:lstStyle/>
                    <a:p>
                      <a:pPr algn="ctr" rtl="0" fontAlgn="b"/>
                      <a:endParaRPr lang="en-GB" sz="1100" b="1" i="0" u="none" strike="noStrike">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n-GB" sz="1200" b="1" i="0" u="none" strike="noStrike">
                          <a:solidFill>
                            <a:srgbClr val="0070C0"/>
                          </a:solidFill>
                          <a:effectLst/>
                          <a:latin typeface="Calibri"/>
                        </a:rPr>
                        <a:t>Pre-COVID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n-GB" sz="1200" b="1" i="0" u="none" strike="noStrike">
                          <a:solidFill>
                            <a:srgbClr val="0070C0"/>
                          </a:solidFill>
                          <a:effectLst/>
                          <a:latin typeface="Calibri"/>
                        </a:rPr>
                        <a:t>2023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n-GB" sz="1200" b="1" i="0" u="none" strike="noStrike">
                          <a:solidFill>
                            <a:srgbClr val="0070C0"/>
                          </a:solidFill>
                          <a:effectLst/>
                          <a:latin typeface="Calibri"/>
                        </a:rPr>
                        <a:t>Last year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166144847"/>
                  </a:ext>
                </a:extLst>
              </a:tr>
              <a:tr h="196850">
                <a:tc vMerge="1">
                  <a:txBody>
                    <a:bodyPr/>
                    <a:lstStyle/>
                    <a:p>
                      <a:endParaRPr lang="en-GB"/>
                    </a:p>
                  </a:txBody>
                  <a:tcPr/>
                </a:tc>
                <a:tc>
                  <a:txBody>
                    <a:bodyPr/>
                    <a:lstStyle/>
                    <a:p>
                      <a:pPr algn="ctr" rtl="0" fontAlgn="b"/>
                      <a:r>
                        <a:rPr lang="en-GB" sz="1200" b="1" i="0" u="none" strike="noStrike">
                          <a:solidFill>
                            <a:srgbClr val="000000"/>
                          </a:solidFill>
                          <a:effectLst/>
                          <a:latin typeface="Calibri"/>
                        </a:rPr>
                        <a:t>Sept 2017-19 baseline to Sept 2025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n-GB" sz="1200" b="1" i="0" u="none" strike="noStrike">
                          <a:solidFill>
                            <a:srgbClr val="000000"/>
                          </a:solidFill>
                          <a:effectLst/>
                          <a:latin typeface="Calibri"/>
                        </a:rPr>
                        <a:t>Sept 2023 to Sept 2025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n-GB" sz="1200" b="1" i="0" u="none" strike="noStrike">
                          <a:solidFill>
                            <a:srgbClr val="000000"/>
                          </a:solidFill>
                          <a:effectLst/>
                          <a:latin typeface="Calibri"/>
                        </a:rPr>
                        <a:t>Sept 2024 to Sept 2025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004128575"/>
                  </a:ext>
                </a:extLst>
              </a:tr>
              <a:tr h="196850">
                <a:tc>
                  <a:txBody>
                    <a:bodyPr/>
                    <a:lstStyle/>
                    <a:p>
                      <a:pPr algn="ctr" rtl="0" fontAlgn="b"/>
                      <a:r>
                        <a:rPr lang="en-GB" sz="1100" b="1" i="0" u="none" strike="noStrike">
                          <a:solidFill>
                            <a:srgbClr val="000000"/>
                          </a:solidFill>
                          <a:effectLst/>
                          <a:latin typeface="Arial"/>
                        </a:rPr>
                        <a:t>Gonville Place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a:solidFill>
                            <a:schemeClr val="bg1"/>
                          </a:solidFill>
                          <a:effectLst/>
                          <a:latin typeface="Calibri"/>
                        </a:rPr>
                        <a:t>-39%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3764"/>
                    </a:solidFill>
                  </a:tcPr>
                </a:tc>
                <a:tc>
                  <a:txBody>
                    <a:bodyPr/>
                    <a:lstStyle/>
                    <a:p>
                      <a:pPr algn="ctr" rtl="0" fontAlgn="b"/>
                      <a:r>
                        <a:rPr lang="en-GB" sz="1000" b="0" i="0" u="none" strike="noStrike">
                          <a:solidFill>
                            <a:schemeClr val="tx1"/>
                          </a:solidFill>
                          <a:effectLst/>
                          <a:latin typeface="Calibri"/>
                        </a:rPr>
                        <a:t>No Sept 2023 data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kern="1200">
                          <a:solidFill>
                            <a:schemeClr val="tx1"/>
                          </a:solidFill>
                          <a:effectLst/>
                          <a:latin typeface="Calibri"/>
                          <a:ea typeface="+mn-ea"/>
                          <a:cs typeface="+mn-cs"/>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8227610"/>
                  </a:ext>
                </a:extLst>
              </a:tr>
              <a:tr h="196850">
                <a:tc>
                  <a:txBody>
                    <a:bodyPr/>
                    <a:lstStyle/>
                    <a:p>
                      <a:pPr algn="ctr" rtl="0" fontAlgn="b"/>
                      <a:r>
                        <a:rPr lang="en-GB" sz="1100" b="1" i="0" u="none" strike="noStrike">
                          <a:solidFill>
                            <a:srgbClr val="000000"/>
                          </a:solidFill>
                          <a:effectLst/>
                          <a:latin typeface="Arial"/>
                        </a:rPr>
                        <a:t>Montague Road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a:solidFill>
                            <a:schemeClr val="bg1"/>
                          </a:solidFill>
                          <a:effectLst/>
                          <a:latin typeface="Calibri"/>
                        </a:rPr>
                        <a:t>-45%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3764"/>
                    </a:solidFill>
                  </a:tcPr>
                </a:tc>
                <a:tc>
                  <a:txBody>
                    <a:bodyPr/>
                    <a:lstStyle/>
                    <a:p>
                      <a:pPr algn="ctr" rtl="0" fontAlgn="b"/>
                      <a:r>
                        <a:rPr lang="en-GB" sz="1200" b="1" i="0" u="none" strike="noStrike" kern="1200">
                          <a:solidFill>
                            <a:schemeClr val="tx1"/>
                          </a:solidFill>
                          <a:effectLst/>
                          <a:latin typeface="Calibri"/>
                          <a:ea typeface="+mn-ea"/>
                          <a:cs typeface="+mn-cs"/>
                        </a:rPr>
                        <a:t>-27%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kern="1200">
                          <a:solidFill>
                            <a:schemeClr val="tx1"/>
                          </a:solidFill>
                          <a:effectLst/>
                          <a:latin typeface="Calibri"/>
                          <a:ea typeface="+mn-ea"/>
                          <a:cs typeface="+mn-cs"/>
                        </a:rPr>
                        <a:t>-22%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8986212"/>
                  </a:ext>
                </a:extLst>
              </a:tr>
              <a:tr h="0">
                <a:tc>
                  <a:txBody>
                    <a:bodyPr/>
                    <a:lstStyle/>
                    <a:p>
                      <a:pPr algn="ctr" rtl="0" fontAlgn="b"/>
                      <a:r>
                        <a:rPr lang="en-GB" sz="1100" b="1" i="0" u="none" strike="noStrike">
                          <a:solidFill>
                            <a:srgbClr val="000000"/>
                          </a:solidFill>
                          <a:effectLst/>
                          <a:latin typeface="Arial"/>
                        </a:rPr>
                        <a:t>Newmarket Road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kern="1200">
                          <a:solidFill>
                            <a:schemeClr val="tx1"/>
                          </a:solidFill>
                          <a:effectLst/>
                          <a:latin typeface="Calibri"/>
                          <a:ea typeface="+mn-ea"/>
                          <a:cs typeface="+mn-cs"/>
                        </a:rPr>
                        <a:t>-27%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799D4"/>
                    </a:solidFill>
                  </a:tcPr>
                </a:tc>
                <a:tc>
                  <a:txBody>
                    <a:bodyPr/>
                    <a:lstStyle/>
                    <a:p>
                      <a:pPr algn="ctr" rtl="0" fontAlgn="b"/>
                      <a:r>
                        <a:rPr lang="en-GB" sz="1200" b="1" i="0" u="none" strike="noStrike" kern="1200">
                          <a:solidFill>
                            <a:schemeClr val="tx1"/>
                          </a:solidFill>
                          <a:effectLst/>
                          <a:latin typeface="Calibri"/>
                          <a:ea typeface="+mn-ea"/>
                          <a:cs typeface="+mn-cs"/>
                        </a:rPr>
                        <a:t>+22%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kern="1200">
                          <a:solidFill>
                            <a:schemeClr val="tx1"/>
                          </a:solidFill>
                          <a:effectLst/>
                          <a:latin typeface="Calibri"/>
                          <a:ea typeface="+mn-ea"/>
                          <a:cs typeface="+mn-cs"/>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8323035"/>
                  </a:ext>
                </a:extLst>
              </a:tr>
              <a:tr h="196850">
                <a:tc>
                  <a:txBody>
                    <a:bodyPr/>
                    <a:lstStyle/>
                    <a:p>
                      <a:pPr algn="ctr" rtl="0" fontAlgn="b"/>
                      <a:r>
                        <a:rPr lang="en-GB" sz="1100" b="1" i="0" u="none" strike="noStrike">
                          <a:solidFill>
                            <a:srgbClr val="000000"/>
                          </a:solidFill>
                          <a:effectLst/>
                          <a:latin typeface="Arial"/>
                        </a:rPr>
                        <a:t>Parker Street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kern="1200">
                          <a:solidFill>
                            <a:schemeClr val="bg1"/>
                          </a:solidFill>
                          <a:effectLst/>
                          <a:latin typeface="Calibri"/>
                          <a:ea typeface="+mn-ea"/>
                          <a:cs typeface="+mn-cs"/>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3764"/>
                    </a:solidFill>
                  </a:tcPr>
                </a:tc>
                <a:tc>
                  <a:txBody>
                    <a:bodyPr/>
                    <a:lstStyle/>
                    <a:p>
                      <a:pPr algn="ctr" rtl="0" fontAlgn="b"/>
                      <a:r>
                        <a:rPr lang="en-GB" sz="1200" b="1" i="0" u="none" strike="noStrike" kern="1200">
                          <a:solidFill>
                            <a:schemeClr val="tx1"/>
                          </a:solidFill>
                          <a:effectLst/>
                          <a:latin typeface="Calibri"/>
                          <a:ea typeface="+mn-ea"/>
                          <a:cs typeface="+mn-cs"/>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kern="1200">
                          <a:solidFill>
                            <a:schemeClr val="tx1"/>
                          </a:solidFill>
                          <a:effectLst/>
                          <a:latin typeface="Calibri"/>
                          <a:ea typeface="+mn-ea"/>
                          <a:cs typeface="+mn-cs"/>
                        </a:rPr>
                        <a:t>+27%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7513514"/>
                  </a:ext>
                </a:extLst>
              </a:tr>
              <a:tr h="196850">
                <a:tc>
                  <a:txBody>
                    <a:bodyPr/>
                    <a:lstStyle/>
                    <a:p>
                      <a:pPr algn="ctr" rtl="0" fontAlgn="b"/>
                      <a:r>
                        <a:rPr lang="en-GB" sz="1100" b="1" i="0" u="none" strike="noStrike">
                          <a:solidFill>
                            <a:srgbClr val="000000"/>
                          </a:solidFill>
                          <a:effectLst/>
                          <a:latin typeface="Arial"/>
                        </a:rPr>
                        <a:t>Regent Street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kern="1200">
                          <a:solidFill>
                            <a:sysClr val="windowText" lastClr="000000"/>
                          </a:solidFill>
                          <a:effectLst/>
                          <a:latin typeface="Calibri"/>
                          <a:ea typeface="+mn-ea"/>
                          <a:cs typeface="+mn-cs"/>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799D4"/>
                    </a:solidFill>
                  </a:tcPr>
                </a:tc>
                <a:tc>
                  <a:txBody>
                    <a:bodyPr/>
                    <a:lstStyle/>
                    <a:p>
                      <a:pPr algn="ctr" rtl="0" fontAlgn="b"/>
                      <a:r>
                        <a:rPr lang="en-GB" sz="1200" b="1" i="0" u="none" strike="noStrike">
                          <a:solidFill>
                            <a:schemeClr val="tx1"/>
                          </a:solidFill>
                          <a:effectLst/>
                          <a:latin typeface="Calibri"/>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kern="1200">
                          <a:solidFill>
                            <a:schemeClr val="tx1"/>
                          </a:solidFill>
                          <a:effectLst/>
                          <a:latin typeface="Calibri"/>
                          <a:ea typeface="+mn-ea"/>
                          <a:cs typeface="+mn-cs"/>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9603558"/>
                  </a:ext>
                </a:extLst>
              </a:tr>
              <a:tr h="196850">
                <a:tc>
                  <a:txBody>
                    <a:bodyPr/>
                    <a:lstStyle/>
                    <a:p>
                      <a:pPr algn="ctr" rtl="0" fontAlgn="b"/>
                      <a:r>
                        <a:rPr lang="en-GB" sz="1100" b="1" i="0" u="none" strike="noStrike">
                          <a:solidFill>
                            <a:srgbClr val="000000"/>
                          </a:solidFill>
                          <a:effectLst/>
                          <a:latin typeface="Arial"/>
                        </a:rPr>
                        <a:t>Overall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kern="1200">
                          <a:solidFill>
                            <a:schemeClr val="bg1"/>
                          </a:solidFill>
                          <a:effectLst/>
                          <a:latin typeface="Calibri"/>
                          <a:ea typeface="+mn-ea"/>
                          <a:cs typeface="+mn-cs"/>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3764"/>
                    </a:solidFill>
                  </a:tcPr>
                </a:tc>
                <a:tc>
                  <a:txBody>
                    <a:bodyPr/>
                    <a:lstStyle/>
                    <a:p>
                      <a:pPr algn="ctr" rtl="0" fontAlgn="b"/>
                      <a:r>
                        <a:rPr lang="en-GB" sz="1200" b="1" i="0" u="none" strike="noStrike">
                          <a:solidFill>
                            <a:schemeClr val="tx1"/>
                          </a:solidFill>
                          <a:effectLst/>
                          <a:latin typeface="Calibri"/>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kern="1200" dirty="0">
                          <a:solidFill>
                            <a:schemeClr val="tx1"/>
                          </a:solidFill>
                          <a:effectLst/>
                          <a:latin typeface="Calibri"/>
                          <a:ea typeface="+mn-ea"/>
                          <a:cs typeface="+mn-cs"/>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8440008"/>
                  </a:ext>
                </a:extLst>
              </a:tr>
            </a:tbl>
          </a:graphicData>
        </a:graphic>
      </p:graphicFrame>
      <p:sp>
        <p:nvSpPr>
          <p:cNvPr id="4" name="TextBox 3">
            <a:extLst>
              <a:ext uri="{FF2B5EF4-FFF2-40B4-BE49-F238E27FC236}">
                <a16:creationId xmlns:a16="http://schemas.microsoft.com/office/drawing/2014/main" id="{453B9D8F-935C-84BA-C84E-2E4F57ED8573}"/>
              </a:ext>
              <a:ext uri="{C183D7F6-B498-43B3-948B-1728B52AA6E4}">
                <adec:decorative xmlns:adec="http://schemas.microsoft.com/office/drawing/2017/decorative" val="1"/>
              </a:ext>
            </a:extLst>
          </p:cNvPr>
          <p:cNvSpPr txBox="1"/>
          <p:nvPr/>
        </p:nvSpPr>
        <p:spPr>
          <a:xfrm>
            <a:off x="2937668" y="1133009"/>
            <a:ext cx="6313596" cy="369332"/>
          </a:xfrm>
          <a:prstGeom prst="rect">
            <a:avLst/>
          </a:prstGeom>
          <a:noFill/>
        </p:spPr>
        <p:txBody>
          <a:bodyPr wrap="square" rtlCol="0">
            <a:spAutoFit/>
          </a:bodyPr>
          <a:lstStyle/>
          <a:p>
            <a:pPr algn="ctr"/>
            <a:r>
              <a:rPr lang="en-GB" b="1"/>
              <a:t>Monthly average NO</a:t>
            </a:r>
            <a:r>
              <a:rPr lang="en-GB" b="1" baseline="-25000"/>
              <a:t>2</a:t>
            </a:r>
            <a:r>
              <a:rPr lang="en-GB" b="1"/>
              <a:t> concentrations (µg/m</a:t>
            </a:r>
            <a:r>
              <a:rPr lang="en-GB" b="1" baseline="30000"/>
              <a:t>3</a:t>
            </a:r>
            <a:r>
              <a:rPr lang="en-GB" b="1"/>
              <a:t>) by site</a:t>
            </a:r>
          </a:p>
        </p:txBody>
      </p:sp>
      <p:sp>
        <p:nvSpPr>
          <p:cNvPr id="2" name="TextBox 1">
            <a:extLst>
              <a:ext uri="{FF2B5EF4-FFF2-40B4-BE49-F238E27FC236}">
                <a16:creationId xmlns:a16="http://schemas.microsoft.com/office/drawing/2014/main" id="{8BF150E6-FCA8-6C7F-BA9D-EB052BD9A5BF}"/>
              </a:ext>
            </a:extLst>
          </p:cNvPr>
          <p:cNvSpPr txBox="1"/>
          <p:nvPr/>
        </p:nvSpPr>
        <p:spPr>
          <a:xfrm>
            <a:off x="-18448" y="6602713"/>
            <a:ext cx="11886597" cy="253916"/>
          </a:xfrm>
          <a:prstGeom prst="rect">
            <a:avLst/>
          </a:prstGeom>
          <a:noFill/>
        </p:spPr>
        <p:txBody>
          <a:bodyPr wrap="square" lIns="91440" tIns="45720" rIns="91440" bIns="45720" anchor="t">
            <a:spAutoFit/>
          </a:bodyPr>
          <a:lstStyle/>
          <a:p>
            <a:r>
              <a:rPr lang="en-GB" sz="1050">
                <a:latin typeface="Calibri" panose="020F0502020204030204"/>
              </a:rPr>
              <a:t>NO</a:t>
            </a:r>
            <a:r>
              <a:rPr lang="en-GB" sz="1050" baseline="-25000">
                <a:latin typeface="Calibri" panose="020F0502020204030204"/>
              </a:rPr>
              <a:t>2</a:t>
            </a:r>
            <a:r>
              <a:rPr lang="en-GB" sz="1050">
                <a:latin typeface="Calibri" panose="020F0502020204030204"/>
              </a:rPr>
              <a:t> is partly generated by road transport. Concentrations are given in micrograms (µg) per cubic metre of air (m</a:t>
            </a:r>
            <a:r>
              <a:rPr lang="en-GB" sz="1050" baseline="30000">
                <a:latin typeface="Calibri" panose="020F0502020204030204"/>
              </a:rPr>
              <a:t>3 </a:t>
            </a:r>
            <a:r>
              <a:rPr lang="en-GB" sz="1050">
                <a:latin typeface="Calibri" panose="020F0502020204030204"/>
              </a:rPr>
              <a:t>)</a:t>
            </a:r>
            <a:endParaRPr lang="en-GB" sz="1050"/>
          </a:p>
        </p:txBody>
      </p:sp>
    </p:spTree>
    <p:extLst>
      <p:ext uri="{BB962C8B-B14F-4D97-AF65-F5344CB8AC3E}">
        <p14:creationId xmlns:p14="http://schemas.microsoft.com/office/powerpoint/2010/main" val="6029945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A1D15-4A03-2606-455C-95D9EE97E48B}"/>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D331007F-9AD5-B10C-093A-2316EB3FFA9F}"/>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Air Quality: Particulate Matter (PM</a:t>
            </a:r>
            <a:r>
              <a:rPr kumimoji="0" lang="en-GB" sz="2800" b="1" i="0" u="none" strike="noStrike" kern="1200" cap="none" spc="0" normalizeH="0" baseline="-25000" noProof="0">
                <a:ln>
                  <a:noFill/>
                </a:ln>
                <a:solidFill>
                  <a:schemeClr val="lt1"/>
                </a:solidFill>
                <a:effectLst/>
                <a:uLnTx/>
                <a:uFillTx/>
                <a:latin typeface="Calibri" panose="020F0502020204030204"/>
                <a:ea typeface="+mn-ea"/>
                <a:cs typeface="+mn-cs"/>
              </a:rPr>
              <a:t>10</a:t>
            </a: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a:t>
            </a:r>
          </a:p>
        </p:txBody>
      </p:sp>
      <p:sp>
        <p:nvSpPr>
          <p:cNvPr id="10" name="TextBox 9">
            <a:extLst>
              <a:ext uri="{FF2B5EF4-FFF2-40B4-BE49-F238E27FC236}">
                <a16:creationId xmlns:a16="http://schemas.microsoft.com/office/drawing/2014/main" id="{A4131E0E-07E2-339F-C176-2BC6A684CC31}"/>
              </a:ext>
            </a:extLst>
          </p:cNvPr>
          <p:cNvSpPr txBox="1"/>
          <p:nvPr/>
        </p:nvSpPr>
        <p:spPr>
          <a:xfrm>
            <a:off x="233680" y="60998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GB" sz="1400">
                <a:latin typeface="Calibri" panose="020F0502020204030204"/>
              </a:rPr>
              <a:t>PM</a:t>
            </a:r>
            <a:r>
              <a:rPr lang="en-GB" sz="1400" baseline="-25000">
                <a:latin typeface="Calibri" panose="020F0502020204030204"/>
              </a:rPr>
              <a:t>10</a:t>
            </a:r>
            <a:r>
              <a:rPr lang="en-GB" sz="1400">
                <a:latin typeface="Calibri" panose="020F0502020204030204"/>
              </a:rPr>
              <a:t> concentrations have been between 10 and 15µg/m</a:t>
            </a:r>
            <a:r>
              <a:rPr lang="en-GB" sz="1400" baseline="30000">
                <a:latin typeface="Calibri" panose="020F0502020204030204"/>
              </a:rPr>
              <a:t>3</a:t>
            </a:r>
            <a:r>
              <a:rPr lang="en-GB" sz="1400">
                <a:latin typeface="Calibri" panose="020F0502020204030204"/>
              </a:rPr>
              <a:t> </a:t>
            </a:r>
            <a:r>
              <a:rPr lang="en-GB" sz="1400" dirty="0">
                <a:latin typeface="Calibri" panose="020F0502020204030204"/>
              </a:rPr>
              <a:t>since </a:t>
            </a:r>
            <a:r>
              <a:rPr lang="en-GB" sz="1400">
                <a:latin typeface="Calibri" panose="020F0502020204030204"/>
              </a:rPr>
              <a:t>July 2025</a:t>
            </a:r>
            <a:r>
              <a:rPr lang="en-GB" sz="1400" dirty="0">
                <a:latin typeface="Calibri" panose="020F0502020204030204"/>
              </a:rPr>
              <a:t> which is below </a:t>
            </a:r>
            <a:r>
              <a:rPr lang="en-GB" sz="1400">
                <a:latin typeface="Calibri" panose="020F0502020204030204"/>
              </a:rPr>
              <a:t>the </a:t>
            </a:r>
            <a:r>
              <a:rPr lang="en-GB" sz="1400" dirty="0">
                <a:latin typeface="Calibri" panose="020F0502020204030204"/>
              </a:rPr>
              <a:t>higher levels detected </a:t>
            </a:r>
            <a:r>
              <a:rPr lang="en-GB" sz="1400">
                <a:latin typeface="Calibri" panose="020F0502020204030204"/>
              </a:rPr>
              <a:t>in </a:t>
            </a:r>
            <a:r>
              <a:rPr lang="en-GB" sz="1400" dirty="0">
                <a:latin typeface="Calibri" panose="020F0502020204030204"/>
              </a:rPr>
              <a:t>Spring 2025. </a:t>
            </a:r>
          </a:p>
          <a:p>
            <a:pPr algn="ctr">
              <a:defRPr/>
            </a:pPr>
            <a:r>
              <a:rPr lang="en-GB" sz="1400" dirty="0">
                <a:latin typeface="Calibri" panose="020F0502020204030204"/>
              </a:rPr>
              <a:t>Concentrations decreased slightly</a:t>
            </a:r>
            <a:r>
              <a:rPr lang="en-GB" sz="1400">
                <a:latin typeface="Calibri" panose="020F0502020204030204"/>
              </a:rPr>
              <a:t> in September.</a:t>
            </a:r>
          </a:p>
        </p:txBody>
      </p:sp>
      <p:pic>
        <p:nvPicPr>
          <p:cNvPr id="7" name="Picture 6" descr="A graph showing PM10 concentrations from July 2024 to September 2025. From April 2025, four sites have measured PM10 pollution">
            <a:extLst>
              <a:ext uri="{FF2B5EF4-FFF2-40B4-BE49-F238E27FC236}">
                <a16:creationId xmlns:a16="http://schemas.microsoft.com/office/drawing/2014/main" id="{3EC946B0-E6A8-D125-655A-12FCDCA2817E}"/>
              </a:ext>
            </a:extLst>
          </p:cNvPr>
          <p:cNvPicPr>
            <a:picLocks noChangeAspect="1"/>
          </p:cNvPicPr>
          <p:nvPr/>
        </p:nvPicPr>
        <p:blipFill>
          <a:blip r:embed="rId3"/>
          <a:stretch>
            <a:fillRect/>
          </a:stretch>
        </p:blipFill>
        <p:spPr>
          <a:xfrm>
            <a:off x="261058" y="1485690"/>
            <a:ext cx="11669883" cy="3166575"/>
          </a:xfrm>
          <a:prstGeom prst="rect">
            <a:avLst/>
          </a:prstGeom>
        </p:spPr>
      </p:pic>
      <p:sp>
        <p:nvSpPr>
          <p:cNvPr id="4" name="TextBox 3">
            <a:extLst>
              <a:ext uri="{FF2B5EF4-FFF2-40B4-BE49-F238E27FC236}">
                <a16:creationId xmlns:a16="http://schemas.microsoft.com/office/drawing/2014/main" id="{198A4007-EA6C-051C-14AF-7181AF857D63}"/>
              </a:ext>
              <a:ext uri="{C183D7F6-B498-43B3-948B-1728B52AA6E4}">
                <adec:decorative xmlns:adec="http://schemas.microsoft.com/office/drawing/2017/decorative" val="1"/>
              </a:ext>
            </a:extLst>
          </p:cNvPr>
          <p:cNvSpPr txBox="1"/>
          <p:nvPr/>
        </p:nvSpPr>
        <p:spPr>
          <a:xfrm>
            <a:off x="1735789" y="1174884"/>
            <a:ext cx="9015333" cy="369332"/>
          </a:xfrm>
          <a:prstGeom prst="rect">
            <a:avLst/>
          </a:prstGeom>
          <a:noFill/>
        </p:spPr>
        <p:txBody>
          <a:bodyPr wrap="square" rtlCol="0">
            <a:spAutoFit/>
          </a:bodyPr>
          <a:lstStyle/>
          <a:p>
            <a:pPr algn="ctr"/>
            <a:r>
              <a:rPr lang="en-GB" b="1"/>
              <a:t>Monthly average PM</a:t>
            </a:r>
            <a:r>
              <a:rPr lang="en-GB" b="1" baseline="-25000"/>
              <a:t>10</a:t>
            </a:r>
            <a:r>
              <a:rPr lang="en-GB" b="1"/>
              <a:t> concentrations (µg/m</a:t>
            </a:r>
            <a:r>
              <a:rPr lang="en-GB" b="1" baseline="30000"/>
              <a:t>3</a:t>
            </a:r>
            <a:r>
              <a:rPr lang="en-GB" b="1"/>
              <a:t>) by site</a:t>
            </a:r>
          </a:p>
        </p:txBody>
      </p:sp>
      <p:graphicFrame>
        <p:nvGraphicFramePr>
          <p:cNvPr id="8" name="Table 7">
            <a:extLst>
              <a:ext uri="{FF2B5EF4-FFF2-40B4-BE49-F238E27FC236}">
                <a16:creationId xmlns:a16="http://schemas.microsoft.com/office/drawing/2014/main" id="{20CF9994-286D-FE2E-FEC5-15A8BDA87DF0}"/>
              </a:ext>
            </a:extLst>
          </p:cNvPr>
          <p:cNvGraphicFramePr>
            <a:graphicFrameLocks noGrp="1"/>
          </p:cNvGraphicFramePr>
          <p:nvPr>
            <p:extLst>
              <p:ext uri="{D42A27DB-BD31-4B8C-83A1-F6EECF244321}">
                <p14:modId xmlns:p14="http://schemas.microsoft.com/office/powerpoint/2010/main" val="2248272458"/>
              </p:ext>
            </p:extLst>
          </p:nvPr>
        </p:nvGraphicFramePr>
        <p:xfrm>
          <a:off x="4234006" y="4653636"/>
          <a:ext cx="3723987" cy="1167130"/>
        </p:xfrm>
        <a:graphic>
          <a:graphicData uri="http://schemas.openxmlformats.org/drawingml/2006/table">
            <a:tbl>
              <a:tblPr/>
              <a:tblGrid>
                <a:gridCol w="1573069">
                  <a:extLst>
                    <a:ext uri="{9D8B030D-6E8A-4147-A177-3AD203B41FA5}">
                      <a16:colId xmlns:a16="http://schemas.microsoft.com/office/drawing/2014/main" val="4275909297"/>
                    </a:ext>
                  </a:extLst>
                </a:gridCol>
                <a:gridCol w="2150918">
                  <a:extLst>
                    <a:ext uri="{9D8B030D-6E8A-4147-A177-3AD203B41FA5}">
                      <a16:colId xmlns:a16="http://schemas.microsoft.com/office/drawing/2014/main" val="3252666153"/>
                    </a:ext>
                  </a:extLst>
                </a:gridCol>
              </a:tblGrid>
              <a:tr h="196850">
                <a:tc rowSpan="2">
                  <a:txBody>
                    <a:bodyPr/>
                    <a:lstStyle/>
                    <a:p>
                      <a:pPr algn="ctr" rtl="0" fontAlgn="b"/>
                      <a:endParaRPr lang="en-GB" sz="1100" b="1" i="0" u="none" strike="noStrike">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n-GB" sz="1200" b="1" i="0" u="none" strike="noStrike">
                          <a:solidFill>
                            <a:srgbClr val="0070C0"/>
                          </a:solidFill>
                          <a:effectLst/>
                          <a:latin typeface="Calibri"/>
                        </a:rPr>
                        <a:t>Last year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166144847"/>
                  </a:ext>
                </a:extLst>
              </a:tr>
              <a:tr h="196850">
                <a:tc vMerge="1">
                  <a:txBody>
                    <a:bodyPr/>
                    <a:lstStyle/>
                    <a:p>
                      <a:endParaRPr lang="en-GB"/>
                    </a:p>
                  </a:txBody>
                  <a:tcPr/>
                </a:tc>
                <a:tc>
                  <a:txBody>
                    <a:bodyPr/>
                    <a:lstStyle/>
                    <a:p>
                      <a:pPr algn="ctr" rtl="0" fontAlgn="ctr"/>
                      <a:r>
                        <a:rPr lang="en-GB" sz="1200" b="1" i="0" u="none" strike="noStrike">
                          <a:solidFill>
                            <a:srgbClr val="000000"/>
                          </a:solidFill>
                          <a:effectLst/>
                          <a:latin typeface="Calibri"/>
                        </a:rPr>
                        <a:t>Sept 2024 to Sept 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004128575"/>
                  </a:ext>
                </a:extLst>
              </a:tr>
              <a:tr h="196850">
                <a:tc>
                  <a:txBody>
                    <a:bodyPr/>
                    <a:lstStyle/>
                    <a:p>
                      <a:pPr algn="ctr" rtl="0" fontAlgn="b"/>
                      <a:r>
                        <a:rPr lang="en-GB" sz="1100" b="1" i="0" u="none" strike="noStrike">
                          <a:solidFill>
                            <a:srgbClr val="000000"/>
                          </a:solidFill>
                          <a:effectLst/>
                          <a:latin typeface="Arial"/>
                        </a:rPr>
                        <a:t>Gonville Place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0" i="0" u="none" strike="noStrike">
                          <a:solidFill>
                            <a:schemeClr val="tx1"/>
                          </a:solidFill>
                          <a:effectLst/>
                          <a:latin typeface="Calibri"/>
                        </a:rPr>
                        <a:t>-34%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8227610"/>
                  </a:ext>
                </a:extLst>
              </a:tr>
              <a:tr h="196850">
                <a:tc>
                  <a:txBody>
                    <a:bodyPr/>
                    <a:lstStyle/>
                    <a:p>
                      <a:pPr algn="ctr" rtl="0" fontAlgn="b"/>
                      <a:r>
                        <a:rPr lang="en-GB" sz="1100" b="1" i="0" u="none" strike="noStrike">
                          <a:solidFill>
                            <a:srgbClr val="000000"/>
                          </a:solidFill>
                          <a:effectLst/>
                          <a:latin typeface="Arial"/>
                        </a:rPr>
                        <a:t>Montague Road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0" i="0" u="none" strike="noStrike">
                          <a:solidFill>
                            <a:schemeClr val="tx1"/>
                          </a:solidFill>
                          <a:effectLst/>
                          <a:latin typeface="Calibri"/>
                        </a:rPr>
                        <a:t>-44%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8986212"/>
                  </a:ext>
                </a:extLst>
              </a:tr>
              <a:tr h="196850">
                <a:tc>
                  <a:txBody>
                    <a:bodyPr/>
                    <a:lstStyle/>
                    <a:p>
                      <a:pPr algn="ctr" rtl="0" fontAlgn="b"/>
                      <a:r>
                        <a:rPr lang="en-GB" sz="1100" b="1" i="0" u="none" strike="noStrike">
                          <a:solidFill>
                            <a:srgbClr val="000000"/>
                          </a:solidFill>
                          <a:effectLst/>
                          <a:latin typeface="Arial"/>
                        </a:rPr>
                        <a:t>Newmarket Road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0" i="0" u="none" strike="noStrike">
                          <a:solidFill>
                            <a:schemeClr val="tx1"/>
                          </a:solidFill>
                          <a:effectLst/>
                          <a:latin typeface="Calibri"/>
                        </a:rPr>
                        <a:t>Historic data not yet available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1393689"/>
                  </a:ext>
                </a:extLst>
              </a:tr>
              <a:tr h="95633">
                <a:tc>
                  <a:txBody>
                    <a:bodyPr/>
                    <a:lstStyle/>
                    <a:p>
                      <a:pPr algn="ctr" rtl="0" fontAlgn="b"/>
                      <a:r>
                        <a:rPr lang="en-GB" sz="1100" b="1" i="0" u="none" strike="noStrike">
                          <a:solidFill>
                            <a:srgbClr val="000000"/>
                          </a:solidFill>
                          <a:effectLst/>
                          <a:latin typeface="Arial"/>
                        </a:rPr>
                        <a:t>Parker Street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0" i="0" u="none" strike="noStrike" dirty="0">
                          <a:solidFill>
                            <a:schemeClr val="tx1"/>
                          </a:solidFill>
                          <a:effectLst/>
                          <a:latin typeface="Calibri"/>
                        </a:rPr>
                        <a:t>-35%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7513514"/>
                  </a:ext>
                </a:extLst>
              </a:tr>
            </a:tbl>
          </a:graphicData>
        </a:graphic>
      </p:graphicFrame>
      <p:sp>
        <p:nvSpPr>
          <p:cNvPr id="3" name="Slide Number Placeholder 2">
            <a:extLst>
              <a:ext uri="{FF2B5EF4-FFF2-40B4-BE49-F238E27FC236}">
                <a16:creationId xmlns:a16="http://schemas.microsoft.com/office/drawing/2014/main" id="{B012DD45-4C72-4B24-A173-4BD2D7663EE0}"/>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dirty="0" smtClean="0"/>
              <a:t>58</a:t>
            </a:fld>
            <a:endParaRPr lang="en-GB"/>
          </a:p>
        </p:txBody>
      </p:sp>
      <p:sp>
        <p:nvSpPr>
          <p:cNvPr id="14" name="TextBox 13">
            <a:extLst>
              <a:ext uri="{FF2B5EF4-FFF2-40B4-BE49-F238E27FC236}">
                <a16:creationId xmlns:a16="http://schemas.microsoft.com/office/drawing/2014/main" id="{D82A7E25-345F-7734-EA72-B1825B74D444}"/>
              </a:ext>
              <a:ext uri="{C183D7F6-B498-43B3-948B-1728B52AA6E4}">
                <adec:decorative xmlns:adec="http://schemas.microsoft.com/office/drawing/2017/decorative" val="0"/>
              </a:ext>
            </a:extLst>
          </p:cNvPr>
          <p:cNvSpPr txBox="1"/>
          <p:nvPr/>
        </p:nvSpPr>
        <p:spPr>
          <a:xfrm>
            <a:off x="328929" y="5902465"/>
            <a:ext cx="11539220" cy="764312"/>
          </a:xfrm>
          <a:prstGeom prst="rect">
            <a:avLst/>
          </a:prstGeom>
          <a:noFill/>
        </p:spPr>
        <p:txBody>
          <a:bodyPr wrap="square" rtlCol="0">
            <a:spAutoFit/>
          </a:bodyPr>
          <a:lstStyle/>
          <a:p>
            <a:pPr algn="ctr">
              <a:spcBef>
                <a:spcPts val="100"/>
              </a:spcBef>
              <a:spcAft>
                <a:spcPts val="100"/>
              </a:spcAft>
            </a:pPr>
            <a:r>
              <a:rPr lang="en-GB" sz="1400"/>
              <a:t>PM</a:t>
            </a:r>
            <a:r>
              <a:rPr lang="en-GB" sz="1400" baseline="-25000"/>
              <a:t>10 </a:t>
            </a:r>
            <a:r>
              <a:rPr lang="en-GB" sz="1400"/>
              <a:t>is a type of pollution that is made up of particulate matter (all the solid and liquid particles in the air e.g. smoke, dust, pollen). PM</a:t>
            </a:r>
            <a:r>
              <a:rPr lang="en-GB" sz="1400" baseline="-25000"/>
              <a:t>10 </a:t>
            </a:r>
            <a:r>
              <a:rPr lang="en-GB" sz="1400"/>
              <a:t>pollution has larger particles (diameter of 0.01mm or less) and is partly generated by road transport.  </a:t>
            </a:r>
          </a:p>
          <a:p>
            <a:pPr algn="ctr">
              <a:spcBef>
                <a:spcPts val="100"/>
              </a:spcBef>
              <a:spcAft>
                <a:spcPts val="100"/>
              </a:spcAft>
            </a:pPr>
            <a:r>
              <a:rPr lang="en-GB" sz="1400">
                <a:solidFill>
                  <a:srgbClr val="0B0C0C"/>
                </a:solidFill>
                <a:latin typeface="GDS Transport"/>
              </a:rPr>
              <a:t>C</a:t>
            </a:r>
            <a:r>
              <a:rPr lang="en-GB" sz="1400" b="0" i="0">
                <a:solidFill>
                  <a:srgbClr val="0B0C0C"/>
                </a:solidFill>
                <a:effectLst/>
                <a:latin typeface="GDS Transport"/>
              </a:rPr>
              <a:t>oncentrations of PM</a:t>
            </a:r>
            <a:r>
              <a:rPr lang="en-GB" sz="1400" baseline="-25000">
                <a:solidFill>
                  <a:srgbClr val="0B0C0C"/>
                </a:solidFill>
                <a:latin typeface="GDS Transport"/>
              </a:rPr>
              <a:t>10</a:t>
            </a:r>
            <a:r>
              <a:rPr lang="en-GB" sz="1400" b="0" i="0">
                <a:solidFill>
                  <a:srgbClr val="0B0C0C"/>
                </a:solidFill>
                <a:effectLst/>
                <a:latin typeface="GDS Transport"/>
              </a:rPr>
              <a:t> must not exceed an annual average of </a:t>
            </a:r>
            <a:r>
              <a:rPr lang="en-GB" sz="1400">
                <a:solidFill>
                  <a:srgbClr val="0B0C0C"/>
                </a:solidFill>
                <a:latin typeface="GDS Transport"/>
              </a:rPr>
              <a:t>40 µg/m3 (Air Quality Standards Regulations, 2010).</a:t>
            </a:r>
          </a:p>
        </p:txBody>
      </p:sp>
      <p:sp>
        <p:nvSpPr>
          <p:cNvPr id="6" name="TextBox 5">
            <a:extLst>
              <a:ext uri="{FF2B5EF4-FFF2-40B4-BE49-F238E27FC236}">
                <a16:creationId xmlns:a16="http://schemas.microsoft.com/office/drawing/2014/main" id="{CDCBE43F-4CBB-7AEF-9FEA-5A7E53DB649C}"/>
              </a:ext>
            </a:extLst>
          </p:cNvPr>
          <p:cNvSpPr txBox="1"/>
          <p:nvPr/>
        </p:nvSpPr>
        <p:spPr>
          <a:xfrm>
            <a:off x="-18448" y="6602713"/>
            <a:ext cx="11886597" cy="253916"/>
          </a:xfrm>
          <a:prstGeom prst="rect">
            <a:avLst/>
          </a:prstGeom>
          <a:noFill/>
        </p:spPr>
        <p:txBody>
          <a:bodyPr wrap="square" lIns="91440" tIns="45720" rIns="91440" bIns="45720" anchor="t">
            <a:spAutoFit/>
          </a:bodyPr>
          <a:lstStyle/>
          <a:p>
            <a:r>
              <a:rPr lang="en-GB" sz="1050">
                <a:latin typeface="Calibri" panose="020F0502020204030204"/>
              </a:rPr>
              <a:t>Concentrations are given in micrograms (µg) per cubic metre of air (m</a:t>
            </a:r>
            <a:r>
              <a:rPr lang="en-GB" sz="1050" baseline="30000">
                <a:latin typeface="Calibri" panose="020F0502020204030204"/>
              </a:rPr>
              <a:t>3 </a:t>
            </a:r>
            <a:r>
              <a:rPr lang="en-GB" sz="1050">
                <a:latin typeface="Calibri" panose="020F0502020204030204"/>
              </a:rPr>
              <a:t>)</a:t>
            </a:r>
            <a:endParaRPr lang="en-GB" sz="1050"/>
          </a:p>
        </p:txBody>
      </p:sp>
    </p:spTree>
    <p:extLst>
      <p:ext uri="{BB962C8B-B14F-4D97-AF65-F5344CB8AC3E}">
        <p14:creationId xmlns:p14="http://schemas.microsoft.com/office/powerpoint/2010/main" val="36517975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EEB4E-2A7A-ACC6-E90B-332D3CAE5CD5}"/>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B8531467-8634-ECF5-973C-733FC1938412}"/>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Air Quality: Particulate Matter (PM</a:t>
            </a:r>
            <a:r>
              <a:rPr kumimoji="0" lang="en-GB" sz="2800" b="1" i="0" u="none" strike="noStrike" kern="1200" cap="none" spc="0" normalizeH="0" baseline="-25000" noProof="0">
                <a:ln>
                  <a:noFill/>
                </a:ln>
                <a:solidFill>
                  <a:schemeClr val="lt1"/>
                </a:solidFill>
                <a:effectLst/>
                <a:uLnTx/>
                <a:uFillTx/>
                <a:latin typeface="Calibri" panose="020F0502020204030204"/>
                <a:ea typeface="+mn-ea"/>
                <a:cs typeface="+mn-cs"/>
              </a:rPr>
              <a:t>2.5</a:t>
            </a: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a:t>
            </a:r>
          </a:p>
        </p:txBody>
      </p:sp>
      <p:sp>
        <p:nvSpPr>
          <p:cNvPr id="10" name="TextBox 9">
            <a:extLst>
              <a:ext uri="{FF2B5EF4-FFF2-40B4-BE49-F238E27FC236}">
                <a16:creationId xmlns:a16="http://schemas.microsoft.com/office/drawing/2014/main" id="{5DEF492D-4694-762E-6776-D8B6A04CC1B0}"/>
              </a:ext>
            </a:extLst>
          </p:cNvPr>
          <p:cNvSpPr txBox="1"/>
          <p:nvPr/>
        </p:nvSpPr>
        <p:spPr>
          <a:xfrm>
            <a:off x="233680" y="60998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GB" sz="1400">
                <a:latin typeface="Calibri" panose="020F0502020204030204"/>
              </a:rPr>
              <a:t>PM</a:t>
            </a:r>
            <a:r>
              <a:rPr lang="en-GB" sz="1400" baseline="-25000">
                <a:latin typeface="Calibri" panose="020F0502020204030204"/>
              </a:rPr>
              <a:t>2.5</a:t>
            </a:r>
            <a:r>
              <a:rPr lang="en-GB" sz="1400">
                <a:latin typeface="Calibri" panose="020F0502020204030204"/>
              </a:rPr>
              <a:t> concentrations have been between 4 and 10 µg/m</a:t>
            </a:r>
            <a:r>
              <a:rPr lang="en-GB" sz="1400" baseline="30000">
                <a:latin typeface="Calibri" panose="020F0502020204030204"/>
              </a:rPr>
              <a:t>3</a:t>
            </a:r>
            <a:r>
              <a:rPr lang="en-GB" sz="1400">
                <a:latin typeface="Calibri" panose="020F0502020204030204"/>
              </a:rPr>
              <a:t> </a:t>
            </a:r>
            <a:r>
              <a:rPr lang="en-GB" sz="1400" dirty="0">
                <a:latin typeface="Calibri" panose="020F0502020204030204"/>
              </a:rPr>
              <a:t>since July </a:t>
            </a:r>
            <a:r>
              <a:rPr lang="en-GB" sz="1400" dirty="0"/>
              <a:t>2025 which is below the higher levels detected in Spring 2025.</a:t>
            </a:r>
            <a:endParaRPr lang="en-GB" sz="1400">
              <a:latin typeface="Calibri" panose="020F0502020204030204"/>
            </a:endParaRPr>
          </a:p>
          <a:p>
            <a:pPr algn="ctr">
              <a:defRPr/>
            </a:pPr>
            <a:r>
              <a:rPr lang="en-GB" sz="1400" dirty="0">
                <a:latin typeface="Calibri" panose="020F0502020204030204"/>
              </a:rPr>
              <a:t>In July, </a:t>
            </a:r>
            <a:r>
              <a:rPr lang="en-GB" sz="1400" dirty="0"/>
              <a:t>Parker Street </a:t>
            </a:r>
            <a:r>
              <a:rPr lang="en-GB" sz="1400">
                <a:latin typeface="Calibri" panose="020F0502020204030204"/>
              </a:rPr>
              <a:t>saw </a:t>
            </a:r>
            <a:r>
              <a:rPr lang="en-GB" sz="1400" dirty="0">
                <a:latin typeface="Calibri" panose="020F0502020204030204"/>
              </a:rPr>
              <a:t>higher </a:t>
            </a:r>
            <a:r>
              <a:rPr lang="en-GB" sz="1400">
                <a:latin typeface="Calibri" panose="020F0502020204030204"/>
              </a:rPr>
              <a:t>concentrations </a:t>
            </a:r>
            <a:r>
              <a:rPr lang="en-GB" sz="1400" dirty="0">
                <a:latin typeface="Calibri" panose="020F0502020204030204"/>
              </a:rPr>
              <a:t>which decreased</a:t>
            </a:r>
            <a:r>
              <a:rPr lang="en-GB" sz="1400">
                <a:latin typeface="Calibri" panose="020F0502020204030204"/>
              </a:rPr>
              <a:t> in August and September.</a:t>
            </a:r>
          </a:p>
        </p:txBody>
      </p:sp>
      <p:sp>
        <p:nvSpPr>
          <p:cNvPr id="4" name="TextBox 3">
            <a:extLst>
              <a:ext uri="{FF2B5EF4-FFF2-40B4-BE49-F238E27FC236}">
                <a16:creationId xmlns:a16="http://schemas.microsoft.com/office/drawing/2014/main" id="{4E239652-0F4F-9287-90B5-4FA31BF91A72}"/>
              </a:ext>
              <a:ext uri="{C183D7F6-B498-43B3-948B-1728B52AA6E4}">
                <adec:decorative xmlns:adec="http://schemas.microsoft.com/office/drawing/2017/decorative" val="1"/>
              </a:ext>
            </a:extLst>
          </p:cNvPr>
          <p:cNvSpPr txBox="1"/>
          <p:nvPr/>
        </p:nvSpPr>
        <p:spPr>
          <a:xfrm>
            <a:off x="1735789" y="1214327"/>
            <a:ext cx="9015333" cy="369332"/>
          </a:xfrm>
          <a:prstGeom prst="rect">
            <a:avLst/>
          </a:prstGeom>
          <a:noFill/>
        </p:spPr>
        <p:txBody>
          <a:bodyPr wrap="square" rtlCol="0">
            <a:spAutoFit/>
          </a:bodyPr>
          <a:lstStyle/>
          <a:p>
            <a:pPr algn="ctr"/>
            <a:r>
              <a:rPr lang="en-GB" b="1"/>
              <a:t>Monthly average PM</a:t>
            </a:r>
            <a:r>
              <a:rPr lang="en-GB" b="1" baseline="-25000"/>
              <a:t>2.5</a:t>
            </a:r>
            <a:r>
              <a:rPr lang="en-GB" b="1"/>
              <a:t> concentrations (µg/m</a:t>
            </a:r>
            <a:r>
              <a:rPr lang="en-GB" b="1" baseline="30000"/>
              <a:t>3</a:t>
            </a:r>
            <a:r>
              <a:rPr lang="en-GB" b="1"/>
              <a:t>) by site</a:t>
            </a:r>
          </a:p>
        </p:txBody>
      </p:sp>
      <p:sp>
        <p:nvSpPr>
          <p:cNvPr id="3" name="Slide Number Placeholder 2">
            <a:extLst>
              <a:ext uri="{FF2B5EF4-FFF2-40B4-BE49-F238E27FC236}">
                <a16:creationId xmlns:a16="http://schemas.microsoft.com/office/drawing/2014/main" id="{15C4E9AB-AF4D-24E9-5F39-5E8EC37B977C}"/>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dirty="0" smtClean="0"/>
              <a:t>59</a:t>
            </a:fld>
            <a:endParaRPr lang="en-GB"/>
          </a:p>
        </p:txBody>
      </p:sp>
      <p:pic>
        <p:nvPicPr>
          <p:cNvPr id="7" name="Picture 6" descr="A graph showing PM2.5 concentrations between July 2024 and September 2025. Four sites now record PM2.5 data.">
            <a:extLst>
              <a:ext uri="{FF2B5EF4-FFF2-40B4-BE49-F238E27FC236}">
                <a16:creationId xmlns:a16="http://schemas.microsoft.com/office/drawing/2014/main" id="{23E06EFF-4909-2D80-FF37-AB787624A8C2}"/>
              </a:ext>
            </a:extLst>
          </p:cNvPr>
          <p:cNvPicPr>
            <a:picLocks noChangeAspect="1"/>
          </p:cNvPicPr>
          <p:nvPr/>
        </p:nvPicPr>
        <p:blipFill>
          <a:blip r:embed="rId3"/>
          <a:stretch>
            <a:fillRect/>
          </a:stretch>
        </p:blipFill>
        <p:spPr>
          <a:xfrm>
            <a:off x="631791" y="1556394"/>
            <a:ext cx="11022143" cy="3109819"/>
          </a:xfrm>
          <a:prstGeom prst="rect">
            <a:avLst/>
          </a:prstGeom>
        </p:spPr>
      </p:pic>
      <p:graphicFrame>
        <p:nvGraphicFramePr>
          <p:cNvPr id="8" name="Table 7">
            <a:extLst>
              <a:ext uri="{FF2B5EF4-FFF2-40B4-BE49-F238E27FC236}">
                <a16:creationId xmlns:a16="http://schemas.microsoft.com/office/drawing/2014/main" id="{460C8E35-C3D9-58A7-6DB1-95E3C04767A2}"/>
              </a:ext>
            </a:extLst>
          </p:cNvPr>
          <p:cNvGraphicFramePr>
            <a:graphicFrameLocks noGrp="1"/>
          </p:cNvGraphicFramePr>
          <p:nvPr>
            <p:extLst>
              <p:ext uri="{D42A27DB-BD31-4B8C-83A1-F6EECF244321}">
                <p14:modId xmlns:p14="http://schemas.microsoft.com/office/powerpoint/2010/main" val="2153954241"/>
              </p:ext>
            </p:extLst>
          </p:nvPr>
        </p:nvGraphicFramePr>
        <p:xfrm>
          <a:off x="4234005" y="4721132"/>
          <a:ext cx="3723987" cy="1153160"/>
        </p:xfrm>
        <a:graphic>
          <a:graphicData uri="http://schemas.openxmlformats.org/drawingml/2006/table">
            <a:tbl>
              <a:tblPr/>
              <a:tblGrid>
                <a:gridCol w="1573069">
                  <a:extLst>
                    <a:ext uri="{9D8B030D-6E8A-4147-A177-3AD203B41FA5}">
                      <a16:colId xmlns:a16="http://schemas.microsoft.com/office/drawing/2014/main" val="4275909297"/>
                    </a:ext>
                  </a:extLst>
                </a:gridCol>
                <a:gridCol w="2150918">
                  <a:extLst>
                    <a:ext uri="{9D8B030D-6E8A-4147-A177-3AD203B41FA5}">
                      <a16:colId xmlns:a16="http://schemas.microsoft.com/office/drawing/2014/main" val="3252666153"/>
                    </a:ext>
                  </a:extLst>
                </a:gridCol>
              </a:tblGrid>
              <a:tr h="196850">
                <a:tc rowSpan="2">
                  <a:txBody>
                    <a:bodyPr/>
                    <a:lstStyle/>
                    <a:p>
                      <a:pPr algn="ctr" rtl="0" fontAlgn="b"/>
                      <a:endParaRPr lang="en-GB" sz="1100" b="1" i="0" u="none" strike="noStrike">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n-GB" sz="1200" b="1" i="0" u="none" strike="noStrike">
                          <a:solidFill>
                            <a:srgbClr val="0070C0"/>
                          </a:solidFill>
                          <a:effectLst/>
                          <a:latin typeface="Calibri"/>
                        </a:rPr>
                        <a:t>Last year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166144847"/>
                  </a:ext>
                </a:extLst>
              </a:tr>
              <a:tr h="196850">
                <a:tc vMerge="1">
                  <a:txBody>
                    <a:bodyPr/>
                    <a:lstStyle/>
                    <a:p>
                      <a:endParaRPr lang="en-GB"/>
                    </a:p>
                  </a:txBody>
                  <a:tcPr/>
                </a:tc>
                <a:tc>
                  <a:txBody>
                    <a:bodyPr/>
                    <a:lstStyle/>
                    <a:p>
                      <a:pPr algn="ctr" rtl="0" fontAlgn="ctr"/>
                      <a:r>
                        <a:rPr lang="en-GB" sz="1200" b="1" i="0" u="none" strike="noStrike">
                          <a:solidFill>
                            <a:srgbClr val="000000"/>
                          </a:solidFill>
                          <a:effectLst/>
                          <a:latin typeface="Calibri" panose="020F0502020204030204" pitchFamily="34" charset="0"/>
                        </a:rPr>
                        <a:t>Coming soon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004128575"/>
                  </a:ext>
                </a:extLst>
              </a:tr>
              <a:tr h="196850">
                <a:tc>
                  <a:txBody>
                    <a:bodyPr/>
                    <a:lstStyle/>
                    <a:p>
                      <a:pPr algn="ctr" rtl="0" fontAlgn="b"/>
                      <a:r>
                        <a:rPr lang="en-GB" sz="1100" b="1" i="0" u="none" strike="noStrike">
                          <a:solidFill>
                            <a:srgbClr val="000000"/>
                          </a:solidFill>
                          <a:effectLst/>
                          <a:latin typeface="Arial"/>
                        </a:rPr>
                        <a:t>Gonville Place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0" i="0" u="none" strike="noStrike">
                          <a:solidFill>
                            <a:schemeClr val="tx1"/>
                          </a:solidFill>
                          <a:effectLst/>
                          <a:latin typeface="Calibri"/>
                        </a:rPr>
                        <a:t>-48%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8227610"/>
                  </a:ext>
                </a:extLst>
              </a:tr>
              <a:tr h="196850">
                <a:tc>
                  <a:txBody>
                    <a:bodyPr/>
                    <a:lstStyle/>
                    <a:p>
                      <a:pPr algn="ctr" rtl="0" fontAlgn="b"/>
                      <a:r>
                        <a:rPr lang="en-GB" sz="1100" b="1" i="0" u="none" strike="noStrike">
                          <a:solidFill>
                            <a:srgbClr val="000000"/>
                          </a:solidFill>
                          <a:effectLst/>
                          <a:latin typeface="Arial"/>
                        </a:rPr>
                        <a:t>Montague Road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0" i="0" u="none" strike="noStrike">
                          <a:solidFill>
                            <a:schemeClr val="tx1"/>
                          </a:solidFill>
                          <a:effectLst/>
                          <a:latin typeface="Calibri"/>
                        </a:rPr>
                        <a:t>-54%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8986212"/>
                  </a:ext>
                </a:extLst>
              </a:tr>
              <a:tr h="95633">
                <a:tc>
                  <a:txBody>
                    <a:bodyPr/>
                    <a:lstStyle/>
                    <a:p>
                      <a:pPr algn="ctr" rtl="0" fontAlgn="b"/>
                      <a:r>
                        <a:rPr lang="en-GB" sz="1100" b="1" i="0" u="none" strike="noStrike">
                          <a:solidFill>
                            <a:srgbClr val="000000"/>
                          </a:solidFill>
                          <a:effectLst/>
                          <a:latin typeface="Arial"/>
                        </a:rPr>
                        <a:t>Newmarket Road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0" i="0" u="none" strike="noStrike">
                          <a:solidFill>
                            <a:schemeClr val="tx1"/>
                          </a:solidFill>
                          <a:effectLst/>
                          <a:latin typeface="Calibri"/>
                        </a:rPr>
                        <a:t>Historic data not yet available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7513514"/>
                  </a:ext>
                </a:extLst>
              </a:tr>
              <a:tr h="9563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100" b="1" i="0" u="none" strike="noStrike">
                          <a:solidFill>
                            <a:srgbClr val="000000"/>
                          </a:solidFill>
                          <a:effectLst/>
                          <a:latin typeface="Arial"/>
                        </a:rPr>
                        <a:t>Parker Street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0" i="0" u="none" strike="noStrike" dirty="0">
                          <a:solidFill>
                            <a:schemeClr val="tx1"/>
                          </a:solidFill>
                          <a:effectLst/>
                          <a:latin typeface="Calibri"/>
                        </a:rPr>
                        <a:t>-51%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358543"/>
                  </a:ext>
                </a:extLst>
              </a:tr>
            </a:tbl>
          </a:graphicData>
        </a:graphic>
      </p:graphicFrame>
      <p:sp>
        <p:nvSpPr>
          <p:cNvPr id="14" name="TextBox 13">
            <a:extLst>
              <a:ext uri="{FF2B5EF4-FFF2-40B4-BE49-F238E27FC236}">
                <a16:creationId xmlns:a16="http://schemas.microsoft.com/office/drawing/2014/main" id="{97DB822D-3446-3D23-911B-80AE65B744C1}"/>
              </a:ext>
              <a:ext uri="{C183D7F6-B498-43B3-948B-1728B52AA6E4}">
                <adec:decorative xmlns:adec="http://schemas.microsoft.com/office/drawing/2017/decorative" val="0"/>
              </a:ext>
            </a:extLst>
          </p:cNvPr>
          <p:cNvSpPr txBox="1"/>
          <p:nvPr/>
        </p:nvSpPr>
        <p:spPr>
          <a:xfrm>
            <a:off x="253248" y="5901946"/>
            <a:ext cx="11686961" cy="764312"/>
          </a:xfrm>
          <a:prstGeom prst="rect">
            <a:avLst/>
          </a:prstGeom>
          <a:noFill/>
        </p:spPr>
        <p:txBody>
          <a:bodyPr wrap="square" rtlCol="0">
            <a:spAutoFit/>
          </a:bodyPr>
          <a:lstStyle/>
          <a:p>
            <a:pPr algn="ctr">
              <a:spcBef>
                <a:spcPts val="100"/>
              </a:spcBef>
              <a:spcAft>
                <a:spcPts val="100"/>
              </a:spcAft>
            </a:pPr>
            <a:r>
              <a:rPr lang="en-GB" sz="1400"/>
              <a:t>PM</a:t>
            </a:r>
            <a:r>
              <a:rPr lang="en-GB" sz="1400" baseline="-25000"/>
              <a:t>2.5 </a:t>
            </a:r>
            <a:r>
              <a:rPr lang="en-GB" sz="1400"/>
              <a:t>is a  type of pollution made up of particulate matter (all the solid and liquid particles in the air e.g. sea spray, smoke). PM</a:t>
            </a:r>
            <a:r>
              <a:rPr lang="en-GB" sz="1400" baseline="-25000"/>
              <a:t>2.5</a:t>
            </a:r>
            <a:r>
              <a:rPr lang="en-GB" sz="1400"/>
              <a:t> pollution has smaller particles (diameter of </a:t>
            </a:r>
            <a:r>
              <a:rPr lang="en-GB" sz="1400" b="0" i="0">
                <a:solidFill>
                  <a:srgbClr val="040C28"/>
                </a:solidFill>
                <a:effectLst/>
                <a:latin typeface="Google Sans"/>
              </a:rPr>
              <a:t>0.0025</a:t>
            </a:r>
            <a:r>
              <a:rPr lang="en-GB" sz="1400"/>
              <a:t>mm or less) and is partly generated by road transport. </a:t>
            </a:r>
          </a:p>
          <a:p>
            <a:pPr algn="ctr">
              <a:spcBef>
                <a:spcPts val="100"/>
              </a:spcBef>
              <a:spcAft>
                <a:spcPts val="100"/>
              </a:spcAft>
            </a:pPr>
            <a:r>
              <a:rPr lang="en-GB" sz="1400" b="0" i="0">
                <a:solidFill>
                  <a:srgbClr val="0B0C0C"/>
                </a:solidFill>
                <a:effectLst/>
                <a:latin typeface="GDS Transport"/>
              </a:rPr>
              <a:t>Concentrations of PM</a:t>
            </a:r>
            <a:r>
              <a:rPr lang="en-GB" sz="1400" b="0" i="0" baseline="-25000">
                <a:solidFill>
                  <a:srgbClr val="0B0C0C"/>
                </a:solidFill>
                <a:effectLst/>
                <a:latin typeface="GDS Transport"/>
              </a:rPr>
              <a:t>2.5</a:t>
            </a:r>
            <a:r>
              <a:rPr lang="en-GB" sz="1400" b="0" i="0">
                <a:solidFill>
                  <a:srgbClr val="0B0C0C"/>
                </a:solidFill>
                <a:effectLst/>
                <a:latin typeface="GDS Transport"/>
              </a:rPr>
              <a:t> have an annual mean target level of 10 µg/</a:t>
            </a:r>
            <a:r>
              <a:rPr lang="en-GB" sz="1400">
                <a:solidFill>
                  <a:srgbClr val="0B0C0C"/>
                </a:solidFill>
                <a:latin typeface="GDS Transport"/>
              </a:rPr>
              <a:t>m3  by 2040 (Environmental Targets (Fine Particulate Matter)(England) Regulations 2023).</a:t>
            </a:r>
          </a:p>
        </p:txBody>
      </p:sp>
      <p:sp>
        <p:nvSpPr>
          <p:cNvPr id="2" name="TextBox 1">
            <a:extLst>
              <a:ext uri="{FF2B5EF4-FFF2-40B4-BE49-F238E27FC236}">
                <a16:creationId xmlns:a16="http://schemas.microsoft.com/office/drawing/2014/main" id="{F4888AA7-ECB6-D526-8C65-06C5B24A9292}"/>
              </a:ext>
            </a:extLst>
          </p:cNvPr>
          <p:cNvSpPr txBox="1"/>
          <p:nvPr/>
        </p:nvSpPr>
        <p:spPr>
          <a:xfrm>
            <a:off x="-18448" y="6602713"/>
            <a:ext cx="11886597" cy="253916"/>
          </a:xfrm>
          <a:prstGeom prst="rect">
            <a:avLst/>
          </a:prstGeom>
          <a:noFill/>
        </p:spPr>
        <p:txBody>
          <a:bodyPr wrap="square" lIns="91440" tIns="45720" rIns="91440" bIns="45720" anchor="t">
            <a:spAutoFit/>
          </a:bodyPr>
          <a:lstStyle/>
          <a:p>
            <a:r>
              <a:rPr lang="en-GB" sz="1050">
                <a:latin typeface="Calibri" panose="020F0502020204030204"/>
              </a:rPr>
              <a:t>Concentrations are given in micrograms (µg) per cubic metre of air (m</a:t>
            </a:r>
            <a:r>
              <a:rPr lang="en-GB" sz="1050" baseline="30000">
                <a:latin typeface="Calibri" panose="020F0502020204030204"/>
              </a:rPr>
              <a:t>3 </a:t>
            </a:r>
            <a:r>
              <a:rPr lang="en-GB" sz="1050">
                <a:latin typeface="Calibri" panose="020F0502020204030204"/>
              </a:rPr>
              <a:t>)</a:t>
            </a:r>
            <a:endParaRPr lang="en-GB" sz="1050"/>
          </a:p>
        </p:txBody>
      </p:sp>
    </p:spTree>
    <p:extLst>
      <p:ext uri="{BB962C8B-B14F-4D97-AF65-F5344CB8AC3E}">
        <p14:creationId xmlns:p14="http://schemas.microsoft.com/office/powerpoint/2010/main" val="2947192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Recovery Tracker: </a:t>
            </a:r>
            <a:r>
              <a:rPr kumimoji="0" lang="en-GB" sz="2400" b="1" i="0" u="none" strike="noStrike" kern="1200" cap="none" spc="0" normalizeH="0" baseline="0" noProof="0">
                <a:ln>
                  <a:noFill/>
                </a:ln>
                <a:solidFill>
                  <a:schemeClr val="lt1"/>
                </a:solidFill>
                <a:effectLst/>
                <a:uLnTx/>
                <a:uFillTx/>
                <a:latin typeface="Calibri" panose="020F0502020204030204"/>
                <a:ea typeface="+mn-ea"/>
                <a:cs typeface="+mn-cs"/>
              </a:rPr>
              <a:t>Has transport use returned to pre-COVID levels?</a:t>
            </a:r>
            <a:endParaRPr kumimoji="0" lang="en-GB" sz="2800" b="1" i="0" u="none" strike="noStrike" kern="1200" cap="none" spc="0" normalizeH="0" baseline="0" noProof="0">
              <a:ln>
                <a:noFill/>
              </a:ln>
              <a:solidFill>
                <a:schemeClr val="lt1"/>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6</a:t>
            </a:fld>
            <a:endParaRPr lang="en-GB"/>
          </a:p>
        </p:txBody>
      </p:sp>
      <p:pic>
        <p:nvPicPr>
          <p:cNvPr id="4" name="Picture 3">
            <a:extLst>
              <a:ext uri="{FF2B5EF4-FFF2-40B4-BE49-F238E27FC236}">
                <a16:creationId xmlns:a16="http://schemas.microsoft.com/office/drawing/2014/main" id="{FA3996D4-9FAB-5057-21B4-1D1EF34D4A1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5" name="TextBox 4">
            <a:extLst>
              <a:ext uri="{FF2B5EF4-FFF2-40B4-BE49-F238E27FC236}">
                <a16:creationId xmlns:a16="http://schemas.microsoft.com/office/drawing/2014/main" id="{CC799896-EDA3-ED6D-CD13-252AEBD31752}"/>
              </a:ext>
            </a:extLst>
          </p:cNvPr>
          <p:cNvSpPr txBox="1"/>
          <p:nvPr/>
        </p:nvSpPr>
        <p:spPr>
          <a:xfrm>
            <a:off x="0" y="6478954"/>
            <a:ext cx="11983452" cy="415498"/>
          </a:xfrm>
          <a:prstGeom prst="rect">
            <a:avLst/>
          </a:prstGeom>
          <a:noFill/>
        </p:spPr>
        <p:txBody>
          <a:bodyPr wrap="square" rtlCol="0">
            <a:spAutoFit/>
          </a:bodyPr>
          <a:lstStyle/>
          <a:p>
            <a:r>
              <a:rPr lang="en-GB" sz="1000">
                <a:solidFill>
                  <a:schemeClr val="bg2">
                    <a:lumMod val="25000"/>
                  </a:schemeClr>
                </a:solidFill>
              </a:rPr>
              <a:t>For all data sources and any other relevant information regarding these metrics, please consult the notes section of this slide.</a:t>
            </a:r>
          </a:p>
          <a:p>
            <a:r>
              <a:rPr lang="en-GB" sz="1000">
                <a:solidFill>
                  <a:schemeClr val="bg2">
                    <a:lumMod val="25000"/>
                  </a:schemeClr>
                </a:solidFill>
              </a:rPr>
              <a:t>Figures for 2021 have been obscured to improve the display of this recovery tracker. Figures for 2021 still comprise part of the ‘Trendline’ and are available on request.</a:t>
            </a:r>
          </a:p>
        </p:txBody>
      </p:sp>
      <p:pic>
        <p:nvPicPr>
          <p:cNvPr id="6" name="Picture 5" descr="A table displaying each metric's progression over time compared to pre-Covid baselines. &#10;The overall trends for each dataset are summarised as follows:&#10;&#10;Retail footfall, central Cambridge: fluctuating recovery levels linked to seasonal variations. Currently increasing but still below pre-Covid.&#10;&#10;&#10;Cycling trip volumes in Cambridge (sourced from Google). Data is only available annually through to 2023. Figures show a gradual recovery in cycling volumes; albeit with a plateau between 2022 and 2023.&#10;Walking trip volumes in Cambridge (sourced from Google). Data is only available annually through to 2023. Figures show a gradual recovery in walking volumes; albeit with a plateau between 2022 and 2023.&#10;&#10;Multi Storey Car Parking, central Cambridge: stable trend in the last two years, consistently between 10-20% below pre-Covid.&#10;Vehicle flows on local roads, central Cambridge: Stabilizing recovery trend, now consistently 10-15% below pre-Covid.&#10;&#10;Vehicle flow on strategic roads (across all of Cambridgeshire), initially improving recovery trend, now stable and consistently above pre-Covid levels.&#10;&#10;Motorised trip volumes in Cambridge (sourced from Google). Data is only available annually through to 2023. Figures show a gradual recovery in motorised trip volumes - with figures showing as above pre-COVID for 2022 and 2023.&#10;Motorised distance travelled in Cambridge (sourced from Google). Data is only available annually through to 2023. Figures show a gradual recovery in distances travelled via motorised vehicles - with figures showing as above pre-COVID for 2022 and 2023.&#10;&#10;Railway passenger numbers at Cambridge Station (updated annually to March) – improving recovery trend, but still below pre-Covid.&#10;&#10;Bus passengers, Cambridge: improving recovery trend from March 2022 to March 2024. Since March 2024, a stable trend; consistently 5-8% below pre-Covid.&#10;&#10;Park and Ride passengers (Driver Estimate): consistent recovery trend, now consistently above pre-Covid levels, albeit with some site-by-site variation.&#10;Park and Ride passengers (Ticket Sales Estimate): improving recovery trend, now consistently at pre-COVID levels.&#10;&#10;Guided Busway passengers (updated annually): Improving recovery trend but still a little way below pre-COVID.&#10;&#10;NO2 emissions: consistently remaining some way below pre-Covid.">
            <a:extLst>
              <a:ext uri="{FF2B5EF4-FFF2-40B4-BE49-F238E27FC236}">
                <a16:creationId xmlns:a16="http://schemas.microsoft.com/office/drawing/2014/main" id="{B9EBDC25-CDD2-4F40-F489-FD93A3B93C74}"/>
              </a:ext>
            </a:extLst>
          </p:cNvPr>
          <p:cNvPicPr>
            <a:picLocks noChangeAspect="1"/>
          </p:cNvPicPr>
          <p:nvPr/>
        </p:nvPicPr>
        <p:blipFill>
          <a:blip r:embed="rId4"/>
          <a:stretch>
            <a:fillRect/>
          </a:stretch>
        </p:blipFill>
        <p:spPr>
          <a:xfrm>
            <a:off x="224725" y="659517"/>
            <a:ext cx="11662475" cy="5775347"/>
          </a:xfrm>
          <a:prstGeom prst="rect">
            <a:avLst/>
          </a:prstGeom>
        </p:spPr>
      </p:pic>
    </p:spTree>
    <p:extLst>
      <p:ext uri="{BB962C8B-B14F-4D97-AF65-F5344CB8AC3E}">
        <p14:creationId xmlns:p14="http://schemas.microsoft.com/office/powerpoint/2010/main" val="40135269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a:bodyPr>
          <a:lstStyle/>
          <a:p>
            <a:pPr algn="ctr"/>
            <a:r>
              <a:rPr lang="en-GB" sz="4800" b="1">
                <a:solidFill>
                  <a:schemeClr val="bg1"/>
                </a:solidFill>
                <a:latin typeface="+mn-lt"/>
              </a:rPr>
              <a:t>policyandinsight@cambridgeshire.gov.uk</a:t>
            </a:r>
            <a:endParaRPr lang="en-GB" sz="4800" b="1">
              <a:solidFill>
                <a:schemeClr val="bg1"/>
              </a:solidFill>
              <a:latin typeface="+mn-lt"/>
              <a:cs typeface="Calibri"/>
            </a:endParaRP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188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94810423-6962-F575-4EBF-83F8353F66CA}"/>
              </a:ext>
              <a:ext uri="{C183D7F6-B498-43B3-948B-1728B52AA6E4}">
                <adec:decorative xmlns:adec="http://schemas.microsoft.com/office/drawing/2017/decorative" val="1"/>
              </a:ext>
            </a:extLst>
          </p:cNvPr>
          <p:cNvSpPr txBox="1"/>
          <p:nvPr/>
        </p:nvSpPr>
        <p:spPr>
          <a:xfrm>
            <a:off x="115483" y="852995"/>
            <a:ext cx="2382592" cy="2708434"/>
          </a:xfrm>
          <a:prstGeom prst="rect">
            <a:avLst/>
          </a:prstGeom>
          <a:noFill/>
        </p:spPr>
        <p:txBody>
          <a:bodyPr wrap="square" lIns="91440" tIns="45720" rIns="91440" bIns="45720" rtlCol="0" anchor="t">
            <a:spAutoFit/>
          </a:bodyPr>
          <a:lstStyle/>
          <a:p>
            <a:pPr algn="ctr"/>
            <a:r>
              <a:rPr lang="en-GB" sz="2000" b="1"/>
              <a:t>Local Roads</a:t>
            </a:r>
          </a:p>
          <a:p>
            <a:pPr algn="ctr"/>
            <a:endParaRPr lang="en-GB" sz="2000" b="1"/>
          </a:p>
          <a:p>
            <a:pPr algn="ctr"/>
            <a:endParaRPr lang="en-GB" sz="1600" b="1"/>
          </a:p>
          <a:p>
            <a:pPr algn="ctr"/>
            <a:r>
              <a:rPr lang="en-GB" sz="1600"/>
              <a:t>Volumes at…</a:t>
            </a:r>
          </a:p>
          <a:p>
            <a:pPr algn="ctr"/>
            <a:endParaRPr lang="en-GB" sz="1600" b="1">
              <a:solidFill>
                <a:srgbClr val="BDD7EE"/>
              </a:solidFill>
            </a:endParaRPr>
          </a:p>
          <a:p>
            <a:pPr algn="ctr"/>
            <a:r>
              <a:rPr lang="en-GB" sz="1600" b="1">
                <a:solidFill>
                  <a:srgbClr val="BDD7EE"/>
                </a:solidFill>
              </a:rPr>
              <a:t> </a:t>
            </a:r>
          </a:p>
          <a:p>
            <a:pPr algn="ctr"/>
            <a:r>
              <a:rPr lang="en-GB" sz="1600"/>
              <a:t>…compared to 2019</a:t>
            </a:r>
          </a:p>
          <a:p>
            <a:pPr algn="ctr"/>
            <a:endParaRPr lang="en-GB">
              <a:cs typeface="Calibri"/>
            </a:endParaRPr>
          </a:p>
          <a:p>
            <a:pPr algn="ctr"/>
            <a:endParaRPr lang="en-GB" sz="1600">
              <a:cs typeface="Calibri"/>
            </a:endParaRPr>
          </a:p>
          <a:p>
            <a:pPr algn="ctr"/>
            <a:r>
              <a:rPr lang="en-GB" sz="1600">
                <a:cs typeface="Calibri"/>
              </a:rPr>
              <a:t>…compared to 2023.</a:t>
            </a:r>
            <a:endParaRPr lang="en-GB" sz="1100">
              <a:cs typeface="Calibri"/>
            </a:endParaRPr>
          </a:p>
        </p:txBody>
      </p:sp>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19409"/>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effectLst/>
                <a:uLnTx/>
                <a:uFillTx/>
                <a:latin typeface="Calibri" panose="020F0502020204030204"/>
                <a:ea typeface="+mn-ea"/>
                <a:cs typeface="+mn-cs"/>
              </a:rPr>
              <a:t>Headlines: </a:t>
            </a:r>
            <a:r>
              <a:rPr lang="en-GB" sz="2800" b="1">
                <a:latin typeface="Calibri" panose="020F0502020204030204"/>
              </a:rPr>
              <a:t>September 2025</a:t>
            </a:r>
            <a:endParaRPr kumimoji="0" lang="en-GB" sz="2800" b="1" i="0" u="none" strike="noStrike" kern="1200" cap="none" spc="0" normalizeH="0" baseline="0" noProof="0">
              <a:ln>
                <a:noFill/>
              </a:ln>
              <a:effectLst/>
              <a:uLnTx/>
              <a:uFillTx/>
              <a:latin typeface="Calibri" panose="020F0502020204030204"/>
              <a:ea typeface="+mn-ea"/>
              <a:cs typeface="+mn-cs"/>
            </a:endParaRPr>
          </a:p>
        </p:txBody>
      </p:sp>
      <p:grpSp>
        <p:nvGrpSpPr>
          <p:cNvPr id="16" name="Group 15" descr="Local Road usage is 14% below pre-COVID (March 2019), and is 3% lower than March 2023.">
            <a:extLst>
              <a:ext uri="{FF2B5EF4-FFF2-40B4-BE49-F238E27FC236}">
                <a16:creationId xmlns:a16="http://schemas.microsoft.com/office/drawing/2014/main" id="{CED476E9-604E-51FF-EEE9-233A91AFC321}"/>
              </a:ext>
            </a:extLst>
          </p:cNvPr>
          <p:cNvGrpSpPr/>
          <p:nvPr/>
        </p:nvGrpSpPr>
        <p:grpSpPr>
          <a:xfrm>
            <a:off x="238480" y="744310"/>
            <a:ext cx="2137088" cy="2884867"/>
            <a:chOff x="238480" y="744310"/>
            <a:chExt cx="2137088" cy="2884867"/>
          </a:xfrm>
        </p:grpSpPr>
        <p:sp>
          <p:nvSpPr>
            <p:cNvPr id="21" name="Rectangle 20">
              <a:extLst>
                <a:ext uri="{FF2B5EF4-FFF2-40B4-BE49-F238E27FC236}">
                  <a16:creationId xmlns:a16="http://schemas.microsoft.com/office/drawing/2014/main" id="{17D168AE-2700-CECC-6B76-9FA17033DF00}"/>
                </a:ext>
              </a:extLst>
            </p:cNvPr>
            <p:cNvSpPr/>
            <p:nvPr/>
          </p:nvSpPr>
          <p:spPr>
            <a:xfrm>
              <a:off x="238480" y="744310"/>
              <a:ext cx="2137088" cy="28848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extBox 49">
              <a:extLst>
                <a:ext uri="{FF2B5EF4-FFF2-40B4-BE49-F238E27FC236}">
                  <a16:creationId xmlns:a16="http://schemas.microsoft.com/office/drawing/2014/main" id="{C7B118CD-BC79-E06C-F744-62D95053A3E5}"/>
                </a:ext>
              </a:extLst>
            </p:cNvPr>
            <p:cNvSpPr txBox="1"/>
            <p:nvPr/>
          </p:nvSpPr>
          <p:spPr>
            <a:xfrm>
              <a:off x="819108" y="1978228"/>
              <a:ext cx="954000" cy="510778"/>
            </a:xfrm>
            <a:prstGeom prst="roundRect">
              <a:avLst/>
            </a:prstGeom>
            <a:solidFill>
              <a:schemeClr val="bg1">
                <a:lumMod val="85000"/>
              </a:schemeClr>
            </a:solidFill>
            <a:ln>
              <a:solidFill>
                <a:schemeClr val="tx1"/>
              </a:solidFill>
            </a:ln>
          </p:spPr>
          <p:txBody>
            <a:bodyPr wrap="square" lIns="91440" tIns="45720" rIns="91440" bIns="45720" rtlCol="0" anchor="t">
              <a:spAutoFit/>
            </a:bodyPr>
            <a:lstStyle/>
            <a:p>
              <a:pPr algn="ctr"/>
              <a:r>
                <a:rPr lang="en-GB" sz="2400" b="1"/>
                <a:t>-1%</a:t>
              </a:r>
            </a:p>
          </p:txBody>
        </p:sp>
        <p:pic>
          <p:nvPicPr>
            <p:cNvPr id="20" name="Picture 19">
              <a:extLst>
                <a:ext uri="{FF2B5EF4-FFF2-40B4-BE49-F238E27FC236}">
                  <a16:creationId xmlns:a16="http://schemas.microsoft.com/office/drawing/2014/main" id="{88528F31-1A96-DF96-78D9-5AF739836C30}"/>
                </a:ext>
                <a:ext uri="{C183D7F6-B498-43B3-948B-1728B52AA6E4}">
                  <adec:decorative xmlns:adec="http://schemas.microsoft.com/office/drawing/2017/decorative" val="1"/>
                </a:ext>
              </a:extLst>
            </p:cNvPr>
            <p:cNvPicPr>
              <a:picLocks noChangeAspect="1"/>
            </p:cNvPicPr>
            <p:nvPr/>
          </p:nvPicPr>
          <p:blipFill rotWithShape="1">
            <a:blip r:embed="rId3"/>
            <a:srcRect t="17100" b="24557"/>
            <a:stretch/>
          </p:blipFill>
          <p:spPr>
            <a:xfrm>
              <a:off x="812051" y="1227014"/>
              <a:ext cx="907817" cy="529640"/>
            </a:xfrm>
            <a:prstGeom prst="rect">
              <a:avLst/>
            </a:prstGeom>
          </p:spPr>
        </p:pic>
        <p:sp>
          <p:nvSpPr>
            <p:cNvPr id="5" name="TextBox 4">
              <a:extLst>
                <a:ext uri="{FF2B5EF4-FFF2-40B4-BE49-F238E27FC236}">
                  <a16:creationId xmlns:a16="http://schemas.microsoft.com/office/drawing/2014/main" id="{83E3E133-1F1B-8AFA-B885-37A836C3ECA9}"/>
                </a:ext>
              </a:extLst>
            </p:cNvPr>
            <p:cNvSpPr txBox="1"/>
            <p:nvPr/>
          </p:nvSpPr>
          <p:spPr>
            <a:xfrm>
              <a:off x="812051" y="2732917"/>
              <a:ext cx="954000" cy="510778"/>
            </a:xfrm>
            <a:prstGeom prst="roundRect">
              <a:avLst/>
            </a:prstGeom>
            <a:noFill/>
            <a:ln>
              <a:solidFill>
                <a:schemeClr val="tx1"/>
              </a:solidFill>
            </a:ln>
          </p:spPr>
          <p:txBody>
            <a:bodyPr wrap="square" lIns="91440" tIns="45720" rIns="91440" bIns="45720" rtlCol="0" anchor="t">
              <a:spAutoFit/>
            </a:bodyPr>
            <a:lstStyle/>
            <a:p>
              <a:pPr algn="ctr"/>
              <a:r>
                <a:rPr lang="en-GB" sz="2400" b="1"/>
                <a:t>-2%</a:t>
              </a:r>
            </a:p>
          </p:txBody>
        </p:sp>
      </p:grpSp>
      <p:grpSp>
        <p:nvGrpSpPr>
          <p:cNvPr id="71" name="Group 70" descr="Major Roads (motorways and A-roads across the county)&#10;Traffic volumes are 4% ahead of pre-COVID (March 2019), and are 4% ahead of March 2023).">
            <a:extLst>
              <a:ext uri="{FF2B5EF4-FFF2-40B4-BE49-F238E27FC236}">
                <a16:creationId xmlns:a16="http://schemas.microsoft.com/office/drawing/2014/main" id="{16D1E8F9-F044-22C0-30A9-D6BD1D6D786E}"/>
              </a:ext>
            </a:extLst>
          </p:cNvPr>
          <p:cNvGrpSpPr/>
          <p:nvPr/>
        </p:nvGrpSpPr>
        <p:grpSpPr>
          <a:xfrm>
            <a:off x="2494300" y="733354"/>
            <a:ext cx="2382592" cy="2898455"/>
            <a:chOff x="2503921" y="851613"/>
            <a:chExt cx="2382592" cy="2898455"/>
          </a:xfrm>
        </p:grpSpPr>
        <p:sp>
          <p:nvSpPr>
            <p:cNvPr id="42" name="TextBox 41">
              <a:extLst>
                <a:ext uri="{FF2B5EF4-FFF2-40B4-BE49-F238E27FC236}">
                  <a16:creationId xmlns:a16="http://schemas.microsoft.com/office/drawing/2014/main" id="{A55D536E-9C62-391C-05FD-32A13D2561A4}"/>
                </a:ext>
              </a:extLst>
            </p:cNvPr>
            <p:cNvSpPr txBox="1"/>
            <p:nvPr/>
          </p:nvSpPr>
          <p:spPr>
            <a:xfrm>
              <a:off x="2503921" y="954075"/>
              <a:ext cx="2382592" cy="2708434"/>
            </a:xfrm>
            <a:prstGeom prst="rect">
              <a:avLst/>
            </a:prstGeom>
            <a:noFill/>
          </p:spPr>
          <p:txBody>
            <a:bodyPr wrap="square" lIns="91440" tIns="45720" rIns="91440" bIns="45720" rtlCol="0" anchor="t">
              <a:spAutoFit/>
            </a:bodyPr>
            <a:lstStyle/>
            <a:p>
              <a:pPr algn="ctr"/>
              <a:r>
                <a:rPr lang="en-GB" sz="2000" b="1"/>
                <a:t>Strategic Roads</a:t>
              </a:r>
            </a:p>
            <a:p>
              <a:pPr algn="ctr"/>
              <a:endParaRPr lang="en-GB" sz="2000" b="1"/>
            </a:p>
            <a:p>
              <a:pPr algn="ctr"/>
              <a:endParaRPr lang="en-GB" sz="1600" b="1"/>
            </a:p>
            <a:p>
              <a:pPr algn="ctr"/>
              <a:r>
                <a:rPr lang="en-GB" sz="1600"/>
                <a:t>Volumes at…</a:t>
              </a:r>
            </a:p>
            <a:p>
              <a:pPr algn="ctr"/>
              <a:endParaRPr lang="en-GB" sz="1600">
                <a:ea typeface="Calibri"/>
                <a:cs typeface="Calibri"/>
              </a:endParaRPr>
            </a:p>
            <a:p>
              <a:pPr algn="ctr"/>
              <a:endParaRPr lang="en-GB" sz="1600">
                <a:ea typeface="Calibri"/>
                <a:cs typeface="Calibri"/>
              </a:endParaRPr>
            </a:p>
            <a:p>
              <a:pPr algn="ctr"/>
              <a:r>
                <a:rPr lang="en-GB" sz="1600">
                  <a:ea typeface="Calibri"/>
                  <a:cs typeface="Calibri"/>
                </a:rPr>
                <a:t>…compared to 2019</a:t>
              </a:r>
            </a:p>
            <a:p>
              <a:pPr algn="ctr"/>
              <a:endParaRPr lang="en-GB">
                <a:ea typeface="Calibri"/>
                <a:cs typeface="Calibri"/>
              </a:endParaRPr>
            </a:p>
            <a:p>
              <a:pPr algn="ctr"/>
              <a:endParaRPr lang="en-GB" sz="1600">
                <a:ea typeface="Calibri"/>
                <a:cs typeface="Calibri"/>
              </a:endParaRPr>
            </a:p>
            <a:p>
              <a:pPr algn="ctr"/>
              <a:r>
                <a:rPr lang="en-GB" sz="1600">
                  <a:ea typeface="Calibri"/>
                  <a:cs typeface="Calibri"/>
                </a:rPr>
                <a:t>…compared to 2023.</a:t>
              </a:r>
            </a:p>
          </p:txBody>
        </p:sp>
        <p:grpSp>
          <p:nvGrpSpPr>
            <p:cNvPr id="61" name="Group 60">
              <a:extLst>
                <a:ext uri="{FF2B5EF4-FFF2-40B4-BE49-F238E27FC236}">
                  <a16:creationId xmlns:a16="http://schemas.microsoft.com/office/drawing/2014/main" id="{F3C37CCF-34D8-424E-7666-91B3A6325646}"/>
                </a:ext>
              </a:extLst>
            </p:cNvPr>
            <p:cNvGrpSpPr/>
            <p:nvPr/>
          </p:nvGrpSpPr>
          <p:grpSpPr>
            <a:xfrm>
              <a:off x="2645676" y="851613"/>
              <a:ext cx="2137088" cy="2898455"/>
              <a:chOff x="2645676" y="851613"/>
              <a:chExt cx="2137088" cy="2898455"/>
            </a:xfrm>
          </p:grpSpPr>
          <p:sp>
            <p:nvSpPr>
              <p:cNvPr id="43" name="Rectangle 42">
                <a:extLst>
                  <a:ext uri="{FF2B5EF4-FFF2-40B4-BE49-F238E27FC236}">
                    <a16:creationId xmlns:a16="http://schemas.microsoft.com/office/drawing/2014/main" id="{EBFE3E0D-3EA1-90FB-BA9D-C274D2DC3FFF}"/>
                  </a:ext>
                </a:extLst>
              </p:cNvPr>
              <p:cNvSpPr/>
              <p:nvPr/>
            </p:nvSpPr>
            <p:spPr>
              <a:xfrm>
                <a:off x="2645676" y="851613"/>
                <a:ext cx="2137088" cy="28984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32BE4E13-BB87-9464-21C7-A825E0D44234}"/>
                  </a:ext>
                </a:extLst>
              </p:cNvPr>
              <p:cNvSpPr txBox="1"/>
              <p:nvPr/>
            </p:nvSpPr>
            <p:spPr>
              <a:xfrm>
                <a:off x="3177438" y="2081017"/>
                <a:ext cx="996939" cy="510778"/>
              </a:xfrm>
              <a:prstGeom prst="roundRect">
                <a:avLst/>
              </a:prstGeom>
              <a:solidFill>
                <a:srgbClr val="FF0000"/>
              </a:solidFill>
              <a:ln>
                <a:solidFill>
                  <a:schemeClr val="tx1"/>
                </a:solidFill>
              </a:ln>
            </p:spPr>
            <p:txBody>
              <a:bodyPr wrap="square" lIns="91440" tIns="45720" rIns="91440" bIns="45720" rtlCol="0" anchor="t">
                <a:spAutoFit/>
              </a:bodyPr>
              <a:lstStyle/>
              <a:p>
                <a:pPr algn="ctr"/>
                <a:r>
                  <a:rPr lang="en-GB" sz="2400" b="1">
                    <a:solidFill>
                      <a:schemeClr val="bg1"/>
                    </a:solidFill>
                  </a:rPr>
                  <a:t>+19%</a:t>
                </a:r>
              </a:p>
            </p:txBody>
          </p:sp>
          <p:pic>
            <p:nvPicPr>
              <p:cNvPr id="45" name="Graphic 44">
                <a:extLst>
                  <a:ext uri="{FF2B5EF4-FFF2-40B4-BE49-F238E27FC236}">
                    <a16:creationId xmlns:a16="http://schemas.microsoft.com/office/drawing/2014/main" id="{BA705BDB-4F24-48C9-1774-F745A09009F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00028" y="1345273"/>
                <a:ext cx="551760" cy="551760"/>
              </a:xfrm>
              <a:prstGeom prst="rect">
                <a:avLst/>
              </a:prstGeom>
            </p:spPr>
          </p:pic>
        </p:grpSp>
      </p:grpSp>
      <p:grpSp>
        <p:nvGrpSpPr>
          <p:cNvPr id="72" name="Group 71" descr="Multi-storey car park usage is 19% below pre-Covid (March 2019) levels, and is 4% below March 2023.">
            <a:extLst>
              <a:ext uri="{FF2B5EF4-FFF2-40B4-BE49-F238E27FC236}">
                <a16:creationId xmlns:a16="http://schemas.microsoft.com/office/drawing/2014/main" id="{F305D548-3BBC-A263-EA8C-CAC6D7EB3252}"/>
              </a:ext>
            </a:extLst>
          </p:cNvPr>
          <p:cNvGrpSpPr/>
          <p:nvPr/>
        </p:nvGrpSpPr>
        <p:grpSpPr>
          <a:xfrm>
            <a:off x="4898712" y="717479"/>
            <a:ext cx="2382592" cy="2914331"/>
            <a:chOff x="4908837" y="763743"/>
            <a:chExt cx="2382592" cy="2914331"/>
          </a:xfrm>
        </p:grpSpPr>
        <p:sp>
          <p:nvSpPr>
            <p:cNvPr id="6" name="TextBox 5">
              <a:extLst>
                <a:ext uri="{FF2B5EF4-FFF2-40B4-BE49-F238E27FC236}">
                  <a16:creationId xmlns:a16="http://schemas.microsoft.com/office/drawing/2014/main" id="{1EC7B7C0-61C6-DA3C-8FB8-F7E0A4C71FF5}"/>
                </a:ext>
              </a:extLst>
            </p:cNvPr>
            <p:cNvSpPr txBox="1"/>
            <p:nvPr/>
          </p:nvSpPr>
          <p:spPr>
            <a:xfrm>
              <a:off x="4908837" y="866372"/>
              <a:ext cx="2382592" cy="2708434"/>
            </a:xfrm>
            <a:prstGeom prst="rect">
              <a:avLst/>
            </a:prstGeom>
            <a:noFill/>
          </p:spPr>
          <p:txBody>
            <a:bodyPr wrap="square" lIns="91440" tIns="45720" rIns="91440" bIns="45720" rtlCol="0" anchor="t">
              <a:spAutoFit/>
            </a:bodyPr>
            <a:lstStyle/>
            <a:p>
              <a:pPr algn="ctr"/>
              <a:r>
                <a:rPr lang="en-GB" sz="2000" b="1"/>
                <a:t>Car Parking</a:t>
              </a:r>
            </a:p>
            <a:p>
              <a:pPr algn="ctr"/>
              <a:endParaRPr lang="en-GB" sz="2000" b="1"/>
            </a:p>
            <a:p>
              <a:pPr algn="ctr"/>
              <a:endParaRPr lang="en-GB" sz="1600" b="1"/>
            </a:p>
            <a:p>
              <a:pPr algn="ctr"/>
              <a:r>
                <a:rPr lang="en-GB" sz="1600"/>
                <a:t>Patronage at…</a:t>
              </a:r>
              <a:endParaRPr lang="en-GB" sz="1600" b="1">
                <a:cs typeface="Calibri"/>
              </a:endParaRPr>
            </a:p>
            <a:p>
              <a:pPr algn="ctr"/>
              <a:endParaRPr lang="en-GB" sz="1600" b="1">
                <a:solidFill>
                  <a:srgbClr val="2B4D89"/>
                </a:solidFill>
                <a:cs typeface="Calibri"/>
              </a:endParaRPr>
            </a:p>
            <a:p>
              <a:pPr algn="ctr"/>
              <a:endParaRPr lang="en-GB" sz="1600" b="1">
                <a:solidFill>
                  <a:srgbClr val="2B4D89"/>
                </a:solidFill>
                <a:cs typeface="Calibri"/>
              </a:endParaRPr>
            </a:p>
            <a:p>
              <a:pPr algn="ctr"/>
              <a:r>
                <a:rPr lang="en-GB" sz="1600"/>
                <a:t>…compared to 2019</a:t>
              </a:r>
            </a:p>
            <a:p>
              <a:pPr algn="ctr"/>
              <a:endParaRPr lang="en-GB">
                <a:cs typeface="Calibri"/>
              </a:endParaRPr>
            </a:p>
            <a:p>
              <a:pPr algn="ctr"/>
              <a:endParaRPr lang="en-GB" sz="1600">
                <a:cs typeface="Calibri"/>
              </a:endParaRPr>
            </a:p>
            <a:p>
              <a:pPr algn="ctr"/>
              <a:r>
                <a:rPr lang="en-GB" sz="1600">
                  <a:cs typeface="Calibri"/>
                </a:rPr>
                <a:t>…compared to 2023.</a:t>
              </a:r>
              <a:endParaRPr lang="en-GB" sz="1100">
                <a:cs typeface="Calibri"/>
              </a:endParaRPr>
            </a:p>
          </p:txBody>
        </p:sp>
        <p:grpSp>
          <p:nvGrpSpPr>
            <p:cNvPr id="62" name="Group 61">
              <a:extLst>
                <a:ext uri="{FF2B5EF4-FFF2-40B4-BE49-F238E27FC236}">
                  <a16:creationId xmlns:a16="http://schemas.microsoft.com/office/drawing/2014/main" id="{C1C51E91-9EC1-29E9-311E-95BF370EE13D}"/>
                </a:ext>
              </a:extLst>
            </p:cNvPr>
            <p:cNvGrpSpPr/>
            <p:nvPr/>
          </p:nvGrpSpPr>
          <p:grpSpPr>
            <a:xfrm>
              <a:off x="5010395" y="763743"/>
              <a:ext cx="2137088" cy="2914331"/>
              <a:chOff x="5010395" y="763743"/>
              <a:chExt cx="2137088" cy="2914331"/>
            </a:xfrm>
          </p:grpSpPr>
          <p:sp>
            <p:nvSpPr>
              <p:cNvPr id="7" name="Rectangle 6">
                <a:extLst>
                  <a:ext uri="{FF2B5EF4-FFF2-40B4-BE49-F238E27FC236}">
                    <a16:creationId xmlns:a16="http://schemas.microsoft.com/office/drawing/2014/main" id="{2400E8AA-CF38-9E35-41D8-31D13C3C56C4}"/>
                  </a:ext>
                </a:extLst>
              </p:cNvPr>
              <p:cNvSpPr/>
              <p:nvPr/>
            </p:nvSpPr>
            <p:spPr>
              <a:xfrm>
                <a:off x="5010395" y="763743"/>
                <a:ext cx="2137088" cy="29143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extBox 51">
                <a:extLst>
                  <a:ext uri="{FF2B5EF4-FFF2-40B4-BE49-F238E27FC236}">
                    <a16:creationId xmlns:a16="http://schemas.microsoft.com/office/drawing/2014/main" id="{6D8E0BBA-5257-B6BB-0E9B-07FAF3CCFBF0}"/>
                  </a:ext>
                </a:extLst>
              </p:cNvPr>
              <p:cNvSpPr txBox="1"/>
              <p:nvPr/>
            </p:nvSpPr>
            <p:spPr>
              <a:xfrm>
                <a:off x="5605871" y="2024492"/>
                <a:ext cx="996939" cy="510778"/>
              </a:xfrm>
              <a:prstGeom prst="roundRect">
                <a:avLst/>
              </a:prstGeom>
              <a:solidFill>
                <a:srgbClr val="5799D4"/>
              </a:solidFill>
              <a:ln>
                <a:solidFill>
                  <a:schemeClr val="tx1"/>
                </a:solidFill>
              </a:ln>
            </p:spPr>
            <p:txBody>
              <a:bodyPr wrap="square" lIns="91440" tIns="45720" rIns="91440" bIns="45720" rtlCol="0" anchor="t">
                <a:spAutoFit/>
              </a:bodyPr>
              <a:lstStyle/>
              <a:p>
                <a:pPr algn="ctr"/>
                <a:r>
                  <a:rPr lang="en-GB" sz="2400" b="1"/>
                  <a:t>-16%</a:t>
                </a:r>
              </a:p>
            </p:txBody>
          </p:sp>
          <p:sp>
            <p:nvSpPr>
              <p:cNvPr id="24" name="TextBox 23">
                <a:extLst>
                  <a:ext uri="{FF2B5EF4-FFF2-40B4-BE49-F238E27FC236}">
                    <a16:creationId xmlns:a16="http://schemas.microsoft.com/office/drawing/2014/main" id="{B8FE59D7-A895-6341-0429-4243106E7EF2}"/>
                  </a:ext>
                  <a:ext uri="{C183D7F6-B498-43B3-948B-1728B52AA6E4}">
                    <adec:decorative xmlns:adec="http://schemas.microsoft.com/office/drawing/2017/decorative" val="1"/>
                  </a:ext>
                </a:extLst>
              </p:cNvPr>
              <p:cNvSpPr txBox="1"/>
              <p:nvPr/>
            </p:nvSpPr>
            <p:spPr>
              <a:xfrm>
                <a:off x="5847966" y="1265467"/>
                <a:ext cx="516317" cy="510778"/>
              </a:xfrm>
              <a:prstGeom prst="roundRect">
                <a:avLst/>
              </a:prstGeom>
              <a:solidFill>
                <a:schemeClr val="tx1"/>
              </a:solidFill>
              <a:ln>
                <a:solidFill>
                  <a:schemeClr val="tx1"/>
                </a:solidFill>
              </a:ln>
            </p:spPr>
            <p:txBody>
              <a:bodyPr wrap="square" lIns="91440" tIns="45720" rIns="91440" bIns="45720" rtlCol="0" anchor="t">
                <a:spAutoFit/>
              </a:bodyPr>
              <a:lstStyle/>
              <a:p>
                <a:pPr algn="ctr"/>
                <a:r>
                  <a:rPr lang="en-GB" sz="2400" b="1">
                    <a:solidFill>
                      <a:schemeClr val="bg1"/>
                    </a:solidFill>
                  </a:rPr>
                  <a:t>P</a:t>
                </a:r>
              </a:p>
            </p:txBody>
          </p:sp>
        </p:grpSp>
      </p:grpSp>
      <p:grpSp>
        <p:nvGrpSpPr>
          <p:cNvPr id="76" name="Group 75" descr="Bus Patronage is 2% below March 2019, and is 14% ahead of March 2023. These statistics are only for Cambridgeshire depots.">
            <a:extLst>
              <a:ext uri="{FF2B5EF4-FFF2-40B4-BE49-F238E27FC236}">
                <a16:creationId xmlns:a16="http://schemas.microsoft.com/office/drawing/2014/main" id="{878809B4-244D-8D23-AA80-CE8C82D383FC}"/>
              </a:ext>
            </a:extLst>
          </p:cNvPr>
          <p:cNvGrpSpPr/>
          <p:nvPr/>
        </p:nvGrpSpPr>
        <p:grpSpPr>
          <a:xfrm>
            <a:off x="7308315" y="723531"/>
            <a:ext cx="2382592" cy="3003796"/>
            <a:chOff x="7308315" y="791218"/>
            <a:chExt cx="2382592" cy="3003796"/>
          </a:xfrm>
        </p:grpSpPr>
        <p:sp>
          <p:nvSpPr>
            <p:cNvPr id="26" name="TextBox 25">
              <a:extLst>
                <a:ext uri="{FF2B5EF4-FFF2-40B4-BE49-F238E27FC236}">
                  <a16:creationId xmlns:a16="http://schemas.microsoft.com/office/drawing/2014/main" id="{5FFA58B6-A635-7BE5-3C39-37B3F575A5FC}"/>
                </a:ext>
              </a:extLst>
            </p:cNvPr>
            <p:cNvSpPr txBox="1"/>
            <p:nvPr/>
          </p:nvSpPr>
          <p:spPr>
            <a:xfrm>
              <a:off x="7308315" y="871137"/>
              <a:ext cx="2382592" cy="2923877"/>
            </a:xfrm>
            <a:prstGeom prst="rect">
              <a:avLst/>
            </a:prstGeom>
            <a:noFill/>
          </p:spPr>
          <p:txBody>
            <a:bodyPr wrap="square" lIns="91440" tIns="45720" rIns="91440" bIns="45720" rtlCol="0" anchor="t">
              <a:spAutoFit/>
            </a:bodyPr>
            <a:lstStyle/>
            <a:p>
              <a:pPr algn="ctr"/>
              <a:r>
                <a:rPr lang="en-GB" sz="2000" b="1"/>
                <a:t>Bus </a:t>
              </a:r>
            </a:p>
            <a:p>
              <a:pPr algn="ctr"/>
              <a:endParaRPr lang="en-GB" sz="2000" b="1"/>
            </a:p>
            <a:p>
              <a:pPr algn="ctr"/>
              <a:endParaRPr lang="en-GB" sz="1600" b="1"/>
            </a:p>
            <a:p>
              <a:pPr algn="ctr"/>
              <a:r>
                <a:rPr lang="en-GB" sz="1600"/>
                <a:t>Patronage at…</a:t>
              </a:r>
              <a:endParaRPr lang="en-GB" sz="2800" b="1">
                <a:solidFill>
                  <a:srgbClr val="2B4D89"/>
                </a:solidFill>
                <a:cs typeface="Calibri"/>
              </a:endParaRPr>
            </a:p>
            <a:p>
              <a:pPr algn="ctr"/>
              <a:endParaRPr lang="en-GB" sz="1600"/>
            </a:p>
            <a:p>
              <a:pPr algn="ctr"/>
              <a:endParaRPr lang="en-GB" sz="1600"/>
            </a:p>
            <a:p>
              <a:pPr algn="ctr"/>
              <a:r>
                <a:rPr lang="en-GB" sz="1600">
                  <a:cs typeface="Calibri"/>
                </a:rPr>
                <a:t>…compared to 2019.</a:t>
              </a:r>
            </a:p>
            <a:p>
              <a:pPr algn="ctr"/>
              <a:endParaRPr lang="en-GB">
                <a:cs typeface="Calibri"/>
              </a:endParaRPr>
            </a:p>
            <a:p>
              <a:pPr algn="ctr"/>
              <a:endParaRPr lang="en-GB" sz="1600">
                <a:cs typeface="Calibri"/>
              </a:endParaRPr>
            </a:p>
            <a:p>
              <a:pPr algn="ctr"/>
              <a:r>
                <a:rPr lang="en-GB" sz="1600">
                  <a:cs typeface="Calibri"/>
                </a:rPr>
                <a:t>…compared to 2023.</a:t>
              </a:r>
            </a:p>
            <a:p>
              <a:pPr algn="ctr"/>
              <a:r>
                <a:rPr lang="en-GB" sz="1000">
                  <a:cs typeface="Calibri"/>
                </a:rPr>
                <a:t>Cambridgeshire depots only</a:t>
              </a:r>
              <a:r>
                <a:rPr lang="en-GB" sz="1050">
                  <a:cs typeface="Calibri"/>
                </a:rPr>
                <a:t>.</a:t>
              </a:r>
              <a:endParaRPr lang="en-GB" sz="800">
                <a:cs typeface="Calibri"/>
              </a:endParaRPr>
            </a:p>
          </p:txBody>
        </p:sp>
        <p:grpSp>
          <p:nvGrpSpPr>
            <p:cNvPr id="63" name="Group 62">
              <a:extLst>
                <a:ext uri="{FF2B5EF4-FFF2-40B4-BE49-F238E27FC236}">
                  <a16:creationId xmlns:a16="http://schemas.microsoft.com/office/drawing/2014/main" id="{A883A23A-908C-B4B5-E16D-0F0CF0F8C06E}"/>
                </a:ext>
              </a:extLst>
            </p:cNvPr>
            <p:cNvGrpSpPr/>
            <p:nvPr/>
          </p:nvGrpSpPr>
          <p:grpSpPr>
            <a:xfrm>
              <a:off x="7394892" y="791218"/>
              <a:ext cx="2137088" cy="2884867"/>
              <a:chOff x="7394892" y="791218"/>
              <a:chExt cx="2137088" cy="2884867"/>
            </a:xfrm>
          </p:grpSpPr>
          <p:sp>
            <p:nvSpPr>
              <p:cNvPr id="27" name="Rectangle 26">
                <a:extLst>
                  <a:ext uri="{FF2B5EF4-FFF2-40B4-BE49-F238E27FC236}">
                    <a16:creationId xmlns:a16="http://schemas.microsoft.com/office/drawing/2014/main" id="{4A13A6BB-875C-706F-7739-71769AC30A1E}"/>
                  </a:ext>
                </a:extLst>
              </p:cNvPr>
              <p:cNvSpPr/>
              <p:nvPr/>
            </p:nvSpPr>
            <p:spPr>
              <a:xfrm>
                <a:off x="7394892" y="791218"/>
                <a:ext cx="2137088" cy="28848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a:extLst>
                  <a:ext uri="{FF2B5EF4-FFF2-40B4-BE49-F238E27FC236}">
                    <a16:creationId xmlns:a16="http://schemas.microsoft.com/office/drawing/2014/main" id="{1985ABB1-1EA0-F654-4923-0CB0E2D0DF88}"/>
                  </a:ext>
                </a:extLst>
              </p:cNvPr>
              <p:cNvSpPr txBox="1"/>
              <p:nvPr/>
            </p:nvSpPr>
            <p:spPr>
              <a:xfrm>
                <a:off x="7992294" y="2013167"/>
                <a:ext cx="996939" cy="510778"/>
              </a:xfrm>
              <a:prstGeom prst="roundRect">
                <a:avLst/>
              </a:prstGeom>
              <a:solidFill>
                <a:schemeClr val="bg1">
                  <a:lumMod val="85000"/>
                </a:schemeClr>
              </a:solidFill>
              <a:ln>
                <a:solidFill>
                  <a:schemeClr val="tx1"/>
                </a:solidFill>
              </a:ln>
            </p:spPr>
            <p:txBody>
              <a:bodyPr wrap="square" lIns="91440" tIns="45720" rIns="91440" bIns="45720" rtlCol="0" anchor="t">
                <a:spAutoFit/>
              </a:bodyPr>
              <a:lstStyle>
                <a:defPPr>
                  <a:defRPr lang="en-US"/>
                </a:defPPr>
                <a:lvl1pPr algn="ctr">
                  <a:defRPr sz="2400" b="1"/>
                </a:lvl1pPr>
              </a:lstStyle>
              <a:p>
                <a:r>
                  <a:rPr lang="en-GB"/>
                  <a:t>+2%</a:t>
                </a:r>
              </a:p>
            </p:txBody>
          </p:sp>
          <p:pic>
            <p:nvPicPr>
              <p:cNvPr id="28" name="Graphic 27">
                <a:extLst>
                  <a:ext uri="{FF2B5EF4-FFF2-40B4-BE49-F238E27FC236}">
                    <a16:creationId xmlns:a16="http://schemas.microsoft.com/office/drawing/2014/main" id="{4E375807-62F8-F98A-DF5C-4F42B6BF878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27916" y="1129984"/>
                <a:ext cx="766784" cy="766784"/>
              </a:xfrm>
              <a:prstGeom prst="rect">
                <a:avLst/>
              </a:prstGeom>
            </p:spPr>
          </p:pic>
        </p:grpSp>
      </p:grpSp>
      <p:grpSp>
        <p:nvGrpSpPr>
          <p:cNvPr id="73" name="Group 72" descr="Park and Ride. Patronage is 22% ahead of pre-COVID (December 2019), and 20% ahead of March 2023.">
            <a:extLst>
              <a:ext uri="{FF2B5EF4-FFF2-40B4-BE49-F238E27FC236}">
                <a16:creationId xmlns:a16="http://schemas.microsoft.com/office/drawing/2014/main" id="{035E387B-D122-598B-2684-8CEA38564F56}"/>
              </a:ext>
            </a:extLst>
          </p:cNvPr>
          <p:cNvGrpSpPr/>
          <p:nvPr/>
        </p:nvGrpSpPr>
        <p:grpSpPr>
          <a:xfrm>
            <a:off x="9645741" y="736978"/>
            <a:ext cx="2382592" cy="3014822"/>
            <a:chOff x="9645741" y="794091"/>
            <a:chExt cx="2382592" cy="3014822"/>
          </a:xfrm>
        </p:grpSpPr>
        <p:sp>
          <p:nvSpPr>
            <p:cNvPr id="9" name="TextBox 8">
              <a:extLst>
                <a:ext uri="{FF2B5EF4-FFF2-40B4-BE49-F238E27FC236}">
                  <a16:creationId xmlns:a16="http://schemas.microsoft.com/office/drawing/2014/main" id="{1D4150F3-A8BC-1EF4-5AD4-0212F8527144}"/>
                </a:ext>
              </a:extLst>
            </p:cNvPr>
            <p:cNvSpPr txBox="1"/>
            <p:nvPr/>
          </p:nvSpPr>
          <p:spPr>
            <a:xfrm>
              <a:off x="9645741" y="823480"/>
              <a:ext cx="2382592" cy="2985433"/>
            </a:xfrm>
            <a:prstGeom prst="rect">
              <a:avLst/>
            </a:prstGeom>
            <a:noFill/>
          </p:spPr>
          <p:txBody>
            <a:bodyPr wrap="square" lIns="91440" tIns="45720" rIns="91440" bIns="45720" rtlCol="0" anchor="t">
              <a:spAutoFit/>
            </a:bodyPr>
            <a:lstStyle/>
            <a:p>
              <a:pPr algn="ctr"/>
              <a:r>
                <a:rPr lang="en-GB" sz="2000" b="1"/>
                <a:t>Park and Ride</a:t>
              </a:r>
            </a:p>
            <a:p>
              <a:pPr algn="ctr"/>
              <a:endParaRPr lang="en-GB" sz="2000" b="1"/>
            </a:p>
            <a:p>
              <a:pPr algn="ctr"/>
              <a:endParaRPr lang="en-GB" sz="2000" b="1"/>
            </a:p>
            <a:p>
              <a:pPr algn="ctr"/>
              <a:r>
                <a:rPr lang="en-GB" sz="1600"/>
                <a:t>Patronage at…</a:t>
              </a:r>
              <a:endParaRPr lang="en-GB" sz="1600" b="1">
                <a:cs typeface="Calibri"/>
              </a:endParaRPr>
            </a:p>
            <a:p>
              <a:pPr algn="ctr"/>
              <a:endParaRPr lang="en-GB" sz="1600">
                <a:solidFill>
                  <a:srgbClr val="000000"/>
                </a:solidFill>
                <a:ea typeface="Calibri" panose="020F0502020204030204"/>
                <a:cs typeface="Calibri"/>
              </a:endParaRPr>
            </a:p>
            <a:p>
              <a:pPr algn="ctr"/>
              <a:endParaRPr lang="en-GB" sz="1600">
                <a:solidFill>
                  <a:srgbClr val="000000"/>
                </a:solidFill>
                <a:ea typeface="Calibri" panose="020F0502020204030204"/>
                <a:cs typeface="Calibri"/>
              </a:endParaRPr>
            </a:p>
            <a:p>
              <a:pPr algn="ctr"/>
              <a:r>
                <a:rPr lang="en-GB" sz="1600">
                  <a:solidFill>
                    <a:srgbClr val="000000"/>
                  </a:solidFill>
                  <a:ea typeface="Calibri" panose="020F0502020204030204"/>
                  <a:cs typeface="Calibri"/>
                </a:rPr>
                <a:t>...compared to 2019.</a:t>
              </a:r>
            </a:p>
            <a:p>
              <a:pPr algn="ctr"/>
              <a:endParaRPr lang="en-GB">
                <a:solidFill>
                  <a:srgbClr val="000000"/>
                </a:solidFill>
                <a:ea typeface="Calibri" panose="020F0502020204030204"/>
                <a:cs typeface="Calibri"/>
              </a:endParaRPr>
            </a:p>
            <a:p>
              <a:pPr algn="ctr"/>
              <a:endParaRPr lang="en-GB" sz="1600">
                <a:solidFill>
                  <a:srgbClr val="000000"/>
                </a:solidFill>
                <a:ea typeface="Calibri" panose="020F0502020204030204"/>
                <a:cs typeface="Calibri"/>
              </a:endParaRPr>
            </a:p>
            <a:p>
              <a:pPr algn="ctr"/>
              <a:r>
                <a:rPr lang="en-GB" sz="1600">
                  <a:solidFill>
                    <a:srgbClr val="000000"/>
                  </a:solidFill>
                  <a:ea typeface="Calibri" panose="020F0502020204030204"/>
                  <a:cs typeface="Calibri"/>
                </a:rPr>
                <a:t>...compared to 2023.</a:t>
              </a:r>
            </a:p>
            <a:p>
              <a:pPr algn="ctr"/>
              <a:r>
                <a:rPr lang="en-GB" sz="1000">
                  <a:solidFill>
                    <a:srgbClr val="000000"/>
                  </a:solidFill>
                  <a:ea typeface="Calibri" panose="020F0502020204030204"/>
                  <a:cs typeface="Calibri"/>
                </a:rPr>
                <a:t>Cambridgeshire depots only.</a:t>
              </a:r>
            </a:p>
          </p:txBody>
        </p:sp>
        <p:grpSp>
          <p:nvGrpSpPr>
            <p:cNvPr id="64" name="Group 63">
              <a:extLst>
                <a:ext uri="{FF2B5EF4-FFF2-40B4-BE49-F238E27FC236}">
                  <a16:creationId xmlns:a16="http://schemas.microsoft.com/office/drawing/2014/main" id="{6627A49C-7C1A-62FE-BC4D-3BA51843232F}"/>
                </a:ext>
              </a:extLst>
            </p:cNvPr>
            <p:cNvGrpSpPr/>
            <p:nvPr/>
          </p:nvGrpSpPr>
          <p:grpSpPr>
            <a:xfrm>
              <a:off x="9759156" y="794091"/>
              <a:ext cx="2137088" cy="2884867"/>
              <a:chOff x="9759156" y="794091"/>
              <a:chExt cx="2137088" cy="2884867"/>
            </a:xfrm>
          </p:grpSpPr>
          <p:sp>
            <p:nvSpPr>
              <p:cNvPr id="10" name="Rectangle 9">
                <a:extLst>
                  <a:ext uri="{FF2B5EF4-FFF2-40B4-BE49-F238E27FC236}">
                    <a16:creationId xmlns:a16="http://schemas.microsoft.com/office/drawing/2014/main" id="{63969167-3402-60BD-ED59-71777BBB9F28}"/>
                  </a:ext>
                </a:extLst>
              </p:cNvPr>
              <p:cNvSpPr/>
              <p:nvPr/>
            </p:nvSpPr>
            <p:spPr>
              <a:xfrm>
                <a:off x="9759156" y="794091"/>
                <a:ext cx="2137088" cy="28848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Box 53">
                <a:extLst>
                  <a:ext uri="{FF2B5EF4-FFF2-40B4-BE49-F238E27FC236}">
                    <a16:creationId xmlns:a16="http://schemas.microsoft.com/office/drawing/2014/main" id="{61DB0922-A957-0DDF-AF3D-A9BECFC3D75E}"/>
                  </a:ext>
                </a:extLst>
              </p:cNvPr>
              <p:cNvSpPr txBox="1"/>
              <p:nvPr/>
            </p:nvSpPr>
            <p:spPr>
              <a:xfrm>
                <a:off x="9906007" y="2026642"/>
                <a:ext cx="1880832" cy="476726"/>
              </a:xfrm>
              <a:prstGeom prst="roundRect">
                <a:avLst/>
              </a:prstGeom>
              <a:solidFill>
                <a:srgbClr val="FF0000"/>
              </a:solidFill>
              <a:ln>
                <a:solidFill>
                  <a:schemeClr val="tx1"/>
                </a:solidFill>
              </a:ln>
            </p:spPr>
            <p:txBody>
              <a:bodyPr wrap="square" lIns="91440" tIns="45720" rIns="91440" bIns="45720" rtlCol="0" anchor="t">
                <a:spAutoFit/>
              </a:bodyPr>
              <a:lstStyle>
                <a:defPPr>
                  <a:defRPr lang="en-US"/>
                </a:defPPr>
                <a:lvl1pPr algn="ctr">
                  <a:defRPr sz="2400" b="1"/>
                </a:lvl1pPr>
              </a:lstStyle>
              <a:p>
                <a:r>
                  <a:rPr lang="en-GB" sz="2200">
                    <a:solidFill>
                      <a:schemeClr val="bg1"/>
                    </a:solidFill>
                  </a:rPr>
                  <a:t>0% to +19%</a:t>
                </a:r>
                <a:r>
                  <a:rPr lang="en-GB" sz="2200"/>
                  <a:t>*</a:t>
                </a:r>
              </a:p>
            </p:txBody>
          </p:sp>
          <p:sp>
            <p:nvSpPr>
              <p:cNvPr id="47" name="TextBox 46">
                <a:extLst>
                  <a:ext uri="{FF2B5EF4-FFF2-40B4-BE49-F238E27FC236}">
                    <a16:creationId xmlns:a16="http://schemas.microsoft.com/office/drawing/2014/main" id="{93EC8C57-B52D-F22F-8135-5A8106102119}"/>
                  </a:ext>
                </a:extLst>
              </p:cNvPr>
              <p:cNvSpPr txBox="1"/>
              <p:nvPr/>
            </p:nvSpPr>
            <p:spPr>
              <a:xfrm>
                <a:off x="10178808" y="1193938"/>
                <a:ext cx="479033" cy="510778"/>
              </a:xfrm>
              <a:prstGeom prst="roundRect">
                <a:avLst/>
              </a:prstGeom>
              <a:solidFill>
                <a:schemeClr val="tx1"/>
              </a:solidFill>
              <a:ln>
                <a:solidFill>
                  <a:schemeClr val="tx1"/>
                </a:solidFill>
              </a:ln>
            </p:spPr>
            <p:txBody>
              <a:bodyPr wrap="square" lIns="91440" tIns="45720" rIns="91440" bIns="45720" rtlCol="0" anchor="t">
                <a:spAutoFit/>
              </a:bodyPr>
              <a:lstStyle/>
              <a:p>
                <a:pPr algn="ctr"/>
                <a:r>
                  <a:rPr lang="en-GB" sz="2400" b="1">
                    <a:solidFill>
                      <a:schemeClr val="bg1"/>
                    </a:solidFill>
                  </a:rPr>
                  <a:t>P</a:t>
                </a:r>
              </a:p>
            </p:txBody>
          </p:sp>
          <p:pic>
            <p:nvPicPr>
              <p:cNvPr id="48" name="Graphic 47" descr="Bus with solid fill">
                <a:extLst>
                  <a:ext uri="{FF2B5EF4-FFF2-40B4-BE49-F238E27FC236}">
                    <a16:creationId xmlns:a16="http://schemas.microsoft.com/office/drawing/2014/main" id="{4F6B60C5-AB6E-5180-9AAB-068EBC8CA99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12057" y="1046331"/>
                <a:ext cx="779363" cy="779363"/>
              </a:xfrm>
              <a:prstGeom prst="rect">
                <a:avLst/>
              </a:prstGeom>
            </p:spPr>
          </p:pic>
          <p:sp>
            <p:nvSpPr>
              <p:cNvPr id="49" name="TextBox 48">
                <a:extLst>
                  <a:ext uri="{FF2B5EF4-FFF2-40B4-BE49-F238E27FC236}">
                    <a16:creationId xmlns:a16="http://schemas.microsoft.com/office/drawing/2014/main" id="{E82B6F97-CBB2-12C3-FCA2-3D5ACE3F7780}"/>
                  </a:ext>
                  <a:ext uri="{C183D7F6-B498-43B3-948B-1728B52AA6E4}">
                    <adec:decorative xmlns:adec="http://schemas.microsoft.com/office/drawing/2017/decorative" val="1"/>
                  </a:ext>
                </a:extLst>
              </p:cNvPr>
              <p:cNvSpPr txBox="1"/>
              <p:nvPr/>
            </p:nvSpPr>
            <p:spPr>
              <a:xfrm>
                <a:off x="10515045" y="1276677"/>
                <a:ext cx="443126" cy="369332"/>
              </a:xfrm>
              <a:prstGeom prst="rect">
                <a:avLst/>
              </a:prstGeom>
              <a:noFill/>
            </p:spPr>
            <p:txBody>
              <a:bodyPr wrap="square" rtlCol="0">
                <a:spAutoFit/>
              </a:bodyPr>
              <a:lstStyle/>
              <a:p>
                <a:pPr algn="ctr"/>
                <a:r>
                  <a:rPr lang="en-GB"/>
                  <a:t>+</a:t>
                </a:r>
              </a:p>
            </p:txBody>
          </p:sp>
        </p:grpSp>
      </p:grpSp>
      <p:grpSp>
        <p:nvGrpSpPr>
          <p:cNvPr id="65" name="Group 64" descr="Footfall at One Station Square in Cambridge is 16% below pre-COVID (first two weeks of March 2019), and is 11% ahead of March 2023.">
            <a:extLst>
              <a:ext uri="{FF2B5EF4-FFF2-40B4-BE49-F238E27FC236}">
                <a16:creationId xmlns:a16="http://schemas.microsoft.com/office/drawing/2014/main" id="{1336A5E1-36FE-F752-059C-F0DE951DC8FA}"/>
              </a:ext>
              <a:ext uri="{C183D7F6-B498-43B3-948B-1728B52AA6E4}">
                <adec:decorative xmlns:adec="http://schemas.microsoft.com/office/drawing/2017/decorative" val="0"/>
              </a:ext>
            </a:extLst>
          </p:cNvPr>
          <p:cNvGrpSpPr/>
          <p:nvPr/>
        </p:nvGrpSpPr>
        <p:grpSpPr>
          <a:xfrm>
            <a:off x="238925" y="3649445"/>
            <a:ext cx="2137088" cy="2884867"/>
            <a:chOff x="229400" y="3822872"/>
            <a:chExt cx="2137088" cy="2884867"/>
          </a:xfrm>
        </p:grpSpPr>
        <p:sp>
          <p:nvSpPr>
            <p:cNvPr id="14" name="Rectangle 13">
              <a:extLst>
                <a:ext uri="{FF2B5EF4-FFF2-40B4-BE49-F238E27FC236}">
                  <a16:creationId xmlns:a16="http://schemas.microsoft.com/office/drawing/2014/main" id="{D12ACFCF-4951-7F10-2DA3-FDF549234814}"/>
                </a:ext>
              </a:extLst>
            </p:cNvPr>
            <p:cNvSpPr/>
            <p:nvPr/>
          </p:nvSpPr>
          <p:spPr>
            <a:xfrm>
              <a:off x="229400" y="3822872"/>
              <a:ext cx="2137088" cy="28848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4ED647D6-0DCA-A1F9-83EA-25AFCF9D4BC1}"/>
                </a:ext>
                <a:ext uri="{C183D7F6-B498-43B3-948B-1728B52AA6E4}">
                  <adec:decorative xmlns:adec="http://schemas.microsoft.com/office/drawing/2017/decorative" val="1"/>
                </a:ext>
              </a:extLst>
            </p:cNvPr>
            <p:cNvPicPr>
              <a:picLocks noChangeAspect="1"/>
            </p:cNvPicPr>
            <p:nvPr/>
          </p:nvPicPr>
          <p:blipFill rotWithShape="1">
            <a:blip r:embed="rId8"/>
            <a:srcRect t="13934" b="17090"/>
            <a:stretch/>
          </p:blipFill>
          <p:spPr>
            <a:xfrm>
              <a:off x="821939" y="4358016"/>
              <a:ext cx="707451" cy="463860"/>
            </a:xfrm>
            <a:prstGeom prst="rect">
              <a:avLst/>
            </a:prstGeom>
          </p:spPr>
        </p:pic>
        <p:pic>
          <p:nvPicPr>
            <p:cNvPr id="40" name="Graphic 39">
              <a:extLst>
                <a:ext uri="{FF2B5EF4-FFF2-40B4-BE49-F238E27FC236}">
                  <a16:creationId xmlns:a16="http://schemas.microsoft.com/office/drawing/2014/main" id="{3B10EABD-2D84-D1EE-CDEA-D9A28EC33AF3}"/>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1454411" y="4483544"/>
              <a:ext cx="285256" cy="285256"/>
            </a:xfrm>
            <a:prstGeom prst="rect">
              <a:avLst/>
            </a:prstGeom>
          </p:spPr>
        </p:pic>
      </p:grpSp>
      <p:grpSp>
        <p:nvGrpSpPr>
          <p:cNvPr id="17" name="Group 16" descr="Retail footfall is 7% below pre-COVID (March 2019), and is level with March 2023.">
            <a:extLst>
              <a:ext uri="{FF2B5EF4-FFF2-40B4-BE49-F238E27FC236}">
                <a16:creationId xmlns:a16="http://schemas.microsoft.com/office/drawing/2014/main" id="{76027525-0672-0E9F-D970-0A2DC3810CF6}"/>
              </a:ext>
            </a:extLst>
          </p:cNvPr>
          <p:cNvGrpSpPr/>
          <p:nvPr/>
        </p:nvGrpSpPr>
        <p:grpSpPr>
          <a:xfrm>
            <a:off x="2515247" y="3649770"/>
            <a:ext cx="2382592" cy="2894067"/>
            <a:chOff x="2515247" y="3649770"/>
            <a:chExt cx="2382592" cy="2894067"/>
          </a:xfrm>
        </p:grpSpPr>
        <p:sp>
          <p:nvSpPr>
            <p:cNvPr id="83" name="TextBox 82">
              <a:extLst>
                <a:ext uri="{FF2B5EF4-FFF2-40B4-BE49-F238E27FC236}">
                  <a16:creationId xmlns:a16="http://schemas.microsoft.com/office/drawing/2014/main" id="{6A7C7B51-8121-784D-1E60-23A744AF3EAB}"/>
                </a:ext>
              </a:extLst>
            </p:cNvPr>
            <p:cNvSpPr txBox="1"/>
            <p:nvPr/>
          </p:nvSpPr>
          <p:spPr>
            <a:xfrm>
              <a:off x="2515247" y="3745007"/>
              <a:ext cx="2382592" cy="2769989"/>
            </a:xfrm>
            <a:prstGeom prst="rect">
              <a:avLst/>
            </a:prstGeom>
            <a:noFill/>
          </p:spPr>
          <p:txBody>
            <a:bodyPr wrap="square" lIns="91440" tIns="45720" rIns="91440" bIns="45720" rtlCol="0" anchor="t">
              <a:spAutoFit/>
            </a:bodyPr>
            <a:lstStyle/>
            <a:p>
              <a:pPr algn="ctr"/>
              <a:r>
                <a:rPr lang="en-GB" sz="2000" b="1"/>
                <a:t>Retail Footfall</a:t>
              </a:r>
              <a:endParaRPr lang="en-GB" sz="2000" b="1">
                <a:solidFill>
                  <a:srgbClr val="FF0000"/>
                </a:solidFill>
              </a:endParaRPr>
            </a:p>
            <a:p>
              <a:pPr algn="ctr"/>
              <a:r>
                <a:rPr lang="en-GB" sz="2000" b="1"/>
                <a:t>		</a:t>
              </a:r>
            </a:p>
            <a:p>
              <a:pPr algn="ctr"/>
              <a:endParaRPr lang="en-GB" sz="2000" b="1"/>
            </a:p>
            <a:p>
              <a:pPr algn="ctr"/>
              <a:r>
                <a:rPr lang="en-GB" sz="1600"/>
                <a:t>Volumes at…</a:t>
              </a:r>
              <a:endParaRPr lang="en-GB" sz="2800" b="1">
                <a:solidFill>
                  <a:srgbClr val="2B4D89"/>
                </a:solidFill>
              </a:endParaRPr>
            </a:p>
            <a:p>
              <a:pPr algn="ctr"/>
              <a:endParaRPr lang="en-GB" sz="1600"/>
            </a:p>
            <a:p>
              <a:pPr algn="ctr"/>
              <a:endParaRPr lang="en-GB" sz="1600"/>
            </a:p>
            <a:p>
              <a:pPr algn="ctr"/>
              <a:r>
                <a:rPr lang="en-GB" sz="1600"/>
                <a:t>…compared to 2019.</a:t>
              </a:r>
              <a:endParaRPr lang="en-GB" sz="1600" b="1">
                <a:solidFill>
                  <a:srgbClr val="FF0000"/>
                </a:solidFill>
              </a:endParaRPr>
            </a:p>
            <a:p>
              <a:pPr algn="ctr"/>
              <a:endParaRPr lang="en-GB">
                <a:cs typeface="Calibri"/>
              </a:endParaRPr>
            </a:p>
            <a:p>
              <a:pPr algn="ctr"/>
              <a:endParaRPr lang="en-GB" sz="1600">
                <a:cs typeface="Calibri"/>
              </a:endParaRPr>
            </a:p>
            <a:p>
              <a:pPr algn="ctr"/>
              <a:r>
                <a:rPr lang="en-GB" sz="1600">
                  <a:cs typeface="Calibri"/>
                </a:rPr>
                <a:t>…compared to 2023.</a:t>
              </a:r>
            </a:p>
          </p:txBody>
        </p:sp>
        <p:sp>
          <p:nvSpPr>
            <p:cNvPr id="41" name="Rectangle 40">
              <a:extLst>
                <a:ext uri="{FF2B5EF4-FFF2-40B4-BE49-F238E27FC236}">
                  <a16:creationId xmlns:a16="http://schemas.microsoft.com/office/drawing/2014/main" id="{D7DA9E35-5EFE-10ED-A1C3-8936153C7D22}"/>
                </a:ext>
              </a:extLst>
            </p:cNvPr>
            <p:cNvSpPr/>
            <p:nvPr/>
          </p:nvSpPr>
          <p:spPr>
            <a:xfrm>
              <a:off x="2626911" y="3649770"/>
              <a:ext cx="2137088" cy="28940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0" name="Graphic 79">
              <a:extLst>
                <a:ext uri="{FF2B5EF4-FFF2-40B4-BE49-F238E27FC236}">
                  <a16:creationId xmlns:a16="http://schemas.microsoft.com/office/drawing/2014/main" id="{F88186F8-7B61-A366-5252-FAF9DC1EB3A8}"/>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423674" y="4130566"/>
              <a:ext cx="568225" cy="568225"/>
            </a:xfrm>
            <a:prstGeom prst="rect">
              <a:avLst/>
            </a:prstGeom>
          </p:spPr>
        </p:pic>
        <p:sp>
          <p:nvSpPr>
            <p:cNvPr id="81" name="TextBox 80">
              <a:extLst>
                <a:ext uri="{FF2B5EF4-FFF2-40B4-BE49-F238E27FC236}">
                  <a16:creationId xmlns:a16="http://schemas.microsoft.com/office/drawing/2014/main" id="{08108806-CB5D-2F7E-8BFD-D4DD64D419B1}"/>
                </a:ext>
              </a:extLst>
            </p:cNvPr>
            <p:cNvSpPr txBox="1"/>
            <p:nvPr/>
          </p:nvSpPr>
          <p:spPr>
            <a:xfrm>
              <a:off x="3237296" y="4947979"/>
              <a:ext cx="954000" cy="510778"/>
            </a:xfrm>
            <a:prstGeom prst="roundRect">
              <a:avLst/>
            </a:prstGeom>
            <a:solidFill>
              <a:schemeClr val="bg1">
                <a:lumMod val="85000"/>
              </a:schemeClr>
            </a:solidFill>
            <a:ln>
              <a:solidFill>
                <a:schemeClr val="tx1"/>
              </a:solidFill>
            </a:ln>
          </p:spPr>
          <p:txBody>
            <a:bodyPr wrap="square" lIns="91440" tIns="45720" rIns="91440" bIns="45720" rtlCol="0" anchor="t">
              <a:spAutoFit/>
            </a:bodyPr>
            <a:lstStyle/>
            <a:p>
              <a:pPr algn="ctr"/>
              <a:r>
                <a:rPr lang="en-GB" sz="2400" b="1"/>
                <a:t>-4%</a:t>
              </a:r>
            </a:p>
          </p:txBody>
        </p:sp>
        <p:sp>
          <p:nvSpPr>
            <p:cNvPr id="82" name="TextBox 81">
              <a:extLst>
                <a:ext uri="{FF2B5EF4-FFF2-40B4-BE49-F238E27FC236}">
                  <a16:creationId xmlns:a16="http://schemas.microsoft.com/office/drawing/2014/main" id="{C3EE4231-A5BA-2054-E865-6A2A6EC3D695}"/>
                </a:ext>
              </a:extLst>
            </p:cNvPr>
            <p:cNvSpPr txBox="1"/>
            <p:nvPr/>
          </p:nvSpPr>
          <p:spPr>
            <a:xfrm>
              <a:off x="3227598" y="5686767"/>
              <a:ext cx="954000" cy="510778"/>
            </a:xfrm>
            <a:prstGeom prst="roundRect">
              <a:avLst/>
            </a:prstGeom>
            <a:noFill/>
            <a:ln>
              <a:solidFill>
                <a:schemeClr val="tx1"/>
              </a:solidFill>
            </a:ln>
          </p:spPr>
          <p:txBody>
            <a:bodyPr wrap="square" lIns="91440" tIns="45720" rIns="91440" bIns="45720" rtlCol="0" anchor="t">
              <a:spAutoFit/>
            </a:bodyPr>
            <a:lstStyle/>
            <a:p>
              <a:pPr algn="ctr"/>
              <a:r>
                <a:rPr lang="en-GB" sz="2400" b="1"/>
                <a:t>+1%</a:t>
              </a:r>
            </a:p>
          </p:txBody>
        </p:sp>
      </p:grpSp>
      <p:grpSp>
        <p:nvGrpSpPr>
          <p:cNvPr id="75" name="Group 74" descr="Walking volumes in Cambridge during 2023 were 16% below 2019 levels. This is according to Google's Environmental Insights tool. 2023 is the latest available data.">
            <a:extLst>
              <a:ext uri="{FF2B5EF4-FFF2-40B4-BE49-F238E27FC236}">
                <a16:creationId xmlns:a16="http://schemas.microsoft.com/office/drawing/2014/main" id="{EF0D9394-D493-72CD-316E-3D98B0E37115}"/>
              </a:ext>
            </a:extLst>
          </p:cNvPr>
          <p:cNvGrpSpPr/>
          <p:nvPr/>
        </p:nvGrpSpPr>
        <p:grpSpPr>
          <a:xfrm>
            <a:off x="4895179" y="3651895"/>
            <a:ext cx="2382592" cy="2949219"/>
            <a:chOff x="4896559" y="3815781"/>
            <a:chExt cx="2382592" cy="2949219"/>
          </a:xfrm>
        </p:grpSpPr>
        <p:sp>
          <p:nvSpPr>
            <p:cNvPr id="30" name="TextBox 29">
              <a:extLst>
                <a:ext uri="{FF2B5EF4-FFF2-40B4-BE49-F238E27FC236}">
                  <a16:creationId xmlns:a16="http://schemas.microsoft.com/office/drawing/2014/main" id="{C6EA4864-DE64-1F9A-EACD-4C05B592C8AF}"/>
                </a:ext>
              </a:extLst>
            </p:cNvPr>
            <p:cNvSpPr txBox="1"/>
            <p:nvPr/>
          </p:nvSpPr>
          <p:spPr>
            <a:xfrm>
              <a:off x="4896559" y="3856511"/>
              <a:ext cx="2382592" cy="2908489"/>
            </a:xfrm>
            <a:prstGeom prst="rect">
              <a:avLst/>
            </a:prstGeom>
            <a:noFill/>
          </p:spPr>
          <p:txBody>
            <a:bodyPr wrap="square" lIns="91440" tIns="45720" rIns="91440" bIns="45720" rtlCol="0" anchor="t">
              <a:spAutoFit/>
            </a:bodyPr>
            <a:lstStyle/>
            <a:p>
              <a:pPr algn="ctr"/>
              <a:r>
                <a:rPr lang="en-GB" sz="2000" b="1"/>
                <a:t>Walking</a:t>
              </a:r>
              <a:endParaRPr lang="en-GB" sz="2000" b="1">
                <a:solidFill>
                  <a:srgbClr val="FF0000"/>
                </a:solidFill>
              </a:endParaRPr>
            </a:p>
            <a:p>
              <a:pPr algn="ctr"/>
              <a:r>
                <a:rPr lang="en-GB" sz="2000" b="1"/>
                <a:t>		</a:t>
              </a:r>
            </a:p>
            <a:p>
              <a:pPr algn="ctr"/>
              <a:endParaRPr lang="en-GB" sz="2000" b="1"/>
            </a:p>
            <a:p>
              <a:pPr algn="ctr"/>
              <a:endParaRPr lang="en-GB" sz="1600"/>
            </a:p>
            <a:p>
              <a:pPr algn="ctr"/>
              <a:r>
                <a:rPr lang="en-GB" sz="1600"/>
                <a:t>2023 volumes at…</a:t>
              </a:r>
              <a:endParaRPr lang="en-GB" sz="2800" b="1">
                <a:solidFill>
                  <a:srgbClr val="2B4D89"/>
                </a:solidFill>
              </a:endParaRPr>
            </a:p>
            <a:p>
              <a:pPr algn="ctr"/>
              <a:endParaRPr lang="en-GB" sz="1600"/>
            </a:p>
            <a:p>
              <a:pPr algn="ctr"/>
              <a:endParaRPr lang="en-GB" sz="1600"/>
            </a:p>
            <a:p>
              <a:pPr algn="ctr"/>
              <a:endParaRPr lang="en-GB" sz="1600">
                <a:cs typeface="Calibri"/>
              </a:endParaRPr>
            </a:p>
            <a:p>
              <a:pPr algn="ctr"/>
              <a:r>
                <a:rPr lang="en-GB" sz="1600">
                  <a:cs typeface="Calibri"/>
                </a:rPr>
                <a:t>…compared to 2019.</a:t>
              </a:r>
            </a:p>
            <a:p>
              <a:pPr algn="ctr"/>
              <a:r>
                <a:rPr lang="en-GB" sz="1600">
                  <a:cs typeface="Calibri"/>
                </a:rPr>
                <a:t>(Google EIE)</a:t>
              </a:r>
              <a:endParaRPr lang="en-GB" sz="1100">
                <a:cs typeface="Calibri"/>
              </a:endParaRPr>
            </a:p>
            <a:p>
              <a:pPr algn="ctr"/>
              <a:r>
                <a:rPr lang="en-GB" sz="1100">
                  <a:cs typeface="Calibri"/>
                </a:rPr>
                <a:t>2023 is latest available data.</a:t>
              </a:r>
            </a:p>
          </p:txBody>
        </p:sp>
        <p:grpSp>
          <p:nvGrpSpPr>
            <p:cNvPr id="67" name="Group 66">
              <a:extLst>
                <a:ext uri="{FF2B5EF4-FFF2-40B4-BE49-F238E27FC236}">
                  <a16:creationId xmlns:a16="http://schemas.microsoft.com/office/drawing/2014/main" id="{3F2D4EA7-3174-1AFC-9975-465730291155}"/>
                </a:ext>
              </a:extLst>
            </p:cNvPr>
            <p:cNvGrpSpPr/>
            <p:nvPr/>
          </p:nvGrpSpPr>
          <p:grpSpPr>
            <a:xfrm>
              <a:off x="5000270" y="3815781"/>
              <a:ext cx="2137088" cy="2884867"/>
              <a:chOff x="5000270" y="3815781"/>
              <a:chExt cx="2137088" cy="2884867"/>
            </a:xfrm>
          </p:grpSpPr>
          <p:sp>
            <p:nvSpPr>
              <p:cNvPr id="31" name="Rectangle 30">
                <a:extLst>
                  <a:ext uri="{FF2B5EF4-FFF2-40B4-BE49-F238E27FC236}">
                    <a16:creationId xmlns:a16="http://schemas.microsoft.com/office/drawing/2014/main" id="{F15A53EE-932B-597B-EEFD-E6E8E6A40A0D}"/>
                  </a:ext>
                </a:extLst>
              </p:cNvPr>
              <p:cNvSpPr/>
              <p:nvPr/>
            </p:nvSpPr>
            <p:spPr>
              <a:xfrm>
                <a:off x="5000270" y="3815781"/>
                <a:ext cx="2137088" cy="28848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 name="Graphic 37">
                <a:extLst>
                  <a:ext uri="{FF2B5EF4-FFF2-40B4-BE49-F238E27FC236}">
                    <a16:creationId xmlns:a16="http://schemas.microsoft.com/office/drawing/2014/main" id="{75BF7A04-516E-346B-A311-54CFEF34761F}"/>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799678" y="4391333"/>
                <a:ext cx="595404" cy="595404"/>
              </a:xfrm>
              <a:prstGeom prst="rect">
                <a:avLst/>
              </a:prstGeom>
            </p:spPr>
          </p:pic>
        </p:grpSp>
      </p:grpSp>
      <p:grpSp>
        <p:nvGrpSpPr>
          <p:cNvPr id="15" name="Group 14" descr="Cycling volumes in Cambridge during 2023 were 25% below 2019 levels. This is according to Google's Environmental Insights tool. 2023 is the latest available data.">
            <a:extLst>
              <a:ext uri="{FF2B5EF4-FFF2-40B4-BE49-F238E27FC236}">
                <a16:creationId xmlns:a16="http://schemas.microsoft.com/office/drawing/2014/main" id="{C5C58564-0309-FD9B-F2E5-FD886F62D8B2}"/>
              </a:ext>
            </a:extLst>
          </p:cNvPr>
          <p:cNvGrpSpPr/>
          <p:nvPr/>
        </p:nvGrpSpPr>
        <p:grpSpPr>
          <a:xfrm>
            <a:off x="7277771" y="3630069"/>
            <a:ext cx="2382592" cy="2986850"/>
            <a:chOff x="7287296" y="3630069"/>
            <a:chExt cx="2382592" cy="2986850"/>
          </a:xfrm>
        </p:grpSpPr>
        <p:sp>
          <p:nvSpPr>
            <p:cNvPr id="46" name="TextBox 45">
              <a:extLst>
                <a:ext uri="{FF2B5EF4-FFF2-40B4-BE49-F238E27FC236}">
                  <a16:creationId xmlns:a16="http://schemas.microsoft.com/office/drawing/2014/main" id="{99539CD0-659B-9DE7-F3DE-B5BACBDCFBD0}"/>
                </a:ext>
              </a:extLst>
            </p:cNvPr>
            <p:cNvSpPr txBox="1"/>
            <p:nvPr/>
          </p:nvSpPr>
          <p:spPr>
            <a:xfrm>
              <a:off x="7287296" y="3646875"/>
              <a:ext cx="2382592" cy="2970044"/>
            </a:xfrm>
            <a:prstGeom prst="rect">
              <a:avLst/>
            </a:prstGeom>
            <a:noFill/>
          </p:spPr>
          <p:txBody>
            <a:bodyPr wrap="square" lIns="91440" tIns="45720" rIns="91440" bIns="45720" rtlCol="0" anchor="t">
              <a:spAutoFit/>
            </a:bodyPr>
            <a:lstStyle/>
            <a:p>
              <a:pPr algn="ctr"/>
              <a:r>
                <a:rPr lang="en-GB" sz="2000" b="1"/>
                <a:t>Cycling</a:t>
              </a:r>
              <a:endParaRPr lang="en-GB" sz="2000" b="1">
                <a:solidFill>
                  <a:srgbClr val="FF0000"/>
                </a:solidFill>
              </a:endParaRPr>
            </a:p>
            <a:p>
              <a:pPr algn="ctr"/>
              <a:r>
                <a:rPr lang="en-GB" sz="2000" b="1"/>
                <a:t>		</a:t>
              </a:r>
              <a:endParaRPr lang="en-GB" sz="2000" b="1">
                <a:ea typeface="Calibri"/>
                <a:cs typeface="Calibri"/>
              </a:endParaRPr>
            </a:p>
            <a:p>
              <a:pPr algn="ctr"/>
              <a:endParaRPr lang="en-GB" sz="2000" b="1"/>
            </a:p>
            <a:p>
              <a:pPr algn="ctr"/>
              <a:endParaRPr lang="en-GB" sz="2000" b="1"/>
            </a:p>
            <a:p>
              <a:pPr algn="ctr"/>
              <a:r>
                <a:rPr lang="en-GB" sz="1600"/>
                <a:t>2023 volumes at…</a:t>
              </a:r>
              <a:endParaRPr lang="en-GB" sz="1600" b="1">
                <a:cs typeface="Calibri"/>
              </a:endParaRPr>
            </a:p>
            <a:p>
              <a:pPr algn="ctr"/>
              <a:endParaRPr lang="en-GB" sz="1600"/>
            </a:p>
            <a:p>
              <a:pPr algn="ctr"/>
              <a:endParaRPr lang="en-GB" sz="1600"/>
            </a:p>
            <a:p>
              <a:pPr algn="ctr"/>
              <a:endParaRPr lang="en-GB" sz="1600">
                <a:cs typeface="Calibri"/>
              </a:endParaRPr>
            </a:p>
            <a:p>
              <a:pPr algn="ctr"/>
              <a:r>
                <a:rPr lang="en-GB" sz="1600">
                  <a:cs typeface="Calibri"/>
                </a:rPr>
                <a:t>...compared to 2019.</a:t>
              </a:r>
            </a:p>
            <a:p>
              <a:pPr algn="ctr"/>
              <a:r>
                <a:rPr lang="en-GB" sz="1600">
                  <a:ea typeface="Calibri"/>
                  <a:cs typeface="Calibri"/>
                </a:rPr>
                <a:t>(Google EIE)</a:t>
              </a:r>
              <a:r>
                <a:rPr lang="en-GB" sz="1100">
                  <a:ea typeface="Calibri"/>
                  <a:cs typeface="Calibri"/>
                </a:rPr>
                <a:t> </a:t>
              </a:r>
            </a:p>
            <a:p>
              <a:pPr algn="ctr"/>
              <a:r>
                <a:rPr lang="en-GB" sz="1100">
                  <a:cs typeface="Calibri"/>
                </a:rPr>
                <a:t>2023 is latest available data</a:t>
              </a:r>
              <a:r>
                <a:rPr lang="en-GB" sz="1100">
                  <a:ea typeface="Calibri"/>
                  <a:cs typeface="Calibri"/>
                </a:rPr>
                <a:t>.</a:t>
              </a:r>
              <a:endParaRPr lang="en-GB" sz="1100">
                <a:cs typeface="Calibri"/>
              </a:endParaRPr>
            </a:p>
          </p:txBody>
        </p:sp>
        <p:sp>
          <p:nvSpPr>
            <p:cNvPr id="34" name="Rectangle 33">
              <a:extLst>
                <a:ext uri="{FF2B5EF4-FFF2-40B4-BE49-F238E27FC236}">
                  <a16:creationId xmlns:a16="http://schemas.microsoft.com/office/drawing/2014/main" id="{C9EA20CF-9A46-8D09-4A38-7B408D698EE4}"/>
                </a:ext>
                <a:ext uri="{C183D7F6-B498-43B3-948B-1728B52AA6E4}">
                  <adec:decorative xmlns:adec="http://schemas.microsoft.com/office/drawing/2017/decorative" val="1"/>
                </a:ext>
              </a:extLst>
            </p:cNvPr>
            <p:cNvSpPr/>
            <p:nvPr/>
          </p:nvSpPr>
          <p:spPr>
            <a:xfrm>
              <a:off x="7402854" y="3630069"/>
              <a:ext cx="2137088" cy="29174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extBox 57">
              <a:extLst>
                <a:ext uri="{FF2B5EF4-FFF2-40B4-BE49-F238E27FC236}">
                  <a16:creationId xmlns:a16="http://schemas.microsoft.com/office/drawing/2014/main" id="{09AB0889-7117-D531-1DF7-3D1033E1D209}"/>
                </a:ext>
              </a:extLst>
            </p:cNvPr>
            <p:cNvSpPr txBox="1"/>
            <p:nvPr/>
          </p:nvSpPr>
          <p:spPr>
            <a:xfrm>
              <a:off x="8010666" y="5319412"/>
              <a:ext cx="954000" cy="510778"/>
            </a:xfrm>
            <a:prstGeom prst="roundRect">
              <a:avLst/>
            </a:prstGeom>
            <a:solidFill>
              <a:srgbClr val="5799D4"/>
            </a:solidFill>
            <a:ln>
              <a:solidFill>
                <a:schemeClr val="tx1"/>
              </a:solidFill>
            </a:ln>
          </p:spPr>
          <p:txBody>
            <a:bodyPr wrap="square" lIns="91440" tIns="45720" rIns="91440" bIns="45720" rtlCol="0" anchor="t">
              <a:spAutoFit/>
            </a:bodyPr>
            <a:lstStyle/>
            <a:p>
              <a:pPr algn="ctr"/>
              <a:r>
                <a:rPr lang="en-GB" sz="2400" b="1"/>
                <a:t>-25%</a:t>
              </a:r>
            </a:p>
          </p:txBody>
        </p:sp>
        <p:pic>
          <p:nvPicPr>
            <p:cNvPr id="39" name="Graphic 38">
              <a:extLst>
                <a:ext uri="{FF2B5EF4-FFF2-40B4-BE49-F238E27FC236}">
                  <a16:creationId xmlns:a16="http://schemas.microsoft.com/office/drawing/2014/main" id="{161929FB-9832-16FF-449B-5A2F006FB074}"/>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174239" y="4177510"/>
              <a:ext cx="711990" cy="717328"/>
            </a:xfrm>
            <a:prstGeom prst="rect">
              <a:avLst/>
            </a:prstGeom>
          </p:spPr>
        </p:pic>
      </p:grpSp>
      <p:grpSp>
        <p:nvGrpSpPr>
          <p:cNvPr id="35" name="Group 34" descr="Levels of Nitrogen dioxide (which is what we use to display air pollution levels) are 18% below pre-COVID (March 2019), and are 28% ahead of March 2023.">
            <a:extLst>
              <a:ext uri="{FF2B5EF4-FFF2-40B4-BE49-F238E27FC236}">
                <a16:creationId xmlns:a16="http://schemas.microsoft.com/office/drawing/2014/main" id="{1A35AE9A-BA1D-BD8D-483D-51021032DDEE}"/>
              </a:ext>
            </a:extLst>
          </p:cNvPr>
          <p:cNvGrpSpPr/>
          <p:nvPr/>
        </p:nvGrpSpPr>
        <p:grpSpPr>
          <a:xfrm>
            <a:off x="9648804" y="3636407"/>
            <a:ext cx="2382592" cy="2907430"/>
            <a:chOff x="9658329" y="3664982"/>
            <a:chExt cx="2382592" cy="2907430"/>
          </a:xfrm>
        </p:grpSpPr>
        <p:grpSp>
          <p:nvGrpSpPr>
            <p:cNvPr id="77" name="Group 76" descr="Air pollution levels are 37% below pre-COVID levels (September 2019).">
              <a:extLst>
                <a:ext uri="{FF2B5EF4-FFF2-40B4-BE49-F238E27FC236}">
                  <a16:creationId xmlns:a16="http://schemas.microsoft.com/office/drawing/2014/main" id="{3C3176F4-5C56-AE64-C7CD-A2BF790A0C6A}"/>
                </a:ext>
              </a:extLst>
            </p:cNvPr>
            <p:cNvGrpSpPr/>
            <p:nvPr/>
          </p:nvGrpSpPr>
          <p:grpSpPr>
            <a:xfrm>
              <a:off x="9658329" y="3664982"/>
              <a:ext cx="2382592" cy="2907430"/>
              <a:chOff x="9658329" y="3828884"/>
              <a:chExt cx="2382592" cy="2907430"/>
            </a:xfrm>
          </p:grpSpPr>
          <p:sp>
            <p:nvSpPr>
              <p:cNvPr id="36" name="TextBox 35" descr="Air pollution.&#10;Volumes at -21% compared to pre-COVID.">
                <a:extLst>
                  <a:ext uri="{FF2B5EF4-FFF2-40B4-BE49-F238E27FC236}">
                    <a16:creationId xmlns:a16="http://schemas.microsoft.com/office/drawing/2014/main" id="{C93E15AD-04F2-E903-AB36-E317604DD744}"/>
                  </a:ext>
                </a:extLst>
              </p:cNvPr>
              <p:cNvSpPr txBox="1"/>
              <p:nvPr/>
            </p:nvSpPr>
            <p:spPr>
              <a:xfrm>
                <a:off x="9658329" y="3921838"/>
                <a:ext cx="2382592" cy="2769989"/>
              </a:xfrm>
              <a:prstGeom prst="rect">
                <a:avLst/>
              </a:prstGeom>
              <a:noFill/>
            </p:spPr>
            <p:txBody>
              <a:bodyPr wrap="square" lIns="91440" tIns="45720" rIns="91440" bIns="45720" rtlCol="0" anchor="t">
                <a:spAutoFit/>
              </a:bodyPr>
              <a:lstStyle/>
              <a:p>
                <a:pPr algn="ctr"/>
                <a:r>
                  <a:rPr lang="en-GB" sz="2000" b="1"/>
                  <a:t>NO</a:t>
                </a:r>
                <a:r>
                  <a:rPr lang="en-GB" sz="2000" b="1" baseline="-25000"/>
                  <a:t>2</a:t>
                </a:r>
                <a:r>
                  <a:rPr lang="en-GB" sz="2000" b="1"/>
                  <a:t> Emissions</a:t>
                </a:r>
              </a:p>
              <a:p>
                <a:pPr algn="ctr"/>
                <a:endParaRPr lang="en-GB" sz="2000" b="1"/>
              </a:p>
              <a:p>
                <a:pPr algn="ctr"/>
                <a:endParaRPr lang="en-GB" sz="2000" b="1"/>
              </a:p>
              <a:p>
                <a:pPr algn="ctr"/>
                <a:r>
                  <a:rPr lang="en-GB" sz="1600"/>
                  <a:t>Concentrations at...</a:t>
                </a:r>
                <a:endParaRPr lang="en-GB" sz="1600" b="1">
                  <a:cs typeface="Calibri"/>
                </a:endParaRPr>
              </a:p>
              <a:p>
                <a:pPr algn="ctr"/>
                <a:endParaRPr lang="en-GB" sz="1600">
                  <a:solidFill>
                    <a:srgbClr val="000000"/>
                  </a:solidFill>
                  <a:ea typeface="Calibri"/>
                  <a:cs typeface="Calibri"/>
                </a:endParaRPr>
              </a:p>
              <a:p>
                <a:pPr algn="ctr"/>
                <a:endParaRPr lang="en-GB" sz="1600"/>
              </a:p>
              <a:p>
                <a:pPr algn="ctr"/>
                <a:r>
                  <a:rPr lang="en-GB" sz="1600"/>
                  <a:t>...compared to 2017-19.</a:t>
                </a:r>
                <a:endParaRPr lang="en-GB" sz="1600">
                  <a:ea typeface="Calibri" panose="020F0502020204030204"/>
                  <a:cs typeface="Calibri"/>
                </a:endParaRPr>
              </a:p>
              <a:p>
                <a:pPr algn="ctr"/>
                <a:endParaRPr lang="en-GB">
                  <a:ea typeface="Calibri" panose="020F0502020204030204"/>
                  <a:cs typeface="Calibri"/>
                </a:endParaRPr>
              </a:p>
              <a:p>
                <a:pPr algn="ctr"/>
                <a:endParaRPr lang="en-GB" sz="1600">
                  <a:ea typeface="Calibri" panose="020F0502020204030204"/>
                  <a:cs typeface="Calibri"/>
                </a:endParaRPr>
              </a:p>
              <a:p>
                <a:pPr algn="ctr"/>
                <a:r>
                  <a:rPr lang="en-GB" sz="1600">
                    <a:ea typeface="Calibri" panose="020F0502020204030204"/>
                    <a:cs typeface="Calibri"/>
                  </a:rPr>
                  <a:t>...compared to 2023</a:t>
                </a:r>
                <a:r>
                  <a:rPr lang="en-GB" sz="1600">
                    <a:solidFill>
                      <a:srgbClr val="FF0000"/>
                    </a:solidFill>
                    <a:ea typeface="Calibri" panose="020F0502020204030204"/>
                    <a:cs typeface="Calibri"/>
                  </a:rPr>
                  <a:t>**</a:t>
                </a:r>
              </a:p>
            </p:txBody>
          </p:sp>
          <p:grpSp>
            <p:nvGrpSpPr>
              <p:cNvPr id="69" name="Group 68">
                <a:extLst>
                  <a:ext uri="{FF2B5EF4-FFF2-40B4-BE49-F238E27FC236}">
                    <a16:creationId xmlns:a16="http://schemas.microsoft.com/office/drawing/2014/main" id="{D48177A6-CB5B-9C2F-4140-78895832D758}"/>
                  </a:ext>
                </a:extLst>
              </p:cNvPr>
              <p:cNvGrpSpPr/>
              <p:nvPr/>
            </p:nvGrpSpPr>
            <p:grpSpPr>
              <a:xfrm>
                <a:off x="9769305" y="3828884"/>
                <a:ext cx="2137088" cy="2907430"/>
                <a:chOff x="9769305" y="3828884"/>
                <a:chExt cx="2137088" cy="2907430"/>
              </a:xfrm>
            </p:grpSpPr>
            <p:sp>
              <p:nvSpPr>
                <p:cNvPr id="37" name="Rectangle 36">
                  <a:extLst>
                    <a:ext uri="{FF2B5EF4-FFF2-40B4-BE49-F238E27FC236}">
                      <a16:creationId xmlns:a16="http://schemas.microsoft.com/office/drawing/2014/main" id="{3316A47B-3D7F-BB49-6645-94B7A1060564}"/>
                    </a:ext>
                  </a:extLst>
                </p:cNvPr>
                <p:cNvSpPr/>
                <p:nvPr/>
              </p:nvSpPr>
              <p:spPr>
                <a:xfrm>
                  <a:off x="9769305" y="3828884"/>
                  <a:ext cx="2137088" cy="29074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xtBox 58">
                  <a:extLst>
                    <a:ext uri="{FF2B5EF4-FFF2-40B4-BE49-F238E27FC236}">
                      <a16:creationId xmlns:a16="http://schemas.microsoft.com/office/drawing/2014/main" id="{973BFE90-332C-E945-E7CF-A20D141B7C64}"/>
                    </a:ext>
                  </a:extLst>
                </p:cNvPr>
                <p:cNvSpPr txBox="1"/>
                <p:nvPr/>
              </p:nvSpPr>
              <p:spPr>
                <a:xfrm>
                  <a:off x="10348092" y="5121406"/>
                  <a:ext cx="996939" cy="510778"/>
                </a:xfrm>
                <a:prstGeom prst="roundRect">
                  <a:avLst/>
                </a:prstGeom>
                <a:solidFill>
                  <a:srgbClr val="213967"/>
                </a:solidFill>
                <a:ln>
                  <a:solidFill>
                    <a:srgbClr val="213967"/>
                  </a:solidFill>
                </a:ln>
              </p:spPr>
              <p:txBody>
                <a:bodyPr wrap="square" lIns="91440" tIns="45720" rIns="91440" bIns="45720" rtlCol="0" anchor="t">
                  <a:spAutoFit/>
                </a:bodyPr>
                <a:lstStyle/>
                <a:p>
                  <a:pPr algn="ctr"/>
                  <a:r>
                    <a:rPr lang="en-GB" sz="2400" b="1">
                      <a:solidFill>
                        <a:schemeClr val="bg1"/>
                      </a:solidFill>
                    </a:rPr>
                    <a:t>-35%</a:t>
                  </a:r>
                </a:p>
              </p:txBody>
            </p:sp>
            <p:pic>
              <p:nvPicPr>
                <p:cNvPr id="44" name="Graphic 43">
                  <a:extLst>
                    <a:ext uri="{FF2B5EF4-FFF2-40B4-BE49-F238E27FC236}">
                      <a16:creationId xmlns:a16="http://schemas.microsoft.com/office/drawing/2014/main" id="{533D5FE7-3E70-D9D8-8C86-8A098D232589}"/>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479492" y="4192485"/>
                  <a:ext cx="750426" cy="702198"/>
                </a:xfrm>
                <a:prstGeom prst="rect">
                  <a:avLst/>
                </a:prstGeom>
              </p:spPr>
            </p:pic>
          </p:grpSp>
        </p:grpSp>
        <p:sp>
          <p:nvSpPr>
            <p:cNvPr id="25" name="TextBox 24">
              <a:extLst>
                <a:ext uri="{FF2B5EF4-FFF2-40B4-BE49-F238E27FC236}">
                  <a16:creationId xmlns:a16="http://schemas.microsoft.com/office/drawing/2014/main" id="{741D0D3F-5346-8D90-C0C4-7A5B78DB6DD1}"/>
                </a:ext>
              </a:extLst>
            </p:cNvPr>
            <p:cNvSpPr txBox="1"/>
            <p:nvPr/>
          </p:nvSpPr>
          <p:spPr>
            <a:xfrm>
              <a:off x="10356235" y="5711347"/>
              <a:ext cx="996939" cy="510778"/>
            </a:xfrm>
            <a:prstGeom prst="roundRect">
              <a:avLst/>
            </a:prstGeom>
            <a:noFill/>
            <a:ln>
              <a:solidFill>
                <a:schemeClr val="tx1"/>
              </a:solidFill>
            </a:ln>
          </p:spPr>
          <p:txBody>
            <a:bodyPr wrap="square" lIns="91440" tIns="45720" rIns="91440" bIns="45720" rtlCol="0" anchor="t">
              <a:spAutoFit/>
            </a:bodyPr>
            <a:lstStyle/>
            <a:p>
              <a:pPr algn="ctr"/>
              <a:r>
                <a:rPr lang="en-GB" sz="2400" b="1"/>
                <a:t>+6%</a:t>
              </a:r>
            </a:p>
          </p:txBody>
        </p:sp>
      </p:grpSp>
      <p:pic>
        <p:nvPicPr>
          <p:cNvPr id="4" name="Picture 3">
            <a:extLst>
              <a:ext uri="{FF2B5EF4-FFF2-40B4-BE49-F238E27FC236}">
                <a16:creationId xmlns:a16="http://schemas.microsoft.com/office/drawing/2014/main" id="{FA3996D4-9FAB-5057-21B4-1D1EF34D4A14}"/>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8" name="TextBox 7">
            <a:extLst>
              <a:ext uri="{FF2B5EF4-FFF2-40B4-BE49-F238E27FC236}">
                <a16:creationId xmlns:a16="http://schemas.microsoft.com/office/drawing/2014/main" id="{0A14A88C-1197-6EAE-72B6-5F329B5067D5}"/>
              </a:ext>
              <a:ext uri="{C183D7F6-B498-43B3-948B-1728B52AA6E4}">
                <adec:decorative xmlns:adec="http://schemas.microsoft.com/office/drawing/2017/decorative" val="1"/>
              </a:ext>
            </a:extLst>
          </p:cNvPr>
          <p:cNvSpPr txBox="1"/>
          <p:nvPr/>
        </p:nvSpPr>
        <p:spPr>
          <a:xfrm>
            <a:off x="5606475" y="5355095"/>
            <a:ext cx="954000" cy="510778"/>
          </a:xfrm>
          <a:prstGeom prst="roundRect">
            <a:avLst/>
          </a:prstGeom>
          <a:solidFill>
            <a:srgbClr val="5799D4"/>
          </a:solidFill>
          <a:ln>
            <a:solidFill>
              <a:schemeClr val="tx1"/>
            </a:solidFill>
          </a:ln>
        </p:spPr>
        <p:txBody>
          <a:bodyPr wrap="square" lIns="91440" tIns="45720" rIns="91440" bIns="45720" rtlCol="0" anchor="t">
            <a:spAutoFit/>
          </a:bodyPr>
          <a:lstStyle/>
          <a:p>
            <a:pPr algn="ctr"/>
            <a:r>
              <a:rPr lang="en-GB" sz="2400" b="1"/>
              <a:t>-16%</a:t>
            </a:r>
          </a:p>
        </p:txBody>
      </p:sp>
      <p:sp>
        <p:nvSpPr>
          <p:cNvPr id="32" name="TextBox 31">
            <a:extLst>
              <a:ext uri="{FF2B5EF4-FFF2-40B4-BE49-F238E27FC236}">
                <a16:creationId xmlns:a16="http://schemas.microsoft.com/office/drawing/2014/main" id="{48641955-A3CD-739E-8B7D-6A4637EB7CBE}"/>
              </a:ext>
              <a:ext uri="{C183D7F6-B498-43B3-948B-1728B52AA6E4}">
                <adec:decorative xmlns:adec="http://schemas.microsoft.com/office/drawing/2017/decorative" val="1"/>
              </a:ext>
            </a:extLst>
          </p:cNvPr>
          <p:cNvSpPr txBox="1"/>
          <p:nvPr/>
        </p:nvSpPr>
        <p:spPr>
          <a:xfrm>
            <a:off x="9861864" y="2701546"/>
            <a:ext cx="1924975" cy="510778"/>
          </a:xfrm>
          <a:prstGeom prst="roundRect">
            <a:avLst/>
          </a:prstGeom>
          <a:noFill/>
          <a:ln>
            <a:solidFill>
              <a:schemeClr val="tx1"/>
            </a:solidFill>
          </a:ln>
        </p:spPr>
        <p:txBody>
          <a:bodyPr wrap="square" lIns="91440" tIns="45720" rIns="91440" bIns="45720" rtlCol="0" anchor="t">
            <a:spAutoFit/>
          </a:bodyPr>
          <a:lstStyle>
            <a:defPPr>
              <a:defRPr lang="en-US"/>
            </a:defPPr>
            <a:lvl1pPr algn="ctr">
              <a:defRPr sz="2400" b="1"/>
            </a:lvl1pPr>
          </a:lstStyle>
          <a:p>
            <a:r>
              <a:rPr lang="en-GB"/>
              <a:t>+5 to +7%*</a:t>
            </a:r>
          </a:p>
        </p:txBody>
      </p:sp>
      <p:sp>
        <p:nvSpPr>
          <p:cNvPr id="18" name="TextBox 17">
            <a:extLst>
              <a:ext uri="{FF2B5EF4-FFF2-40B4-BE49-F238E27FC236}">
                <a16:creationId xmlns:a16="http://schemas.microsoft.com/office/drawing/2014/main" id="{AD60A9E9-56AF-723B-B27B-E23598C1F5AD}"/>
              </a:ext>
              <a:ext uri="{C183D7F6-B498-43B3-948B-1728B52AA6E4}">
                <adec:decorative xmlns:adec="http://schemas.microsoft.com/office/drawing/2017/decorative" val="1"/>
              </a:ext>
            </a:extLst>
          </p:cNvPr>
          <p:cNvSpPr txBox="1"/>
          <p:nvPr/>
        </p:nvSpPr>
        <p:spPr>
          <a:xfrm>
            <a:off x="8001141" y="2687635"/>
            <a:ext cx="996939" cy="510778"/>
          </a:xfrm>
          <a:prstGeom prst="roundRect">
            <a:avLst/>
          </a:prstGeom>
          <a:noFill/>
          <a:ln>
            <a:solidFill>
              <a:schemeClr val="tx1"/>
            </a:solidFill>
          </a:ln>
        </p:spPr>
        <p:txBody>
          <a:bodyPr wrap="square" lIns="91440" tIns="45720" rIns="91440" bIns="45720" rtlCol="0" anchor="t">
            <a:spAutoFit/>
          </a:bodyPr>
          <a:lstStyle>
            <a:defPPr>
              <a:defRPr lang="en-US"/>
            </a:defPPr>
            <a:lvl1pPr algn="ctr">
              <a:defRPr sz="2400" b="1"/>
            </a:lvl1pPr>
          </a:lstStyle>
          <a:p>
            <a:r>
              <a:rPr lang="en-GB"/>
              <a:t>+9%</a:t>
            </a:r>
          </a:p>
        </p:txBody>
      </p:sp>
      <p:sp>
        <p:nvSpPr>
          <p:cNvPr id="29" name="TextBox 28">
            <a:extLst>
              <a:ext uri="{FF2B5EF4-FFF2-40B4-BE49-F238E27FC236}">
                <a16:creationId xmlns:a16="http://schemas.microsoft.com/office/drawing/2014/main" id="{D710A23E-6A43-A04A-4033-0577B5A13BE0}"/>
              </a:ext>
              <a:ext uri="{C183D7F6-B498-43B3-948B-1728B52AA6E4}">
                <adec:decorative xmlns:adec="http://schemas.microsoft.com/office/drawing/2017/decorative" val="1"/>
              </a:ext>
            </a:extLst>
          </p:cNvPr>
          <p:cNvSpPr txBox="1"/>
          <p:nvPr/>
        </p:nvSpPr>
        <p:spPr>
          <a:xfrm>
            <a:off x="5606475" y="2705378"/>
            <a:ext cx="996939" cy="510778"/>
          </a:xfrm>
          <a:prstGeom prst="roundRect">
            <a:avLst/>
          </a:prstGeom>
          <a:noFill/>
          <a:ln>
            <a:solidFill>
              <a:schemeClr val="tx1"/>
            </a:solidFill>
          </a:ln>
        </p:spPr>
        <p:txBody>
          <a:bodyPr wrap="square" lIns="91440" tIns="45720" rIns="91440" bIns="45720" rtlCol="0" anchor="t">
            <a:spAutoFit/>
          </a:bodyPr>
          <a:lstStyle/>
          <a:p>
            <a:pPr algn="ctr"/>
            <a:r>
              <a:rPr lang="en-GB" sz="2400" b="1"/>
              <a:t>+1%</a:t>
            </a:r>
          </a:p>
        </p:txBody>
      </p:sp>
      <p:sp>
        <p:nvSpPr>
          <p:cNvPr id="33" name="TextBox 32">
            <a:extLst>
              <a:ext uri="{FF2B5EF4-FFF2-40B4-BE49-F238E27FC236}">
                <a16:creationId xmlns:a16="http://schemas.microsoft.com/office/drawing/2014/main" id="{96782B73-7E77-8463-CEB4-5D319B0C7FAA}"/>
              </a:ext>
              <a:ext uri="{C183D7F6-B498-43B3-948B-1728B52AA6E4}">
                <adec:decorative xmlns:adec="http://schemas.microsoft.com/office/drawing/2017/decorative" val="1"/>
              </a:ext>
            </a:extLst>
          </p:cNvPr>
          <p:cNvSpPr txBox="1"/>
          <p:nvPr/>
        </p:nvSpPr>
        <p:spPr>
          <a:xfrm>
            <a:off x="3168765" y="2728978"/>
            <a:ext cx="996939" cy="510778"/>
          </a:xfrm>
          <a:prstGeom prst="roundRect">
            <a:avLst/>
          </a:prstGeom>
          <a:noFill/>
          <a:ln>
            <a:solidFill>
              <a:schemeClr val="tx1"/>
            </a:solidFill>
          </a:ln>
        </p:spPr>
        <p:txBody>
          <a:bodyPr wrap="square" lIns="91440" tIns="45720" rIns="91440" bIns="45720" rtlCol="0" anchor="t">
            <a:spAutoFit/>
          </a:bodyPr>
          <a:lstStyle/>
          <a:p>
            <a:pPr algn="ctr"/>
            <a:r>
              <a:rPr lang="en-GB" sz="2400" b="1"/>
              <a:t>-2%</a:t>
            </a:r>
          </a:p>
        </p:txBody>
      </p:sp>
      <p:sp>
        <p:nvSpPr>
          <p:cNvPr id="56" name="TextBox 55">
            <a:extLst>
              <a:ext uri="{FF2B5EF4-FFF2-40B4-BE49-F238E27FC236}">
                <a16:creationId xmlns:a16="http://schemas.microsoft.com/office/drawing/2014/main" id="{D8EC8931-648E-0A70-D384-4CA05C0C5627}"/>
              </a:ext>
              <a:ext uri="{C183D7F6-B498-43B3-948B-1728B52AA6E4}">
                <adec:decorative xmlns:adec="http://schemas.microsoft.com/office/drawing/2017/decorative" val="1"/>
              </a:ext>
            </a:extLst>
          </p:cNvPr>
          <p:cNvSpPr txBox="1"/>
          <p:nvPr/>
        </p:nvSpPr>
        <p:spPr>
          <a:xfrm>
            <a:off x="119953" y="3734973"/>
            <a:ext cx="2382592" cy="2246769"/>
          </a:xfrm>
          <a:prstGeom prst="rect">
            <a:avLst/>
          </a:prstGeom>
          <a:noFill/>
        </p:spPr>
        <p:txBody>
          <a:bodyPr wrap="square" lIns="91440" tIns="45720" rIns="91440" bIns="45720" rtlCol="0" anchor="t">
            <a:spAutoFit/>
          </a:bodyPr>
          <a:lstStyle/>
          <a:p>
            <a:pPr algn="ctr"/>
            <a:r>
              <a:rPr lang="en-GB" sz="2000" b="1"/>
              <a:t>Station Footfall</a:t>
            </a:r>
            <a:endParaRPr lang="en-GB" sz="2000" b="1">
              <a:solidFill>
                <a:srgbClr val="FF0000"/>
              </a:solidFill>
            </a:endParaRPr>
          </a:p>
          <a:p>
            <a:pPr algn="ctr"/>
            <a:r>
              <a:rPr lang="en-GB" sz="2000" b="1"/>
              <a:t>		</a:t>
            </a:r>
          </a:p>
          <a:p>
            <a:pPr algn="ctr"/>
            <a:endParaRPr lang="en-GB" sz="2000" b="1"/>
          </a:p>
          <a:p>
            <a:pPr algn="ctr"/>
            <a:endParaRPr lang="en-GB" sz="1600"/>
          </a:p>
          <a:p>
            <a:pPr algn="ctr"/>
            <a:endParaRPr lang="en-GB" sz="1600"/>
          </a:p>
          <a:p>
            <a:pPr algn="ctr"/>
            <a:r>
              <a:rPr lang="en-GB" sz="1600"/>
              <a:t>Analysis paused </a:t>
            </a:r>
          </a:p>
          <a:p>
            <a:pPr algn="ctr"/>
            <a:r>
              <a:rPr lang="en-GB" sz="1600"/>
              <a:t>pending data quality checks.</a:t>
            </a:r>
            <a:endParaRPr lang="en-GB" sz="2800" b="1">
              <a:solidFill>
                <a:srgbClr val="2B4D89"/>
              </a:solidFill>
            </a:endParaRP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294469"/>
            <a:ext cx="538065" cy="365125"/>
          </a:xfrm>
        </p:spPr>
        <p:txBody>
          <a:bodyPr/>
          <a:lstStyle/>
          <a:p>
            <a:fld id="{AE56028F-813B-4E02-837E-17CD63D81F9F}" type="slidenum">
              <a:rPr lang="en-GB" smtClean="0"/>
              <a:t>7</a:t>
            </a:fld>
            <a:endParaRPr lang="en-GB"/>
          </a:p>
        </p:txBody>
      </p:sp>
      <p:sp>
        <p:nvSpPr>
          <p:cNvPr id="68" name="TextBox 67">
            <a:extLst>
              <a:ext uri="{FF2B5EF4-FFF2-40B4-BE49-F238E27FC236}">
                <a16:creationId xmlns:a16="http://schemas.microsoft.com/office/drawing/2014/main" id="{AA04AEBC-E621-EBE3-456D-486829C583EC}"/>
              </a:ext>
              <a:ext uri="{C183D7F6-B498-43B3-948B-1728B52AA6E4}">
                <adec:decorative xmlns:adec="http://schemas.microsoft.com/office/drawing/2017/decorative" val="1"/>
              </a:ext>
            </a:extLst>
          </p:cNvPr>
          <p:cNvSpPr txBox="1"/>
          <p:nvPr/>
        </p:nvSpPr>
        <p:spPr>
          <a:xfrm>
            <a:off x="10023893" y="6572036"/>
            <a:ext cx="1958189" cy="261610"/>
          </a:xfrm>
          <a:prstGeom prst="rect">
            <a:avLst/>
          </a:prstGeom>
          <a:noFill/>
        </p:spPr>
        <p:txBody>
          <a:bodyPr wrap="square" rtlCol="0">
            <a:spAutoFit/>
          </a:bodyPr>
          <a:lstStyle/>
          <a:p>
            <a:pPr algn="r"/>
            <a:r>
              <a:rPr lang="en-GB" sz="1100">
                <a:solidFill>
                  <a:srgbClr val="FF0000"/>
                </a:solidFill>
              </a:rPr>
              <a:t>**</a:t>
            </a:r>
            <a:r>
              <a:rPr lang="en-GB" sz="1100"/>
              <a:t>Excludes Gonville Place.</a:t>
            </a:r>
          </a:p>
        </p:txBody>
      </p:sp>
      <p:sp>
        <p:nvSpPr>
          <p:cNvPr id="12" name="TextBox 11">
            <a:extLst>
              <a:ext uri="{FF2B5EF4-FFF2-40B4-BE49-F238E27FC236}">
                <a16:creationId xmlns:a16="http://schemas.microsoft.com/office/drawing/2014/main" id="{9EB0C7E0-90F9-6703-9A16-7770CAA61945}"/>
              </a:ext>
              <a:ext uri="{C183D7F6-B498-43B3-948B-1728B52AA6E4}">
                <adec:decorative xmlns:adec="http://schemas.microsoft.com/office/drawing/2017/decorative" val="1"/>
              </a:ext>
            </a:extLst>
          </p:cNvPr>
          <p:cNvSpPr txBox="1"/>
          <p:nvPr/>
        </p:nvSpPr>
        <p:spPr>
          <a:xfrm>
            <a:off x="0" y="6578226"/>
            <a:ext cx="7135978" cy="261610"/>
          </a:xfrm>
          <a:prstGeom prst="rect">
            <a:avLst/>
          </a:prstGeom>
          <a:noFill/>
        </p:spPr>
        <p:txBody>
          <a:bodyPr wrap="square" rtlCol="0">
            <a:spAutoFit/>
          </a:bodyPr>
          <a:lstStyle/>
          <a:p>
            <a:r>
              <a:rPr lang="en-GB" sz="1100"/>
              <a:t>*Two different methodologies are available for estimating bus passenger volumes - see Slide 44 onwards for more details.</a:t>
            </a:r>
          </a:p>
        </p:txBody>
      </p:sp>
    </p:spTree>
    <p:extLst>
      <p:ext uri="{BB962C8B-B14F-4D97-AF65-F5344CB8AC3E}">
        <p14:creationId xmlns:p14="http://schemas.microsoft.com/office/powerpoint/2010/main" val="1859905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a:bodyPr>
          <a:lstStyle/>
          <a:p>
            <a:pPr algn="ctr"/>
            <a:r>
              <a:rPr lang="en-GB" sz="5400" b="1">
                <a:solidFill>
                  <a:schemeClr val="bg1"/>
                </a:solidFill>
                <a:latin typeface="+mn-lt"/>
                <a:cs typeface="Calibri"/>
              </a:rPr>
              <a:t>Travel Demand</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3603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DBA0DD6-11FA-E2C7-E8AD-A3A8FC9BE01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23089" y="1404619"/>
            <a:ext cx="8277291" cy="5061535"/>
          </a:xfrm>
          <a:prstGeom prst="rect">
            <a:avLst/>
          </a:prstGeom>
        </p:spPr>
      </p:pic>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Is home working here to stay?</a:t>
            </a:r>
          </a:p>
        </p:txBody>
      </p:sp>
      <p:sp>
        <p:nvSpPr>
          <p:cNvPr id="10" name="TextBox 9">
            <a:extLst>
              <a:ext uri="{FF2B5EF4-FFF2-40B4-BE49-F238E27FC236}">
                <a16:creationId xmlns:a16="http://schemas.microsoft.com/office/drawing/2014/main" id="{A71BBD86-6CAB-D2E9-F0D6-7F9D01ED4106}"/>
              </a:ext>
            </a:extLst>
          </p:cNvPr>
          <p:cNvSpPr txBox="1"/>
          <p:nvPr/>
        </p:nvSpPr>
        <p:spPr>
          <a:xfrm>
            <a:off x="35943" y="617403"/>
            <a:ext cx="12120114" cy="692497"/>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00">
                <a:solidFill>
                  <a:srgbClr val="000000"/>
                </a:solidFill>
                <a:cs typeface="Calibri"/>
              </a:rPr>
              <a:t>The ONS captures the working arrangements of a sample of approx. 800 working adults across Great Britain on a monthly basis. The results suggest that on-site working has gradually reduced since the later stages of the pandemic. Hybrid working has increased since 2020 but has stabilised (32%). Remote working decreased and has now stabilised (16-17%). Census 2021 data suggests that hybrid and remote working is more common in Cambridge &amp; South Cambs than it is nationally.</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9</a:t>
            </a:fld>
            <a:endParaRPr lang="en-GB"/>
          </a:p>
        </p:txBody>
      </p:sp>
      <p:graphicFrame>
        <p:nvGraphicFramePr>
          <p:cNvPr id="18" name="Table 17" descr="The proportion of working adults working fully remotely has reduced from a average of 34% in 2020 to 17% so far in 2025. The proportion of hybrid workers has shown the version pattern and has increased from 12% in 2020 to 33% in 2025. The proportion of on-site workers remained fairly stable from 2020 to 2024 at between 52 and 58%, but has dropped to 49% so far in 2025.">
            <a:extLst>
              <a:ext uri="{FF2B5EF4-FFF2-40B4-BE49-F238E27FC236}">
                <a16:creationId xmlns:a16="http://schemas.microsoft.com/office/drawing/2014/main" id="{26BD685F-165C-38C9-ADE1-54DBC25D2F78}"/>
              </a:ext>
            </a:extLst>
          </p:cNvPr>
          <p:cNvGraphicFramePr>
            <a:graphicFrameLocks noGrp="1"/>
          </p:cNvGraphicFramePr>
          <p:nvPr>
            <p:extLst>
              <p:ext uri="{D42A27DB-BD31-4B8C-83A1-F6EECF244321}">
                <p14:modId xmlns:p14="http://schemas.microsoft.com/office/powerpoint/2010/main" val="503115226"/>
              </p:ext>
            </p:extLst>
          </p:nvPr>
        </p:nvGraphicFramePr>
        <p:xfrm>
          <a:off x="9021470" y="1405970"/>
          <a:ext cx="2695575" cy="2072640"/>
        </p:xfrm>
        <a:graphic>
          <a:graphicData uri="http://schemas.openxmlformats.org/drawingml/2006/table">
            <a:tbl>
              <a:tblPr>
                <a:tableStyleId>{5940675A-B579-460E-94D1-54222C63F5DA}</a:tableStyleId>
              </a:tblPr>
              <a:tblGrid>
                <a:gridCol w="567852">
                  <a:extLst>
                    <a:ext uri="{9D8B030D-6E8A-4147-A177-3AD203B41FA5}">
                      <a16:colId xmlns:a16="http://schemas.microsoft.com/office/drawing/2014/main" val="3740763971"/>
                    </a:ext>
                  </a:extLst>
                </a:gridCol>
                <a:gridCol w="709241">
                  <a:extLst>
                    <a:ext uri="{9D8B030D-6E8A-4147-A177-3AD203B41FA5}">
                      <a16:colId xmlns:a16="http://schemas.microsoft.com/office/drawing/2014/main" val="1156074667"/>
                    </a:ext>
                  </a:extLst>
                </a:gridCol>
                <a:gridCol w="709241">
                  <a:extLst>
                    <a:ext uri="{9D8B030D-6E8A-4147-A177-3AD203B41FA5}">
                      <a16:colId xmlns:a16="http://schemas.microsoft.com/office/drawing/2014/main" val="1585543470"/>
                    </a:ext>
                  </a:extLst>
                </a:gridCol>
                <a:gridCol w="709241">
                  <a:extLst>
                    <a:ext uri="{9D8B030D-6E8A-4147-A177-3AD203B41FA5}">
                      <a16:colId xmlns:a16="http://schemas.microsoft.com/office/drawing/2014/main" val="1740371683"/>
                    </a:ext>
                  </a:extLst>
                </a:gridCol>
              </a:tblGrid>
              <a:tr h="187952">
                <a:tc rowSpan="2">
                  <a:txBody>
                    <a:bodyPr/>
                    <a:lstStyle/>
                    <a:p>
                      <a:pPr marL="0" algn="ctr" defTabSz="914400" rtl="0" eaLnBrk="1" fontAlgn="b" latinLnBrk="0" hangingPunct="1"/>
                      <a:r>
                        <a:rPr lang="en-GB" sz="1200" b="1" u="none" strike="noStrike" kern="1200">
                          <a:solidFill>
                            <a:schemeClr val="tx1"/>
                          </a:solidFill>
                          <a:effectLst/>
                          <a:latin typeface="+mn-lt"/>
                          <a:ea typeface="+mn-ea"/>
                          <a:cs typeface="Arial" panose="020B0604020202020204" pitchFamily="34" charset="0"/>
                        </a:rPr>
                        <a:t>Year</a:t>
                      </a:r>
                    </a:p>
                  </a:txBody>
                  <a:tcPr marL="9525" marR="9525" marT="9525" marB="0" anchor="ctr">
                    <a:solidFill>
                      <a:schemeClr val="bg1"/>
                    </a:solidFill>
                  </a:tcPr>
                </a:tc>
                <a:tc gridSpan="3">
                  <a:txBody>
                    <a:bodyPr/>
                    <a:lstStyle/>
                    <a:p>
                      <a:pPr marL="0" algn="ctr" defTabSz="914400" rtl="0" eaLnBrk="1" fontAlgn="b" latinLnBrk="0" hangingPunct="1"/>
                      <a:r>
                        <a:rPr lang="en-GB" sz="1200" b="1" u="none" strike="noStrike" kern="1200">
                          <a:solidFill>
                            <a:schemeClr val="tx1"/>
                          </a:solidFill>
                          <a:effectLst/>
                          <a:latin typeface="+mn-lt"/>
                          <a:ea typeface="+mn-ea"/>
                          <a:cs typeface="Arial" panose="020B0604020202020204" pitchFamily="34" charset="0"/>
                        </a:rPr>
                        <a:t>Percentage of working adults [Great Britain annual average]</a:t>
                      </a:r>
                    </a:p>
                  </a:txBody>
                  <a:tcPr marL="9525" marR="9525" marT="9525" marB="0" anchor="ctr">
                    <a:solidFill>
                      <a:schemeClr val="bg1"/>
                    </a:solidFill>
                  </a:tcPr>
                </a:tc>
                <a:tc hMerge="1">
                  <a:txBody>
                    <a:bodyPr/>
                    <a:lstStyle/>
                    <a:p>
                      <a:pPr marL="0" algn="ctr" defTabSz="914400" rtl="0" eaLnBrk="1" fontAlgn="b" latinLnBrk="0" hangingPunct="1"/>
                      <a:endParaRPr lang="en-GB" sz="1200" b="1" u="none" strike="noStrike" kern="1200">
                        <a:solidFill>
                          <a:schemeClr val="tx1"/>
                        </a:solidFill>
                        <a:effectLst/>
                        <a:latin typeface="+mn-lt"/>
                        <a:ea typeface="+mn-ea"/>
                        <a:cs typeface="+mn-cs"/>
                      </a:endParaRPr>
                    </a:p>
                  </a:txBody>
                  <a:tcPr marL="9525" marR="9525" marT="9525" marB="0" anchor="ctr">
                    <a:solidFill>
                      <a:schemeClr val="bg1"/>
                    </a:solidFill>
                  </a:tcPr>
                </a:tc>
                <a:tc hMerge="1">
                  <a:txBody>
                    <a:bodyPr/>
                    <a:lstStyle/>
                    <a:p>
                      <a:pPr marL="0" algn="ctr" defTabSz="914400" rtl="0" eaLnBrk="1" fontAlgn="b" latinLnBrk="0" hangingPunct="1"/>
                      <a:endParaRPr lang="en-GB" sz="1200" b="1" u="none" strike="noStrike" kern="1200">
                        <a:solidFill>
                          <a:schemeClr val="tx1"/>
                        </a:solidFill>
                        <a:effectLst/>
                        <a:latin typeface="+mn-lt"/>
                        <a:ea typeface="+mn-ea"/>
                        <a:cs typeface="+mn-cs"/>
                      </a:endParaRPr>
                    </a:p>
                  </a:txBody>
                  <a:tcPr marL="9525" marR="9525" marT="9525" marB="0" anchor="ctr">
                    <a:solidFill>
                      <a:schemeClr val="bg1"/>
                    </a:solidFill>
                  </a:tcPr>
                </a:tc>
                <a:extLst>
                  <a:ext uri="{0D108BD9-81ED-4DB2-BD59-A6C34878D82A}">
                    <a16:rowId xmlns:a16="http://schemas.microsoft.com/office/drawing/2014/main" val="139258558"/>
                  </a:ext>
                </a:extLst>
              </a:tr>
              <a:tr h="187952">
                <a:tc vMerge="1">
                  <a:txBody>
                    <a:bodyPr/>
                    <a:lstStyle/>
                    <a:p>
                      <a:endParaRPr/>
                    </a:p>
                  </a:txBody>
                  <a:tcPr marL="9525" marR="9525" marT="9525" marB="0" anchor="ctr">
                    <a:solidFill>
                      <a:schemeClr val="bg1"/>
                    </a:solidFill>
                  </a:tcPr>
                </a:tc>
                <a:tc>
                  <a:txBody>
                    <a:bodyPr/>
                    <a:lstStyle/>
                    <a:p>
                      <a:pPr marL="0" algn="ctr" defTabSz="914400" rtl="0" eaLnBrk="1" fontAlgn="b" latinLnBrk="0" hangingPunct="1"/>
                      <a:r>
                        <a:rPr lang="en-GB" sz="1200" b="1" u="none" strike="noStrike" kern="1200">
                          <a:solidFill>
                            <a:schemeClr val="accent1"/>
                          </a:solidFill>
                          <a:effectLst/>
                          <a:latin typeface="+mn-lt"/>
                          <a:ea typeface="+mn-ea"/>
                          <a:cs typeface="Arial" panose="020B0604020202020204" pitchFamily="34" charset="0"/>
                        </a:rPr>
                        <a:t>On-site working</a:t>
                      </a:r>
                    </a:p>
                  </a:txBody>
                  <a:tcPr marL="9525" marR="9525" marT="9525" marB="0" anchor="ctr">
                    <a:solidFill>
                      <a:schemeClr val="bg1"/>
                    </a:solidFill>
                  </a:tcPr>
                </a:tc>
                <a:tc>
                  <a:txBody>
                    <a:bodyPr/>
                    <a:lstStyle/>
                    <a:p>
                      <a:pPr marL="0" algn="ctr" defTabSz="914400" rtl="0" eaLnBrk="1" fontAlgn="b" latinLnBrk="0" hangingPunct="1"/>
                      <a:r>
                        <a:rPr lang="en-GB" sz="1200" b="1" u="none" strike="noStrike" kern="1200">
                          <a:solidFill>
                            <a:srgbClr val="C00000"/>
                          </a:solidFill>
                          <a:effectLst/>
                          <a:latin typeface="+mn-lt"/>
                          <a:ea typeface="+mn-ea"/>
                          <a:cs typeface="Arial" panose="020B0604020202020204" pitchFamily="34" charset="0"/>
                        </a:rPr>
                        <a:t>Hybrid working</a:t>
                      </a:r>
                    </a:p>
                  </a:txBody>
                  <a:tcPr marL="9525" marR="9525" marT="9525" marB="0" anchor="ctr">
                    <a:solidFill>
                      <a:schemeClr val="bg1"/>
                    </a:solidFill>
                  </a:tcPr>
                </a:tc>
                <a:tc>
                  <a:txBody>
                    <a:bodyPr/>
                    <a:lstStyle/>
                    <a:p>
                      <a:pPr marL="0" algn="ctr" defTabSz="914400" rtl="0" eaLnBrk="1" fontAlgn="b" latinLnBrk="0" hangingPunct="1"/>
                      <a:r>
                        <a:rPr lang="en-GB" sz="1200" b="1" u="none" strike="noStrike" kern="1200">
                          <a:solidFill>
                            <a:schemeClr val="accent6">
                              <a:lumMod val="75000"/>
                            </a:schemeClr>
                          </a:solidFill>
                          <a:effectLst/>
                          <a:latin typeface="+mn-lt"/>
                          <a:ea typeface="+mn-ea"/>
                          <a:cs typeface="Arial" panose="020B0604020202020204" pitchFamily="34" charset="0"/>
                        </a:rPr>
                        <a:t>Remote working</a:t>
                      </a:r>
                    </a:p>
                  </a:txBody>
                  <a:tcPr marL="9525" marR="9525" marT="9525" marB="0" anchor="ctr">
                    <a:solidFill>
                      <a:schemeClr val="bg1"/>
                    </a:solidFill>
                  </a:tcPr>
                </a:tc>
                <a:extLst>
                  <a:ext uri="{0D108BD9-81ED-4DB2-BD59-A6C34878D82A}">
                    <a16:rowId xmlns:a16="http://schemas.microsoft.com/office/drawing/2014/main" val="2716907253"/>
                  </a:ext>
                </a:extLst>
              </a:tr>
              <a:tr h="190500">
                <a:tc>
                  <a:txBody>
                    <a:bodyPr/>
                    <a:lstStyle/>
                    <a:p>
                      <a:pPr algn="ctr" fontAlgn="b"/>
                      <a:r>
                        <a:rPr lang="en-GB" sz="1200" u="none" strike="noStrike">
                          <a:effectLst/>
                          <a:latin typeface="+mn-lt"/>
                          <a:cs typeface="Arial" panose="020B0604020202020204" pitchFamily="34" charset="0"/>
                        </a:rPr>
                        <a:t>2020</a:t>
                      </a:r>
                      <a:endParaRPr lang="en-GB" sz="1200" b="1" i="0" u="none" strike="noStrike">
                        <a:solidFill>
                          <a:srgbClr val="000000"/>
                        </a:solidFill>
                        <a:effectLst/>
                        <a:latin typeface="+mn-lt"/>
                        <a:cs typeface="Arial" panose="020B0604020202020204" pitchFamily="34" charset="0"/>
                      </a:endParaRPr>
                    </a:p>
                  </a:txBody>
                  <a:tcPr marL="9525" marR="9525" marT="9525" marB="0" anchor="ctr">
                    <a:solidFill>
                      <a:schemeClr val="bg1"/>
                    </a:solidFill>
                  </a:tcPr>
                </a:tc>
                <a:tc>
                  <a:txBody>
                    <a:bodyPr/>
                    <a:lstStyle/>
                    <a:p>
                      <a:pPr algn="ctr" fontAlgn="b"/>
                      <a:r>
                        <a:rPr lang="en-GB" sz="1200" b="0" i="0" u="none" strike="noStrike">
                          <a:solidFill>
                            <a:srgbClr val="000000"/>
                          </a:solidFill>
                          <a:effectLst/>
                          <a:highlight>
                            <a:srgbClr val="B8A8CC"/>
                          </a:highlight>
                          <a:latin typeface="Arial" panose="020B0604020202020204" pitchFamily="34" charset="0"/>
                        </a:rPr>
                        <a:t>54%</a:t>
                      </a:r>
                    </a:p>
                  </a:txBody>
                  <a:tcPr marL="9525" marR="9525" marT="9525" marB="0" anchor="ctr">
                    <a:noFill/>
                  </a:tcPr>
                </a:tc>
                <a:tc>
                  <a:txBody>
                    <a:bodyPr/>
                    <a:lstStyle/>
                    <a:p>
                      <a:pPr algn="ctr" fontAlgn="b"/>
                      <a:r>
                        <a:rPr lang="en-GB" sz="1200" b="0" i="0" u="none" strike="noStrike">
                          <a:solidFill>
                            <a:srgbClr val="000000"/>
                          </a:solidFill>
                          <a:effectLst/>
                          <a:highlight>
                            <a:srgbClr val="FFFFFF"/>
                          </a:highlight>
                          <a:latin typeface="Arial" panose="020B0604020202020204" pitchFamily="34" charset="0"/>
                        </a:rPr>
                        <a:t>12%</a:t>
                      </a:r>
                    </a:p>
                  </a:txBody>
                  <a:tcPr marL="9525" marR="9525" marT="9525" marB="0" anchor="ctr">
                    <a:noFill/>
                  </a:tcPr>
                </a:tc>
                <a:tc>
                  <a:txBody>
                    <a:bodyPr/>
                    <a:lstStyle/>
                    <a:p>
                      <a:pPr algn="ctr" fontAlgn="b"/>
                      <a:r>
                        <a:rPr lang="en-GB" sz="1200" b="0" i="0" u="none" strike="noStrike">
                          <a:solidFill>
                            <a:srgbClr val="000000"/>
                          </a:solidFill>
                          <a:effectLst/>
                          <a:highlight>
                            <a:srgbClr val="D9D1E4"/>
                          </a:highlight>
                          <a:latin typeface="Arial" panose="020B0604020202020204" pitchFamily="34" charset="0"/>
                        </a:rPr>
                        <a:t>34%</a:t>
                      </a:r>
                    </a:p>
                  </a:txBody>
                  <a:tcPr marL="9525" marR="9525" marT="9525" marB="0" anchor="ctr">
                    <a:noFill/>
                  </a:tcPr>
                </a:tc>
                <a:extLst>
                  <a:ext uri="{0D108BD9-81ED-4DB2-BD59-A6C34878D82A}">
                    <a16:rowId xmlns:a16="http://schemas.microsoft.com/office/drawing/2014/main" val="1975103315"/>
                  </a:ext>
                </a:extLst>
              </a:tr>
              <a:tr h="190500">
                <a:tc>
                  <a:txBody>
                    <a:bodyPr/>
                    <a:lstStyle/>
                    <a:p>
                      <a:pPr algn="ctr" fontAlgn="b"/>
                      <a:r>
                        <a:rPr lang="en-GB" sz="1200" u="none" strike="noStrike">
                          <a:effectLst/>
                          <a:latin typeface="+mn-lt"/>
                          <a:cs typeface="Arial" panose="020B0604020202020204" pitchFamily="34" charset="0"/>
                        </a:rPr>
                        <a:t>2021</a:t>
                      </a:r>
                      <a:endParaRPr lang="en-GB" sz="1200" b="1" i="0" u="none" strike="noStrike">
                        <a:solidFill>
                          <a:srgbClr val="000000"/>
                        </a:solidFill>
                        <a:effectLst/>
                        <a:latin typeface="+mn-lt"/>
                        <a:cs typeface="Arial" panose="020B0604020202020204" pitchFamily="34" charset="0"/>
                      </a:endParaRPr>
                    </a:p>
                  </a:txBody>
                  <a:tcPr marL="9525" marR="9525" marT="9525" marB="0" anchor="ctr">
                    <a:solidFill>
                      <a:schemeClr val="bg1"/>
                    </a:solidFill>
                  </a:tcPr>
                </a:tc>
                <a:tc>
                  <a:txBody>
                    <a:bodyPr/>
                    <a:lstStyle/>
                    <a:p>
                      <a:pPr algn="ctr" fontAlgn="b"/>
                      <a:r>
                        <a:rPr lang="en-GB" sz="1200" b="0" i="0" u="none" strike="noStrike">
                          <a:solidFill>
                            <a:srgbClr val="000000"/>
                          </a:solidFill>
                          <a:effectLst/>
                          <a:highlight>
                            <a:srgbClr val="B6A5CA"/>
                          </a:highlight>
                          <a:latin typeface="Arial" panose="020B0604020202020204" pitchFamily="34" charset="0"/>
                        </a:rPr>
                        <a:t>55%</a:t>
                      </a:r>
                    </a:p>
                  </a:txBody>
                  <a:tcPr marL="9525" marR="9525" marT="9525" marB="0" anchor="ctr">
                    <a:noFill/>
                  </a:tcPr>
                </a:tc>
                <a:tc>
                  <a:txBody>
                    <a:bodyPr/>
                    <a:lstStyle/>
                    <a:p>
                      <a:pPr algn="ctr" fontAlgn="b"/>
                      <a:r>
                        <a:rPr lang="en-GB" sz="1200" b="0" i="0" u="none" strike="noStrike">
                          <a:solidFill>
                            <a:srgbClr val="000000"/>
                          </a:solidFill>
                          <a:effectLst/>
                          <a:highlight>
                            <a:srgbClr val="FBFAFC"/>
                          </a:highlight>
                          <a:latin typeface="Arial" panose="020B0604020202020204" pitchFamily="34" charset="0"/>
                        </a:rPr>
                        <a:t>14%</a:t>
                      </a:r>
                    </a:p>
                  </a:txBody>
                  <a:tcPr marL="9525" marR="9525" marT="9525" marB="0" anchor="ctr">
                    <a:noFill/>
                  </a:tcPr>
                </a:tc>
                <a:tc>
                  <a:txBody>
                    <a:bodyPr/>
                    <a:lstStyle/>
                    <a:p>
                      <a:pPr algn="ctr" fontAlgn="b"/>
                      <a:r>
                        <a:rPr lang="en-GB" sz="1200" b="0" i="0" u="none" strike="noStrike">
                          <a:solidFill>
                            <a:srgbClr val="000000"/>
                          </a:solidFill>
                          <a:effectLst/>
                          <a:highlight>
                            <a:srgbClr val="E0D9E9"/>
                          </a:highlight>
                          <a:latin typeface="Arial" panose="020B0604020202020204" pitchFamily="34" charset="0"/>
                        </a:rPr>
                        <a:t>30%</a:t>
                      </a:r>
                    </a:p>
                  </a:txBody>
                  <a:tcPr marL="9525" marR="9525" marT="9525" marB="0" anchor="ctr">
                    <a:noFill/>
                  </a:tcPr>
                </a:tc>
                <a:extLst>
                  <a:ext uri="{0D108BD9-81ED-4DB2-BD59-A6C34878D82A}">
                    <a16:rowId xmlns:a16="http://schemas.microsoft.com/office/drawing/2014/main" val="367605269"/>
                  </a:ext>
                </a:extLst>
              </a:tr>
              <a:tr h="190500">
                <a:tc>
                  <a:txBody>
                    <a:bodyPr/>
                    <a:lstStyle/>
                    <a:p>
                      <a:pPr algn="ctr" fontAlgn="b"/>
                      <a:r>
                        <a:rPr lang="en-GB" sz="1200" u="none" strike="noStrike">
                          <a:effectLst/>
                          <a:latin typeface="+mn-lt"/>
                          <a:cs typeface="Arial" panose="020B0604020202020204" pitchFamily="34" charset="0"/>
                        </a:rPr>
                        <a:t>2022</a:t>
                      </a:r>
                      <a:endParaRPr lang="en-GB" sz="1200" b="1" i="0" u="none" strike="noStrike">
                        <a:solidFill>
                          <a:srgbClr val="000000"/>
                        </a:solidFill>
                        <a:effectLst/>
                        <a:latin typeface="+mn-lt"/>
                        <a:cs typeface="Arial" panose="020B0604020202020204" pitchFamily="34" charset="0"/>
                      </a:endParaRPr>
                    </a:p>
                  </a:txBody>
                  <a:tcPr marL="9525" marR="9525" marT="9525" marB="0" anchor="ctr">
                    <a:solidFill>
                      <a:schemeClr val="bg1"/>
                    </a:solidFill>
                  </a:tcPr>
                </a:tc>
                <a:tc>
                  <a:txBody>
                    <a:bodyPr/>
                    <a:lstStyle/>
                    <a:p>
                      <a:pPr algn="ctr" fontAlgn="b"/>
                      <a:r>
                        <a:rPr lang="en-GB" sz="1200" b="0" i="0" u="none" strike="noStrike">
                          <a:solidFill>
                            <a:srgbClr val="000000"/>
                          </a:solidFill>
                          <a:effectLst/>
                          <a:highlight>
                            <a:srgbClr val="B1A0C7"/>
                          </a:highlight>
                          <a:latin typeface="Arial" panose="020B0604020202020204" pitchFamily="34" charset="0"/>
                        </a:rPr>
                        <a:t>58%</a:t>
                      </a:r>
                    </a:p>
                  </a:txBody>
                  <a:tcPr marL="9525" marR="9525" marT="9525" marB="0" anchor="ctr">
                    <a:noFill/>
                  </a:tcPr>
                </a:tc>
                <a:tc>
                  <a:txBody>
                    <a:bodyPr/>
                    <a:lstStyle/>
                    <a:p>
                      <a:pPr algn="ctr" fontAlgn="b"/>
                      <a:r>
                        <a:rPr lang="en-GB" sz="1200" b="0" i="0" u="none" strike="noStrike">
                          <a:solidFill>
                            <a:srgbClr val="000000"/>
                          </a:solidFill>
                          <a:effectLst/>
                          <a:highlight>
                            <a:srgbClr val="EBE7F1"/>
                          </a:highlight>
                          <a:latin typeface="Arial" panose="020B0604020202020204" pitchFamily="34" charset="0"/>
                        </a:rPr>
                        <a:t>24%</a:t>
                      </a:r>
                    </a:p>
                  </a:txBody>
                  <a:tcPr marL="9525" marR="9525" marT="9525" marB="0" anchor="ctr">
                    <a:noFill/>
                  </a:tcPr>
                </a:tc>
                <a:tc>
                  <a:txBody>
                    <a:bodyPr/>
                    <a:lstStyle/>
                    <a:p>
                      <a:pPr algn="ctr" fontAlgn="b"/>
                      <a:r>
                        <a:rPr lang="en-GB" sz="1200" b="0" i="0" u="none" strike="noStrike">
                          <a:solidFill>
                            <a:srgbClr val="000000"/>
                          </a:solidFill>
                          <a:effectLst/>
                          <a:highlight>
                            <a:srgbClr val="F4F1F7"/>
                          </a:highlight>
                          <a:latin typeface="Arial" panose="020B0604020202020204" pitchFamily="34" charset="0"/>
                        </a:rPr>
                        <a:t>18%</a:t>
                      </a:r>
                    </a:p>
                  </a:txBody>
                  <a:tcPr marL="9525" marR="9525" marT="9525" marB="0" anchor="ctr">
                    <a:noFill/>
                  </a:tcPr>
                </a:tc>
                <a:extLst>
                  <a:ext uri="{0D108BD9-81ED-4DB2-BD59-A6C34878D82A}">
                    <a16:rowId xmlns:a16="http://schemas.microsoft.com/office/drawing/2014/main" val="1924060534"/>
                  </a:ext>
                </a:extLst>
              </a:tr>
              <a:tr h="190500">
                <a:tc>
                  <a:txBody>
                    <a:bodyPr/>
                    <a:lstStyle/>
                    <a:p>
                      <a:pPr algn="ctr" fontAlgn="b"/>
                      <a:r>
                        <a:rPr lang="en-GB" sz="1200" u="none" strike="noStrike">
                          <a:effectLst/>
                          <a:latin typeface="+mn-lt"/>
                          <a:cs typeface="Arial" panose="020B0604020202020204" pitchFamily="34" charset="0"/>
                        </a:rPr>
                        <a:t>2023</a:t>
                      </a:r>
                      <a:endParaRPr lang="en-GB" sz="1200" b="1" i="0" u="none" strike="noStrike">
                        <a:solidFill>
                          <a:srgbClr val="000000"/>
                        </a:solidFill>
                        <a:effectLst/>
                        <a:latin typeface="+mn-lt"/>
                        <a:cs typeface="Arial" panose="020B0604020202020204" pitchFamily="34" charset="0"/>
                      </a:endParaRPr>
                    </a:p>
                  </a:txBody>
                  <a:tcPr marL="9525" marR="9525" marT="9525" marB="0" anchor="ctr">
                    <a:solidFill>
                      <a:schemeClr val="bg1"/>
                    </a:solidFill>
                  </a:tcPr>
                </a:tc>
                <a:tc>
                  <a:txBody>
                    <a:bodyPr/>
                    <a:lstStyle/>
                    <a:p>
                      <a:pPr algn="ctr" fontAlgn="b"/>
                      <a:r>
                        <a:rPr lang="en-GB" sz="1200" b="0" i="0" u="none" strike="noStrike">
                          <a:solidFill>
                            <a:srgbClr val="000000"/>
                          </a:solidFill>
                          <a:effectLst/>
                          <a:highlight>
                            <a:srgbClr val="BBACCE"/>
                          </a:highlight>
                          <a:latin typeface="Arial" panose="020B0604020202020204" pitchFamily="34" charset="0"/>
                        </a:rPr>
                        <a:t>53%</a:t>
                      </a:r>
                    </a:p>
                  </a:txBody>
                  <a:tcPr marL="9525" marR="9525" marT="9525" marB="0" anchor="ctr">
                    <a:noFill/>
                  </a:tcPr>
                </a:tc>
                <a:tc>
                  <a:txBody>
                    <a:bodyPr/>
                    <a:lstStyle/>
                    <a:p>
                      <a:pPr algn="ctr" fontAlgn="b"/>
                      <a:r>
                        <a:rPr lang="en-GB" sz="1200" b="0" i="0" u="none" strike="noStrike">
                          <a:solidFill>
                            <a:srgbClr val="000000"/>
                          </a:solidFill>
                          <a:effectLst/>
                          <a:highlight>
                            <a:srgbClr val="DDD6E7"/>
                          </a:highlight>
                          <a:latin typeface="Arial" panose="020B0604020202020204" pitchFamily="34" charset="0"/>
                        </a:rPr>
                        <a:t>32%</a:t>
                      </a:r>
                    </a:p>
                  </a:txBody>
                  <a:tcPr marL="9525" marR="9525" marT="9525" marB="0" anchor="ctr">
                    <a:noFill/>
                  </a:tcPr>
                </a:tc>
                <a:tc>
                  <a:txBody>
                    <a:bodyPr/>
                    <a:lstStyle/>
                    <a:p>
                      <a:pPr algn="ctr" fontAlgn="b"/>
                      <a:r>
                        <a:rPr lang="en-GB" sz="1200" b="0" i="0" u="none" strike="noStrike">
                          <a:solidFill>
                            <a:srgbClr val="000000"/>
                          </a:solidFill>
                          <a:effectLst/>
                          <a:highlight>
                            <a:srgbClr val="F9F7FB"/>
                          </a:highlight>
                          <a:latin typeface="Arial" panose="020B0604020202020204" pitchFamily="34" charset="0"/>
                        </a:rPr>
                        <a:t>16%</a:t>
                      </a:r>
                    </a:p>
                  </a:txBody>
                  <a:tcPr marL="9525" marR="9525" marT="9525" marB="0" anchor="ctr">
                    <a:noFill/>
                  </a:tcPr>
                </a:tc>
                <a:extLst>
                  <a:ext uri="{0D108BD9-81ED-4DB2-BD59-A6C34878D82A}">
                    <a16:rowId xmlns:a16="http://schemas.microsoft.com/office/drawing/2014/main" val="2269344154"/>
                  </a:ext>
                </a:extLst>
              </a:tr>
              <a:tr h="190500">
                <a:tc>
                  <a:txBody>
                    <a:bodyPr/>
                    <a:lstStyle/>
                    <a:p>
                      <a:pPr algn="ctr" fontAlgn="b"/>
                      <a:r>
                        <a:rPr lang="en-GB" sz="1200" u="none" strike="noStrike">
                          <a:effectLst/>
                          <a:latin typeface="+mn-lt"/>
                          <a:cs typeface="Arial" panose="020B0604020202020204" pitchFamily="34" charset="0"/>
                        </a:rPr>
                        <a:t>2024</a:t>
                      </a:r>
                      <a:endParaRPr lang="en-GB" sz="1200" b="1" i="0" u="none" strike="noStrike">
                        <a:solidFill>
                          <a:srgbClr val="000000"/>
                        </a:solidFill>
                        <a:effectLst/>
                        <a:latin typeface="+mn-lt"/>
                        <a:cs typeface="Arial" panose="020B0604020202020204" pitchFamily="34" charset="0"/>
                      </a:endParaRPr>
                    </a:p>
                  </a:txBody>
                  <a:tcPr marL="9525" marR="9525" marT="9525" marB="0" anchor="ctr">
                    <a:solidFill>
                      <a:schemeClr val="bg1"/>
                    </a:solidFill>
                  </a:tcPr>
                </a:tc>
                <a:tc>
                  <a:txBody>
                    <a:bodyPr/>
                    <a:lstStyle/>
                    <a:p>
                      <a:pPr algn="ctr" fontAlgn="b"/>
                      <a:r>
                        <a:rPr lang="en-GB" sz="1200" b="0" i="0" u="none" strike="noStrike">
                          <a:solidFill>
                            <a:srgbClr val="000000"/>
                          </a:solidFill>
                          <a:effectLst/>
                          <a:highlight>
                            <a:srgbClr val="BCADCF"/>
                          </a:highlight>
                          <a:latin typeface="Arial" panose="020B0604020202020204" pitchFamily="34" charset="0"/>
                        </a:rPr>
                        <a:t>52%</a:t>
                      </a:r>
                    </a:p>
                  </a:txBody>
                  <a:tcPr marL="9525" marR="9525" marT="9525" marB="0" anchor="ctr">
                    <a:noFill/>
                  </a:tcPr>
                </a:tc>
                <a:tc>
                  <a:txBody>
                    <a:bodyPr/>
                    <a:lstStyle/>
                    <a:p>
                      <a:pPr algn="ctr" fontAlgn="b"/>
                      <a:r>
                        <a:rPr lang="en-GB" sz="1200" b="0" i="0" u="none" strike="noStrike">
                          <a:solidFill>
                            <a:srgbClr val="000000"/>
                          </a:solidFill>
                          <a:effectLst/>
                          <a:highlight>
                            <a:srgbClr val="DDD5E7"/>
                          </a:highlight>
                          <a:latin typeface="Arial" panose="020B0604020202020204" pitchFamily="34" charset="0"/>
                        </a:rPr>
                        <a:t>32%</a:t>
                      </a:r>
                    </a:p>
                  </a:txBody>
                  <a:tcPr marL="9525" marR="9525" marT="9525" marB="0" anchor="ctr">
                    <a:noFill/>
                  </a:tcPr>
                </a:tc>
                <a:tc>
                  <a:txBody>
                    <a:bodyPr/>
                    <a:lstStyle/>
                    <a:p>
                      <a:pPr algn="ctr" fontAlgn="b"/>
                      <a:r>
                        <a:rPr lang="en-GB" sz="1200" b="0" i="0" u="none" strike="noStrike">
                          <a:solidFill>
                            <a:srgbClr val="000000"/>
                          </a:solidFill>
                          <a:effectLst/>
                          <a:highlight>
                            <a:srgbClr val="F8F6FA"/>
                          </a:highlight>
                          <a:latin typeface="Arial" panose="020B0604020202020204" pitchFamily="34" charset="0"/>
                        </a:rPr>
                        <a:t>16%</a:t>
                      </a:r>
                    </a:p>
                  </a:txBody>
                  <a:tcPr marL="9525" marR="9525" marT="9525" marB="0" anchor="ctr">
                    <a:noFill/>
                  </a:tcPr>
                </a:tc>
                <a:extLst>
                  <a:ext uri="{0D108BD9-81ED-4DB2-BD59-A6C34878D82A}">
                    <a16:rowId xmlns:a16="http://schemas.microsoft.com/office/drawing/2014/main" val="281734534"/>
                  </a:ext>
                </a:extLst>
              </a:tr>
              <a:tr h="131183">
                <a:tc>
                  <a:txBody>
                    <a:bodyPr/>
                    <a:lstStyle/>
                    <a:p>
                      <a:pPr algn="ctr" fontAlgn="b"/>
                      <a:r>
                        <a:rPr lang="en-GB" sz="1200" b="0" i="0" u="none" strike="noStrike">
                          <a:solidFill>
                            <a:srgbClr val="000000"/>
                          </a:solidFill>
                          <a:effectLst/>
                          <a:latin typeface="+mn-lt"/>
                          <a:cs typeface="Arial" panose="020B0604020202020204" pitchFamily="34" charset="0"/>
                        </a:rPr>
                        <a:t>2025</a:t>
                      </a:r>
                    </a:p>
                    <a:p>
                      <a:pPr algn="ctr" fontAlgn="b"/>
                      <a:r>
                        <a:rPr lang="en-GB" sz="1100" b="0" i="0" u="none" strike="noStrike">
                          <a:solidFill>
                            <a:srgbClr val="000000"/>
                          </a:solidFill>
                          <a:effectLst/>
                          <a:latin typeface="+mn-lt"/>
                          <a:cs typeface="Arial" panose="020B0604020202020204" pitchFamily="34" charset="0"/>
                        </a:rPr>
                        <a:t> (so far*)</a:t>
                      </a:r>
                    </a:p>
                  </a:txBody>
                  <a:tcPr marL="9525" marR="9525" marT="9525" marB="0" anchor="ctr">
                    <a:solidFill>
                      <a:schemeClr val="bg1"/>
                    </a:solidFill>
                  </a:tcPr>
                </a:tc>
                <a:tc>
                  <a:txBody>
                    <a:bodyPr/>
                    <a:lstStyle/>
                    <a:p>
                      <a:pPr algn="ctr" fontAlgn="b"/>
                      <a:r>
                        <a:rPr lang="en-GB" sz="1200" b="0" i="0" u="none" strike="noStrike">
                          <a:solidFill>
                            <a:srgbClr val="000000"/>
                          </a:solidFill>
                          <a:effectLst/>
                          <a:highlight>
                            <a:srgbClr val="BCADCF"/>
                          </a:highlight>
                          <a:latin typeface="Arial" panose="020B0604020202020204" pitchFamily="34" charset="0"/>
                        </a:rPr>
                        <a:t>51%</a:t>
                      </a:r>
                    </a:p>
                  </a:txBody>
                  <a:tcPr marL="9525" marR="9525" marT="9525" marB="0" anchor="ctr">
                    <a:noFill/>
                  </a:tcPr>
                </a:tc>
                <a:tc>
                  <a:txBody>
                    <a:bodyPr/>
                    <a:lstStyle/>
                    <a:p>
                      <a:pPr algn="ctr" fontAlgn="b"/>
                      <a:r>
                        <a:rPr lang="en-GB" sz="1200" b="0" i="0" u="none" strike="noStrike">
                          <a:solidFill>
                            <a:srgbClr val="000000"/>
                          </a:solidFill>
                          <a:effectLst/>
                          <a:highlight>
                            <a:srgbClr val="DDD5E7"/>
                          </a:highlight>
                          <a:latin typeface="Arial" panose="020B0604020202020204" pitchFamily="34" charset="0"/>
                        </a:rPr>
                        <a:t>32%</a:t>
                      </a:r>
                    </a:p>
                  </a:txBody>
                  <a:tcPr marL="9525" marR="9525" marT="9525" marB="0" anchor="ctr">
                    <a:noFill/>
                  </a:tcPr>
                </a:tc>
                <a:tc>
                  <a:txBody>
                    <a:bodyPr/>
                    <a:lstStyle/>
                    <a:p>
                      <a:pPr algn="ctr" fontAlgn="b"/>
                      <a:r>
                        <a:rPr lang="en-GB" sz="1200" b="0" i="0" u="none" strike="noStrike" dirty="0">
                          <a:solidFill>
                            <a:srgbClr val="000000"/>
                          </a:solidFill>
                          <a:effectLst/>
                          <a:highlight>
                            <a:srgbClr val="F8F6FA"/>
                          </a:highlight>
                          <a:latin typeface="Arial" panose="020B0604020202020204" pitchFamily="34" charset="0"/>
                        </a:rPr>
                        <a:t>17%</a:t>
                      </a:r>
                    </a:p>
                  </a:txBody>
                  <a:tcPr marL="9525" marR="9525" marT="9525" marB="0" anchor="ctr">
                    <a:noFill/>
                  </a:tcPr>
                </a:tc>
                <a:extLst>
                  <a:ext uri="{0D108BD9-81ED-4DB2-BD59-A6C34878D82A}">
                    <a16:rowId xmlns:a16="http://schemas.microsoft.com/office/drawing/2014/main" val="1891519211"/>
                  </a:ext>
                </a:extLst>
              </a:tr>
            </a:tbl>
          </a:graphicData>
        </a:graphic>
      </p:graphicFrame>
      <p:sp>
        <p:nvSpPr>
          <p:cNvPr id="24" name="TextBox 23">
            <a:extLst>
              <a:ext uri="{FF2B5EF4-FFF2-40B4-BE49-F238E27FC236}">
                <a16:creationId xmlns:a16="http://schemas.microsoft.com/office/drawing/2014/main" id="{7E609246-E3CE-0EBB-13A3-506609F95371}"/>
              </a:ext>
            </a:extLst>
          </p:cNvPr>
          <p:cNvSpPr txBox="1"/>
          <p:nvPr/>
        </p:nvSpPr>
        <p:spPr>
          <a:xfrm>
            <a:off x="8969603" y="3820411"/>
            <a:ext cx="2799308" cy="2600712"/>
          </a:xfrm>
          <a:prstGeom prst="rect">
            <a:avLst/>
          </a:prstGeom>
          <a:noFill/>
        </p:spPr>
        <p:txBody>
          <a:bodyPr wrap="square" rtlCol="0">
            <a:spAutoFit/>
          </a:bodyPr>
          <a:lstStyle/>
          <a:p>
            <a:r>
              <a:rPr lang="en-GB" sz="1100" i="1"/>
              <a:t>Locally, the 2021 Census (March 2021), demonstrated that levels of remote working in Cambridge (46%) and South Cambs (44%) were higher than the national average (31%) whilst East Cambs (35%) and Hunts (35%) were more similar. Fenland (20%) and Peterborough (25%) were lower than the national average. It is likely that this pattern is a result of the types of employment being undertaken in these areas, with some industries better able to accommodate home working than others. It’s likely that differences between working arrangements across the districts remain today.</a:t>
            </a:r>
          </a:p>
          <a:p>
            <a:pPr algn="r"/>
            <a:r>
              <a:rPr lang="en-GB" sz="900"/>
              <a:t>Source: </a:t>
            </a:r>
            <a:r>
              <a:rPr lang="en-GB" sz="900">
                <a:hlinkClick r:id="rId4"/>
              </a:rPr>
              <a:t>Travel to Work Summary</a:t>
            </a:r>
            <a:endParaRPr lang="en-GB" sz="900"/>
          </a:p>
        </p:txBody>
      </p:sp>
      <p:cxnSp>
        <p:nvCxnSpPr>
          <p:cNvPr id="6" name="Straight Connector 5">
            <a:extLst>
              <a:ext uri="{FF2B5EF4-FFF2-40B4-BE49-F238E27FC236}">
                <a16:creationId xmlns:a16="http://schemas.microsoft.com/office/drawing/2014/main" id="{A592B619-0AD3-91C1-D4C2-99E802C60238}"/>
              </a:ext>
              <a:ext uri="{C183D7F6-B498-43B3-948B-1728B52AA6E4}">
                <adec:decorative xmlns:adec="http://schemas.microsoft.com/office/drawing/2017/decorative" val="1"/>
              </a:ext>
            </a:extLst>
          </p:cNvPr>
          <p:cNvCxnSpPr>
            <a:cxnSpLocks/>
          </p:cNvCxnSpPr>
          <p:nvPr/>
        </p:nvCxnSpPr>
        <p:spPr>
          <a:xfrm flipV="1">
            <a:off x="3856054" y="2135327"/>
            <a:ext cx="0" cy="3532142"/>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8E3525C-0809-49E4-AE9F-12F75F91FFBF}"/>
              </a:ext>
              <a:ext uri="{C183D7F6-B498-43B3-948B-1728B52AA6E4}">
                <adec:decorative xmlns:adec="http://schemas.microsoft.com/office/drawing/2017/decorative" val="0"/>
              </a:ext>
            </a:extLst>
          </p:cNvPr>
          <p:cNvSpPr txBox="1"/>
          <p:nvPr/>
        </p:nvSpPr>
        <p:spPr>
          <a:xfrm>
            <a:off x="0" y="6490137"/>
            <a:ext cx="11508140" cy="400110"/>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Source: </a:t>
            </a:r>
            <a:r>
              <a:rPr lang="en-GB" sz="1000">
                <a:solidFill>
                  <a:schemeClr val="bg2">
                    <a:lumMod val="50000"/>
                  </a:schemeClr>
                </a:solidFill>
                <a:cs typeface="Calibri"/>
                <a:hlinkClick r:id="rId5"/>
              </a:rPr>
              <a:t>ONS Working Arrangements data for Great Britain</a:t>
            </a:r>
            <a:r>
              <a:rPr lang="en-GB" sz="1000">
                <a:solidFill>
                  <a:schemeClr val="bg2">
                    <a:lumMod val="50000"/>
                  </a:schemeClr>
                </a:solidFill>
                <a:cs typeface="Calibri"/>
              </a:rPr>
              <a:t>. ONS made small changes to the sample of respondents in April 2022 and caution is advised comparing data before/after this date.</a:t>
            </a:r>
          </a:p>
          <a:p>
            <a:r>
              <a:rPr lang="en-GB" sz="1000" b="1">
                <a:solidFill>
                  <a:schemeClr val="accent1"/>
                </a:solidFill>
                <a:cs typeface="Calibri"/>
              </a:rPr>
              <a:t>On-site working </a:t>
            </a:r>
            <a:r>
              <a:rPr lang="en-GB" sz="1000">
                <a:solidFill>
                  <a:schemeClr val="bg2">
                    <a:lumMod val="50000"/>
                  </a:schemeClr>
                </a:solidFill>
                <a:cs typeface="Calibri"/>
              </a:rPr>
              <a:t>is someone that only worked from a workplace away from home. </a:t>
            </a:r>
            <a:r>
              <a:rPr lang="en-GB" sz="1000" b="1">
                <a:solidFill>
                  <a:schemeClr val="accent6"/>
                </a:solidFill>
                <a:cs typeface="Calibri"/>
              </a:rPr>
              <a:t>Remote working</a:t>
            </a:r>
            <a:r>
              <a:rPr lang="en-GB" sz="1000" b="1">
                <a:solidFill>
                  <a:schemeClr val="bg2">
                    <a:lumMod val="50000"/>
                  </a:schemeClr>
                </a:solidFill>
                <a:cs typeface="Calibri"/>
              </a:rPr>
              <a:t> </a:t>
            </a:r>
            <a:r>
              <a:rPr lang="en-GB" sz="1000">
                <a:solidFill>
                  <a:schemeClr val="bg2">
                    <a:lumMod val="50000"/>
                  </a:schemeClr>
                </a:solidFill>
                <a:cs typeface="Calibri"/>
              </a:rPr>
              <a:t>is someone who only worked from home. </a:t>
            </a:r>
            <a:r>
              <a:rPr lang="en-GB" sz="1000" b="1">
                <a:solidFill>
                  <a:srgbClr val="C00000"/>
                </a:solidFill>
                <a:cs typeface="Calibri"/>
              </a:rPr>
              <a:t>Hybrid working </a:t>
            </a:r>
            <a:r>
              <a:rPr lang="en-GB" sz="1000">
                <a:solidFill>
                  <a:schemeClr val="bg2">
                    <a:lumMod val="50000"/>
                  </a:schemeClr>
                </a:solidFill>
                <a:cs typeface="Calibri"/>
              </a:rPr>
              <a:t>is a combination of working away from home and at home.</a:t>
            </a:r>
          </a:p>
        </p:txBody>
      </p:sp>
      <p:sp>
        <p:nvSpPr>
          <p:cNvPr id="8" name="TextBox 7">
            <a:extLst>
              <a:ext uri="{FF2B5EF4-FFF2-40B4-BE49-F238E27FC236}">
                <a16:creationId xmlns:a16="http://schemas.microsoft.com/office/drawing/2014/main" id="{9DBA549A-3F15-519B-F33C-82AA369A082D}"/>
              </a:ext>
              <a:ext uri="{C183D7F6-B498-43B3-948B-1728B52AA6E4}">
                <adec:decorative xmlns:adec="http://schemas.microsoft.com/office/drawing/2017/decorative" val="1"/>
              </a:ext>
            </a:extLst>
          </p:cNvPr>
          <p:cNvSpPr txBox="1"/>
          <p:nvPr/>
        </p:nvSpPr>
        <p:spPr>
          <a:xfrm>
            <a:off x="9021469" y="3465277"/>
            <a:ext cx="2695575" cy="261610"/>
          </a:xfrm>
          <a:prstGeom prst="rect">
            <a:avLst/>
          </a:prstGeom>
          <a:noFill/>
        </p:spPr>
        <p:txBody>
          <a:bodyPr wrap="square" rtlCol="0">
            <a:spAutoFit/>
          </a:bodyPr>
          <a:lstStyle/>
          <a:p>
            <a:r>
              <a:rPr lang="en-GB" sz="1100"/>
              <a:t>*Data available to 28</a:t>
            </a:r>
            <a:r>
              <a:rPr lang="en-GB" sz="1100" baseline="30000"/>
              <a:t>th</a:t>
            </a:r>
            <a:r>
              <a:rPr lang="en-GB" sz="1100"/>
              <a:t> September 2025.</a:t>
            </a:r>
            <a:endParaRPr lang="en-GB" sz="900"/>
          </a:p>
        </p:txBody>
      </p:sp>
    </p:spTree>
    <p:extLst>
      <p:ext uri="{BB962C8B-B14F-4D97-AF65-F5344CB8AC3E}">
        <p14:creationId xmlns:p14="http://schemas.microsoft.com/office/powerpoint/2010/main" val="32345731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67DB035DBAC944ADE7D0414AF03238" ma:contentTypeVersion="19" ma:contentTypeDescription="Create a new document." ma:contentTypeScope="" ma:versionID="a42e4fa2f3c7b80a6d175a14aede6691">
  <xsd:schema xmlns:xsd="http://www.w3.org/2001/XMLSchema" xmlns:xs="http://www.w3.org/2001/XMLSchema" xmlns:p="http://schemas.microsoft.com/office/2006/metadata/properties" xmlns:ns2="38160366-bcfb-49fe-ae5b-ebd90b6ce091" xmlns:ns3="d2c5561e-d5a1-4761-9d3e-caffcd84e59f" targetNamespace="http://schemas.microsoft.com/office/2006/metadata/properties" ma:root="true" ma:fieldsID="2579ff480a6ee1bbbad04da0f050125a" ns2:_="" ns3:_="">
    <xsd:import namespace="38160366-bcfb-49fe-ae5b-ebd90b6ce091"/>
    <xsd:import namespace="d2c5561e-d5a1-4761-9d3e-caffcd84e59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Location" minOccurs="0"/>
                <xsd:element ref="ns2:MediaServiceSearchProperties" minOccurs="0"/>
                <xsd:element ref="ns2:TestExpiryDat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160366-bcfb-49fe-ae5b-ebd90b6ce0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a33aaf0-d2be-4910-a308-718f043c10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TestExpiryDate" ma:index="23" nillable="true" ma:displayName="Test Expiry Date" ma:description="TEst-  date document wouild be due to expire" ma:format="DateTime" ma:internalName="TestExpiryDate">
      <xsd:simpleType>
        <xsd:restriction base="dms:DateTim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c5561e-d5a1-4761-9d3e-caffcd84e59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e3b12a5-4582-46ba-9309-d972dc8876db}" ma:internalName="TaxCatchAll" ma:showField="CatchAllData" ma:web="d2c5561e-d5a1-4761-9d3e-caffcd84e5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8160366-bcfb-49fe-ae5b-ebd90b6ce091">
      <Terms xmlns="http://schemas.microsoft.com/office/infopath/2007/PartnerControls"/>
    </lcf76f155ced4ddcb4097134ff3c332f>
    <TaxCatchAll xmlns="d2c5561e-d5a1-4761-9d3e-caffcd84e59f" xsi:nil="true"/>
    <MediaLengthInSeconds xmlns="38160366-bcfb-49fe-ae5b-ebd90b6ce091" xsi:nil="true"/>
    <SharedWithUsers xmlns="d2c5561e-d5a1-4761-9d3e-caffcd84e59f">
      <UserInfo>
        <DisplayName/>
        <AccountId xsi:nil="true"/>
        <AccountType/>
      </UserInfo>
    </SharedWithUsers>
    <TestExpiryDate xmlns="38160366-bcfb-49fe-ae5b-ebd90b6ce091" xsi:nil="true"/>
  </documentManagement>
</p:properties>
</file>

<file path=customXml/itemProps1.xml><?xml version="1.0" encoding="utf-8"?>
<ds:datastoreItem xmlns:ds="http://schemas.openxmlformats.org/officeDocument/2006/customXml" ds:itemID="{91BCA1FC-7FFB-41E3-8D58-9C0ED20E27AB}">
  <ds:schemaRefs>
    <ds:schemaRef ds:uri="38160366-bcfb-49fe-ae5b-ebd90b6ce091"/>
    <ds:schemaRef ds:uri="d2c5561e-d5a1-4761-9d3e-caffcd84e59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848060C-17CB-4944-9C05-D6E68695E1BC}">
  <ds:schemaRefs>
    <ds:schemaRef ds:uri="http://schemas.microsoft.com/sharepoint/v3/contenttype/forms"/>
  </ds:schemaRefs>
</ds:datastoreItem>
</file>

<file path=customXml/itemProps3.xml><?xml version="1.0" encoding="utf-8"?>
<ds:datastoreItem xmlns:ds="http://schemas.openxmlformats.org/officeDocument/2006/customXml" ds:itemID="{41BF53F6-4C56-419A-AFBD-12A3DEF7850D}">
  <ds:schemaRefs>
    <ds:schemaRef ds:uri="http://schemas.microsoft.com/office/2006/documentManagement/types"/>
    <ds:schemaRef ds:uri="http://purl.org/dc/dcmitype/"/>
    <ds:schemaRef ds:uri="http://www.w3.org/XML/1998/namespace"/>
    <ds:schemaRef ds:uri="http://purl.org/dc/terms/"/>
    <ds:schemaRef ds:uri="http://purl.org/dc/elements/1.1/"/>
    <ds:schemaRef ds:uri="38160366-bcfb-49fe-ae5b-ebd90b6ce091"/>
    <ds:schemaRef ds:uri="http://schemas.microsoft.com/office/infopath/2007/PartnerControls"/>
    <ds:schemaRef ds:uri="http://schemas.openxmlformats.org/package/2006/metadata/core-properties"/>
    <ds:schemaRef ds:uri="d2c5561e-d5a1-4761-9d3e-caffcd84e59f"/>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22</TotalTime>
  <Words>14279</Words>
  <Application>Microsoft Office PowerPoint</Application>
  <PresentationFormat>Widescreen</PresentationFormat>
  <Paragraphs>1614</Paragraphs>
  <Slides>60</Slides>
  <Notes>60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60</vt:i4>
      </vt:variant>
    </vt:vector>
  </HeadingPairs>
  <TitlesOfParts>
    <vt:vector size="72" baseType="lpstr">
      <vt:lpstr>Aptos</vt:lpstr>
      <vt:lpstr>Arial</vt:lpstr>
      <vt:lpstr>Arial,Sans-Serif</vt:lpstr>
      <vt:lpstr>Calibri</vt:lpstr>
      <vt:lpstr>Calibri Light</vt:lpstr>
      <vt:lpstr>GDS Transport</vt:lpstr>
      <vt:lpstr>Google Sans</vt:lpstr>
      <vt:lpstr>osmftext</vt:lpstr>
      <vt:lpstr>Segoe UI</vt:lpstr>
      <vt:lpstr>StagecoachCircular</vt:lpstr>
      <vt:lpstr>Office Theme</vt:lpstr>
      <vt:lpstr>Office Theme</vt:lpstr>
      <vt:lpstr>Transport update: Cambridge and South Cambridgeshire  COVID-19 transport impacts and recovery</vt:lpstr>
      <vt:lpstr>Transport Update Aims</vt:lpstr>
      <vt:lpstr>Colour scale</vt:lpstr>
      <vt:lpstr>Accessibility</vt:lpstr>
      <vt:lpstr>Overview</vt:lpstr>
      <vt:lpstr>Recovery Tracker: Has transport use returned to pre-COVID levels?</vt:lpstr>
      <vt:lpstr>Headlines: September 2025</vt:lpstr>
      <vt:lpstr>Travel Demand</vt:lpstr>
      <vt:lpstr>Is home working here to stay?</vt:lpstr>
      <vt:lpstr>Is vehicle use increasing?</vt:lpstr>
      <vt:lpstr> Which methods of travel are being used?</vt:lpstr>
      <vt:lpstr> Which methods of travel are being used?</vt:lpstr>
      <vt:lpstr> How many kilometres are being travelled by each mode?</vt:lpstr>
      <vt:lpstr> How many kilometres are being travelled by each mode?</vt:lpstr>
      <vt:lpstr>Strategic Road Network</vt:lpstr>
      <vt:lpstr>Strategic Road Network Monitoring Sites</vt:lpstr>
      <vt:lpstr>Strategic Road Network: Annual Average Daily Flow by Year</vt:lpstr>
      <vt:lpstr>Strategic Road Network: Average Daily Flow by District</vt:lpstr>
      <vt:lpstr>Strategic Road Network: Daily Flow by Day of the Week</vt:lpstr>
      <vt:lpstr>Local Road Network: Daily Flows</vt:lpstr>
      <vt:lpstr>Local Road Network Monitoring Sites</vt:lpstr>
      <vt:lpstr>Local Road Network: Motorised Vehicles</vt:lpstr>
      <vt:lpstr>Local Road Network: Cyclists</vt:lpstr>
      <vt:lpstr>Local Road Network: Pedestrians</vt:lpstr>
      <vt:lpstr>Local Road Network: Vehicle Split</vt:lpstr>
      <vt:lpstr>Cambridgeshire Guided Busway – Active Travel</vt:lpstr>
      <vt:lpstr>Cambridgeshire Guided Busway – Active Travel</vt:lpstr>
      <vt:lpstr>Local Road Network: Hourly Flows</vt:lpstr>
      <vt:lpstr>Local Road Network: Motorised Vehicle - Annual Survey Sites</vt:lpstr>
      <vt:lpstr>Local Road Network: Motorised Vehicle - Peak Spreading</vt:lpstr>
      <vt:lpstr>Local Road Network: Active Travel Annual Survey Sites</vt:lpstr>
      <vt:lpstr>Local Road Network: Active Travel Peak Spreading</vt:lpstr>
      <vt:lpstr>Retail Footfall</vt:lpstr>
      <vt:lpstr>Retail Footfall: Central Cambridge</vt:lpstr>
      <vt:lpstr>Retail Footfall: Central Cambridge by Day of the Week</vt:lpstr>
      <vt:lpstr>Car Parking</vt:lpstr>
      <vt:lpstr>Car Parking: Daily Use</vt:lpstr>
      <vt:lpstr>Car Parking: Length of Stay by Month</vt:lpstr>
      <vt:lpstr>Car Parking: Length of Stay by Car Park</vt:lpstr>
      <vt:lpstr>Rail Passengers</vt:lpstr>
      <vt:lpstr>Rail Passengers: Usage</vt:lpstr>
      <vt:lpstr>One Station Square Footfall</vt:lpstr>
      <vt:lpstr>Bus Passengers</vt:lpstr>
      <vt:lpstr>Bus Passengers Estimates</vt:lpstr>
      <vt:lpstr>Bus Passengers: national stats   Method #1 – Driver estimate</vt:lpstr>
      <vt:lpstr>Bus Passengers: all passengers    Method #1 – Driver estimate</vt:lpstr>
      <vt:lpstr>Bus Passengers: non-P&amp;R services   Method #1 – Driver estimate</vt:lpstr>
      <vt:lpstr>Bus Passengers: P&amp;R services    Method #1 – Driver estimate</vt:lpstr>
      <vt:lpstr>Bus Passengers: P&amp;R services   Method #1 – Driver estimate</vt:lpstr>
      <vt:lpstr>Bus Passengers: P&amp;R services    Method #2 – Sales estimate</vt:lpstr>
      <vt:lpstr>Bus Passengers: P&amp;R services   Method #2 – Sales estimate</vt:lpstr>
      <vt:lpstr>Guided Busway Passengers    Method #2 – Sales estimate</vt:lpstr>
      <vt:lpstr>Micro-mobility</vt:lpstr>
      <vt:lpstr>Voi E-scooters and E-bikes in Cambridge</vt:lpstr>
      <vt:lpstr>Air Quality</vt:lpstr>
      <vt:lpstr>Air Quality Monitoring Locations</vt:lpstr>
      <vt:lpstr>Air Quality: Nitrogen dioxide (NO2)</vt:lpstr>
      <vt:lpstr>Air Quality: Particulate Matter (PM10)</vt:lpstr>
      <vt:lpstr>Air Quality: Particulate Matter (PM2.5)</vt:lpstr>
      <vt:lpstr>policyandinsight@cambridgeshire.gov.uk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 Pollard (she/her)</dc:creator>
  <cp:lastModifiedBy>Graham Shone</cp:lastModifiedBy>
  <cp:revision>1</cp:revision>
  <dcterms:created xsi:type="dcterms:W3CDTF">2023-04-21T08:00:11Z</dcterms:created>
  <dcterms:modified xsi:type="dcterms:W3CDTF">2025-11-14T14:28:00Z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0x0101006467DB035DBAC944ADE7D0414AF03238</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