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6" r:id="rId1"/>
  </p:sldMasterIdLst>
  <p:notesMasterIdLst>
    <p:notesMasterId r:id="rId13"/>
  </p:notesMasterIdLst>
  <p:sldIdLst>
    <p:sldId id="256" r:id="rId2"/>
    <p:sldId id="259" r:id="rId3"/>
    <p:sldId id="257" r:id="rId4"/>
    <p:sldId id="263" r:id="rId5"/>
    <p:sldId id="258" r:id="rId6"/>
    <p:sldId id="260" r:id="rId7"/>
    <p:sldId id="261" r:id="rId8"/>
    <p:sldId id="262" r:id="rId9"/>
    <p:sldId id="264" r:id="rId10"/>
    <p:sldId id="265" r:id="rId11"/>
    <p:sldId id="26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0" d="100"/>
          <a:sy n="100" d="100"/>
        </p:scale>
        <p:origin x="96" y="210"/>
      </p:cViewPr>
      <p:guideLst/>
    </p:cSldViewPr>
  </p:slideViewPr>
  <p:notesTextViewPr>
    <p:cViewPr>
      <p:scale>
        <a:sx n="1" d="1"/>
        <a:sy n="1" d="1"/>
      </p:scale>
      <p:origin x="0" y="0"/>
    </p:cViewPr>
  </p:notesTextViewPr>
  <p:notesViewPr>
    <p:cSldViewPr snapToGrid="0">
      <p:cViewPr varScale="1">
        <p:scale>
          <a:sx n="85" d="100"/>
          <a:sy n="85" d="100"/>
        </p:scale>
        <p:origin x="3888"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C1361B0-2300-44D7-B786-754AC18BD1B5}" type="doc">
      <dgm:prSet loTypeId="urn:microsoft.com/office/officeart/2005/8/layout/hierarchy3" loCatId="hierarchy" qsTypeId="urn:microsoft.com/office/officeart/2005/8/quickstyle/simple1" qsCatId="simple" csTypeId="urn:microsoft.com/office/officeart/2005/8/colors/colorful5" csCatId="colorful"/>
      <dgm:spPr/>
      <dgm:t>
        <a:bodyPr/>
        <a:lstStyle/>
        <a:p>
          <a:endParaRPr lang="en-US"/>
        </a:p>
      </dgm:t>
    </dgm:pt>
    <dgm:pt modelId="{36EF48CF-FC21-4888-90B3-52FFF9099A90}">
      <dgm:prSet/>
      <dgm:spPr/>
      <dgm:t>
        <a:bodyPr/>
        <a:lstStyle/>
        <a:p>
          <a:r>
            <a:rPr lang="en-GB"/>
            <a:t>Deliverable</a:t>
          </a:r>
          <a:r>
            <a:rPr lang="en-GB" i="1"/>
            <a:t> 2.4: Audit of Housing Needs Assessments</a:t>
          </a:r>
          <a:endParaRPr lang="en-US"/>
        </a:p>
      </dgm:t>
    </dgm:pt>
    <dgm:pt modelId="{0C97E41B-3474-4E94-B1FA-CE24536BB023}" type="parTrans" cxnId="{0927E870-300A-474B-A3F5-6EEA218B7506}">
      <dgm:prSet/>
      <dgm:spPr/>
      <dgm:t>
        <a:bodyPr/>
        <a:lstStyle/>
        <a:p>
          <a:endParaRPr lang="en-US"/>
        </a:p>
      </dgm:t>
    </dgm:pt>
    <dgm:pt modelId="{99DED00E-2839-4E38-BD7F-327FBDE2E981}" type="sibTrans" cxnId="{0927E870-300A-474B-A3F5-6EEA218B7506}">
      <dgm:prSet/>
      <dgm:spPr/>
      <dgm:t>
        <a:bodyPr/>
        <a:lstStyle/>
        <a:p>
          <a:endParaRPr lang="en-US"/>
        </a:p>
      </dgm:t>
    </dgm:pt>
    <dgm:pt modelId="{826788E6-4241-4B74-BC3D-BA29DEE0C007}">
      <dgm:prSet/>
      <dgm:spPr/>
      <dgm:t>
        <a:bodyPr/>
        <a:lstStyle/>
        <a:p>
          <a:r>
            <a:rPr lang="en-GB" i="1"/>
            <a:t>“An audit of needs assessments, collating housing needs assessments across Cambridgeshire, Peterborough &amp; West Suffolk, to help identify gaps &amp; overlaps.”</a:t>
          </a:r>
          <a:endParaRPr lang="en-US"/>
        </a:p>
      </dgm:t>
    </dgm:pt>
    <dgm:pt modelId="{E667004A-6DA1-4207-8B5A-9DA7F4726EFD}" type="parTrans" cxnId="{BFB34C42-6AAE-4364-A33E-DD4CEEA62793}">
      <dgm:prSet/>
      <dgm:spPr/>
      <dgm:t>
        <a:bodyPr/>
        <a:lstStyle/>
        <a:p>
          <a:endParaRPr lang="en-US"/>
        </a:p>
      </dgm:t>
    </dgm:pt>
    <dgm:pt modelId="{83CE2410-E16A-45A6-869B-D8D565C54A35}" type="sibTrans" cxnId="{BFB34C42-6AAE-4364-A33E-DD4CEEA62793}">
      <dgm:prSet/>
      <dgm:spPr/>
      <dgm:t>
        <a:bodyPr/>
        <a:lstStyle/>
        <a:p>
          <a:endParaRPr lang="en-US"/>
        </a:p>
      </dgm:t>
    </dgm:pt>
    <dgm:pt modelId="{D955820B-7EB7-4206-ACCD-5904D4A90F6A}" type="pres">
      <dgm:prSet presAssocID="{AC1361B0-2300-44D7-B786-754AC18BD1B5}" presName="diagram" presStyleCnt="0">
        <dgm:presLayoutVars>
          <dgm:chPref val="1"/>
          <dgm:dir/>
          <dgm:animOne val="branch"/>
          <dgm:animLvl val="lvl"/>
          <dgm:resizeHandles/>
        </dgm:presLayoutVars>
      </dgm:prSet>
      <dgm:spPr/>
    </dgm:pt>
    <dgm:pt modelId="{70770194-F280-4000-B218-C174682D53D8}" type="pres">
      <dgm:prSet presAssocID="{36EF48CF-FC21-4888-90B3-52FFF9099A90}" presName="root" presStyleCnt="0"/>
      <dgm:spPr/>
    </dgm:pt>
    <dgm:pt modelId="{D30BD2BA-8130-4E57-B8CE-1806A5DCC9BF}" type="pres">
      <dgm:prSet presAssocID="{36EF48CF-FC21-4888-90B3-52FFF9099A90}" presName="rootComposite" presStyleCnt="0"/>
      <dgm:spPr/>
    </dgm:pt>
    <dgm:pt modelId="{847337F5-C686-4241-8E3D-4FFFAA11ECE5}" type="pres">
      <dgm:prSet presAssocID="{36EF48CF-FC21-4888-90B3-52FFF9099A90}" presName="rootText" presStyleLbl="node1" presStyleIdx="0" presStyleCnt="2"/>
      <dgm:spPr/>
    </dgm:pt>
    <dgm:pt modelId="{BBCD2A45-FB6C-4C4F-9F6D-4AF3A9E45AAA}" type="pres">
      <dgm:prSet presAssocID="{36EF48CF-FC21-4888-90B3-52FFF9099A90}" presName="rootConnector" presStyleLbl="node1" presStyleIdx="0" presStyleCnt="2"/>
      <dgm:spPr/>
    </dgm:pt>
    <dgm:pt modelId="{5F7C3652-BE1E-4E2D-B55A-9AF1225ECF21}" type="pres">
      <dgm:prSet presAssocID="{36EF48CF-FC21-4888-90B3-52FFF9099A90}" presName="childShape" presStyleCnt="0"/>
      <dgm:spPr/>
    </dgm:pt>
    <dgm:pt modelId="{B5A7EB07-C559-4802-BF80-4BF983B43E55}" type="pres">
      <dgm:prSet presAssocID="{826788E6-4241-4B74-BC3D-BA29DEE0C007}" presName="root" presStyleCnt="0"/>
      <dgm:spPr/>
    </dgm:pt>
    <dgm:pt modelId="{BD659708-2725-433A-B9DB-F616BB3606C5}" type="pres">
      <dgm:prSet presAssocID="{826788E6-4241-4B74-BC3D-BA29DEE0C007}" presName="rootComposite" presStyleCnt="0"/>
      <dgm:spPr/>
    </dgm:pt>
    <dgm:pt modelId="{2806E3CD-7612-4899-9577-7B1A6173EFD1}" type="pres">
      <dgm:prSet presAssocID="{826788E6-4241-4B74-BC3D-BA29DEE0C007}" presName="rootText" presStyleLbl="node1" presStyleIdx="1" presStyleCnt="2"/>
      <dgm:spPr/>
    </dgm:pt>
    <dgm:pt modelId="{E8E18755-ED93-4D4F-8C55-837A00DEAD72}" type="pres">
      <dgm:prSet presAssocID="{826788E6-4241-4B74-BC3D-BA29DEE0C007}" presName="rootConnector" presStyleLbl="node1" presStyleIdx="1" presStyleCnt="2"/>
      <dgm:spPr/>
    </dgm:pt>
    <dgm:pt modelId="{46AD0838-4263-4114-AC85-4BD10E0F3C88}" type="pres">
      <dgm:prSet presAssocID="{826788E6-4241-4B74-BC3D-BA29DEE0C007}" presName="childShape" presStyleCnt="0"/>
      <dgm:spPr/>
    </dgm:pt>
  </dgm:ptLst>
  <dgm:cxnLst>
    <dgm:cxn modelId="{EB1EBE06-5EFE-4A74-9AFF-07062C5FDEAD}" type="presOf" srcId="{826788E6-4241-4B74-BC3D-BA29DEE0C007}" destId="{2806E3CD-7612-4899-9577-7B1A6173EFD1}" srcOrd="0" destOrd="0" presId="urn:microsoft.com/office/officeart/2005/8/layout/hierarchy3"/>
    <dgm:cxn modelId="{6148721F-BFDF-4BCA-83B4-D85D30EC2EC7}" type="presOf" srcId="{36EF48CF-FC21-4888-90B3-52FFF9099A90}" destId="{BBCD2A45-FB6C-4C4F-9F6D-4AF3A9E45AAA}" srcOrd="1" destOrd="0" presId="urn:microsoft.com/office/officeart/2005/8/layout/hierarchy3"/>
    <dgm:cxn modelId="{BFB34C42-6AAE-4364-A33E-DD4CEEA62793}" srcId="{AC1361B0-2300-44D7-B786-754AC18BD1B5}" destId="{826788E6-4241-4B74-BC3D-BA29DEE0C007}" srcOrd="1" destOrd="0" parTransId="{E667004A-6DA1-4207-8B5A-9DA7F4726EFD}" sibTransId="{83CE2410-E16A-45A6-869B-D8D565C54A35}"/>
    <dgm:cxn modelId="{0927E870-300A-474B-A3F5-6EEA218B7506}" srcId="{AC1361B0-2300-44D7-B786-754AC18BD1B5}" destId="{36EF48CF-FC21-4888-90B3-52FFF9099A90}" srcOrd="0" destOrd="0" parTransId="{0C97E41B-3474-4E94-B1FA-CE24536BB023}" sibTransId="{99DED00E-2839-4E38-BD7F-327FBDE2E981}"/>
    <dgm:cxn modelId="{65931B73-2515-4578-A702-632066944A8A}" type="presOf" srcId="{826788E6-4241-4B74-BC3D-BA29DEE0C007}" destId="{E8E18755-ED93-4D4F-8C55-837A00DEAD72}" srcOrd="1" destOrd="0" presId="urn:microsoft.com/office/officeart/2005/8/layout/hierarchy3"/>
    <dgm:cxn modelId="{04BBE4D3-322D-41DF-B674-51D2C943F28A}" type="presOf" srcId="{AC1361B0-2300-44D7-B786-754AC18BD1B5}" destId="{D955820B-7EB7-4206-ACCD-5904D4A90F6A}" srcOrd="0" destOrd="0" presId="urn:microsoft.com/office/officeart/2005/8/layout/hierarchy3"/>
    <dgm:cxn modelId="{B2F07CFB-B946-4A51-9719-F061DA4B9525}" type="presOf" srcId="{36EF48CF-FC21-4888-90B3-52FFF9099A90}" destId="{847337F5-C686-4241-8E3D-4FFFAA11ECE5}" srcOrd="0" destOrd="0" presId="urn:microsoft.com/office/officeart/2005/8/layout/hierarchy3"/>
    <dgm:cxn modelId="{76C234FE-0C7D-4C43-8CF8-E1522D000812}" type="presParOf" srcId="{D955820B-7EB7-4206-ACCD-5904D4A90F6A}" destId="{70770194-F280-4000-B218-C174682D53D8}" srcOrd="0" destOrd="0" presId="urn:microsoft.com/office/officeart/2005/8/layout/hierarchy3"/>
    <dgm:cxn modelId="{7162D725-459E-4B39-AC11-18D43FDF717C}" type="presParOf" srcId="{70770194-F280-4000-B218-C174682D53D8}" destId="{D30BD2BA-8130-4E57-B8CE-1806A5DCC9BF}" srcOrd="0" destOrd="0" presId="urn:microsoft.com/office/officeart/2005/8/layout/hierarchy3"/>
    <dgm:cxn modelId="{EC17914F-E41C-4B0A-B704-86B43D1DD51B}" type="presParOf" srcId="{D30BD2BA-8130-4E57-B8CE-1806A5DCC9BF}" destId="{847337F5-C686-4241-8E3D-4FFFAA11ECE5}" srcOrd="0" destOrd="0" presId="urn:microsoft.com/office/officeart/2005/8/layout/hierarchy3"/>
    <dgm:cxn modelId="{2DAFDB91-3827-480F-A8CA-79F53624FE32}" type="presParOf" srcId="{D30BD2BA-8130-4E57-B8CE-1806A5DCC9BF}" destId="{BBCD2A45-FB6C-4C4F-9F6D-4AF3A9E45AAA}" srcOrd="1" destOrd="0" presId="urn:microsoft.com/office/officeart/2005/8/layout/hierarchy3"/>
    <dgm:cxn modelId="{B1300B36-A6BC-42A1-A7D1-90E3E5CE0E62}" type="presParOf" srcId="{70770194-F280-4000-B218-C174682D53D8}" destId="{5F7C3652-BE1E-4E2D-B55A-9AF1225ECF21}" srcOrd="1" destOrd="0" presId="urn:microsoft.com/office/officeart/2005/8/layout/hierarchy3"/>
    <dgm:cxn modelId="{C25A2318-A42A-4D66-9E1F-6EB5E51F4FBD}" type="presParOf" srcId="{D955820B-7EB7-4206-ACCD-5904D4A90F6A}" destId="{B5A7EB07-C559-4802-BF80-4BF983B43E55}" srcOrd="1" destOrd="0" presId="urn:microsoft.com/office/officeart/2005/8/layout/hierarchy3"/>
    <dgm:cxn modelId="{A63D0A94-7A69-4436-B1A4-71CBEE0C47BB}" type="presParOf" srcId="{B5A7EB07-C559-4802-BF80-4BF983B43E55}" destId="{BD659708-2725-433A-B9DB-F616BB3606C5}" srcOrd="0" destOrd="0" presId="urn:microsoft.com/office/officeart/2005/8/layout/hierarchy3"/>
    <dgm:cxn modelId="{7177D175-7091-49FB-BECF-528D4BCC5253}" type="presParOf" srcId="{BD659708-2725-433A-B9DB-F616BB3606C5}" destId="{2806E3CD-7612-4899-9577-7B1A6173EFD1}" srcOrd="0" destOrd="0" presId="urn:microsoft.com/office/officeart/2005/8/layout/hierarchy3"/>
    <dgm:cxn modelId="{C401CB72-F81C-4322-9863-3F722AF21766}" type="presParOf" srcId="{BD659708-2725-433A-B9DB-F616BB3606C5}" destId="{E8E18755-ED93-4D4F-8C55-837A00DEAD72}" srcOrd="1" destOrd="0" presId="urn:microsoft.com/office/officeart/2005/8/layout/hierarchy3"/>
    <dgm:cxn modelId="{8C7FBFD1-44C9-40BE-8F0A-64A90E28C88F}" type="presParOf" srcId="{B5A7EB07-C559-4802-BF80-4BF983B43E55}" destId="{46AD0838-4263-4114-AC85-4BD10E0F3C88}" srcOrd="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7337F5-C686-4241-8E3D-4FFFAA11ECE5}">
      <dsp:nvSpPr>
        <dsp:cNvPr id="0" name=""/>
        <dsp:cNvSpPr/>
      </dsp:nvSpPr>
      <dsp:spPr>
        <a:xfrm>
          <a:off x="1344" y="1072478"/>
          <a:ext cx="4895360" cy="2447680"/>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7625" tIns="31750" rIns="47625" bIns="31750" numCol="1" spcCol="1270" anchor="ctr" anchorCtr="0">
          <a:noAutofit/>
        </a:bodyPr>
        <a:lstStyle/>
        <a:p>
          <a:pPr marL="0" lvl="0" indent="0" algn="ctr" defTabSz="1111250">
            <a:lnSpc>
              <a:spcPct val="90000"/>
            </a:lnSpc>
            <a:spcBef>
              <a:spcPct val="0"/>
            </a:spcBef>
            <a:spcAft>
              <a:spcPct val="35000"/>
            </a:spcAft>
            <a:buNone/>
          </a:pPr>
          <a:r>
            <a:rPr lang="en-GB" sz="2500" kern="1200"/>
            <a:t>Deliverable</a:t>
          </a:r>
          <a:r>
            <a:rPr lang="en-GB" sz="2500" i="1" kern="1200"/>
            <a:t> 2.4: Audit of Housing Needs Assessments</a:t>
          </a:r>
          <a:endParaRPr lang="en-US" sz="2500" kern="1200"/>
        </a:p>
      </dsp:txBody>
      <dsp:txXfrm>
        <a:off x="73034" y="1144168"/>
        <a:ext cx="4751980" cy="2304300"/>
      </dsp:txXfrm>
    </dsp:sp>
    <dsp:sp modelId="{2806E3CD-7612-4899-9577-7B1A6173EFD1}">
      <dsp:nvSpPr>
        <dsp:cNvPr id="0" name=""/>
        <dsp:cNvSpPr/>
      </dsp:nvSpPr>
      <dsp:spPr>
        <a:xfrm>
          <a:off x="6120545" y="1072478"/>
          <a:ext cx="4895360" cy="2447680"/>
        </a:xfrm>
        <a:prstGeom prst="roundRect">
          <a:avLst>
            <a:gd name="adj" fmla="val 10000"/>
          </a:avLst>
        </a:prstGeom>
        <a:solidFill>
          <a:schemeClr val="accent5">
            <a:hueOff val="9114327"/>
            <a:satOff val="-4104"/>
            <a:lumOff val="-509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7625" tIns="31750" rIns="47625" bIns="31750" numCol="1" spcCol="1270" anchor="ctr" anchorCtr="0">
          <a:noAutofit/>
        </a:bodyPr>
        <a:lstStyle/>
        <a:p>
          <a:pPr marL="0" lvl="0" indent="0" algn="ctr" defTabSz="1111250">
            <a:lnSpc>
              <a:spcPct val="90000"/>
            </a:lnSpc>
            <a:spcBef>
              <a:spcPct val="0"/>
            </a:spcBef>
            <a:spcAft>
              <a:spcPct val="35000"/>
            </a:spcAft>
            <a:buNone/>
          </a:pPr>
          <a:r>
            <a:rPr lang="en-GB" sz="2500" i="1" kern="1200"/>
            <a:t>“An audit of needs assessments, collating housing needs assessments across Cambridgeshire, Peterborough &amp; West Suffolk, to help identify gaps &amp; overlaps.”</a:t>
          </a:r>
          <a:endParaRPr lang="en-US" sz="2500" kern="1200"/>
        </a:p>
      </dsp:txBody>
      <dsp:txXfrm>
        <a:off x="6192235" y="1144168"/>
        <a:ext cx="4751980" cy="230430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171F3B-D252-4413-8EEB-F7F808807529}" type="datetimeFigureOut">
              <a:rPr lang="en-GB" smtClean="0"/>
              <a:t>06/05/2025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3E8780-DB84-43A6-84EB-D408C0B6C54B}" type="slidenum">
              <a:rPr lang="en-GB" smtClean="0"/>
              <a:t>‹#›</a:t>
            </a:fld>
            <a:endParaRPr lang="en-GB"/>
          </a:p>
        </p:txBody>
      </p:sp>
    </p:spTree>
    <p:extLst>
      <p:ext uri="{BB962C8B-B14F-4D97-AF65-F5344CB8AC3E}">
        <p14:creationId xmlns:p14="http://schemas.microsoft.com/office/powerpoint/2010/main" val="21904697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E3E8780-DB84-43A6-84EB-D408C0B6C54B}" type="slidenum">
              <a:rPr lang="en-GB" smtClean="0"/>
              <a:t>1</a:t>
            </a:fld>
            <a:endParaRPr lang="en-GB"/>
          </a:p>
        </p:txBody>
      </p:sp>
    </p:spTree>
    <p:extLst>
      <p:ext uri="{BB962C8B-B14F-4D97-AF65-F5344CB8AC3E}">
        <p14:creationId xmlns:p14="http://schemas.microsoft.com/office/powerpoint/2010/main" val="33200345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E3E8780-DB84-43A6-84EB-D408C0B6C54B}" type="slidenum">
              <a:rPr lang="en-GB" smtClean="0"/>
              <a:t>2</a:t>
            </a:fld>
            <a:endParaRPr lang="en-GB"/>
          </a:p>
        </p:txBody>
      </p:sp>
    </p:spTree>
    <p:extLst>
      <p:ext uri="{BB962C8B-B14F-4D97-AF65-F5344CB8AC3E}">
        <p14:creationId xmlns:p14="http://schemas.microsoft.com/office/powerpoint/2010/main" val="4030865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Point out David’s work on collating the guidance, use of English (required) and Scottish (very useful)… hence side heads in the audit may be a little </a:t>
            </a:r>
            <a:r>
              <a:rPr lang="en-GB" dirty="0" err="1"/>
              <a:t>differnt</a:t>
            </a:r>
            <a:r>
              <a:rPr lang="en-GB" dirty="0"/>
              <a:t> if we followed the “usual” PPG</a:t>
            </a:r>
          </a:p>
        </p:txBody>
      </p:sp>
      <p:sp>
        <p:nvSpPr>
          <p:cNvPr id="4" name="Slide Number Placeholder 3"/>
          <p:cNvSpPr>
            <a:spLocks noGrp="1"/>
          </p:cNvSpPr>
          <p:nvPr>
            <p:ph type="sldNum" sz="quarter" idx="5"/>
          </p:nvPr>
        </p:nvSpPr>
        <p:spPr/>
        <p:txBody>
          <a:bodyPr/>
          <a:lstStyle/>
          <a:p>
            <a:fld id="{FE3E8780-DB84-43A6-84EB-D408C0B6C54B}" type="slidenum">
              <a:rPr lang="en-GB" smtClean="0"/>
              <a:t>3</a:t>
            </a:fld>
            <a:endParaRPr lang="en-GB"/>
          </a:p>
        </p:txBody>
      </p:sp>
    </p:spTree>
    <p:extLst>
      <p:ext uri="{BB962C8B-B14F-4D97-AF65-F5344CB8AC3E}">
        <p14:creationId xmlns:p14="http://schemas.microsoft.com/office/powerpoint/2010/main" val="23592700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buFont typeface="Symbol" panose="05050102010706020507" pitchFamily="18" charset="2"/>
              <a:buChar char=""/>
            </a:pPr>
            <a:r>
              <a:rPr lang="en-GB" sz="12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Needs for </a:t>
            </a:r>
            <a:r>
              <a:rPr lang="en-GB" sz="12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Care Leavers - </a:t>
            </a:r>
            <a:r>
              <a:rPr lang="en-GB" sz="12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specialist temporary housing and care &amp; support services for independent living at home</a:t>
            </a:r>
          </a:p>
          <a:p>
            <a:pPr marL="342900" lvl="0" indent="-342900">
              <a:buFont typeface="Symbol" panose="05050102010706020507" pitchFamily="18" charset="2"/>
              <a:buChar char=""/>
            </a:pPr>
            <a:r>
              <a:rPr lang="en-GB" sz="12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work together on data around short- and long-term trends in </a:t>
            </a:r>
            <a:r>
              <a:rPr lang="en-GB" sz="12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prison release</a:t>
            </a:r>
            <a:r>
              <a:rPr lang="en-GB" sz="12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needs, </a:t>
            </a:r>
            <a:r>
              <a:rPr lang="en-GB" sz="1200" dirty="0" err="1">
                <a:solidFill>
                  <a:srgbClr val="000000"/>
                </a:solidFill>
                <a:effectLst/>
                <a:latin typeface="Calibri" panose="020F0502020204030204" pitchFamily="34" charset="0"/>
                <a:ea typeface="Calibri" panose="020F0502020204030204" pitchFamily="34" charset="0"/>
                <a:cs typeface="Arial" panose="020B0604020202020204" pitchFamily="34" charset="0"/>
              </a:rPr>
              <a:t>incl</a:t>
            </a:r>
            <a:r>
              <a:rPr lang="en-GB" sz="12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specialist temp for ex-offenders and move-on housing.</a:t>
            </a:r>
          </a:p>
          <a:p>
            <a:pPr marL="342900" lvl="0" indent="-342900">
              <a:buFont typeface="Symbol" panose="05050102010706020507" pitchFamily="18" charset="2"/>
              <a:buChar char=""/>
            </a:pPr>
            <a:r>
              <a:rPr lang="en-GB" sz="12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Work </a:t>
            </a:r>
            <a:r>
              <a:rPr lang="en-GB" sz="12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with </a:t>
            </a:r>
            <a:r>
              <a:rPr lang="en-GB" sz="12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HIAs to consider needs information on DFG s and Handyperson schemes. Add to understanding of a specialized area of housing need</a:t>
            </a:r>
          </a:p>
          <a:p>
            <a:pPr marL="342900" lvl="0" indent="-342900">
              <a:buFont typeface="Symbol" panose="05050102010706020507" pitchFamily="18" charset="2"/>
              <a:buChar char=""/>
            </a:pPr>
            <a:r>
              <a:rPr lang="en-GB" sz="12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compare information on </a:t>
            </a:r>
            <a:r>
              <a:rPr lang="en-GB" sz="12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fire safety </a:t>
            </a:r>
            <a:r>
              <a:rPr lang="en-GB" sz="12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emerging from the Grenfell.</a:t>
            </a:r>
          </a:p>
          <a:p>
            <a:pPr marL="342900" lvl="0" indent="-342900">
              <a:buFont typeface="Symbol" panose="05050102010706020507" pitchFamily="18" charset="2"/>
              <a:buChar char=""/>
            </a:pPr>
            <a:r>
              <a:rPr lang="en-GB" sz="12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Collate and compare data to landlords around </a:t>
            </a:r>
            <a:r>
              <a:rPr lang="en-GB" sz="12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damp, mouldy, cold homes</a:t>
            </a:r>
            <a:r>
              <a:rPr lang="en-GB" sz="12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a:t>
            </a:r>
          </a:p>
          <a:p>
            <a:pPr marL="342900" lvl="0" indent="-342900">
              <a:buFont typeface="Symbol" panose="05050102010706020507" pitchFamily="18" charset="2"/>
              <a:buChar char=""/>
            </a:pPr>
            <a:r>
              <a:rPr lang="en-GB" sz="12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Compare data around </a:t>
            </a:r>
            <a:r>
              <a:rPr lang="en-GB" sz="12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hoarded homes</a:t>
            </a:r>
            <a:r>
              <a:rPr lang="en-GB" sz="12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a:t>
            </a:r>
          </a:p>
          <a:p>
            <a:pPr marL="342900" lvl="0" indent="-342900">
              <a:buFont typeface="Symbol" panose="05050102010706020507" pitchFamily="18" charset="2"/>
              <a:buChar char=""/>
            </a:pPr>
            <a:r>
              <a:rPr lang="en-GB" sz="12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public data available via the </a:t>
            </a:r>
            <a:r>
              <a:rPr lang="en-GB" sz="12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Energy Performance Certificate </a:t>
            </a:r>
            <a:r>
              <a:rPr lang="en-GB" sz="12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(EPC) ratings, target EPC ratings of C or above. Mapping has been undertaken in Peterborough by Public Health which may be possible to extend across Cambridgeshire and West Suffolk. combine EPC data with national Fuel Poverty data mapping. Add age of </a:t>
            </a:r>
            <a:r>
              <a:rPr lang="en-GB" sz="1200" dirty="0" err="1">
                <a:solidFill>
                  <a:srgbClr val="000000"/>
                </a:solidFill>
                <a:effectLst/>
                <a:latin typeface="Calibri" panose="020F0502020204030204" pitchFamily="34" charset="0"/>
                <a:ea typeface="Calibri" panose="020F0502020204030204" pitchFamily="34" charset="0"/>
                <a:cs typeface="Arial" panose="020B0604020202020204" pitchFamily="34" charset="0"/>
              </a:rPr>
              <a:t>homesPlan</a:t>
            </a:r>
            <a:r>
              <a:rPr lang="en-GB" sz="12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to explore Peterborough’s data release with other districts.</a:t>
            </a:r>
          </a:p>
          <a:p>
            <a:pPr marL="342900" lvl="0" indent="-342900">
              <a:buFont typeface="Symbol" panose="05050102010706020507" pitchFamily="18" charset="2"/>
              <a:buChar char=""/>
            </a:pPr>
            <a:r>
              <a:rPr lang="en-GB" sz="12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Hospital discharge </a:t>
            </a:r>
            <a:r>
              <a:rPr lang="en-GB" sz="12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not covered in the needs assessments but work with Hospital Trust teams could identify where housing is a delaying factor.</a:t>
            </a:r>
          </a:p>
          <a:p>
            <a:pPr marL="342900" lvl="0" indent="-342900">
              <a:buFont typeface="Symbol" panose="05050102010706020507" pitchFamily="18" charset="2"/>
              <a:buChar char=""/>
            </a:pPr>
            <a:r>
              <a:rPr lang="en-GB" sz="1200" b="1" dirty="0">
                <a:solidFill>
                  <a:srgbClr val="000000"/>
                </a:solidFill>
                <a:latin typeface="Calibri" panose="020F0502020204030204" pitchFamily="34" charset="0"/>
                <a:ea typeface="Calibri" panose="020F0502020204030204" pitchFamily="34" charset="0"/>
                <a:cs typeface="Arial" panose="020B0604020202020204" pitchFamily="34" charset="0"/>
              </a:rPr>
              <a:t>Self and custom building </a:t>
            </a:r>
            <a:r>
              <a:rPr lang="en-GB" sz="1200" dirty="0">
                <a:solidFill>
                  <a:srgbClr val="000000"/>
                </a:solidFill>
                <a:latin typeface="Calibri" panose="020F0502020204030204" pitchFamily="34" charset="0"/>
                <a:ea typeface="Calibri" panose="020F0502020204030204" pitchFamily="34" charset="0"/>
                <a:cs typeface="Arial" panose="020B0604020202020204" pitchFamily="34" charset="0"/>
              </a:rPr>
              <a:t>– could usefully collate AMR data on registers and deliver each year, to see the extent of delivery across the area</a:t>
            </a:r>
            <a:endParaRPr lang="en-GB" sz="120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p>
            <a:pPr lvl="0">
              <a:spcBef>
                <a:spcPts val="600"/>
              </a:spcBef>
              <a:spcAft>
                <a:spcPts val="600"/>
              </a:spcAft>
            </a:pPr>
            <a:endParaRPr lang="en-GB" sz="1200" dirty="0"/>
          </a:p>
          <a:p>
            <a:endParaRPr lang="en-GB" dirty="0"/>
          </a:p>
        </p:txBody>
      </p:sp>
      <p:sp>
        <p:nvSpPr>
          <p:cNvPr id="4" name="Slide Number Placeholder 3"/>
          <p:cNvSpPr>
            <a:spLocks noGrp="1"/>
          </p:cNvSpPr>
          <p:nvPr>
            <p:ph type="sldNum" sz="quarter" idx="5"/>
          </p:nvPr>
        </p:nvSpPr>
        <p:spPr/>
        <p:txBody>
          <a:bodyPr/>
          <a:lstStyle/>
          <a:p>
            <a:fld id="{FE3E8780-DB84-43A6-84EB-D408C0B6C54B}" type="slidenum">
              <a:rPr lang="en-GB" smtClean="0"/>
              <a:t>9</a:t>
            </a:fld>
            <a:endParaRPr lang="en-GB"/>
          </a:p>
        </p:txBody>
      </p:sp>
    </p:spTree>
    <p:extLst>
      <p:ext uri="{BB962C8B-B14F-4D97-AF65-F5344CB8AC3E}">
        <p14:creationId xmlns:p14="http://schemas.microsoft.com/office/powerpoint/2010/main" val="22626640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2301923" y="1122363"/>
            <a:ext cx="7588155" cy="2621154"/>
          </a:xfrm>
        </p:spPr>
        <p:txBody>
          <a:bodyPr anchor="b">
            <a:normAutofit/>
          </a:bodyPr>
          <a:lstStyle>
            <a:lvl1pPr algn="ctr">
              <a:defRPr sz="4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2301923" y="3843708"/>
            <a:ext cx="7588155" cy="1414091"/>
          </a:xfrm>
        </p:spPr>
        <p:txBody>
          <a:bodyPr>
            <a:norm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p>
            <a:fld id="{C128FA71-3A18-48C0-980F-4B68F7F63042}" type="datetime1">
              <a:rPr lang="en-US" smtClean="0"/>
              <a:t>5/6/2025</a:t>
            </a:fld>
            <a:endParaRPr lang="en-US"/>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470573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E956D-CB73-C986-F100-46487310D11E}"/>
              </a:ext>
            </a:extLst>
          </p:cNvPr>
          <p:cNvSpPr>
            <a:spLocks noGrp="1"/>
          </p:cNvSpPr>
          <p:nvPr>
            <p:ph type="title"/>
          </p:nvPr>
        </p:nvSpPr>
        <p:spPr>
          <a:xfrm>
            <a:off x="612648" y="548640"/>
            <a:ext cx="10515600" cy="1132258"/>
          </a:xfr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E423E6A-A07C-BF0D-EA30-9A8A854E48F1}"/>
              </a:ext>
            </a:extLst>
          </p:cNvPr>
          <p:cNvSpPr>
            <a:spLocks noGrp="1"/>
          </p:cNvSpPr>
          <p:nvPr>
            <p:ph type="body" orient="vert" idx="1"/>
          </p:nvPr>
        </p:nvSpPr>
        <p:spPr>
          <a:xfrm>
            <a:off x="612648" y="1680898"/>
            <a:ext cx="10515600" cy="449606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DC9908-8F95-8DFC-72CC-158552B56735}"/>
              </a:ext>
            </a:extLst>
          </p:cNvPr>
          <p:cNvSpPr>
            <a:spLocks noGrp="1"/>
          </p:cNvSpPr>
          <p:nvPr>
            <p:ph type="dt" sz="half" idx="10"/>
          </p:nvPr>
        </p:nvSpPr>
        <p:spPr/>
        <p:txBody>
          <a:bodyPr/>
          <a:lstStyle/>
          <a:p>
            <a:fld id="{7104EDB3-C0E8-45F8-9E1D-1B6C8D1880C0}" type="datetime1">
              <a:rPr lang="en-US" smtClean="0"/>
              <a:t>5/6/2025</a:t>
            </a:fld>
            <a:endParaRPr lang="en-US"/>
          </a:p>
        </p:txBody>
      </p:sp>
      <p:sp>
        <p:nvSpPr>
          <p:cNvPr id="5" name="Footer Placeholder 4">
            <a:extLst>
              <a:ext uri="{FF2B5EF4-FFF2-40B4-BE49-F238E27FC236}">
                <a16:creationId xmlns:a16="http://schemas.microsoft.com/office/drawing/2014/main" id="{2C26C9BE-9060-50CB-2BB7-07307FF89A7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84A835B-97D3-BC22-F0B8-4986D4636271}"/>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9375532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85B0252-346C-F6F4-3642-19F571550D45}"/>
              </a:ext>
            </a:extLst>
          </p:cNvPr>
          <p:cNvSpPr>
            <a:spLocks noGrp="1"/>
          </p:cNvSpPr>
          <p:nvPr>
            <p:ph type="title" orient="vert"/>
          </p:nvPr>
        </p:nvSpPr>
        <p:spPr>
          <a:xfrm>
            <a:off x="9634888" y="578497"/>
            <a:ext cx="2047037" cy="5598466"/>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F798DA36-7351-9D6A-518B-678AB8A507D3}"/>
              </a:ext>
            </a:extLst>
          </p:cNvPr>
          <p:cNvSpPr>
            <a:spLocks noGrp="1"/>
          </p:cNvSpPr>
          <p:nvPr>
            <p:ph type="body" orient="vert" idx="1"/>
          </p:nvPr>
        </p:nvSpPr>
        <p:spPr>
          <a:xfrm>
            <a:off x="838200" y="578497"/>
            <a:ext cx="8796688" cy="559846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846BDFF-D746-836C-04B8-CA89AD5D1466}"/>
              </a:ext>
            </a:extLst>
          </p:cNvPr>
          <p:cNvSpPr>
            <a:spLocks noGrp="1"/>
          </p:cNvSpPr>
          <p:nvPr>
            <p:ph type="dt" sz="half" idx="10"/>
          </p:nvPr>
        </p:nvSpPr>
        <p:spPr/>
        <p:txBody>
          <a:bodyPr/>
          <a:lstStyle/>
          <a:p>
            <a:fld id="{9CF0EC4B-54ED-4041-B552-9BA760FA3DBA}" type="datetime1">
              <a:rPr lang="en-US" smtClean="0"/>
              <a:t>5/6/2025</a:t>
            </a:fld>
            <a:endParaRPr lang="en-US"/>
          </a:p>
        </p:txBody>
      </p:sp>
      <p:sp>
        <p:nvSpPr>
          <p:cNvPr id="5" name="Footer Placeholder 4">
            <a:extLst>
              <a:ext uri="{FF2B5EF4-FFF2-40B4-BE49-F238E27FC236}">
                <a16:creationId xmlns:a16="http://schemas.microsoft.com/office/drawing/2014/main" id="{919AA929-A9E6-FF9C-0C59-177F892D6A6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316D893-7E81-90DC-4139-7687B39C3AC8}"/>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375552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C2DD052-3E45-E789-01F8-33250024ECB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51C1210E-201E-4473-82AC-2466F5386C38}" type="datetime1">
              <a:rPr lang="en-US" smtClean="0"/>
              <a:t>5/6/2025</a:t>
            </a:fld>
            <a:endParaRPr lang="en-US"/>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1104311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D06AF-EF87-8489-2C82-DEB90B7EFE0C}"/>
              </a:ext>
            </a:extLst>
          </p:cNvPr>
          <p:cNvSpPr>
            <a:spLocks noGrp="1"/>
          </p:cNvSpPr>
          <p:nvPr>
            <p:ph type="title"/>
          </p:nvPr>
        </p:nvSpPr>
        <p:spPr>
          <a:xfrm>
            <a:off x="603381" y="553616"/>
            <a:ext cx="8273140" cy="4008859"/>
          </a:xfrm>
        </p:spPr>
        <p:txBody>
          <a:bodyPr anchor="t">
            <a:normAutofit/>
          </a:bodyPr>
          <a:lstStyle>
            <a:lvl1pPr>
              <a:defRPr sz="5400" cap="all" baseline="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08E5678-CA38-1318-9EA2-5E0A4F9A59BA}"/>
              </a:ext>
            </a:extLst>
          </p:cNvPr>
          <p:cNvSpPr>
            <a:spLocks noGrp="1"/>
          </p:cNvSpPr>
          <p:nvPr>
            <p:ph type="body" idx="1"/>
          </p:nvPr>
        </p:nvSpPr>
        <p:spPr>
          <a:xfrm>
            <a:off x="603380" y="4589463"/>
            <a:ext cx="8273140" cy="1384617"/>
          </a:xfrm>
        </p:spPr>
        <p:txBody>
          <a:bodyPr anchor="b">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4E99186-7E5A-60AF-DE69-5C7DA71611AB}"/>
              </a:ext>
            </a:extLst>
          </p:cNvPr>
          <p:cNvSpPr>
            <a:spLocks noGrp="1"/>
          </p:cNvSpPr>
          <p:nvPr>
            <p:ph type="dt" sz="half" idx="10"/>
          </p:nvPr>
        </p:nvSpPr>
        <p:spPr/>
        <p:txBody>
          <a:bodyPr/>
          <a:lstStyle/>
          <a:p>
            <a:fld id="{B01EA198-6CAB-4B8F-B93F-1F9C8C4B6CE7}" type="datetime1">
              <a:rPr lang="en-US" smtClean="0"/>
              <a:t>5/6/2025</a:t>
            </a:fld>
            <a:endParaRPr lang="en-US"/>
          </a:p>
        </p:txBody>
      </p:sp>
      <p:sp>
        <p:nvSpPr>
          <p:cNvPr id="5" name="Footer Placeholder 4">
            <a:extLst>
              <a:ext uri="{FF2B5EF4-FFF2-40B4-BE49-F238E27FC236}">
                <a16:creationId xmlns:a16="http://schemas.microsoft.com/office/drawing/2014/main" id="{82FA13D1-1FBA-E820-323B-77B41F1A665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B39BE85-85F6-4636-C651-D87CC969A49E}"/>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069509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548640"/>
            <a:ext cx="10741152" cy="1132258"/>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72E861E-DFBA-B4AA-9356-CDE3D3F57C04}"/>
              </a:ext>
            </a:extLst>
          </p:cNvPr>
          <p:cNvSpPr>
            <a:spLocks noGrp="1"/>
          </p:cNvSpPr>
          <p:nvPr>
            <p:ph sz="half" idx="1"/>
          </p:nvPr>
        </p:nvSpPr>
        <p:spPr>
          <a:xfrm>
            <a:off x="612648"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451D7538-EC5A-3EE7-176F-A58920C5079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CA06041F-4525-44D5-AA4F-332294BF1F56}" type="datetime1">
              <a:rPr lang="en-US" smtClean="0"/>
              <a:t>5/6/2025</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4050251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EE969-634D-6E32-D227-18E9282C6F9E}"/>
              </a:ext>
            </a:extLst>
          </p:cNvPr>
          <p:cNvSpPr>
            <a:spLocks noGrp="1"/>
          </p:cNvSpPr>
          <p:nvPr>
            <p:ph type="title"/>
          </p:nvPr>
        </p:nvSpPr>
        <p:spPr>
          <a:xfrm>
            <a:off x="609600" y="547396"/>
            <a:ext cx="10745788" cy="1143292"/>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1CD26D4-290A-F0ED-7D62-41EDA6FEC2B9}"/>
              </a:ext>
            </a:extLst>
          </p:cNvPr>
          <p:cNvSpPr>
            <a:spLocks noGrp="1"/>
          </p:cNvSpPr>
          <p:nvPr>
            <p:ph type="body" idx="1"/>
          </p:nvPr>
        </p:nvSpPr>
        <p:spPr>
          <a:xfrm>
            <a:off x="609600" y="1685735"/>
            <a:ext cx="5157787"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4DA52B0-7419-A946-4523-6D34BCAD26D1}"/>
              </a:ext>
            </a:extLst>
          </p:cNvPr>
          <p:cNvSpPr>
            <a:spLocks noGrp="1"/>
          </p:cNvSpPr>
          <p:nvPr>
            <p:ph sz="half" idx="2"/>
          </p:nvPr>
        </p:nvSpPr>
        <p:spPr>
          <a:xfrm>
            <a:off x="609600" y="2386894"/>
            <a:ext cx="5157787" cy="37650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06536620-C4F3-EEC3-DBF1-05196B1CBB55}"/>
              </a:ext>
            </a:extLst>
          </p:cNvPr>
          <p:cNvSpPr>
            <a:spLocks noGrp="1"/>
          </p:cNvSpPr>
          <p:nvPr>
            <p:ph type="body" sz="quarter" idx="3"/>
          </p:nvPr>
        </p:nvSpPr>
        <p:spPr>
          <a:xfrm>
            <a:off x="6172200" y="1685735"/>
            <a:ext cx="5183188"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3BAE980-E611-98B5-04E9-DE4584B0E33F}"/>
              </a:ext>
            </a:extLst>
          </p:cNvPr>
          <p:cNvSpPr>
            <a:spLocks noGrp="1"/>
          </p:cNvSpPr>
          <p:nvPr>
            <p:ph sz="quarter" idx="4"/>
          </p:nvPr>
        </p:nvSpPr>
        <p:spPr>
          <a:xfrm>
            <a:off x="6172199" y="2386894"/>
            <a:ext cx="5183189" cy="37650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E3B3581-658A-8487-F9CB-E79F2BFF27E4}"/>
              </a:ext>
            </a:extLst>
          </p:cNvPr>
          <p:cNvSpPr>
            <a:spLocks noGrp="1"/>
          </p:cNvSpPr>
          <p:nvPr>
            <p:ph type="dt" sz="half" idx="10"/>
          </p:nvPr>
        </p:nvSpPr>
        <p:spPr/>
        <p:txBody>
          <a:bodyPr/>
          <a:lstStyle/>
          <a:p>
            <a:fld id="{F9557091-BBDF-4EB9-BA6B-2BB67AC4FC0F}" type="datetime1">
              <a:rPr lang="en-US" smtClean="0"/>
              <a:t>5/6/2025</a:t>
            </a:fld>
            <a:endParaRPr lang="en-US"/>
          </a:p>
        </p:txBody>
      </p:sp>
      <p:sp>
        <p:nvSpPr>
          <p:cNvPr id="8" name="Footer Placeholder 7">
            <a:extLst>
              <a:ext uri="{FF2B5EF4-FFF2-40B4-BE49-F238E27FC236}">
                <a16:creationId xmlns:a16="http://schemas.microsoft.com/office/drawing/2014/main" id="{949D76D8-9033-26CF-BF4C-AECCC685C177}"/>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E02A06B8-CC1D-542F-D8EB-7625046B91D2}"/>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8404865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A9F42-7FF7-F803-C075-BC4968D35E3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89E8268-7232-2944-F1BD-399F9419B563}"/>
              </a:ext>
            </a:extLst>
          </p:cNvPr>
          <p:cNvSpPr>
            <a:spLocks noGrp="1"/>
          </p:cNvSpPr>
          <p:nvPr>
            <p:ph type="dt" sz="half" idx="10"/>
          </p:nvPr>
        </p:nvSpPr>
        <p:spPr/>
        <p:txBody>
          <a:bodyPr/>
          <a:lstStyle/>
          <a:p>
            <a:fld id="{2D6B226B-77A6-410C-9796-083F278E0125}" type="datetime1">
              <a:rPr lang="en-US" smtClean="0"/>
              <a:t>5/6/2025</a:t>
            </a:fld>
            <a:endParaRPr lang="en-US"/>
          </a:p>
        </p:txBody>
      </p:sp>
      <p:sp>
        <p:nvSpPr>
          <p:cNvPr id="4" name="Footer Placeholder 3">
            <a:extLst>
              <a:ext uri="{FF2B5EF4-FFF2-40B4-BE49-F238E27FC236}">
                <a16:creationId xmlns:a16="http://schemas.microsoft.com/office/drawing/2014/main" id="{6B968DDD-323F-89A1-84E3-DDBA626D9386}"/>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8FBDC76-671D-1671-DCE2-D5658BD40E29}"/>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55141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BC4D82-0182-501C-9231-46767680476E}"/>
              </a:ext>
            </a:extLst>
          </p:cNvPr>
          <p:cNvSpPr>
            <a:spLocks noGrp="1"/>
          </p:cNvSpPr>
          <p:nvPr>
            <p:ph type="dt" sz="half" idx="10"/>
          </p:nvPr>
        </p:nvSpPr>
        <p:spPr/>
        <p:txBody>
          <a:bodyPr/>
          <a:lstStyle/>
          <a:p>
            <a:fld id="{A23A578B-D289-4C40-8593-3D356C49DA58}" type="datetime1">
              <a:rPr lang="en-US" smtClean="0"/>
              <a:t>5/6/2025</a:t>
            </a:fld>
            <a:endParaRPr lang="en-US"/>
          </a:p>
        </p:txBody>
      </p:sp>
      <p:sp>
        <p:nvSpPr>
          <p:cNvPr id="3" name="Footer Placeholder 2">
            <a:extLst>
              <a:ext uri="{FF2B5EF4-FFF2-40B4-BE49-F238E27FC236}">
                <a16:creationId xmlns:a16="http://schemas.microsoft.com/office/drawing/2014/main" id="{10EAA6C9-A7F3-19F1-D17C-A1D83FAF553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34EBB816-1B94-116F-92D4-6043AE9E0C6B}"/>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9004591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0C37F-77BE-E128-4248-D001C39E79C6}"/>
              </a:ext>
            </a:extLst>
          </p:cNvPr>
          <p:cNvSpPr>
            <a:spLocks noGrp="1"/>
          </p:cNvSpPr>
          <p:nvPr>
            <p:ph type="title"/>
          </p:nvPr>
        </p:nvSpPr>
        <p:spPr>
          <a:xfrm>
            <a:off x="597160" y="553616"/>
            <a:ext cx="3595634" cy="1757505"/>
          </a:xfrm>
        </p:spPr>
        <p:txBody>
          <a:bodyPr anchor="t">
            <a:normAutofit/>
          </a:bodyPr>
          <a:lstStyle>
            <a:lvl1pPr>
              <a:defRPr sz="28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F3B20A8-A604-C977-02C0-083BA8663484}"/>
              </a:ext>
            </a:extLst>
          </p:cNvPr>
          <p:cNvSpPr>
            <a:spLocks noGrp="1"/>
          </p:cNvSpPr>
          <p:nvPr>
            <p:ph idx="1"/>
          </p:nvPr>
        </p:nvSpPr>
        <p:spPr>
          <a:xfrm>
            <a:off x="5134708" y="553616"/>
            <a:ext cx="6279741" cy="5486400"/>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EC0EEBFB-2026-6A35-33ED-F008376B67A0}"/>
              </a:ext>
            </a:extLst>
          </p:cNvPr>
          <p:cNvSpPr>
            <a:spLocks noGrp="1"/>
          </p:cNvSpPr>
          <p:nvPr>
            <p:ph type="body" sz="half" idx="2"/>
          </p:nvPr>
        </p:nvSpPr>
        <p:spPr>
          <a:xfrm>
            <a:off x="597160" y="2311121"/>
            <a:ext cx="3595634" cy="3728895"/>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F05638-7A56-469A-825A-1DFA600254C8}"/>
              </a:ext>
            </a:extLst>
          </p:cNvPr>
          <p:cNvSpPr>
            <a:spLocks noGrp="1"/>
          </p:cNvSpPr>
          <p:nvPr>
            <p:ph type="dt" sz="half" idx="10"/>
          </p:nvPr>
        </p:nvSpPr>
        <p:spPr/>
        <p:txBody>
          <a:bodyPr/>
          <a:lstStyle/>
          <a:p>
            <a:fld id="{713DFAE3-14DB-48A7-A80F-80DDB072CE3D}" type="datetime1">
              <a:rPr lang="en-US" smtClean="0"/>
              <a:t>5/6/2025</a:t>
            </a:fld>
            <a:endParaRPr lang="en-US"/>
          </a:p>
        </p:txBody>
      </p:sp>
      <p:sp>
        <p:nvSpPr>
          <p:cNvPr id="6" name="Footer Placeholder 5">
            <a:extLst>
              <a:ext uri="{FF2B5EF4-FFF2-40B4-BE49-F238E27FC236}">
                <a16:creationId xmlns:a16="http://schemas.microsoft.com/office/drawing/2014/main" id="{9C85A215-184B-2105-0279-ED02F644583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2C7CA46-892B-253A-3A28-7414E17B837B}"/>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265410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06A09-98CF-FAC2-3708-AECC4360C651}"/>
              </a:ext>
            </a:extLst>
          </p:cNvPr>
          <p:cNvSpPr>
            <a:spLocks noGrp="1"/>
          </p:cNvSpPr>
          <p:nvPr>
            <p:ph type="title"/>
          </p:nvPr>
        </p:nvSpPr>
        <p:spPr>
          <a:xfrm>
            <a:off x="594360" y="557784"/>
            <a:ext cx="3595634" cy="2212313"/>
          </a:xfrm>
        </p:spPr>
        <p:txBody>
          <a:bodyPr anchor="t">
            <a:normAutofit/>
          </a:bodyPr>
          <a:lstStyle>
            <a:lvl1pPr>
              <a:defRPr sz="28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9571C769-CEC8-962A-01E6-15B0E056791E}"/>
              </a:ext>
            </a:extLst>
          </p:cNvPr>
          <p:cNvSpPr>
            <a:spLocks noGrp="1"/>
          </p:cNvSpPr>
          <p:nvPr>
            <p:ph type="pic" idx="1"/>
          </p:nvPr>
        </p:nvSpPr>
        <p:spPr>
          <a:xfrm>
            <a:off x="5063319" y="657103"/>
            <a:ext cx="6483687" cy="555590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F32C4A61-EF2A-C5A5-B150-4448600B3937}"/>
              </a:ext>
            </a:extLst>
          </p:cNvPr>
          <p:cNvSpPr>
            <a:spLocks noGrp="1"/>
          </p:cNvSpPr>
          <p:nvPr>
            <p:ph type="body" sz="half" idx="2"/>
          </p:nvPr>
        </p:nvSpPr>
        <p:spPr>
          <a:xfrm>
            <a:off x="609601" y="2826137"/>
            <a:ext cx="3585586" cy="3434638"/>
          </a:xfrm>
        </p:spPr>
        <p:txBody>
          <a:bodyPr anchor="b"/>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20B235E-39C7-4C78-20EF-DB48ECD9CB90}"/>
              </a:ext>
            </a:extLst>
          </p:cNvPr>
          <p:cNvSpPr>
            <a:spLocks noGrp="1"/>
          </p:cNvSpPr>
          <p:nvPr>
            <p:ph type="dt" sz="half" idx="10"/>
          </p:nvPr>
        </p:nvSpPr>
        <p:spPr/>
        <p:txBody>
          <a:bodyPr/>
          <a:lstStyle/>
          <a:p>
            <a:fld id="{92C5EAEF-6478-4102-8F5D-A5FE9FC97ACB}" type="datetime1">
              <a:rPr lang="en-US" smtClean="0"/>
              <a:t>5/6/2025</a:t>
            </a:fld>
            <a:endParaRPr lang="en-US"/>
          </a:p>
        </p:txBody>
      </p:sp>
      <p:sp>
        <p:nvSpPr>
          <p:cNvPr id="6" name="Footer Placeholder 5">
            <a:extLst>
              <a:ext uri="{FF2B5EF4-FFF2-40B4-BE49-F238E27FC236}">
                <a16:creationId xmlns:a16="http://schemas.microsoft.com/office/drawing/2014/main" id="{7FDC75DA-9A78-9AB9-7171-95A08CC51C5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EFE1A03-DCCB-53C7-DBFE-2AD55C90591B}"/>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390846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5BFB69-9245-EC58-F1DE-FEB625BD336A}"/>
              </a:ext>
            </a:extLst>
          </p:cNvPr>
          <p:cNvSpPr>
            <a:spLocks noGrp="1"/>
          </p:cNvSpPr>
          <p:nvPr>
            <p:ph type="title"/>
          </p:nvPr>
        </p:nvSpPr>
        <p:spPr>
          <a:xfrm>
            <a:off x="612648" y="548640"/>
            <a:ext cx="10653578" cy="1132258"/>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516AFD5-5144-C460-0CA4-644BC4A93C02}"/>
              </a:ext>
            </a:extLst>
          </p:cNvPr>
          <p:cNvSpPr>
            <a:spLocks noGrp="1"/>
          </p:cNvSpPr>
          <p:nvPr>
            <p:ph type="body" idx="1"/>
          </p:nvPr>
        </p:nvSpPr>
        <p:spPr>
          <a:xfrm>
            <a:off x="612647" y="1715532"/>
            <a:ext cx="10653579" cy="459382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995753E-AF8A-7E04-8A1A-205B755A0215}"/>
              </a:ext>
            </a:extLst>
          </p:cNvPr>
          <p:cNvSpPr>
            <a:spLocks noGrp="1"/>
          </p:cNvSpPr>
          <p:nvPr>
            <p:ph type="dt" sz="half" idx="2"/>
          </p:nvPr>
        </p:nvSpPr>
        <p:spPr>
          <a:xfrm>
            <a:off x="137160" y="6453002"/>
            <a:ext cx="3494314" cy="365125"/>
          </a:xfrm>
          <a:prstGeom prst="rect">
            <a:avLst/>
          </a:prstGeom>
        </p:spPr>
        <p:txBody>
          <a:bodyPr vert="horz" lIns="91440" tIns="45720" rIns="91440" bIns="45720" rtlCol="0" anchor="ctr"/>
          <a:lstStyle>
            <a:lvl1pPr algn="l">
              <a:defRPr sz="900">
                <a:solidFill>
                  <a:schemeClr val="tx1"/>
                </a:solidFill>
              </a:defRPr>
            </a:lvl1pPr>
          </a:lstStyle>
          <a:p>
            <a:fld id="{67F45AC6-C491-4585-A584-9CE2AF7D5500}" type="datetime1">
              <a:rPr lang="en-US" smtClean="0"/>
              <a:t>5/6/2025</a:t>
            </a:fld>
            <a:endParaRPr lang="en-US"/>
          </a:p>
        </p:txBody>
      </p:sp>
      <p:sp>
        <p:nvSpPr>
          <p:cNvPr id="5" name="Footer Placeholder 4">
            <a:extLst>
              <a:ext uri="{FF2B5EF4-FFF2-40B4-BE49-F238E27FC236}">
                <a16:creationId xmlns:a16="http://schemas.microsoft.com/office/drawing/2014/main" id="{D4E1B7C8-DA74-800B-EE14-A39E9DB32DE4}"/>
              </a:ext>
            </a:extLst>
          </p:cNvPr>
          <p:cNvSpPr>
            <a:spLocks noGrp="1"/>
          </p:cNvSpPr>
          <p:nvPr>
            <p:ph type="ftr" sz="quarter" idx="3"/>
          </p:nvPr>
        </p:nvSpPr>
        <p:spPr>
          <a:xfrm>
            <a:off x="8876521" y="6453002"/>
            <a:ext cx="2805405" cy="365125"/>
          </a:xfrm>
          <a:prstGeom prst="rect">
            <a:avLst/>
          </a:prstGeom>
        </p:spPr>
        <p:txBody>
          <a:bodyPr vert="horz" lIns="91440" tIns="45720" rIns="91440" bIns="45720" rtlCol="0" anchor="ctr"/>
          <a:lstStyle>
            <a:lvl1pPr algn="r">
              <a:defRPr sz="90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7AC1647D-0DF0-CA1B-F723-EF7B8F508DB7}"/>
              </a:ext>
            </a:extLst>
          </p:cNvPr>
          <p:cNvSpPr>
            <a:spLocks noGrp="1"/>
          </p:cNvSpPr>
          <p:nvPr>
            <p:ph type="sldNum" sz="quarter" idx="4"/>
          </p:nvPr>
        </p:nvSpPr>
        <p:spPr>
          <a:xfrm>
            <a:off x="11632162" y="6453002"/>
            <a:ext cx="429207" cy="365125"/>
          </a:xfrm>
          <a:prstGeom prst="rect">
            <a:avLst/>
          </a:prstGeom>
        </p:spPr>
        <p:txBody>
          <a:bodyPr vert="horz" lIns="91440" tIns="45720" rIns="91440" bIns="45720" rtlCol="0" anchor="ctr"/>
          <a:lstStyle>
            <a:lvl1pPr algn="r">
              <a:defRPr sz="900">
                <a:solidFill>
                  <a:schemeClr val="tx1"/>
                </a:solidFill>
              </a:defRPr>
            </a:lvl1pPr>
          </a:lstStyle>
          <a:p>
            <a:fld id="{CC057153-B650-4DEB-B370-79DDCFDCE934}" type="slidenum">
              <a:rPr lang="en-US" smtClean="0"/>
              <a:t>‹#›</a:t>
            </a:fld>
            <a:endParaRPr lang="en-US"/>
          </a:p>
        </p:txBody>
      </p:sp>
    </p:spTree>
    <p:extLst>
      <p:ext uri="{BB962C8B-B14F-4D97-AF65-F5344CB8AC3E}">
        <p14:creationId xmlns:p14="http://schemas.microsoft.com/office/powerpoint/2010/main" val="3379377436"/>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29" r:id="rId6"/>
    <p:sldLayoutId id="2147483725" r:id="rId7"/>
    <p:sldLayoutId id="2147483726" r:id="rId8"/>
    <p:sldLayoutId id="2147483727" r:id="rId9"/>
    <p:sldLayoutId id="2147483728" r:id="rId10"/>
    <p:sldLayoutId id="2147483730" r:id="rId11"/>
  </p:sldLayoutIdLst>
  <p:hf sldNum="0" hdr="0" ftr="0" dt="0"/>
  <p:txStyles>
    <p:title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mailto:sue.beecroft@cambridge.gov.uk" TargetMode="External"/><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hyperlink" Target="mailto:David.Norton2@peterborough.gov.uk" TargetMode="Externa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975C708-D924-AEB5-9C1D-4C0A9CFE02B8}"/>
              </a:ext>
            </a:extLst>
          </p:cNvPr>
          <p:cNvPicPr>
            <a:picLocks noChangeAspect="1"/>
          </p:cNvPicPr>
          <p:nvPr/>
        </p:nvPicPr>
        <p:blipFill>
          <a:blip r:embed="rId3">
            <a:alphaModFix amt="60000"/>
          </a:blip>
          <a:srcRect r="1779" b="1"/>
          <a:stretch/>
        </p:blipFill>
        <p:spPr>
          <a:xfrm>
            <a:off x="1" y="1"/>
            <a:ext cx="12192000" cy="6857999"/>
          </a:xfrm>
          <a:prstGeom prst="rect">
            <a:avLst/>
          </a:prstGeom>
        </p:spPr>
      </p:pic>
      <p:sp>
        <p:nvSpPr>
          <p:cNvPr id="2" name="Title 1">
            <a:extLst>
              <a:ext uri="{FF2B5EF4-FFF2-40B4-BE49-F238E27FC236}">
                <a16:creationId xmlns:a16="http://schemas.microsoft.com/office/drawing/2014/main" id="{8FD5705A-D0D7-77F4-0A4E-C61CF412BF45}"/>
              </a:ext>
            </a:extLst>
          </p:cNvPr>
          <p:cNvSpPr>
            <a:spLocks noGrp="1"/>
          </p:cNvSpPr>
          <p:nvPr>
            <p:ph type="ctrTitle"/>
          </p:nvPr>
        </p:nvSpPr>
        <p:spPr>
          <a:xfrm>
            <a:off x="2301923" y="1482602"/>
            <a:ext cx="7588155" cy="2236264"/>
          </a:xfrm>
        </p:spPr>
        <p:txBody>
          <a:bodyPr>
            <a:normAutofit/>
          </a:bodyPr>
          <a:lstStyle/>
          <a:p>
            <a:r>
              <a:rPr lang="en-GB" sz="5400">
                <a:solidFill>
                  <a:srgbClr val="FFFFFF"/>
                </a:solidFill>
              </a:rPr>
              <a:t>Audit of housing assessments</a:t>
            </a:r>
          </a:p>
        </p:txBody>
      </p:sp>
      <p:sp>
        <p:nvSpPr>
          <p:cNvPr id="3" name="Subtitle 2">
            <a:extLst>
              <a:ext uri="{FF2B5EF4-FFF2-40B4-BE49-F238E27FC236}">
                <a16:creationId xmlns:a16="http://schemas.microsoft.com/office/drawing/2014/main" id="{A4C4EF2D-A959-142F-2156-5A874AC91AF9}"/>
              </a:ext>
            </a:extLst>
          </p:cNvPr>
          <p:cNvSpPr>
            <a:spLocks noGrp="1"/>
          </p:cNvSpPr>
          <p:nvPr>
            <p:ph type="subTitle" idx="1"/>
          </p:nvPr>
        </p:nvSpPr>
        <p:spPr>
          <a:xfrm>
            <a:off x="2301922" y="4494421"/>
            <a:ext cx="7588155" cy="1414091"/>
          </a:xfrm>
        </p:spPr>
        <p:txBody>
          <a:bodyPr>
            <a:normAutofit fontScale="92500" lnSpcReduction="10000"/>
          </a:bodyPr>
          <a:lstStyle/>
          <a:p>
            <a:r>
              <a:rPr lang="en-GB" sz="2200" b="1" dirty="0">
                <a:solidFill>
                  <a:srgbClr val="FFFFFF"/>
                </a:solidFill>
              </a:rPr>
              <a:t>Sue Beecroft</a:t>
            </a:r>
            <a:r>
              <a:rPr lang="en-GB" sz="2200" dirty="0">
                <a:solidFill>
                  <a:srgbClr val="FFFFFF"/>
                </a:solidFill>
              </a:rPr>
              <a:t>, housing board </a:t>
            </a:r>
          </a:p>
          <a:p>
            <a:r>
              <a:rPr lang="en-GB" sz="2200" b="1" dirty="0">
                <a:solidFill>
                  <a:srgbClr val="FFFFFF"/>
                </a:solidFill>
              </a:rPr>
              <a:t>David Norton &amp; Iain Green</a:t>
            </a:r>
            <a:r>
              <a:rPr lang="en-GB" sz="2200" dirty="0">
                <a:solidFill>
                  <a:srgbClr val="FFFFFF"/>
                </a:solidFill>
              </a:rPr>
              <a:t>, public health </a:t>
            </a:r>
          </a:p>
          <a:p>
            <a:r>
              <a:rPr lang="en-GB" sz="2200" dirty="0">
                <a:solidFill>
                  <a:srgbClr val="FFFFFF"/>
                </a:solidFill>
              </a:rPr>
              <a:t>(was Cambs, now Peterborough)</a:t>
            </a:r>
          </a:p>
          <a:p>
            <a:endParaRPr lang="en-GB" sz="2200" b="1" dirty="0">
              <a:solidFill>
                <a:srgbClr val="FFFFFF"/>
              </a:solidFill>
            </a:endParaRPr>
          </a:p>
        </p:txBody>
      </p:sp>
    </p:spTree>
    <p:extLst>
      <p:ext uri="{BB962C8B-B14F-4D97-AF65-F5344CB8AC3E}">
        <p14:creationId xmlns:p14="http://schemas.microsoft.com/office/powerpoint/2010/main" val="348960144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par>
                                <p:cTn id="11" presetID="10" presetClass="entr" presetSubtype="0" fill="hold" grpId="0" nodeType="withEffect">
                                  <p:stCondLst>
                                    <p:cond delay="1500"/>
                                  </p:stCondLst>
                                  <p:iterate>
                                    <p:tmPct val="10000"/>
                                  </p:iterate>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700"/>
                                        <p:tgtEl>
                                          <p:spTgt spid="3">
                                            <p:txEl>
                                              <p:pRg st="1" end="1"/>
                                            </p:txEl>
                                          </p:spTgt>
                                        </p:tgtEl>
                                      </p:cBhvr>
                                    </p:animEffect>
                                  </p:childTnLst>
                                </p:cTn>
                              </p:par>
                              <p:par>
                                <p:cTn id="14" presetID="10" presetClass="entr" presetSubtype="0" fill="hold" grpId="0" nodeType="withEffect">
                                  <p:stCondLst>
                                    <p:cond delay="1500"/>
                                  </p:stCondLst>
                                  <p:iterate>
                                    <p:tmPct val="10000"/>
                                  </p:iterate>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7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C85017-D28E-4138-9BC8-B5F8AFB6EFCC}"/>
              </a:ext>
            </a:extLst>
          </p:cNvPr>
          <p:cNvSpPr>
            <a:spLocks noGrp="1"/>
          </p:cNvSpPr>
          <p:nvPr>
            <p:ph type="title"/>
          </p:nvPr>
        </p:nvSpPr>
        <p:spPr>
          <a:xfrm>
            <a:off x="614679" y="548639"/>
            <a:ext cx="3977640" cy="5719640"/>
          </a:xfrm>
        </p:spPr>
        <p:txBody>
          <a:bodyPr anchor="t">
            <a:normAutofit/>
          </a:bodyPr>
          <a:lstStyle/>
          <a:p>
            <a:r>
              <a:rPr lang="en-GB" sz="3100" dirty="0"/>
              <a:t>Recommendations  for housing and health &amp; wellbeing boards</a:t>
            </a:r>
          </a:p>
        </p:txBody>
      </p:sp>
      <p:sp>
        <p:nvSpPr>
          <p:cNvPr id="3" name="Content Placeholder 2">
            <a:extLst>
              <a:ext uri="{FF2B5EF4-FFF2-40B4-BE49-F238E27FC236}">
                <a16:creationId xmlns:a16="http://schemas.microsoft.com/office/drawing/2014/main" id="{23836CB0-C058-D39A-90B0-A3D106BB3E0F}"/>
              </a:ext>
            </a:extLst>
          </p:cNvPr>
          <p:cNvSpPr>
            <a:spLocks noGrp="1"/>
          </p:cNvSpPr>
          <p:nvPr>
            <p:ph idx="1"/>
          </p:nvPr>
        </p:nvSpPr>
        <p:spPr>
          <a:xfrm>
            <a:off x="5387542" y="548639"/>
            <a:ext cx="6189780" cy="5861304"/>
          </a:xfrm>
        </p:spPr>
        <p:txBody>
          <a:bodyPr anchor="t">
            <a:normAutofit/>
          </a:bodyPr>
          <a:lstStyle/>
          <a:p>
            <a:pPr marL="0" indent="0">
              <a:spcBef>
                <a:spcPts val="600"/>
              </a:spcBef>
              <a:spcAft>
                <a:spcPts val="1200"/>
              </a:spcAft>
              <a:buNone/>
            </a:pPr>
            <a:r>
              <a:rPr lang="en-GB" dirty="0">
                <a:effectLst/>
                <a:latin typeface="Calibri" panose="020F0502020204030204" pitchFamily="34" charset="0"/>
                <a:ea typeface="Calibri" panose="020F0502020204030204" pitchFamily="34" charset="0"/>
                <a:cs typeface="Arial" panose="020B0604020202020204" pitchFamily="34" charset="0"/>
              </a:rPr>
              <a:t>We would recommend that the Housing Board and Health &amp; Wellbeing Board consider</a:t>
            </a:r>
          </a:p>
          <a:p>
            <a:pPr marL="342900" lvl="0" indent="-342900">
              <a:spcBef>
                <a:spcPts val="600"/>
              </a:spcBef>
              <a:spcAft>
                <a:spcPts val="600"/>
              </a:spcAft>
              <a:buFont typeface="Symbol" panose="05050102010706020507" pitchFamily="18" charset="2"/>
              <a:buChar char=""/>
            </a:pPr>
            <a:r>
              <a:rPr lang="en-GB" dirty="0">
                <a:effectLst/>
                <a:latin typeface="Calibri" panose="020F0502020204030204" pitchFamily="34" charset="0"/>
                <a:ea typeface="Calibri" panose="020F0502020204030204" pitchFamily="34" charset="0"/>
                <a:cs typeface="Arial" panose="020B0604020202020204" pitchFamily="34" charset="0"/>
              </a:rPr>
              <a:t>Discussing the needs assessment “gaps” outlined and the priority of completing such assessments or related partnership work.</a:t>
            </a:r>
          </a:p>
          <a:p>
            <a:pPr marL="342900" lvl="0" indent="-342900">
              <a:spcBef>
                <a:spcPts val="600"/>
              </a:spcBef>
              <a:spcAft>
                <a:spcPts val="600"/>
              </a:spcAft>
              <a:buFont typeface="Symbol" panose="05050102010706020507" pitchFamily="18" charset="2"/>
              <a:buChar char=""/>
            </a:pPr>
            <a:r>
              <a:rPr lang="en-GB" dirty="0">
                <a:effectLst/>
                <a:latin typeface="Calibri" panose="020F0502020204030204" pitchFamily="34" charset="0"/>
                <a:ea typeface="Calibri" panose="020F0502020204030204" pitchFamily="34" charset="0"/>
                <a:cs typeface="Arial" panose="020B0604020202020204" pitchFamily="34" charset="0"/>
              </a:rPr>
              <a:t>Creating a plan to fill the gaps over an agreed time period. This could be completed in co-operation with a wide range of partners, making best use of existing information and minimizing costs of commissioning where possible, to maximize the usefulness of the assessment outcomes to all help system-wide partnerships which not only support assessing need, but also tackling the needs identified.</a:t>
            </a:r>
            <a:endParaRPr lang="en-GB" dirty="0"/>
          </a:p>
          <a:p>
            <a:endParaRPr lang="en-GB" dirty="0"/>
          </a:p>
        </p:txBody>
      </p:sp>
    </p:spTree>
    <p:extLst>
      <p:ext uri="{BB962C8B-B14F-4D97-AF65-F5344CB8AC3E}">
        <p14:creationId xmlns:p14="http://schemas.microsoft.com/office/powerpoint/2010/main" val="42185646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BBFE2F8-B702-2A4B-6B71-CA8F9C3691F0}"/>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06428B70-43E7-5CD7-11DE-45046EFC4E70}"/>
              </a:ext>
            </a:extLst>
          </p:cNvPr>
          <p:cNvPicPr>
            <a:picLocks noChangeAspect="1"/>
          </p:cNvPicPr>
          <p:nvPr/>
        </p:nvPicPr>
        <p:blipFill>
          <a:blip r:embed="rId2">
            <a:alphaModFix amt="60000"/>
          </a:blip>
          <a:srcRect r="1779" b="1"/>
          <a:stretch/>
        </p:blipFill>
        <p:spPr>
          <a:xfrm>
            <a:off x="0" y="0"/>
            <a:ext cx="12192000" cy="6857999"/>
          </a:xfrm>
          <a:prstGeom prst="rect">
            <a:avLst/>
          </a:prstGeom>
        </p:spPr>
      </p:pic>
      <p:sp>
        <p:nvSpPr>
          <p:cNvPr id="2" name="Title 1">
            <a:extLst>
              <a:ext uri="{FF2B5EF4-FFF2-40B4-BE49-F238E27FC236}">
                <a16:creationId xmlns:a16="http://schemas.microsoft.com/office/drawing/2014/main" id="{73AA53E6-D828-1924-AA09-8DD6537C5B46}"/>
              </a:ext>
            </a:extLst>
          </p:cNvPr>
          <p:cNvSpPr>
            <a:spLocks noGrp="1"/>
          </p:cNvSpPr>
          <p:nvPr>
            <p:ph type="ctrTitle"/>
          </p:nvPr>
        </p:nvSpPr>
        <p:spPr>
          <a:xfrm>
            <a:off x="1311244" y="2033634"/>
            <a:ext cx="9569512" cy="2790730"/>
          </a:xfrm>
        </p:spPr>
        <p:txBody>
          <a:bodyPr>
            <a:normAutofit fontScale="90000"/>
          </a:bodyPr>
          <a:lstStyle/>
          <a:p>
            <a:r>
              <a:rPr lang="en-GB" sz="3200" dirty="0">
                <a:solidFill>
                  <a:srgbClr val="FFFFFF"/>
                </a:solidFill>
              </a:rPr>
              <a:t>Questions &amp; suggestions?</a:t>
            </a:r>
            <a:br>
              <a:rPr lang="en-GB" sz="3200" dirty="0">
                <a:solidFill>
                  <a:srgbClr val="FFFFFF"/>
                </a:solidFill>
              </a:rPr>
            </a:br>
            <a:br>
              <a:rPr lang="en-GB" sz="3200" dirty="0">
                <a:solidFill>
                  <a:srgbClr val="FFFFFF"/>
                </a:solidFill>
              </a:rPr>
            </a:br>
            <a:r>
              <a:rPr lang="en-GB" sz="3200" b="0" dirty="0">
                <a:solidFill>
                  <a:srgbClr val="FFFFFF"/>
                </a:solidFill>
              </a:rPr>
              <a:t>Please contact </a:t>
            </a:r>
            <a:br>
              <a:rPr lang="en-GB" sz="3200" b="0" dirty="0">
                <a:solidFill>
                  <a:srgbClr val="FFFFFF"/>
                </a:solidFill>
              </a:rPr>
            </a:br>
            <a:r>
              <a:rPr lang="en-GB" sz="3200" b="0" dirty="0">
                <a:solidFill>
                  <a:srgbClr val="FFFFFF"/>
                </a:solidFill>
              </a:rPr>
              <a:t>Sue Beecroft </a:t>
            </a:r>
            <a:r>
              <a:rPr lang="en-GB" sz="3200" b="0" dirty="0">
                <a:solidFill>
                  <a:srgbClr val="FFFFFF"/>
                </a:solidFill>
                <a:hlinkClick r:id="rId3"/>
              </a:rPr>
              <a:t>sue.beecroft@cambridge.gov.uk</a:t>
            </a:r>
            <a:r>
              <a:rPr lang="en-GB" sz="3200" b="0" dirty="0">
                <a:solidFill>
                  <a:srgbClr val="FFFFFF"/>
                </a:solidFill>
              </a:rPr>
              <a:t> </a:t>
            </a:r>
            <a:br>
              <a:rPr lang="en-GB" sz="3200" b="0" dirty="0">
                <a:solidFill>
                  <a:srgbClr val="FFFFFF"/>
                </a:solidFill>
              </a:rPr>
            </a:br>
            <a:r>
              <a:rPr lang="en-GB" sz="3200" b="0" dirty="0">
                <a:solidFill>
                  <a:srgbClr val="FFFFFF"/>
                </a:solidFill>
              </a:rPr>
              <a:t>or </a:t>
            </a:r>
            <a:br>
              <a:rPr lang="en-GB" sz="3200" b="0" dirty="0">
                <a:solidFill>
                  <a:srgbClr val="FFFFFF"/>
                </a:solidFill>
              </a:rPr>
            </a:br>
            <a:r>
              <a:rPr lang="en-GB" sz="3200" b="0" dirty="0">
                <a:solidFill>
                  <a:srgbClr val="FFFFFF"/>
                </a:solidFill>
              </a:rPr>
              <a:t>David Norton </a:t>
            </a:r>
            <a:r>
              <a:rPr lang="en-GB" sz="3200" b="0" dirty="0">
                <a:solidFill>
                  <a:srgbClr val="FFFFFF"/>
                </a:solidFill>
                <a:hlinkClick r:id="rId4"/>
              </a:rPr>
              <a:t>David.Norton2@peterborough.gov.uk</a:t>
            </a:r>
            <a:r>
              <a:rPr lang="en-GB" sz="3200" b="0" dirty="0">
                <a:solidFill>
                  <a:srgbClr val="FFFFFF"/>
                </a:solidFill>
              </a:rPr>
              <a:t> </a:t>
            </a:r>
          </a:p>
        </p:txBody>
      </p:sp>
    </p:spTree>
    <p:extLst>
      <p:ext uri="{BB962C8B-B14F-4D97-AF65-F5344CB8AC3E}">
        <p14:creationId xmlns:p14="http://schemas.microsoft.com/office/powerpoint/2010/main" val="340037617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E3AA0-5522-5E43-317F-E2BDBEB25127}"/>
              </a:ext>
            </a:extLst>
          </p:cNvPr>
          <p:cNvSpPr>
            <a:spLocks noGrp="1"/>
          </p:cNvSpPr>
          <p:nvPr>
            <p:ph type="title"/>
          </p:nvPr>
        </p:nvSpPr>
        <p:spPr>
          <a:xfrm>
            <a:off x="612648" y="548639"/>
            <a:ext cx="10653578" cy="1778097"/>
          </a:xfrm>
        </p:spPr>
        <p:txBody>
          <a:bodyPr>
            <a:normAutofit/>
          </a:bodyPr>
          <a:lstStyle/>
          <a:p>
            <a:pPr algn="ctr"/>
            <a:r>
              <a:rPr lang="en-GB" dirty="0"/>
              <a:t>The</a:t>
            </a:r>
            <a:r>
              <a:rPr lang="en-GB" dirty="0">
                <a:solidFill>
                  <a:srgbClr val="000000"/>
                </a:solidFill>
                <a:effectLst/>
                <a:latin typeface="Calibri" panose="020F0502020204030204" pitchFamily="34" charset="0"/>
                <a:ea typeface="Calibri" panose="020F0502020204030204" pitchFamily="34" charset="0"/>
                <a:cs typeface="Arial" panose="020B0604020202020204" pitchFamily="34" charset="0"/>
              </a:rPr>
              <a:t> </a:t>
            </a:r>
            <a:r>
              <a:rPr lang="en-GB" dirty="0"/>
              <a:t>C&amp;P Health and Wellbeing </a:t>
            </a:r>
            <a:br>
              <a:rPr lang="en-GB" dirty="0"/>
            </a:br>
            <a:r>
              <a:rPr lang="en-GB" dirty="0"/>
              <a:t>Integrated Care Strategy </a:t>
            </a:r>
            <a:br>
              <a:rPr lang="en-GB" dirty="0"/>
            </a:br>
            <a:r>
              <a:rPr lang="en-GB" dirty="0"/>
              <a:t>Action Plan 2024-25</a:t>
            </a:r>
          </a:p>
        </p:txBody>
      </p:sp>
      <p:graphicFrame>
        <p:nvGraphicFramePr>
          <p:cNvPr id="7" name="Text Placeholder 3">
            <a:extLst>
              <a:ext uri="{FF2B5EF4-FFF2-40B4-BE49-F238E27FC236}">
                <a16:creationId xmlns:a16="http://schemas.microsoft.com/office/drawing/2014/main" id="{1B2475C2-A28B-1256-70F5-89CCC84219DD}"/>
              </a:ext>
            </a:extLst>
          </p:cNvPr>
          <p:cNvGraphicFramePr>
            <a:graphicFrameLocks noGrp="1"/>
          </p:cNvGraphicFramePr>
          <p:nvPr>
            <p:ph idx="1"/>
            <p:extLst>
              <p:ext uri="{D42A27DB-BD31-4B8C-83A1-F6EECF244321}">
                <p14:modId xmlns:p14="http://schemas.microsoft.com/office/powerpoint/2010/main" val="3052859586"/>
              </p:ext>
            </p:extLst>
          </p:nvPr>
        </p:nvGraphicFramePr>
        <p:xfrm>
          <a:off x="612775" y="1716088"/>
          <a:ext cx="11017250" cy="45926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9" name="Straight Arrow Connector 8">
            <a:extLst>
              <a:ext uri="{FF2B5EF4-FFF2-40B4-BE49-F238E27FC236}">
                <a16:creationId xmlns:a16="http://schemas.microsoft.com/office/drawing/2014/main" id="{E1CB705A-9ABD-2E1D-2CEB-4F7D36782E4C}"/>
              </a:ext>
            </a:extLst>
          </p:cNvPr>
          <p:cNvCxnSpPr/>
          <p:nvPr/>
        </p:nvCxnSpPr>
        <p:spPr>
          <a:xfrm>
            <a:off x="5504507" y="3902044"/>
            <a:ext cx="123127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32329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68A95-404D-00BC-ED6F-E193A3208B4C}"/>
              </a:ext>
            </a:extLst>
          </p:cNvPr>
          <p:cNvSpPr>
            <a:spLocks noGrp="1"/>
          </p:cNvSpPr>
          <p:nvPr>
            <p:ph type="title"/>
          </p:nvPr>
        </p:nvSpPr>
        <p:spPr/>
        <p:txBody>
          <a:bodyPr/>
          <a:lstStyle/>
          <a:p>
            <a:r>
              <a:rPr lang="en-GB" dirty="0"/>
              <a:t>Summary</a:t>
            </a:r>
          </a:p>
        </p:txBody>
      </p:sp>
      <p:sp>
        <p:nvSpPr>
          <p:cNvPr id="3" name="Content Placeholder 2">
            <a:extLst>
              <a:ext uri="{FF2B5EF4-FFF2-40B4-BE49-F238E27FC236}">
                <a16:creationId xmlns:a16="http://schemas.microsoft.com/office/drawing/2014/main" id="{0AF84CFE-7A68-6DFB-233E-54B0E83A77F7}"/>
              </a:ext>
            </a:extLst>
          </p:cNvPr>
          <p:cNvSpPr>
            <a:spLocks noGrp="1"/>
          </p:cNvSpPr>
          <p:nvPr>
            <p:ph idx="1"/>
          </p:nvPr>
        </p:nvSpPr>
        <p:spPr>
          <a:xfrm>
            <a:off x="612648" y="1715532"/>
            <a:ext cx="7852342" cy="4893498"/>
          </a:xfrm>
        </p:spPr>
        <p:txBody>
          <a:bodyPr>
            <a:normAutofit lnSpcReduction="10000"/>
          </a:bodyPr>
          <a:lstStyle/>
          <a:p>
            <a:r>
              <a:rPr lang="en-GB" dirty="0"/>
              <a:t>Collated housing related assessments to identify gaps &amp; overlaps across Cambridgeshire, Peterborough &amp; West Suffolk</a:t>
            </a:r>
          </a:p>
          <a:p>
            <a:pPr lvl="1"/>
            <a:r>
              <a:rPr lang="en-GB" dirty="0"/>
              <a:t>Interviews in 2024 with housing and health partners to identify assessments. </a:t>
            </a:r>
          </a:p>
          <a:p>
            <a:pPr lvl="1"/>
            <a:r>
              <a:rPr lang="en-GB" dirty="0"/>
              <a:t>Report sets out findings including a long list of assessments with links to access each. </a:t>
            </a:r>
          </a:p>
          <a:p>
            <a:pPr lvl="1"/>
            <a:r>
              <a:rPr lang="en-GB" dirty="0"/>
              <a:t>Includes assessments on many aspects of housing and health, however it does </a:t>
            </a:r>
            <a:r>
              <a:rPr lang="en-GB" b="1" dirty="0"/>
              <a:t>not </a:t>
            </a:r>
            <a:r>
              <a:rPr lang="en-GB" dirty="0"/>
              <a:t>find large areas of overlap in the assessments, whether for topic, timespan or geography. It provides a list of “gaps” relating to some fairly specialist housing and health topics. </a:t>
            </a:r>
          </a:p>
          <a:p>
            <a:pPr lvl="1"/>
            <a:r>
              <a:rPr lang="en-GB" dirty="0"/>
              <a:t>These could usefully be explored further in partnership over time, seeking to quantify any need across Cambridgeshire, Peterborough and West Suffolk and to build a shared plan between partners of how best to address those needs.</a:t>
            </a:r>
          </a:p>
          <a:p>
            <a:endParaRPr lang="en-GB" dirty="0"/>
          </a:p>
          <a:p>
            <a:endParaRPr lang="en-GB" dirty="0"/>
          </a:p>
        </p:txBody>
      </p:sp>
      <p:pic>
        <p:nvPicPr>
          <p:cNvPr id="5" name="Picture 4">
            <a:extLst>
              <a:ext uri="{FF2B5EF4-FFF2-40B4-BE49-F238E27FC236}">
                <a16:creationId xmlns:a16="http://schemas.microsoft.com/office/drawing/2014/main" id="{0E065EBD-62AF-6416-6764-C031C33C0947}"/>
              </a:ext>
            </a:extLst>
          </p:cNvPr>
          <p:cNvPicPr>
            <a:picLocks noChangeAspect="1"/>
          </p:cNvPicPr>
          <p:nvPr/>
        </p:nvPicPr>
        <p:blipFill>
          <a:blip r:embed="rId3"/>
          <a:srcRect l="36641" t="22778" r="36172" b="9028"/>
          <a:stretch/>
        </p:blipFill>
        <p:spPr>
          <a:xfrm rot="595144">
            <a:off x="8667303" y="1125593"/>
            <a:ext cx="3163869" cy="4463963"/>
          </a:xfrm>
          <a:prstGeom prst="rect">
            <a:avLst/>
          </a:prstGeom>
        </p:spPr>
      </p:pic>
    </p:spTree>
    <p:extLst>
      <p:ext uri="{BB962C8B-B14F-4D97-AF65-F5344CB8AC3E}">
        <p14:creationId xmlns:p14="http://schemas.microsoft.com/office/powerpoint/2010/main" val="28962933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EA9C90-DDCE-B01D-18F8-06D79B8C2E5D}"/>
              </a:ext>
            </a:extLst>
          </p:cNvPr>
          <p:cNvSpPr>
            <a:spLocks noGrp="1"/>
          </p:cNvSpPr>
          <p:nvPr>
            <p:ph type="title"/>
          </p:nvPr>
        </p:nvSpPr>
        <p:spPr>
          <a:xfrm>
            <a:off x="612648" y="548640"/>
            <a:ext cx="10741152" cy="709792"/>
          </a:xfrm>
        </p:spPr>
        <p:txBody>
          <a:bodyPr/>
          <a:lstStyle/>
          <a:p>
            <a:r>
              <a:rPr lang="en-GB" dirty="0"/>
              <a:t>Structure</a:t>
            </a:r>
          </a:p>
        </p:txBody>
      </p:sp>
      <p:sp>
        <p:nvSpPr>
          <p:cNvPr id="3" name="Content Placeholder 2">
            <a:extLst>
              <a:ext uri="{FF2B5EF4-FFF2-40B4-BE49-F238E27FC236}">
                <a16:creationId xmlns:a16="http://schemas.microsoft.com/office/drawing/2014/main" id="{BD2103AC-8AC8-3C0B-3472-046D6AED3BB8}"/>
              </a:ext>
            </a:extLst>
          </p:cNvPr>
          <p:cNvSpPr>
            <a:spLocks noGrp="1"/>
          </p:cNvSpPr>
          <p:nvPr>
            <p:ph sz="half" idx="1"/>
          </p:nvPr>
        </p:nvSpPr>
        <p:spPr>
          <a:xfrm>
            <a:off x="612648" y="1367073"/>
            <a:ext cx="5181600" cy="5241957"/>
          </a:xfrm>
        </p:spPr>
        <p:txBody>
          <a:bodyPr>
            <a:normAutofit/>
          </a:bodyPr>
          <a:lstStyle/>
          <a:p>
            <a:pPr marL="342900" lvl="0" indent="-342900">
              <a:lnSpc>
                <a:spcPct val="107000"/>
              </a:lnSpc>
              <a:buFont typeface="+mj-lt"/>
              <a:buAutoNum type="arabicPeriod"/>
            </a:pPr>
            <a:r>
              <a:rPr lang="en-GB" sz="1100" kern="100" dirty="0">
                <a:solidFill>
                  <a:srgbClr val="000000"/>
                </a:solidFill>
                <a:effectLst/>
                <a:latin typeface="Aptos" panose="020B0004020202020204" pitchFamily="34" charset="0"/>
                <a:ea typeface="Aptos" panose="020B0004020202020204" pitchFamily="34" charset="0"/>
                <a:cs typeface="Arial" panose="020B0604020202020204" pitchFamily="34" charset="0"/>
              </a:rPr>
              <a:t>Housing need assessments		</a:t>
            </a:r>
          </a:p>
          <a:p>
            <a:pPr marL="342900" lvl="0" indent="-342900">
              <a:lnSpc>
                <a:spcPct val="107000"/>
              </a:lnSpc>
              <a:buFont typeface="+mj-lt"/>
              <a:buAutoNum type="arabicPeriod"/>
            </a:pPr>
            <a:r>
              <a:rPr lang="en-GB" sz="1100" kern="100" dirty="0">
                <a:solidFill>
                  <a:srgbClr val="000000"/>
                </a:solidFill>
                <a:effectLst/>
                <a:latin typeface="Aptos" panose="020B0004020202020204" pitchFamily="34" charset="0"/>
                <a:ea typeface="Aptos" panose="020B0004020202020204" pitchFamily="34" charset="0"/>
                <a:cs typeface="Arial" panose="020B0604020202020204" pitchFamily="34" charset="0"/>
              </a:rPr>
              <a:t>Types of specialist provision 	</a:t>
            </a:r>
          </a:p>
          <a:p>
            <a:pPr marL="742950" lvl="1" indent="-285750">
              <a:lnSpc>
                <a:spcPct val="107000"/>
              </a:lnSpc>
            </a:pPr>
            <a:r>
              <a:rPr lang="en-GB" sz="1100" kern="100" dirty="0">
                <a:solidFill>
                  <a:srgbClr val="000000"/>
                </a:solidFill>
                <a:effectLst/>
                <a:latin typeface="Aptos" panose="020B0004020202020204" pitchFamily="34" charset="0"/>
                <a:ea typeface="Aptos" panose="020B0004020202020204" pitchFamily="34" charset="0"/>
                <a:cs typeface="Arial" panose="020B0604020202020204" pitchFamily="34" charset="0"/>
              </a:rPr>
              <a:t>Older people 	</a:t>
            </a:r>
          </a:p>
          <a:p>
            <a:pPr marL="742950" lvl="1" indent="-285750">
              <a:lnSpc>
                <a:spcPct val="107000"/>
              </a:lnSpc>
            </a:pPr>
            <a:r>
              <a:rPr lang="en-GB" sz="1100" kern="100" dirty="0">
                <a:solidFill>
                  <a:srgbClr val="000000"/>
                </a:solidFill>
                <a:effectLst/>
                <a:latin typeface="Aptos" panose="020B0004020202020204" pitchFamily="34" charset="0"/>
                <a:ea typeface="Aptos" panose="020B0004020202020204" pitchFamily="34" charset="0"/>
                <a:cs typeface="Arial" panose="020B0604020202020204" pitchFamily="34" charset="0"/>
              </a:rPr>
              <a:t>People with disabilities 	</a:t>
            </a:r>
          </a:p>
          <a:p>
            <a:pPr marL="742950" lvl="1" indent="-285750">
              <a:lnSpc>
                <a:spcPct val="107000"/>
              </a:lnSpc>
            </a:pPr>
            <a:r>
              <a:rPr lang="en-GB" sz="1100" kern="100" dirty="0">
                <a:solidFill>
                  <a:srgbClr val="000000"/>
                </a:solidFill>
                <a:effectLst/>
                <a:latin typeface="Aptos" panose="020B0004020202020204" pitchFamily="34" charset="0"/>
                <a:ea typeface="Aptos" panose="020B0004020202020204" pitchFamily="34" charset="0"/>
                <a:cs typeface="Arial" panose="020B0604020202020204" pitchFamily="34" charset="0"/>
              </a:rPr>
              <a:t>People with a mental health condition or a learning disability 	</a:t>
            </a:r>
          </a:p>
          <a:p>
            <a:pPr marL="742950" lvl="1" indent="-285750">
              <a:lnSpc>
                <a:spcPct val="107000"/>
              </a:lnSpc>
            </a:pPr>
            <a:r>
              <a:rPr lang="en-GB" sz="1100" kern="100" dirty="0">
                <a:solidFill>
                  <a:srgbClr val="000000"/>
                </a:solidFill>
                <a:effectLst/>
                <a:latin typeface="Aptos" panose="020B0004020202020204" pitchFamily="34" charset="0"/>
                <a:ea typeface="Aptos" panose="020B0004020202020204" pitchFamily="34" charset="0"/>
                <a:cs typeface="Arial" panose="020B0604020202020204" pitchFamily="34" charset="0"/>
              </a:rPr>
              <a:t>Homeless people 	</a:t>
            </a:r>
          </a:p>
          <a:p>
            <a:pPr marL="742950" lvl="1" indent="-285750">
              <a:lnSpc>
                <a:spcPct val="107000"/>
              </a:lnSpc>
            </a:pPr>
            <a:r>
              <a:rPr lang="en-GB" sz="1100" kern="100" dirty="0">
                <a:solidFill>
                  <a:srgbClr val="000000"/>
                </a:solidFill>
                <a:effectLst/>
                <a:latin typeface="Aptos" panose="020B0004020202020204" pitchFamily="34" charset="0"/>
                <a:ea typeface="Aptos" panose="020B0004020202020204" pitchFamily="34" charset="0"/>
                <a:cs typeface="Arial" panose="020B0604020202020204" pitchFamily="34" charset="0"/>
              </a:rPr>
              <a:t>People fleeing/ at risk of domestic abuse 	</a:t>
            </a:r>
          </a:p>
          <a:p>
            <a:pPr marL="742950" lvl="1" indent="-285750">
              <a:lnSpc>
                <a:spcPct val="107000"/>
              </a:lnSpc>
            </a:pPr>
            <a:r>
              <a:rPr lang="en-GB" sz="1100" kern="100" dirty="0">
                <a:solidFill>
                  <a:srgbClr val="000000"/>
                </a:solidFill>
                <a:effectLst/>
                <a:latin typeface="Aptos" panose="020B0004020202020204" pitchFamily="34" charset="0"/>
                <a:ea typeface="Aptos" panose="020B0004020202020204" pitchFamily="34" charset="0"/>
                <a:cs typeface="Arial" panose="020B0604020202020204" pitchFamily="34" charset="0"/>
              </a:rPr>
              <a:t>Students 	</a:t>
            </a:r>
          </a:p>
          <a:p>
            <a:pPr marL="742950" lvl="1" indent="-285750">
              <a:lnSpc>
                <a:spcPct val="107000"/>
              </a:lnSpc>
            </a:pPr>
            <a:r>
              <a:rPr lang="en-GB" sz="1100" kern="100" dirty="0">
                <a:solidFill>
                  <a:srgbClr val="000000"/>
                </a:solidFill>
                <a:effectLst/>
                <a:latin typeface="Aptos" panose="020B0004020202020204" pitchFamily="34" charset="0"/>
                <a:ea typeface="Aptos" panose="020B0004020202020204" pitchFamily="34" charset="0"/>
                <a:cs typeface="Arial" panose="020B0604020202020204" pitchFamily="34" charset="0"/>
              </a:rPr>
              <a:t>Migrant workers, asylum seekers &amp; refugees	</a:t>
            </a:r>
          </a:p>
          <a:p>
            <a:pPr marL="742950" lvl="1" indent="-285750">
              <a:lnSpc>
                <a:spcPct val="107000"/>
              </a:lnSpc>
            </a:pPr>
            <a:r>
              <a:rPr lang="en-GB" sz="1100" kern="100" dirty="0">
                <a:solidFill>
                  <a:srgbClr val="000000"/>
                </a:solidFill>
                <a:effectLst/>
                <a:latin typeface="Aptos" panose="020B0004020202020204" pitchFamily="34" charset="0"/>
                <a:ea typeface="Aptos" panose="020B0004020202020204" pitchFamily="34" charset="0"/>
                <a:cs typeface="Arial" panose="020B0604020202020204" pitchFamily="34" charset="0"/>
              </a:rPr>
              <a:t>Care leavers 	</a:t>
            </a:r>
          </a:p>
          <a:p>
            <a:pPr marL="742950" lvl="1" indent="-285750">
              <a:lnSpc>
                <a:spcPct val="107000"/>
              </a:lnSpc>
            </a:pPr>
            <a:r>
              <a:rPr lang="en-GB" sz="1100" kern="100" dirty="0">
                <a:solidFill>
                  <a:srgbClr val="000000"/>
                </a:solidFill>
                <a:effectLst/>
                <a:latin typeface="Aptos" panose="020B0004020202020204" pitchFamily="34" charset="0"/>
                <a:ea typeface="Aptos" panose="020B0004020202020204" pitchFamily="34" charset="0"/>
                <a:cs typeface="Arial" panose="020B0604020202020204" pitchFamily="34" charset="0"/>
              </a:rPr>
              <a:t>Ex-offenders 	</a:t>
            </a:r>
          </a:p>
          <a:p>
            <a:pPr marL="742950" lvl="1" indent="-285750">
              <a:lnSpc>
                <a:spcPct val="107000"/>
              </a:lnSpc>
            </a:pPr>
            <a:r>
              <a:rPr lang="en-GB" sz="1100" kern="100" dirty="0">
                <a:solidFill>
                  <a:srgbClr val="000000"/>
                </a:solidFill>
                <a:effectLst/>
                <a:latin typeface="Aptos" panose="020B0004020202020204" pitchFamily="34" charset="0"/>
                <a:ea typeface="Aptos" panose="020B0004020202020204" pitchFamily="34" charset="0"/>
                <a:cs typeface="Arial" panose="020B0604020202020204" pitchFamily="34" charset="0"/>
              </a:rPr>
              <a:t>Armed forces communities 	</a:t>
            </a:r>
          </a:p>
          <a:p>
            <a:pPr marL="742950" lvl="1" indent="-285750">
              <a:lnSpc>
                <a:spcPct val="107000"/>
              </a:lnSpc>
            </a:pPr>
            <a:r>
              <a:rPr lang="en-GB" sz="1100" kern="100" dirty="0">
                <a:solidFill>
                  <a:srgbClr val="000000"/>
                </a:solidFill>
                <a:effectLst/>
                <a:latin typeface="Aptos" panose="020B0004020202020204" pitchFamily="34" charset="0"/>
                <a:ea typeface="Aptos" panose="020B0004020202020204" pitchFamily="34" charset="0"/>
                <a:cs typeface="Arial" panose="020B0604020202020204" pitchFamily="34" charset="0"/>
              </a:rPr>
              <a:t>Minority ethnic people including Gypsies,  Travellers and Travelling Showpeople 	</a:t>
            </a:r>
          </a:p>
          <a:p>
            <a:pPr marL="342900" lvl="0" indent="-342900">
              <a:lnSpc>
                <a:spcPct val="107000"/>
              </a:lnSpc>
              <a:buFont typeface="+mj-lt"/>
              <a:buAutoNum type="arabicPeriod"/>
            </a:pPr>
            <a:r>
              <a:rPr lang="en-GB" sz="1100" kern="100" dirty="0">
                <a:solidFill>
                  <a:srgbClr val="000000"/>
                </a:solidFill>
                <a:effectLst/>
                <a:latin typeface="Aptos" panose="020B0004020202020204" pitchFamily="34" charset="0"/>
                <a:ea typeface="Aptos" panose="020B0004020202020204" pitchFamily="34" charset="0"/>
                <a:cs typeface="Arial" panose="020B0604020202020204" pitchFamily="34" charset="0"/>
              </a:rPr>
              <a:t>Need for private rented sector housing	</a:t>
            </a:r>
          </a:p>
          <a:p>
            <a:pPr marL="342900" lvl="0" indent="-342900">
              <a:lnSpc>
                <a:spcPct val="107000"/>
              </a:lnSpc>
              <a:buFont typeface="+mj-lt"/>
              <a:buAutoNum type="arabicPeriod"/>
            </a:pPr>
            <a:r>
              <a:rPr lang="en-GB" sz="1100" kern="100" dirty="0">
                <a:solidFill>
                  <a:srgbClr val="000000"/>
                </a:solidFill>
                <a:effectLst/>
                <a:latin typeface="Aptos" panose="020B0004020202020204" pitchFamily="34" charset="0"/>
                <a:ea typeface="Aptos" panose="020B0004020202020204" pitchFamily="34" charset="0"/>
                <a:cs typeface="Arial" panose="020B0604020202020204" pitchFamily="34" charset="0"/>
              </a:rPr>
              <a:t>Self-build and custom house building	</a:t>
            </a:r>
          </a:p>
          <a:p>
            <a:pPr marL="342900" lvl="0" indent="-342900">
              <a:lnSpc>
                <a:spcPct val="107000"/>
              </a:lnSpc>
              <a:buFont typeface="+mj-lt"/>
              <a:buAutoNum type="arabicPeriod"/>
            </a:pPr>
            <a:r>
              <a:rPr lang="en-GB" sz="1100" kern="100" dirty="0">
                <a:solidFill>
                  <a:srgbClr val="000000"/>
                </a:solidFill>
                <a:effectLst/>
                <a:latin typeface="Aptos" panose="020B0004020202020204" pitchFamily="34" charset="0"/>
                <a:ea typeface="Aptos" panose="020B0004020202020204" pitchFamily="34" charset="0"/>
                <a:cs typeface="Arial" panose="020B0604020202020204" pitchFamily="34" charset="0"/>
              </a:rPr>
              <a:t>Isolated homes in the countryside including for essential rural workers</a:t>
            </a:r>
          </a:p>
          <a:p>
            <a:pPr marL="342900" lvl="0" indent="-342900">
              <a:lnSpc>
                <a:spcPct val="107000"/>
              </a:lnSpc>
              <a:buFont typeface="+mj-lt"/>
              <a:buAutoNum type="arabicPeriod"/>
            </a:pPr>
            <a:r>
              <a:rPr lang="en-GB" sz="1100" kern="100" dirty="0">
                <a:solidFill>
                  <a:srgbClr val="000000"/>
                </a:solidFill>
                <a:effectLst/>
                <a:latin typeface="Aptos" panose="020B0004020202020204" pitchFamily="34" charset="0"/>
                <a:ea typeface="Aptos" panose="020B0004020202020204" pitchFamily="34" charset="0"/>
                <a:cs typeface="Arial" panose="020B0604020202020204" pitchFamily="34" charset="0"/>
              </a:rPr>
              <a:t>Health / Social care sector worker housing	</a:t>
            </a:r>
          </a:p>
          <a:p>
            <a:endParaRPr lang="en-GB" dirty="0"/>
          </a:p>
        </p:txBody>
      </p:sp>
      <p:sp>
        <p:nvSpPr>
          <p:cNvPr id="4" name="Content Placeholder 3">
            <a:extLst>
              <a:ext uri="{FF2B5EF4-FFF2-40B4-BE49-F238E27FC236}">
                <a16:creationId xmlns:a16="http://schemas.microsoft.com/office/drawing/2014/main" id="{07AB0B26-3CFE-ABE3-0F1C-6358C8A23918}"/>
              </a:ext>
            </a:extLst>
          </p:cNvPr>
          <p:cNvSpPr>
            <a:spLocks noGrp="1"/>
          </p:cNvSpPr>
          <p:nvPr>
            <p:ph sz="half" idx="2"/>
          </p:nvPr>
        </p:nvSpPr>
        <p:spPr>
          <a:xfrm>
            <a:off x="6172200" y="1367073"/>
            <a:ext cx="5181600" cy="4809890"/>
          </a:xfrm>
        </p:spPr>
        <p:txBody>
          <a:bodyPr>
            <a:normAutofit/>
          </a:bodyPr>
          <a:lstStyle/>
          <a:p>
            <a:pPr lvl="0">
              <a:lnSpc>
                <a:spcPct val="107000"/>
              </a:lnSpc>
              <a:buFont typeface="+mj-lt"/>
              <a:buAutoNum type="arabicPeriod" startAt="7"/>
            </a:pPr>
            <a:r>
              <a:rPr lang="en-GB" sz="1100" kern="100" dirty="0">
                <a:solidFill>
                  <a:srgbClr val="000000"/>
                </a:solidFill>
                <a:effectLst/>
                <a:latin typeface="Aptos" panose="020B0004020202020204" pitchFamily="34" charset="0"/>
                <a:ea typeface="Aptos" panose="020B0004020202020204" pitchFamily="34" charset="0"/>
                <a:cs typeface="Arial" panose="020B0604020202020204" pitchFamily="34" charset="0"/>
              </a:rPr>
              <a:t>Employment-related population and housing need forecasts	</a:t>
            </a:r>
          </a:p>
          <a:p>
            <a:pPr marL="342900" lvl="0" indent="-342900">
              <a:lnSpc>
                <a:spcPct val="107000"/>
              </a:lnSpc>
              <a:buFont typeface="+mj-lt"/>
              <a:buAutoNum type="arabicPeriod" startAt="7"/>
            </a:pPr>
            <a:r>
              <a:rPr lang="en-GB" sz="1100" kern="100" dirty="0">
                <a:solidFill>
                  <a:srgbClr val="000000"/>
                </a:solidFill>
                <a:effectLst/>
                <a:latin typeface="Aptos" panose="020B0004020202020204" pitchFamily="34" charset="0"/>
                <a:ea typeface="Aptos" panose="020B0004020202020204" pitchFamily="34" charset="0"/>
                <a:cs typeface="Arial" panose="020B0604020202020204" pitchFamily="34" charset="0"/>
              </a:rPr>
              <a:t>Other specific characteristics / needs / health conditions	</a:t>
            </a:r>
          </a:p>
          <a:p>
            <a:pPr marL="742950" lvl="1" indent="-285750">
              <a:lnSpc>
                <a:spcPct val="107000"/>
              </a:lnSpc>
              <a:buFont typeface="+mj-lt"/>
              <a:buAutoNum type="arabicPeriod"/>
            </a:pPr>
            <a:r>
              <a:rPr lang="en-GB" sz="1100" kern="100" dirty="0">
                <a:solidFill>
                  <a:srgbClr val="000000"/>
                </a:solidFill>
                <a:effectLst/>
                <a:latin typeface="Aptos" panose="020B0004020202020204" pitchFamily="34" charset="0"/>
                <a:ea typeface="Aptos" panose="020B0004020202020204" pitchFamily="34" charset="0"/>
                <a:cs typeface="Arial" panose="020B0604020202020204" pitchFamily="34" charset="0"/>
              </a:rPr>
              <a:t>Drug &amp; alcohol	</a:t>
            </a:r>
          </a:p>
          <a:p>
            <a:pPr marL="742950" lvl="1" indent="-285750">
              <a:lnSpc>
                <a:spcPct val="107000"/>
              </a:lnSpc>
              <a:buFont typeface="+mj-lt"/>
              <a:buAutoNum type="arabicPeriod"/>
            </a:pPr>
            <a:r>
              <a:rPr lang="en-GB" sz="1100" kern="100" dirty="0">
                <a:solidFill>
                  <a:srgbClr val="000000"/>
                </a:solidFill>
                <a:effectLst/>
                <a:latin typeface="Aptos" panose="020B0004020202020204" pitchFamily="34" charset="0"/>
                <a:ea typeface="Aptos" panose="020B0004020202020204" pitchFamily="34" charset="0"/>
                <a:cs typeface="Arial" panose="020B0604020202020204" pitchFamily="34" charset="0"/>
              </a:rPr>
              <a:t>Carers	</a:t>
            </a:r>
          </a:p>
          <a:p>
            <a:pPr marL="742950" lvl="1" indent="-285750">
              <a:lnSpc>
                <a:spcPct val="107000"/>
              </a:lnSpc>
              <a:buFont typeface="+mj-lt"/>
              <a:buAutoNum type="arabicPeriod"/>
            </a:pPr>
            <a:r>
              <a:rPr lang="en-GB" sz="1100" kern="100" dirty="0">
                <a:solidFill>
                  <a:srgbClr val="000000"/>
                </a:solidFill>
                <a:effectLst/>
                <a:latin typeface="Aptos" panose="020B0004020202020204" pitchFamily="34" charset="0"/>
                <a:ea typeface="Aptos" panose="020B0004020202020204" pitchFamily="34" charset="0"/>
                <a:cs typeface="Arial" panose="020B0604020202020204" pitchFamily="34" charset="0"/>
              </a:rPr>
              <a:t>Vulnerable children &amp; families	</a:t>
            </a:r>
          </a:p>
          <a:p>
            <a:pPr marL="742950" lvl="1" indent="-285750">
              <a:lnSpc>
                <a:spcPct val="107000"/>
              </a:lnSpc>
              <a:buFont typeface="+mj-lt"/>
              <a:buAutoNum type="arabicPeriod"/>
            </a:pPr>
            <a:r>
              <a:rPr lang="en-GB" sz="1100" kern="100" dirty="0">
                <a:solidFill>
                  <a:srgbClr val="000000"/>
                </a:solidFill>
                <a:effectLst/>
                <a:latin typeface="Aptos" panose="020B0004020202020204" pitchFamily="34" charset="0"/>
                <a:ea typeface="Aptos" panose="020B0004020202020204" pitchFamily="34" charset="0"/>
                <a:cs typeface="Arial" panose="020B0604020202020204" pitchFamily="34" charset="0"/>
              </a:rPr>
              <a:t>Long term conditions	</a:t>
            </a:r>
          </a:p>
          <a:p>
            <a:pPr marL="342900" lvl="0" indent="-342900">
              <a:lnSpc>
                <a:spcPct val="107000"/>
              </a:lnSpc>
              <a:buFont typeface="+mj-lt"/>
              <a:buAutoNum type="arabicPeriod" startAt="7"/>
            </a:pPr>
            <a:r>
              <a:rPr lang="en-GB" sz="1100" kern="100" dirty="0">
                <a:solidFill>
                  <a:srgbClr val="000000"/>
                </a:solidFill>
                <a:effectLst/>
                <a:latin typeface="Aptos" panose="020B0004020202020204" pitchFamily="34" charset="0"/>
                <a:ea typeface="Aptos" panose="020B0004020202020204" pitchFamily="34" charset="0"/>
                <a:cs typeface="Arial" panose="020B0604020202020204" pitchFamily="34" charset="0"/>
              </a:rPr>
              <a:t>Other housing need &amp; market indicators	</a:t>
            </a:r>
          </a:p>
          <a:p>
            <a:pPr marL="342900" lvl="0" indent="-342900">
              <a:lnSpc>
                <a:spcPct val="107000"/>
              </a:lnSpc>
              <a:buFont typeface="+mj-lt"/>
              <a:buAutoNum type="arabicPeriod" startAt="7"/>
            </a:pPr>
            <a:r>
              <a:rPr lang="en-GB" sz="1100" kern="100" dirty="0">
                <a:solidFill>
                  <a:srgbClr val="000000"/>
                </a:solidFill>
                <a:effectLst/>
                <a:latin typeface="Aptos" panose="020B0004020202020204" pitchFamily="34" charset="0"/>
                <a:ea typeface="Aptos" panose="020B0004020202020204" pitchFamily="34" charset="0"/>
                <a:cs typeface="Arial" panose="020B0604020202020204" pitchFamily="34" charset="0"/>
              </a:rPr>
              <a:t>Needs arising from condition of private rented sector housing	</a:t>
            </a:r>
          </a:p>
          <a:p>
            <a:pPr marL="342900" lvl="0" indent="-342900">
              <a:lnSpc>
                <a:spcPct val="107000"/>
              </a:lnSpc>
              <a:buFont typeface="+mj-lt"/>
              <a:buAutoNum type="arabicPeriod" startAt="7"/>
            </a:pPr>
            <a:r>
              <a:rPr lang="en-GB" sz="1100" kern="100" dirty="0">
                <a:solidFill>
                  <a:srgbClr val="000000"/>
                </a:solidFill>
                <a:effectLst/>
                <a:latin typeface="Aptos" panose="020B0004020202020204" pitchFamily="34" charset="0"/>
                <a:ea typeface="Aptos" panose="020B0004020202020204" pitchFamily="34" charset="0"/>
                <a:cs typeface="Arial" panose="020B0604020202020204" pitchFamily="34" charset="0"/>
              </a:rPr>
              <a:t>More general housing and health needs information	</a:t>
            </a:r>
          </a:p>
          <a:p>
            <a:pPr marL="342900" lvl="0" indent="-342900">
              <a:lnSpc>
                <a:spcPct val="107000"/>
              </a:lnSpc>
              <a:buFont typeface="+mj-lt"/>
              <a:buAutoNum type="arabicPeriod" startAt="7"/>
            </a:pPr>
            <a:r>
              <a:rPr lang="en-GB" sz="1100" kern="100" dirty="0">
                <a:solidFill>
                  <a:srgbClr val="000000"/>
                </a:solidFill>
                <a:effectLst/>
                <a:latin typeface="Aptos" panose="020B0004020202020204" pitchFamily="34" charset="0"/>
                <a:ea typeface="Aptos" panose="020B0004020202020204" pitchFamily="34" charset="0"/>
                <a:cs typeface="Arial" panose="020B0604020202020204" pitchFamily="34" charset="0"/>
              </a:rPr>
              <a:t>Possible future assessments / ideas	</a:t>
            </a:r>
          </a:p>
          <a:p>
            <a:pPr marL="342900" lvl="0" indent="-342900">
              <a:lnSpc>
                <a:spcPct val="107000"/>
              </a:lnSpc>
              <a:spcAft>
                <a:spcPts val="100"/>
              </a:spcAft>
              <a:buFont typeface="+mj-lt"/>
              <a:buAutoNum type="arabicPeriod" startAt="7"/>
            </a:pPr>
            <a:r>
              <a:rPr lang="en-GB" sz="1100" kern="100" dirty="0">
                <a:solidFill>
                  <a:srgbClr val="000000"/>
                </a:solidFill>
                <a:effectLst/>
                <a:latin typeface="Aptos" panose="020B0004020202020204" pitchFamily="34" charset="0"/>
                <a:ea typeface="Aptos" panose="020B0004020202020204" pitchFamily="34" charset="0"/>
                <a:cs typeface="Arial" panose="020B0604020202020204" pitchFamily="34" charset="0"/>
              </a:rPr>
              <a:t>Glossary</a:t>
            </a:r>
            <a:endParaRPr lang="en-GB" dirty="0"/>
          </a:p>
        </p:txBody>
      </p:sp>
      <p:sp>
        <p:nvSpPr>
          <p:cNvPr id="5" name="Callout: Bent Line 4">
            <a:extLst>
              <a:ext uri="{FF2B5EF4-FFF2-40B4-BE49-F238E27FC236}">
                <a16:creationId xmlns:a16="http://schemas.microsoft.com/office/drawing/2014/main" id="{81466CD5-1B67-79FD-3299-B05CEC3D3C85}"/>
              </a:ext>
            </a:extLst>
          </p:cNvPr>
          <p:cNvSpPr/>
          <p:nvPr/>
        </p:nvSpPr>
        <p:spPr>
          <a:xfrm>
            <a:off x="4054940" y="280542"/>
            <a:ext cx="1650901" cy="708814"/>
          </a:xfrm>
          <a:prstGeom prst="borderCallout2">
            <a:avLst>
              <a:gd name="adj1" fmla="val 18750"/>
              <a:gd name="adj2" fmla="val -8333"/>
              <a:gd name="adj3" fmla="val 18750"/>
              <a:gd name="adj4" fmla="val -16667"/>
              <a:gd name="adj5" fmla="val 165690"/>
              <a:gd name="adj6" fmla="val -80472"/>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kern="100" dirty="0">
                <a:solidFill>
                  <a:schemeClr val="bg1"/>
                </a:solidFill>
                <a:effectLst/>
                <a:latin typeface="Aptos" panose="020B0004020202020204" pitchFamily="34" charset="0"/>
                <a:ea typeface="Aptos" panose="020B0004020202020204" pitchFamily="34" charset="0"/>
                <a:cs typeface="Arial" panose="020B0604020202020204" pitchFamily="34" charset="0"/>
              </a:rPr>
              <a:t>Assessment of the size and type of housing needed</a:t>
            </a:r>
            <a:endParaRPr lang="en-GB" dirty="0">
              <a:solidFill>
                <a:schemeClr val="bg1"/>
              </a:solidFill>
            </a:endParaRPr>
          </a:p>
        </p:txBody>
      </p:sp>
      <p:sp>
        <p:nvSpPr>
          <p:cNvPr id="6" name="Callout: Bent Line 5">
            <a:extLst>
              <a:ext uri="{FF2B5EF4-FFF2-40B4-BE49-F238E27FC236}">
                <a16:creationId xmlns:a16="http://schemas.microsoft.com/office/drawing/2014/main" id="{9CBCCA24-8737-3D2B-2721-0ECB31ACEFD3}"/>
              </a:ext>
            </a:extLst>
          </p:cNvPr>
          <p:cNvSpPr/>
          <p:nvPr/>
        </p:nvSpPr>
        <p:spPr>
          <a:xfrm>
            <a:off x="4076895" y="1090187"/>
            <a:ext cx="1650901" cy="553771"/>
          </a:xfrm>
          <a:prstGeom prst="borderCallout2">
            <a:avLst>
              <a:gd name="adj1" fmla="val 18750"/>
              <a:gd name="adj2" fmla="val -8333"/>
              <a:gd name="adj3" fmla="val 18750"/>
              <a:gd name="adj4" fmla="val -16667"/>
              <a:gd name="adj5" fmla="val 64628"/>
              <a:gd name="adj6" fmla="val -7915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kern="100" dirty="0">
                <a:solidFill>
                  <a:schemeClr val="bg1"/>
                </a:solidFill>
                <a:effectLst/>
                <a:latin typeface="Aptos" panose="020B0004020202020204" pitchFamily="34" charset="0"/>
                <a:ea typeface="Aptos" panose="020B0004020202020204" pitchFamily="34" charset="0"/>
                <a:cs typeface="Arial" panose="020B0604020202020204" pitchFamily="34" charset="0"/>
              </a:rPr>
              <a:t>Affordable housing need</a:t>
            </a:r>
            <a:endParaRPr lang="en-GB" sz="1200" dirty="0">
              <a:solidFill>
                <a:schemeClr val="bg1"/>
              </a:solidFill>
            </a:endParaRPr>
          </a:p>
        </p:txBody>
      </p:sp>
      <p:sp>
        <p:nvSpPr>
          <p:cNvPr id="7" name="Callout: Bent Line 6">
            <a:extLst>
              <a:ext uri="{FF2B5EF4-FFF2-40B4-BE49-F238E27FC236}">
                <a16:creationId xmlns:a16="http://schemas.microsoft.com/office/drawing/2014/main" id="{FEFCF7A6-3EA7-7F7D-5DD2-4AC84173389E}"/>
              </a:ext>
            </a:extLst>
          </p:cNvPr>
          <p:cNvSpPr/>
          <p:nvPr/>
        </p:nvSpPr>
        <p:spPr>
          <a:xfrm>
            <a:off x="5727797" y="4769078"/>
            <a:ext cx="1339913" cy="553771"/>
          </a:xfrm>
          <a:prstGeom prst="borderCallout2">
            <a:avLst>
              <a:gd name="adj1" fmla="val 18750"/>
              <a:gd name="adj2" fmla="val -8333"/>
              <a:gd name="adj3" fmla="val 18750"/>
              <a:gd name="adj4" fmla="val -16667"/>
              <a:gd name="adj5" fmla="val 131860"/>
              <a:gd name="adj6" fmla="val -45315"/>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GB" sz="1200" kern="100" dirty="0">
                <a:solidFill>
                  <a:srgbClr val="000000"/>
                </a:solidFill>
                <a:effectLst/>
                <a:latin typeface="Aptos" panose="020B0004020202020204" pitchFamily="34" charset="0"/>
                <a:ea typeface="Aptos" panose="020B0004020202020204" pitchFamily="34" charset="0"/>
                <a:cs typeface="Arial" panose="020B0604020202020204" pitchFamily="34" charset="0"/>
              </a:rPr>
              <a:t>Rural housing surveys</a:t>
            </a:r>
            <a:endParaRPr lang="en-GB" sz="1200" dirty="0"/>
          </a:p>
        </p:txBody>
      </p:sp>
      <p:sp>
        <p:nvSpPr>
          <p:cNvPr id="8" name="Callout: Bent Line 7">
            <a:extLst>
              <a:ext uri="{FF2B5EF4-FFF2-40B4-BE49-F238E27FC236}">
                <a16:creationId xmlns:a16="http://schemas.microsoft.com/office/drawing/2014/main" id="{F6568C9E-EC1D-CB9B-ECCD-E25B2F349072}"/>
              </a:ext>
            </a:extLst>
          </p:cNvPr>
          <p:cNvSpPr/>
          <p:nvPr/>
        </p:nvSpPr>
        <p:spPr>
          <a:xfrm>
            <a:off x="5727797" y="5431490"/>
            <a:ext cx="1339913" cy="503457"/>
          </a:xfrm>
          <a:prstGeom prst="borderCallout2">
            <a:avLst>
              <a:gd name="adj1" fmla="val 18750"/>
              <a:gd name="adj2" fmla="val -8333"/>
              <a:gd name="adj3" fmla="val 18750"/>
              <a:gd name="adj4" fmla="val -16667"/>
              <a:gd name="adj5" fmla="val 27772"/>
              <a:gd name="adj6" fmla="val -35855"/>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GB" sz="1200" kern="100" dirty="0">
                <a:solidFill>
                  <a:srgbClr val="000000"/>
                </a:solidFill>
                <a:effectLst/>
                <a:latin typeface="Aptos" panose="020B0004020202020204" pitchFamily="34" charset="0"/>
                <a:ea typeface="Aptos" panose="020B0004020202020204" pitchFamily="34" charset="0"/>
                <a:cs typeface="Arial" panose="020B0604020202020204" pitchFamily="34" charset="0"/>
              </a:rPr>
              <a:t>Rural CBL data</a:t>
            </a:r>
            <a:endParaRPr lang="en-GB" sz="1200" dirty="0"/>
          </a:p>
        </p:txBody>
      </p:sp>
      <p:sp>
        <p:nvSpPr>
          <p:cNvPr id="9" name="Callout: Bent Line 8">
            <a:extLst>
              <a:ext uri="{FF2B5EF4-FFF2-40B4-BE49-F238E27FC236}">
                <a16:creationId xmlns:a16="http://schemas.microsoft.com/office/drawing/2014/main" id="{2572D94D-57CB-B3B9-ADBB-0E38C771524B}"/>
              </a:ext>
            </a:extLst>
          </p:cNvPr>
          <p:cNvSpPr/>
          <p:nvPr/>
        </p:nvSpPr>
        <p:spPr>
          <a:xfrm>
            <a:off x="10588722" y="1915562"/>
            <a:ext cx="1339913" cy="553771"/>
          </a:xfrm>
          <a:prstGeom prst="borderCallout2">
            <a:avLst>
              <a:gd name="adj1" fmla="val 18750"/>
              <a:gd name="adj2" fmla="val -8333"/>
              <a:gd name="adj3" fmla="val 18750"/>
              <a:gd name="adj4" fmla="val -16667"/>
              <a:gd name="adj5" fmla="val 208700"/>
              <a:gd name="adj6" fmla="val -118963"/>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GB" sz="1200" kern="100" dirty="0">
                <a:solidFill>
                  <a:schemeClr val="bg1"/>
                </a:solidFill>
                <a:effectLst/>
                <a:latin typeface="Aptos" panose="020B0004020202020204" pitchFamily="34" charset="0"/>
                <a:ea typeface="Aptos" panose="020B0004020202020204" pitchFamily="34" charset="0"/>
                <a:cs typeface="Arial" panose="020B0604020202020204" pitchFamily="34" charset="0"/>
              </a:rPr>
              <a:t>Housing affordability assessment</a:t>
            </a:r>
            <a:endParaRPr lang="en-GB" sz="1200" dirty="0">
              <a:solidFill>
                <a:schemeClr val="bg1"/>
              </a:solidFill>
            </a:endParaRPr>
          </a:p>
        </p:txBody>
      </p:sp>
      <p:sp>
        <p:nvSpPr>
          <p:cNvPr id="10" name="Callout: Bent Line 9">
            <a:extLst>
              <a:ext uri="{FF2B5EF4-FFF2-40B4-BE49-F238E27FC236}">
                <a16:creationId xmlns:a16="http://schemas.microsoft.com/office/drawing/2014/main" id="{A79D1505-782A-90FB-15FE-99FF5301D760}"/>
              </a:ext>
            </a:extLst>
          </p:cNvPr>
          <p:cNvSpPr/>
          <p:nvPr/>
        </p:nvSpPr>
        <p:spPr>
          <a:xfrm>
            <a:off x="10588722" y="2535670"/>
            <a:ext cx="1339913" cy="553771"/>
          </a:xfrm>
          <a:prstGeom prst="borderCallout2">
            <a:avLst>
              <a:gd name="adj1" fmla="val 18750"/>
              <a:gd name="adj2" fmla="val -8333"/>
              <a:gd name="adj3" fmla="val 18750"/>
              <a:gd name="adj4" fmla="val -16667"/>
              <a:gd name="adj5" fmla="val 99163"/>
              <a:gd name="adj6" fmla="val -119640"/>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GB" sz="1200" kern="100" dirty="0">
                <a:solidFill>
                  <a:schemeClr val="bg1"/>
                </a:solidFill>
                <a:effectLst/>
                <a:latin typeface="Aptos" panose="020B0004020202020204" pitchFamily="34" charset="0"/>
                <a:ea typeface="Aptos" panose="020B0004020202020204" pitchFamily="34" charset="0"/>
                <a:cs typeface="Arial" panose="020B0604020202020204" pitchFamily="34" charset="0"/>
              </a:rPr>
              <a:t>New housing development surveys</a:t>
            </a:r>
            <a:endParaRPr lang="en-GB" sz="1200" dirty="0">
              <a:solidFill>
                <a:schemeClr val="bg1"/>
              </a:solidFill>
            </a:endParaRPr>
          </a:p>
        </p:txBody>
      </p:sp>
      <p:sp>
        <p:nvSpPr>
          <p:cNvPr id="11" name="Callout: Bent Line 10">
            <a:extLst>
              <a:ext uri="{FF2B5EF4-FFF2-40B4-BE49-F238E27FC236}">
                <a16:creationId xmlns:a16="http://schemas.microsoft.com/office/drawing/2014/main" id="{E3B01770-846C-CF19-5E99-F7FFCDD3E180}"/>
              </a:ext>
            </a:extLst>
          </p:cNvPr>
          <p:cNvSpPr/>
          <p:nvPr/>
        </p:nvSpPr>
        <p:spPr>
          <a:xfrm>
            <a:off x="10588721" y="3126212"/>
            <a:ext cx="1339913" cy="553771"/>
          </a:xfrm>
          <a:prstGeom prst="borderCallout2">
            <a:avLst>
              <a:gd name="adj1" fmla="val 18750"/>
              <a:gd name="adj2" fmla="val -8333"/>
              <a:gd name="adj3" fmla="val 18750"/>
              <a:gd name="adj4" fmla="val -16667"/>
              <a:gd name="adj5" fmla="val -5469"/>
              <a:gd name="adj6" fmla="val -114910"/>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GB" sz="1200" kern="100" dirty="0">
                <a:solidFill>
                  <a:schemeClr val="bg1"/>
                </a:solidFill>
                <a:effectLst/>
                <a:latin typeface="Aptos" panose="020B0004020202020204" pitchFamily="34" charset="0"/>
                <a:ea typeface="Aptos" panose="020B0004020202020204" pitchFamily="34" charset="0"/>
                <a:cs typeface="Arial" panose="020B0604020202020204" pitchFamily="34" charset="0"/>
              </a:rPr>
              <a:t>Housing market</a:t>
            </a:r>
            <a:endParaRPr lang="en-GB" sz="1200" dirty="0">
              <a:solidFill>
                <a:schemeClr val="bg1"/>
              </a:solidFill>
            </a:endParaRPr>
          </a:p>
        </p:txBody>
      </p:sp>
      <p:sp>
        <p:nvSpPr>
          <p:cNvPr id="12" name="Callout: Bent Line 11">
            <a:extLst>
              <a:ext uri="{FF2B5EF4-FFF2-40B4-BE49-F238E27FC236}">
                <a16:creationId xmlns:a16="http://schemas.microsoft.com/office/drawing/2014/main" id="{55F89456-09A6-94C3-7630-D7942DDFFF12}"/>
              </a:ext>
            </a:extLst>
          </p:cNvPr>
          <p:cNvSpPr/>
          <p:nvPr/>
        </p:nvSpPr>
        <p:spPr>
          <a:xfrm>
            <a:off x="10560021" y="4050664"/>
            <a:ext cx="1339913" cy="553771"/>
          </a:xfrm>
          <a:prstGeom prst="borderCallout2">
            <a:avLst>
              <a:gd name="adj1" fmla="val 18750"/>
              <a:gd name="adj2" fmla="val -8333"/>
              <a:gd name="adj3" fmla="val 18750"/>
              <a:gd name="adj4" fmla="val -16667"/>
              <a:gd name="adj5" fmla="val -47976"/>
              <a:gd name="adj6" fmla="val -62207"/>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GB" sz="1200" kern="100" dirty="0">
                <a:solidFill>
                  <a:srgbClr val="000000"/>
                </a:solidFill>
                <a:effectLst/>
                <a:latin typeface="Aptos" panose="020B0004020202020204" pitchFamily="34" charset="0"/>
                <a:ea typeface="Aptos" panose="020B0004020202020204" pitchFamily="34" charset="0"/>
                <a:cs typeface="Arial" panose="020B0604020202020204" pitchFamily="34" charset="0"/>
              </a:rPr>
              <a:t>Quality of life</a:t>
            </a:r>
            <a:endParaRPr lang="en-GB" sz="1200" dirty="0"/>
          </a:p>
        </p:txBody>
      </p:sp>
      <p:sp>
        <p:nvSpPr>
          <p:cNvPr id="13" name="Callout: Bent Line 12">
            <a:extLst>
              <a:ext uri="{FF2B5EF4-FFF2-40B4-BE49-F238E27FC236}">
                <a16:creationId xmlns:a16="http://schemas.microsoft.com/office/drawing/2014/main" id="{FFC166B8-2CFA-E1A0-9F9E-CFAC7E39BA4D}"/>
              </a:ext>
            </a:extLst>
          </p:cNvPr>
          <p:cNvSpPr/>
          <p:nvPr/>
        </p:nvSpPr>
        <p:spPr>
          <a:xfrm>
            <a:off x="10560020" y="4713076"/>
            <a:ext cx="1339913" cy="786315"/>
          </a:xfrm>
          <a:prstGeom prst="borderCallout2">
            <a:avLst>
              <a:gd name="adj1" fmla="val 18750"/>
              <a:gd name="adj2" fmla="val -8333"/>
              <a:gd name="adj3" fmla="val 18750"/>
              <a:gd name="adj4" fmla="val -16667"/>
              <a:gd name="adj5" fmla="val -118722"/>
              <a:gd name="adj6" fmla="val -80451"/>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GB" sz="1200" kern="100" dirty="0">
                <a:solidFill>
                  <a:srgbClr val="000000"/>
                </a:solidFill>
                <a:effectLst/>
                <a:latin typeface="Aptos" panose="020B0004020202020204" pitchFamily="34" charset="0"/>
                <a:ea typeface="Aptos" panose="020B0004020202020204" pitchFamily="34" charset="0"/>
                <a:cs typeface="Arial" panose="020B0604020202020204" pitchFamily="34" charset="0"/>
              </a:rPr>
              <a:t>Healthy Places / New housing / Housing &amp; health JSNAs</a:t>
            </a:r>
            <a:endParaRPr lang="en-GB" sz="1200" dirty="0"/>
          </a:p>
        </p:txBody>
      </p:sp>
      <p:sp>
        <p:nvSpPr>
          <p:cNvPr id="14" name="Callout: Bent Line 13">
            <a:extLst>
              <a:ext uri="{FF2B5EF4-FFF2-40B4-BE49-F238E27FC236}">
                <a16:creationId xmlns:a16="http://schemas.microsoft.com/office/drawing/2014/main" id="{0E8F3F52-5126-DAEE-114C-38DBA31B566C}"/>
              </a:ext>
            </a:extLst>
          </p:cNvPr>
          <p:cNvSpPr/>
          <p:nvPr/>
        </p:nvSpPr>
        <p:spPr>
          <a:xfrm>
            <a:off x="9031131" y="4945620"/>
            <a:ext cx="1339913" cy="553771"/>
          </a:xfrm>
          <a:prstGeom prst="borderCallout2">
            <a:avLst>
              <a:gd name="adj1" fmla="val 48177"/>
              <a:gd name="adj2" fmla="val -3604"/>
              <a:gd name="adj3" fmla="val 18750"/>
              <a:gd name="adj4" fmla="val -16667"/>
              <a:gd name="adj5" fmla="val -208194"/>
              <a:gd name="adj6" fmla="val 18874"/>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GB" sz="1200" kern="100" dirty="0">
                <a:solidFill>
                  <a:srgbClr val="000000"/>
                </a:solidFill>
                <a:effectLst/>
                <a:latin typeface="Aptos" panose="020B0004020202020204" pitchFamily="34" charset="0"/>
                <a:ea typeface="Aptos" panose="020B0004020202020204" pitchFamily="34" charset="0"/>
                <a:cs typeface="Arial" panose="020B0604020202020204" pitchFamily="34" charset="0"/>
              </a:rPr>
              <a:t>Transport and health</a:t>
            </a:r>
            <a:endParaRPr lang="en-GB" sz="1200" dirty="0"/>
          </a:p>
        </p:txBody>
      </p:sp>
    </p:spTree>
    <p:extLst>
      <p:ext uri="{BB962C8B-B14F-4D97-AF65-F5344CB8AC3E}">
        <p14:creationId xmlns:p14="http://schemas.microsoft.com/office/powerpoint/2010/main" val="1837955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500" fill="hold"/>
                                        <p:tgtEl>
                                          <p:spTgt spid="11"/>
                                        </p:tgtEl>
                                        <p:attrNameLst>
                                          <p:attrName>ppt_x</p:attrName>
                                        </p:attrNameLst>
                                      </p:cBhvr>
                                      <p:tavLst>
                                        <p:tav tm="0">
                                          <p:val>
                                            <p:strVal val="#ppt_x"/>
                                          </p:val>
                                        </p:tav>
                                        <p:tav tm="100000">
                                          <p:val>
                                            <p:strVal val="#ppt_x"/>
                                          </p:val>
                                        </p:tav>
                                      </p:tavLst>
                                    </p:anim>
                                    <p:anim calcmode="lin" valueType="num">
                                      <p:cBhvr additive="base">
                                        <p:cTn id="3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additive="base">
                                        <p:cTn id="41" dur="500" fill="hold"/>
                                        <p:tgtEl>
                                          <p:spTgt spid="12"/>
                                        </p:tgtEl>
                                        <p:attrNameLst>
                                          <p:attrName>ppt_x</p:attrName>
                                        </p:attrNameLst>
                                      </p:cBhvr>
                                      <p:tavLst>
                                        <p:tav tm="0">
                                          <p:val>
                                            <p:strVal val="#ppt_x"/>
                                          </p:val>
                                        </p:tav>
                                        <p:tav tm="100000">
                                          <p:val>
                                            <p:strVal val="#ppt_x"/>
                                          </p:val>
                                        </p:tav>
                                      </p:tavLst>
                                    </p:anim>
                                    <p:anim calcmode="lin" valueType="num">
                                      <p:cBhvr additive="base">
                                        <p:cTn id="42" dur="500" fill="hold"/>
                                        <p:tgtEl>
                                          <p:spTgt spid="12"/>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additive="base">
                                        <p:cTn id="45" dur="500" fill="hold"/>
                                        <p:tgtEl>
                                          <p:spTgt spid="13"/>
                                        </p:tgtEl>
                                        <p:attrNameLst>
                                          <p:attrName>ppt_x</p:attrName>
                                        </p:attrNameLst>
                                      </p:cBhvr>
                                      <p:tavLst>
                                        <p:tav tm="0">
                                          <p:val>
                                            <p:strVal val="#ppt_x"/>
                                          </p:val>
                                        </p:tav>
                                        <p:tav tm="100000">
                                          <p:val>
                                            <p:strVal val="#ppt_x"/>
                                          </p:val>
                                        </p:tav>
                                      </p:tavLst>
                                    </p:anim>
                                    <p:anim calcmode="lin" valueType="num">
                                      <p:cBhvr additive="base">
                                        <p:cTn id="46" dur="500" fill="hold"/>
                                        <p:tgtEl>
                                          <p:spTgt spid="13"/>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additive="base">
                                        <p:cTn id="49" dur="500" fill="hold"/>
                                        <p:tgtEl>
                                          <p:spTgt spid="14"/>
                                        </p:tgtEl>
                                        <p:attrNameLst>
                                          <p:attrName>ppt_x</p:attrName>
                                        </p:attrNameLst>
                                      </p:cBhvr>
                                      <p:tavLst>
                                        <p:tav tm="0">
                                          <p:val>
                                            <p:strVal val="#ppt_x"/>
                                          </p:val>
                                        </p:tav>
                                        <p:tav tm="100000">
                                          <p:val>
                                            <p:strVal val="#ppt_x"/>
                                          </p:val>
                                        </p:tav>
                                      </p:tavLst>
                                    </p:anim>
                                    <p:anim calcmode="lin" valueType="num">
                                      <p:cBhvr additive="base">
                                        <p:cTn id="5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D68C4F-B5F4-B7C3-DA29-DDE84973A416}"/>
              </a:ext>
            </a:extLst>
          </p:cNvPr>
          <p:cNvSpPr>
            <a:spLocks noGrp="1"/>
          </p:cNvSpPr>
          <p:nvPr>
            <p:ph type="title"/>
          </p:nvPr>
        </p:nvSpPr>
        <p:spPr/>
        <p:txBody>
          <a:bodyPr/>
          <a:lstStyle/>
          <a:p>
            <a:r>
              <a:rPr lang="en-GB" dirty="0"/>
              <a:t>Findings</a:t>
            </a:r>
          </a:p>
        </p:txBody>
      </p:sp>
      <p:pic>
        <p:nvPicPr>
          <p:cNvPr id="5" name="Picture 4">
            <a:extLst>
              <a:ext uri="{FF2B5EF4-FFF2-40B4-BE49-F238E27FC236}">
                <a16:creationId xmlns:a16="http://schemas.microsoft.com/office/drawing/2014/main" id="{FBA23F85-CAA7-BDD3-3BD4-9FAFEDE1CD5C}"/>
              </a:ext>
            </a:extLst>
          </p:cNvPr>
          <p:cNvPicPr>
            <a:picLocks noChangeAspect="1"/>
          </p:cNvPicPr>
          <p:nvPr/>
        </p:nvPicPr>
        <p:blipFill>
          <a:blip r:embed="rId2"/>
          <a:srcRect l="22031" t="24510" r="21719" b="19305"/>
          <a:stretch/>
        </p:blipFill>
        <p:spPr>
          <a:xfrm>
            <a:off x="1711105" y="1277623"/>
            <a:ext cx="9263525" cy="5204657"/>
          </a:xfrm>
          <a:prstGeom prst="rect">
            <a:avLst/>
          </a:prstGeom>
        </p:spPr>
      </p:pic>
    </p:spTree>
    <p:extLst>
      <p:ext uri="{BB962C8B-B14F-4D97-AF65-F5344CB8AC3E}">
        <p14:creationId xmlns:p14="http://schemas.microsoft.com/office/powerpoint/2010/main" val="16410097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7AA65-6544-620E-E599-C1642A83CDD2}"/>
              </a:ext>
            </a:extLst>
          </p:cNvPr>
          <p:cNvSpPr>
            <a:spLocks noGrp="1"/>
          </p:cNvSpPr>
          <p:nvPr>
            <p:ph type="title"/>
          </p:nvPr>
        </p:nvSpPr>
        <p:spPr>
          <a:xfrm>
            <a:off x="612648" y="548640"/>
            <a:ext cx="10653578" cy="691685"/>
          </a:xfrm>
        </p:spPr>
        <p:txBody>
          <a:bodyPr/>
          <a:lstStyle/>
          <a:p>
            <a:r>
              <a:rPr lang="en-GB" dirty="0"/>
              <a:t>The audit</a:t>
            </a:r>
          </a:p>
        </p:txBody>
      </p:sp>
      <p:pic>
        <p:nvPicPr>
          <p:cNvPr id="5" name="Picture 4">
            <a:extLst>
              <a:ext uri="{FF2B5EF4-FFF2-40B4-BE49-F238E27FC236}">
                <a16:creationId xmlns:a16="http://schemas.microsoft.com/office/drawing/2014/main" id="{15620D6B-3458-A065-4D7A-EDB2678F9C9C}"/>
              </a:ext>
            </a:extLst>
          </p:cNvPr>
          <p:cNvPicPr>
            <a:picLocks noChangeAspect="1"/>
          </p:cNvPicPr>
          <p:nvPr/>
        </p:nvPicPr>
        <p:blipFill>
          <a:blip r:embed="rId2"/>
          <a:srcRect l="22578" t="31044" r="22031" b="11389"/>
          <a:stretch/>
        </p:blipFill>
        <p:spPr>
          <a:xfrm>
            <a:off x="1327532" y="1240325"/>
            <a:ext cx="9284987" cy="5427978"/>
          </a:xfrm>
          <a:prstGeom prst="rect">
            <a:avLst/>
          </a:prstGeom>
        </p:spPr>
      </p:pic>
    </p:spTree>
    <p:extLst>
      <p:ext uri="{BB962C8B-B14F-4D97-AF65-F5344CB8AC3E}">
        <p14:creationId xmlns:p14="http://schemas.microsoft.com/office/powerpoint/2010/main" val="42865240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2CA01DF-98FB-6052-AAAD-823492BBFF68}"/>
              </a:ext>
            </a:extLst>
          </p:cNvPr>
          <p:cNvPicPr>
            <a:picLocks noChangeAspect="1"/>
          </p:cNvPicPr>
          <p:nvPr/>
        </p:nvPicPr>
        <p:blipFill>
          <a:blip r:embed="rId2"/>
          <a:srcRect l="22735" t="26251" r="22422" b="10277"/>
          <a:stretch/>
        </p:blipFill>
        <p:spPr>
          <a:xfrm>
            <a:off x="1276350" y="291420"/>
            <a:ext cx="9667875" cy="6293761"/>
          </a:xfrm>
          <a:prstGeom prst="rect">
            <a:avLst/>
          </a:prstGeom>
        </p:spPr>
      </p:pic>
    </p:spTree>
    <p:extLst>
      <p:ext uri="{BB962C8B-B14F-4D97-AF65-F5344CB8AC3E}">
        <p14:creationId xmlns:p14="http://schemas.microsoft.com/office/powerpoint/2010/main" val="23327109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D94F6E-05A2-51A7-9060-4B67D5EDF286}"/>
              </a:ext>
            </a:extLst>
          </p:cNvPr>
          <p:cNvSpPr>
            <a:spLocks noGrp="1"/>
          </p:cNvSpPr>
          <p:nvPr>
            <p:ph type="title"/>
          </p:nvPr>
        </p:nvSpPr>
        <p:spPr/>
        <p:txBody>
          <a:bodyPr/>
          <a:lstStyle/>
          <a:p>
            <a:r>
              <a:rPr lang="en-GB" dirty="0"/>
              <a:t>Glossary &amp; Guidance</a:t>
            </a:r>
          </a:p>
        </p:txBody>
      </p:sp>
      <p:pic>
        <p:nvPicPr>
          <p:cNvPr id="5" name="Picture 4">
            <a:extLst>
              <a:ext uri="{FF2B5EF4-FFF2-40B4-BE49-F238E27FC236}">
                <a16:creationId xmlns:a16="http://schemas.microsoft.com/office/drawing/2014/main" id="{CB6A47CA-B33D-8FCE-EA88-2888DC7436E5}"/>
              </a:ext>
            </a:extLst>
          </p:cNvPr>
          <p:cNvPicPr>
            <a:picLocks noChangeAspect="1"/>
          </p:cNvPicPr>
          <p:nvPr/>
        </p:nvPicPr>
        <p:blipFill>
          <a:blip r:embed="rId2"/>
          <a:srcRect l="22422" t="26945" r="23204" b="6249"/>
          <a:stretch/>
        </p:blipFill>
        <p:spPr>
          <a:xfrm>
            <a:off x="1956313" y="1114769"/>
            <a:ext cx="7966247" cy="5505409"/>
          </a:xfrm>
          <a:prstGeom prst="rect">
            <a:avLst/>
          </a:prstGeom>
        </p:spPr>
      </p:pic>
    </p:spTree>
    <p:extLst>
      <p:ext uri="{BB962C8B-B14F-4D97-AF65-F5344CB8AC3E}">
        <p14:creationId xmlns:p14="http://schemas.microsoft.com/office/powerpoint/2010/main" val="1558745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 name="Rectangle 5">
            <a:extLst>
              <a:ext uri="{FF2B5EF4-FFF2-40B4-BE49-F238E27FC236}">
                <a16:creationId xmlns:a16="http://schemas.microsoft.com/office/drawing/2014/main" id="{2961259D-605E-E200-FF9F-7C8C71D7C8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71322C4-9728-1628-1099-A91774DE053B}"/>
              </a:ext>
            </a:extLst>
          </p:cNvPr>
          <p:cNvSpPr>
            <a:spLocks noGrp="1"/>
          </p:cNvSpPr>
          <p:nvPr>
            <p:ph type="title"/>
          </p:nvPr>
        </p:nvSpPr>
        <p:spPr>
          <a:xfrm>
            <a:off x="612648" y="600074"/>
            <a:ext cx="6035040" cy="1529932"/>
          </a:xfrm>
        </p:spPr>
        <p:txBody>
          <a:bodyPr anchor="b">
            <a:normAutofit/>
          </a:bodyPr>
          <a:lstStyle/>
          <a:p>
            <a:r>
              <a:rPr lang="en-GB" sz="3300" dirty="0"/>
              <a:t>Recommendations: partners could usefully consider…</a:t>
            </a:r>
          </a:p>
        </p:txBody>
      </p:sp>
      <p:sp>
        <p:nvSpPr>
          <p:cNvPr id="3" name="Content Placeholder 2">
            <a:extLst>
              <a:ext uri="{FF2B5EF4-FFF2-40B4-BE49-F238E27FC236}">
                <a16:creationId xmlns:a16="http://schemas.microsoft.com/office/drawing/2014/main" id="{9A8D5BA8-8A62-E800-941E-6C897F254698}"/>
              </a:ext>
            </a:extLst>
          </p:cNvPr>
          <p:cNvSpPr>
            <a:spLocks noGrp="1"/>
          </p:cNvSpPr>
          <p:nvPr>
            <p:ph idx="1"/>
          </p:nvPr>
        </p:nvSpPr>
        <p:spPr>
          <a:xfrm>
            <a:off x="612647" y="2212848"/>
            <a:ext cx="6035041" cy="4096512"/>
          </a:xfrm>
        </p:spPr>
        <p:txBody>
          <a:bodyPr>
            <a:normAutofit lnSpcReduction="10000"/>
          </a:bodyPr>
          <a:lstStyle/>
          <a:p>
            <a:pPr marL="342900" lvl="0" indent="-342900">
              <a:lnSpc>
                <a:spcPct val="110000"/>
              </a:lnSpc>
              <a:spcBef>
                <a:spcPts val="600"/>
              </a:spcBef>
              <a:spcAft>
                <a:spcPts val="600"/>
              </a:spcAft>
              <a:buFont typeface="Symbol" panose="05050102010706020507" pitchFamily="18" charset="2"/>
              <a:buChar char=""/>
            </a:pPr>
            <a:r>
              <a:rPr lang="en-GB" sz="1600" b="1" dirty="0">
                <a:effectLst/>
                <a:latin typeface="Calibri" panose="020F0502020204030204" pitchFamily="34" charset="0"/>
                <a:ea typeface="Calibri" panose="020F0502020204030204" pitchFamily="34" charset="0"/>
                <a:cs typeface="Arial" panose="020B0604020202020204" pitchFamily="34" charset="0"/>
              </a:rPr>
              <a:t>Care Leavers</a:t>
            </a:r>
            <a:endParaRPr lang="en-GB" sz="16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10000"/>
              </a:lnSpc>
              <a:spcBef>
                <a:spcPts val="600"/>
              </a:spcBef>
              <a:spcAft>
                <a:spcPts val="600"/>
              </a:spcAft>
              <a:buFont typeface="Symbol" panose="05050102010706020507" pitchFamily="18" charset="2"/>
              <a:buChar char=""/>
            </a:pPr>
            <a:r>
              <a:rPr lang="en-GB" sz="1600" b="1" dirty="0">
                <a:effectLst/>
                <a:latin typeface="Calibri" panose="020F0502020204030204" pitchFamily="34" charset="0"/>
                <a:ea typeface="Calibri" panose="020F0502020204030204" pitchFamily="34" charset="0"/>
                <a:cs typeface="Arial" panose="020B0604020202020204" pitchFamily="34" charset="0"/>
              </a:rPr>
              <a:t>Prison release</a:t>
            </a:r>
            <a:endParaRPr lang="en-GB" sz="16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10000"/>
              </a:lnSpc>
              <a:spcBef>
                <a:spcPts val="600"/>
              </a:spcBef>
              <a:spcAft>
                <a:spcPts val="600"/>
              </a:spcAft>
              <a:buFont typeface="Symbol" panose="05050102010706020507" pitchFamily="18" charset="2"/>
              <a:buChar char=""/>
            </a:pPr>
            <a:r>
              <a:rPr lang="en-GB" sz="1600" b="1" dirty="0">
                <a:effectLst/>
                <a:latin typeface="Calibri" panose="020F0502020204030204" pitchFamily="34" charset="0"/>
                <a:ea typeface="Calibri" panose="020F0502020204030204" pitchFamily="34" charset="0"/>
                <a:cs typeface="Arial" panose="020B0604020202020204" pitchFamily="34" charset="0"/>
              </a:rPr>
              <a:t>Home Improvement Agencies </a:t>
            </a:r>
            <a:r>
              <a:rPr lang="en-GB" sz="1600" dirty="0">
                <a:effectLst/>
                <a:latin typeface="Calibri" panose="020F0502020204030204" pitchFamily="34" charset="0"/>
                <a:ea typeface="Calibri" panose="020F0502020204030204" pitchFamily="34" charset="0"/>
                <a:cs typeface="Arial" panose="020B0604020202020204" pitchFamily="34" charset="0"/>
              </a:rPr>
              <a:t>(HIAs) data</a:t>
            </a:r>
          </a:p>
          <a:p>
            <a:pPr marL="342900" lvl="0" indent="-342900">
              <a:lnSpc>
                <a:spcPct val="110000"/>
              </a:lnSpc>
              <a:spcBef>
                <a:spcPts val="600"/>
              </a:spcBef>
              <a:spcAft>
                <a:spcPts val="600"/>
              </a:spcAft>
              <a:buFont typeface="Symbol" panose="05050102010706020507" pitchFamily="18" charset="2"/>
              <a:buChar char=""/>
            </a:pPr>
            <a:r>
              <a:rPr lang="en-GB" sz="1600" b="1" dirty="0">
                <a:effectLst/>
                <a:latin typeface="Calibri" panose="020F0502020204030204" pitchFamily="34" charset="0"/>
                <a:ea typeface="Calibri" panose="020F0502020204030204" pitchFamily="34" charset="0"/>
                <a:cs typeface="Arial" panose="020B0604020202020204" pitchFamily="34" charset="0"/>
              </a:rPr>
              <a:t>Fire safety </a:t>
            </a:r>
            <a:r>
              <a:rPr lang="en-GB" sz="1600" dirty="0">
                <a:effectLst/>
                <a:latin typeface="Calibri" panose="020F0502020204030204" pitchFamily="34" charset="0"/>
                <a:ea typeface="Calibri" panose="020F0502020204030204" pitchFamily="34" charset="0"/>
                <a:cs typeface="Arial" panose="020B0604020202020204" pitchFamily="34" charset="0"/>
              </a:rPr>
              <a:t>emerging from the Grenfell Tower inquiry.</a:t>
            </a:r>
          </a:p>
          <a:p>
            <a:pPr marL="342900" lvl="0" indent="-342900">
              <a:lnSpc>
                <a:spcPct val="110000"/>
              </a:lnSpc>
              <a:spcBef>
                <a:spcPts val="600"/>
              </a:spcBef>
              <a:spcAft>
                <a:spcPts val="600"/>
              </a:spcAft>
              <a:buFont typeface="Symbol" panose="05050102010706020507" pitchFamily="18" charset="2"/>
              <a:buChar char=""/>
            </a:pPr>
            <a:r>
              <a:rPr lang="en-GB" sz="1600" b="1" dirty="0">
                <a:effectLst/>
                <a:latin typeface="Calibri" panose="020F0502020204030204" pitchFamily="34" charset="0"/>
                <a:ea typeface="Calibri" panose="020F0502020204030204" pitchFamily="34" charset="0"/>
                <a:cs typeface="Arial" panose="020B0604020202020204" pitchFamily="34" charset="0"/>
              </a:rPr>
              <a:t>Damp, mouldy, cold homes</a:t>
            </a:r>
          </a:p>
          <a:p>
            <a:pPr marL="342900" lvl="0" indent="-342900">
              <a:lnSpc>
                <a:spcPct val="110000"/>
              </a:lnSpc>
              <a:spcBef>
                <a:spcPts val="600"/>
              </a:spcBef>
              <a:spcAft>
                <a:spcPts val="600"/>
              </a:spcAft>
              <a:buFont typeface="Symbol" panose="05050102010706020507" pitchFamily="18" charset="2"/>
              <a:buChar char=""/>
            </a:pPr>
            <a:r>
              <a:rPr lang="en-GB" sz="1600" dirty="0">
                <a:effectLst/>
                <a:latin typeface="Calibri" panose="020F0502020204030204" pitchFamily="34" charset="0"/>
                <a:ea typeface="Calibri" panose="020F0502020204030204" pitchFamily="34" charset="0"/>
                <a:cs typeface="Arial" panose="020B0604020202020204" pitchFamily="34" charset="0"/>
              </a:rPr>
              <a:t>Data around </a:t>
            </a:r>
            <a:r>
              <a:rPr lang="en-GB" sz="1600" b="1" dirty="0">
                <a:effectLst/>
                <a:latin typeface="Calibri" panose="020F0502020204030204" pitchFamily="34" charset="0"/>
                <a:ea typeface="Calibri" panose="020F0502020204030204" pitchFamily="34" charset="0"/>
                <a:cs typeface="Arial" panose="020B0604020202020204" pitchFamily="34" charset="0"/>
              </a:rPr>
              <a:t>hoarded homes</a:t>
            </a:r>
            <a:r>
              <a:rPr lang="en-GB" sz="1600" dirty="0">
                <a:effectLst/>
                <a:latin typeface="Calibri" panose="020F0502020204030204" pitchFamily="34" charset="0"/>
                <a:ea typeface="Calibri" panose="020F0502020204030204" pitchFamily="34" charset="0"/>
                <a:cs typeface="Arial" panose="020B0604020202020204" pitchFamily="34" charset="0"/>
              </a:rPr>
              <a:t>.</a:t>
            </a:r>
          </a:p>
          <a:p>
            <a:pPr marL="342900" lvl="0" indent="-342900">
              <a:lnSpc>
                <a:spcPct val="110000"/>
              </a:lnSpc>
              <a:spcBef>
                <a:spcPts val="600"/>
              </a:spcBef>
              <a:spcAft>
                <a:spcPts val="600"/>
              </a:spcAft>
              <a:buFont typeface="Symbol" panose="05050102010706020507" pitchFamily="18" charset="2"/>
              <a:buChar char=""/>
            </a:pPr>
            <a:r>
              <a:rPr lang="en-GB" sz="1600" b="1" dirty="0">
                <a:effectLst/>
                <a:latin typeface="Calibri" panose="020F0502020204030204" pitchFamily="34" charset="0"/>
                <a:ea typeface="Calibri" panose="020F0502020204030204" pitchFamily="34" charset="0"/>
                <a:cs typeface="Arial" panose="020B0604020202020204" pitchFamily="34" charset="0"/>
              </a:rPr>
              <a:t>Energy Performance Certificate </a:t>
            </a:r>
            <a:r>
              <a:rPr lang="en-GB" sz="1600" dirty="0">
                <a:effectLst/>
                <a:latin typeface="Calibri" panose="020F0502020204030204" pitchFamily="34" charset="0"/>
                <a:ea typeface="Calibri" panose="020F0502020204030204" pitchFamily="34" charset="0"/>
                <a:cs typeface="Arial" panose="020B0604020202020204" pitchFamily="34" charset="0"/>
              </a:rPr>
              <a:t>(EPC) ratings, national Fuel Poverty data mapping, age of homes. Plan to explore Peterborough’s data release with other districts.</a:t>
            </a:r>
          </a:p>
          <a:p>
            <a:pPr marL="342900" lvl="0" indent="-342900">
              <a:lnSpc>
                <a:spcPct val="110000"/>
              </a:lnSpc>
              <a:spcBef>
                <a:spcPts val="600"/>
              </a:spcBef>
              <a:spcAft>
                <a:spcPts val="600"/>
              </a:spcAft>
              <a:buFont typeface="Symbol" panose="05050102010706020507" pitchFamily="18" charset="2"/>
              <a:buChar char=""/>
            </a:pPr>
            <a:r>
              <a:rPr lang="en-GB" sz="1600" b="1" dirty="0">
                <a:effectLst/>
                <a:latin typeface="Calibri" panose="020F0502020204030204" pitchFamily="34" charset="0"/>
                <a:ea typeface="Calibri" panose="020F0502020204030204" pitchFamily="34" charset="0"/>
                <a:cs typeface="Arial" panose="020B0604020202020204" pitchFamily="34" charset="0"/>
              </a:rPr>
              <a:t>Hospital discharge</a:t>
            </a:r>
            <a:endParaRPr lang="en-GB" sz="16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10000"/>
              </a:lnSpc>
              <a:spcBef>
                <a:spcPts val="600"/>
              </a:spcBef>
              <a:spcAft>
                <a:spcPts val="600"/>
              </a:spcAft>
              <a:buFont typeface="Symbol" panose="05050102010706020507" pitchFamily="18" charset="2"/>
              <a:buChar char=""/>
            </a:pPr>
            <a:r>
              <a:rPr lang="en-GB" sz="1600" b="1" dirty="0">
                <a:latin typeface="Calibri" panose="020F0502020204030204" pitchFamily="34" charset="0"/>
                <a:ea typeface="Calibri" panose="020F0502020204030204" pitchFamily="34" charset="0"/>
                <a:cs typeface="Arial" panose="020B0604020202020204" pitchFamily="34" charset="0"/>
              </a:rPr>
              <a:t>Self and custom building</a:t>
            </a:r>
            <a:endParaRPr lang="en-GB" sz="16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10000"/>
              </a:lnSpc>
              <a:spcBef>
                <a:spcPts val="600"/>
              </a:spcBef>
              <a:spcAft>
                <a:spcPts val="600"/>
              </a:spcAft>
              <a:buFont typeface="Symbol" panose="05050102010706020507" pitchFamily="18" charset="2"/>
              <a:buChar char=""/>
            </a:pPr>
            <a:endParaRPr lang="en-GB" sz="1400" dirty="0"/>
          </a:p>
        </p:txBody>
      </p:sp>
      <p:pic>
        <p:nvPicPr>
          <p:cNvPr id="7" name="Picture 6" descr="Houses in a subdivision">
            <a:extLst>
              <a:ext uri="{FF2B5EF4-FFF2-40B4-BE49-F238E27FC236}">
                <a16:creationId xmlns:a16="http://schemas.microsoft.com/office/drawing/2014/main" id="{0B5EF7C4-4D18-E110-FFDC-9FF11EEEE43B}"/>
              </a:ext>
            </a:extLst>
          </p:cNvPr>
          <p:cNvPicPr>
            <a:picLocks noChangeAspect="1"/>
          </p:cNvPicPr>
          <p:nvPr/>
        </p:nvPicPr>
        <p:blipFill>
          <a:blip r:embed="rId3"/>
          <a:srcRect l="32313" r="20517" b="-1"/>
          <a:stretch/>
        </p:blipFill>
        <p:spPr>
          <a:xfrm>
            <a:off x="7345680" y="10"/>
            <a:ext cx="4846320" cy="6857990"/>
          </a:xfrm>
          <a:prstGeom prst="rect">
            <a:avLst/>
          </a:prstGeom>
        </p:spPr>
      </p:pic>
    </p:spTree>
    <p:extLst>
      <p:ext uri="{BB962C8B-B14F-4D97-AF65-F5344CB8AC3E}">
        <p14:creationId xmlns:p14="http://schemas.microsoft.com/office/powerpoint/2010/main" val="1102489438"/>
      </p:ext>
    </p:extLst>
  </p:cSld>
  <p:clrMapOvr>
    <a:masterClrMapping/>
  </p:clrMapOvr>
</p:sld>
</file>

<file path=ppt/theme/theme1.xml><?xml version="1.0" encoding="utf-8"?>
<a:theme xmlns:a="http://schemas.openxmlformats.org/drawingml/2006/main" name="VanillaVTI">
  <a:themeElements>
    <a:clrScheme name="Vanilla">
      <a:dk1>
        <a:sysClr val="windowText" lastClr="000000"/>
      </a:dk1>
      <a:lt1>
        <a:sysClr val="window" lastClr="FFFFFF"/>
      </a:lt1>
      <a:dk2>
        <a:srgbClr val="2C3932"/>
      </a:dk2>
      <a:lt2>
        <a:srgbClr val="FDF6EA"/>
      </a:lt2>
      <a:accent1>
        <a:srgbClr val="169C9A"/>
      </a:accent1>
      <a:accent2>
        <a:srgbClr val="FA9A42"/>
      </a:accent2>
      <a:accent3>
        <a:srgbClr val="E15C3D"/>
      </a:accent3>
      <a:accent4>
        <a:srgbClr val="E78A67"/>
      </a:accent4>
      <a:accent5>
        <a:srgbClr val="A74B40"/>
      </a:accent5>
      <a:accent6>
        <a:srgbClr val="3D9072"/>
      </a:accent6>
      <a:hlink>
        <a:srgbClr val="169C9A"/>
      </a:hlink>
      <a:folHlink>
        <a:srgbClr val="E15C3D"/>
      </a:folHlink>
    </a:clrScheme>
    <a:fontScheme name="Neue Haas">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nillaVTI" id="{54D376C6-1C9B-4C6B-8F3C-483BB307BB05}" vid="{7690D8A9-C071-45EF-BA7A-F7FA9779B11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4141</TotalTime>
  <Words>887</Words>
  <Application>Microsoft Office PowerPoint</Application>
  <PresentationFormat>Widescreen</PresentationFormat>
  <Paragraphs>84</Paragraphs>
  <Slides>11</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Aptos</vt:lpstr>
      <vt:lpstr>Arial</vt:lpstr>
      <vt:lpstr>Calibri</vt:lpstr>
      <vt:lpstr>Neue Haas Grotesk Text Pro</vt:lpstr>
      <vt:lpstr>Symbol</vt:lpstr>
      <vt:lpstr>VanillaVTI</vt:lpstr>
      <vt:lpstr>Audit of housing assessments</vt:lpstr>
      <vt:lpstr>The C&amp;P Health and Wellbeing  Integrated Care Strategy  Action Plan 2024-25</vt:lpstr>
      <vt:lpstr>Summary</vt:lpstr>
      <vt:lpstr>Structure</vt:lpstr>
      <vt:lpstr>Findings</vt:lpstr>
      <vt:lpstr>The audit</vt:lpstr>
      <vt:lpstr>PowerPoint Presentation</vt:lpstr>
      <vt:lpstr>Glossary &amp; Guidance</vt:lpstr>
      <vt:lpstr>Recommendations: partners could usefully consider…</vt:lpstr>
      <vt:lpstr>Recommendations  for housing and health &amp; wellbeing boards</vt:lpstr>
      <vt:lpstr>Questions &amp; suggestions?  Please contact  Sue Beecroft sue.beecroft@cambridge.gov.uk  or  David Norton David.Norton2@peterborough.gov.uk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SUE BEECROFT</dc:creator>
  <cp:lastModifiedBy>SUE BEECROFT</cp:lastModifiedBy>
  <cp:revision>2</cp:revision>
  <dcterms:created xsi:type="dcterms:W3CDTF">2025-05-06T10:21:00Z</dcterms:created>
  <dcterms:modified xsi:type="dcterms:W3CDTF">2025-05-09T08:44:00Z</dcterms:modified>
</cp:coreProperties>
</file>