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34"/>
  </p:notesMasterIdLst>
  <p:sldIdLst>
    <p:sldId id="256" r:id="rId5"/>
    <p:sldId id="285" r:id="rId6"/>
    <p:sldId id="257" r:id="rId7"/>
    <p:sldId id="258" r:id="rId8"/>
    <p:sldId id="284"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C910"/>
    <a:srgbClr val="D9D9D9"/>
    <a:srgbClr val="D3D3D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B14CC1D-F459-4919-9092-9E599660DED5}" v="1" dt="2025-03-20T09:00:07.47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80" autoAdjust="0"/>
    <p:restoredTop sz="86410" autoAdjust="0"/>
  </p:normalViewPr>
  <p:slideViewPr>
    <p:cSldViewPr snapToGrid="0" snapToObjects="1">
      <p:cViewPr varScale="1">
        <p:scale>
          <a:sx n="62" d="100"/>
          <a:sy n="62" d="100"/>
        </p:scale>
        <p:origin x="90" y="666"/>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6/11/relationships/changesInfo" Target="changesInfos/changesInfo1.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rew Robson" userId="3e3e8bde-6bd1-42a6-8cad-f255a48b06db" providerId="ADAL" clId="{2B14CC1D-F459-4919-9092-9E599660DED5}"/>
    <pc:docChg chg="custSel delSld modSld">
      <pc:chgData name="Andrew Robson" userId="3e3e8bde-6bd1-42a6-8cad-f255a48b06db" providerId="ADAL" clId="{2B14CC1D-F459-4919-9092-9E599660DED5}" dt="2025-03-20T10:25:26.074" v="8" actId="1076"/>
      <pc:docMkLst>
        <pc:docMk/>
      </pc:docMkLst>
      <pc:sldChg chg="modSp mod">
        <pc:chgData name="Andrew Robson" userId="3e3e8bde-6bd1-42a6-8cad-f255a48b06db" providerId="ADAL" clId="{2B14CC1D-F459-4919-9092-9E599660DED5}" dt="2025-03-20T09:00:52.015" v="2" actId="27636"/>
        <pc:sldMkLst>
          <pc:docMk/>
          <pc:sldMk cId="7630729" sldId="256"/>
        </pc:sldMkLst>
        <pc:spChg chg="mod">
          <ac:chgData name="Andrew Robson" userId="3e3e8bde-6bd1-42a6-8cad-f255a48b06db" providerId="ADAL" clId="{2B14CC1D-F459-4919-9092-9E599660DED5}" dt="2025-03-20T09:00:52.015" v="2" actId="27636"/>
          <ac:spMkLst>
            <pc:docMk/>
            <pc:sldMk cId="7630729" sldId="256"/>
            <ac:spMk id="12" creationId="{00000000-0000-0000-0000-000000000000}"/>
          </ac:spMkLst>
        </pc:spChg>
      </pc:sldChg>
      <pc:sldChg chg="del">
        <pc:chgData name="Andrew Robson" userId="3e3e8bde-6bd1-42a6-8cad-f255a48b06db" providerId="ADAL" clId="{2B14CC1D-F459-4919-9092-9E599660DED5}" dt="2025-03-20T09:00:09.973" v="0" actId="47"/>
        <pc:sldMkLst>
          <pc:docMk/>
          <pc:sldMk cId="0" sldId="259"/>
        </pc:sldMkLst>
      </pc:sldChg>
      <pc:sldChg chg="addSp modSp mod">
        <pc:chgData name="Andrew Robson" userId="3e3e8bde-6bd1-42a6-8cad-f255a48b06db" providerId="ADAL" clId="{2B14CC1D-F459-4919-9092-9E599660DED5}" dt="2025-03-20T10:25:26.074" v="8" actId="1076"/>
        <pc:sldMkLst>
          <pc:docMk/>
          <pc:sldMk cId="2050452446" sldId="284"/>
        </pc:sldMkLst>
        <pc:picChg chg="add mod">
          <ac:chgData name="Andrew Robson" userId="3e3e8bde-6bd1-42a6-8cad-f255a48b06db" providerId="ADAL" clId="{2B14CC1D-F459-4919-9092-9E599660DED5}" dt="2025-03-20T10:25:26.074" v="8" actId="1076"/>
          <ac:picMkLst>
            <pc:docMk/>
            <pc:sldMk cId="2050452446" sldId="284"/>
            <ac:picMk id="3" creationId="{6A930C07-410B-22FB-EE86-B081358FD5CE}"/>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F02761-3855-4790-A08F-4E9236603DD1}" type="datetimeFigureOut">
              <a:rPr lang="en-GB" smtClean="0"/>
              <a:t>20/03/2025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6ED3FA-A036-4168-805F-E403D6578208}" type="slidenum">
              <a:rPr lang="en-GB" smtClean="0"/>
              <a:t>‹#›</a:t>
            </a:fld>
            <a:endParaRPr lang="en-GB"/>
          </a:p>
        </p:txBody>
      </p:sp>
    </p:spTree>
    <p:extLst>
      <p:ext uri="{BB962C8B-B14F-4D97-AF65-F5344CB8AC3E}">
        <p14:creationId xmlns:p14="http://schemas.microsoft.com/office/powerpoint/2010/main" val="17935325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136DCE-E4AB-8617-E8E1-25EF3215F7C4}"/>
            </a:ext>
          </a:extLst>
        </p:cNvPr>
        <p:cNvGrpSpPr/>
        <p:nvPr/>
      </p:nvGrpSpPr>
      <p:grpSpPr>
        <a:xfrm>
          <a:off x="0" y="0"/>
          <a:ext cx="0" cy="0"/>
          <a:chOff x="0" y="0"/>
          <a:chExt cx="0" cy="0"/>
        </a:xfrm>
      </p:grpSpPr>
      <p:sp>
        <p:nvSpPr>
          <p:cNvPr id="2" name="Slide Text">
            <a:extLst>
              <a:ext uri="{FF2B5EF4-FFF2-40B4-BE49-F238E27FC236}">
                <a16:creationId xmlns:a16="http://schemas.microsoft.com/office/drawing/2014/main" id="{656BEA5F-E215-ADFF-EC50-05E65358F25E}"/>
              </a:ext>
            </a:extLst>
          </p:cNvPr>
          <p:cNvSpPr>
            <a:spLocks noGrp="1"/>
          </p:cNvSpPr>
          <p:nvPr>
            <p:ph type="body" idx="1"/>
          </p:nvPr>
        </p:nvSpPr>
        <p:spPr/>
        <p:txBody>
          <a:bodyPr/>
          <a:lstStyle/>
          <a:p>
            <a:r>
              <a:rPr b="1" dirty="0"/>
              <a:t>More patients</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Fewer patients</a:t>
            </a:r>
            <a:endParaRPr dirty="0"/>
          </a:p>
          <a:p>
            <a:r>
              <a:rPr b="0" dirty="0"/>
              <a:t>No alt text provided</a:t>
            </a:r>
            <a:endParaRPr dirty="0"/>
          </a:p>
          <a:p>
            <a:endParaRPr dirty="0"/>
          </a:p>
          <a:p>
            <a:r>
              <a:rPr b="1" dirty="0"/>
              <a:t>Practice Locations and Registered Patients as at Jan'25</a:t>
            </a:r>
            <a:endParaRPr dirty="0"/>
          </a:p>
          <a:p>
            <a:r>
              <a:rPr b="0" dirty="0"/>
              <a:t>No alt text provided</a:t>
            </a:r>
            <a:endParaRPr dirty="0"/>
          </a:p>
          <a:p>
            <a:endParaRPr dirty="0"/>
          </a:p>
          <a:p>
            <a:r>
              <a:rPr b="1" dirty="0"/>
              <a:t>Slicer Extract Date</a:t>
            </a:r>
            <a:endParaRPr dirty="0"/>
          </a:p>
          <a:p>
            <a:r>
              <a:rPr b="0" dirty="0"/>
              <a:t>No alt text provided</a:t>
            </a:r>
            <a:endParaRPr dirty="0"/>
          </a:p>
          <a:p>
            <a:endParaRPr dirty="0"/>
          </a:p>
          <a:p>
            <a:r>
              <a:rPr b="1" dirty="0"/>
              <a:t>Registered Patients by Practice as at Jan'25</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North</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PBI_CV_EB3A4088_75C5_4746_9D8B_255A7B7ECD6C</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p:txBody>
      </p:sp>
    </p:spTree>
    <p:extLst>
      <p:ext uri="{BB962C8B-B14F-4D97-AF65-F5344CB8AC3E}">
        <p14:creationId xmlns:p14="http://schemas.microsoft.com/office/powerpoint/2010/main" val="3268117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South by PCN</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Birth Rates per 1,000 Females for the year 2023</a:t>
            </a:r>
            <a:endParaRPr dirty="0"/>
          </a:p>
          <a:p>
            <a:r>
              <a:rPr b="0" dirty="0"/>
              <a:t>No alt text provided</a:t>
            </a:r>
            <a:endParaRPr dirty="0"/>
          </a:p>
          <a:p>
            <a:endParaRPr dirty="0"/>
          </a:p>
          <a:p>
            <a:r>
              <a:rPr b="1" dirty="0"/>
              <a:t>South ABU</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Birth Rates per 1,000 Females - trends</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Source: ICS DSCRO Births Table</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QOF All Registers Prevalence</a:t>
            </a:r>
            <a:endParaRPr dirty="0"/>
          </a:p>
          <a:p>
            <a:r>
              <a:rPr b="0" dirty="0"/>
              <a:t>No alt text provided</a:t>
            </a:r>
            <a:endParaRPr dirty="0"/>
          </a:p>
          <a:p>
            <a:endParaRPr dirty="0"/>
          </a:p>
          <a:p>
            <a:r>
              <a:rPr b="1" dirty="0"/>
              <a:t>South -  by register name 2023/24</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Source: QOF</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South by PCN 2023/24</a:t>
            </a:r>
            <a:endParaRPr dirty="0"/>
          </a:p>
          <a:p>
            <a:r>
              <a:rPr b="0" dirty="0"/>
              <a:t>No alt text provided</a:t>
            </a:r>
            <a:endParaRPr dirty="0"/>
          </a:p>
          <a:p>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QOF Smoking Prevalence</a:t>
            </a:r>
            <a:endParaRPr dirty="0"/>
          </a:p>
          <a:p>
            <a:r>
              <a:rPr b="0" dirty="0"/>
              <a:t>No alt text provided</a:t>
            </a:r>
            <a:endParaRPr dirty="0"/>
          </a:p>
          <a:p>
            <a:endParaRPr dirty="0"/>
          </a:p>
          <a:p>
            <a:r>
              <a:rPr b="1" dirty="0"/>
              <a:t>South by PCN 2023/24</a:t>
            </a:r>
            <a:endParaRPr dirty="0"/>
          </a:p>
          <a:p>
            <a:r>
              <a:rPr b="0" dirty="0"/>
              <a:t>No alt text provided</a:t>
            </a:r>
            <a:endParaRPr dirty="0"/>
          </a:p>
          <a:p>
            <a:endParaRPr dirty="0"/>
          </a:p>
          <a:p>
            <a:r>
              <a:rPr b="1" dirty="0"/>
              <a:t>South</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Smoking Prevalence by Year</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Source: QOF</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QOF Hypertension Prevalence</a:t>
            </a:r>
            <a:endParaRPr dirty="0"/>
          </a:p>
          <a:p>
            <a:r>
              <a:rPr b="0" dirty="0"/>
              <a:t>No alt text provided</a:t>
            </a:r>
            <a:endParaRPr dirty="0"/>
          </a:p>
          <a:p>
            <a:endParaRPr dirty="0"/>
          </a:p>
          <a:p>
            <a:r>
              <a:rPr b="1" dirty="0"/>
              <a:t>South by PCN 2023/24</a:t>
            </a:r>
            <a:endParaRPr dirty="0"/>
          </a:p>
          <a:p>
            <a:r>
              <a:rPr b="0" dirty="0"/>
              <a:t>No alt text provided</a:t>
            </a:r>
            <a:endParaRPr dirty="0"/>
          </a:p>
          <a:p>
            <a:endParaRPr dirty="0"/>
          </a:p>
          <a:p>
            <a:r>
              <a:rPr b="1" dirty="0"/>
              <a:t>South</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Hypertension Prevalence by Year</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Source: QOF</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QOF Obesity Prevalence</a:t>
            </a:r>
            <a:endParaRPr dirty="0"/>
          </a:p>
          <a:p>
            <a:r>
              <a:rPr b="0" dirty="0"/>
              <a:t>No alt text provided</a:t>
            </a:r>
            <a:endParaRPr dirty="0"/>
          </a:p>
          <a:p>
            <a:endParaRPr dirty="0"/>
          </a:p>
          <a:p>
            <a:r>
              <a:rPr b="1" dirty="0"/>
              <a:t>South by PCN 2023/24</a:t>
            </a:r>
            <a:endParaRPr dirty="0"/>
          </a:p>
          <a:p>
            <a:r>
              <a:rPr b="0" dirty="0"/>
              <a:t>No alt text provided</a:t>
            </a:r>
            <a:endParaRPr dirty="0"/>
          </a:p>
          <a:p>
            <a:endParaRPr dirty="0"/>
          </a:p>
          <a:p>
            <a:r>
              <a:rPr b="1" dirty="0"/>
              <a:t>South</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Obesity Prevalence by Year</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Source: QOF</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QOF Diabetes mellitus Prevalence</a:t>
            </a:r>
            <a:endParaRPr dirty="0"/>
          </a:p>
          <a:p>
            <a:r>
              <a:rPr b="0" dirty="0"/>
              <a:t>No alt text provided</a:t>
            </a:r>
            <a:endParaRPr dirty="0"/>
          </a:p>
          <a:p>
            <a:endParaRPr dirty="0"/>
          </a:p>
          <a:p>
            <a:r>
              <a:rPr b="1" dirty="0"/>
              <a:t>South by PCN 2023/24</a:t>
            </a:r>
            <a:endParaRPr dirty="0"/>
          </a:p>
          <a:p>
            <a:r>
              <a:rPr b="0" dirty="0"/>
              <a:t>No alt text provided</a:t>
            </a:r>
            <a:endParaRPr dirty="0"/>
          </a:p>
          <a:p>
            <a:endParaRPr dirty="0"/>
          </a:p>
          <a:p>
            <a:r>
              <a:rPr b="1" dirty="0"/>
              <a:t>South</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Diabetes mellitus Prevalence by Year</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Source: QOF</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textbox</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QOF Depression Prevalence</a:t>
            </a:r>
            <a:endParaRPr dirty="0"/>
          </a:p>
          <a:p>
            <a:r>
              <a:rPr b="0" dirty="0"/>
              <a:t>No alt text provided</a:t>
            </a:r>
            <a:endParaRPr dirty="0"/>
          </a:p>
          <a:p>
            <a:endParaRPr dirty="0"/>
          </a:p>
          <a:p>
            <a:r>
              <a:rPr b="1" dirty="0"/>
              <a:t>South by PCN 2023/24</a:t>
            </a:r>
            <a:endParaRPr dirty="0"/>
          </a:p>
          <a:p>
            <a:r>
              <a:rPr b="0" dirty="0"/>
              <a:t>No alt text provided</a:t>
            </a:r>
            <a:endParaRPr dirty="0"/>
          </a:p>
          <a:p>
            <a:endParaRPr dirty="0"/>
          </a:p>
          <a:p>
            <a:r>
              <a:rPr b="1" dirty="0"/>
              <a:t>South</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Depression Prevalence by Year</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Source: QOF</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South by PCN in 2023/24</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A&amp;E Attendances - Directly Age Standardised Rates (DASR) per 1,000</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DASR per 1,000 - Trends</a:t>
            </a:r>
            <a:endParaRPr dirty="0"/>
          </a:p>
          <a:p>
            <a:r>
              <a:rPr b="0" dirty="0"/>
              <a:t>No alt text provided</a:t>
            </a:r>
            <a:endParaRPr dirty="0"/>
          </a:p>
          <a:p>
            <a:endParaRPr dirty="0"/>
          </a:p>
          <a:p>
            <a:r>
              <a:rPr b="1" dirty="0"/>
              <a:t>South ABU </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Source: DSCRO ECDS</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Select Age Group, Age</a:t>
            </a:r>
            <a:endParaRPr dirty="0"/>
          </a:p>
          <a:p>
            <a:r>
              <a:rPr b="0" dirty="0"/>
              <a:t>No alt text provided</a:t>
            </a:r>
            <a:endParaRPr dirty="0"/>
          </a:p>
          <a:p>
            <a:endParaRPr dirty="0"/>
          </a:p>
          <a:p>
            <a:r>
              <a:rPr b="1" dirty="0"/>
              <a:t>Select Age Group, Age</a:t>
            </a:r>
            <a:endParaRPr dirty="0"/>
          </a:p>
          <a:p>
            <a:r>
              <a:rPr b="0" dirty="0"/>
              <a:t>No alt text provided</a:t>
            </a:r>
            <a:endParaRPr dirty="0"/>
          </a:p>
          <a:p>
            <a:endParaRPr dirty="0"/>
          </a:p>
          <a:p>
            <a:r>
              <a:rPr b="1" dirty="0"/>
              <a:t>Select Age</a:t>
            </a:r>
            <a:endParaRPr dirty="0"/>
          </a:p>
          <a:p>
            <a:r>
              <a:rPr b="0" dirty="0"/>
              <a:t>No alt text provided</a:t>
            </a:r>
            <a:endParaRPr dirty="0"/>
          </a:p>
          <a:p>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Select Age</a:t>
            </a:r>
            <a:endParaRPr dirty="0"/>
          </a:p>
          <a:p>
            <a:r>
              <a:rPr b="0" dirty="0"/>
              <a:t>No alt text provided</a:t>
            </a:r>
            <a:endParaRPr dirty="0"/>
          </a:p>
          <a:p>
            <a:endParaRPr dirty="0"/>
          </a:p>
          <a:p>
            <a:r>
              <a:rPr b="1" dirty="0"/>
              <a:t>Select Age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Select Age</a:t>
            </a:r>
            <a:endParaRPr dirty="0"/>
          </a:p>
          <a:p>
            <a:r>
              <a:rPr b="0" dirty="0"/>
              <a:t>No alt text provided</a:t>
            </a:r>
            <a:endParaRPr dirty="0"/>
          </a:p>
          <a:p>
            <a:endParaRPr dirty="0"/>
          </a:p>
          <a:p>
            <a:r>
              <a:rPr b="1" dirty="0"/>
              <a:t>Select Age</a:t>
            </a:r>
            <a:endParaRPr dirty="0"/>
          </a:p>
          <a:p>
            <a:r>
              <a:rPr b="0" dirty="0"/>
              <a:t>No alt text provided</a:t>
            </a:r>
            <a:endParaRPr dirty="0"/>
          </a:p>
          <a:p>
            <a:endParaRPr dirty="0"/>
          </a:p>
          <a:p>
            <a:r>
              <a:rPr b="1" dirty="0"/>
              <a:t>Outpatient Attendances, First Attends,  All Ages, Persons, All Specialty Groups, Consultant Led, 2023/24</a:t>
            </a:r>
            <a:endParaRPr dirty="0"/>
          </a:p>
          <a:p>
            <a:r>
              <a:rPr b="0" dirty="0"/>
              <a:t>No alt text provided</a:t>
            </a:r>
            <a:endParaRPr dirty="0"/>
          </a:p>
          <a:p>
            <a:endParaRPr dirty="0"/>
          </a:p>
          <a:p>
            <a:r>
              <a:rPr b="1" dirty="0"/>
              <a:t>South</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Outpatient Attendances - Directly Age Standardised Rates (DASR) per 1,000</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DASR per 1,000 - Trends</a:t>
            </a:r>
            <a:endParaRPr dirty="0"/>
          </a:p>
          <a:p>
            <a:r>
              <a:rPr b="0" dirty="0"/>
              <a:t>No alt text provided</a:t>
            </a:r>
            <a:endParaRPr dirty="0"/>
          </a:p>
          <a:p>
            <a:endParaRPr dirty="0"/>
          </a:p>
          <a:p>
            <a:r>
              <a:rPr b="1" dirty="0"/>
              <a:t>South ABU </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Source: DSCRO SUS_OP_All</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Select Age</a:t>
            </a:r>
            <a:endParaRPr dirty="0"/>
          </a:p>
          <a:p>
            <a:r>
              <a:rPr b="0" dirty="0"/>
              <a:t>No alt text provided</a:t>
            </a:r>
            <a:endParaRPr dirty="0"/>
          </a:p>
          <a:p>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Select Age</a:t>
            </a:r>
            <a:endParaRPr dirty="0"/>
          </a:p>
          <a:p>
            <a:r>
              <a:rPr b="0" dirty="0"/>
              <a:t>No alt text provided</a:t>
            </a:r>
            <a:endParaRPr dirty="0"/>
          </a:p>
          <a:p>
            <a:endParaRPr dirty="0"/>
          </a:p>
          <a:p>
            <a:r>
              <a:rPr b="1" dirty="0"/>
              <a:t>Select Age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Select Age</a:t>
            </a:r>
            <a:endParaRPr dirty="0"/>
          </a:p>
          <a:p>
            <a:r>
              <a:rPr b="0" dirty="0"/>
              <a:t>No alt text provided</a:t>
            </a:r>
            <a:endParaRPr dirty="0"/>
          </a:p>
          <a:p>
            <a:endParaRPr dirty="0"/>
          </a:p>
          <a:p>
            <a:r>
              <a:rPr b="1" dirty="0"/>
              <a:t>Select Age</a:t>
            </a:r>
            <a:endParaRPr dirty="0"/>
          </a:p>
          <a:p>
            <a:r>
              <a:rPr b="0" dirty="0"/>
              <a:t>No alt text provided</a:t>
            </a:r>
            <a:endParaRPr dirty="0"/>
          </a:p>
          <a:p>
            <a:endParaRPr dirty="0"/>
          </a:p>
          <a:p>
            <a:r>
              <a:rPr b="1" dirty="0"/>
              <a:t>Outpatient Attendances, Follow Ups,  All Ages, Persons, All Specialty Groups, Consultant Led, 2023/24</a:t>
            </a:r>
            <a:endParaRPr dirty="0"/>
          </a:p>
          <a:p>
            <a:r>
              <a:rPr b="0" dirty="0"/>
              <a:t>No alt text provided</a:t>
            </a:r>
            <a:endParaRPr dirty="0"/>
          </a:p>
          <a:p>
            <a:endParaRPr dirty="0"/>
          </a:p>
          <a:p>
            <a:r>
              <a:rPr b="1" dirty="0"/>
              <a:t>South</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Outpatient Attendances - Directly Age Standardised Rates (DASR) per 1,000</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DASR per 1,000 - Trends</a:t>
            </a:r>
            <a:endParaRPr dirty="0"/>
          </a:p>
          <a:p>
            <a:r>
              <a:rPr b="0" dirty="0"/>
              <a:t>No alt text provided</a:t>
            </a:r>
            <a:endParaRPr dirty="0"/>
          </a:p>
          <a:p>
            <a:endParaRPr dirty="0"/>
          </a:p>
          <a:p>
            <a:r>
              <a:rPr b="1" dirty="0"/>
              <a:t>South ABU </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Source: DSCRO SUS_OP_All</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Select Age</a:t>
            </a:r>
            <a:endParaRPr dirty="0"/>
          </a:p>
          <a:p>
            <a:r>
              <a:rPr b="0" dirty="0"/>
              <a:t>No alt text provided</a:t>
            </a:r>
            <a:endParaRPr dirty="0"/>
          </a:p>
          <a:p>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Cambridgeshire and Peterborough PCN Dashboard</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pageNavigator</a:t>
            </a:r>
            <a:endParaRPr dirty="0"/>
          </a:p>
          <a:p>
            <a:r>
              <a:rPr b="0" dirty="0"/>
              <a:t>No alt text provided</a:t>
            </a:r>
            <a:endParaRPr dirty="0"/>
          </a:p>
          <a:p>
            <a:endParaRPr dirty="0"/>
          </a:p>
          <a:p>
            <a:r>
              <a:rPr b="1" dirty="0"/>
              <a:t>Slicer PCN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slicer</a:t>
            </a:r>
            <a:endParaRPr dirty="0"/>
          </a:p>
          <a:p>
            <a:r>
              <a:rPr b="0" dirty="0"/>
              <a:t>No alt text provided</a:t>
            </a:r>
            <a:endParaRPr dirty="0"/>
          </a:p>
          <a:p>
            <a:endParaRPr dirty="0"/>
          </a:p>
          <a:p>
            <a:r>
              <a:rPr b="1" dirty="0"/>
              <a:t>South by PCN in 2023/24</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Hospital Admissions - Directly Age Standardised Rates (DASR) per 1,000</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DASR per 1,000 - Trends</a:t>
            </a:r>
            <a:endParaRPr dirty="0"/>
          </a:p>
          <a:p>
            <a:r>
              <a:rPr b="0" dirty="0"/>
              <a:t>No alt text provided</a:t>
            </a:r>
            <a:endParaRPr dirty="0"/>
          </a:p>
          <a:p>
            <a:endParaRPr dirty="0"/>
          </a:p>
          <a:p>
            <a:r>
              <a:rPr b="1" dirty="0"/>
              <a:t>South ABU </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Source: DSCRO Sus_IP_All</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Select Age</a:t>
            </a:r>
            <a:endParaRPr dirty="0"/>
          </a:p>
          <a:p>
            <a:r>
              <a:rPr b="0" dirty="0"/>
              <a:t>No alt text provided</a:t>
            </a:r>
            <a:endParaRPr dirty="0"/>
          </a:p>
          <a:p>
            <a:endParaRP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slicer</a:t>
            </a:r>
            <a:endParaRPr dirty="0"/>
          </a:p>
          <a:p>
            <a:r>
              <a:rPr b="0" dirty="0"/>
              <a:t>No alt text provided</a:t>
            </a:r>
            <a:endParaRPr dirty="0"/>
          </a:p>
          <a:p>
            <a:endParaRPr dirty="0"/>
          </a:p>
          <a:p>
            <a:r>
              <a:rPr b="1" dirty="0"/>
              <a:t>South by PCN in 2023/24</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Hospital Admissions - Directly Age Standardised Rates (DASR) per 1,000</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DASR per 1,000 - Trends</a:t>
            </a:r>
            <a:endParaRPr dirty="0"/>
          </a:p>
          <a:p>
            <a:r>
              <a:rPr b="0" dirty="0"/>
              <a:t>No alt text provided</a:t>
            </a:r>
            <a:endParaRPr dirty="0"/>
          </a:p>
          <a:p>
            <a:endParaRPr dirty="0"/>
          </a:p>
          <a:p>
            <a:r>
              <a:rPr b="1" dirty="0"/>
              <a:t>South ABU </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Source: DSCRO Sus_IP_All</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Select Age</a:t>
            </a:r>
            <a:endParaRPr dirty="0"/>
          </a:p>
          <a:p>
            <a:r>
              <a:rPr b="0" dirty="0"/>
              <a:t>No alt text provided</a:t>
            </a:r>
            <a:endParaRPr dirty="0"/>
          </a:p>
          <a:p>
            <a:endParaRPr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slicer</a:t>
            </a:r>
            <a:endParaRPr dirty="0"/>
          </a:p>
          <a:p>
            <a:r>
              <a:rPr b="0" dirty="0"/>
              <a:t>No alt text provided</a:t>
            </a:r>
            <a:endParaRPr dirty="0"/>
          </a:p>
          <a:p>
            <a:endParaRPr dirty="0"/>
          </a:p>
          <a:p>
            <a:r>
              <a:rPr b="1" dirty="0"/>
              <a:t>South by PCN in 2023/24</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Hospital Admissions - Directly Age Standardised Rates (DASR) per 1,000</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DASR per 1,000 - Trends</a:t>
            </a:r>
            <a:endParaRPr dirty="0"/>
          </a:p>
          <a:p>
            <a:r>
              <a:rPr b="0" dirty="0"/>
              <a:t>No alt text provided</a:t>
            </a:r>
            <a:endParaRPr dirty="0"/>
          </a:p>
          <a:p>
            <a:endParaRPr dirty="0"/>
          </a:p>
          <a:p>
            <a:r>
              <a:rPr b="1" dirty="0"/>
              <a:t>South ABU </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Source: DSCRO Sus_IP_All</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Select Age</a:t>
            </a:r>
            <a:endParaRPr dirty="0"/>
          </a:p>
          <a:p>
            <a:r>
              <a:rPr b="0" dirty="0"/>
              <a:t>No alt text provided</a:t>
            </a:r>
            <a:endParaRPr dirty="0"/>
          </a:p>
          <a:p>
            <a:endParaRPr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slicer</a:t>
            </a:r>
            <a:endParaRPr dirty="0"/>
          </a:p>
          <a:p>
            <a:r>
              <a:rPr b="0" dirty="0"/>
              <a:t>No alt text provided</a:t>
            </a:r>
            <a:endParaRPr dirty="0"/>
          </a:p>
          <a:p>
            <a:endParaRPr dirty="0"/>
          </a:p>
          <a:p>
            <a:r>
              <a:rPr b="1" dirty="0"/>
              <a:t>South by PCN in 2023/24</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Hospital Admissions - Directly Age Standardised Rates (DASR) per 1,000</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DASR per 1,000 - Trends</a:t>
            </a:r>
            <a:endParaRPr dirty="0"/>
          </a:p>
          <a:p>
            <a:r>
              <a:rPr b="0" dirty="0"/>
              <a:t>No alt text provided</a:t>
            </a:r>
            <a:endParaRPr dirty="0"/>
          </a:p>
          <a:p>
            <a:endParaRPr dirty="0"/>
          </a:p>
          <a:p>
            <a:r>
              <a:rPr b="1" dirty="0"/>
              <a:t>South ABU </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Source: DSCRO Sus_IP_All</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Select Age</a:t>
            </a:r>
            <a:endParaRPr dirty="0"/>
          </a:p>
          <a:p>
            <a:r>
              <a:rPr b="0" dirty="0"/>
              <a:t>No alt text provided</a:t>
            </a:r>
            <a:endParaRPr dirty="0"/>
          </a:p>
          <a:p>
            <a:endParaRPr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slicer</a:t>
            </a:r>
            <a:endParaRPr dirty="0"/>
          </a:p>
          <a:p>
            <a:r>
              <a:rPr b="0" dirty="0"/>
              <a:t>No alt text provided</a:t>
            </a:r>
            <a:endParaRPr dirty="0"/>
          </a:p>
          <a:p>
            <a:endParaRPr dirty="0"/>
          </a:p>
          <a:p>
            <a:r>
              <a:rPr b="1" dirty="0"/>
              <a:t>South by PCN in 2023/24</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Hospital Admissions - Directly Age Standardised Rates (DASR) per 1,000</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DASR per 1,000 - Trends</a:t>
            </a:r>
            <a:endParaRPr dirty="0"/>
          </a:p>
          <a:p>
            <a:r>
              <a:rPr b="0" dirty="0"/>
              <a:t>No alt text provided</a:t>
            </a:r>
            <a:endParaRPr dirty="0"/>
          </a:p>
          <a:p>
            <a:endParaRPr dirty="0"/>
          </a:p>
          <a:p>
            <a:r>
              <a:rPr b="1" dirty="0"/>
              <a:t>South ABU </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Source: DSCRO Sus_IP_All</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Select Age</a:t>
            </a:r>
            <a:endParaRPr dirty="0"/>
          </a:p>
          <a:p>
            <a:r>
              <a:rPr b="0" dirty="0"/>
              <a:t>No alt text provided</a:t>
            </a:r>
            <a:endParaRPr dirty="0"/>
          </a:p>
          <a:p>
            <a:endParaRPr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South by PCN   - 2023</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DASR per 100,000 - Trends</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Mortality Rates - Directly Age Standardised Rates (DASR) per 100,000 </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South ABU</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Source: ICS DSCRO Deaths Table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slicer</a:t>
            </a:r>
            <a:endParaRPr dirty="0"/>
          </a:p>
          <a:p>
            <a:r>
              <a:rPr b="0" dirty="0"/>
              <a:t>No alt text provided</a:t>
            </a:r>
            <a:endParaRPr dirty="0"/>
          </a:p>
          <a:p>
            <a:endParaRPr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South by PCN   - 2023</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DASR per 100,000 - Trends</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Mortality Rates - Directly Age Standardised Rates (DASR) per 100,000 </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South ABU</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Source: ICS DSCRO Deaths Table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slicer</a:t>
            </a:r>
            <a:endParaRPr dirty="0"/>
          </a:p>
          <a:p>
            <a:r>
              <a:rPr b="0" dirty="0"/>
              <a:t>No alt text provided</a:t>
            </a:r>
            <a:endParaRPr dirty="0"/>
          </a:p>
          <a:p>
            <a:endParaRPr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South by PCN   - 2023</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DASR per 100,000 - Trends</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Mortality Rates - Directly Age Standardised Rates (DASR) per 100,000 </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South ABU</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Source: ICS DSCRO Deaths Table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slicer</a:t>
            </a:r>
            <a:endParaRPr dirty="0"/>
          </a:p>
          <a:p>
            <a:r>
              <a:rPr b="0" dirty="0"/>
              <a:t>No alt text provided</a:t>
            </a:r>
            <a:endParaRPr dirty="0"/>
          </a:p>
          <a:p>
            <a:endParaRPr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South by PCN   - 2023</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DASR per 100,000 - Trends</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Mortality Rates - Directly Age Standardised Rates (DASR) per 100,000 </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South ABU</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Source: ICS DSCRO Deaths Table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slicer</a:t>
            </a:r>
            <a:endParaRPr dirty="0"/>
          </a:p>
          <a:p>
            <a:r>
              <a:rPr b="0" dirty="0"/>
              <a:t>No alt text provided</a:t>
            </a:r>
            <a:endParaRPr dirty="0"/>
          </a:p>
          <a:p>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actionButton</a:t>
            </a:r>
            <a:endParaRPr dirty="0"/>
          </a:p>
          <a:p>
            <a:r>
              <a:rPr b="0" dirty="0"/>
              <a:t>No alt text provided</a:t>
            </a:r>
            <a:endParaRPr dirty="0"/>
          </a:p>
          <a:p>
            <a:endParaRPr dirty="0"/>
          </a:p>
          <a:p>
            <a:r>
              <a:rPr b="1" dirty="0"/>
              <a:t>multiRowCard</a:t>
            </a:r>
            <a:endParaRPr dirty="0"/>
          </a:p>
          <a:p>
            <a:r>
              <a:rPr b="0" dirty="0"/>
              <a:t>No alt text provided</a:t>
            </a:r>
            <a:endParaRPr dirty="0"/>
          </a:p>
          <a:p>
            <a:endParaRPr dirty="0"/>
          </a:p>
          <a:p>
            <a:r>
              <a:rPr b="1" dirty="0"/>
              <a:t>QOF Prevalence</a:t>
            </a:r>
            <a:endParaRPr dirty="0"/>
          </a:p>
          <a:p>
            <a:r>
              <a:rPr b="0" dirty="0"/>
              <a:t>No alt text provided</a:t>
            </a:r>
            <a:endParaRPr dirty="0"/>
          </a:p>
          <a:p>
            <a:endParaRPr dirty="0"/>
          </a:p>
          <a:p>
            <a:r>
              <a:rPr b="1" dirty="0"/>
              <a:t>Population</a:t>
            </a:r>
            <a:endParaRPr dirty="0"/>
          </a:p>
          <a:p>
            <a:r>
              <a:rPr b="0" dirty="0"/>
              <a:t>No alt text provided</a:t>
            </a:r>
            <a:endParaRPr dirty="0"/>
          </a:p>
          <a:p>
            <a:endParaRPr dirty="0"/>
          </a:p>
          <a:p>
            <a:r>
              <a:rPr b="1" dirty="0"/>
              <a:t>multiRowCard</a:t>
            </a:r>
            <a:endParaRPr dirty="0"/>
          </a:p>
          <a:p>
            <a:r>
              <a:rPr b="0" dirty="0"/>
              <a:t>No alt text provided</a:t>
            </a:r>
            <a:endParaRPr dirty="0"/>
          </a:p>
          <a:p>
            <a:endParaRPr dirty="0"/>
          </a:p>
          <a:p>
            <a:r>
              <a:rPr b="1" dirty="0"/>
              <a:t>Summary Indicators</a:t>
            </a:r>
            <a:endParaRPr dirty="0"/>
          </a:p>
          <a:p>
            <a:r>
              <a:rPr b="0" dirty="0"/>
              <a:t>No alt text provided</a:t>
            </a:r>
            <a:endParaRPr dirty="0"/>
          </a:p>
          <a:p>
            <a:endParaRPr dirty="0"/>
          </a:p>
          <a:p>
            <a:r>
              <a:rPr b="1" dirty="0"/>
              <a:t>Activity rate per 1,000 people</a:t>
            </a:r>
            <a:endParaRPr dirty="0"/>
          </a:p>
          <a:p>
            <a:r>
              <a:rPr b="0" dirty="0"/>
              <a:t>No alt text provided</a:t>
            </a:r>
            <a:endParaRPr dirty="0"/>
          </a:p>
          <a:p>
            <a:endParaRPr dirty="0"/>
          </a:p>
          <a:p>
            <a:r>
              <a:rPr b="1" dirty="0"/>
              <a:t>multiRowCard</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Cost rate per 1,000 people</a:t>
            </a:r>
            <a:endParaRPr dirty="0"/>
          </a:p>
          <a:p>
            <a:r>
              <a:rPr b="0" dirty="0"/>
              <a:t>No alt text provided</a:t>
            </a:r>
            <a:endParaRPr dirty="0"/>
          </a:p>
          <a:p>
            <a:endParaRPr dirty="0"/>
          </a:p>
          <a:p>
            <a:r>
              <a:rPr b="1" dirty="0"/>
              <a:t>multiRowCard</a:t>
            </a:r>
            <a:endParaRPr dirty="0"/>
          </a:p>
          <a:p>
            <a:r>
              <a:rPr b="0" dirty="0"/>
              <a:t>No alt text provided</a:t>
            </a:r>
            <a:endParaRPr dirty="0"/>
          </a:p>
          <a:p>
            <a:endParaRPr dirty="0"/>
          </a:p>
          <a:p>
            <a:r>
              <a:rPr b="1" dirty="0"/>
              <a:t>multiRowCard</a:t>
            </a:r>
            <a:endParaRPr dirty="0"/>
          </a:p>
          <a:p>
            <a:r>
              <a:rPr b="0" dirty="0"/>
              <a:t>No alt text provided</a:t>
            </a:r>
            <a:endParaRPr dirty="0"/>
          </a:p>
          <a:p>
            <a:endParaRPr dirty="0"/>
          </a:p>
          <a:p>
            <a:r>
              <a:rPr b="1" dirty="0"/>
              <a:t>% change from 2019/20</a:t>
            </a:r>
            <a:endParaRPr dirty="0"/>
          </a:p>
          <a:p>
            <a:r>
              <a:rPr b="0" dirty="0"/>
              <a:t>No alt text provided</a:t>
            </a:r>
            <a:endParaRPr dirty="0"/>
          </a:p>
          <a:p>
            <a:endParaRPr dirty="0"/>
          </a:p>
          <a:p>
            <a:r>
              <a:rPr b="1" dirty="0"/>
              <a:t>multiRowCard</a:t>
            </a:r>
            <a:endParaRPr dirty="0"/>
          </a:p>
          <a:p>
            <a:r>
              <a:rPr b="0" dirty="0"/>
              <a:t>No alt text provided</a:t>
            </a:r>
            <a:endParaRPr dirty="0"/>
          </a:p>
          <a:p>
            <a:endParaRPr dirty="0"/>
          </a:p>
          <a:p>
            <a:r>
              <a:rPr b="1" dirty="0"/>
              <a:t>% change from 2019/20</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change from Jan'20</a:t>
            </a:r>
            <a:endParaRPr dirty="0"/>
          </a:p>
          <a:p>
            <a:r>
              <a:rPr b="0" dirty="0"/>
              <a:t>No alt text provided</a:t>
            </a:r>
            <a:endParaRPr dirty="0"/>
          </a:p>
          <a:p>
            <a:endParaRPr dirty="0"/>
          </a:p>
          <a:p>
            <a:r>
              <a:rPr b="1" dirty="0"/>
              <a:t>% point change from 2019/20</a:t>
            </a:r>
            <a:endParaRPr dirty="0"/>
          </a:p>
          <a:p>
            <a:r>
              <a:rPr b="0" dirty="0"/>
              <a:t>No alt text provided</a:t>
            </a:r>
            <a:endParaRPr dirty="0"/>
          </a:p>
          <a:p>
            <a:endParaRPr dirty="0"/>
          </a:p>
          <a:p>
            <a:r>
              <a:rPr b="1" dirty="0"/>
              <a:t>multiRowCard</a:t>
            </a:r>
            <a:endParaRPr dirty="0"/>
          </a:p>
          <a:p>
            <a:r>
              <a:rPr b="0" dirty="0"/>
              <a:t>No alt text provided</a:t>
            </a:r>
            <a:endParaRPr dirty="0"/>
          </a:p>
          <a:p>
            <a:endParaRPr dirty="0"/>
          </a:p>
          <a:p>
            <a:r>
              <a:rPr b="1" dirty="0"/>
              <a:t>Mortality rate per 1,000 </a:t>
            </a:r>
            <a:endParaRPr dirty="0"/>
          </a:p>
          <a:p>
            <a:r>
              <a:rPr b="0" dirty="0"/>
              <a:t>No alt text provided</a:t>
            </a:r>
            <a:endParaRPr dirty="0"/>
          </a:p>
          <a:p>
            <a:endParaRPr dirty="0"/>
          </a:p>
          <a:p>
            <a:r>
              <a:rPr b="1" dirty="0"/>
              <a:t>multiRowCard</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multiRowCard</a:t>
            </a:r>
            <a:endParaRPr dirty="0"/>
          </a:p>
          <a:p>
            <a:r>
              <a:rPr b="0" dirty="0"/>
              <a:t>No alt text provided</a:t>
            </a:r>
            <a:endParaRPr dirty="0"/>
          </a:p>
          <a:p>
            <a:endParaRPr dirty="0"/>
          </a:p>
          <a:p>
            <a:r>
              <a:rPr b="1" dirty="0"/>
              <a:t>multiRowCard</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 ⬇  = decrease</a:t>
            </a:r>
            <a:endParaRPr dirty="0"/>
          </a:p>
          <a:p>
            <a:r>
              <a:rPr b="0" dirty="0"/>
              <a:t>No alt text provided</a:t>
            </a:r>
            <a:endParaRPr dirty="0"/>
          </a:p>
          <a:p>
            <a:endParaRPr dirty="0"/>
          </a:p>
          <a:p>
            <a:r>
              <a:rPr b="1" dirty="0"/>
              <a:t>🟠 ⬆  = increase</a:t>
            </a:r>
            <a:endParaRPr dirty="0"/>
          </a:p>
          <a:p>
            <a:r>
              <a:rPr b="0" dirty="0"/>
              <a:t>No alt text provided</a:t>
            </a:r>
            <a:endParaRPr dirty="0"/>
          </a:p>
          <a:p>
            <a:endParaRPr dirty="0"/>
          </a:p>
          <a:p>
            <a:r>
              <a:rPr b="1" dirty="0"/>
              <a:t>Key:</a:t>
            </a:r>
            <a:endParaRPr dirty="0"/>
          </a:p>
          <a:p>
            <a:r>
              <a:rPr b="0" dirty="0"/>
              <a:t>No alt text provided</a:t>
            </a:r>
            <a:endParaRPr dirty="0"/>
          </a:p>
          <a:p>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61D4AD-F92B-0DD1-5F79-4D4677C6171D}"/>
            </a:ext>
          </a:extLst>
        </p:cNvPr>
        <p:cNvGrpSpPr/>
        <p:nvPr/>
      </p:nvGrpSpPr>
      <p:grpSpPr>
        <a:xfrm>
          <a:off x="0" y="0"/>
          <a:ext cx="0" cy="0"/>
          <a:chOff x="0" y="0"/>
          <a:chExt cx="0" cy="0"/>
        </a:xfrm>
      </p:grpSpPr>
      <p:sp>
        <p:nvSpPr>
          <p:cNvPr id="2" name="Slide Text">
            <a:extLst>
              <a:ext uri="{FF2B5EF4-FFF2-40B4-BE49-F238E27FC236}">
                <a16:creationId xmlns:a16="http://schemas.microsoft.com/office/drawing/2014/main" id="{F4ED54FB-5D9F-344F-ECED-68B10EBB52D5}"/>
              </a:ext>
            </a:extLst>
          </p:cNvPr>
          <p:cNvSpPr>
            <a:spLocks noGrp="1"/>
          </p:cNvSpPr>
          <p:nvPr>
            <p:ph type="body" idx="1"/>
          </p:nvPr>
        </p:nvSpPr>
        <p:spPr/>
        <p:txBody>
          <a:bodyPr/>
          <a:lstStyle/>
          <a:p>
            <a:r>
              <a:rPr b="1" dirty="0"/>
              <a:t>More patients</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Fewer patients</a:t>
            </a:r>
            <a:endParaRPr dirty="0"/>
          </a:p>
          <a:p>
            <a:r>
              <a:rPr b="0" dirty="0"/>
              <a:t>No alt text provided</a:t>
            </a:r>
            <a:endParaRPr dirty="0"/>
          </a:p>
          <a:p>
            <a:endParaRPr dirty="0"/>
          </a:p>
          <a:p>
            <a:r>
              <a:rPr b="1" dirty="0"/>
              <a:t>Practice Locations and Registered Patients as at Jan'25</a:t>
            </a:r>
            <a:endParaRPr dirty="0"/>
          </a:p>
          <a:p>
            <a:r>
              <a:rPr b="0" dirty="0"/>
              <a:t>No alt text provided</a:t>
            </a:r>
            <a:endParaRPr dirty="0"/>
          </a:p>
          <a:p>
            <a:endParaRPr dirty="0"/>
          </a:p>
          <a:p>
            <a:r>
              <a:rPr b="1" dirty="0"/>
              <a:t>Slicer Extract Date</a:t>
            </a:r>
            <a:endParaRPr dirty="0"/>
          </a:p>
          <a:p>
            <a:r>
              <a:rPr b="0" dirty="0"/>
              <a:t>No alt text provided</a:t>
            </a:r>
            <a:endParaRPr dirty="0"/>
          </a:p>
          <a:p>
            <a:endParaRPr dirty="0"/>
          </a:p>
          <a:p>
            <a:r>
              <a:rPr b="1" dirty="0"/>
              <a:t>Registered Patients by Practice as at Jan'25</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South</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PBI_CV_EB3A4088_75C5_4746_9D8B_255A7B7ECD6C</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p:txBody>
      </p:sp>
    </p:spTree>
    <p:extLst>
      <p:ext uri="{BB962C8B-B14F-4D97-AF65-F5344CB8AC3E}">
        <p14:creationId xmlns:p14="http://schemas.microsoft.com/office/powerpoint/2010/main" val="1820046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South persons, all ages</a:t>
            </a:r>
            <a:endParaRPr dirty="0"/>
          </a:p>
          <a:p>
            <a:r>
              <a:rPr b="0" dirty="0"/>
              <a:t>No alt text provided</a:t>
            </a:r>
            <a:endParaRPr dirty="0"/>
          </a:p>
          <a:p>
            <a:endParaRPr dirty="0"/>
          </a:p>
          <a:p>
            <a:r>
              <a:rPr b="1" dirty="0"/>
              <a:t>Registered Population as at Jan'25 - All Ages</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Select Age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clusteredBarChart</a:t>
            </a:r>
            <a:endParaRPr dirty="0"/>
          </a:p>
          <a:p>
            <a:r>
              <a:rPr b="0" dirty="0"/>
              <a:t>No alt text provided</a:t>
            </a:r>
            <a:endParaRPr dirty="0"/>
          </a:p>
          <a:p>
            <a:endParaRPr dirty="0"/>
          </a:p>
          <a:p>
            <a:r>
              <a:rPr b="1" dirty="0"/>
              <a:t>Higher</a:t>
            </a:r>
            <a:endParaRPr dirty="0"/>
          </a:p>
          <a:p>
            <a:r>
              <a:rPr b="0" dirty="0"/>
              <a:t>No alt text provided</a:t>
            </a:r>
            <a:endParaRPr dirty="0"/>
          </a:p>
          <a:p>
            <a:endParaRPr dirty="0"/>
          </a:p>
          <a:p>
            <a:r>
              <a:rPr b="1" dirty="0"/>
              <a:t>Similar</a:t>
            </a:r>
            <a:endParaRPr dirty="0"/>
          </a:p>
          <a:p>
            <a:r>
              <a:rPr b="0" dirty="0"/>
              <a:t>No alt text provided</a:t>
            </a:r>
            <a:endParaRPr dirty="0"/>
          </a:p>
          <a:p>
            <a:endParaRPr dirty="0"/>
          </a:p>
          <a:p>
            <a:r>
              <a:rPr b="1" dirty="0"/>
              <a:t>Lower</a:t>
            </a:r>
            <a:endParaRPr dirty="0"/>
          </a:p>
          <a:p>
            <a:r>
              <a:rPr b="0" dirty="0"/>
              <a:t>No alt text provided</a:t>
            </a:r>
            <a:endParaRPr dirty="0"/>
          </a:p>
          <a:p>
            <a:endParaRPr dirty="0"/>
          </a:p>
          <a:p>
            <a:r>
              <a:rPr b="1" dirty="0"/>
              <a:t>lineClusteredColumnComboChart</a:t>
            </a:r>
            <a:endParaRPr dirty="0"/>
          </a:p>
          <a:p>
            <a:r>
              <a:rPr b="0" dirty="0"/>
              <a:t>No alt text provided</a:t>
            </a:r>
            <a:endParaRPr dirty="0"/>
          </a:p>
          <a:p>
            <a:endParaRPr dirty="0"/>
          </a:p>
          <a:p>
            <a:r>
              <a:rPr b="1" dirty="0"/>
              <a:t>lineClusteredColumnComboChart</a:t>
            </a:r>
            <a:endParaRPr dirty="0"/>
          </a:p>
          <a:p>
            <a:r>
              <a:rPr b="0" dirty="0"/>
              <a:t>No alt text provided</a:t>
            </a:r>
            <a:endParaRPr dirty="0"/>
          </a:p>
          <a:p>
            <a:endParaRPr dirty="0"/>
          </a:p>
          <a:p>
            <a:r>
              <a:rPr b="1" dirty="0"/>
              <a:t>South persons, all ages</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South</a:t>
            </a:r>
            <a:endParaRPr dirty="0"/>
          </a:p>
          <a:p>
            <a:r>
              <a:rPr b="0" dirty="0"/>
              <a:t>No alt text provided</a:t>
            </a:r>
            <a:endParaRPr dirty="0"/>
          </a:p>
          <a:p>
            <a:endParaRPr dirty="0"/>
          </a:p>
          <a:p>
            <a:r>
              <a:rPr b="1" dirty="0"/>
              <a:t>Patients in selected age range as a % of total - trends</a:t>
            </a:r>
            <a:endParaRPr dirty="0"/>
          </a:p>
          <a:p>
            <a:r>
              <a:rPr b="0" dirty="0"/>
              <a:t>No alt text provided</a:t>
            </a:r>
            <a:endParaRPr dirty="0"/>
          </a:p>
          <a:p>
            <a:endParaRPr dirty="0"/>
          </a:p>
          <a:p>
            <a:r>
              <a:rPr b="1" dirty="0"/>
              <a:t>ABU</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Source: NHS Digital GP Reg Pop</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Patients in selected age range as a % of total by PCN:</a:t>
            </a:r>
            <a:endParaRPr dirty="0"/>
          </a:p>
          <a:p>
            <a:r>
              <a:rPr b="0" dirty="0"/>
              <a:t>No alt text provided</a:t>
            </a:r>
            <a:endParaRPr dirty="0"/>
          </a:p>
          <a:p>
            <a:endParaRPr dirty="0"/>
          </a:p>
          <a:p>
            <a:r>
              <a:rPr b="1" dirty="0"/>
              <a:t>Registered Population as at Jan'25 ( children age 00 - 17 )</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Select Age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clusteredBarChart</a:t>
            </a:r>
            <a:endParaRPr dirty="0"/>
          </a:p>
          <a:p>
            <a:r>
              <a:rPr b="0" dirty="0"/>
              <a:t>No alt text provided</a:t>
            </a:r>
            <a:endParaRPr dirty="0"/>
          </a:p>
          <a:p>
            <a:endParaRPr dirty="0"/>
          </a:p>
          <a:p>
            <a:r>
              <a:rPr b="1" dirty="0"/>
              <a:t>Higher</a:t>
            </a:r>
            <a:endParaRPr dirty="0"/>
          </a:p>
          <a:p>
            <a:r>
              <a:rPr b="0" dirty="0"/>
              <a:t>No alt text provided</a:t>
            </a:r>
            <a:endParaRPr dirty="0"/>
          </a:p>
          <a:p>
            <a:endParaRPr dirty="0"/>
          </a:p>
          <a:p>
            <a:r>
              <a:rPr b="1" dirty="0"/>
              <a:t>Similar</a:t>
            </a:r>
            <a:endParaRPr dirty="0"/>
          </a:p>
          <a:p>
            <a:r>
              <a:rPr b="0" dirty="0"/>
              <a:t>No alt text provided</a:t>
            </a:r>
            <a:endParaRPr dirty="0"/>
          </a:p>
          <a:p>
            <a:endParaRPr dirty="0"/>
          </a:p>
          <a:p>
            <a:r>
              <a:rPr b="1" dirty="0"/>
              <a:t>Lower</a:t>
            </a:r>
            <a:endParaRPr dirty="0"/>
          </a:p>
          <a:p>
            <a:r>
              <a:rPr b="0" dirty="0"/>
              <a:t>No alt text provided</a:t>
            </a:r>
            <a:endParaRPr dirty="0"/>
          </a:p>
          <a:p>
            <a:endParaRPr dirty="0"/>
          </a:p>
          <a:p>
            <a:r>
              <a:rPr b="1" dirty="0"/>
              <a:t>ABU</a:t>
            </a:r>
            <a:endParaRPr dirty="0"/>
          </a:p>
          <a:p>
            <a:r>
              <a:rPr b="0" dirty="0"/>
              <a:t>No alt text provided</a:t>
            </a:r>
            <a:endParaRPr dirty="0"/>
          </a:p>
          <a:p>
            <a:endParaRPr dirty="0"/>
          </a:p>
          <a:p>
            <a:r>
              <a:rPr b="1" dirty="0"/>
              <a:t>ABU</a:t>
            </a:r>
            <a:endParaRPr dirty="0"/>
          </a:p>
          <a:p>
            <a:r>
              <a:rPr b="0" dirty="0"/>
              <a:t>No alt text provided</a:t>
            </a:r>
            <a:endParaRPr dirty="0"/>
          </a:p>
          <a:p>
            <a:endParaRPr dirty="0"/>
          </a:p>
          <a:p>
            <a:r>
              <a:rPr b="1" dirty="0"/>
              <a:t>lineClusteredColumnComboChart</a:t>
            </a:r>
            <a:endParaRPr dirty="0"/>
          </a:p>
          <a:p>
            <a:r>
              <a:rPr b="0" dirty="0"/>
              <a:t>No alt text provided</a:t>
            </a:r>
            <a:endParaRPr dirty="0"/>
          </a:p>
          <a:p>
            <a:endParaRPr dirty="0"/>
          </a:p>
          <a:p>
            <a:r>
              <a:rPr b="1" dirty="0"/>
              <a:t>lineClusteredColumnComboChart</a:t>
            </a:r>
            <a:endParaRPr dirty="0"/>
          </a:p>
          <a:p>
            <a:r>
              <a:rPr b="0" dirty="0"/>
              <a:t>No alt text provided</a:t>
            </a:r>
            <a:endParaRPr dirty="0"/>
          </a:p>
          <a:p>
            <a:endParaRPr dirty="0"/>
          </a:p>
          <a:p>
            <a:r>
              <a:rPr b="1" dirty="0"/>
              <a:t>ABU</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South</a:t>
            </a:r>
            <a:endParaRPr dirty="0"/>
          </a:p>
          <a:p>
            <a:r>
              <a:rPr b="0" dirty="0"/>
              <a:t>No alt text provided</a:t>
            </a:r>
            <a:endParaRPr dirty="0"/>
          </a:p>
          <a:p>
            <a:endParaRPr dirty="0"/>
          </a:p>
          <a:p>
            <a:r>
              <a:rPr b="1" dirty="0"/>
              <a:t>Patients in selected age range as a % of total - trends</a:t>
            </a:r>
            <a:endParaRPr dirty="0"/>
          </a:p>
          <a:p>
            <a:r>
              <a:rPr b="0" dirty="0"/>
              <a:t>No alt text provided</a:t>
            </a:r>
            <a:endParaRPr dirty="0"/>
          </a:p>
          <a:p>
            <a:endParaRPr dirty="0"/>
          </a:p>
          <a:p>
            <a:r>
              <a:rPr b="1" dirty="0"/>
              <a:t>ABU</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Source: NHS Digital GP Reg Pop</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Patients in selected age range as a % of total by PCN:</a:t>
            </a:r>
            <a:endParaRPr dirty="0"/>
          </a:p>
          <a:p>
            <a:r>
              <a:rPr b="0" dirty="0"/>
              <a:t>No alt text provided</a:t>
            </a:r>
            <a:endParaRPr dirty="0"/>
          </a:p>
          <a:p>
            <a:endParaRPr dirty="0"/>
          </a:p>
          <a:p>
            <a:r>
              <a:rPr b="1" dirty="0"/>
              <a:t>Registered Population as at Jan'25 ( working age 18 - 64 )</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Select Age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clusteredBarChart</a:t>
            </a:r>
            <a:endParaRPr dirty="0"/>
          </a:p>
          <a:p>
            <a:r>
              <a:rPr b="0" dirty="0"/>
              <a:t>No alt text provided</a:t>
            </a:r>
            <a:endParaRPr dirty="0"/>
          </a:p>
          <a:p>
            <a:endParaRPr dirty="0"/>
          </a:p>
          <a:p>
            <a:r>
              <a:rPr b="1" dirty="0"/>
              <a:t>Higher</a:t>
            </a:r>
            <a:endParaRPr dirty="0"/>
          </a:p>
          <a:p>
            <a:r>
              <a:rPr b="0" dirty="0"/>
              <a:t>No alt text provided</a:t>
            </a:r>
            <a:endParaRPr dirty="0"/>
          </a:p>
          <a:p>
            <a:endParaRPr dirty="0"/>
          </a:p>
          <a:p>
            <a:r>
              <a:rPr b="1" dirty="0"/>
              <a:t>Similar</a:t>
            </a:r>
            <a:endParaRPr dirty="0"/>
          </a:p>
          <a:p>
            <a:r>
              <a:rPr b="0" dirty="0"/>
              <a:t>No alt text provided</a:t>
            </a:r>
            <a:endParaRPr dirty="0"/>
          </a:p>
          <a:p>
            <a:endParaRPr dirty="0"/>
          </a:p>
          <a:p>
            <a:r>
              <a:rPr b="1" dirty="0"/>
              <a:t>Lower</a:t>
            </a:r>
            <a:endParaRPr dirty="0"/>
          </a:p>
          <a:p>
            <a:r>
              <a:rPr b="0" dirty="0"/>
              <a:t>No alt text provided</a:t>
            </a:r>
            <a:endParaRPr dirty="0"/>
          </a:p>
          <a:p>
            <a:endParaRPr dirty="0"/>
          </a:p>
          <a:p>
            <a:r>
              <a:rPr b="1" dirty="0"/>
              <a:t>ABU</a:t>
            </a:r>
            <a:endParaRPr dirty="0"/>
          </a:p>
          <a:p>
            <a:r>
              <a:rPr b="0" dirty="0"/>
              <a:t>No alt text provided</a:t>
            </a:r>
            <a:endParaRPr dirty="0"/>
          </a:p>
          <a:p>
            <a:endParaRPr dirty="0"/>
          </a:p>
          <a:p>
            <a:r>
              <a:rPr b="1" dirty="0"/>
              <a:t>ABU</a:t>
            </a:r>
            <a:endParaRPr dirty="0"/>
          </a:p>
          <a:p>
            <a:r>
              <a:rPr b="0" dirty="0"/>
              <a:t>No alt text provided</a:t>
            </a:r>
            <a:endParaRPr dirty="0"/>
          </a:p>
          <a:p>
            <a:endParaRPr dirty="0"/>
          </a:p>
          <a:p>
            <a:r>
              <a:rPr b="1" dirty="0"/>
              <a:t>lineClusteredColumnComboChart</a:t>
            </a:r>
            <a:endParaRPr dirty="0"/>
          </a:p>
          <a:p>
            <a:r>
              <a:rPr b="0" dirty="0"/>
              <a:t>No alt text provided</a:t>
            </a:r>
            <a:endParaRPr dirty="0"/>
          </a:p>
          <a:p>
            <a:endParaRPr dirty="0"/>
          </a:p>
          <a:p>
            <a:r>
              <a:rPr b="1" dirty="0"/>
              <a:t>lineClusteredColumnComboChart</a:t>
            </a:r>
            <a:endParaRPr dirty="0"/>
          </a:p>
          <a:p>
            <a:r>
              <a:rPr b="0" dirty="0"/>
              <a:t>No alt text provided</a:t>
            </a:r>
            <a:endParaRPr dirty="0"/>
          </a:p>
          <a:p>
            <a:endParaRPr dirty="0"/>
          </a:p>
          <a:p>
            <a:r>
              <a:rPr b="1" dirty="0"/>
              <a:t>ABU</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South</a:t>
            </a:r>
            <a:endParaRPr dirty="0"/>
          </a:p>
          <a:p>
            <a:r>
              <a:rPr b="0" dirty="0"/>
              <a:t>No alt text provided</a:t>
            </a:r>
            <a:endParaRPr dirty="0"/>
          </a:p>
          <a:p>
            <a:endParaRPr dirty="0"/>
          </a:p>
          <a:p>
            <a:r>
              <a:rPr b="1" dirty="0"/>
              <a:t>Patients in selected age range as a % of total - trends</a:t>
            </a:r>
            <a:endParaRPr dirty="0"/>
          </a:p>
          <a:p>
            <a:r>
              <a:rPr b="0" dirty="0"/>
              <a:t>No alt text provided</a:t>
            </a:r>
            <a:endParaRPr dirty="0"/>
          </a:p>
          <a:p>
            <a:endParaRPr dirty="0"/>
          </a:p>
          <a:p>
            <a:r>
              <a:rPr b="1" dirty="0"/>
              <a:t>ABU</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Source: NHS Digital GP Reg Pop</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Patients in selected age range as a % of total by PCN:</a:t>
            </a:r>
            <a:endParaRPr dirty="0"/>
          </a:p>
          <a:p>
            <a:r>
              <a:rPr b="0" dirty="0"/>
              <a:t>No alt text provided</a:t>
            </a:r>
            <a:endParaRPr dirty="0"/>
          </a:p>
          <a:p>
            <a:endParaRPr dirty="0"/>
          </a:p>
          <a:p>
            <a:r>
              <a:rPr b="1" dirty="0"/>
              <a:t>Registered Population as at Jan'25 ( older people 65+ )</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Select Age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clusteredBarChart</a:t>
            </a:r>
            <a:endParaRPr dirty="0"/>
          </a:p>
          <a:p>
            <a:r>
              <a:rPr b="0" dirty="0"/>
              <a:t>No alt text provided</a:t>
            </a:r>
            <a:endParaRPr dirty="0"/>
          </a:p>
          <a:p>
            <a:endParaRPr dirty="0"/>
          </a:p>
          <a:p>
            <a:r>
              <a:rPr b="1" dirty="0"/>
              <a:t>Higher</a:t>
            </a:r>
            <a:endParaRPr dirty="0"/>
          </a:p>
          <a:p>
            <a:r>
              <a:rPr b="0" dirty="0"/>
              <a:t>No alt text provided</a:t>
            </a:r>
            <a:endParaRPr dirty="0"/>
          </a:p>
          <a:p>
            <a:endParaRPr dirty="0"/>
          </a:p>
          <a:p>
            <a:r>
              <a:rPr b="1" dirty="0"/>
              <a:t>Similar</a:t>
            </a:r>
            <a:endParaRPr dirty="0"/>
          </a:p>
          <a:p>
            <a:r>
              <a:rPr b="0" dirty="0"/>
              <a:t>No alt text provided</a:t>
            </a:r>
            <a:endParaRPr dirty="0"/>
          </a:p>
          <a:p>
            <a:endParaRPr dirty="0"/>
          </a:p>
          <a:p>
            <a:r>
              <a:rPr b="1" dirty="0"/>
              <a:t>Lower</a:t>
            </a:r>
            <a:endParaRPr dirty="0"/>
          </a:p>
          <a:p>
            <a:r>
              <a:rPr b="0" dirty="0"/>
              <a:t>No alt text provided</a:t>
            </a:r>
            <a:endParaRPr dirty="0"/>
          </a:p>
          <a:p>
            <a:endParaRPr dirty="0"/>
          </a:p>
          <a:p>
            <a:r>
              <a:rPr b="1" dirty="0"/>
              <a:t>ABU</a:t>
            </a:r>
            <a:endParaRPr dirty="0"/>
          </a:p>
          <a:p>
            <a:r>
              <a:rPr b="0" dirty="0"/>
              <a:t>No alt text provided</a:t>
            </a:r>
            <a:endParaRPr dirty="0"/>
          </a:p>
          <a:p>
            <a:endParaRPr dirty="0"/>
          </a:p>
          <a:p>
            <a:r>
              <a:rPr b="1" dirty="0"/>
              <a:t>ABU</a:t>
            </a:r>
            <a:endParaRPr dirty="0"/>
          </a:p>
          <a:p>
            <a:r>
              <a:rPr b="0" dirty="0"/>
              <a:t>No alt text provided</a:t>
            </a:r>
            <a:endParaRPr dirty="0"/>
          </a:p>
          <a:p>
            <a:endParaRPr dirty="0"/>
          </a:p>
          <a:p>
            <a:r>
              <a:rPr b="1" dirty="0"/>
              <a:t>lineClusteredColumnComboChart</a:t>
            </a:r>
            <a:endParaRPr dirty="0"/>
          </a:p>
          <a:p>
            <a:r>
              <a:rPr b="0" dirty="0"/>
              <a:t>No alt text provided</a:t>
            </a:r>
            <a:endParaRPr dirty="0"/>
          </a:p>
          <a:p>
            <a:endParaRPr dirty="0"/>
          </a:p>
          <a:p>
            <a:r>
              <a:rPr b="1" dirty="0"/>
              <a:t>lineClusteredColumnComboChart</a:t>
            </a:r>
            <a:endParaRPr dirty="0"/>
          </a:p>
          <a:p>
            <a:r>
              <a:rPr b="0" dirty="0"/>
              <a:t>No alt text provided</a:t>
            </a:r>
            <a:endParaRPr dirty="0"/>
          </a:p>
          <a:p>
            <a:endParaRPr dirty="0"/>
          </a:p>
          <a:p>
            <a:r>
              <a:rPr b="1" dirty="0"/>
              <a:t>ABU</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South</a:t>
            </a:r>
            <a:endParaRPr dirty="0"/>
          </a:p>
          <a:p>
            <a:r>
              <a:rPr b="0" dirty="0"/>
              <a:t>No alt text provided</a:t>
            </a:r>
            <a:endParaRPr dirty="0"/>
          </a:p>
          <a:p>
            <a:endParaRPr dirty="0"/>
          </a:p>
          <a:p>
            <a:r>
              <a:rPr b="1" dirty="0"/>
              <a:t>Patients in selected age range as a % of total - trends</a:t>
            </a:r>
            <a:endParaRPr dirty="0"/>
          </a:p>
          <a:p>
            <a:r>
              <a:rPr b="0" dirty="0"/>
              <a:t>No alt text provided</a:t>
            </a:r>
            <a:endParaRPr dirty="0"/>
          </a:p>
          <a:p>
            <a:endParaRPr dirty="0"/>
          </a:p>
          <a:p>
            <a:r>
              <a:rPr b="1" dirty="0"/>
              <a:t>ABU</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Source: NHS Digital GP Reg Pop</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slicer</a:t>
            </a:r>
            <a:endParaRPr dirty="0"/>
          </a:p>
          <a:p>
            <a:r>
              <a:rPr b="0" dirty="0"/>
              <a:t>No alt text provided</a:t>
            </a:r>
            <a:endParaRPr dirty="0"/>
          </a:p>
          <a:p>
            <a:endParaRPr dirty="0"/>
          </a:p>
          <a:p>
            <a:r>
              <a:rPr b="1" dirty="0"/>
              <a:t>Registered Population by ethnic group as at Apr'23</a:t>
            </a:r>
            <a:endParaRPr dirty="0"/>
          </a:p>
          <a:p>
            <a:r>
              <a:rPr b="0" dirty="0"/>
              <a:t>No alt text provided</a:t>
            </a:r>
            <a:endParaRPr dirty="0"/>
          </a:p>
          <a:p>
            <a:endParaRPr dirty="0"/>
          </a:p>
          <a:p>
            <a:r>
              <a:rPr b="1" dirty="0"/>
              <a:t>South - % by Ethnic Group</a:t>
            </a:r>
            <a:endParaRPr dirty="0"/>
          </a:p>
          <a:p>
            <a:r>
              <a:rPr b="0" dirty="0"/>
              <a:t>No alt text provided</a:t>
            </a:r>
            <a:endParaRPr dirty="0"/>
          </a:p>
          <a:p>
            <a:endParaRPr dirty="0"/>
          </a:p>
          <a:p>
            <a:r>
              <a:rPr b="1" dirty="0"/>
              <a:t>South - % by Ethnic Group (excluding Unknown) - summary</a:t>
            </a:r>
            <a:endParaRPr dirty="0"/>
          </a:p>
          <a:p>
            <a:r>
              <a:rPr b="0" dirty="0"/>
              <a:t>No alt text provided</a:t>
            </a:r>
            <a:endParaRPr dirty="0"/>
          </a:p>
          <a:p>
            <a:endParaRPr dirty="0"/>
          </a:p>
          <a:p>
            <a:r>
              <a:rPr b="1" dirty="0"/>
              <a:t>South - % by Ethnic Group (excluding Unknown) - detail</a:t>
            </a:r>
            <a:endParaRPr dirty="0"/>
          </a:p>
          <a:p>
            <a:r>
              <a:rPr b="0" dirty="0"/>
              <a:t>No alt text provided</a:t>
            </a:r>
            <a:endParaRPr dirty="0"/>
          </a:p>
          <a:p>
            <a:endParaRPr dirty="0"/>
          </a:p>
          <a:p>
            <a:r>
              <a:rPr b="1" dirty="0"/>
              <a:t>South - Unknown % compared with ICS average</a:t>
            </a:r>
            <a:endParaRPr dirty="0"/>
          </a:p>
          <a:p>
            <a:r>
              <a:rPr b="0" dirty="0"/>
              <a:t>No alt text provided</a:t>
            </a:r>
            <a:endParaRPr dirty="0"/>
          </a:p>
          <a:p>
            <a:endParaRPr dirty="0"/>
          </a:p>
          <a:p>
            <a:r>
              <a:rPr b="1" dirty="0"/>
              <a:t>South - Ethnic Minorities % compared with ICS average</a:t>
            </a:r>
            <a:endParaRPr dirty="0"/>
          </a:p>
          <a:p>
            <a:r>
              <a:rPr b="0" dirty="0"/>
              <a:t>No alt text provided</a:t>
            </a:r>
            <a:endParaRPr dirty="0"/>
          </a:p>
          <a:p>
            <a:endParaRPr dirty="0"/>
          </a:p>
          <a:p>
            <a:r>
              <a:rPr b="1" dirty="0"/>
              <a:t>South - Ethnic Minorities % by Practice</a:t>
            </a:r>
            <a:endParaRPr dirty="0"/>
          </a:p>
          <a:p>
            <a:r>
              <a:rPr b="0" dirty="0"/>
              <a:t>No alt text provided</a:t>
            </a:r>
            <a:endParaRPr dirty="0"/>
          </a:p>
          <a:p>
            <a:endParaRPr dirty="0"/>
          </a:p>
          <a:p>
            <a:r>
              <a:rPr b="1" dirty="0"/>
              <a:t>Source: ICB Primary Care Information Team from Systmone / EMIS</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27ED9C8-F09A-4D9E-BEC0-4725162E21FF}" type="datetimeFigureOut">
              <a:rPr lang="en-US" smtClean="0"/>
              <a:t>3/20/2025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17476896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7ED9C8-F09A-4D9E-BEC0-4725162E21FF}" type="datetimeFigureOut">
              <a:rPr lang="en-US" smtClean="0"/>
              <a:t>3/20/2025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5532142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7ED9C8-F09A-4D9E-BEC0-4725162E21FF}" type="datetimeFigureOut">
              <a:rPr lang="en-US" smtClean="0"/>
              <a:t>3/20/2025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9826409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7ED9C8-F09A-4D9E-BEC0-4725162E21FF}" type="datetimeFigureOut">
              <a:rPr lang="en-US" smtClean="0"/>
              <a:t>3/20/2025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144985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27ED9C8-F09A-4D9E-BEC0-4725162E21FF}" type="datetimeFigureOut">
              <a:rPr lang="en-US" smtClean="0"/>
              <a:t>3/20/2025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10268814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27ED9C8-F09A-4D9E-BEC0-4725162E21FF}" type="datetimeFigureOut">
              <a:rPr lang="en-US" smtClean="0"/>
              <a:t>3/20/2025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10043315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27ED9C8-F09A-4D9E-BEC0-4725162E21FF}" type="datetimeFigureOut">
              <a:rPr lang="en-US" smtClean="0"/>
              <a:t>3/20/2025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9256924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27ED9C8-F09A-4D9E-BEC0-4725162E21FF}" type="datetimeFigureOut">
              <a:rPr lang="en-US" smtClean="0"/>
              <a:t>3/20/2025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2809139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7ED9C8-F09A-4D9E-BEC0-4725162E21FF}" type="datetimeFigureOut">
              <a:rPr lang="en-US" smtClean="0"/>
              <a:t>3/20/2025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3581811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27ED9C8-F09A-4D9E-BEC0-4725162E21FF}" type="datetimeFigureOut">
              <a:rPr lang="en-US" smtClean="0"/>
              <a:t>3/20/2025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9933904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27ED9C8-F09A-4D9E-BEC0-4725162E21FF}" type="datetimeFigureOut">
              <a:rPr lang="en-US" smtClean="0"/>
              <a:t>3/20/2025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8848075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7ED9C8-F09A-4D9E-BEC0-4725162E21FF}" type="datetimeFigureOut">
              <a:rPr lang="en-US" smtClean="0"/>
              <a:t>3/20/2025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7D807A-D3EC-4DEA-86E2-120E4093F1A6}" type="slidenum">
              <a:rPr lang="en-US" smtClean="0"/>
              <a:t>‹#›</a:t>
            </a:fld>
            <a:endParaRPr lang="en-US"/>
          </a:p>
        </p:txBody>
      </p:sp>
    </p:spTree>
    <p:extLst>
      <p:ext uri="{BB962C8B-B14F-4D97-AF65-F5344CB8AC3E}">
        <p14:creationId xmlns:p14="http://schemas.microsoft.com/office/powerpoint/2010/main" val="14236910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app.powerbi.com/groups/me/reports/3aa0e342-47ec-47ed-908e-fd48db1a964f?pbi_source=PowerPoint" TargetMode="External"/><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s://app.powerbi.com/groups/me/reports/3aa0e342-47ec-47ed-908e-fd48db1a964f/?pbi_source=PowerPoint" TargetMode="External"/><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hyperlink" Target="https://app.powerbi.com/groups/me/reports/3aa0e342-47ec-47ed-908e-fd48db1a964f/?pbi_source=PowerPoint" TargetMode="External"/><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hyperlink" Target="https://app.powerbi.com/groups/me/reports/3aa0e342-47ec-47ed-908e-fd48db1a964f/?pbi_source=PowerPoint" TargetMode="External"/><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hyperlink" Target="https://app.powerbi.com/groups/me/reports/3aa0e342-47ec-47ed-908e-fd48db1a964f/?pbi_source=PowerPoint" TargetMode="External"/><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hyperlink" Target="https://app.powerbi.com/groups/me/reports/3aa0e342-47ec-47ed-908e-fd48db1a964f/?pbi_source=PowerPoint" TargetMode="External"/><Relationship Id="rId2" Type="http://schemas.openxmlformats.org/officeDocument/2006/relationships/notesSlide" Target="../notesSlides/notesSlide13.xml"/><Relationship Id="rId1" Type="http://schemas.openxmlformats.org/officeDocument/2006/relationships/slideLayout" Target="../slideLayouts/slideLayout8.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hyperlink" Target="https://app.powerbi.com/groups/me/reports/3aa0e342-47ec-47ed-908e-fd48db1a964f/?pbi_source=PowerPoint" TargetMode="External"/><Relationship Id="rId2" Type="http://schemas.openxmlformats.org/officeDocument/2006/relationships/notesSlide" Target="../notesSlides/notesSlide14.xml"/><Relationship Id="rId1" Type="http://schemas.openxmlformats.org/officeDocument/2006/relationships/slideLayout" Target="../slideLayouts/slideLayout8.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hyperlink" Target="https://app.powerbi.com/groups/me/reports/3aa0e342-47ec-47ed-908e-fd48db1a964f/?pbi_source=PowerPoint" TargetMode="External"/><Relationship Id="rId2" Type="http://schemas.openxmlformats.org/officeDocument/2006/relationships/notesSlide" Target="../notesSlides/notesSlide15.xml"/><Relationship Id="rId1" Type="http://schemas.openxmlformats.org/officeDocument/2006/relationships/slideLayout" Target="../slideLayouts/slideLayout8.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hyperlink" Target="https://app.powerbi.com/groups/me/reports/3aa0e342-47ec-47ed-908e-fd48db1a964f/?pbi_source=PowerPoint" TargetMode="External"/><Relationship Id="rId2" Type="http://schemas.openxmlformats.org/officeDocument/2006/relationships/notesSlide" Target="../notesSlides/notesSlide16.xml"/><Relationship Id="rId1" Type="http://schemas.openxmlformats.org/officeDocument/2006/relationships/slideLayout" Target="../slideLayouts/slideLayout8.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hyperlink" Target="https://app.powerbi.com/groups/me/reports/3aa0e342-47ec-47ed-908e-fd48db1a964f/?pbi_source=PowerPoint" TargetMode="External"/><Relationship Id="rId2" Type="http://schemas.openxmlformats.org/officeDocument/2006/relationships/notesSlide" Target="../notesSlides/notesSlide17.xml"/><Relationship Id="rId1" Type="http://schemas.openxmlformats.org/officeDocument/2006/relationships/slideLayout" Target="../slideLayouts/slideLayout8.xml"/><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hyperlink" Target="https://app.powerbi.com/groups/me/reports/3aa0e342-47ec-47ed-908e-fd48db1a964f/?pbi_source=PowerPoint" TargetMode="External"/><Relationship Id="rId2" Type="http://schemas.openxmlformats.org/officeDocument/2006/relationships/notesSlide" Target="../notesSlides/notesSlide18.xml"/><Relationship Id="rId1" Type="http://schemas.openxmlformats.org/officeDocument/2006/relationships/slideLayout" Target="../slideLayouts/slideLayout8.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hyperlink" Target="https://app.powerbi.com/groups/me/reports/3aa0e342-47ec-47ed-908e-fd48db1a964f/?pbi_source=PowerPoint" TargetMode="External"/><Relationship Id="rId2" Type="http://schemas.openxmlformats.org/officeDocument/2006/relationships/notesSlide" Target="../notesSlides/notesSlide19.xml"/><Relationship Id="rId1" Type="http://schemas.openxmlformats.org/officeDocument/2006/relationships/slideLayout" Target="../slideLayouts/slideLayout8.xml"/><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hyperlink" Target="https://app.powerbi.com/groups/me/reports/3aa0e342-47ec-47ed-908e-fd48db1a964f/?pbi_source=PowerPoint" TargetMode="External"/><Relationship Id="rId2" Type="http://schemas.openxmlformats.org/officeDocument/2006/relationships/notesSlide" Target="../notesSlides/notesSlide20.xml"/><Relationship Id="rId1" Type="http://schemas.openxmlformats.org/officeDocument/2006/relationships/slideLayout" Target="../slideLayouts/slideLayout8.xml"/><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3" Type="http://schemas.openxmlformats.org/officeDocument/2006/relationships/hyperlink" Target="https://app.powerbi.com/groups/me/reports/3aa0e342-47ec-47ed-908e-fd48db1a964f/?pbi_source=PowerPoint" TargetMode="External"/><Relationship Id="rId2" Type="http://schemas.openxmlformats.org/officeDocument/2006/relationships/notesSlide" Target="../notesSlides/notesSlide21.xml"/><Relationship Id="rId1" Type="http://schemas.openxmlformats.org/officeDocument/2006/relationships/slideLayout" Target="../slideLayouts/slideLayout8.xml"/><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3" Type="http://schemas.openxmlformats.org/officeDocument/2006/relationships/hyperlink" Target="https://app.powerbi.com/groups/me/reports/3aa0e342-47ec-47ed-908e-fd48db1a964f/?pbi_source=PowerPoint" TargetMode="External"/><Relationship Id="rId2" Type="http://schemas.openxmlformats.org/officeDocument/2006/relationships/notesSlide" Target="../notesSlides/notesSlide22.xml"/><Relationship Id="rId1" Type="http://schemas.openxmlformats.org/officeDocument/2006/relationships/slideLayout" Target="../slideLayouts/slideLayout8.xml"/><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3" Type="http://schemas.openxmlformats.org/officeDocument/2006/relationships/hyperlink" Target="https://app.powerbi.com/groups/me/reports/3aa0e342-47ec-47ed-908e-fd48db1a964f/?pbi_source=PowerPoint" TargetMode="External"/><Relationship Id="rId2" Type="http://schemas.openxmlformats.org/officeDocument/2006/relationships/notesSlide" Target="../notesSlides/notesSlide23.xml"/><Relationship Id="rId1" Type="http://schemas.openxmlformats.org/officeDocument/2006/relationships/slideLayout" Target="../slideLayouts/slideLayout8.xml"/><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3" Type="http://schemas.openxmlformats.org/officeDocument/2006/relationships/hyperlink" Target="https://app.powerbi.com/groups/me/reports/3aa0e342-47ec-47ed-908e-fd48db1a964f/?pbi_source=PowerPoint" TargetMode="External"/><Relationship Id="rId2" Type="http://schemas.openxmlformats.org/officeDocument/2006/relationships/notesSlide" Target="../notesSlides/notesSlide24.xml"/><Relationship Id="rId1" Type="http://schemas.openxmlformats.org/officeDocument/2006/relationships/slideLayout" Target="../slideLayouts/slideLayout8.xml"/><Relationship Id="rId4" Type="http://schemas.openxmlformats.org/officeDocument/2006/relationships/image" Target="../media/image27.png"/></Relationships>
</file>

<file path=ppt/slides/_rels/slide26.xml.rels><?xml version="1.0" encoding="UTF-8" standalone="yes"?>
<Relationships xmlns="http://schemas.openxmlformats.org/package/2006/relationships"><Relationship Id="rId3" Type="http://schemas.openxmlformats.org/officeDocument/2006/relationships/hyperlink" Target="https://app.powerbi.com/groups/me/reports/3aa0e342-47ec-47ed-908e-fd48db1a964f/?pbi_source=PowerPoint" TargetMode="External"/><Relationship Id="rId2" Type="http://schemas.openxmlformats.org/officeDocument/2006/relationships/notesSlide" Target="../notesSlides/notesSlide25.xml"/><Relationship Id="rId1" Type="http://schemas.openxmlformats.org/officeDocument/2006/relationships/slideLayout" Target="../slideLayouts/slideLayout8.xml"/><Relationship Id="rId4" Type="http://schemas.openxmlformats.org/officeDocument/2006/relationships/image" Target="../media/image28.png"/></Relationships>
</file>

<file path=ppt/slides/_rels/slide27.xml.rels><?xml version="1.0" encoding="UTF-8" standalone="yes"?>
<Relationships xmlns="http://schemas.openxmlformats.org/package/2006/relationships"><Relationship Id="rId3" Type="http://schemas.openxmlformats.org/officeDocument/2006/relationships/hyperlink" Target="https://app.powerbi.com/groups/me/reports/3aa0e342-47ec-47ed-908e-fd48db1a964f/?pbi_source=PowerPoint" TargetMode="External"/><Relationship Id="rId2" Type="http://schemas.openxmlformats.org/officeDocument/2006/relationships/notesSlide" Target="../notesSlides/notesSlide26.xml"/><Relationship Id="rId1" Type="http://schemas.openxmlformats.org/officeDocument/2006/relationships/slideLayout" Target="../slideLayouts/slideLayout8.xml"/><Relationship Id="rId4" Type="http://schemas.openxmlformats.org/officeDocument/2006/relationships/image" Target="../media/image29.png"/></Relationships>
</file>

<file path=ppt/slides/_rels/slide28.xml.rels><?xml version="1.0" encoding="UTF-8" standalone="yes"?>
<Relationships xmlns="http://schemas.openxmlformats.org/package/2006/relationships"><Relationship Id="rId3" Type="http://schemas.openxmlformats.org/officeDocument/2006/relationships/hyperlink" Target="https://app.powerbi.com/groups/me/reports/3aa0e342-47ec-47ed-908e-fd48db1a964f/?pbi_source=PowerPoint" TargetMode="External"/><Relationship Id="rId2" Type="http://schemas.openxmlformats.org/officeDocument/2006/relationships/notesSlide" Target="../notesSlides/notesSlide27.xml"/><Relationship Id="rId1" Type="http://schemas.openxmlformats.org/officeDocument/2006/relationships/slideLayout" Target="../slideLayouts/slideLayout8.xml"/><Relationship Id="rId4" Type="http://schemas.openxmlformats.org/officeDocument/2006/relationships/image" Target="../media/image30.png"/></Relationships>
</file>

<file path=ppt/slides/_rels/slide29.xml.rels><?xml version="1.0" encoding="UTF-8" standalone="yes"?>
<Relationships xmlns="http://schemas.openxmlformats.org/package/2006/relationships"><Relationship Id="rId3" Type="http://schemas.openxmlformats.org/officeDocument/2006/relationships/hyperlink" Target="https://app.powerbi.com/groups/me/reports/3aa0e342-47ec-47ed-908e-fd48db1a964f/?pbi_source=PowerPoint" TargetMode="External"/><Relationship Id="rId2" Type="http://schemas.openxmlformats.org/officeDocument/2006/relationships/notesSlide" Target="../notesSlides/notesSlide28.xml"/><Relationship Id="rId1" Type="http://schemas.openxmlformats.org/officeDocument/2006/relationships/slideLayout" Target="../slideLayouts/slideLayout8.xml"/><Relationship Id="rId4" Type="http://schemas.openxmlformats.org/officeDocument/2006/relationships/image" Target="../media/image31.png"/></Relationships>
</file>

<file path=ppt/slides/_rels/slide3.xml.rels><?xml version="1.0" encoding="UTF-8" standalone="yes"?>
<Relationships xmlns="http://schemas.openxmlformats.org/package/2006/relationships"><Relationship Id="rId3" Type="http://schemas.openxmlformats.org/officeDocument/2006/relationships/hyperlink" Target="https://app.powerbi.com/groups/me/reports/3aa0e342-47ec-47ed-908e-fd48db1a964f/?pbi_source=PowerPoint" TargetMode="External"/><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hyperlink" Target="https://app.powerbi.com/groups/me/reports/3aa0e342-47ec-47ed-908e-fd48db1a964f/?pbi_source=PowerPoint" TargetMode="External"/><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hyperlink" Target="https://app.powerbi.com/groups/me/reports/3aa0e342-47ec-47ed-908e-fd48db1a964f/?pbi_source=PowerPoint" TargetMode="External"/><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hyperlink" Target="https://app.powerbi.com/groups/me/reports/3aa0e342-47ec-47ed-908e-fd48db1a964f/?pbi_source=PowerPoint" TargetMode="External"/><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hyperlink" Target="https://app.powerbi.com/groups/me/reports/3aa0e342-47ec-47ed-908e-fd48db1a964f/?pbi_source=PowerPoint" TargetMode="External"/><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hyperlink" Target="https://app.powerbi.com/groups/me/reports/3aa0e342-47ec-47ed-908e-fd48db1a964f/?pbi_source=PowerPoint" TargetMode="External"/><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9" name="Picture 8">
            <a:extLs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Title 1"/>
          <p:cNvSpPr txBox="1">
            <a:spLocks noGrp="1"/>
          </p:cNvSpPr>
          <p:nvPr>
            <p:ph type="title" idx="4294967295"/>
          </p:nvPr>
        </p:nvSpPr>
        <p:spPr>
          <a:xfrm>
            <a:off x="810584" y="1312772"/>
            <a:ext cx="7155545" cy="2001397"/>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4400" b="0" i="0" kern="1200" baseline="0">
                <a:solidFill>
                  <a:schemeClr val="tx1"/>
                </a:solidFill>
                <a:latin typeface="Segoe UI Light" charset="0"/>
                <a:ea typeface="Segoe UI Light" charset="0"/>
                <a:cs typeface="Segoe UI Light"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srgbClr val="F3C910"/>
                </a:solidFill>
                <a:effectLst/>
                <a:uLnTx/>
                <a:uFillTx/>
                <a:latin typeface="Segoe UI Light" charset="0"/>
                <a:ea typeface="Segoe UI Light" charset="0"/>
                <a:cs typeface="Segoe UI Light" charset="0"/>
              </a:rPr>
              <a:t>Cambridgeshire South Care Partnership -ABU Dashboard Beta Version </a:t>
            </a:r>
            <a:r>
              <a:rPr kumimoji="0" lang="en-US" sz="4400" b="0" i="0" u="none" strike="noStrike" kern="1200" cap="none" spc="0" normalizeH="0" baseline="0" noProof="0" dirty="0" err="1">
                <a:ln>
                  <a:noFill/>
                </a:ln>
                <a:solidFill>
                  <a:srgbClr val="F3C910"/>
                </a:solidFill>
                <a:effectLst/>
                <a:uLnTx/>
                <a:uFillTx/>
                <a:latin typeface="Segoe UI Light" charset="0"/>
                <a:ea typeface="Segoe UI Light" charset="0"/>
                <a:cs typeface="Segoe UI Light" charset="0"/>
              </a:rPr>
              <a:t>Powerpoint</a:t>
            </a:r>
            <a:endParaRPr kumimoji="0" lang="en-US" sz="4400" b="0" i="0" u="none" strike="noStrike" kern="1200" cap="none" spc="0" normalizeH="0" baseline="0" noProof="0" dirty="0">
              <a:ln>
                <a:noFill/>
              </a:ln>
              <a:solidFill>
                <a:srgbClr val="F3C910"/>
              </a:solidFill>
              <a:effectLst/>
              <a:uLnTx/>
              <a:uFillTx/>
              <a:latin typeface="Segoe UI Light" charset="0"/>
              <a:ea typeface="Segoe UI Light" charset="0"/>
              <a:cs typeface="Segoe UI Light" charset="0"/>
            </a:endParaRPr>
          </a:p>
        </p:txBody>
      </p:sp>
      <p:sp>
        <p:nvSpPr>
          <p:cNvPr id="13" name="Text Placeholder 2"/>
          <p:cNvSpPr txBox="1">
            <a:spLocks/>
          </p:cNvSpPr>
          <p:nvPr/>
        </p:nvSpPr>
        <p:spPr>
          <a:xfrm>
            <a:off x="853448" y="3658761"/>
            <a:ext cx="1488017" cy="253470"/>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a:buNone/>
              <a:defRPr sz="1200" b="0" i="0" u="sng" kern="1200">
                <a:solidFill>
                  <a:schemeClr val="tx1"/>
                </a:solidFill>
                <a:latin typeface="Segoe UI" charset="0"/>
                <a:ea typeface="Segoe UI" charset="0"/>
                <a:cs typeface="Segoe UI" charset="0"/>
              </a:defRPr>
            </a:lvl1pPr>
            <a:lvl2pPr marL="457200" indent="0" algn="ctr" defTabSz="914400" rtl="0" eaLnBrk="1" latinLnBrk="0" hangingPunct="1">
              <a:lnSpc>
                <a:spcPct val="90000"/>
              </a:lnSpc>
              <a:spcBef>
                <a:spcPts val="500"/>
              </a:spcBef>
              <a:buFont typeface="Arial"/>
              <a:buNone/>
              <a:defRPr sz="2000" kern="1200">
                <a:solidFill>
                  <a:schemeClr val="tx1">
                    <a:tint val="75000"/>
                  </a:schemeClr>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9pPr>
          </a:lstStyle>
          <a:p>
            <a:pPr algn="l"/>
            <a:r>
              <a:rPr lang="en-US" dirty="0">
                <a:solidFill>
                  <a:schemeClr val="bg1"/>
                </a:solidFill>
                <a:hlinkClick r:id="rId3"/>
              </a:rPr>
              <a:t>View in Power BI</a:t>
            </a:r>
            <a:endParaRPr lang="en-US" dirty="0">
              <a:solidFill>
                <a:schemeClr val="bg1"/>
              </a:solidFill>
            </a:endParaRPr>
          </a:p>
        </p:txBody>
      </p:sp>
      <p:sp>
        <p:nvSpPr>
          <p:cNvPr id="17" name="TextBox 16"/>
          <p:cNvSpPr txBox="1"/>
          <p:nvPr/>
        </p:nvSpPr>
        <p:spPr>
          <a:xfrm>
            <a:off x="832315" y="5823544"/>
            <a:ext cx="2177716" cy="369332"/>
          </a:xfrm>
          <a:prstGeom prst="rect">
            <a:avLst/>
          </a:prstGeom>
          <a:noFill/>
        </p:spPr>
        <p:txBody>
          <a:bodyPr wrap="square" rtlCol="0">
            <a:spAutoFit/>
          </a:bodyPr>
          <a:lstStyle/>
          <a:p>
            <a:r>
              <a:rPr lang="en-US" sz="900" b="1" i="0" dirty="0">
                <a:solidFill>
                  <a:schemeClr val="bg1"/>
                </a:solidFill>
                <a:latin typeface="Segoe UI Semibold" charset="0"/>
                <a:ea typeface="Segoe UI Semibold" charset="0"/>
                <a:cs typeface="Segoe UI Semibold" charset="0"/>
              </a:rPr>
              <a:t>Downloaded at:</a:t>
            </a:r>
          </a:p>
          <a:p>
            <a:r>
              <a:rPr lang="en-US" sz="900" b="0" i="0" dirty="0">
                <a:solidFill>
                  <a:schemeClr val="bg1"/>
                </a:solidFill>
                <a:latin typeface="Segoe UI" charset="0"/>
                <a:ea typeface="Segoe UI" charset="0"/>
                <a:cs typeface="Segoe UI" charset="0"/>
              </a:rPr>
              <a:t>19/03/2025 18:11:33 UTC</a:t>
            </a:r>
          </a:p>
        </p:txBody>
      </p:sp>
      <p:sp>
        <p:nvSpPr>
          <p:cNvPr id="10" name="TextBox 9"/>
          <p:cNvSpPr txBox="1"/>
          <p:nvPr/>
        </p:nvSpPr>
        <p:spPr>
          <a:xfrm>
            <a:off x="828512" y="5407903"/>
            <a:ext cx="2177716" cy="369332"/>
          </a:xfrm>
          <a:prstGeom prst="rect">
            <a:avLst/>
          </a:prstGeom>
          <a:noFill/>
        </p:spPr>
        <p:txBody>
          <a:bodyPr wrap="square" rtlCol="0">
            <a:spAutoFit/>
          </a:bodyPr>
          <a:lstStyle/>
          <a:p>
            <a:r>
              <a:rPr lang="en-US" sz="900" b="1" dirty="0">
                <a:solidFill>
                  <a:schemeClr val="bg1"/>
                </a:solidFill>
                <a:latin typeface="Segoe UI Semibold" charset="0"/>
                <a:ea typeface="Segoe UI Semibold" charset="0"/>
                <a:cs typeface="Segoe UI Semibold" charset="0"/>
              </a:rPr>
              <a:t>Last data refresh:</a:t>
            </a:r>
            <a:endParaRPr lang="en-US" sz="900" b="1" i="0" dirty="0">
              <a:solidFill>
                <a:schemeClr val="bg1"/>
              </a:solidFill>
              <a:latin typeface="Segoe UI Semibold" charset="0"/>
              <a:ea typeface="Segoe UI Semibold" charset="0"/>
              <a:cs typeface="Segoe UI Semibold" charset="0"/>
            </a:endParaRPr>
          </a:p>
          <a:p>
            <a:r>
              <a:rPr lang="en-US" sz="900" dirty="0">
                <a:solidFill>
                  <a:schemeClr val="bg1"/>
                </a:solidFill>
                <a:latin typeface="Segoe UI" charset="0"/>
                <a:ea typeface="Segoe UI" charset="0"/>
                <a:cs typeface="Segoe UI" charset="0"/>
              </a:rPr>
              <a:t>26/02/2025 17:56:16 UTC</a:t>
            </a:r>
            <a:endParaRPr lang="en-US" sz="900" b="0" i="0" dirty="0">
              <a:solidFill>
                <a:schemeClr val="bg1"/>
              </a:solidFill>
              <a:latin typeface="Segoe UI" charset="0"/>
              <a:ea typeface="Segoe UI" charset="0"/>
              <a:cs typeface="Segoe UI" charset="0"/>
            </a:endParaRPr>
          </a:p>
        </p:txBody>
      </p:sp>
      <p:pic>
        <p:nvPicPr>
          <p:cNvPr id="16" name="Picture 15" descr="Microsoft Power BI"/>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3544" y="722376"/>
            <a:ext cx="1490690" cy="245805"/>
          </a:xfrm>
          <a:prstGeom prst="rect">
            <a:avLst/>
          </a:prstGeom>
        </p:spPr>
      </p:pic>
      <p:pic>
        <p:nvPicPr>
          <p:cNvPr id="18" name="Picture 17">
            <a:extLs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39696" y="3694176"/>
            <a:ext cx="162027" cy="153025"/>
          </a:xfrm>
          <a:prstGeom prst="rect">
            <a:avLst/>
          </a:prstGeom>
        </p:spPr>
      </p:pic>
    </p:spTree>
    <p:extLst>
      <p:ext uri="{BB962C8B-B14F-4D97-AF65-F5344CB8AC3E}">
        <p14:creationId xmlns:p14="http://schemas.microsoft.com/office/powerpoint/2010/main" val="76307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licer ,Registered Population by ethnic group as at Apr'23 ,South - % by Ethnic Group ,South - % by Ethnic Group (excluding Unknown) - summary ,South - % by Ethnic Group (excluding Unknown) - detail ,South - Unknown % compared with ICS average ,South - Ethnic Minorities % compared with ICS average ,South - Ethnic Minorities % by Practice ,Source: ICB Primary Care Information Team from Systmone / EMIS ,actionButton ,actionButton ,actionButton.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Ethnicity</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outh by PCN ,slicer ,slicer ,Birth Rates per 1,000 Females for the year 2023 ,South ABU ,ICS Total ,Birth Rates per 1,000 Females - trends ,Statistically significantly lower ,Statistically similar ,Statistically significantly higher ,Source: ICS DSCRO Births Table ,actionButton ,actionButton ,actionButton.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Fertility</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licer ,slicer ,slicer ,slicer ,QOF All Registers Prevalence ,South -  by register name 2023/24 ,Statistically significantly lower ,Statistically similar ,Statistically significantly higher ,Source: QOF ,actionButton ,actionButton ,actionButton ,South by PCN 2023/24.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Prevalence - All Registers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licer ,slicer ,slicer ,slicer ,QOF Smoking Prevalence ,South by PCN 2023/24 ,South ,ICS Total ,Smoking Prevalence by Year ,Statistically significantly lower ,Statistically similar ,Statistically significantly higher ,Source: QOF ,actionButton ,actionButton ,actionButton.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Prevalence Smoking</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licer ,slicer ,slicer ,slicer ,QOF Hypertension Prevalence ,South by PCN 2023/24 ,South ,ICS Total ,Hypertension Prevalence by Year ,Statistically significantly lower ,Statistically similar ,Statistically significantly higher ,Source: QOF ,actionButton ,actionButton ,actionButton.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Prevalence Hypertension</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licer ,slicer ,slicer ,slicer ,QOF Obesity Prevalence ,South by PCN 2023/24 ,South ,ICS Total ,Obesity Prevalence by Year ,Statistically significantly lower ,Statistically similar ,Statistically significantly higher ,Source: QOF ,actionButton ,actionButton ,actionButton.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Prevalence Obesity</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licer ,slicer ,slicer ,slicer ,QOF Diabetes mellitus Prevalence ,South by PCN 2023/24 ,South ,ICS Total ,Diabetes mellitus Prevalence by Year ,Statistically significantly lower ,Statistically similar ,Statistically significantly higher ,Source: QOF ,actionButton ,actionButton ,actionButton.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Prevalence Diabetes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textbox ,slicer ,slicer ,slicer ,slicer ,QOF Depression Prevalence ,South by PCN 2023/24 ,South ,ICS Total ,Depression Prevalence by Year ,Statistically significantly lower ,Statistically similar ,Statistically significantly higher ,Source: QOF ,actionButton ,actionButton ,actionButton.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Prevalence Depression</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outh by PCN in 2023/24 ,slicer ,slicer ,A&amp;E Attendances - Directly Age Standardised Rates (DASR) per 1,000 ,slicer ,slicer ,slicer ,DASR per 1,000 - Trends ,South ABU  ,ICS Total ,Source: DSCRO ECDS ,Statistically significantly higher ,Statistically similar ,Statistically significantly lower ,slicer ,actionButton ,actionButton ,actionButton ,Select Age Group, Age ,Select Age Group, Age ,Select Age.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A&amp;E Attendances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elect Age ,Select Age ,slicer ,Select Age ,Select Age ,Outpatient Attendances, First Attends,  All Ages, Persons, All Specialty Groups, Consultant Led, 2023/24 ,South ,slicer ,slicer ,Outpatient Attendances - Directly Age Standardised Rates (DASR) per 1,000 ,slicer ,slicer ,slicer ,DASR per 1,000 - Trends ,South ABU  ,ICS Total ,Source: DSCRO SUS_OP_All ,Statistically significantly higher ,Statistically similar ,Statistically significantly lower ,slicer ,actionButton ,actionButton ,actionButton ,slicer ,slicer ,Select Age.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OP Firsts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8159B0-F849-E980-BF3E-4F1DBC620A7D}"/>
            </a:ext>
          </a:extLst>
        </p:cNvPr>
        <p:cNvGrpSpPr/>
        <p:nvPr/>
      </p:nvGrpSpPr>
      <p:grpSpPr>
        <a:xfrm>
          <a:off x="0" y="0"/>
          <a:ext cx="0" cy="0"/>
          <a:chOff x="0" y="0"/>
          <a:chExt cx="0" cy="0"/>
        </a:xfrm>
      </p:grpSpPr>
      <p:sp>
        <p:nvSpPr>
          <p:cNvPr id="4" name="Title" hidden="1">
            <a:extLst>
              <a:ext uri="{FF2B5EF4-FFF2-40B4-BE49-F238E27FC236}">
                <a16:creationId xmlns:a16="http://schemas.microsoft.com/office/drawing/2014/main" id="{7B62DDC8-0638-4CE5-3CA2-5925523A88AA}"/>
              </a:ext>
            </a:extLst>
          </p:cNvPr>
          <p:cNvSpPr>
            <a:spLocks noGrp="1"/>
          </p:cNvSpPr>
          <p:nvPr>
            <p:ph type="title"/>
          </p:nvPr>
        </p:nvSpPr>
        <p:spPr/>
        <p:txBody>
          <a:bodyPr/>
          <a:lstStyle/>
          <a:p>
            <a:r>
              <a:t>Map</a:t>
            </a:r>
          </a:p>
        </p:txBody>
      </p:sp>
      <p:pic>
        <p:nvPicPr>
          <p:cNvPr id="3" name="Picture 2">
            <a:extLst>
              <a:ext uri="{FF2B5EF4-FFF2-40B4-BE49-F238E27FC236}">
                <a16:creationId xmlns:a16="http://schemas.microsoft.com/office/drawing/2014/main" id="{AA03F161-B324-FFD8-8611-B5F8470B37ED}"/>
              </a:ext>
            </a:extLst>
          </p:cNvPr>
          <p:cNvPicPr>
            <a:picLocks noChangeAspect="1"/>
          </p:cNvPicPr>
          <p:nvPr/>
        </p:nvPicPr>
        <p:blipFill>
          <a:blip r:embed="rId3"/>
          <a:stretch>
            <a:fillRect/>
          </a:stretch>
        </p:blipFill>
        <p:spPr>
          <a:xfrm>
            <a:off x="167478" y="100444"/>
            <a:ext cx="11857044" cy="6657112"/>
          </a:xfrm>
          <a:prstGeom prst="rect">
            <a:avLst/>
          </a:prstGeom>
        </p:spPr>
      </p:pic>
    </p:spTree>
    <p:extLst>
      <p:ext uri="{BB962C8B-B14F-4D97-AF65-F5344CB8AC3E}">
        <p14:creationId xmlns:p14="http://schemas.microsoft.com/office/powerpoint/2010/main" val="26204711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elect Age ,Select Age ,slicer ,Select Age ,Select Age ,Outpatient Attendances, Follow Ups,  All Ages, Persons, All Specialty Groups, Consultant Led, 2023/24 ,South ,slicer ,slicer ,Outpatient Attendances - Directly Age Standardised Rates (DASR) per 1,000 ,slicer ,slicer ,slicer ,DASR per 1,000 - Trends ,South ABU  ,ICS Total ,Source: DSCRO SUS_OP_All ,Statistically significantly higher ,Statistically similar ,Statistically significantly lower ,slicer ,actionButton ,actionButton ,actionButton ,slicer ,slicer ,Select Age.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OP Follow Ups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licer ,South by PCN in 2023/24 ,slicer ,slicer ,Hospital Admissions - Directly Age Standardised Rates (DASR) per 1,000 ,slicer ,slicer ,slicer ,DASR per 1,000 - Trends ,South ABU  ,ICS Total ,Source: DSCRO Sus_IP_All ,Statistically significantly higher ,Statistically similar ,Statistically significantly lower ,slicer ,actionButton ,actionButton ,actionButton ,Select Age.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Non electives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licer ,South by PCN in 2023/24 ,slicer ,slicer ,Hospital Admissions - Directly Age Standardised Rates (DASR) per 1,000 ,slicer ,slicer ,slicer ,DASR per 1,000 - Trends ,South ABU  ,ICS Total ,Source: DSCRO Sus_IP_All ,Statistically significantly higher ,Statistically similar ,Statistically significantly lower ,slicer ,actionButton ,actionButton ,actionButton ,Select Age.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Non electives - CVD</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licer ,South by PCN in 2023/24 ,slicer ,slicer ,Hospital Admissions - Directly Age Standardised Rates (DASR) per 1,000 ,slicer ,slicer ,slicer ,DASR per 1,000 - Trends ,South ABU  ,ICS Total ,Source: DSCRO Sus_IP_All ,Statistically significantly higher ,Statistically similar ,Statistically significantly lower ,slicer ,actionButton ,actionButton ,actionButton ,Select Age.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Non electives - Resp</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licer ,South by PCN in 2023/24 ,slicer ,slicer ,Hospital Admissions - Directly Age Standardised Rates (DASR) per 1,000 ,slicer ,slicer ,slicer ,DASR per 1,000 - Trends ,South ABU  ,ICS Total ,Source: DSCRO Sus_IP_All ,Statistically significantly higher ,Statistically similar ,Statistically significantly lower ,slicer ,actionButton ,actionButton ,actionButton ,Select Age.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Day Cases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licer ,South by PCN in 2023/24 ,slicer ,slicer ,Hospital Admissions - Directly Age Standardised Rates (DASR) per 1,000 ,slicer ,slicer ,slicer ,DASR per 1,000 - Trends ,South ABU  ,ICS Total ,Source: DSCRO Sus_IP_All ,Statistically significantly higher ,Statistically similar ,Statistically significantly lower ,slicer ,actionButton ,actionButton ,actionButton ,Select Age.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Electives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licer ,slicer ,slicer ,slicer ,South by PCN   - 2023 ,slicer ,DASR per 100,000 - Trends ,slicer ,Mortality Rates - Directly Age Standardised Rates (DASR) per 100,000  ,Statistically significantly higher ,Statistically similar ,Statistically significantly lower ,South ABU ,ICS Total ,Source: ICS DSCRO Deaths Table ,slicer ,slicer ,slicer ,slicer ,actionButton ,actionButton ,actionButton ,slicer.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Mortality</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licer ,slicer ,slicer ,slicer ,South by PCN   - 2023 ,slicer ,DASR per 100,000 - Trends ,slicer ,Mortality Rates - Directly Age Standardised Rates (DASR) per 100,000  ,Statistically significantly higher ,Statistically similar ,Statistically significantly lower ,South ABU ,ICS Total ,Source: ICS DSCRO Deaths Table ,slicer ,slicer ,slicer ,slicer ,actionButton ,actionButton ,actionButton ,slicer.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Mortality - Prem</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licer ,slicer ,slicer ,slicer ,South by PCN   - 2023 ,slicer ,DASR per 100,000 - Trends ,slicer ,Mortality Rates - Directly Age Standardised Rates (DASR) per 100,000  ,Statistically significantly higher ,Statistically similar ,Statistically significantly lower ,South ABU ,ICS Total ,Source: ICS DSCRO Deaths Table ,slicer ,slicer ,slicer ,slicer ,actionButton ,actionButton ,actionButton ,slicer.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Mortality - Prem CVD</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licer ,slicer ,slicer ,slicer ,South by PCN   - 2023 ,slicer ,DASR per 100,000 - Trends ,slicer ,Mortality Rates - Directly Age Standardised Rates (DASR) per 100,000  ,Statistically significantly higher ,Statistically similar ,Statistically significantly lower ,South ABU ,ICS Total ,Source: ICS DSCRO Deaths Table ,slicer ,slicer ,slicer ,slicer ,actionButton ,actionButton ,actionButton ,slicer.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Mortality - Prem Resp</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Cambridgeshire and Peterborough PCN Dashboard ,card ,pageNavigator ,Slicer PCN ,actionButton ,actionButton.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Contents Page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actionButton ,multiRowCard ,QOF Prevalence ,Population ,multiRowCard ,Summary Indicators ,Activity rate per 1,000 people ,multiRowCard ,slicer ,slicer ,slicer ,slicer ,Cost rate per 1,000 people ,multiRowCard ,multiRowCard ,% change from 2019/20 ,multiRowCard ,% change from 2019/20 ,shape ,actionButton ,actionButton ,change from Jan'20 ,% point change from 2019/20 ,multiRowCard ,Mortality rate per 1,000  ,multiRowCard ,slicer ,multiRowCard ,multiRowCard ,Statistically significantly lower ,Statistically similar ,Statistically significantly higher ,🟢 ⬇  = decrease ,🟠 ⬆  = increase ,Key:.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Summary</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C7CCDD-6D81-C92F-47A9-89FD8670EE56}"/>
            </a:ext>
          </a:extLst>
        </p:cNvPr>
        <p:cNvGrpSpPr/>
        <p:nvPr/>
      </p:nvGrpSpPr>
      <p:grpSpPr>
        <a:xfrm>
          <a:off x="0" y="0"/>
          <a:ext cx="0" cy="0"/>
          <a:chOff x="0" y="0"/>
          <a:chExt cx="0" cy="0"/>
        </a:xfrm>
      </p:grpSpPr>
      <p:sp>
        <p:nvSpPr>
          <p:cNvPr id="4" name="Title" hidden="1">
            <a:extLst>
              <a:ext uri="{FF2B5EF4-FFF2-40B4-BE49-F238E27FC236}">
                <a16:creationId xmlns:a16="http://schemas.microsoft.com/office/drawing/2014/main" id="{06FF5182-CF63-3751-4459-CE1E61B3F19A}"/>
              </a:ext>
            </a:extLst>
          </p:cNvPr>
          <p:cNvSpPr>
            <a:spLocks noGrp="1"/>
          </p:cNvSpPr>
          <p:nvPr>
            <p:ph type="title"/>
          </p:nvPr>
        </p:nvSpPr>
        <p:spPr/>
        <p:txBody>
          <a:bodyPr/>
          <a:lstStyle/>
          <a:p>
            <a:r>
              <a:t>Map</a:t>
            </a:r>
          </a:p>
        </p:txBody>
      </p:sp>
      <p:pic>
        <p:nvPicPr>
          <p:cNvPr id="3" name="Picture 2">
            <a:extLst>
              <a:ext uri="{FF2B5EF4-FFF2-40B4-BE49-F238E27FC236}">
                <a16:creationId xmlns:a16="http://schemas.microsoft.com/office/drawing/2014/main" id="{6A930C07-410B-22FB-EE86-B081358FD5CE}"/>
              </a:ext>
            </a:extLst>
          </p:cNvPr>
          <p:cNvPicPr>
            <a:picLocks noChangeAspect="1"/>
          </p:cNvPicPr>
          <p:nvPr/>
        </p:nvPicPr>
        <p:blipFill>
          <a:blip r:embed="rId3"/>
          <a:stretch>
            <a:fillRect/>
          </a:stretch>
        </p:blipFill>
        <p:spPr>
          <a:xfrm>
            <a:off x="69742" y="77898"/>
            <a:ext cx="12052515" cy="6730999"/>
          </a:xfrm>
          <a:prstGeom prst="rect">
            <a:avLst/>
          </a:prstGeom>
        </p:spPr>
      </p:pic>
    </p:spTree>
    <p:extLst>
      <p:ext uri="{BB962C8B-B14F-4D97-AF65-F5344CB8AC3E}">
        <p14:creationId xmlns:p14="http://schemas.microsoft.com/office/powerpoint/2010/main" val="20504524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outh persons, all ages ,Registered Population as at Jan'25 - All Ages ,slicer ,Select Age ,slicer ,slicer ,clusteredBarChart ,Higher ,Similar ,Lower ,lineClusteredColumnComboChart ,lineClusteredColumnComboChart ,South persons, all ages ,ICS Total ,South ,Patients in selected age range as a % of total - trends ,ABU ,actionButton ,Source: NHS Digital GP Reg Pop ,actionButton ,actionButton ,actionButton.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Population</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Patients in selected age range as a % of total by PCN: ,Registered Population as at Jan'25 ( children age 00 - 17 ) ,slicer ,Select Age ,slicer ,slicer ,clusteredBarChart ,Higher ,Similar ,Lower ,ABU ,ABU ,lineClusteredColumnComboChart ,lineClusteredColumnComboChart ,ABU ,ICS Total ,South ,Patients in selected age range as a % of total - trends ,ABU ,actionButton ,Source: NHS Digital GP Reg Pop ,actionButton ,actionButton ,actionButton.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Population 00-17</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Patients in selected age range as a % of total by PCN: ,Registered Population as at Jan'25 ( working age 18 - 64 ) ,slicer ,Select Age ,slicer ,slicer ,clusteredBarChart ,Higher ,Similar ,Lower ,ABU ,ABU ,lineClusteredColumnComboChart ,lineClusteredColumnComboChart ,ABU ,ICS Total ,South ,Patients in selected age range as a % of total - trends ,ABU ,actionButton ,Source: NHS Digital GP Reg Pop ,actionButton ,actionButton ,actionButton.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Population 18-64</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Patients in selected age range as a % of total by PCN: ,Registered Population as at Jan'25 ( older people 65+ ) ,slicer ,Select Age ,slicer ,slicer ,clusteredBarChart ,Higher ,Similar ,Lower ,ABU ,ABU ,lineClusteredColumnComboChart ,lineClusteredColumnComboChart ,ABU ,ICS Total ,South ,Patients in selected age range as a % of total - trends ,ABU ,actionButton ,Source: NHS Digital GP Reg Pop ,actionButton ,actionButton ,actionButton.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Population 65+</a:t>
            </a:r>
          </a:p>
        </p:txBody>
      </p:sp>
    </p:spTree>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00DE7796992A641A6F4091CC004417B" ma:contentTypeVersion="18" ma:contentTypeDescription="Create a new document." ma:contentTypeScope="" ma:versionID="cf9436fb7bbc92ad622e48063fc489a2">
  <xsd:schema xmlns:xsd="http://www.w3.org/2001/XMLSchema" xmlns:xs="http://www.w3.org/2001/XMLSchema" xmlns:p="http://schemas.microsoft.com/office/2006/metadata/properties" xmlns:ns2="f13cdf73-8515-4377-9b85-8071d18a76e2" xmlns:ns3="8f0e4762-0647-4515-854e-54c39e301341" targetNamespace="http://schemas.microsoft.com/office/2006/metadata/properties" ma:root="true" ma:fieldsID="202ad6568327b5cdf43780fda082ea3d" ns2:_="" ns3:_="">
    <xsd:import namespace="f13cdf73-8515-4377-9b85-8071d18a76e2"/>
    <xsd:import namespace="8f0e4762-0647-4515-854e-54c39e301341"/>
    <xsd:element name="properties">
      <xsd:complexType>
        <xsd:sequence>
          <xsd:element name="documentManagement">
            <xsd:complexType>
              <xsd:all>
                <xsd:element ref="ns2:MediaServiceMetadata" minOccurs="0"/>
                <xsd:element ref="ns2:MediaServiceFastMetadata" minOccurs="0"/>
                <xsd:element ref="ns2:MediaServiceAutoTags" minOccurs="0"/>
                <xsd:element ref="ns3:SharedWithUsers" minOccurs="0"/>
                <xsd:element ref="ns3:SharedWithDetails" minOccurs="0"/>
                <xsd:element ref="ns2:_x006a_a75" minOccurs="0"/>
                <xsd:element ref="ns2:MediaServiceEventHashCode" minOccurs="0"/>
                <xsd:element ref="ns2:MediaServiceGenerationTime" minOccurs="0"/>
                <xsd:element ref="ns2:MediaServiceOCR" minOccurs="0"/>
                <xsd:element ref="ns2:MediaServiceAutoKeyPoints" minOccurs="0"/>
                <xsd:element ref="ns2:MediaServiceKeyPoints" minOccurs="0"/>
                <xsd:element ref="ns2:MediaServiceDateTaken" minOccurs="0"/>
                <xsd:element ref="ns2:lcf76f155ced4ddcb4097134ff3c332f" minOccurs="0"/>
                <xsd:element ref="ns3:TaxCatchAll" minOccurs="0"/>
                <xsd:element ref="ns2:_Flow_SignoffStatu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13cdf73-8515-4377-9b85-8071d18a76e2"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MediaServiceAutoTags" ma:description="" ma:internalName="MediaServiceAutoTags" ma:readOnly="true">
      <xsd:simpleType>
        <xsd:restriction base="dms:Text"/>
      </xsd:simpleType>
    </xsd:element>
    <xsd:element name="_x006a_a75" ma:index="13" nillable="true" ma:displayName="Description" ma:internalName="_x006a_a75">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2c7e3b22-2f8c-45d2-86bc-90f4a46cfab7" ma:termSetId="09814cd3-568e-fe90-9814-8d621ff8fb84" ma:anchorId="fba54fb3-c3e1-fe81-a776-ca4b69148c4d" ma:open="true" ma:isKeyword="false">
      <xsd:complexType>
        <xsd:sequence>
          <xsd:element ref="pc:Terms" minOccurs="0" maxOccurs="1"/>
        </xsd:sequence>
      </xsd:complexType>
    </xsd:element>
    <xsd:element name="_Flow_SignoffStatus" ma:index="23" nillable="true" ma:displayName="Sign-off status" ma:internalName="Sign_x002d_off_x0020_status">
      <xsd:simpleType>
        <xsd:restriction base="dms:Text"/>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f0e4762-0647-4515-854e-54c39e301341"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81a2f95e-d140-49a4-9715-f624531848b4}" ma:internalName="TaxCatchAll" ma:showField="CatchAllData" ma:web="8f0e4762-0647-4515-854e-54c39e30134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f13cdf73-8515-4377-9b85-8071d18a76e2">
      <Terms xmlns="http://schemas.microsoft.com/office/infopath/2007/PartnerControls"/>
    </lcf76f155ced4ddcb4097134ff3c332f>
    <TaxCatchAll xmlns="8f0e4762-0647-4515-854e-54c39e301341" xsi:nil="true"/>
    <_x006a_a75 xmlns="f13cdf73-8515-4377-9b85-8071d18a76e2" xsi:nil="true"/>
    <_Flow_SignoffStatus xmlns="f13cdf73-8515-4377-9b85-8071d18a76e2" xsi:nil="true"/>
  </documentManagement>
</p:properties>
</file>

<file path=customXml/itemProps1.xml><?xml version="1.0" encoding="utf-8"?>
<ds:datastoreItem xmlns:ds="http://schemas.openxmlformats.org/officeDocument/2006/customXml" ds:itemID="{A3EEA955-A58E-471D-8272-C0B8A5F65B01}">
  <ds:schemaRefs>
    <ds:schemaRef ds:uri="http://schemas.microsoft.com/sharepoint/v3/contenttype/forms"/>
  </ds:schemaRefs>
</ds:datastoreItem>
</file>

<file path=customXml/itemProps2.xml><?xml version="1.0" encoding="utf-8"?>
<ds:datastoreItem xmlns:ds="http://schemas.openxmlformats.org/officeDocument/2006/customXml" ds:itemID="{5EB7BE9C-865D-4303-8995-D586AD7B261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13cdf73-8515-4377-9b85-8071d18a76e2"/>
    <ds:schemaRef ds:uri="8f0e4762-0647-4515-854e-54c39e30134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7EDE3C3-9DAB-440C-A8B4-3E819CEFE5E5}">
  <ds:schemaRefs>
    <ds:schemaRef ds:uri="http://schemas.microsoft.com/office/2006/metadata/properties"/>
    <ds:schemaRef ds:uri="http://schemas.microsoft.com/office/infopath/2007/PartnerControls"/>
    <ds:schemaRef ds:uri="f13cdf73-8515-4377-9b85-8071d18a76e2"/>
    <ds:schemaRef ds:uri="8f0e4762-0647-4515-854e-54c39e301341"/>
  </ds:schemaRefs>
</ds:datastoreItem>
</file>

<file path=docProps/app.xml><?xml version="1.0" encoding="utf-8"?>
<Properties xmlns="http://schemas.openxmlformats.org/officeDocument/2006/extended-properties" xmlns:vt="http://schemas.openxmlformats.org/officeDocument/2006/docPropsVTypes">
  <Template/>
  <TotalTime>39</TotalTime>
  <Words>3725</Words>
  <Application>Microsoft Office PowerPoint</Application>
  <PresentationFormat>Widescreen</PresentationFormat>
  <Paragraphs>1659</Paragraphs>
  <Slides>29</Slides>
  <Notes>28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29</vt:i4>
      </vt:variant>
    </vt:vector>
  </HeadingPairs>
  <TitlesOfParts>
    <vt:vector size="37" baseType="lpstr">
      <vt:lpstr>Aptos</vt:lpstr>
      <vt:lpstr>Arial</vt:lpstr>
      <vt:lpstr>Calibri</vt:lpstr>
      <vt:lpstr>Calibri Light</vt:lpstr>
      <vt:lpstr>Segoe UI</vt:lpstr>
      <vt:lpstr>Segoe UI Light</vt:lpstr>
      <vt:lpstr>Segoe UI Semibold</vt:lpstr>
      <vt:lpstr>Custom Design</vt:lpstr>
      <vt:lpstr>Cambridgeshire South Care Partnership -ABU Dashboard Beta Version Powerpoint</vt:lpstr>
      <vt:lpstr>Map</vt:lpstr>
      <vt:lpstr>Contents Page</vt:lpstr>
      <vt:lpstr>Summary</vt:lpstr>
      <vt:lpstr>Map</vt:lpstr>
      <vt:lpstr>Population</vt:lpstr>
      <vt:lpstr>Population 00-17</vt:lpstr>
      <vt:lpstr>Population 18-64</vt:lpstr>
      <vt:lpstr>Population 65+</vt:lpstr>
      <vt:lpstr>Ethnicity</vt:lpstr>
      <vt:lpstr>Fertility</vt:lpstr>
      <vt:lpstr>Prevalence - All Registers</vt:lpstr>
      <vt:lpstr>Prevalence Smoking</vt:lpstr>
      <vt:lpstr>Prevalence Hypertension</vt:lpstr>
      <vt:lpstr>Prevalence Obesity</vt:lpstr>
      <vt:lpstr>Prevalence Diabetes</vt:lpstr>
      <vt:lpstr>Prevalence Depression</vt:lpstr>
      <vt:lpstr>A&amp;E Attendances</vt:lpstr>
      <vt:lpstr>OP Firsts </vt:lpstr>
      <vt:lpstr>OP Follow Ups</vt:lpstr>
      <vt:lpstr>Non electives</vt:lpstr>
      <vt:lpstr>Non electives - CVD</vt:lpstr>
      <vt:lpstr>Non electives - Resp</vt:lpstr>
      <vt:lpstr>Day Cases</vt:lpstr>
      <vt:lpstr>Electives</vt:lpstr>
      <vt:lpstr>Mortality</vt:lpstr>
      <vt:lpstr>Mortality - Prem</vt:lpstr>
      <vt:lpstr>Mortality - Prem CVD</vt:lpstr>
      <vt:lpstr>Mortality - Prem Resp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Power BI</dc:creator>
  <cp:lastModifiedBy>Andrew Robson</cp:lastModifiedBy>
  <cp:revision>5</cp:revision>
  <dcterms:created xsi:type="dcterms:W3CDTF">2016-09-04T11:54:55Z</dcterms:created>
  <dcterms:modified xsi:type="dcterms:W3CDTF">2025-03-20T10:25:26Z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0x010100900DE7796992A641A6F4091CC004417B</vt:lpwstr>
  </property>
  <property fmtid="{D5CDD505-2E9C-101B-9397-08002B2CF9AE}" pid="3" name="MediaServiceImageTags">
    <vt:lpwstr/>
  </property>
</Properties>
</file>