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98C6B-D83A-4626-A42C-C534EBF5B42A}"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FB13F-125D-45D1-A6EA-2C96A8202332}" type="slidenum">
              <a:rPr lang="en-GB" smtClean="0"/>
              <a:t>‹#›</a:t>
            </a:fld>
            <a:endParaRPr lang="en-GB"/>
          </a:p>
        </p:txBody>
      </p:sp>
    </p:spTree>
    <p:extLst>
      <p:ext uri="{BB962C8B-B14F-4D97-AF65-F5344CB8AC3E}">
        <p14:creationId xmlns:p14="http://schemas.microsoft.com/office/powerpoint/2010/main" val="290224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and East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Peterborough and East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Peterborough and East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and East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and East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and East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and East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and East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and East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and East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and East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and East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and East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and East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Peterborough and East PCN - % by Ethnic Group</a:t>
            </a:r>
            <a:endParaRPr dirty="0"/>
          </a:p>
          <a:p>
            <a:r>
              <a:rPr b="0" dirty="0"/>
              <a:t>No alt text provided</a:t>
            </a:r>
            <a:endParaRPr dirty="0"/>
          </a:p>
          <a:p>
            <a:endParaRPr dirty="0"/>
          </a:p>
          <a:p>
            <a:r>
              <a:rPr b="1" dirty="0"/>
              <a:t>Peterborough and East PCN - % by Ethnic Group (excluding Unknown) - summary</a:t>
            </a:r>
            <a:endParaRPr dirty="0"/>
          </a:p>
          <a:p>
            <a:r>
              <a:rPr b="0" dirty="0"/>
              <a:t>No alt text provided</a:t>
            </a:r>
            <a:endParaRPr dirty="0"/>
          </a:p>
          <a:p>
            <a:endParaRPr dirty="0"/>
          </a:p>
          <a:p>
            <a:r>
              <a:rPr b="1" dirty="0"/>
              <a:t>Peterborough and East PCN - % by Ethnic Group (excluding Unknown) - detail</a:t>
            </a:r>
            <a:endParaRPr dirty="0"/>
          </a:p>
          <a:p>
            <a:r>
              <a:rPr b="0" dirty="0"/>
              <a:t>No alt text provided</a:t>
            </a:r>
            <a:endParaRPr dirty="0"/>
          </a:p>
          <a:p>
            <a:endParaRPr dirty="0"/>
          </a:p>
          <a:p>
            <a:r>
              <a:rPr b="1" dirty="0"/>
              <a:t>Peterborough and East PCN - Unknown % compared with ICS average</a:t>
            </a:r>
            <a:endParaRPr dirty="0"/>
          </a:p>
          <a:p>
            <a:r>
              <a:rPr b="0" dirty="0"/>
              <a:t>No alt text provided</a:t>
            </a:r>
            <a:endParaRPr dirty="0"/>
          </a:p>
          <a:p>
            <a:endParaRPr dirty="0"/>
          </a:p>
          <a:p>
            <a:r>
              <a:rPr b="1" dirty="0"/>
              <a:t>Peterborough and East PCN - Ethnic Minorities % compared with ICS average</a:t>
            </a:r>
            <a:endParaRPr dirty="0"/>
          </a:p>
          <a:p>
            <a:r>
              <a:rPr b="0" dirty="0"/>
              <a:t>No alt text provided</a:t>
            </a:r>
            <a:endParaRPr dirty="0"/>
          </a:p>
          <a:p>
            <a:endParaRPr dirty="0"/>
          </a:p>
          <a:p>
            <a:r>
              <a:rPr b="1" dirty="0"/>
              <a:t>Peterborough and East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640102" y="1476812"/>
            <a:ext cx="7326027" cy="17224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Peterborough and East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12:44:39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Peterborough and East PCN - % by Ethnic Group ,Peterborough and East PCN - % by Ethnic Group (excluding Unknown) - summary ,Peterborough and East PCN - % by Ethnic Group (excluding Unknown) - detail ,Peterborough and East PCN - Unknown % compared with ICS average ,Peterborough and East PCN - Ethnic Minorities % compared with ICS average ,Peterborough and East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and East PCN by Practice ,slicer ,slicer ,Birth Rates per 1,000 Females for the year 2023 ,Peterborough and East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Peterborough and East PCN -  by register name 2023/24 ,Statistically significantly lower ,Statistically similar ,Statistically significantly higher ,Source: QOF ,actionButton ,actionButton ,actionButton ,Peterborough and East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Peterborough and East PCN by Practice for the year 2023/24 ,North ,ICS Total ,Smoking Prevalence by Year ,Peterborough and East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Peterborough and East PCN by Practice for the year 2023/24 ,North ,ICS Total ,Hypertension Prevalence by Year ,Peterborough and East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Peterborough and East PCN by Practice for the year 2023/24 ,North ,ICS Total ,Obesity Prevalence by Year ,Peterborough and East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Peterborough and East PCN by Practice for the year 2023/24 ,North ,ICS Total ,Diabetes mellitus Prevalence by Year ,Peterborough and East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Peterborough and East PCN by Practice for the year 2023/24 ,North ,ICS Total ,Depression Prevalence by Year ,Peterborough and East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and East PCN by Practice in 2023/24 ,slicer ,slicer ,A&amp;E Attendances ,slicer ,slicer ,slicer ,DASR per 1,000 - Trends ,North ABU  ,ICS Total ,Peterborough and East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Peterborough and East PCN ,slicer ,slicer ,Outpatient Attendances ,slicer ,slicer ,slicer ,DASR per 1,000 - Trends ,North ABU  ,ICS Total ,Peterborough and East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Peterborough and East PCN ,slicer ,slicer ,Outpatient Attendances ,slicer ,slicer ,slicer ,DASR per 1,000 - Trends ,North ABU  ,ICS Total ,Peterborough and East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and East PCN by Practice in 2023/24 ,slicer ,slicer ,Hospital Admissions - Directly Age Standardised Rates (DASR) per 1,000 ,slicer ,slicer ,slicer ,DASR per 1,000 - Trends ,North ABU  ,ICS Total ,Peterborough and East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and East PCN by Practice in 2023/24 ,slicer ,slicer ,Hospital Admissions - Directly Age Standardised Rates (DASR) per 1,000 ,slicer ,slicer ,slicer ,DASR per 1,000 - Trends ,North ABU  ,ICS Total ,Peterborough and East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and East PCN by Practice in 2023/24 ,slicer ,slicer ,Hospital Admissions - Directly Age Standardised Rates (DASR) per 1,000 ,slicer ,slicer ,slicer ,DASR per 1,000 - Trends ,North ABU  ,ICS Total ,Peterborough and East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and East PCN by Practice in 2023/24 ,slicer ,slicer ,Hospital Admissions - Directly Age Standardised Rates (DASR) per 1,000 ,slicer ,slicer ,slicer ,DASR per 1,000 - Trends ,North ABU  ,ICS Total ,Peterborough and East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and East PCN by Practice in 2023/24 ,slicer ,slicer ,Hospital Admissions - Directly Age Standardised Rates (DASR) per 1,000 ,slicer ,slicer ,slicer ,DASR per 1,000 - Trends ,North ABU  ,ICS Total ,Peterborough and East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and East PCN by Practice in   - 2023 ,slicer ,DASR per 100,000 - Trends ,slicer ,Mortality Rates - Directly Age Standardised Rates (DASR) per 100,000  ,Statistically significantly higher ,Statistically similar ,Statistically significantly lower ,Peterborough and East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and East PCN by Practice in   - 2023 ,slicer ,DASR per 100,000 - Trends ,slicer ,Mortality Rates - Directly Age Standardised Rates (DASR) per 100,000  ,Statistically significantly higher ,Statistically similar ,Statistically significantly lower ,Peterborough and East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and East PCN by Practice in   - 2023 ,slicer ,DASR per 100,000 - Trends ,slicer ,Mortality Rates - Directly Age Standardised Rates (DASR) per 100,000  ,Statistically significantly higher ,Statistically similar ,Statistically significantly lower ,Peterborough and East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and East PCN by Practice in   - 2023 ,slicer ,DASR per 100,000 - Trends ,slicer ,Mortality Rates - Directly Age Standardised Rates (DASR) per 100,000  ,Statistically significantly higher ,Statistically similar ,Statistically significantly lower ,Peterborough and East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9668CDD7-EF48-B265-CE34-8B3292F0ADD1}"/>
              </a:ext>
            </a:extLst>
          </p:cNvPr>
          <p:cNvPicPr>
            <a:picLocks noChangeAspect="1"/>
          </p:cNvPicPr>
          <p:nvPr/>
        </p:nvPicPr>
        <p:blipFill>
          <a:blip r:embed="rId3"/>
          <a:stretch>
            <a:fillRect/>
          </a:stretch>
        </p:blipFill>
        <p:spPr>
          <a:xfrm>
            <a:off x="183407" y="183479"/>
            <a:ext cx="11626301" cy="64910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and East PCN persons, all ages ,Registered Population as at Jan'25 - All Ages ,slicer ,Select Age ,slicer ,slicer ,clusteredBarChart ,Higher ,Similar ,Lower ,lineClusteredColumnComboChart ,lineClusteredColumnComboChart ,Peterborough and East PCN persons, all ages ,ICS Total ,North ,Peterborough and East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Peterborough and East PCN persons, all ages ,ABU ,ICS Total ,North ,Peterborough and East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Peterborough and East PCN persons, all ages ,ABU ,ICS Total ,North ,Peterborough and East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Peterborough and East PCN persons, all ages ,ABU ,ICS Total ,North ,Peterborough and East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BC1A11D7-D548-4E17-AE44-DC0D2D11A614}"/>
</file>

<file path=customXml/itemProps2.xml><?xml version="1.0" encoding="utf-8"?>
<ds:datastoreItem xmlns:ds="http://schemas.openxmlformats.org/officeDocument/2006/customXml" ds:itemID="{AEC0EA53-C1DE-49CE-B4DB-E063316C6F01}"/>
</file>

<file path=customXml/itemProps3.xml><?xml version="1.0" encoding="utf-8"?>
<ds:datastoreItem xmlns:ds="http://schemas.openxmlformats.org/officeDocument/2006/customXml" ds:itemID="{35B2DB1E-BE07-4E32-9C7D-358A27A73ED8}"/>
</file>

<file path=docProps/app.xml><?xml version="1.0" encoding="utf-8"?>
<Properties xmlns="http://schemas.openxmlformats.org/officeDocument/2006/extended-properties" xmlns:vt="http://schemas.openxmlformats.org/officeDocument/2006/docPropsVTypes">
  <Template/>
  <TotalTime>8</TotalTime>
  <Words>3974</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Peterborough and East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2025-03-20T12:50:12Z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