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28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62" d="100"/>
          <a:sy n="62" d="100"/>
        </p:scale>
        <p:origin x="90" y="6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39EB18-A5DC-41F3-8143-4FDE914846C3}" type="datetimeFigureOut">
              <a:rPr lang="en-GB" smtClean="0"/>
              <a:t>21/03/2025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34EC3C-48AC-413C-A901-542AAB37020C}" type="slidenum">
              <a:rPr lang="en-GB" smtClean="0"/>
              <a:t>‹#›</a:t>
            </a:fld>
            <a:endParaRPr lang="en-GB"/>
          </a:p>
        </p:txBody>
      </p:sp>
    </p:spTree>
    <p:extLst>
      <p:ext uri="{BB962C8B-B14F-4D97-AF65-F5344CB8AC3E}">
        <p14:creationId xmlns:p14="http://schemas.microsoft.com/office/powerpoint/2010/main" val="2334149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36DCE-E4AB-8617-E8E1-25EF3215F7C4}"/>
            </a:ext>
          </a:extLst>
        </p:cNvPr>
        <p:cNvGrpSpPr/>
        <p:nvPr/>
      </p:nvGrpSpPr>
      <p:grpSpPr>
        <a:xfrm>
          <a:off x="0" y="0"/>
          <a:ext cx="0" cy="0"/>
          <a:chOff x="0" y="0"/>
          <a:chExt cx="0" cy="0"/>
        </a:xfrm>
      </p:grpSpPr>
      <p:sp>
        <p:nvSpPr>
          <p:cNvPr id="2" name="Slide Text">
            <a:extLst>
              <a:ext uri="{FF2B5EF4-FFF2-40B4-BE49-F238E27FC236}">
                <a16:creationId xmlns:a16="http://schemas.microsoft.com/office/drawing/2014/main" id="{656BEA5F-E215-ADFF-EC50-05E65358F25E}"/>
              </a:ext>
            </a:extLst>
          </p:cNvPr>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32681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Granta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2023</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Granta PCN - Granta Medical Practices by register name 2023/24</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Granta PCN by Practice for the year 2023/24</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Granta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Granta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Granta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Granta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Granta PCN by Practice for the year 2023/24</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Granta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First Attends,  All Ages, Persons, All Specialty Groups, Consultant Led, 2023/24</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Outpatient Attendances, Follow Ups,  All Ages, Persons, All Specialty Groups, Consultant Led, 2023/24</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Outpatient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Source: DSCRO SUS_OP_All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Granta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Granta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Granta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Granta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Granta PCN by Practice in 2023/24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South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Granta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Granta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Granta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Granta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Rates - Directly Age Standardised Rates (DASR) per 100,000 </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South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actionButton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More patients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Fewer patients</a:t>
            </a:r>
            <a:endParaRPr dirty="0"/>
          </a:p>
          <a:p>
            <a:r>
              <a:rPr b="0" dirty="0"/>
              <a:t>No alt text provided</a:t>
            </a:r>
            <a:endParaRPr dirty="0"/>
          </a:p>
          <a:p>
            <a:endParaRPr dirty="0"/>
          </a:p>
          <a:p>
            <a:r>
              <a:rPr b="1" dirty="0"/>
              <a:t>Practice Locations and Registered Patients as at Jan'25</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Jan'25</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Granta PCN persons, all ages</a:t>
            </a:r>
            <a:endParaRPr dirty="0"/>
          </a:p>
          <a:p>
            <a:r>
              <a:rPr b="0" dirty="0"/>
              <a:t>No alt text provided</a:t>
            </a:r>
            <a:endParaRPr dirty="0"/>
          </a:p>
          <a:p>
            <a:endParaRPr dirty="0"/>
          </a:p>
          <a:p>
            <a:r>
              <a:rPr b="1" dirty="0"/>
              <a:t>Registered Population as at Jan'25 -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Granta PCN persons, all ages</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Granta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Granta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Jan'25 - age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Granta PCN persons, all ages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South</a:t>
            </a:r>
            <a:endParaRPr dirty="0"/>
          </a:p>
          <a:p>
            <a:r>
              <a:rPr b="0" dirty="0"/>
              <a:t>No alt text provided</a:t>
            </a:r>
            <a:endParaRPr dirty="0"/>
          </a:p>
          <a:p>
            <a:endParaRPr dirty="0"/>
          </a:p>
          <a:p>
            <a:r>
              <a:rPr b="1" dirty="0"/>
              <a:t>Granta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Granta PCN - % by Ethnic Group</a:t>
            </a:r>
            <a:endParaRPr dirty="0"/>
          </a:p>
          <a:p>
            <a:r>
              <a:rPr b="0" dirty="0"/>
              <a:t>No alt text provided</a:t>
            </a:r>
            <a:endParaRPr dirty="0"/>
          </a:p>
          <a:p>
            <a:endParaRPr dirty="0"/>
          </a:p>
          <a:p>
            <a:r>
              <a:rPr b="1" dirty="0"/>
              <a:t>Granta PCN - % by Ethnic Group (excluding Unknown) - summary</a:t>
            </a:r>
            <a:endParaRPr dirty="0"/>
          </a:p>
          <a:p>
            <a:r>
              <a:rPr b="0" dirty="0"/>
              <a:t>No alt text provided</a:t>
            </a:r>
            <a:endParaRPr dirty="0"/>
          </a:p>
          <a:p>
            <a:endParaRPr dirty="0"/>
          </a:p>
          <a:p>
            <a:r>
              <a:rPr b="1" dirty="0"/>
              <a:t>Granta PCN - % by Ethnic Group (excluding Unknown) - detail</a:t>
            </a:r>
            <a:endParaRPr dirty="0"/>
          </a:p>
          <a:p>
            <a:r>
              <a:rPr b="0" dirty="0"/>
              <a:t>No alt text provided</a:t>
            </a:r>
            <a:endParaRPr dirty="0"/>
          </a:p>
          <a:p>
            <a:endParaRPr dirty="0"/>
          </a:p>
          <a:p>
            <a:r>
              <a:rPr b="1" dirty="0"/>
              <a:t>Granta PCN - Unknown % compared with ICS average</a:t>
            </a:r>
            <a:endParaRPr dirty="0"/>
          </a:p>
          <a:p>
            <a:r>
              <a:rPr b="0" dirty="0"/>
              <a:t>No alt text provided</a:t>
            </a:r>
            <a:endParaRPr dirty="0"/>
          </a:p>
          <a:p>
            <a:endParaRPr dirty="0"/>
          </a:p>
          <a:p>
            <a:r>
              <a:rPr b="1" dirty="0"/>
              <a:t>Granta PCN - Ethnic Minorities % compared with ICS average</a:t>
            </a:r>
            <a:endParaRPr dirty="0"/>
          </a:p>
          <a:p>
            <a:r>
              <a:rPr b="0" dirty="0"/>
              <a:t>No alt text provided</a:t>
            </a:r>
            <a:endParaRPr dirty="0"/>
          </a:p>
          <a:p>
            <a:endParaRPr dirty="0"/>
          </a:p>
          <a:p>
            <a:r>
              <a:rPr b="1" dirty="0"/>
              <a:t>Granta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3/21/2025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04251559-fe0a-421c-b40f-94c7e2ecb1a2/?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1684732"/>
            <a:ext cx="7000562" cy="12574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Granta - PCN Dashboard Beta Version </a:t>
            </a:r>
            <a:r>
              <a:rPr kumimoji="0" lang="en-US" sz="4400" b="0" i="0" u="none" strike="noStrike" kern="1200" cap="none" spc="0" normalizeH="0" baseline="0" noProof="0" dirty="0" err="1">
                <a:ln>
                  <a:noFill/>
                </a:ln>
                <a:solidFill>
                  <a:srgbClr val="F3C910"/>
                </a:solidFill>
                <a:effectLst/>
                <a:uLnTx/>
                <a:uFillTx/>
                <a:latin typeface="Segoe UI Light" charset="0"/>
                <a:ea typeface="Segoe UI Light" charset="0"/>
                <a:cs typeface="Segoe UI Light" charset="0"/>
              </a:rPr>
              <a:t>Powerpoint</a:t>
            </a:r>
            <a:endPar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endParaRP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21/03/2025 10:29:15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26/02/2025 17:48:19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Granta PCN - % by Ethnic Group ,Granta PCN - % by Ethnic Group (excluding Unknown) - summary ,Granta PCN - % by Ethnic Group (excluding Unknown) - detail ,Granta PCN - Unknown % compared with ICS average ,Granta PCN - Ethnic Minorities % compared with ICS average ,Granta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Granta PCN by Practice ,slicer ,slicer ,Birth Rates per 1,000 Females for the year 2023 ,Granta PCN ,Sou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Granta PCN - Granta Medical Practices by register name 2023/24 ,Statistically significantly lower ,Statistically similar ,Statistically significantly higher ,Source: QOF ,actionButton ,actionButton ,actionButton ,Granta PCN by Practice for the year 2023/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Granta PCN by Practice for the year 2023/24 ,South ,ICS Total ,Smoking Prevalence by Year ,Granta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Granta PCN by Practice for the year 2023/24 ,South ,ICS Total ,Hypertension Prevalence by Year ,Granta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Hypertension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Granta PCN by Practice for the year 2023/24 ,South ,ICS Total ,Obesity Prevalence by Year ,Granta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Granta PCN by Practice for the year 2023/24 ,South ,ICS Total ,Diabetes mellitus Prevalence by Year ,Granta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slicer ,slicer ,slicer ,slicer ,QOF Depression Prevalence ,Granta PCN by Practice for the year 2023/24 ,South ,ICS Total ,Depression Prevalence by Year ,Granta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Granta PCN by Practice in 2023/24 ,slicer ,slicer ,A&amp;E Attendances ,slicer ,slicer ,slicer ,DASR per 1,000 - Trends ,South ABU  ,ICS Total ,Granta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irst Attends,  All Ages, Persons, All Specialty Groups, Consultant Led, 2023/24 ,Granta PCN ,slicer ,slicer ,Outpatient Attendances ,slicer ,slicer ,slicer ,DASR per 1,000 - Trends ,South ABU  ,ICS Total ,Granta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Firsts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159B0-F849-E980-BF3E-4F1DBC620A7D}"/>
            </a:ext>
          </a:extLst>
        </p:cNvPr>
        <p:cNvGrpSpPr/>
        <p:nvPr/>
      </p:nvGrpSpPr>
      <p:grpSpPr>
        <a:xfrm>
          <a:off x="0" y="0"/>
          <a:ext cx="0" cy="0"/>
          <a:chOff x="0" y="0"/>
          <a:chExt cx="0" cy="0"/>
        </a:xfrm>
      </p:grpSpPr>
      <p:sp>
        <p:nvSpPr>
          <p:cNvPr id="4" name="Title" hidden="1">
            <a:extLst>
              <a:ext uri="{FF2B5EF4-FFF2-40B4-BE49-F238E27FC236}">
                <a16:creationId xmlns:a16="http://schemas.microsoft.com/office/drawing/2014/main" id="{7B62DDC8-0638-4CE5-3CA2-5925523A88AA}"/>
              </a:ext>
            </a:extLst>
          </p:cNvPr>
          <p:cNvSpPr>
            <a:spLocks noGrp="1"/>
          </p:cNvSpPr>
          <p:nvPr>
            <p:ph type="title"/>
          </p:nvPr>
        </p:nvSpPr>
        <p:spPr/>
        <p:txBody>
          <a:bodyPr/>
          <a:lstStyle/>
          <a:p>
            <a:r>
              <a:t>Map</a:t>
            </a:r>
          </a:p>
        </p:txBody>
      </p:sp>
      <p:pic>
        <p:nvPicPr>
          <p:cNvPr id="3" name="Picture 2">
            <a:extLst>
              <a:ext uri="{FF2B5EF4-FFF2-40B4-BE49-F238E27FC236}">
                <a16:creationId xmlns:a16="http://schemas.microsoft.com/office/drawing/2014/main" id="{AA03F161-B324-FFD8-8611-B5F8470B37ED}"/>
              </a:ext>
            </a:extLst>
          </p:cNvPr>
          <p:cNvPicPr>
            <a:picLocks noChangeAspect="1"/>
          </p:cNvPicPr>
          <p:nvPr/>
        </p:nvPicPr>
        <p:blipFill>
          <a:blip r:embed="rId3"/>
          <a:stretch>
            <a:fillRect/>
          </a:stretch>
        </p:blipFill>
        <p:spPr>
          <a:xfrm>
            <a:off x="167478" y="100444"/>
            <a:ext cx="11857044" cy="6657112"/>
          </a:xfrm>
          <a:prstGeom prst="rect">
            <a:avLst/>
          </a:prstGeom>
        </p:spPr>
      </p:pic>
    </p:spTree>
    <p:extLst>
      <p:ext uri="{BB962C8B-B14F-4D97-AF65-F5344CB8AC3E}">
        <p14:creationId xmlns:p14="http://schemas.microsoft.com/office/powerpoint/2010/main" val="2620471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elect Age ,Select Age ,slicer ,Select Age ,Select Age ,Outpatient Attendances, Follow Ups,  All Ages, Persons, All Specialty Groups, Consultant Led, 2023/24 ,Granta PCN ,slicer ,slicer ,Outpatient Attendances ,slicer ,slicer ,slicer ,DASR per 1,000 - Trends ,South ABU  ,ICS Total ,Granta PCN ,Source: DSCRO SUS_OP_All ,Statistically significantly higher ,Statistically similar ,Statistically significantly lower ,slicer ,actionButton ,actionButton ,actionButton ,slicer ,slicer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OP Follow Ups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Granta PCN by Practice in 2023/24 ,slicer ,slicer ,Hospital Admissions - Directly Age Standardised Rates (DASR) per 1,000 ,slicer ,slicer ,slicer ,DASR per 1,000 - Trends ,South ABU  ,ICS Total ,Granta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Granta PCN by Practice in 2023/24 ,slicer ,slicer ,Hospital Admissions - Directly Age Standardised Rates (DASR) per 1,000 ,slicer ,slicer ,slicer ,DASR per 1,000 - Trends ,South ABU  ,ICS Total ,Granta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Granta PCN by Practice in 2023/24 ,slicer ,slicer ,Hospital Admissions - Directly Age Standardised Rates (DASR) per 1,000 ,slicer ,slicer ,slicer ,DASR per 1,000 - Trends ,South ABU  ,ICS Total ,Granta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Granta PCN by Practice in 2023/24 ,slicer ,slicer ,Hospital Admissions - Directly Age Standardised Rates (DASR) per 1,000 ,slicer ,slicer ,slicer ,DASR per 1,000 - Trends ,South ABU  ,ICS Total ,Granta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Granta PCN by Practice in 2023/24 ,slicer ,slicer ,Hospital Admissions - Directly Age Standardised Rates (DASR) per 1,000 ,slicer ,slicer ,slicer ,DASR per 1,000 - Trends ,South ABU  ,ICS Total ,Granta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Granta PCN by Practice in   - 2023 ,slicer ,DASR per 100,000 - Trends ,slicer ,Mortality Rates - Directly Age Standardised Rates (DASR) per 100,000  ,Statistically significantly higher ,Statistically similar ,Statistically significantly lower ,Granta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Granta PCN by Practice in   - 2023 ,slicer ,DASR per 100,000 - Trends ,slicer ,Mortality Rates - Directly Age Standardised Rates (DASR) per 100,000  ,Statistically significantly higher ,Statistically similar ,Statistically significantly lower ,Granta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Granta PCN by Practice in   - 2023 ,slicer ,DASR per 100,000 - Trends ,slicer ,Mortality Rates - Directly Age Standardised Rates (DASR) per 100,000  ,Statistically significantly higher ,Statistically similar ,Statistically significantly lower ,Granta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Granta PCN by Practice in   - 2023 ,slicer ,DASR per 100,000 - Trends ,slicer ,Mortality Rates - Directly Age Standardised Rates (DASR) per 100,000  ,Statistically significantly higher ,Statistically similar ,Statistically significantly lower ,Granta PCN ,Sou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ctionButton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6F02833F-6A18-C5C2-F2CC-1F398507D51F}"/>
              </a:ext>
            </a:extLst>
          </p:cNvPr>
          <p:cNvPicPr>
            <a:picLocks noChangeAspect="1"/>
          </p:cNvPicPr>
          <p:nvPr/>
        </p:nvPicPr>
        <p:blipFill>
          <a:blip r:embed="rId3"/>
          <a:stretch>
            <a:fillRect/>
          </a:stretch>
        </p:blipFill>
        <p:spPr>
          <a:xfrm>
            <a:off x="264365" y="173972"/>
            <a:ext cx="11663270" cy="65646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Granta PCN persons, all ages ,Registered Population as at Jan'25 - All Ages ,slicer ,Select Age ,slicer ,slicer ,clusteredBarChart ,Higher ,Similar ,Lower ,lineClusteredColumnComboChart ,lineClusteredColumnComboChart ,Granta PCN persons, all ages ,ICS Total ,South ,Granta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00 - 17 (children) ,slicer ,Select Age ,slicer ,slicer ,clusteredBarChart ,Higher ,Similar ,Lower ,ABU ,ABU ,lineClusteredColumnComboChart ,lineClusteredColumnComboChart ,Granta PCN persons, all ages ,ABU ,ICS Total ,South ,Granta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18 - 64 (working age) ,slicer ,Select Age ,slicer ,slicer ,clusteredBarChart ,Higher ,Similar ,Lower ,ABU ,ABU ,lineClusteredColumnComboChart ,lineClusteredColumnComboChart ,Granta PCN persons, all ages ,ABU ,ICS Total ,South ,Granta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Jan'25 - age 65+ (older people) ,slicer ,Select Age ,slicer ,slicer ,clusteredBarChart ,Higher ,Similar ,Lower ,ABU ,ABU ,lineClusteredColumnComboChart ,lineClusteredColumnComboChart ,Granta PCN persons, all ages ,ABU ,ICS Total ,South ,Granta PCN ,Patients in selected age range as a % of total - trends ,ABU ,actionButton ,Source: NHS Digital GP Reg Pop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Population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cf9436fb7bbc92ad622e48063fc489a2">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202ad6568327b5cdf43780fda082ea3d"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Props1.xml><?xml version="1.0" encoding="utf-8"?>
<ds:datastoreItem xmlns:ds="http://schemas.openxmlformats.org/officeDocument/2006/customXml" ds:itemID="{196FE73C-A3BC-4A9D-8EEA-B0246E77507A}"/>
</file>

<file path=customXml/itemProps2.xml><?xml version="1.0" encoding="utf-8"?>
<ds:datastoreItem xmlns:ds="http://schemas.openxmlformats.org/officeDocument/2006/customXml" ds:itemID="{0F249738-2D76-4B66-AD5E-3E9D15D57056}"/>
</file>

<file path=customXml/itemProps3.xml><?xml version="1.0" encoding="utf-8"?>
<ds:datastoreItem xmlns:ds="http://schemas.openxmlformats.org/officeDocument/2006/customXml" ds:itemID="{7DBE05E2-2D64-4379-8394-D4861ADECDD6}"/>
</file>

<file path=docProps/app.xml><?xml version="1.0" encoding="utf-8"?>
<Properties xmlns="http://schemas.openxmlformats.org/officeDocument/2006/extended-properties" xmlns:vt="http://schemas.openxmlformats.org/officeDocument/2006/docPropsVTypes">
  <Template/>
  <TotalTime>8</TotalTime>
  <Words>3867</Words>
  <Application>Microsoft Office PowerPoint</Application>
  <PresentationFormat>Widescreen</PresentationFormat>
  <Paragraphs>1728</Paragraphs>
  <Slides>29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Calibri</vt:lpstr>
      <vt:lpstr>Calibri Light</vt:lpstr>
      <vt:lpstr>Segoe UI</vt:lpstr>
      <vt:lpstr>Segoe UI Light</vt:lpstr>
      <vt:lpstr>Segoe UI Semibold</vt:lpstr>
      <vt:lpstr>Custom Design</vt:lpstr>
      <vt:lpstr>Granta - PCN Dashboard Beta Version Powerpoint</vt:lpstr>
      <vt:lpstr>Map</vt:lpstr>
      <vt:lpstr>Contents Page</vt:lpstr>
      <vt:lpstr>Summary</vt:lpstr>
      <vt:lpstr>Map</vt:lpstr>
      <vt:lpstr>Population</vt:lpstr>
      <vt:lpstr>Population 00-17</vt:lpstr>
      <vt:lpstr>Population 18-64</vt:lpstr>
      <vt:lpstr>Population 65+</vt:lpstr>
      <vt:lpstr>Ethnicity</vt:lpstr>
      <vt:lpstr>Fertility</vt:lpstr>
      <vt:lpstr>Prevalence - All Registers</vt:lpstr>
      <vt:lpstr>Prevalence Smoking</vt:lpstr>
      <vt:lpstr>Prevalence Hypertension</vt:lpstr>
      <vt:lpstr>Prevalence Obesity</vt:lpstr>
      <vt:lpstr>Prevalence Diabetes</vt:lpstr>
      <vt:lpstr>Prevalence Depression</vt:lpstr>
      <vt:lpstr>A&amp;E Attendances</vt:lpstr>
      <vt:lpstr>OP Firsts </vt:lpstr>
      <vt:lpstr>OP Follow Ups</vt:lpstr>
      <vt:lpstr>Non electives</vt:lpstr>
      <vt:lpstr>Non electives - CVD</vt:lpstr>
      <vt:lpstr>Non electives - Resp</vt:lpstr>
      <vt:lpstr>Day Cases</vt:lpstr>
      <vt:lpstr>Electives</vt:lpstr>
      <vt:lpstr>Mortality</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5</cp:revision>
  <dcterms:created xsi:type="dcterms:W3CDTF">2016-09-04T11:54:55Z</dcterms:created>
  <dcterms:modified xsi:type="dcterms:W3CDTF">2025-03-21T10:34:44Z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ies>
</file>