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882DF-59F9-4942-B7FA-9C28472FFB82}" type="datetimeFigureOut">
              <a:rPr lang="en-GB" smtClean="0"/>
              <a:t>21/03/2025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FF401-1866-4D26-9A25-958961207234}" type="slidenum">
              <a:rPr lang="en-GB" smtClean="0"/>
              <a:t>‹#›</a:t>
            </a:fld>
            <a:endParaRPr lang="en-GB"/>
          </a:p>
        </p:txBody>
      </p:sp>
    </p:spTree>
    <p:extLst>
      <p:ext uri="{BB962C8B-B14F-4D97-AF65-F5344CB8AC3E}">
        <p14:creationId xmlns:p14="http://schemas.microsoft.com/office/powerpoint/2010/main" val="280498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 City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Cambridge City PCN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Cambridge City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Cambridge City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Cambridge City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Cambridge City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Cambridge City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Cambridge City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 City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Cambridge City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Cambridge City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Cambridge City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Cambridge City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Cambridge City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Cambridge City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Cambridge City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Cambridge City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Cambridge City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 City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Cambridge City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Cambridge City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Cambridge City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Cambridge City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Cambridge City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Cambridge City PCN - % by Ethnic Group</a:t>
            </a:r>
            <a:endParaRPr dirty="0"/>
          </a:p>
          <a:p>
            <a:r>
              <a:rPr b="0" dirty="0"/>
              <a:t>No alt text provided</a:t>
            </a:r>
            <a:endParaRPr dirty="0"/>
          </a:p>
          <a:p>
            <a:endParaRPr dirty="0"/>
          </a:p>
          <a:p>
            <a:r>
              <a:rPr b="1" dirty="0"/>
              <a:t>Cambridge City PCN - % by Ethnic Group (excluding Unknown) - summary</a:t>
            </a:r>
            <a:endParaRPr dirty="0"/>
          </a:p>
          <a:p>
            <a:r>
              <a:rPr b="0" dirty="0"/>
              <a:t>No alt text provided</a:t>
            </a:r>
            <a:endParaRPr dirty="0"/>
          </a:p>
          <a:p>
            <a:endParaRPr dirty="0"/>
          </a:p>
          <a:p>
            <a:r>
              <a:rPr b="1" dirty="0"/>
              <a:t>Cambridge City PCN - % by Ethnic Group (excluding Unknown) - detail</a:t>
            </a:r>
            <a:endParaRPr dirty="0"/>
          </a:p>
          <a:p>
            <a:r>
              <a:rPr b="0" dirty="0"/>
              <a:t>No alt text provided</a:t>
            </a:r>
            <a:endParaRPr dirty="0"/>
          </a:p>
          <a:p>
            <a:endParaRPr dirty="0"/>
          </a:p>
          <a:p>
            <a:r>
              <a:rPr b="1" dirty="0"/>
              <a:t>Cambridge City PCN - Unknown % compared with ICS average</a:t>
            </a:r>
            <a:endParaRPr dirty="0"/>
          </a:p>
          <a:p>
            <a:r>
              <a:rPr b="0" dirty="0"/>
              <a:t>No alt text provided</a:t>
            </a:r>
            <a:endParaRPr dirty="0"/>
          </a:p>
          <a:p>
            <a:endParaRPr dirty="0"/>
          </a:p>
          <a:p>
            <a:r>
              <a:rPr b="1" dirty="0"/>
              <a:t>Cambridge City PCN - Ethnic Minorities % compared with ICS average</a:t>
            </a:r>
            <a:endParaRPr dirty="0"/>
          </a:p>
          <a:p>
            <a:r>
              <a:rPr b="0" dirty="0"/>
              <a:t>No alt text provided</a:t>
            </a:r>
            <a:endParaRPr dirty="0"/>
          </a:p>
          <a:p>
            <a:endParaRPr dirty="0"/>
          </a:p>
          <a:p>
            <a:r>
              <a:rPr b="1" dirty="0"/>
              <a:t>Cambridge City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1527205"/>
            <a:ext cx="7573999" cy="14191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Cambridge City -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21/03/2025 09:51:10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Cambridge City PCN - % by Ethnic Group ,Cambridge City PCN - % by Ethnic Group (excluding Unknown) - summary ,Cambridge City PCN - % by Ethnic Group (excluding Unknown) - detail ,Cambridge City PCN - Unknown % compared with ICS average ,Cambridge City PCN - Ethnic Minorities % compared with ICS average ,Cambridge City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 City PCN by Practice ,slicer ,slicer ,Birth Rates per 1,000 Females for the year 2023 ,Cambridge City PCN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Prevalence - All Registers</a:t>
            </a:r>
          </a:p>
        </p:txBody>
      </p:sp>
      <p:pic>
        <p:nvPicPr>
          <p:cNvPr id="5" name="Picture 4">
            <a:extLst>
              <a:ext uri="{FF2B5EF4-FFF2-40B4-BE49-F238E27FC236}">
                <a16:creationId xmlns:a16="http://schemas.microsoft.com/office/drawing/2014/main" id="{BD336C9C-D47C-513A-8CDB-D80E9E621D02}"/>
              </a:ext>
            </a:extLst>
          </p:cNvPr>
          <p:cNvPicPr>
            <a:picLocks noChangeAspect="1"/>
          </p:cNvPicPr>
          <p:nvPr/>
        </p:nvPicPr>
        <p:blipFill>
          <a:blip r:embed="rId3"/>
          <a:stretch>
            <a:fillRect/>
          </a:stretch>
        </p:blipFill>
        <p:spPr>
          <a:xfrm>
            <a:off x="270424" y="169356"/>
            <a:ext cx="11632274" cy="65192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Cambridge City PCN by Practice for the year 2023/24 ,South ,ICS Total ,Smoking Prevalence by Year ,Cambridge City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Cambridge City PCN by Practice for the year 2023/24 ,South ,ICS Total ,Hypertension Prevalence by Year ,Cambridge City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Cambridge City PCN by Practice for the year 2023/24 ,South ,ICS Total ,Obesity Prevalence by Year ,Cambridge City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Cambridge City PCN by Practice for the year 2023/24 ,South ,ICS Total ,Diabetes mellitus Prevalence by Year ,Cambridge City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Cambridge City PCN by Practice for the year 2023/24 ,South ,ICS Total ,Depression Prevalence by Year ,Cambridge City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 City PCN by Practice in 2023/24 ,slicer ,slicer ,A&amp;E Attendances ,slicer ,slicer ,slicer ,DASR per 1,000 - Trends ,South ABU  ,ICS Total ,Cambridge City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Cambridge City PCN ,slicer ,slicer ,Outpatient Attendances ,slicer ,slicer ,slicer ,DASR per 1,000 - Trends ,South ABU  ,ICS Total ,Cambridge City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Cambridge City PCN ,slicer ,slicer ,Outpatient Attendances ,slicer ,slicer ,slicer ,DASR per 1,000 - Trends ,South ABU  ,ICS Total ,Cambridge City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mbridge City PCN by Practice in 2023/24 ,slicer ,slicer ,Hospital Admissions - Directly Age Standardised Rates (DASR) per 1,000 ,slicer ,slicer ,slicer ,DASR per 1,000 - Trends ,South ABU  ,ICS Total ,Cambridge City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mbridge City PCN by Practice in 2023/24 ,slicer ,slicer ,Hospital Admissions - Directly Age Standardised Rates (DASR) per 1,000 ,slicer ,slicer ,slicer ,DASR per 1,000 - Trends ,South ABU  ,ICS Total ,Cambridge City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mbridge City PCN by Practice in 2023/24 ,slicer ,slicer ,Hospital Admissions - Directly Age Standardised Rates (DASR) per 1,000 ,slicer ,slicer ,slicer ,DASR per 1,000 - Trends ,South ABU  ,ICS Total ,Cambridge City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mbridge City PCN by Practice in 2023/24 ,slicer ,slicer ,Hospital Admissions - Directly Age Standardised Rates (DASR) per 1,000 ,slicer ,slicer ,slicer ,DASR per 1,000 - Trends ,South ABU  ,ICS Total ,Cambridge City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mbridge City PCN by Practice in 2023/24 ,slicer ,slicer ,Hospital Admissions - Directly Age Standardised Rates (DASR) per 1,000 ,slicer ,slicer ,slicer ,DASR per 1,000 - Trends ,South ABU  ,ICS Total ,Cambridge City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mbridge City PCN by Practice in   - 2023 ,slicer ,DASR per 100,000 - Trends ,slicer ,Mortality Rates - Directly Age Standardised Rates (DASR) per 100,000  ,Statistically significantly higher ,Statistically similar ,Statistically significantly lower ,Cambridge City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mbridge City PCN by Practice in   - 2023 ,slicer ,DASR per 100,000 - Trends ,slicer ,Mortality Rates - Directly Age Standardised Rates (DASR) per 100,000  ,Statistically significantly higher ,Statistically similar ,Statistically significantly lower ,Cambridge City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mbridge City PCN by Practice in   - 2023 ,slicer ,DASR per 100,000 - Trends ,slicer ,Mortality Rates - Directly Age Standardised Rates (DASR) per 100,000  ,Statistically significantly higher ,Statistically similar ,Statistically significantly lower ,Cambridge City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mbridge City PCN by Practice in   - 2023 ,slicer ,DASR per 100,000 - Trends ,slicer ,Mortality Rates - Directly Age Standardised Rates (DASR) per 100,000  ,Statistically significantly higher ,Statistically similar ,Statistically significantly lower ,Cambridge City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014B7EFB-6006-2AAD-7BA3-0A8AF9D4545E}"/>
              </a:ext>
            </a:extLst>
          </p:cNvPr>
          <p:cNvPicPr>
            <a:picLocks noChangeAspect="1"/>
          </p:cNvPicPr>
          <p:nvPr/>
        </p:nvPicPr>
        <p:blipFill>
          <a:blip r:embed="rId3"/>
          <a:stretch>
            <a:fillRect/>
          </a:stretch>
        </p:blipFill>
        <p:spPr>
          <a:xfrm>
            <a:off x="230193" y="146774"/>
            <a:ext cx="11731614" cy="65644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 City PCN persons, all ages ,Registered Population as at Jan'25 - All Ages ,slicer ,Select Age ,slicer ,slicer ,clusteredBarChart ,Higher ,Similar ,Lower ,lineClusteredColumnComboChart ,lineClusteredColumnComboChart ,Cambridge City PCN persons, all ages ,ICS Total ,South ,Cambridge City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00 - 17 (children) ,slicer ,Select Age ,slicer ,slicer ,clusteredBarChart ,Higher ,Similar ,Lower ,ABU ,ABU ,lineClusteredColumnComboChart ,lineClusteredColumnComboChart ,Cambridge City PCN persons, all ages ,ABU ,ICS Total ,South ,Cambridge City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Cambridge City PCN persons, all ages ,ABU ,ICS Total ,South ,Cambridge City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Cambridge City PCN persons, all ages ,ABU ,ICS Total ,South ,Cambridge City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D8277BC8-DD0F-4AFD-9633-C5FB284791F6}"/>
</file>

<file path=customXml/itemProps2.xml><?xml version="1.0" encoding="utf-8"?>
<ds:datastoreItem xmlns:ds="http://schemas.openxmlformats.org/officeDocument/2006/customXml" ds:itemID="{9A4F180B-0E31-4C6D-BD6D-798F8BEA1AD8}"/>
</file>

<file path=customXml/itemProps3.xml><?xml version="1.0" encoding="utf-8"?>
<ds:datastoreItem xmlns:ds="http://schemas.openxmlformats.org/officeDocument/2006/customXml" ds:itemID="{456F6198-AF50-4DD7-BD8A-737FE8639DA3}"/>
</file>

<file path=docProps/app.xml><?xml version="1.0" encoding="utf-8"?>
<Properties xmlns="http://schemas.openxmlformats.org/officeDocument/2006/extended-properties" xmlns:vt="http://schemas.openxmlformats.org/officeDocument/2006/docPropsVTypes">
  <Template/>
  <TotalTime>9</TotalTime>
  <Words>3919</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Cambridge City -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2025-03-21T09:58:44Z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