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sldIdLst>
    <p:sldId id="256" r:id="rId5"/>
    <p:sldId id="285"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EC36F4B9-FD24-4684-BC2C-5FF05243141F}"/>
    <pc:docChg chg="modSld sldOrd">
      <pc:chgData name="Andrew Robson" userId="3e3e8bde-6bd1-42a6-8cad-f255a48b06db" providerId="ADAL" clId="{EC36F4B9-FD24-4684-BC2C-5FF05243141F}" dt="2025-03-20T11:39:47.889" v="1"/>
      <pc:docMkLst>
        <pc:docMk/>
      </pc:docMkLst>
      <pc:sldChg chg="ord">
        <pc:chgData name="Andrew Robson" userId="3e3e8bde-6bd1-42a6-8cad-f255a48b06db" providerId="ADAL" clId="{EC36F4B9-FD24-4684-BC2C-5FF05243141F}" dt="2025-03-20T11:39:47.889" v="1"/>
        <pc:sldMkLst>
          <pc:docMk/>
          <pc:sldMk cId="2620471109"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AA8DE-CAA1-4F1C-945A-2825AF3589EE}"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B6673-63E3-4100-A498-4475A53859BF}" type="slidenum">
              <a:rPr lang="en-GB" smtClean="0"/>
              <a:t>‹#›</a:t>
            </a:fld>
            <a:endParaRPr lang="en-GB"/>
          </a:p>
        </p:txBody>
      </p:sp>
    </p:spTree>
    <p:extLst>
      <p:ext uri="{BB962C8B-B14F-4D97-AF65-F5344CB8AC3E}">
        <p14:creationId xmlns:p14="http://schemas.microsoft.com/office/powerpoint/2010/main" val="322491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A1 Network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A1 Network PCN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A1 Network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A1 Network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A1 Network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A1 Network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A1 Network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A1 Network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A1 Network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A1 Network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A1 Network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A1 Network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A1 Network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A1 Network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A1 Network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A1 Network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A1 Network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A1 Network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A1 Network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A1 Network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A1 Network PCN persons, all ages</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Registered Population as at Jan'25 - age 00 - 17 (children)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A1 Network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A1 Network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A1 Network PCN - % by Ethnic Group</a:t>
            </a:r>
            <a:endParaRPr dirty="0"/>
          </a:p>
          <a:p>
            <a:r>
              <a:rPr b="0" dirty="0"/>
              <a:t>No alt text provided</a:t>
            </a:r>
            <a:endParaRPr dirty="0"/>
          </a:p>
          <a:p>
            <a:endParaRPr dirty="0"/>
          </a:p>
          <a:p>
            <a:r>
              <a:rPr b="1" dirty="0"/>
              <a:t>A1 Network PCN - % by Ethnic Group (excluding Unknown) - summary</a:t>
            </a:r>
            <a:endParaRPr dirty="0"/>
          </a:p>
          <a:p>
            <a:r>
              <a:rPr b="0" dirty="0"/>
              <a:t>No alt text provided</a:t>
            </a:r>
            <a:endParaRPr dirty="0"/>
          </a:p>
          <a:p>
            <a:endParaRPr dirty="0"/>
          </a:p>
          <a:p>
            <a:r>
              <a:rPr b="1" dirty="0"/>
              <a:t>A1 Network PCN - % by Ethnic Group (excluding Unknown) - detail</a:t>
            </a:r>
            <a:endParaRPr dirty="0"/>
          </a:p>
          <a:p>
            <a:r>
              <a:rPr b="0" dirty="0"/>
              <a:t>No alt text provided</a:t>
            </a:r>
            <a:endParaRPr dirty="0"/>
          </a:p>
          <a:p>
            <a:endParaRPr dirty="0"/>
          </a:p>
          <a:p>
            <a:r>
              <a:rPr b="1" dirty="0"/>
              <a:t>A1 Network PCN - Unknown % compared with ICS average</a:t>
            </a:r>
            <a:endParaRPr dirty="0"/>
          </a:p>
          <a:p>
            <a:r>
              <a:rPr b="0" dirty="0"/>
              <a:t>No alt text provided</a:t>
            </a:r>
            <a:endParaRPr dirty="0"/>
          </a:p>
          <a:p>
            <a:endParaRPr dirty="0"/>
          </a:p>
          <a:p>
            <a:r>
              <a:rPr b="1" dirty="0"/>
              <a:t>A1 Network PCN - Ethnic Minorities % compared with ICS average</a:t>
            </a:r>
            <a:endParaRPr dirty="0"/>
          </a:p>
          <a:p>
            <a:r>
              <a:rPr b="0" dirty="0"/>
              <a:t>No alt text provided</a:t>
            </a:r>
            <a:endParaRPr dirty="0"/>
          </a:p>
          <a:p>
            <a:endParaRPr dirty="0"/>
          </a:p>
          <a:p>
            <a:r>
              <a:rPr b="1" dirty="0"/>
              <a:t>A1 Network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702096" y="1527205"/>
            <a:ext cx="6923070" cy="14191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A1 Network -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20/03/2025 11:25:52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A1 Network PCN - % by Ethnic Group ,A1 Network PCN - % by Ethnic Group (excluding Unknown) - summary ,A1 Network PCN - % by Ethnic Group (excluding Unknown) - detail ,A1 Network PCN - Unknown % compared with ICS average ,A1 Network PCN - Ethnic Minorities % compared with ICS average ,A1 Network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1 Network PCN by Practice ,slicer ,slicer ,Birth Rates per 1,000 Females for the year 2023 ,A1 Network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A1 Network PCN -  by register name 2023/24 ,Statistically significantly lower ,Statistically similar ,Statistically significantly higher ,Source: QOF ,actionButton ,actionButton ,actionButton ,A1 Network PCN by Practice for the year 2023/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A1 Network PCN by Practice for the year 2023/24 ,North ,ICS Total ,Smoking Prevalence by Year ,A1 Network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A1 Network PCN by Practice for the year 2023/24 ,North ,ICS Total ,Hypertension Prevalence by Year ,A1 Network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A1 Network PCN by Practice for the year 2023/24 ,North ,ICS Total ,Obesity Prevalence by Year ,A1 Network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A1 Network PCN by Practice for the year 2023/24 ,North ,ICS Total ,Diabetes mellitus Prevalence by Year ,A1 Network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A1 Network PCN by Practice for the year 2023/24 ,North ,ICS Total ,Depression Prevalence by Year ,A1 Network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1 Network PCN by Practice in 2023/24 ,slicer ,slicer ,A&amp;E Attendances ,slicer ,slicer ,slicer ,DASR per 1,000 - Trends ,North ABU  ,ICS Total ,A1 Network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A1 Network PCN ,slicer ,slicer ,Outpatient Attendances ,slicer ,slicer ,slicer ,DASR per 1,000 - Trends ,North ABU  ,ICS Total ,A1 Network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A1 Network PCN ,slicer ,slicer ,Outpatient Attendances ,slicer ,slicer ,slicer ,DASR per 1,000 - Trends ,North ABU  ,ICS Total ,A1 Network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A1 Network PCN by Practice in 2023/24 ,slicer ,slicer ,Hospital Admissions - Directly Age Standardised Rates (DASR) per 1,000 ,slicer ,slicer ,slicer ,DASR per 1,000 - Trends ,North ABU  ,ICS Total ,A1 Network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A1 Network PCN by Practice in 2023/24 ,slicer ,slicer ,Hospital Admissions - Directly Age Standardised Rates (DASR) per 1,000 ,slicer ,slicer ,slicer ,DASR per 1,000 - Trends ,North ABU  ,ICS Total ,A1 Network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A1 Network PCN by Practice in 2023/24 ,slicer ,slicer ,Hospital Admissions - Directly Age Standardised Rates (DASR) per 1,000 ,slicer ,slicer ,slicer ,DASR per 1,000 - Trends ,North ABU  ,ICS Total ,A1 Network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A1 Network PCN by Practice in 2023/24 ,slicer ,slicer ,Hospital Admissions - Directly Age Standardised Rates (DASR) per 1,000 ,slicer ,slicer ,slicer ,DASR per 1,000 - Trends ,North ABU  ,ICS Total ,A1 Network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A1 Network PCN by Practice in 2023/24 ,slicer ,slicer ,Hospital Admissions - Directly Age Standardised Rates (DASR) per 1,000 ,slicer ,slicer ,slicer ,DASR per 1,000 - Trends ,North ABU  ,ICS Total ,A1 Network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A1 Network PCN by Practice in   - 2023 ,slicer ,DASR per 100,000 - Trends ,slicer ,Mortality Rates - Directly Age Standardised Rates (DASR) per 100,000  ,Statistically significantly higher ,Statistically similar ,Statistically significantly lower ,A1 Network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A1 Network PCN by Practice in   - 2023 ,slicer ,DASR per 100,000 - Trends ,slicer ,Mortality Rates - Directly Age Standardised Rates (DASR) per 100,000  ,Statistically significantly higher ,Statistically similar ,Statistically significantly lower ,A1 Network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A1 Network PCN by Practice in   - 2023 ,slicer ,DASR per 100,000 - Trends ,slicer ,Mortality Rates - Directly Age Standardised Rates (DASR) per 100,000  ,Statistically significantly higher ,Statistically similar ,Statistically significantly lower ,A1 Network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A1 Network PCN by Practice in   - 2023 ,slicer ,DASR per 100,000 - Trends ,slicer ,Mortality Rates - Directly Age Standardised Rates (DASR) per 100,000  ,Statistically significantly higher ,Statistically similar ,Statistically significantly lower ,A1 Network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94E2C9DA-4AF8-696E-C7A5-AC937F09DDB2}"/>
              </a:ext>
            </a:extLst>
          </p:cNvPr>
          <p:cNvPicPr>
            <a:picLocks noChangeAspect="1"/>
          </p:cNvPicPr>
          <p:nvPr/>
        </p:nvPicPr>
        <p:blipFill>
          <a:blip r:embed="rId3"/>
          <a:stretch>
            <a:fillRect/>
          </a:stretch>
        </p:blipFill>
        <p:spPr>
          <a:xfrm>
            <a:off x="136534" y="109181"/>
            <a:ext cx="11936645" cy="6637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1 Network PCN persons, all ages ,Registered Population as at Jan'25 - All Ages ,slicer ,Select Age ,slicer ,slicer ,clusteredBarChart ,Higher ,Similar ,Lower ,lineClusteredColumnComboChart ,lineClusteredColumnComboChart ,A1 Network PCN persons, all ages ,ICS Total ,North ,A1 Network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actionButton ,actionButton ,Source: NHS Digital GP Reg Pop ,actionButton ,ABU ,Patients in selected age range as a % of total - trends ,A1 Network PCN ,North ,ICS Total ,ABU ,A1 Network PCN persons, all ages ,lineClusteredColumnComboChart ,lineClusteredColumnComboChart ,ABU ,ABU ,Lower ,Similar ,Higher ,clusteredBarChart ,slicer ,slicer ,Select Age ,slicer ,Registered Population as at Jan'25 - age 00 - 17 (childre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A1 Network PCN persons, all ages ,ABU ,ICS Total ,North ,A1 Network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A1 Network PCN persons, all ages ,ABU ,ICS Total ,North ,A1 Network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E9F933-0DCF-4D69-806A-67A2913060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1E5B3B-FE94-4CBD-A6D7-9F6126F6FCBB}">
  <ds:schemaRefs>
    <ds:schemaRef ds:uri="http://schemas.microsoft.com/office/2006/metadata/properties"/>
    <ds:schemaRef ds:uri="http://schemas.microsoft.com/office/infopath/2007/PartnerControls"/>
    <ds:schemaRef ds:uri="f13cdf73-8515-4377-9b85-8071d18a76e2"/>
    <ds:schemaRef ds:uri="8f0e4762-0647-4515-854e-54c39e301341"/>
  </ds:schemaRefs>
</ds:datastoreItem>
</file>

<file path=customXml/itemProps3.xml><?xml version="1.0" encoding="utf-8"?>
<ds:datastoreItem xmlns:ds="http://schemas.openxmlformats.org/officeDocument/2006/customXml" ds:itemID="{9F23E76F-2ECE-47DC-8652-AC958FC8BD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TotalTime>
  <Words>3919</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A1 Network -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2025-03-20T11:39:57Z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